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9"/>
  </p:notesMasterIdLst>
  <p:sldIdLst>
    <p:sldId id="454" r:id="rId2"/>
    <p:sldId id="497" r:id="rId3"/>
    <p:sldId id="503" r:id="rId4"/>
    <p:sldId id="499" r:id="rId5"/>
    <p:sldId id="500" r:id="rId6"/>
    <p:sldId id="501" r:id="rId7"/>
    <p:sldId id="502" r:id="rId8"/>
    <p:sldId id="505" r:id="rId9"/>
    <p:sldId id="506" r:id="rId10"/>
    <p:sldId id="507" r:id="rId11"/>
    <p:sldId id="440" r:id="rId12"/>
    <p:sldId id="495" r:id="rId13"/>
    <p:sldId id="496" r:id="rId14"/>
    <p:sldId id="510" r:id="rId15"/>
    <p:sldId id="509" r:id="rId16"/>
    <p:sldId id="508" r:id="rId17"/>
    <p:sldId id="488" r:id="rId18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Ferreira Junior" initials="RFJ" lastIdx="2" clrIdx="0">
    <p:extLst/>
  </p:cmAuthor>
  <p:cmAuthor id="2" name="Bruno Soares Henriques" initials="BS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A9B3"/>
    <a:srgbClr val="99999A"/>
    <a:srgbClr val="A1A1AB"/>
    <a:srgbClr val="D1D3DF"/>
    <a:srgbClr val="C5C7D3"/>
    <a:srgbClr val="BDBFCB"/>
    <a:srgbClr val="B2B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5086" autoAdjust="0"/>
  </p:normalViewPr>
  <p:slideViewPr>
    <p:cSldViewPr snapToGrid="0">
      <p:cViewPr>
        <p:scale>
          <a:sx n="70" d="100"/>
          <a:sy n="70" d="100"/>
        </p:scale>
        <p:origin x="-696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5806A-30F1-4C1B-8E17-033F5E1F17C4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CB2611-E397-4F0C-B230-E9265E38DCB6}">
      <dgm:prSet phldrT="[Texto]" custT="1"/>
      <dgm:spPr/>
      <dgm:t>
        <a:bodyPr/>
        <a:lstStyle/>
        <a:p>
          <a:r>
            <a:rPr lang="pt-BR" sz="2200" b="1" kern="1200" dirty="0" smtClean="0">
              <a:latin typeface="Candara" panose="020E0502030303020204" pitchFamily="34" charset="0"/>
              <a:ea typeface="+mj-ea"/>
              <a:cs typeface="+mj-cs"/>
            </a:rPr>
            <a:t>Prover cobertura de 100% do território brasileiro para massificar o acesso à internet no âmbito do PNBL</a:t>
          </a:r>
          <a:endParaRPr lang="pt-BR" sz="2200" b="1" kern="1200" dirty="0">
            <a:latin typeface="Candara" panose="020E0502030303020204" pitchFamily="34" charset="0"/>
            <a:ea typeface="+mj-ea"/>
            <a:cs typeface="+mj-cs"/>
          </a:endParaRPr>
        </a:p>
      </dgm:t>
    </dgm:pt>
    <dgm:pt modelId="{BBB6E94F-4617-4E57-B9B9-6137D0744875}" type="parTrans" cxnId="{8A5E895F-6B11-4BB5-8277-5ACF583EC576}">
      <dgm:prSet/>
      <dgm:spPr/>
      <dgm:t>
        <a:bodyPr/>
        <a:lstStyle/>
        <a:p>
          <a:endParaRPr lang="pt-BR"/>
        </a:p>
      </dgm:t>
    </dgm:pt>
    <dgm:pt modelId="{727F4544-401B-432D-B7A2-2D9593C201D6}" type="sibTrans" cxnId="{8A5E895F-6B11-4BB5-8277-5ACF583EC576}">
      <dgm:prSet/>
      <dgm:spPr/>
      <dgm:t>
        <a:bodyPr/>
        <a:lstStyle/>
        <a:p>
          <a:endParaRPr lang="pt-BR"/>
        </a:p>
      </dgm:t>
    </dgm:pt>
    <dgm:pt modelId="{258CD915-3FF6-4677-92AA-AECFA7663B5D}">
      <dgm:prSet phldrT="[Texto]" custT="1"/>
      <dgm:spPr/>
      <dgm:t>
        <a:bodyPr/>
        <a:lstStyle/>
        <a:p>
          <a:r>
            <a:rPr lang="pt-BR" sz="2000" b="1" dirty="0" smtClean="0">
              <a:latin typeface="Candara" panose="020E0502030303020204" pitchFamily="34" charset="0"/>
            </a:rPr>
            <a:t>Obter tecnologias críticas para a cadeia nacional, por meio dos programas de absorção e transferência de tecnologia</a:t>
          </a:r>
          <a:endParaRPr lang="pt-BR" sz="2000" b="1" dirty="0">
            <a:latin typeface="Candara" panose="020E0502030303020204" pitchFamily="34" charset="0"/>
          </a:endParaRPr>
        </a:p>
      </dgm:t>
    </dgm:pt>
    <dgm:pt modelId="{A894D320-AFEF-41D4-9365-F6A5DB46F753}" type="parTrans" cxnId="{16E3E72F-603E-4D37-AD74-0D872CBFC584}">
      <dgm:prSet/>
      <dgm:spPr/>
      <dgm:t>
        <a:bodyPr/>
        <a:lstStyle/>
        <a:p>
          <a:endParaRPr lang="pt-BR"/>
        </a:p>
      </dgm:t>
    </dgm:pt>
    <dgm:pt modelId="{C1135B80-43C2-4355-A869-FAA3C67414CC}" type="sibTrans" cxnId="{16E3E72F-603E-4D37-AD74-0D872CBFC584}">
      <dgm:prSet/>
      <dgm:spPr/>
      <dgm:t>
        <a:bodyPr/>
        <a:lstStyle/>
        <a:p>
          <a:endParaRPr lang="pt-BR"/>
        </a:p>
      </dgm:t>
    </dgm:pt>
    <dgm:pt modelId="{F343876B-56C1-4D62-902F-EE199FCE4044}">
      <dgm:prSet phldrT="[Texto]" custT="1"/>
      <dgm:spPr/>
      <dgm:t>
        <a:bodyPr/>
        <a:lstStyle/>
        <a:p>
          <a:r>
            <a:rPr lang="pt-BR" sz="2200" b="1" dirty="0" smtClean="0">
              <a:latin typeface="Candara" panose="020E0502030303020204" pitchFamily="34" charset="0"/>
            </a:rPr>
            <a:t>Prover meio seguro e soberano para as comunicações estratégicas de governo e defesa</a:t>
          </a:r>
          <a:endParaRPr lang="pt-BR" sz="2200" b="1" dirty="0">
            <a:latin typeface="Candara" panose="020E0502030303020204" pitchFamily="34" charset="0"/>
          </a:endParaRPr>
        </a:p>
      </dgm:t>
    </dgm:pt>
    <dgm:pt modelId="{1EEC14F2-5C01-421A-9E23-9AA65A644CC8}" type="parTrans" cxnId="{38291E15-E33B-4CBC-BA4A-8AC02B3BAA21}">
      <dgm:prSet/>
      <dgm:spPr/>
      <dgm:t>
        <a:bodyPr/>
        <a:lstStyle/>
        <a:p>
          <a:endParaRPr lang="pt-BR"/>
        </a:p>
      </dgm:t>
    </dgm:pt>
    <dgm:pt modelId="{C56575E9-CD27-4383-870F-003B3705FA1B}" type="sibTrans" cxnId="{38291E15-E33B-4CBC-BA4A-8AC02B3BAA21}">
      <dgm:prSet/>
      <dgm:spPr/>
      <dgm:t>
        <a:bodyPr/>
        <a:lstStyle/>
        <a:p>
          <a:endParaRPr lang="pt-BR"/>
        </a:p>
      </dgm:t>
    </dgm:pt>
    <dgm:pt modelId="{97BCEFFF-6817-4EA0-8561-A88F843B3A1A}" type="pres">
      <dgm:prSet presAssocID="{30F5806A-30F1-4C1B-8E17-033F5E1F17C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C5AD9D7-5258-43A2-94D9-C4AE41279D3D}" type="pres">
      <dgm:prSet presAssocID="{30F5806A-30F1-4C1B-8E17-033F5E1F17C4}" presName="Name1" presStyleCnt="0"/>
      <dgm:spPr/>
      <dgm:t>
        <a:bodyPr/>
        <a:lstStyle/>
        <a:p>
          <a:endParaRPr lang="pt-BR"/>
        </a:p>
      </dgm:t>
    </dgm:pt>
    <dgm:pt modelId="{6D7763DA-4CAA-4B06-8BC4-55FF0B46A5A7}" type="pres">
      <dgm:prSet presAssocID="{30F5806A-30F1-4C1B-8E17-033F5E1F17C4}" presName="cycle" presStyleCnt="0"/>
      <dgm:spPr/>
      <dgm:t>
        <a:bodyPr/>
        <a:lstStyle/>
        <a:p>
          <a:endParaRPr lang="pt-BR"/>
        </a:p>
      </dgm:t>
    </dgm:pt>
    <dgm:pt modelId="{73C7B7AA-FE10-4A23-9303-EF214F2F55C8}" type="pres">
      <dgm:prSet presAssocID="{30F5806A-30F1-4C1B-8E17-033F5E1F17C4}" presName="srcNode" presStyleLbl="node1" presStyleIdx="0" presStyleCnt="3"/>
      <dgm:spPr/>
      <dgm:t>
        <a:bodyPr/>
        <a:lstStyle/>
        <a:p>
          <a:endParaRPr lang="pt-BR"/>
        </a:p>
      </dgm:t>
    </dgm:pt>
    <dgm:pt modelId="{75388376-8216-48CD-B916-6369E7648A5A}" type="pres">
      <dgm:prSet presAssocID="{30F5806A-30F1-4C1B-8E17-033F5E1F17C4}" presName="conn" presStyleLbl="parChTrans1D2" presStyleIdx="0" presStyleCnt="1"/>
      <dgm:spPr/>
      <dgm:t>
        <a:bodyPr/>
        <a:lstStyle/>
        <a:p>
          <a:endParaRPr lang="pt-BR"/>
        </a:p>
      </dgm:t>
    </dgm:pt>
    <dgm:pt modelId="{A1F70B6E-6B64-4C30-B288-41CAED63397B}" type="pres">
      <dgm:prSet presAssocID="{30F5806A-30F1-4C1B-8E17-033F5E1F17C4}" presName="extraNode" presStyleLbl="node1" presStyleIdx="0" presStyleCnt="3"/>
      <dgm:spPr/>
      <dgm:t>
        <a:bodyPr/>
        <a:lstStyle/>
        <a:p>
          <a:endParaRPr lang="pt-BR"/>
        </a:p>
      </dgm:t>
    </dgm:pt>
    <dgm:pt modelId="{288C8D94-8F34-4E87-9D37-F63E6C45FDC9}" type="pres">
      <dgm:prSet presAssocID="{30F5806A-30F1-4C1B-8E17-033F5E1F17C4}" presName="dstNode" presStyleLbl="node1" presStyleIdx="0" presStyleCnt="3"/>
      <dgm:spPr/>
      <dgm:t>
        <a:bodyPr/>
        <a:lstStyle/>
        <a:p>
          <a:endParaRPr lang="pt-BR"/>
        </a:p>
      </dgm:t>
    </dgm:pt>
    <dgm:pt modelId="{FEBE5596-344B-482B-B7DD-236E2548A859}" type="pres">
      <dgm:prSet presAssocID="{68CB2611-E397-4F0C-B230-E9265E38DCB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FB51D4-5EB9-4EBD-ACF3-70C9F4703F8D}" type="pres">
      <dgm:prSet presAssocID="{68CB2611-E397-4F0C-B230-E9265E38DCB6}" presName="accent_1" presStyleCnt="0"/>
      <dgm:spPr/>
      <dgm:t>
        <a:bodyPr/>
        <a:lstStyle/>
        <a:p>
          <a:endParaRPr lang="pt-BR"/>
        </a:p>
      </dgm:t>
    </dgm:pt>
    <dgm:pt modelId="{16B32740-D5C0-4B03-BD0C-90B0EB9F5D85}" type="pres">
      <dgm:prSet presAssocID="{68CB2611-E397-4F0C-B230-E9265E38DCB6}" presName="accentRepeatNode" presStyleLbl="solidFgAcc1" presStyleIdx="0" presStyleCnt="3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A5628BB-6D6E-41F6-8B15-34594646B091}" type="pres">
      <dgm:prSet presAssocID="{F343876B-56C1-4D62-902F-EE199FCE404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2E62D0-CD1B-42D5-9399-1F89A6741037}" type="pres">
      <dgm:prSet presAssocID="{F343876B-56C1-4D62-902F-EE199FCE4044}" presName="accent_2" presStyleCnt="0"/>
      <dgm:spPr/>
      <dgm:t>
        <a:bodyPr/>
        <a:lstStyle/>
        <a:p>
          <a:endParaRPr lang="pt-BR"/>
        </a:p>
      </dgm:t>
    </dgm:pt>
    <dgm:pt modelId="{146AC728-6BBB-4EB8-9DDE-9D85FDE7B6D1}" type="pres">
      <dgm:prSet presAssocID="{F343876B-56C1-4D62-902F-EE199FCE4044}" presName="accentRepeatNode" presStyleLbl="solidFgAcc1" presStyleIdx="1" presStyleCnt="3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57C38B0-DB95-4E93-9FDA-CF425E56F9BD}" type="pres">
      <dgm:prSet presAssocID="{258CD915-3FF6-4677-92AA-AECFA7663B5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BC9F4D-5593-4855-803A-78D3CA5A3C58}" type="pres">
      <dgm:prSet presAssocID="{258CD915-3FF6-4677-92AA-AECFA7663B5D}" presName="accent_3" presStyleCnt="0"/>
      <dgm:spPr/>
      <dgm:t>
        <a:bodyPr/>
        <a:lstStyle/>
        <a:p>
          <a:endParaRPr lang="pt-BR"/>
        </a:p>
      </dgm:t>
    </dgm:pt>
    <dgm:pt modelId="{767F1A48-E0C8-41AD-9EA6-DCE8A7F6F932}" type="pres">
      <dgm:prSet presAssocID="{258CD915-3FF6-4677-92AA-AECFA7663B5D}" presName="accentRepeatNode" presStyleLbl="solidFgAcc1" presStyleIdx="2" presStyleCnt="3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C350BB47-AF3A-487A-80AC-01458AFB2B5D}" type="presOf" srcId="{F343876B-56C1-4D62-902F-EE199FCE4044}" destId="{2A5628BB-6D6E-41F6-8B15-34594646B091}" srcOrd="0" destOrd="0" presId="urn:microsoft.com/office/officeart/2008/layout/VerticalCurvedList"/>
    <dgm:cxn modelId="{B518979B-1E45-4AB2-AC73-0A0963CAA98F}" type="presOf" srcId="{258CD915-3FF6-4677-92AA-AECFA7663B5D}" destId="{A57C38B0-DB95-4E93-9FDA-CF425E56F9BD}" srcOrd="0" destOrd="0" presId="urn:microsoft.com/office/officeart/2008/layout/VerticalCurvedList"/>
    <dgm:cxn modelId="{16E3E72F-603E-4D37-AD74-0D872CBFC584}" srcId="{30F5806A-30F1-4C1B-8E17-033F5E1F17C4}" destId="{258CD915-3FF6-4677-92AA-AECFA7663B5D}" srcOrd="2" destOrd="0" parTransId="{A894D320-AFEF-41D4-9365-F6A5DB46F753}" sibTransId="{C1135B80-43C2-4355-A869-FAA3C67414CC}"/>
    <dgm:cxn modelId="{D541C302-FE11-4420-9183-D8D5D4928245}" type="presOf" srcId="{30F5806A-30F1-4C1B-8E17-033F5E1F17C4}" destId="{97BCEFFF-6817-4EA0-8561-A88F843B3A1A}" srcOrd="0" destOrd="0" presId="urn:microsoft.com/office/officeart/2008/layout/VerticalCurvedList"/>
    <dgm:cxn modelId="{A5ED03E1-6703-4AE0-B27D-E2FB1BDB1788}" type="presOf" srcId="{727F4544-401B-432D-B7A2-2D9593C201D6}" destId="{75388376-8216-48CD-B916-6369E7648A5A}" srcOrd="0" destOrd="0" presId="urn:microsoft.com/office/officeart/2008/layout/VerticalCurvedList"/>
    <dgm:cxn modelId="{38291E15-E33B-4CBC-BA4A-8AC02B3BAA21}" srcId="{30F5806A-30F1-4C1B-8E17-033F5E1F17C4}" destId="{F343876B-56C1-4D62-902F-EE199FCE4044}" srcOrd="1" destOrd="0" parTransId="{1EEC14F2-5C01-421A-9E23-9AA65A644CC8}" sibTransId="{C56575E9-CD27-4383-870F-003B3705FA1B}"/>
    <dgm:cxn modelId="{5F88E23D-2D19-4265-8D5D-4F391C5B908C}" type="presOf" srcId="{68CB2611-E397-4F0C-B230-E9265E38DCB6}" destId="{FEBE5596-344B-482B-B7DD-236E2548A859}" srcOrd="0" destOrd="0" presId="urn:microsoft.com/office/officeart/2008/layout/VerticalCurvedList"/>
    <dgm:cxn modelId="{8A5E895F-6B11-4BB5-8277-5ACF583EC576}" srcId="{30F5806A-30F1-4C1B-8E17-033F5E1F17C4}" destId="{68CB2611-E397-4F0C-B230-E9265E38DCB6}" srcOrd="0" destOrd="0" parTransId="{BBB6E94F-4617-4E57-B9B9-6137D0744875}" sibTransId="{727F4544-401B-432D-B7A2-2D9593C201D6}"/>
    <dgm:cxn modelId="{6DEB4BF2-42DA-47E7-8A12-E859808161CE}" type="presParOf" srcId="{97BCEFFF-6817-4EA0-8561-A88F843B3A1A}" destId="{8C5AD9D7-5258-43A2-94D9-C4AE41279D3D}" srcOrd="0" destOrd="0" presId="urn:microsoft.com/office/officeart/2008/layout/VerticalCurvedList"/>
    <dgm:cxn modelId="{E436EC8F-8B27-4F9A-9F2E-E4E48DC0ACFF}" type="presParOf" srcId="{8C5AD9D7-5258-43A2-94D9-C4AE41279D3D}" destId="{6D7763DA-4CAA-4B06-8BC4-55FF0B46A5A7}" srcOrd="0" destOrd="0" presId="urn:microsoft.com/office/officeart/2008/layout/VerticalCurvedList"/>
    <dgm:cxn modelId="{B63591C2-E681-4EF8-BA4B-2FC40176C6A6}" type="presParOf" srcId="{6D7763DA-4CAA-4B06-8BC4-55FF0B46A5A7}" destId="{73C7B7AA-FE10-4A23-9303-EF214F2F55C8}" srcOrd="0" destOrd="0" presId="urn:microsoft.com/office/officeart/2008/layout/VerticalCurvedList"/>
    <dgm:cxn modelId="{31B72EAF-9B45-494E-A991-E0906174769C}" type="presParOf" srcId="{6D7763DA-4CAA-4B06-8BC4-55FF0B46A5A7}" destId="{75388376-8216-48CD-B916-6369E7648A5A}" srcOrd="1" destOrd="0" presId="urn:microsoft.com/office/officeart/2008/layout/VerticalCurvedList"/>
    <dgm:cxn modelId="{967EBF40-963D-43E4-B378-474F0222A480}" type="presParOf" srcId="{6D7763DA-4CAA-4B06-8BC4-55FF0B46A5A7}" destId="{A1F70B6E-6B64-4C30-B288-41CAED63397B}" srcOrd="2" destOrd="0" presId="urn:microsoft.com/office/officeart/2008/layout/VerticalCurvedList"/>
    <dgm:cxn modelId="{7A96E315-26B2-43C9-92C2-9B721A42D421}" type="presParOf" srcId="{6D7763DA-4CAA-4B06-8BC4-55FF0B46A5A7}" destId="{288C8D94-8F34-4E87-9D37-F63E6C45FDC9}" srcOrd="3" destOrd="0" presId="urn:microsoft.com/office/officeart/2008/layout/VerticalCurvedList"/>
    <dgm:cxn modelId="{B5B17BF0-0F8A-45A9-BB6C-2859EAD157A3}" type="presParOf" srcId="{8C5AD9D7-5258-43A2-94D9-C4AE41279D3D}" destId="{FEBE5596-344B-482B-B7DD-236E2548A859}" srcOrd="1" destOrd="0" presId="urn:microsoft.com/office/officeart/2008/layout/VerticalCurvedList"/>
    <dgm:cxn modelId="{2DD74311-29E6-4594-901E-56992FC7486F}" type="presParOf" srcId="{8C5AD9D7-5258-43A2-94D9-C4AE41279D3D}" destId="{6AFB51D4-5EB9-4EBD-ACF3-70C9F4703F8D}" srcOrd="2" destOrd="0" presId="urn:microsoft.com/office/officeart/2008/layout/VerticalCurvedList"/>
    <dgm:cxn modelId="{DC8244BF-3D1D-46B0-908F-EB190230467D}" type="presParOf" srcId="{6AFB51D4-5EB9-4EBD-ACF3-70C9F4703F8D}" destId="{16B32740-D5C0-4B03-BD0C-90B0EB9F5D85}" srcOrd="0" destOrd="0" presId="urn:microsoft.com/office/officeart/2008/layout/VerticalCurvedList"/>
    <dgm:cxn modelId="{8DD967D4-034B-4B4C-9A89-2E7D91CB88B1}" type="presParOf" srcId="{8C5AD9D7-5258-43A2-94D9-C4AE41279D3D}" destId="{2A5628BB-6D6E-41F6-8B15-34594646B091}" srcOrd="3" destOrd="0" presId="urn:microsoft.com/office/officeart/2008/layout/VerticalCurvedList"/>
    <dgm:cxn modelId="{55E597D9-D5FD-42CB-97F5-D122F61FE0CB}" type="presParOf" srcId="{8C5AD9D7-5258-43A2-94D9-C4AE41279D3D}" destId="{8A2E62D0-CD1B-42D5-9399-1F89A6741037}" srcOrd="4" destOrd="0" presId="urn:microsoft.com/office/officeart/2008/layout/VerticalCurvedList"/>
    <dgm:cxn modelId="{6C3E2D68-2173-48FC-9157-47A16E440C3C}" type="presParOf" srcId="{8A2E62D0-CD1B-42D5-9399-1F89A6741037}" destId="{146AC728-6BBB-4EB8-9DDE-9D85FDE7B6D1}" srcOrd="0" destOrd="0" presId="urn:microsoft.com/office/officeart/2008/layout/VerticalCurvedList"/>
    <dgm:cxn modelId="{1ECFFC59-A449-41B6-8AEB-FF928AB5EE6F}" type="presParOf" srcId="{8C5AD9D7-5258-43A2-94D9-C4AE41279D3D}" destId="{A57C38B0-DB95-4E93-9FDA-CF425E56F9BD}" srcOrd="5" destOrd="0" presId="urn:microsoft.com/office/officeart/2008/layout/VerticalCurvedList"/>
    <dgm:cxn modelId="{1F27DB17-B42A-4C9A-9AE9-D9B6CCECBF67}" type="presParOf" srcId="{8C5AD9D7-5258-43A2-94D9-C4AE41279D3D}" destId="{6BBC9F4D-5593-4855-803A-78D3CA5A3C58}" srcOrd="6" destOrd="0" presId="urn:microsoft.com/office/officeart/2008/layout/VerticalCurvedList"/>
    <dgm:cxn modelId="{846E3AE7-3E6F-4D58-98AA-F8DAB247D7D5}" type="presParOf" srcId="{6BBC9F4D-5593-4855-803A-78D3CA5A3C58}" destId="{767F1A48-E0C8-41AD-9EA6-DCE8A7F6F9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88376-8216-48CD-B916-6369E7648A5A}">
      <dsp:nvSpPr>
        <dsp:cNvPr id="0" name=""/>
        <dsp:cNvSpPr/>
      </dsp:nvSpPr>
      <dsp:spPr>
        <a:xfrm>
          <a:off x="-5130712" y="-785958"/>
          <a:ext cx="6110050" cy="6110050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E5596-344B-482B-B7DD-236E2548A859}">
      <dsp:nvSpPr>
        <dsp:cNvPr id="0" name=""/>
        <dsp:cNvSpPr/>
      </dsp:nvSpPr>
      <dsp:spPr>
        <a:xfrm>
          <a:off x="629892" y="453813"/>
          <a:ext cx="7349510" cy="907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42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latin typeface="Candara" panose="020E0502030303020204" pitchFamily="34" charset="0"/>
              <a:ea typeface="+mj-ea"/>
              <a:cs typeface="+mj-cs"/>
            </a:rPr>
            <a:t>Prover cobertura de 100% do território brasileiro para massificar o acesso à internet no âmbito do PNBL</a:t>
          </a:r>
          <a:endParaRPr lang="pt-BR" sz="2200" b="1" kern="1200" dirty="0">
            <a:latin typeface="Candara" panose="020E0502030303020204" pitchFamily="34" charset="0"/>
            <a:ea typeface="+mj-ea"/>
            <a:cs typeface="+mj-cs"/>
          </a:endParaRPr>
        </a:p>
      </dsp:txBody>
      <dsp:txXfrm>
        <a:off x="629892" y="453813"/>
        <a:ext cx="7349510" cy="907626"/>
      </dsp:txXfrm>
    </dsp:sp>
    <dsp:sp modelId="{16B32740-D5C0-4B03-BD0C-90B0EB9F5D85}">
      <dsp:nvSpPr>
        <dsp:cNvPr id="0" name=""/>
        <dsp:cNvSpPr/>
      </dsp:nvSpPr>
      <dsp:spPr>
        <a:xfrm>
          <a:off x="62626" y="340359"/>
          <a:ext cx="1134533" cy="1134533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628BB-6D6E-41F6-8B15-34594646B091}">
      <dsp:nvSpPr>
        <dsp:cNvPr id="0" name=""/>
        <dsp:cNvSpPr/>
      </dsp:nvSpPr>
      <dsp:spPr>
        <a:xfrm>
          <a:off x="959815" y="1815253"/>
          <a:ext cx="7019588" cy="907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42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latin typeface="Candara" panose="020E0502030303020204" pitchFamily="34" charset="0"/>
            </a:rPr>
            <a:t>Prover meio seguro e soberano para as comunicações estratégicas de governo e defesa</a:t>
          </a:r>
          <a:endParaRPr lang="pt-BR" sz="2200" b="1" kern="1200" dirty="0">
            <a:latin typeface="Candara" panose="020E0502030303020204" pitchFamily="34" charset="0"/>
          </a:endParaRPr>
        </a:p>
      </dsp:txBody>
      <dsp:txXfrm>
        <a:off x="959815" y="1815253"/>
        <a:ext cx="7019588" cy="907626"/>
      </dsp:txXfrm>
    </dsp:sp>
    <dsp:sp modelId="{146AC728-6BBB-4EB8-9DDE-9D85FDE7B6D1}">
      <dsp:nvSpPr>
        <dsp:cNvPr id="0" name=""/>
        <dsp:cNvSpPr/>
      </dsp:nvSpPr>
      <dsp:spPr>
        <a:xfrm>
          <a:off x="392548" y="1701799"/>
          <a:ext cx="1134533" cy="1134533"/>
        </a:xfrm>
        <a:prstGeom prst="ellipse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C38B0-DB95-4E93-9FDA-CF425E56F9BD}">
      <dsp:nvSpPr>
        <dsp:cNvPr id="0" name=""/>
        <dsp:cNvSpPr/>
      </dsp:nvSpPr>
      <dsp:spPr>
        <a:xfrm>
          <a:off x="629892" y="3176693"/>
          <a:ext cx="7349510" cy="907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42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Candara" panose="020E0502030303020204" pitchFamily="34" charset="0"/>
            </a:rPr>
            <a:t>Obter tecnologias críticas para a cadeia nacional, por meio dos programas de absorção e transferência de tecnologia</a:t>
          </a:r>
          <a:endParaRPr lang="pt-BR" sz="2000" b="1" kern="1200" dirty="0">
            <a:latin typeface="Candara" panose="020E0502030303020204" pitchFamily="34" charset="0"/>
          </a:endParaRPr>
        </a:p>
      </dsp:txBody>
      <dsp:txXfrm>
        <a:off x="629892" y="3176693"/>
        <a:ext cx="7349510" cy="907626"/>
      </dsp:txXfrm>
    </dsp:sp>
    <dsp:sp modelId="{767F1A48-E0C8-41AD-9EA6-DCE8A7F6F932}">
      <dsp:nvSpPr>
        <dsp:cNvPr id="0" name=""/>
        <dsp:cNvSpPr/>
      </dsp:nvSpPr>
      <dsp:spPr>
        <a:xfrm>
          <a:off x="62626" y="3063239"/>
          <a:ext cx="1134533" cy="1134533"/>
        </a:xfrm>
        <a:prstGeom prst="ellipse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524A3-6E95-4E3B-87DD-470B01036A09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A8184-B050-4D56-BAF6-531C244412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85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A8184-B050-4D56-BAF6-531C2444120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58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age.freepik.com/vetores-gratis/trevas-fundo-abstrato-2_7434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389026" y="3942503"/>
            <a:ext cx="11166705" cy="701731"/>
          </a:xfrm>
          <a:noFill/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6" name="Picture 2" descr="ondafinal-01.png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047" y="3312296"/>
            <a:ext cx="9421907" cy="737187"/>
          </a:xfrm>
          <a:prstGeom prst="rect">
            <a:avLst/>
          </a:prstGeom>
        </p:spPr>
      </p:pic>
      <p:pic>
        <p:nvPicPr>
          <p:cNvPr id="8" name="Picture 6" descr="http://intranet.telebras.com.br/images/imagens/Aplicabilidade%20-%20TELEBRAS_policromia%20-%20gradiente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7" b="89737" l="7207" r="93243">
                        <a14:foregroundMark x1="12252" y1="48158" x2="12252" y2="48158"/>
                        <a14:foregroundMark x1="33784" y1="55789" x2="33784" y2="55789"/>
                        <a14:foregroundMark x1="38739" y1="60789" x2="38739" y2="60789"/>
                        <a14:foregroundMark x1="45946" y1="63947" x2="45946" y2="63947"/>
                        <a14:foregroundMark x1="52252" y1="69211" x2="52252" y2="69211"/>
                        <a14:foregroundMark x1="59550" y1="70000" x2="59550" y2="70000"/>
                        <a14:foregroundMark x1="67568" y1="66316" x2="67568" y2="66316"/>
                        <a14:foregroundMark x1="76396" y1="70000" x2="76396" y2="70000"/>
                        <a14:foregroundMark x1="89189" y1="68421" x2="89189" y2="68421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9045" y="2269719"/>
            <a:ext cx="4608427" cy="15837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8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666-6020-4E6F-B266-5C708B75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7496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666-6020-4E6F-B266-5C708B75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657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666-6020-4E6F-B266-5C708B75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3654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n2-i5.com/img/home-header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6091200"/>
            <a:ext cx="10339709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2" name="Picture 4" descr="http://www.n2-i5.com/img/home-header2.jp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8992" y="6091200"/>
            <a:ext cx="1963008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intranet.telebras.com.br/images/imagens/Aplicabilidade%20-%20TELEBRAS_policromia%20-%20gradiente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9" b="89320" l="7167" r="93167">
                        <a14:foregroundMark x1="12333" y1="48058" x2="12333" y2="48058"/>
                        <a14:foregroundMark x1="33833" y1="55340" x2="33833" y2="55340"/>
                        <a14:foregroundMark x1="38833" y1="60680" x2="38833" y2="60680"/>
                        <a14:foregroundMark x1="46000" y1="64078" x2="46000" y2="64078"/>
                        <a14:foregroundMark x1="52167" y1="68932" x2="52167" y2="68932"/>
                        <a14:foregroundMark x1="59500" y1="69903" x2="59500" y2="69903"/>
                        <a14:foregroundMark x1="67500" y1="66019" x2="67500" y2="66019"/>
                        <a14:foregroundMark x1="76333" y1="69903" x2="76333" y2="69903"/>
                        <a14:foregroundMark x1="89167" y1="68447" x2="89167" y2="68447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01530"/>
            <a:ext cx="2492151" cy="856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8" y="369522"/>
            <a:ext cx="109823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2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n2-i5.com/img/home-header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6091200"/>
            <a:ext cx="10339709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2" name="Picture 4" descr="http://www.n2-i5.com/img/home-header2.jp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8992" y="6091200"/>
            <a:ext cx="1963008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intranet.telebras.com.br/images/imagens/Aplicabilidade%20-%20TELEBRAS_policromia%20-%20gradiente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9" b="89320" l="7167" r="93167">
                        <a14:foregroundMark x1="12333" y1="48058" x2="12333" y2="48058"/>
                        <a14:foregroundMark x1="33833" y1="55340" x2="33833" y2="55340"/>
                        <a14:foregroundMark x1="38833" y1="60680" x2="38833" y2="60680"/>
                        <a14:foregroundMark x1="46000" y1="64078" x2="46000" y2="64078"/>
                        <a14:foregroundMark x1="52167" y1="68932" x2="52167" y2="68932"/>
                        <a14:foregroundMark x1="59500" y1="69903" x2="59500" y2="69903"/>
                        <a14:foregroundMark x1="67500" y1="66019" x2="67500" y2="66019"/>
                        <a14:foregroundMark x1="76333" y1="69903" x2="76333" y2="69903"/>
                        <a14:foregroundMark x1="89167" y1="68447" x2="89167" y2="68447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01530"/>
            <a:ext cx="2492151" cy="856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8" y="369522"/>
            <a:ext cx="109823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50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n2-i5.com/img/home-header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6091200"/>
            <a:ext cx="10339709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2" name="Picture 4" descr="http://www.n2-i5.com/img/home-header2.jp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8992" y="6091200"/>
            <a:ext cx="1963008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intranet.telebras.com.br/images/imagens/Aplicabilidade%20-%20TELEBRAS_policromia%20-%20gradiente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9" b="89320" l="7167" r="93167">
                        <a14:foregroundMark x1="12333" y1="48058" x2="12333" y2="48058"/>
                        <a14:foregroundMark x1="33833" y1="55340" x2="33833" y2="55340"/>
                        <a14:foregroundMark x1="38833" y1="60680" x2="38833" y2="60680"/>
                        <a14:foregroundMark x1="46000" y1="64078" x2="46000" y2="64078"/>
                        <a14:foregroundMark x1="52167" y1="68932" x2="52167" y2="68932"/>
                        <a14:foregroundMark x1="59500" y1="69903" x2="59500" y2="69903"/>
                        <a14:foregroundMark x1="67500" y1="66019" x2="67500" y2="66019"/>
                        <a14:foregroundMark x1="76333" y1="69903" x2="76333" y2="69903"/>
                        <a14:foregroundMark x1="89167" y1="68447" x2="89167" y2="68447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01530"/>
            <a:ext cx="2492151" cy="856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8" y="369522"/>
            <a:ext cx="109823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4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n2-i5.com/img/home-header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6091200"/>
            <a:ext cx="10339709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2" name="Picture 4" descr="http://www.n2-i5.com/img/home-header2.jp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8992" y="6091200"/>
            <a:ext cx="1963008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intranet.telebras.com.br/images/imagens/Aplicabilidade%20-%20TELEBRAS_policromia%20-%20gradiente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9" b="89320" l="7167" r="93167">
                        <a14:foregroundMark x1="12333" y1="48058" x2="12333" y2="48058"/>
                        <a14:foregroundMark x1="33833" y1="55340" x2="33833" y2="55340"/>
                        <a14:foregroundMark x1="38833" y1="60680" x2="38833" y2="60680"/>
                        <a14:foregroundMark x1="46000" y1="64078" x2="46000" y2="64078"/>
                        <a14:foregroundMark x1="52167" y1="68932" x2="52167" y2="68932"/>
                        <a14:foregroundMark x1="59500" y1="69903" x2="59500" y2="69903"/>
                        <a14:foregroundMark x1="67500" y1="66019" x2="67500" y2="66019"/>
                        <a14:foregroundMark x1="76333" y1="69903" x2="76333" y2="69903"/>
                        <a14:foregroundMark x1="89167" y1="68447" x2="89167" y2="68447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01530"/>
            <a:ext cx="2492151" cy="856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8" y="369522"/>
            <a:ext cx="109823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0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age.freepik.com/vetores-gratis/trevas-fundo-abstrato-2_7434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4891" y="6356352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12" name="Picture 2" descr="ondafinal-01.png"/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7411" y="6102058"/>
            <a:ext cx="9898380" cy="737187"/>
          </a:xfrm>
          <a:prstGeom prst="rect">
            <a:avLst/>
          </a:prstGeom>
        </p:spPr>
      </p:pic>
      <p:pic>
        <p:nvPicPr>
          <p:cNvPr id="13" name="Picture 6" descr="http://intranet.telebras.com.br/images/imagens/Aplicabilidade%20-%20TELEBRAS_policromia%20-%20gradiente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9" b="89320" l="7167" r="93167">
                        <a14:foregroundMark x1="12333" y1="48058" x2="12333" y2="48058"/>
                        <a14:foregroundMark x1="33833" y1="55340" x2="33833" y2="55340"/>
                        <a14:foregroundMark x1="38833" y1="60680" x2="38833" y2="60680"/>
                        <a14:foregroundMark x1="46000" y1="64078" x2="46000" y2="64078"/>
                        <a14:foregroundMark x1="52167" y1="68932" x2="52167" y2="68932"/>
                        <a14:foregroundMark x1="59500" y1="69903" x2="59500" y2="69903"/>
                        <a14:foregroundMark x1="67500" y1="66019" x2="67500" y2="66019"/>
                        <a14:foregroundMark x1="76333" y1="69903" x2="76333" y2="69903"/>
                        <a14:foregroundMark x1="89167" y1="68447" x2="89167" y2="68447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8580" y="6047250"/>
            <a:ext cx="2492151" cy="856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2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n2-i5.com/img/home-header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6091200"/>
            <a:ext cx="10339709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2686"/>
            <a:ext cx="10515600" cy="483884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CaixaDeTexto 7"/>
          <p:cNvSpPr txBox="1">
            <a:spLocks noChangeArrowheads="1"/>
          </p:cNvSpPr>
          <p:nvPr userDrawn="1"/>
        </p:nvSpPr>
        <p:spPr bwMode="auto">
          <a:xfrm>
            <a:off x="3611066" y="6344023"/>
            <a:ext cx="577972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700" dirty="0" smtClean="0">
                <a:solidFill>
                  <a:srgbClr val="DDDDDD"/>
                </a:solidFill>
              </a:rPr>
              <a:t>Esta informação é propriedade da </a:t>
            </a:r>
            <a:r>
              <a:rPr lang="pt-BR" sz="700" dirty="0" err="1" smtClean="0">
                <a:solidFill>
                  <a:srgbClr val="DDDDDD"/>
                </a:solidFill>
              </a:rPr>
              <a:t>Telebras</a:t>
            </a:r>
            <a:r>
              <a:rPr lang="pt-BR" sz="700" baseline="0" dirty="0" smtClean="0">
                <a:solidFill>
                  <a:srgbClr val="DDDDDD"/>
                </a:solidFill>
              </a:rPr>
              <a:t> </a:t>
            </a:r>
            <a:r>
              <a:rPr lang="pt-BR" sz="700" dirty="0" smtClean="0">
                <a:solidFill>
                  <a:srgbClr val="DDDDDD"/>
                </a:solidFill>
              </a:rPr>
              <a:t>e não pode ser usada ou reproduzida sem autorização por escrito.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rgbClr val="DDDDDD"/>
                </a:solidFill>
              </a:rPr>
              <a:t>This information is the property of </a:t>
            </a:r>
            <a:r>
              <a:rPr lang="en-US" sz="700" dirty="0" err="1" smtClean="0">
                <a:solidFill>
                  <a:srgbClr val="DDDDDD"/>
                </a:solidFill>
              </a:rPr>
              <a:t>Telebras</a:t>
            </a:r>
            <a:r>
              <a:rPr lang="en-US" sz="700" dirty="0" smtClean="0">
                <a:solidFill>
                  <a:srgbClr val="DDDDDD"/>
                </a:solidFill>
              </a:rPr>
              <a:t> and may not be used or reproduced without written authorization from the company</a:t>
            </a:r>
            <a:endParaRPr lang="pt-BR" sz="700" dirty="0" smtClean="0">
              <a:solidFill>
                <a:srgbClr val="DDDDDD"/>
              </a:solidFill>
            </a:endParaRPr>
          </a:p>
        </p:txBody>
      </p:sp>
      <p:pic>
        <p:nvPicPr>
          <p:cNvPr id="12" name="Picture 4" descr="http://www.n2-i5.com/img/home-header2.jp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8992" y="6091200"/>
            <a:ext cx="1963008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intranet.telebras.com.br/images/imagens/Aplicabilidade%20-%20TELEBRAS_policromia%20-%20gradiente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9" b="89320" l="7167" r="93167">
                        <a14:foregroundMark x1="12333" y1="48058" x2="12333" y2="48058"/>
                        <a14:foregroundMark x1="33833" y1="55340" x2="33833" y2="55340"/>
                        <a14:foregroundMark x1="38833" y1="60680" x2="38833" y2="60680"/>
                        <a14:foregroundMark x1="46000" y1="64078" x2="46000" y2="64078"/>
                        <a14:foregroundMark x1="52167" y1="68932" x2="52167" y2="68932"/>
                        <a14:foregroundMark x1="59500" y1="69903" x2="59500" y2="69903"/>
                        <a14:foregroundMark x1="67500" y1="66019" x2="67500" y2="66019"/>
                        <a14:foregroundMark x1="76333" y1="69903" x2="76333" y2="69903"/>
                        <a14:foregroundMark x1="89167" y1="68447" x2="89167" y2="68447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001530"/>
            <a:ext cx="2492151" cy="856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8" y="198066"/>
            <a:ext cx="10982325" cy="57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1" y="-332105"/>
            <a:ext cx="9505092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9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666-6020-4E6F-B266-5C708B75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9678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666-6020-4E6F-B266-5C708B75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83789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666-6020-4E6F-B266-5C708B75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075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666-6020-4E6F-B266-5C708B75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280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666-6020-4E6F-B266-5C708B75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2196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666-6020-4E6F-B266-5C708B75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080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43666-6020-4E6F-B266-5C708B7562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26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2" r:id="rId13"/>
    <p:sldLayoutId id="2147483683" r:id="rId14"/>
    <p:sldLayoutId id="2147483685" r:id="rId15"/>
    <p:sldLayoutId id="2147483686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315475" y="590711"/>
            <a:ext cx="9862041" cy="56015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Satélite Geoestacionário de Defesa e Comunicações Estratégicas –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SGDC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Chamamento Público nº 02/2017 para cessão de capacidade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satelital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em banda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Ka</a:t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endPara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906247" y="5930232"/>
            <a:ext cx="3353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Jarbas Valente</a:t>
            </a:r>
          </a:p>
          <a:p>
            <a:r>
              <a:rPr lang="pt-BR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Presidente Interino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9307" y="5730206"/>
            <a:ext cx="7632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CRE - Comissão de Relações Exteriores e Defesa Nacional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+mj-ea"/>
                <a:cs typeface="+mj-cs"/>
              </a:rPr>
              <a:t>Senado Federal</a:t>
            </a:r>
          </a:p>
        </p:txBody>
      </p:sp>
    </p:spTree>
    <p:extLst>
      <p:ext uri="{BB962C8B-B14F-4D97-AF65-F5344CB8AC3E}">
        <p14:creationId xmlns:p14="http://schemas.microsoft.com/office/powerpoint/2010/main" val="9881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Candara" panose="020E0502030303020204" pitchFamily="34" charset="0"/>
              </a:rPr>
              <a:t>Construção dos </a:t>
            </a:r>
            <a:r>
              <a:rPr lang="pt-BR" sz="2800" dirty="0" err="1" smtClean="0">
                <a:latin typeface="Candara" panose="020E0502030303020204" pitchFamily="34" charset="0"/>
              </a:rPr>
              <a:t>COPE’s</a:t>
            </a:r>
            <a:endParaRPr lang="pt-BR" sz="2800" dirty="0">
              <a:latin typeface="Candara" panose="020E0502030303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2428" y="3712463"/>
            <a:ext cx="3990109" cy="2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2428" y="810738"/>
            <a:ext cx="3990109" cy="279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569" y="3712464"/>
            <a:ext cx="3725839" cy="225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69" y="810743"/>
            <a:ext cx="3725839" cy="279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ta para a direita 7"/>
          <p:cNvSpPr/>
          <p:nvPr/>
        </p:nvSpPr>
        <p:spPr>
          <a:xfrm>
            <a:off x="6310137" y="45285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10800000">
            <a:off x="4913195" y="19660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995924" y="2023727"/>
            <a:ext cx="8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COPE-P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402399" y="4586205"/>
            <a:ext cx="8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COPE-S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99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Candara" panose="020E0502030303020204" pitchFamily="34" charset="0"/>
              </a:rPr>
              <a:t>Oferta Pública de Capacidade em Banda Ka</a:t>
            </a:r>
            <a:endParaRPr lang="pt-BR" sz="2800" dirty="0">
              <a:latin typeface="Candara" panose="020E0502030303020204" pitchFamily="34" charset="0"/>
            </a:endParaRPr>
          </a:p>
        </p:txBody>
      </p:sp>
      <p:sp>
        <p:nvSpPr>
          <p:cNvPr id="13" name="Chave direita 12"/>
          <p:cNvSpPr/>
          <p:nvPr/>
        </p:nvSpPr>
        <p:spPr>
          <a:xfrm rot="16200000">
            <a:off x="7834627" y="-131360"/>
            <a:ext cx="291385" cy="4175791"/>
          </a:xfrm>
          <a:prstGeom prst="rightBrace">
            <a:avLst>
              <a:gd name="adj1" fmla="val 8333"/>
              <a:gd name="adj2" fmla="val 504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394471" y="1140320"/>
            <a:ext cx="42256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200">
                <a:latin typeface="Corbel" panose="020B0503020204020204" pitchFamily="34" charset="0"/>
              </a:defRPr>
            </a:lvl1pPr>
          </a:lstStyle>
          <a:p>
            <a:pPr algn="ctr"/>
            <a:r>
              <a:rPr lang="pt-BR" sz="2000" dirty="0" smtClean="0">
                <a:latin typeface="Calibri" panose="020F0502020204030204" pitchFamily="34" charset="0"/>
              </a:rPr>
              <a:t>Clientes </a:t>
            </a:r>
            <a:r>
              <a:rPr lang="pt-BR" sz="2000" dirty="0">
                <a:latin typeface="Calibri" panose="020F0502020204030204" pitchFamily="34" charset="0"/>
              </a:rPr>
              <a:t>Governo e Provedores</a:t>
            </a:r>
            <a:endParaRPr lang="pt-BR" sz="2000" dirty="0" smtClean="0">
              <a:latin typeface="Calibri" panose="020F0502020204030204" pitchFamily="34" charset="0"/>
            </a:endParaRPr>
          </a:p>
          <a:p>
            <a:pPr algn="ctr"/>
            <a:r>
              <a:rPr lang="pt-BR" sz="1800" i="1" dirty="0" smtClean="0">
                <a:latin typeface="Calibri" panose="020F0502020204030204" pitchFamily="34" charset="0"/>
              </a:rPr>
              <a:t>Educação, Saúde, Segurança, Provedores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892423" y="2290355"/>
            <a:ext cx="4175790" cy="23326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LOTES DE PROVIMENTO DE </a:t>
            </a:r>
            <a:r>
              <a:rPr lang="pt-BR" b="1" dirty="0" smtClean="0"/>
              <a:t>INFRAESTRUTURA (58%)</a:t>
            </a:r>
            <a:endParaRPr lang="pt-BR" b="1" dirty="0" smtClean="0"/>
          </a:p>
          <a:p>
            <a:pPr algn="ctr"/>
            <a:r>
              <a:rPr lang="pt-BR" dirty="0" smtClean="0"/>
              <a:t>Cessão de Capacidade Satelital</a:t>
            </a:r>
          </a:p>
          <a:p>
            <a:pPr algn="ctr"/>
            <a:endParaRPr lang="pt-BR" i="1" dirty="0"/>
          </a:p>
          <a:p>
            <a:pPr algn="ctr"/>
            <a:endParaRPr lang="pt-BR" i="1" dirty="0" smtClean="0"/>
          </a:p>
          <a:p>
            <a:pPr algn="ctr"/>
            <a:endParaRPr lang="pt-BR" i="1" dirty="0"/>
          </a:p>
        </p:txBody>
      </p:sp>
      <p:sp>
        <p:nvSpPr>
          <p:cNvPr id="16" name="Retângulo 15"/>
          <p:cNvSpPr/>
          <p:nvPr/>
        </p:nvSpPr>
        <p:spPr>
          <a:xfrm>
            <a:off x="1710289" y="2290354"/>
            <a:ext cx="3909836" cy="23326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solidFill>
                  <a:prstClr val="white"/>
                </a:solidFill>
              </a:rPr>
              <a:t>LOTE </a:t>
            </a:r>
            <a:r>
              <a:rPr lang="pt-BR" b="1" dirty="0" smtClean="0">
                <a:solidFill>
                  <a:prstClr val="white"/>
                </a:solidFill>
              </a:rPr>
              <a:t>TELEBRAS (42%)</a:t>
            </a:r>
            <a:endParaRPr lang="pt-BR" b="1" dirty="0" smtClean="0">
              <a:solidFill>
                <a:prstClr val="white"/>
              </a:solidFill>
            </a:endParaRPr>
          </a:p>
          <a:p>
            <a:pPr lvl="0" algn="ctr"/>
            <a:r>
              <a:rPr lang="pt-BR" dirty="0" smtClean="0">
                <a:solidFill>
                  <a:prstClr val="white"/>
                </a:solidFill>
              </a:rPr>
              <a:t>Prestação de Serviço de Telecomunicações</a:t>
            </a:r>
          </a:p>
          <a:p>
            <a:pPr lvl="0" algn="ctr"/>
            <a:endParaRPr lang="pt-BR" dirty="0">
              <a:solidFill>
                <a:prstClr val="white"/>
              </a:solidFill>
            </a:endParaRPr>
          </a:p>
          <a:p>
            <a:pPr lvl="0" algn="ctr"/>
            <a:endParaRPr lang="pt-BR" dirty="0" smtClean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581889" y="2178387"/>
            <a:ext cx="8621068" cy="3088851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have direita 17"/>
          <p:cNvSpPr/>
          <p:nvPr/>
        </p:nvSpPr>
        <p:spPr>
          <a:xfrm rot="16200000">
            <a:off x="3571770" y="53874"/>
            <a:ext cx="291386" cy="3805323"/>
          </a:xfrm>
          <a:prstGeom prst="rightBrace">
            <a:avLst>
              <a:gd name="adj1" fmla="val 8333"/>
              <a:gd name="adj2" fmla="val 504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199797" y="1140320"/>
            <a:ext cx="55911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200">
                <a:latin typeface="Corbel" panose="020B0503020204020204" pitchFamily="34" charset="0"/>
              </a:defRPr>
            </a:lvl1pPr>
          </a:lstStyle>
          <a:p>
            <a:pPr algn="ctr"/>
            <a:r>
              <a:rPr lang="pt-BR" sz="2000" dirty="0" smtClean="0">
                <a:latin typeface="Calibri" panose="020F0502020204030204" pitchFamily="34" charset="0"/>
              </a:rPr>
              <a:t>Clientes Cessionárias</a:t>
            </a:r>
          </a:p>
          <a:p>
            <a:pPr algn="ctr"/>
            <a:r>
              <a:rPr lang="pt-BR" sz="1800" i="1" dirty="0" smtClean="0">
                <a:latin typeface="Calibri" panose="020F0502020204030204" pitchFamily="34" charset="0"/>
              </a:rPr>
              <a:t>Usuário Final, assinantes privados</a:t>
            </a:r>
            <a:endParaRPr lang="pt-BR" sz="1600" i="1" dirty="0" smtClean="0">
              <a:latin typeface="Calibri" panose="020F050202020403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620794" y="5467294"/>
            <a:ext cx="654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200">
                <a:latin typeface="Corbel" panose="020B0503020204020204" pitchFamily="34" charset="0"/>
              </a:defRPr>
            </a:lvl1pPr>
          </a:lstStyle>
          <a:p>
            <a:pPr algn="ctr"/>
            <a:r>
              <a:rPr lang="pt-BR" sz="2000" dirty="0" smtClean="0">
                <a:latin typeface="Calibri" panose="020F0502020204030204" pitchFamily="34" charset="0"/>
              </a:rPr>
              <a:t>Capacidade em Banda Ka do SGDC</a:t>
            </a:r>
            <a:endParaRPr lang="pt-BR" sz="1800" i="1" dirty="0" smtClean="0">
              <a:latin typeface="Calibri" panose="020F0502020204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135373" y="3794400"/>
            <a:ext cx="30644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200">
                <a:latin typeface="Corbel" panose="020B0503020204020204" pitchFamily="34" charset="0"/>
              </a:defRPr>
            </a:lvl1pPr>
          </a:lstStyle>
          <a:p>
            <a:pPr algn="ctr"/>
            <a:r>
              <a:rPr lang="pt-BR" sz="1600" dirty="0" smtClean="0">
                <a:latin typeface="Calibri" panose="020F0502020204030204" pitchFamily="34" charset="0"/>
              </a:rPr>
              <a:t>Atende aos Incisos I, II e IV do art. 4º do Decreto 7.175/2010</a:t>
            </a:r>
            <a:endParaRPr lang="pt-BR" sz="1400" i="1" dirty="0" smtClean="0">
              <a:latin typeface="Calibri" panose="020F0502020204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682824" y="3800292"/>
            <a:ext cx="27168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200">
                <a:latin typeface="Corbel" panose="020B0503020204020204" pitchFamily="34" charset="0"/>
              </a:defRPr>
            </a:lvl1pPr>
          </a:lstStyle>
          <a:p>
            <a:pPr algn="ctr"/>
            <a:r>
              <a:rPr lang="pt-BR" sz="1600" dirty="0" smtClean="0">
                <a:latin typeface="Calibri" panose="020F0502020204030204" pitchFamily="34" charset="0"/>
              </a:rPr>
              <a:t>Atende ao Inciso III do art. 4º do Decreto 7.175/2010</a:t>
            </a:r>
            <a:endParaRPr lang="pt-BR" sz="1400" i="1" dirty="0" smtClean="0">
              <a:latin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10289" y="4691247"/>
            <a:ext cx="6751323" cy="50854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Plataforma de serviços de telecomunicações via satélite (Lote 1)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8614012" y="4691246"/>
            <a:ext cx="1454203" cy="50854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(Lote 2)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Candara" panose="020E0502030303020204" pitchFamily="34" charset="0"/>
              </a:rPr>
              <a:t>Lotes ofertados no Chamamento Público</a:t>
            </a:r>
            <a:endParaRPr lang="pt-BR" sz="2800" dirty="0">
              <a:latin typeface="Candara" panose="020E0502030303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784" y="678667"/>
            <a:ext cx="83563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ndara" panose="020E0502030303020204" pitchFamily="34" charset="0"/>
              </a:rPr>
              <a:t>Dois lotes ofertados: Lote 1 e Lote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ndara" panose="020E0502030303020204" pitchFamily="34" charset="0"/>
              </a:rPr>
              <a:t>Divisão proporcional da capacidade em todos os feixes, por todo o Brasil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ndara" panose="020E0502030303020204" pitchFamily="34" charset="0"/>
              </a:rPr>
              <a:t>Empresas </a:t>
            </a:r>
            <a:r>
              <a:rPr lang="pt-BR" sz="2000" dirty="0">
                <a:latin typeface="Candara" panose="020E0502030303020204" pitchFamily="34" charset="0"/>
              </a:rPr>
              <a:t>podem participar de ambos os lotes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ndara" panose="020E0502030303020204" pitchFamily="34" charset="0"/>
              </a:rPr>
              <a:t>O</a:t>
            </a:r>
            <a:r>
              <a:rPr lang="pt-BR" sz="2000" b="1" dirty="0" smtClean="0">
                <a:latin typeface="Candara" panose="020E0502030303020204" pitchFamily="34" charset="0"/>
              </a:rPr>
              <a:t> Lote 1 </a:t>
            </a:r>
            <a:r>
              <a:rPr lang="pt-BR" sz="2000" dirty="0" smtClean="0">
                <a:latin typeface="Candara" panose="020E0502030303020204" pitchFamily="34" charset="0"/>
              </a:rPr>
              <a:t>é o parceiro estratégico da </a:t>
            </a:r>
            <a:r>
              <a:rPr lang="pt-BR" sz="2000" dirty="0" err="1" smtClean="0">
                <a:latin typeface="Candara" panose="020E0502030303020204" pitchFamily="34" charset="0"/>
              </a:rPr>
              <a:t>Telebras</a:t>
            </a:r>
            <a:endParaRPr lang="pt-BR" sz="2000" dirty="0" smtClean="0"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ndara" panose="020E0502030303020204" pitchFamily="34" charset="0"/>
              </a:rPr>
              <a:t>36% da capacidade em Banda Ka do SGDC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ndara" panose="020E0502030303020204" pitchFamily="34" charset="0"/>
              </a:rPr>
              <a:t>Compromissos Mínimos de Rede para o Lote </a:t>
            </a:r>
            <a:r>
              <a:rPr lang="pt-BR" sz="2000" dirty="0" err="1" smtClean="0">
                <a:latin typeface="Candara" panose="020E0502030303020204" pitchFamily="34" charset="0"/>
              </a:rPr>
              <a:t>Telebras</a:t>
            </a:r>
            <a:endParaRPr lang="pt-BR" sz="2000" dirty="0"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ndara" panose="020E0502030303020204" pitchFamily="34" charset="0"/>
              </a:rPr>
              <a:t>Feixes oceânicos com alocação exclusiva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ndara" panose="020E0502030303020204" pitchFamily="34" charset="0"/>
              </a:rPr>
              <a:t>O </a:t>
            </a:r>
            <a:r>
              <a:rPr lang="pt-BR" sz="2000" b="1" dirty="0" smtClean="0">
                <a:latin typeface="Candara" panose="020E0502030303020204" pitchFamily="34" charset="0"/>
              </a:rPr>
              <a:t>Lote 2</a:t>
            </a:r>
            <a:r>
              <a:rPr lang="pt-BR" sz="2000" dirty="0" smtClean="0">
                <a:latin typeface="Candara" panose="020E0502030303020204" pitchFamily="34" charset="0"/>
              </a:rPr>
              <a:t> envolve apenas contratação de capacidade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ndara" panose="020E0502030303020204" pitchFamily="34" charset="0"/>
              </a:rPr>
              <a:t>22% da capacidade em Banda Ka do SGDC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ndara" panose="020E0502030303020204" pitchFamily="34" charset="0"/>
              </a:rPr>
              <a:t>Não possui Compromissos Mínimos de Rede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ndara" panose="020E0502030303020204" pitchFamily="34" charset="0"/>
              </a:rPr>
              <a:t>As Cessionárias deverão ativar capacidade em todos os feixes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ndara" panose="020E0502030303020204" pitchFamily="34" charset="0"/>
              </a:rPr>
              <a:t>Devem ater-se ao PNBL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ndara" panose="020E0502030303020204" pitchFamily="34" charset="0"/>
              </a:rPr>
              <a:t>Dar uso efetivo de, no mínimo, 25% da capacidade de cada feixe</a:t>
            </a:r>
            <a:endParaRPr lang="pt-BR" sz="2000" dirty="0">
              <a:latin typeface="Candara" panose="020E0502030303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425161" y="2026392"/>
            <a:ext cx="2361894" cy="233265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LOTE 1</a:t>
            </a:r>
          </a:p>
          <a:p>
            <a:pPr algn="ctr"/>
            <a:r>
              <a:rPr lang="pt-BR" sz="1600" b="1" dirty="0"/>
              <a:t>(36%)</a:t>
            </a:r>
          </a:p>
          <a:p>
            <a:pPr algn="ctr"/>
            <a:r>
              <a:rPr lang="pt-BR" b="1" dirty="0"/>
              <a:t>9.661 MHz</a:t>
            </a:r>
          </a:p>
          <a:p>
            <a:pPr algn="ctr"/>
            <a:r>
              <a:rPr lang="pt-BR" sz="1600" dirty="0"/>
              <a:t>(21 </a:t>
            </a:r>
            <a:r>
              <a:rPr lang="pt-BR" sz="1600" dirty="0" err="1"/>
              <a:t>Gbps</a:t>
            </a:r>
            <a:r>
              <a:rPr lang="pt-BR" sz="1600" dirty="0"/>
              <a:t>)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0014238" y="2026392"/>
            <a:ext cx="1763965" cy="233265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solidFill>
                  <a:prstClr val="white"/>
                </a:solidFill>
              </a:rPr>
              <a:t>LOTE 2</a:t>
            </a:r>
          </a:p>
          <a:p>
            <a:pPr lvl="0" algn="ctr"/>
            <a:r>
              <a:rPr lang="pt-BR" sz="1600" b="1" dirty="0">
                <a:solidFill>
                  <a:prstClr val="white"/>
                </a:solidFill>
              </a:rPr>
              <a:t>(22%)</a:t>
            </a:r>
          </a:p>
          <a:p>
            <a:pPr algn="ctr"/>
            <a:r>
              <a:rPr lang="pt-BR" b="1" dirty="0"/>
              <a:t>5.809 MHz</a:t>
            </a:r>
          </a:p>
          <a:p>
            <a:pPr algn="ctr"/>
            <a:r>
              <a:rPr lang="pt-BR" sz="1600" dirty="0"/>
              <a:t>(12 </a:t>
            </a:r>
            <a:r>
              <a:rPr lang="pt-BR" sz="1600" dirty="0" err="1"/>
              <a:t>Gbps</a:t>
            </a:r>
            <a:r>
              <a:rPr lang="pt-BR" sz="1600" dirty="0"/>
              <a:t>)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7268763" y="1901799"/>
            <a:ext cx="4670954" cy="2556588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7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https://www.serverchoice.com/assets/ico/icon-checkbox-large-blue-0dbbe138a035d698166e1291538b7a4f.png"/>
          <p:cNvSpPr>
            <a:spLocks noChangeAspect="1" noChangeArrowheads="1"/>
          </p:cNvSpPr>
          <p:nvPr/>
        </p:nvSpPr>
        <p:spPr bwMode="auto">
          <a:xfrm>
            <a:off x="207434" y="-182033"/>
            <a:ext cx="397933" cy="397933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12" name="AutoShape 32" descr="data:image/jpeg;base64,/9j/4AAQSkZJRgABAQAAAQABAAD/2wCEAAkGBxEQEhUREhIVFhIVFhkXFxYVFxUXFRcYFRUXHRUVGBUYHyogGh4lHRUVITEiJSkrLi4uFyAzODMtNygtLisBCgoKDg0OGxAQGi0lICUtLS0tLS0tLS0tLSstLS0tLS0tLS0tLS0tLS0tLS0tLS0tLS0tLS0tLS0tLS0tLS0tLf/AABEIAKAA8AMBEQACEQEDEQH/xAAcAAEAAgMBAQEAAAAAAAAAAAAABQYBBAcDCAL/xABJEAABAwICBQYICwUIAwAAAAABAAIDBBEFIQYHEjFREyJBYXGBFzJTkZOx0dIUIzRCUmNzobPBwzVygrLwJCUzYnSSosIIFUP/xAAaAQEAAwEBAQAAAAAAAAAAAAAAAQMFBAIG/8QALBEAAgICAQMEAgMAAgMBAAAAAAECAwQREgUhMRMiMlEUQSMzYTSRJEJxFf/aAAwDAQACEQMRAD8A7igCAIAgCAIAgCAIAgCAIAgMICrVmntHFM6B5eCw2Lw27LjeLjNUyyIJ6Zow6VkWVqyJOYdisFQLwysf+6QSO0KyM4y8M47KLK+000bq9FQCAygCAIAgCAIAgCAIAgCAIAgCAIAgCAIAgCAIAgMXQEVW6SUcLtiSeNruBcLjttuXlyRRLJri9Nko1wIuNxXouT2ZIQkqmO6B0tU50l3RyOzLmbieJaclRPHjI08bqt9C4ruil4lq6rIDtwvEttxZdkg7r/muV404/FmxX1mi322x0eeH6b19G7k5wZLb2Sgtf3OtfzgosicfkerOl42RHlU9f/Doejml1NW81pLJfJvsHd3Qe5ddd0ZmBldPtx33W19lgurjhMoAgCAIAgCAIAgCAIAgCAIAgCAIAgCAIAgMEoQ3o5jpvpq97jTUriGg7LpG5ucd2yy3r6VROf6RjZma2/TrIHFdE5KSkFRM60j3hojA3A38Z3FeHB62zjuw3XXzm+51LQt5dQ05O/kx92QXRD4m7iPdMWybXo6TBQCydyDSxPCoKluxNG146LjMdh3heZQjJaZdVfZVLcHo5jpVoFJTAz0xc+NuZb/9GW6Q4eN6+1cFmNx7xPpMPq0bv47l3JzQDTQzkU1QQZLfFyfT/wAp/wA3rV2Pfy9sji6n0xVfyV+C/hdZhmUAQBAEAQBAEAQBAEAQBAEBhAUfT7S2eikjihDbuaXlzhfpsAB3FVznp9jNzcyVLUUeOjusdkhDKpojJ3SNN4z2je37wojbvyeKOpKXaa0XxjwQCDcHMEblazUT33P0hIQFG1k6SmBnwaI2lkHOcPmM9p9QKqsnrsjM6jlenHhHyzV1b6KhrRWTN5xHxTSPFH0+09HAKKoa7srwMTivUma+t+tzghHQHSH1N/7Ja/0eeqz7xgXzAaXkaeGP6MbQe22atiuxqUR41pG+pLQhAUEhSDBTyDkGsXAvgk7Z4eayUki2WxI2xy7d/cVnZFfCXJH1nScr8ip02d9HTNGcV+F00c3S5vOHBwyd967q5copnzeXR6Fzh9EqvZzhAFACAKQEAQBAEAQBAEAQBAc+1r0DtmGqYSHRO2SRvG0QWu7nD71Tav2ZPVK3pTX6NJuj8OK04qafZiqRlI0eI5w33HRfeCOKcFNdiv8AGhlVc49mRGBaR1OFyGCZjjGDzonb2/5oz/QPUvKk49mc9OTbjS4T8F10s0r5LDX1tI5riC220LgXcAQ5t9+a7KYqyaib1NkbI7icwh1t4o9waOQuTb/DPtXbZiVwi2erJqEHJkdj2MvLjUSWfK917Ec0kdFvo26FmY1PrWP6PnsaDybuTN0a3sTG4QWH1Z9q13hQ+z6NJJGvjGPz1H9qn2TJsjICzcvFFrrI4RndxR87ZL18o2fC/if1Hoz7y11gw+z6PXY3aTWZi0mfxDRxMZ9W0uK70K+2zgvz6q+y7s2arWNibWlzXQEjMgxEebnKimyucuLRz09TU58WiJ8L+J/UejPtWp+FX+jYHhfxP6j0Z95Pwq/sgeF/E/qPRn2p+FWNGtXawKyvDYJxFsbW0NlhBBANs7rjzsSMaXJGn0mfHIX+nrTadVmHMEMBj2HEu57do3yvbMLn6XVG2DT/AEdXXKkrlL7PTwv4n9R6M+1af4UDD0PC/if1Hoz7VP4Vf2QXLVdpzWYlUyRVHJ7LItsbDdk32gMzfrXNk0RrjtBo6euIgypAQBAEAQBAEAQBAYQg1cUoWVET4X+K9pB6r7j3KGtrR4trVkXFnJdFsQfhda6GbJhPJycMvEk+/wAxVEXxlpmFjWPHucZHSdI9Hoa6PZfk8DmSDxm+0dSulFM2L8aF8TjWPYbUUomo5CWtkte2bHhpu147+9eKrHRPbMWE7MSzUvBW8IoHMc5zxmMh37yuzNylZFRiXZ2YrIqMDQxap5R5t4rch+Z/rgu3Co9Os0cCj0q9vyzwpIdt7W8T93Sr77OEGy/Js4VtkzjbiQ2NouXHcOAWRg6UnORi9O1ydkzFDhbYxtyWJ69zfavWRmyslxrJyc6Vr4VnlW4x82Ls2vYF7owf/awsx+ndudpt1TuTgNzd2zbPpJ3rmoj6mR28HJRBWZHt8FbX0J9OEAQg2cOPxrO38lx5/wDx5Hf07/kxN3SAZs/i/JZ3RvEjU695iRK3j5xhQSdL1C/LZ/sP1AuHO+KI0d1WYQZQBAEAQBAEAQBAEAQGCgKNrH0XM7fhMQvIwWc0fPYOHWM+1VWQ33Rl9QxPUXOPlGnq40s2gKSZ2YHxTyd48mesdHHuSuf6ZX0/L3/HIkNbbWjD3y7IL43MLSd42ngGx6wuiupWS4s0cjHjdHTOIVGMMLDs32zlbh3qyrp8lb38GTT02as93gg1tLsb3ZEto/DcufwyHad6y+p2JJRMnqtqilBEtUTMjG27fa3WeoLMqqss9sTIpqst9sfBXq6vdL1N6G+3itzHxI1r/T6HFw4Ur/T3wWj23bZ8Vu7rPUqM7J4x4Lyc/UcvjHhHyfrHaracGDc3f2p0+jjHmx0zH4R5vyyLWkaoQBAbWFi8re38iuLqD1Qzv6Yt5ETbx85sHUfvI9i4OjfFs0evP3RIpbZ8/s96OlMrrDIDeeC5crKjjw2zsw8OWTZxXgtWEUj49o0+2HMbtuLCQ8NB8Y2ztdfNW3XX+79H1EaMWnVctbZ1TQXTb4SRTz2EtuY/ok6jwd61ZTkcu0jD6n0z0f5K/iXtdZimUAQBAEAQBAEAQBAEBghN6IOXaf6ImMmqpxzL7T2N3sN77bbdHHgqJwa7oxc3DcX6lZC6Q6XGqwuammuZhsFrhukDXgm/AgDvXThWr1Fsvws5S9s/Jypbxq7ClIk3aHEXRNLQ0EE37CuPIw43STZxZODG+XJmtPO552nG59XYFfVVGtaRfVTGtaibNBhzpc9zOPHqC58nMjUtLyc2VmwpWl5JTEKtsLQxnjWyHAcSs7GplfPlPwZeJjyvnzn4K8t1LS0fQxWlpBSeggCA3sGHxo7D6lndUeqGavSF/wCQj0x089v7v5qjpC/jZd11/wAsTRghLyGt3n+rlad98aocmZdFE7pqMSeJZTR/1dxXzCVmbb/h9W3XgUf6WzUbIX107nZkwfqDJbORVGqpRR8lffK2fNkhrDwX4FUsmhGyyTnNtuZIwgkD7jbtWDkQ4TUkfS9JyfyKXVPu0dR0fxMVVPHMMttuY4OGTh57rtrlyjs+ayaXTbKD/RJL2UBAEAQBAEAQBAEAQBAflwuoDOW6xNFIqZjqyIhkdxts6AXEAObwzOYXh1Nv2mNmYD+dZyPGoY2uBYRd17gbu1a2DOyS1M6en2Wyi4zI5d5pH6jYXGzRc8AvM5qC3IrssjDu2TVDhIbzpLE8Pmjt4rHvz5T9tZi5HUJWPhWhXYuG82PM/S6B2Jj4Mp+6wY3TpT91hCPeXG5NyekrYhBRWom1CEYLjEwvR7CEhAEIPeim5N4cd3T2FcuXV6tTidmFf6Nqkydnp4pbOJBtuINvOvnKbMjH3GJ9VdVjZWpyZ5uqoIhZtr8G5k96sji5OQ/eVSy8TFXt0Q1XUuldc9w4LfxcWNEeKPmcvLnkT5MumqPF4qKommmuGGHZbYElztsGw7gubqF8Ix47Jpwbbviid0t0ufiOzCyHZYHXaPGkcbEbh27hdfP23OzskfSYPTo4e7Jy7nQ9X+GzU1I1kws4uc4N6WhxyB612URcYaZ891O+Ft7lDwWVXGeZQBAEAQBAEAQBAEAQBAUrXCP7qn7Y/wARqvxf7UEfOa2V/hOkvBuUOHulz3NG8+wLlycuNPb9nJl5cae37JgmKmb1+dzllfzZT7+DF/ny5f4Q1biD5ctzfoj8ytXHw4VL/TZxsGFXnyai6zsCbJYQgISEAQBALKOK34G2FOlrY1tkth+F350m7obx7Vh5nUteys+gwelb1O4t+g+ER4hUup+ULWxs23bIGY2gNkHcN64FhzkvUsZ1ZfVK6FwpR2XBtHqakHxMYB6XHN57XFXRrjDwfOX5l1797JaysOYygCAIAgCAIAgCAIAgCAICla4f2VN2x/iNV+L/AGoHzmto9LsbdLiD42lrbW359F965bcSux8pHHdhQtnyZrPcXEk3J4rohWktRRfHhWtI/K9li0/AUAISEAQBAEAQBASeEUW0dtwyG4cTxWP1PM4r0om90nB9R+rI/WLV5JLGHL5xHSeCr6dgJL1LEe+qdRe/TrZdtQvy2b7D9Rq7s34o+ebO6rLPJlSAgCAIAgCAIAgCAIAgCAICla4f2VN2x/iNV+L/AGIHzmto9eCZw3BrjlJjsxjOxyJ6yegK+NS1tmPl9Re/Tq7s2H6QMjOzFENgdN9m/YAPWpdqXZFEel22rlZLuegbT1gyGxLbqv8Adk4KUozK28jBl37xIGspXxO2XjP7iOIVE4uL0bePkQujyieC8l+whIQBAb9BhMs2YGy36Tt3cOlWRrbM/I6jVT28skjo43dy3P4WHqvdWekjg/8A15ru4diIr6B8Js4ZHc4biq5QcTUx8uu9dvIhxB7GbAtboPSLrPswK52eozbr6jbXV6S8Gquxdloz5Nt7Ol6hfls/2H6jVw53wSIZ3VZh5ZhzgBcmwHSUSbDaXdkdRY7TTSGKOVrngXsOA32O4q2dE4LckUV5Vc5cYvuSSpOgypAQBAEAQBAEAQBAEBStcR/uqftj/EaujFW7UDiWF4a2NvLz5AZhp9Z6+AX0MIce7MPMzJ3S9Gkj8VxN054MG5v5nrVU58juwsGNEdvuzQXhGh/pljyCCDYjMEbwpXY8zgprUvBZKSpZWM5KXKQbjx6x7FepKa0z5+6ieFZzr7xIKuonwu2Xdx6D1hUyjpmxjZUL47ia6g6jIBJsBmdw6UR5lJRW2T1BhDYm8rUEZbm9HfxPUr4wUe7MPJz53v0qf+zWxLHHyc2PmM/5Hv6OxeZ2b8HTi9NjD3Wd2RI49PHp86q5M0uEWtNdiew/Gg4clOAWn53ve1XQntakY2V06UH6tH/R44lgbmc+LnM323ke3tUSqetosxepKfst7Mh7ql9jXi01s6XqF+Wz/YfqNXDnfFBnZMYxiGlbtSvA4N+c7sC4aqJ2y1FHNfkV0x3JlFfNWYy8tYOSpgc9+z3n556hkFqcasNd+8jGcr86Wl2iXDAtGaekzY0mS1i9288eoLOuyrLfkauNhV0fHyTa5jsMqQEAQBAEAQBAEAQGEBT9bEmxhsriAQHRmx6bSNXThvVyKra+cHE+fcUxJ07t1mjc29+89a25zcijDw446+2aK8HcEAQhmWkjMbx0qdteCJRjPsyepcXjlbydQB+90d/A9avjYmtSMO/AtplzpZ+nYFA7nNms3+E/fdPTi/2QupZEfa4dz9iopaXxOe/tuf8AduHcp3GHg8ellZb9/ZEHXVr5nbTzu3AbgqZT2bGNiV0LUTXXg6ggCDyb2HYrJBkDdv0Tu7j0L3GxryZ+VgQv7+GSjqijnzeNh3HxT5xkVduEvJnelmY71F7RY9BKeSOaT/179uZ0dnZtOyzaGeeQzXPkRx9bmT+TnWdktHQML0Gc9/LVshkcfmgk3/efw6guCzPSXGlaPdPS3KXO97LvBA2Noaxoa0ZAAWAHUFmNuT22bMYqK1FHqh6CAIAgCAIAgCAIAgCAICla4f2VP2x/iNV+L/agfOa2v0eghARkhAE2AnYgxYJtjSMowEAQkIAgCbAQHS9Qo/ts32H6jVxZ3xRB3VZRBlSAgCAIAgCAIAgCAIAgCAICla4f2VN2x/iNV+L/AGIHzxS07pXtjYNp73BrQOlxNgFstpLbPRuY5gdTQloqoXRF4JaHbJuG22vFJ4jzrxCyM/DBKt1f4qQCKOSx64/eXh5NfjYPKp0GxSMFzqKXZG+2y77mkn7lKyK/sFeCt3vwDaw3D5amRsMLC+R25otc2371EpRittg98awKqonNbUwuiLwS0OsbgEA2IJ3XHnXmFsZ/Fg06WnfK9sbBtPe4NaOJO4Be2+K2wTOI6GYjTxummpXsjYLucSywHHIqpZEJPSYInD6GWokbDCwvkd4rRa5sL9PYrJSUVtgksW0TrqSPlaindHGCBtOLbXJyGRK8QuhJ6iwQrjbNW7+wTdbojXwQmolpnthADi87NgHbiQDfpHQqo31yek+4IRWg6XqF+WzfYfqNXFnfBEM7ssogKQEAQBAEAQBAEAQBAEAQBAUrXD+ypu2P8Rqvxf7EDhOiXy6k/wBRF/OFq3fBnovv/kT/AIlL9lP64lx4XxkeGXXWVjdXRUcElJflHSMabMMnNMbicgOLRmqKYRlNqR6IDVvpfi1XViKojJg2CXOMLo9kjxbOORvusrcmmqEdxfcgouthkIxOcQ2tZpfbdyhHP79y6sTbr7npeC1aisIANRXyZNYOTYT2bUrvNsjzqjNntqCIJjWEyPF8HZXwjnRfHNB3hu6Vh7hf+EKnHbqt0wcl0O+X0n+oj/nC0b/62D6TxiNlS2eidvfBfueXtB7i0edY0HxakQcd1FYYX1ssrxY08Wyep8jiLd2w9aGZP2JL9guGtutbPgwmb4skkLh2F+S58RasJRyfQLA/h1dDCReMO25P3GZkd5sO9d99nCvYPoKeup62Wrw129kTdvrEwcMutth5wslKUdTIPmXEKF9PLJBJ48Tyx3WWnf37+9bcJKUdknQ9Qvy2b7D9Rq5M34IHdllEBSAgCAIAgCAIAgCAIAgCAICla4f2VN2x/iNV+L/YgcJ0S+XUn+oi/nC1bvgyS+/+RP8AiUv2U/riXJhfGR5ZfdPdK5MLpIZ442yF72x2e4tABjc6+X7v3rmqpVk2tklX0W1tyVdTFTTUrWtmdsB0cjiQSDa7SMxl0FXW4fCPJMFN1s6Mx4fVM5AHYna54Zckh4cA4AnM3Lh3ldGJY5Q7/onZ1uDRORmEjD4ZGxyOi2XvIJF35ymwI33IWe7d2cmQZ0B0Slw6nkpZpmTRvcS0NaW2DxZ7SCTkd/eVN9qnLkgcXpcGNDjMVMb2jqow0npYXgsPmI7wVoysU6GyTsGMYlyOOUkZOU9LIztIftN/lKzoQ3VJ/RB5VlA3CKTFKptrzPfK3+JgDR/uLz3qVL1JRQIHTcW0cphwbTfkrcdfzko9NQ+B8nDNWuGczhGzqZGTtHvcf+ATNn3UQyU0d0Eq6bEX4g+rjfypfyjBG4EtfuAJd82zbZdCrnfGVahogpevPBOSqo6to5s7S1x4SR2tftaf+BXVgz3FxA1C/LZvsP8Au1M34oHdllgKQEAQBAEAQBAEAQBAEAQBAUrXD+ypu2P8Rqvxf7EDgWj9U2Gqp5X32I5mPdYXNmuBNh0rWsjyi0iS163tKKbE3wGlc5wjjla7aY5mbyzZ8YZ+KVz41M4ReyNF4xPT/AquJkVSHyNZYhroZCA4C18h1lc6xroybiSaNDpho5SP5WnpyJG7nNhcHZ8C7cvUqb5LTYKvLplDXYrFW1gMdNBmxgBkPNzbfZG8uzPDZCuVEoVuMfLB560dMW4jPH8HfIIImEDxmEveRtkt35bLQmNQ4L3IaITQ/SB9FWQ1Be8sa6z2lznXY7J2RO8Xv3K66lTi0kC16aaUYfU4hRVsD3nkntE943tOwxwcxwuMz4wt2LmppnGDgweOsDTOCpr6OspHOcKcDa2muZmJA4ixHS24716oolGEov8AY0SetDWBS11IKelc8l0jS/aY5gDW3NucM+dsrxjY04T3IGjpTpjSVGDw0MbnfCGNhBBY4NBjttc45Gy9VUzja5A29J9OaIYW3D6B79oNZGTsPjsxub3Am2ZPDivNePN2cpDRzAzyeUk/3v8Aau704/QOo6Q6c0OIYUKeZzxWNY1w+LeW8rH07drWOefWuGvHnC3a8DRrahfls/2H6jV7zvigd2WUQFICAIAgCAIAgCAIAgCAIAgI/HcHhrYXU84LonWuA4tORuMxmM16hJxe0Cq+CXCPIyeml95XflW/ZOx4JcJ8jJ6aX3k/Lt+xseCXCfIyeml95T+Xb9jY8EuE+Rk9NL7yj8u37Gx4JcJ8jJ6aX3lP5dv2NjwS4T5GT00vvKPy7fsbHglwnyMnppfeT8u37Gx4JcJ8jJ6aX3lP5dv2NjwS4T5GT00vvJ+Xb9jY8EuE+Rk9NL7yfl2/Y2PBLhPkZPTS+8n5dv2NjwTYT5GT00vvKPy7fsbHglwnyMnppfeT8u37Gx4JcJ8jJ6aX3lP5dv2Nkto3oTRYdI6Wmjc17m7JLnvfle+5xPSq53Tn2kyCyKoBAEAQBAEAQH//2Q==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04" y="877417"/>
            <a:ext cx="5039914" cy="520285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55090" y="173260"/>
            <a:ext cx="9613439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</a:pPr>
            <a:r>
              <a:rPr lang="pt-BR" sz="2800" dirty="0">
                <a:latin typeface="Candara" panose="020E0502030303020204" pitchFamily="34" charset="0"/>
                <a:ea typeface="+mj-ea"/>
                <a:cs typeface="+mj-cs"/>
              </a:rPr>
              <a:t>Lote Telebras: Demanda de Projetos de Estado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827594" y="1245316"/>
            <a:ext cx="43011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dirty="0" smtClean="0"/>
              <a:t>Educação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sz="2400" dirty="0" smtClean="0"/>
              <a:t>Saúde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Segurança Pública / Militar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Pontos de Interesse Coletivo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Comunidades WiFi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Provedores SCI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Operadoras de Telecom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Estados/Municípios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8871044" y="3424254"/>
            <a:ext cx="2885801" cy="2601427"/>
            <a:chOff x="8871044" y="3424254"/>
            <a:chExt cx="2885801" cy="2601427"/>
          </a:xfrm>
        </p:grpSpPr>
        <p:pic>
          <p:nvPicPr>
            <p:cNvPr id="9" name="Picture 2" descr="C:\Users\bruno.henriques\Downloads\WhatsApp Image 2017-08-16 at 18.48.47.jpe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91999" y="3424254"/>
              <a:ext cx="2064846" cy="2601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Seta para a direita 2"/>
            <p:cNvSpPr/>
            <p:nvPr/>
          </p:nvSpPr>
          <p:spPr>
            <a:xfrm>
              <a:off x="8871044" y="3589361"/>
              <a:ext cx="668740" cy="4367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3343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Candara" panose="020E0502030303020204" pitchFamily="34" charset="0"/>
              </a:rPr>
              <a:t>Aplicações e Benefícios do SGDC</a:t>
            </a:r>
            <a:endParaRPr lang="pt-BR" sz="2800" dirty="0">
              <a:latin typeface="Candara" panose="020E0502030303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9738" y="1068305"/>
            <a:ext cx="8150813" cy="500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5911674" y="1543792"/>
            <a:ext cx="4661325" cy="2856282"/>
            <a:chOff x="4007618" y="1979626"/>
            <a:chExt cx="4661325" cy="2856282"/>
          </a:xfrm>
        </p:grpSpPr>
        <p:grpSp>
          <p:nvGrpSpPr>
            <p:cNvPr id="7" name="Grupo 6"/>
            <p:cNvGrpSpPr/>
            <p:nvPr/>
          </p:nvGrpSpPr>
          <p:grpSpPr>
            <a:xfrm>
              <a:off x="7692631" y="4404108"/>
              <a:ext cx="976312" cy="431800"/>
              <a:chOff x="7081838" y="4241800"/>
              <a:chExt cx="1795462" cy="927100"/>
            </a:xfrm>
          </p:grpSpPr>
          <p:pic>
            <p:nvPicPr>
              <p:cNvPr id="9" name="Picture 276" descr="computador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0388" y="4638675"/>
                <a:ext cx="238125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Freeform 7"/>
              <p:cNvSpPr>
                <a:spLocks/>
              </p:cNvSpPr>
              <p:nvPr/>
            </p:nvSpPr>
            <p:spPr bwMode="auto">
              <a:xfrm rot="10020198" flipV="1">
                <a:off x="7462838" y="4346575"/>
                <a:ext cx="1203325" cy="774700"/>
              </a:xfrm>
              <a:custGeom>
                <a:avLst/>
                <a:gdLst>
                  <a:gd name="T0" fmla="*/ 14128 w 1360"/>
                  <a:gd name="T1" fmla="*/ 0 h 1877"/>
                  <a:gd name="T2" fmla="*/ 892 w 1360"/>
                  <a:gd name="T3" fmla="*/ 0 h 1877"/>
                  <a:gd name="T4" fmla="*/ 614 w 1360"/>
                  <a:gd name="T5" fmla="*/ 0 h 1877"/>
                  <a:gd name="T6" fmla="*/ 372 w 1360"/>
                  <a:gd name="T7" fmla="*/ 0 h 1877"/>
                  <a:gd name="T8" fmla="*/ 203 w 1360"/>
                  <a:gd name="T9" fmla="*/ 0 h 1877"/>
                  <a:gd name="T10" fmla="*/ 71 w 1360"/>
                  <a:gd name="T11" fmla="*/ 0 h 1877"/>
                  <a:gd name="T12" fmla="*/ 1 w 1360"/>
                  <a:gd name="T13" fmla="*/ 0 h 1877"/>
                  <a:gd name="T14" fmla="*/ 0 w 1360"/>
                  <a:gd name="T15" fmla="*/ 0 h 1877"/>
                  <a:gd name="T16" fmla="*/ 45 w 1360"/>
                  <a:gd name="T17" fmla="*/ 0 h 1877"/>
                  <a:gd name="T18" fmla="*/ 129 w 1360"/>
                  <a:gd name="T19" fmla="*/ 0 h 1877"/>
                  <a:gd name="T20" fmla="*/ 290 w 1360"/>
                  <a:gd name="T21" fmla="*/ 0 h 1877"/>
                  <a:gd name="T22" fmla="*/ 499 w 1360"/>
                  <a:gd name="T23" fmla="*/ 0 h 1877"/>
                  <a:gd name="T24" fmla="*/ 763 w 1360"/>
                  <a:gd name="T25" fmla="*/ 0 h 1877"/>
                  <a:gd name="T26" fmla="*/ 1063 w 1360"/>
                  <a:gd name="T27" fmla="*/ 0 h 1877"/>
                  <a:gd name="T28" fmla="*/ 1434 w 1360"/>
                  <a:gd name="T29" fmla="*/ 0 h 1877"/>
                  <a:gd name="T30" fmla="*/ 1848 w 1360"/>
                  <a:gd name="T31" fmla="*/ 0 h 1877"/>
                  <a:gd name="T32" fmla="*/ 2322 w 1360"/>
                  <a:gd name="T33" fmla="*/ 0 h 1877"/>
                  <a:gd name="T34" fmla="*/ 2824 w 1360"/>
                  <a:gd name="T35" fmla="*/ 0 h 1877"/>
                  <a:gd name="T36" fmla="*/ 3373 w 1360"/>
                  <a:gd name="T37" fmla="*/ 0 h 1877"/>
                  <a:gd name="T38" fmla="*/ 3983 w 1360"/>
                  <a:gd name="T39" fmla="*/ 0 h 1877"/>
                  <a:gd name="T40" fmla="*/ 4624 w 1360"/>
                  <a:gd name="T41" fmla="*/ 0 h 1877"/>
                  <a:gd name="T42" fmla="*/ 5289 w 1360"/>
                  <a:gd name="T43" fmla="*/ 0 h 1877"/>
                  <a:gd name="T44" fmla="*/ 14128 w 1360"/>
                  <a:gd name="T45" fmla="*/ 0 h 18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60"/>
                  <a:gd name="T70" fmla="*/ 0 h 1877"/>
                  <a:gd name="T71" fmla="*/ 1360 w 1360"/>
                  <a:gd name="T72" fmla="*/ 1877 h 18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60" h="1877">
                    <a:moveTo>
                      <a:pt x="1360" y="1293"/>
                    </a:moveTo>
                    <a:lnTo>
                      <a:pt x="86" y="1877"/>
                    </a:lnTo>
                    <a:lnTo>
                      <a:pt x="59" y="1779"/>
                    </a:lnTo>
                    <a:lnTo>
                      <a:pt x="36" y="1677"/>
                    </a:lnTo>
                    <a:lnTo>
                      <a:pt x="19" y="1576"/>
                    </a:lnTo>
                    <a:lnTo>
                      <a:pt x="7" y="1474"/>
                    </a:lnTo>
                    <a:lnTo>
                      <a:pt x="1" y="1369"/>
                    </a:lnTo>
                    <a:lnTo>
                      <a:pt x="0" y="1265"/>
                    </a:lnTo>
                    <a:lnTo>
                      <a:pt x="4" y="1162"/>
                    </a:lnTo>
                    <a:lnTo>
                      <a:pt x="12" y="1059"/>
                    </a:lnTo>
                    <a:lnTo>
                      <a:pt x="28" y="955"/>
                    </a:lnTo>
                    <a:lnTo>
                      <a:pt x="48" y="855"/>
                    </a:lnTo>
                    <a:lnTo>
                      <a:pt x="73" y="755"/>
                    </a:lnTo>
                    <a:lnTo>
                      <a:pt x="103" y="659"/>
                    </a:lnTo>
                    <a:lnTo>
                      <a:pt x="138" y="564"/>
                    </a:lnTo>
                    <a:lnTo>
                      <a:pt x="178" y="471"/>
                    </a:lnTo>
                    <a:lnTo>
                      <a:pt x="223" y="383"/>
                    </a:lnTo>
                    <a:lnTo>
                      <a:pt x="272" y="298"/>
                    </a:lnTo>
                    <a:lnTo>
                      <a:pt x="325" y="217"/>
                    </a:lnTo>
                    <a:lnTo>
                      <a:pt x="384" y="140"/>
                    </a:lnTo>
                    <a:lnTo>
                      <a:pt x="445" y="68"/>
                    </a:lnTo>
                    <a:lnTo>
                      <a:pt x="510" y="0"/>
                    </a:lnTo>
                    <a:lnTo>
                      <a:pt x="1360" y="1293"/>
                    </a:lnTo>
                  </a:path>
                </a:pathLst>
              </a:custGeom>
              <a:solidFill>
                <a:srgbClr val="339933"/>
              </a:solidFill>
              <a:ln w="14288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V="1">
                <a:off x="7905750" y="4711700"/>
                <a:ext cx="0" cy="1476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pic>
            <p:nvPicPr>
              <p:cNvPr id="12" name="Picture 26" descr="antena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5213" y="4560888"/>
                <a:ext cx="239712" cy="312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Line 27"/>
              <p:cNvSpPr>
                <a:spLocks noChangeShapeType="1"/>
              </p:cNvSpPr>
              <p:nvPr/>
            </p:nvSpPr>
            <p:spPr bwMode="auto">
              <a:xfrm>
                <a:off x="7626350" y="4862513"/>
                <a:ext cx="279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5" name="Group 46"/>
              <p:cNvGrpSpPr>
                <a:grpSpLocks/>
              </p:cNvGrpSpPr>
              <p:nvPr/>
            </p:nvGrpSpPr>
            <p:grpSpPr bwMode="auto">
              <a:xfrm>
                <a:off x="7967663" y="4522788"/>
                <a:ext cx="666750" cy="80962"/>
                <a:chOff x="4552" y="2976"/>
                <a:chExt cx="875" cy="95"/>
              </a:xfrm>
            </p:grpSpPr>
            <p:pic>
              <p:nvPicPr>
                <p:cNvPr id="22" name="Picture 47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7" y="2976"/>
                  <a:ext cx="460" cy="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48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552" y="2976"/>
                  <a:ext cx="460" cy="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Picture 49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7350" y="4367213"/>
                <a:ext cx="512762" cy="173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50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66CC"/>
                  </a:clrFrom>
                  <a:clrTo>
                    <a:srgbClr val="FF66C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4463" y="4483100"/>
                <a:ext cx="273050" cy="25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51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9900"/>
                  </a:clrFrom>
                  <a:clrTo>
                    <a:srgbClr val="FF99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4163" y="4638675"/>
                <a:ext cx="206375" cy="196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10" descr="MCj04239900000[1]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1538" y="4405313"/>
                <a:ext cx="201612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0388" y="4678363"/>
                <a:ext cx="477837" cy="217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Elipse 20"/>
              <p:cNvSpPr/>
              <p:nvPr/>
            </p:nvSpPr>
            <p:spPr bwMode="auto">
              <a:xfrm>
                <a:off x="7081838" y="4241800"/>
                <a:ext cx="1795462" cy="9271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pt-BR"/>
              </a:p>
            </p:txBody>
          </p:sp>
        </p:grpSp>
        <p:cxnSp>
          <p:nvCxnSpPr>
            <p:cNvPr id="8" name="Conector reto 7"/>
            <p:cNvCxnSpPr/>
            <p:nvPr/>
          </p:nvCxnSpPr>
          <p:spPr>
            <a:xfrm>
              <a:off x="4007618" y="1979626"/>
              <a:ext cx="3931464" cy="2404325"/>
            </a:xfrm>
            <a:prstGeom prst="line">
              <a:avLst/>
            </a:prstGeom>
            <a:ln w="3175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9772521" y="5716781"/>
            <a:ext cx="252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/>
              <a:t>Source</a:t>
            </a:r>
            <a:r>
              <a:rPr lang="pt-BR" sz="1400" dirty="0" smtClean="0"/>
              <a:t>: ESOA</a:t>
            </a:r>
            <a:endParaRPr lang="pt-BR" sz="1400" dirty="0"/>
          </a:p>
        </p:txBody>
      </p:sp>
      <p:sp>
        <p:nvSpPr>
          <p:cNvPr id="24" name="Retângulo 23"/>
          <p:cNvSpPr/>
          <p:nvPr/>
        </p:nvSpPr>
        <p:spPr>
          <a:xfrm>
            <a:off x="10510945" y="1459919"/>
            <a:ext cx="1528550" cy="3002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Agronegócio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0510945" y="1954130"/>
            <a:ext cx="1528550" cy="3002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chemeClr val="tx1"/>
                </a:solidFill>
              </a:rPr>
              <a:t>Smart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Cities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0510945" y="2448341"/>
            <a:ext cx="1528550" cy="3002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Educação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0510945" y="2942552"/>
            <a:ext cx="1528550" cy="3002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Offshore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0510945" y="3436763"/>
            <a:ext cx="1528550" cy="3002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Mineração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0510945" y="3930974"/>
            <a:ext cx="1528550" cy="3002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Clima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0510945" y="4425185"/>
            <a:ext cx="1528550" cy="3002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ISP </a:t>
            </a:r>
            <a:r>
              <a:rPr lang="pt-BR" dirty="0" err="1" smtClean="0">
                <a:solidFill>
                  <a:schemeClr val="tx1"/>
                </a:solidFill>
              </a:rPr>
              <a:t>Trunking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216408" y="3455371"/>
            <a:ext cx="1528550" cy="5024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Governo Eletrônico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216408" y="2060165"/>
            <a:ext cx="1528550" cy="506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Segurança Nacional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216408" y="2745954"/>
            <a:ext cx="1528550" cy="5392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Controle Fronteira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216408" y="4157815"/>
            <a:ext cx="1528550" cy="3002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Bancos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216408" y="1383327"/>
            <a:ext cx="1528550" cy="506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Segurança Interna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216408" y="4655568"/>
            <a:ext cx="1528550" cy="3002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Saúde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0510945" y="4897073"/>
            <a:ext cx="1528550" cy="3002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Aeronáutica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216408" y="5147330"/>
            <a:ext cx="1528550" cy="4990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Continuidade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d</a:t>
            </a:r>
            <a:r>
              <a:rPr lang="pt-BR" dirty="0" smtClean="0">
                <a:solidFill>
                  <a:schemeClr val="tx1"/>
                </a:solidFill>
              </a:rPr>
              <a:t>e Negócios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10510945" y="5386830"/>
            <a:ext cx="1528550" cy="3002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Marítima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https://www.serverchoice.com/assets/ico/icon-checkbox-large-blue-0dbbe138a035d698166e1291538b7a4f.png"/>
          <p:cNvSpPr>
            <a:spLocks noChangeAspect="1" noChangeArrowheads="1"/>
          </p:cNvSpPr>
          <p:nvPr/>
        </p:nvSpPr>
        <p:spPr bwMode="auto">
          <a:xfrm>
            <a:off x="207434" y="-182033"/>
            <a:ext cx="397933" cy="397933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12" name="AutoShape 32" descr="data:image/jpeg;base64,/9j/4AAQSkZJRgABAQAAAQABAAD/2wCEAAkGBxEQEhUREhIVFhIVFhkXFxYVFxUXFRcYFRUXHRUVGBUYHyogGh4lHRUVITEiJSkrLi4uFyAzODMtNygtLisBCgoKDg0OGxAQGi0lICUtLS0tLS0tLS0tLSstLS0tLS0tLS0tLS0tLS0tLS0tLS0tLS0tLS0tLS0tLS0tLS0tLf/AABEIAKAA8AMBEQACEQEDEQH/xAAcAAEAAgMBAQEAAAAAAAAAAAAABQYBBAcDCAL/xABJEAABAwICBQYICwUIAwAAAAABAAIDBBEFIQYHEjFREyJBYXGBFzJTkZOx0dIUIzRCUmNzobPBwzVygrLwJCUzYnSSosIIFUP/xAAaAQEAAwEBAQAAAAAAAAAAAAAAAQMFBAIG/8QALBEAAgICAQMEAgMAAgMBAAAAAAECAwQREgUhMRMiMlEUQSMzYTSRJEJxFf/aAAwDAQACEQMRAD8A7igCAIAgCAIAgCAIAgCAIAgMICrVmntHFM6B5eCw2Lw27LjeLjNUyyIJ6Zow6VkWVqyJOYdisFQLwysf+6QSO0KyM4y8M47KLK+000bq9FQCAygCAIAgCAIAgCAIAgCAIAgCAIAgCAIAgCAIAgMXQEVW6SUcLtiSeNruBcLjttuXlyRRLJri9Nko1wIuNxXouT2ZIQkqmO6B0tU50l3RyOzLmbieJaclRPHjI08bqt9C4ruil4lq6rIDtwvEttxZdkg7r/muV404/FmxX1mi322x0eeH6b19G7k5wZLb2Sgtf3OtfzgosicfkerOl42RHlU9f/Doejml1NW81pLJfJvsHd3Qe5ddd0ZmBldPtx33W19lgurjhMoAgCAIAgCAIAgCAIAgCAIAgCAIAgCAIAgMEoQ3o5jpvpq97jTUriGg7LpG5ucd2yy3r6VROf6RjZma2/TrIHFdE5KSkFRM60j3hojA3A38Z3FeHB62zjuw3XXzm+51LQt5dQ05O/kx92QXRD4m7iPdMWybXo6TBQCydyDSxPCoKluxNG146LjMdh3heZQjJaZdVfZVLcHo5jpVoFJTAz0xc+NuZb/9GW6Q4eN6+1cFmNx7xPpMPq0bv47l3JzQDTQzkU1QQZLfFyfT/wAp/wA3rV2Pfy9sji6n0xVfyV+C/hdZhmUAQBAEAQBAEAQBAEAQBAEBhAUfT7S2eikjihDbuaXlzhfpsAB3FVznp9jNzcyVLUUeOjusdkhDKpojJ3SNN4z2je37wojbvyeKOpKXaa0XxjwQCDcHMEblazUT33P0hIQFG1k6SmBnwaI2lkHOcPmM9p9QKqsnrsjM6jlenHhHyzV1b6KhrRWTN5xHxTSPFH0+09HAKKoa7srwMTivUma+t+tzghHQHSH1N/7Ja/0eeqz7xgXzAaXkaeGP6MbQe22atiuxqUR41pG+pLQhAUEhSDBTyDkGsXAvgk7Z4eayUki2WxI2xy7d/cVnZFfCXJH1nScr8ip02d9HTNGcV+F00c3S5vOHBwyd967q5copnzeXR6Fzh9EqvZzhAFACAKQEAQBAEAQBAEAQBAc+1r0DtmGqYSHRO2SRvG0QWu7nD71Tav2ZPVK3pTX6NJuj8OK04qafZiqRlI0eI5w33HRfeCOKcFNdiv8AGhlVc49mRGBaR1OFyGCZjjGDzonb2/5oz/QPUvKk49mc9OTbjS4T8F10s0r5LDX1tI5riC220LgXcAQ5t9+a7KYqyaib1NkbI7icwh1t4o9waOQuTb/DPtXbZiVwi2erJqEHJkdj2MvLjUSWfK917Ec0kdFvo26FmY1PrWP6PnsaDybuTN0a3sTG4QWH1Z9q13hQ+z6NJJGvjGPz1H9qn2TJsjICzcvFFrrI4RndxR87ZL18o2fC/if1Hoz7y11gw+z6PXY3aTWZi0mfxDRxMZ9W0uK70K+2zgvz6q+y7s2arWNibWlzXQEjMgxEebnKimyucuLRz09TU58WiJ8L+J/UejPtWp+FX+jYHhfxP6j0Z95Pwq/sgeF/E/qPRn2p+FWNGtXawKyvDYJxFsbW0NlhBBANs7rjzsSMaXJGn0mfHIX+nrTadVmHMEMBj2HEu57do3yvbMLn6XVG2DT/AEdXXKkrlL7PTwv4n9R6M+1af4UDD0PC/if1Hoz7VP4Vf2QXLVdpzWYlUyRVHJ7LItsbDdk32gMzfrXNk0RrjtBo6euIgypAQBAEAQBAEAQBAYQg1cUoWVET4X+K9pB6r7j3KGtrR4trVkXFnJdFsQfhda6GbJhPJycMvEk+/wAxVEXxlpmFjWPHucZHSdI9Hoa6PZfk8DmSDxm+0dSulFM2L8aF8TjWPYbUUomo5CWtkte2bHhpu147+9eKrHRPbMWE7MSzUvBW8IoHMc5zxmMh37yuzNylZFRiXZ2YrIqMDQxap5R5t4rch+Z/rgu3Co9Os0cCj0q9vyzwpIdt7W8T93Sr77OEGy/Js4VtkzjbiQ2NouXHcOAWRg6UnORi9O1ydkzFDhbYxtyWJ69zfavWRmyslxrJyc6Vr4VnlW4x82Ls2vYF7owf/awsx+ndudpt1TuTgNzd2zbPpJ3rmoj6mR28HJRBWZHt8FbX0J9OEAQg2cOPxrO38lx5/wDx5Hf07/kxN3SAZs/i/JZ3RvEjU695iRK3j5xhQSdL1C/LZ/sP1AuHO+KI0d1WYQZQBAEAQBAEAQBAEAQGCgKNrH0XM7fhMQvIwWc0fPYOHWM+1VWQ33Rl9QxPUXOPlGnq40s2gKSZ2YHxTyd48mesdHHuSuf6ZX0/L3/HIkNbbWjD3y7IL43MLSd42ngGx6wuiupWS4s0cjHjdHTOIVGMMLDs32zlbh3qyrp8lb38GTT02as93gg1tLsb3ZEto/DcufwyHad6y+p2JJRMnqtqilBEtUTMjG27fa3WeoLMqqss9sTIpqst9sfBXq6vdL1N6G+3itzHxI1r/T6HFw4Ur/T3wWj23bZ8Vu7rPUqM7J4x4Lyc/UcvjHhHyfrHaracGDc3f2p0+jjHmx0zH4R5vyyLWkaoQBAbWFi8re38iuLqD1Qzv6Yt5ETbx85sHUfvI9i4OjfFs0evP3RIpbZ8/s96OlMrrDIDeeC5crKjjw2zsw8OWTZxXgtWEUj49o0+2HMbtuLCQ8NB8Y2ztdfNW3XX+79H1EaMWnVctbZ1TQXTb4SRTz2EtuY/ok6jwd61ZTkcu0jD6n0z0f5K/iXtdZimUAQBAEAQBAEAQBAEBghN6IOXaf6ImMmqpxzL7T2N3sN77bbdHHgqJwa7oxc3DcX6lZC6Q6XGqwuammuZhsFrhukDXgm/AgDvXThWr1Fsvws5S9s/Jypbxq7ClIk3aHEXRNLQ0EE37CuPIw43STZxZODG+XJmtPO552nG59XYFfVVGtaRfVTGtaibNBhzpc9zOPHqC58nMjUtLyc2VmwpWl5JTEKtsLQxnjWyHAcSs7GplfPlPwZeJjyvnzn4K8t1LS0fQxWlpBSeggCA3sGHxo7D6lndUeqGavSF/wCQj0x089v7v5qjpC/jZd11/wAsTRghLyGt3n+rlad98aocmZdFE7pqMSeJZTR/1dxXzCVmbb/h9W3XgUf6WzUbIX107nZkwfqDJbORVGqpRR8lffK2fNkhrDwX4FUsmhGyyTnNtuZIwgkD7jbtWDkQ4TUkfS9JyfyKXVPu0dR0fxMVVPHMMttuY4OGTh57rtrlyjs+ayaXTbKD/RJL2UBAEAQBAEAQBAEAQBAflwuoDOW6xNFIqZjqyIhkdxts6AXEAObwzOYXh1Nv2mNmYD+dZyPGoY2uBYRd17gbu1a2DOyS1M6en2Wyi4zI5d5pH6jYXGzRc8AvM5qC3IrssjDu2TVDhIbzpLE8Pmjt4rHvz5T9tZi5HUJWPhWhXYuG82PM/S6B2Jj4Mp+6wY3TpT91hCPeXG5NyekrYhBRWom1CEYLjEwvR7CEhAEIPeim5N4cd3T2FcuXV6tTidmFf6Nqkydnp4pbOJBtuINvOvnKbMjH3GJ9VdVjZWpyZ5uqoIhZtr8G5k96sji5OQ/eVSy8TFXt0Q1XUuldc9w4LfxcWNEeKPmcvLnkT5MumqPF4qKommmuGGHZbYElztsGw7gubqF8Ix47Jpwbbviid0t0ufiOzCyHZYHXaPGkcbEbh27hdfP23OzskfSYPTo4e7Jy7nQ9X+GzU1I1kws4uc4N6WhxyB612URcYaZ891O+Ft7lDwWVXGeZQBAEAQBAEAQBAEAQBAUrXCP7qn7Y/wARqvxf7UEfOa2V/hOkvBuUOHulz3NG8+wLlycuNPb9nJl5cae37JgmKmb1+dzllfzZT7+DF/ny5f4Q1biD5ctzfoj8ytXHw4VL/TZxsGFXnyai6zsCbJYQgISEAQBALKOK34G2FOlrY1tkth+F350m7obx7Vh5nUteys+gwelb1O4t+g+ER4hUup+ULWxs23bIGY2gNkHcN64FhzkvUsZ1ZfVK6FwpR2XBtHqakHxMYB6XHN57XFXRrjDwfOX5l1797JaysOYygCAIAgCAIAgCAIAgCAICla4f2VN2x/iNV+L/AGoHzmto9LsbdLiD42lrbW359F965bcSux8pHHdhQtnyZrPcXEk3J4rohWktRRfHhWtI/K9li0/AUAISEAQBAEAQBASeEUW0dtwyG4cTxWP1PM4r0om90nB9R+rI/WLV5JLGHL5xHSeCr6dgJL1LEe+qdRe/TrZdtQvy2b7D9Rq7s34o+ebO6rLPJlSAgCAIAgCAIAgCAIAgCAICla4f2VN2x/iNV+L/AGIHzmto9eCZw3BrjlJjsxjOxyJ6yegK+NS1tmPl9Re/Tq7s2H6QMjOzFENgdN9m/YAPWpdqXZFEel22rlZLuegbT1gyGxLbqv8Adk4KUozK28jBl37xIGspXxO2XjP7iOIVE4uL0bePkQujyieC8l+whIQBAb9BhMs2YGy36Tt3cOlWRrbM/I6jVT28skjo43dy3P4WHqvdWekjg/8A15ru4diIr6B8Js4ZHc4biq5QcTUx8uu9dvIhxB7GbAtboPSLrPswK52eozbr6jbXV6S8Gquxdloz5Nt7Ol6hfls/2H6jVw53wSIZ3VZh5ZhzgBcmwHSUSbDaXdkdRY7TTSGKOVrngXsOA32O4q2dE4LckUV5Vc5cYvuSSpOgypAQBAEAQBAEAQBAEBStcR/uqftj/EaujFW7UDiWF4a2NvLz5AZhp9Z6+AX0MIce7MPMzJ3S9Gkj8VxN054MG5v5nrVU58juwsGNEdvuzQXhGh/pljyCCDYjMEbwpXY8zgprUvBZKSpZWM5KXKQbjx6x7FepKa0z5+6ieFZzr7xIKuonwu2Xdx6D1hUyjpmxjZUL47ia6g6jIBJsBmdw6UR5lJRW2T1BhDYm8rUEZbm9HfxPUr4wUe7MPJz53v0qf+zWxLHHyc2PmM/5Hv6OxeZ2b8HTi9NjD3Wd2RI49PHp86q5M0uEWtNdiew/Gg4clOAWn53ve1XQntakY2V06UH6tH/R44lgbmc+LnM323ke3tUSqetosxepKfst7Mh7ql9jXi01s6XqF+Wz/YfqNXDnfFBnZMYxiGlbtSvA4N+c7sC4aqJ2y1FHNfkV0x3JlFfNWYy8tYOSpgc9+z3n556hkFqcasNd+8jGcr86Wl2iXDAtGaekzY0mS1i9288eoLOuyrLfkauNhV0fHyTa5jsMqQEAQBAEAQBAEAQGEBT9bEmxhsriAQHRmx6bSNXThvVyKra+cHE+fcUxJ07t1mjc29+89a25zcijDw446+2aK8HcEAQhmWkjMbx0qdteCJRjPsyepcXjlbydQB+90d/A9avjYmtSMO/AtplzpZ+nYFA7nNms3+E/fdPTi/2QupZEfa4dz9iopaXxOe/tuf8AduHcp3GHg8ellZb9/ZEHXVr5nbTzu3AbgqZT2bGNiV0LUTXXg6ggCDyb2HYrJBkDdv0Tu7j0L3GxryZ+VgQv7+GSjqijnzeNh3HxT5xkVduEvJnelmY71F7RY9BKeSOaT/179uZ0dnZtOyzaGeeQzXPkRx9bmT+TnWdktHQML0Gc9/LVshkcfmgk3/efw6guCzPSXGlaPdPS3KXO97LvBA2Noaxoa0ZAAWAHUFmNuT22bMYqK1FHqh6CAIAgCAIAgCAIAgCAICla4f2VP2x/iNV+L/agfOa2v0eghARkhAE2AnYgxYJtjSMowEAQkIAgCbAQHS9Qo/ts32H6jVxZ3xRB3VZRBlSAgCAIAgCAIAgCAIAgCAICla4f2VN2x/iNV+L/AGIHzxS07pXtjYNp73BrQOlxNgFstpLbPRuY5gdTQloqoXRF4JaHbJuG22vFJ4jzrxCyM/DBKt1f4qQCKOSx64/eXh5NfjYPKp0GxSMFzqKXZG+2y77mkn7lKyK/sFeCt3vwDaw3D5amRsMLC+R25otc2371EpRittg98awKqonNbUwuiLwS0OsbgEA2IJ3XHnXmFsZ/Fg06WnfK9sbBtPe4NaOJO4Be2+K2wTOI6GYjTxummpXsjYLucSywHHIqpZEJPSYInD6GWokbDCwvkd4rRa5sL9PYrJSUVtgksW0TrqSPlaindHGCBtOLbXJyGRK8QuhJ6iwQrjbNW7+wTdbojXwQmolpnthADi87NgHbiQDfpHQqo31yek+4IRWg6XqF+WzfYfqNXFnfBEM7ssogKQEAQBAEAQBAEAQBAEAQBAUrXD+ypu2P8Rqvxf7EDhOiXy6k/wBRF/OFq3fBnovv/kT/AIlL9lP64lx4XxkeGXXWVjdXRUcElJflHSMabMMnNMbicgOLRmqKYRlNqR6IDVvpfi1XViKojJg2CXOMLo9kjxbOORvusrcmmqEdxfcgouthkIxOcQ2tZpfbdyhHP79y6sTbr7npeC1aisIANRXyZNYOTYT2bUrvNsjzqjNntqCIJjWEyPF8HZXwjnRfHNB3hu6Vh7hf+EKnHbqt0wcl0O+X0n+oj/nC0b/62D6TxiNlS2eidvfBfueXtB7i0edY0HxakQcd1FYYX1ssrxY08Wyep8jiLd2w9aGZP2JL9guGtutbPgwmb4skkLh2F+S58RasJRyfQLA/h1dDCReMO25P3GZkd5sO9d99nCvYPoKeup62Wrw129kTdvrEwcMutth5wslKUdTIPmXEKF9PLJBJ48Tyx3WWnf37+9bcJKUdknQ9Qvy2b7D9Rq5M34IHdllEBSAgCAIAgCAIAgCAIAgCAICla4f2VN2x/iNV+L/YgcJ0S+XUn+oi/nC1bvgyS+/+RP8AiUv2U/riXJhfGR5ZfdPdK5MLpIZ442yF72x2e4tABjc6+X7v3rmqpVk2tklX0W1tyVdTFTTUrWtmdsB0cjiQSDa7SMxl0FXW4fCPJMFN1s6Mx4fVM5AHYna54Zckh4cA4AnM3Lh3ldGJY5Q7/onZ1uDRORmEjD4ZGxyOi2XvIJF35ymwI33IWe7d2cmQZ0B0Slw6nkpZpmTRvcS0NaW2DxZ7SCTkd/eVN9qnLkgcXpcGNDjMVMb2jqow0npYXgsPmI7wVoysU6GyTsGMYlyOOUkZOU9LIztIftN/lKzoQ3VJ/RB5VlA3CKTFKptrzPfK3+JgDR/uLz3qVL1JRQIHTcW0cphwbTfkrcdfzko9NQ+B8nDNWuGczhGzqZGTtHvcf+ATNn3UQyU0d0Eq6bEX4g+rjfypfyjBG4EtfuAJd82zbZdCrnfGVahogpevPBOSqo6to5s7S1x4SR2tftaf+BXVgz3FxA1C/LZvsP8Au1M34oHdllgKQEAQBAEAQBAEAQBAEAQBAUrXD+ypu2P8Rqvxf7EDgWj9U2Gqp5X32I5mPdYXNmuBNh0rWsjyi0iS163tKKbE3wGlc5wjjla7aY5mbyzZ8YZ+KVz41M4ReyNF4xPT/AquJkVSHyNZYhroZCA4C18h1lc6xroybiSaNDpho5SP5WnpyJG7nNhcHZ8C7cvUqb5LTYKvLplDXYrFW1gMdNBmxgBkPNzbfZG8uzPDZCuVEoVuMfLB560dMW4jPH8HfIIImEDxmEveRtkt35bLQmNQ4L3IaITQ/SB9FWQ1Be8sa6z2lznXY7J2RO8Xv3K66lTi0kC16aaUYfU4hRVsD3nkntE943tOwxwcxwuMz4wt2LmppnGDgweOsDTOCpr6OspHOcKcDa2muZmJA4ixHS24716oolGEov8AY0SetDWBS11IKelc8l0jS/aY5gDW3NucM+dsrxjY04T3IGjpTpjSVGDw0MbnfCGNhBBY4NBjttc45Gy9VUzja5A29J9OaIYW3D6B79oNZGTsPjsxub3Am2ZPDivNePN2cpDRzAzyeUk/3v8Aau704/QOo6Q6c0OIYUKeZzxWNY1w+LeW8rH07drWOefWuGvHnC3a8DRrahfls/2H6jV7zvigd2WUQFICAIAgCAIAgCAIAgCAIAgI/HcHhrYXU84LonWuA4tORuMxmM16hJxe0Cq+CXCPIyeml95XflW/ZOx4JcJ8jJ6aX3k/Lt+xseCXCfIyeml95T+Xb9jY8EuE+Rk9NL7yj8u37Gx4JcJ8jJ6aX3lP5dv2NjwS4T5GT00vvKPy7fsbHglwnyMnppfeT8u37Gx4JcJ8jJ6aX3lP5dv2NjwS4T5GT00vvJ+Xb9jY8EuE+Rk9NL7yfl2/Y2PBLhPkZPTS+8n5dv2NjwTYT5GT00vvKPy7fsbHglwnyMnppfeT8u37Gx4JcJ8jJ6aX3lP5dv2Nkto3oTRYdI6Wmjc17m7JLnvfle+5xPSq53Tn2kyCyKoBAEAQBAEAQH//2Q==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8" name="CaixaDeTexto 7"/>
          <p:cNvSpPr txBox="1"/>
          <p:nvPr/>
        </p:nvSpPr>
        <p:spPr>
          <a:xfrm>
            <a:off x="655090" y="173260"/>
            <a:ext cx="9613439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</a:pPr>
            <a:r>
              <a:rPr lang="pt-BR" sz="2800" dirty="0" smtClean="0">
                <a:latin typeface="Candara" panose="020E0502030303020204" pitchFamily="34" charset="0"/>
                <a:ea typeface="+mj-ea"/>
                <a:cs typeface="+mj-cs"/>
              </a:rPr>
              <a:t>Aspectos Jurídicos da Exploração do Satélite</a:t>
            </a:r>
            <a:endParaRPr lang="pt-BR" sz="2800" dirty="0">
              <a:latin typeface="Candara" panose="020E0502030303020204" pitchFamily="34" charset="0"/>
              <a:ea typeface="+mj-ea"/>
              <a:cs typeface="+mj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10632" y="900753"/>
            <a:ext cx="1146291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 – Cessão Temporária de </a:t>
            </a:r>
            <a:r>
              <a:rPr lang="pt-BR" b="1" dirty="0" smtClean="0"/>
              <a:t>Capacidade da banda Ka -  Não há Privatização</a:t>
            </a:r>
            <a:endParaRPr lang="pt-BR" b="1" dirty="0"/>
          </a:p>
          <a:p>
            <a:r>
              <a:rPr lang="pt-BR" dirty="0" smtClean="0"/>
              <a:t>O Chamamento Público visa a </a:t>
            </a:r>
            <a:r>
              <a:rPr lang="pt-BR" dirty="0"/>
              <a:t>cessão temporária de </a:t>
            </a:r>
            <a:r>
              <a:rPr lang="pt-BR" dirty="0" smtClean="0"/>
              <a:t>capacidade da banda Ka, </a:t>
            </a:r>
            <a:r>
              <a:rPr lang="pt-BR" dirty="0"/>
              <a:t>sem alienar o domínio de bens para terceiros nem transferir para particulares atividades que deva realizar </a:t>
            </a:r>
            <a:r>
              <a:rPr lang="pt-BR" dirty="0" smtClean="0"/>
              <a:t>diretamente.</a:t>
            </a:r>
            <a:endParaRPr lang="pt-BR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O SGDC é e continuará sendo propriedade da </a:t>
            </a:r>
            <a:r>
              <a:rPr lang="pt-BR" dirty="0" err="1" smtClean="0"/>
              <a:t>Telebras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  </a:t>
            </a:r>
          </a:p>
          <a:p>
            <a:r>
              <a:rPr lang="pt-BR" b="1" dirty="0" smtClean="0"/>
              <a:t>II </a:t>
            </a:r>
            <a:r>
              <a:rPr lang="pt-BR" b="1" dirty="0"/>
              <a:t>– Cumprimento pela </a:t>
            </a:r>
            <a:r>
              <a:rPr lang="pt-BR" b="1" dirty="0" err="1"/>
              <a:t>Telebras</a:t>
            </a:r>
            <a:r>
              <a:rPr lang="pt-BR" b="1" dirty="0"/>
              <a:t> dos objetivos do PNBL</a:t>
            </a:r>
          </a:p>
          <a:p>
            <a:r>
              <a:rPr lang="pt-BR" dirty="0" smtClean="0"/>
              <a:t>A </a:t>
            </a:r>
            <a:r>
              <a:rPr lang="pt-BR" dirty="0" err="1"/>
              <a:t>Telebras</a:t>
            </a:r>
            <a:r>
              <a:rPr lang="pt-BR" dirty="0"/>
              <a:t> continuará exercendo suas atividades de provimento de infraestrutura e de prestação de serviços de </a:t>
            </a:r>
            <a:r>
              <a:rPr lang="pt-BR" dirty="0" smtClean="0"/>
              <a:t>telecomunicações, visando </a:t>
            </a:r>
            <a:r>
              <a:rPr lang="pt-BR" dirty="0"/>
              <a:t>à massificação e à difusão do acesso à internet, em conformidade com o disposto no Decreto nº 7.175/2010. </a:t>
            </a:r>
            <a:endParaRPr lang="pt-BR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 err="1" smtClean="0"/>
              <a:t>Telebras</a:t>
            </a:r>
            <a:r>
              <a:rPr lang="pt-BR" dirty="0" smtClean="0"/>
              <a:t> p</a:t>
            </a:r>
            <a:r>
              <a:rPr lang="pt-BR" dirty="0" smtClean="0"/>
              <a:t>ermanecerá </a:t>
            </a:r>
            <a:r>
              <a:rPr lang="pt-BR" dirty="0"/>
              <a:t>atuando assim com a </a:t>
            </a:r>
            <a:r>
              <a:rPr lang="pt-BR" dirty="0" smtClean="0"/>
              <a:t>cessão temporária </a:t>
            </a:r>
            <a:r>
              <a:rPr lang="pt-BR" dirty="0"/>
              <a:t>de capacidade </a:t>
            </a:r>
            <a:r>
              <a:rPr lang="pt-BR" dirty="0" smtClean="0"/>
              <a:t>em banda Ka do </a:t>
            </a:r>
            <a:r>
              <a:rPr lang="pt-BR" dirty="0"/>
              <a:t>SGDC.</a:t>
            </a:r>
          </a:p>
          <a:p>
            <a:endParaRPr lang="pt-BR" dirty="0" smtClean="0"/>
          </a:p>
          <a:p>
            <a:r>
              <a:rPr lang="pt-BR" b="1" dirty="0" smtClean="0"/>
              <a:t>III – Segurança Nacional é Garantida</a:t>
            </a:r>
          </a:p>
          <a:p>
            <a:r>
              <a:rPr lang="pt-BR" dirty="0" smtClean="0"/>
              <a:t>Não há transferência da operação e controle do satélite. Sempre foi e continuará sendo responsabilidade exclusiva da </a:t>
            </a:r>
            <a:r>
              <a:rPr lang="pt-BR" dirty="0" err="1" smtClean="0"/>
              <a:t>Telebras</a:t>
            </a:r>
            <a:r>
              <a:rPr lang="pt-BR" dirty="0" smtClean="0"/>
              <a:t> e do Ministério da Defesa, ou seja, estão nas mãos de brasileiros, garantindo a soberania nacional e a segurança das comunicações. </a:t>
            </a:r>
            <a:endParaRPr lang="pt-BR" dirty="0" smtClean="0"/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 banda X já foi cedida ao Ministério da Defesa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71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https://www.serverchoice.com/assets/ico/icon-checkbox-large-blue-0dbbe138a035d698166e1291538b7a4f.png"/>
          <p:cNvSpPr>
            <a:spLocks noChangeAspect="1" noChangeArrowheads="1"/>
          </p:cNvSpPr>
          <p:nvPr/>
        </p:nvSpPr>
        <p:spPr bwMode="auto">
          <a:xfrm>
            <a:off x="207434" y="-182033"/>
            <a:ext cx="397933" cy="397933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12" name="AutoShape 32" descr="data:image/jpeg;base64,/9j/4AAQSkZJRgABAQAAAQABAAD/2wCEAAkGBxEQEhUREhIVFhIVFhkXFxYVFxUXFRcYFRUXHRUVGBUYHyogGh4lHRUVITEiJSkrLi4uFyAzODMtNygtLisBCgoKDg0OGxAQGi0lICUtLS0tLS0tLS0tLSstLS0tLS0tLS0tLS0tLS0tLS0tLS0tLS0tLS0tLS0tLS0tLS0tLf/AABEIAKAA8AMBEQACEQEDEQH/xAAcAAEAAgMBAQEAAAAAAAAAAAAABQYBBAcDCAL/xABJEAABAwICBQYICwUIAwAAAAABAAIDBBEFIQYHEjFREyJBYXGBFzJTkZOx0dIUIzRCUmNzobPBwzVygrLwJCUzYnSSosIIFUP/xAAaAQEAAwEBAQAAAAAAAAAAAAAAAQMFBAIG/8QALBEAAgICAQMEAgMAAgMBAAAAAAECAwQREgUhMRMiMlEUQSMzYTSRJEJxFf/aAAwDAQACEQMRAD8A7igCAIAgCAIAgCAIAgCAIAgMICrVmntHFM6B5eCw2Lw27LjeLjNUyyIJ6Zow6VkWVqyJOYdisFQLwysf+6QSO0KyM4y8M47KLK+000bq9FQCAygCAIAgCAIAgCAIAgCAIAgCAIAgCAIAgCAIAgMXQEVW6SUcLtiSeNruBcLjttuXlyRRLJri9Nko1wIuNxXouT2ZIQkqmO6B0tU50l3RyOzLmbieJaclRPHjI08bqt9C4ruil4lq6rIDtwvEttxZdkg7r/muV404/FmxX1mi322x0eeH6b19G7k5wZLb2Sgtf3OtfzgosicfkerOl42RHlU9f/Doejml1NW81pLJfJvsHd3Qe5ddd0ZmBldPtx33W19lgurjhMoAgCAIAgCAIAgCAIAgCAIAgCAIAgCAIAgMEoQ3o5jpvpq97jTUriGg7LpG5ucd2yy3r6VROf6RjZma2/TrIHFdE5KSkFRM60j3hojA3A38Z3FeHB62zjuw3XXzm+51LQt5dQ05O/kx92QXRD4m7iPdMWybXo6TBQCydyDSxPCoKluxNG146LjMdh3heZQjJaZdVfZVLcHo5jpVoFJTAz0xc+NuZb/9GW6Q4eN6+1cFmNx7xPpMPq0bv47l3JzQDTQzkU1QQZLfFyfT/wAp/wA3rV2Pfy9sji6n0xVfyV+C/hdZhmUAQBAEAQBAEAQBAEAQBAEBhAUfT7S2eikjihDbuaXlzhfpsAB3FVznp9jNzcyVLUUeOjusdkhDKpojJ3SNN4z2je37wojbvyeKOpKXaa0XxjwQCDcHMEblazUT33P0hIQFG1k6SmBnwaI2lkHOcPmM9p9QKqsnrsjM6jlenHhHyzV1b6KhrRWTN5xHxTSPFH0+09HAKKoa7srwMTivUma+t+tzghHQHSH1N/7Ja/0eeqz7xgXzAaXkaeGP6MbQe22atiuxqUR41pG+pLQhAUEhSDBTyDkGsXAvgk7Z4eayUki2WxI2xy7d/cVnZFfCXJH1nScr8ip02d9HTNGcV+F00c3S5vOHBwyd967q5copnzeXR6Fzh9EqvZzhAFACAKQEAQBAEAQBAEAQBAc+1r0DtmGqYSHRO2SRvG0QWu7nD71Tav2ZPVK3pTX6NJuj8OK04qafZiqRlI0eI5w33HRfeCOKcFNdiv8AGhlVc49mRGBaR1OFyGCZjjGDzonb2/5oz/QPUvKk49mc9OTbjS4T8F10s0r5LDX1tI5riC220LgXcAQ5t9+a7KYqyaib1NkbI7icwh1t4o9waOQuTb/DPtXbZiVwi2erJqEHJkdj2MvLjUSWfK917Ec0kdFvo26FmY1PrWP6PnsaDybuTN0a3sTG4QWH1Z9q13hQ+z6NJJGvjGPz1H9qn2TJsjICzcvFFrrI4RndxR87ZL18o2fC/if1Hoz7y11gw+z6PXY3aTWZi0mfxDRxMZ9W0uK70K+2zgvz6q+y7s2arWNibWlzXQEjMgxEebnKimyucuLRz09TU58WiJ8L+J/UejPtWp+FX+jYHhfxP6j0Z95Pwq/sgeF/E/qPRn2p+FWNGtXawKyvDYJxFsbW0NlhBBANs7rjzsSMaXJGn0mfHIX+nrTadVmHMEMBj2HEu57do3yvbMLn6XVG2DT/AEdXXKkrlL7PTwv4n9R6M+1af4UDD0PC/if1Hoz7VP4Vf2QXLVdpzWYlUyRVHJ7LItsbDdk32gMzfrXNk0RrjtBo6euIgypAQBAEAQBAEAQBAYQg1cUoWVET4X+K9pB6r7j3KGtrR4trVkXFnJdFsQfhda6GbJhPJycMvEk+/wAxVEXxlpmFjWPHucZHSdI9Hoa6PZfk8DmSDxm+0dSulFM2L8aF8TjWPYbUUomo5CWtkte2bHhpu147+9eKrHRPbMWE7MSzUvBW8IoHMc5zxmMh37yuzNylZFRiXZ2YrIqMDQxap5R5t4rch+Z/rgu3Co9Os0cCj0q9vyzwpIdt7W8T93Sr77OEGy/Js4VtkzjbiQ2NouXHcOAWRg6UnORi9O1ydkzFDhbYxtyWJ69zfavWRmyslxrJyc6Vr4VnlW4x82Ls2vYF7owf/awsx+ndudpt1TuTgNzd2zbPpJ3rmoj6mR28HJRBWZHt8FbX0J9OEAQg2cOPxrO38lx5/wDx5Hf07/kxN3SAZs/i/JZ3RvEjU695iRK3j5xhQSdL1C/LZ/sP1AuHO+KI0d1WYQZQBAEAQBAEAQBAEAQGCgKNrH0XM7fhMQvIwWc0fPYOHWM+1VWQ33Rl9QxPUXOPlGnq40s2gKSZ2YHxTyd48mesdHHuSuf6ZX0/L3/HIkNbbWjD3y7IL43MLSd42ngGx6wuiupWS4s0cjHjdHTOIVGMMLDs32zlbh3qyrp8lb38GTT02as93gg1tLsb3ZEto/DcufwyHad6y+p2JJRMnqtqilBEtUTMjG27fa3WeoLMqqss9sTIpqst9sfBXq6vdL1N6G+3itzHxI1r/T6HFw4Ur/T3wWj23bZ8Vu7rPUqM7J4x4Lyc/UcvjHhHyfrHaracGDc3f2p0+jjHmx0zH4R5vyyLWkaoQBAbWFi8re38iuLqD1Qzv6Yt5ETbx85sHUfvI9i4OjfFs0evP3RIpbZ8/s96OlMrrDIDeeC5crKjjw2zsw8OWTZxXgtWEUj49o0+2HMbtuLCQ8NB8Y2ztdfNW3XX+79H1EaMWnVctbZ1TQXTb4SRTz2EtuY/ok6jwd61ZTkcu0jD6n0z0f5K/iXtdZimUAQBAEAQBAEAQBAEBghN6IOXaf6ImMmqpxzL7T2N3sN77bbdHHgqJwa7oxc3DcX6lZC6Q6XGqwuammuZhsFrhukDXgm/AgDvXThWr1Fsvws5S9s/Jypbxq7ClIk3aHEXRNLQ0EE37CuPIw43STZxZODG+XJmtPO552nG59XYFfVVGtaRfVTGtaibNBhzpc9zOPHqC58nMjUtLyc2VmwpWl5JTEKtsLQxnjWyHAcSs7GplfPlPwZeJjyvnzn4K8t1LS0fQxWlpBSeggCA3sGHxo7D6lndUeqGavSF/wCQj0x089v7v5qjpC/jZd11/wAsTRghLyGt3n+rlad98aocmZdFE7pqMSeJZTR/1dxXzCVmbb/h9W3XgUf6WzUbIX107nZkwfqDJbORVGqpRR8lffK2fNkhrDwX4FUsmhGyyTnNtuZIwgkD7jbtWDkQ4TUkfS9JyfyKXVPu0dR0fxMVVPHMMttuY4OGTh57rtrlyjs+ayaXTbKD/RJL2UBAEAQBAEAQBAEAQBAflwuoDOW6xNFIqZjqyIhkdxts6AXEAObwzOYXh1Nv2mNmYD+dZyPGoY2uBYRd17gbu1a2DOyS1M6en2Wyi4zI5d5pH6jYXGzRc8AvM5qC3IrssjDu2TVDhIbzpLE8Pmjt4rHvz5T9tZi5HUJWPhWhXYuG82PM/S6B2Jj4Mp+6wY3TpT91hCPeXG5NyekrYhBRWom1CEYLjEwvR7CEhAEIPeim5N4cd3T2FcuXV6tTidmFf6Nqkydnp4pbOJBtuINvOvnKbMjH3GJ9VdVjZWpyZ5uqoIhZtr8G5k96sji5OQ/eVSy8TFXt0Q1XUuldc9w4LfxcWNEeKPmcvLnkT5MumqPF4qKommmuGGHZbYElztsGw7gubqF8Ix47Jpwbbviid0t0ufiOzCyHZYHXaPGkcbEbh27hdfP23OzskfSYPTo4e7Jy7nQ9X+GzU1I1kws4uc4N6WhxyB612URcYaZ891O+Ft7lDwWVXGeZQBAEAQBAEAQBAEAQBAUrXCP7qn7Y/wARqvxf7UEfOa2V/hOkvBuUOHulz3NG8+wLlycuNPb9nJl5cae37JgmKmb1+dzllfzZT7+DF/ny5f4Q1biD5ctzfoj8ytXHw4VL/TZxsGFXnyai6zsCbJYQgISEAQBALKOK34G2FOlrY1tkth+F350m7obx7Vh5nUteys+gwelb1O4t+g+ER4hUup+ULWxs23bIGY2gNkHcN64FhzkvUsZ1ZfVK6FwpR2XBtHqakHxMYB6XHN57XFXRrjDwfOX5l1797JaysOYygCAIAgCAIAgCAIAgCAICla4f2VN2x/iNV+L/AGoHzmto9LsbdLiD42lrbW359F965bcSux8pHHdhQtnyZrPcXEk3J4rohWktRRfHhWtI/K9li0/AUAISEAQBAEAQBASeEUW0dtwyG4cTxWP1PM4r0om90nB9R+rI/WLV5JLGHL5xHSeCr6dgJL1LEe+qdRe/TrZdtQvy2b7D9Rq7s34o+ebO6rLPJlSAgCAIAgCAIAgCAIAgCAICla4f2VN2x/iNV+L/AGIHzmto9eCZw3BrjlJjsxjOxyJ6yegK+NS1tmPl9Re/Tq7s2H6QMjOzFENgdN9m/YAPWpdqXZFEel22rlZLuegbT1gyGxLbqv8Adk4KUozK28jBl37xIGspXxO2XjP7iOIVE4uL0bePkQujyieC8l+whIQBAb9BhMs2YGy36Tt3cOlWRrbM/I6jVT28skjo43dy3P4WHqvdWekjg/8A15ru4diIr6B8Js4ZHc4biq5QcTUx8uu9dvIhxB7GbAtboPSLrPswK52eozbr6jbXV6S8Gquxdloz5Nt7Ol6hfls/2H6jVw53wSIZ3VZh5ZhzgBcmwHSUSbDaXdkdRY7TTSGKOVrngXsOA32O4q2dE4LckUV5Vc5cYvuSSpOgypAQBAEAQBAEAQBAEBStcR/uqftj/EaujFW7UDiWF4a2NvLz5AZhp9Z6+AX0MIce7MPMzJ3S9Gkj8VxN054MG5v5nrVU58juwsGNEdvuzQXhGh/pljyCCDYjMEbwpXY8zgprUvBZKSpZWM5KXKQbjx6x7FepKa0z5+6ieFZzr7xIKuonwu2Xdx6D1hUyjpmxjZUL47ia6g6jIBJsBmdw6UR5lJRW2T1BhDYm8rUEZbm9HfxPUr4wUe7MPJz53v0qf+zWxLHHyc2PmM/5Hv6OxeZ2b8HTi9NjD3Wd2RI49PHp86q5M0uEWtNdiew/Gg4clOAWn53ve1XQntakY2V06UH6tH/R44lgbmc+LnM323ke3tUSqetosxepKfst7Mh7ql9jXi01s6XqF+Wz/YfqNXDnfFBnZMYxiGlbtSvA4N+c7sC4aqJ2y1FHNfkV0x3JlFfNWYy8tYOSpgc9+z3n556hkFqcasNd+8jGcr86Wl2iXDAtGaekzY0mS1i9288eoLOuyrLfkauNhV0fHyTa5jsMqQEAQBAEAQBAEAQGEBT9bEmxhsriAQHRmx6bSNXThvVyKra+cHE+fcUxJ07t1mjc29+89a25zcijDw446+2aK8HcEAQhmWkjMbx0qdteCJRjPsyepcXjlbydQB+90d/A9avjYmtSMO/AtplzpZ+nYFA7nNms3+E/fdPTi/2QupZEfa4dz9iopaXxOe/tuf8AduHcp3GHg8ellZb9/ZEHXVr5nbTzu3AbgqZT2bGNiV0LUTXXg6ggCDyb2HYrJBkDdv0Tu7j0L3GxryZ+VgQv7+GSjqijnzeNh3HxT5xkVduEvJnelmY71F7RY9BKeSOaT/179uZ0dnZtOyzaGeeQzXPkRx9bmT+TnWdktHQML0Gc9/LVshkcfmgk3/efw6guCzPSXGlaPdPS3KXO97LvBA2Noaxoa0ZAAWAHUFmNuT22bMYqK1FHqh6CAIAgCAIAgCAIAgCAICla4f2VP2x/iNV+L/agfOa2v0eghARkhAE2AnYgxYJtjSMowEAQkIAgCbAQHS9Qo/ts32H6jVxZ3xRB3VZRBlSAgCAIAgCAIAgCAIAgCAICla4f2VN2x/iNV+L/AGIHzxS07pXtjYNp73BrQOlxNgFstpLbPRuY5gdTQloqoXRF4JaHbJuG22vFJ4jzrxCyM/DBKt1f4qQCKOSx64/eXh5NfjYPKp0GxSMFzqKXZG+2y77mkn7lKyK/sFeCt3vwDaw3D5amRsMLC+R25otc2371EpRittg98awKqonNbUwuiLwS0OsbgEA2IJ3XHnXmFsZ/Fg06WnfK9sbBtPe4NaOJO4Be2+K2wTOI6GYjTxummpXsjYLucSywHHIqpZEJPSYInD6GWokbDCwvkd4rRa5sL9PYrJSUVtgksW0TrqSPlaindHGCBtOLbXJyGRK8QuhJ6iwQrjbNW7+wTdbojXwQmolpnthADi87NgHbiQDfpHQqo31yek+4IRWg6XqF+WzfYfqNXFnfBEM7ssogKQEAQBAEAQBAEAQBAEAQBAUrXD+ypu2P8Rqvxf7EDhOiXy6k/wBRF/OFq3fBnovv/kT/AIlL9lP64lx4XxkeGXXWVjdXRUcElJflHSMabMMnNMbicgOLRmqKYRlNqR6IDVvpfi1XViKojJg2CXOMLo9kjxbOORvusrcmmqEdxfcgouthkIxOcQ2tZpfbdyhHP79y6sTbr7npeC1aisIANRXyZNYOTYT2bUrvNsjzqjNntqCIJjWEyPF8HZXwjnRfHNB3hu6Vh7hf+EKnHbqt0wcl0O+X0n+oj/nC0b/62D6TxiNlS2eidvfBfueXtB7i0edY0HxakQcd1FYYX1ssrxY08Wyep8jiLd2w9aGZP2JL9guGtutbPgwmb4skkLh2F+S58RasJRyfQLA/h1dDCReMO25P3GZkd5sO9d99nCvYPoKeup62Wrw129kTdvrEwcMutth5wslKUdTIPmXEKF9PLJBJ48Tyx3WWnf37+9bcJKUdknQ9Qvy2b7D9Rq5M34IHdllEBSAgCAIAgCAIAgCAIAgCAICla4f2VN2x/iNV+L/YgcJ0S+XUn+oi/nC1bvgyS+/+RP8AiUv2U/riXJhfGR5ZfdPdK5MLpIZ442yF72x2e4tABjc6+X7v3rmqpVk2tklX0W1tyVdTFTTUrWtmdsB0cjiQSDa7SMxl0FXW4fCPJMFN1s6Mx4fVM5AHYna54Zckh4cA4AnM3Lh3ldGJY5Q7/onZ1uDRORmEjD4ZGxyOi2XvIJF35ymwI33IWe7d2cmQZ0B0Slw6nkpZpmTRvcS0NaW2DxZ7SCTkd/eVN9qnLkgcXpcGNDjMVMb2jqow0npYXgsPmI7wVoysU6GyTsGMYlyOOUkZOU9LIztIftN/lKzoQ3VJ/RB5VlA3CKTFKptrzPfK3+JgDR/uLz3qVL1JRQIHTcW0cphwbTfkrcdfzko9NQ+B8nDNWuGczhGzqZGTtHvcf+ATNn3UQyU0d0Eq6bEX4g+rjfypfyjBG4EtfuAJd82zbZdCrnfGVahogpevPBOSqo6to5s7S1x4SR2tftaf+BXVgz3FxA1C/LZvsP8Au1M34oHdllgKQEAQBAEAQBAEAQBAEAQBAUrXD+ypu2P8Rqvxf7EDgWj9U2Gqp5X32I5mPdYXNmuBNh0rWsjyi0iS163tKKbE3wGlc5wjjla7aY5mbyzZ8YZ+KVz41M4ReyNF4xPT/AquJkVSHyNZYhroZCA4C18h1lc6xroybiSaNDpho5SP5WnpyJG7nNhcHZ8C7cvUqb5LTYKvLplDXYrFW1gMdNBmxgBkPNzbfZG8uzPDZCuVEoVuMfLB560dMW4jPH8HfIIImEDxmEveRtkt35bLQmNQ4L3IaITQ/SB9FWQ1Be8sa6z2lznXY7J2RO8Xv3K66lTi0kC16aaUYfU4hRVsD3nkntE943tOwxwcxwuMz4wt2LmppnGDgweOsDTOCpr6OspHOcKcDa2muZmJA4ixHS24716oolGEov8AY0SetDWBS11IKelc8l0jS/aY5gDW3NucM+dsrxjY04T3IGjpTpjSVGDw0MbnfCGNhBBY4NBjttc45Gy9VUzja5A29J9OaIYW3D6B79oNZGTsPjsxub3Am2ZPDivNePN2cpDRzAzyeUk/3v8Aau704/QOo6Q6c0OIYUKeZzxWNY1w+LeW8rH07drWOefWuGvHnC3a8DRrahfls/2H6jV7zvigd2WUQFICAIAgCAIAgCAIAgCAIAgI/HcHhrYXU84LonWuA4tORuMxmM16hJxe0Cq+CXCPIyeml95XflW/ZOx4JcJ8jJ6aX3k/Lt+xseCXCfIyeml95T+Xb9jY8EuE+Rk9NL7yj8u37Gx4JcJ8jJ6aX3lP5dv2NjwS4T5GT00vvKPy7fsbHglwnyMnppfeT8u37Gx4JcJ8jJ6aX3lP5dv2NjwS4T5GT00vvJ+Xb9jY8EuE+Rk9NL7yfl2/Y2PBLhPkZPTS+8n5dv2NjwTYT5GT00vvKPy7fsbHglwnyMnppfeT8u37Gx4JcJ8jJ6aX3lP5dv2Nkto3oTRYdI6Wmjc17m7JLnvfle+5xPSq53Tn2kyCyKoBAEAQBAEAQH//2Q==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8" name="CaixaDeTexto 7"/>
          <p:cNvSpPr txBox="1"/>
          <p:nvPr/>
        </p:nvSpPr>
        <p:spPr>
          <a:xfrm>
            <a:off x="655090" y="173260"/>
            <a:ext cx="9613439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</a:pPr>
            <a:r>
              <a:rPr lang="pt-BR" sz="2800" dirty="0" smtClean="0">
                <a:latin typeface="Candara" panose="020E0502030303020204" pitchFamily="34" charset="0"/>
                <a:ea typeface="+mj-ea"/>
                <a:cs typeface="+mj-cs"/>
              </a:rPr>
              <a:t>Manifestações Jurídicas Acerca do </a:t>
            </a:r>
            <a:r>
              <a:rPr lang="pt-BR" sz="2800" dirty="0" smtClean="0">
                <a:latin typeface="Candara" panose="020E0502030303020204" pitchFamily="34" charset="0"/>
                <a:ea typeface="+mj-ea"/>
                <a:cs typeface="+mj-cs"/>
              </a:rPr>
              <a:t>Chamamento </a:t>
            </a:r>
            <a:r>
              <a:rPr lang="pt-BR" sz="2800" dirty="0" smtClean="0">
                <a:latin typeface="Candara" panose="020E0502030303020204" pitchFamily="34" charset="0"/>
                <a:ea typeface="+mj-ea"/>
                <a:cs typeface="+mj-cs"/>
              </a:rPr>
              <a:t>Público</a:t>
            </a:r>
            <a:endParaRPr lang="pt-BR" sz="2800" dirty="0">
              <a:latin typeface="Candara" panose="020E0502030303020204" pitchFamily="34" charset="0"/>
              <a:ea typeface="+mj-ea"/>
              <a:cs typeface="+mj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10633" y="1078172"/>
            <a:ext cx="115448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Manifestação da AGU (Advocacia Geral da União)</a:t>
            </a:r>
          </a:p>
          <a:p>
            <a:r>
              <a:rPr lang="pt-BR" i="1" dirty="0" smtClean="0"/>
              <a:t>“Quanto </a:t>
            </a:r>
            <a:r>
              <a:rPr lang="pt-BR" i="1" dirty="0"/>
              <a:t>à forma de provimento de capacidade </a:t>
            </a:r>
            <a:r>
              <a:rPr lang="pt-BR" i="1" dirty="0" err="1"/>
              <a:t>satelital</a:t>
            </a:r>
            <a:r>
              <a:rPr lang="pt-BR" i="1" dirty="0"/>
              <a:t> adotada </a:t>
            </a:r>
            <a:r>
              <a:rPr lang="pt-BR" i="1" dirty="0" smtClean="0"/>
              <a:t>... observa-se </a:t>
            </a:r>
            <a:r>
              <a:rPr lang="pt-BR" i="1" dirty="0"/>
              <a:t>sua perfeita aderência às normas instituidoras do PNBL, na medida em que, através desta cessão, a </a:t>
            </a:r>
            <a:r>
              <a:rPr lang="pt-BR" i="1" dirty="0" err="1"/>
              <a:t>Telebras</a:t>
            </a:r>
            <a:r>
              <a:rPr lang="pt-BR" i="1" dirty="0"/>
              <a:t> implementa o que determina o inciso III do artigo 4º do Decreto 7.175/2010, que indica ser obrigação da </a:t>
            </a:r>
            <a:r>
              <a:rPr lang="pt-BR" i="1" dirty="0" err="1"/>
              <a:t>Telebras</a:t>
            </a:r>
            <a:r>
              <a:rPr lang="pt-BR" i="1" dirty="0"/>
              <a:t> </a:t>
            </a:r>
            <a:r>
              <a:rPr lang="pt-BR" i="1" u="sng" dirty="0" smtClean="0"/>
              <a:t>prover </a:t>
            </a:r>
            <a:r>
              <a:rPr lang="pt-BR" i="1" u="sng" dirty="0"/>
              <a:t>infraestrutura</a:t>
            </a:r>
            <a:r>
              <a:rPr lang="pt-BR" i="1" dirty="0"/>
              <a:t> e redes de suporte </a:t>
            </a:r>
            <a:r>
              <a:rPr lang="pt-BR" i="1" u="sng" dirty="0"/>
              <a:t>a serviços de telecomunicações prestados por empresas privadas</a:t>
            </a:r>
            <a:r>
              <a:rPr lang="pt-BR" i="1" dirty="0"/>
              <a:t>, Estados, Distrito Federal, Municípios e entidades sem fins </a:t>
            </a:r>
            <a:r>
              <a:rPr lang="pt-BR" i="1" dirty="0" smtClean="0"/>
              <a:t>lucrativos</a:t>
            </a:r>
            <a:r>
              <a:rPr lang="pt-BR" i="1" dirty="0"/>
              <a:t>,</a:t>
            </a:r>
            <a:r>
              <a:rPr lang="pt-BR" i="1" dirty="0" smtClean="0"/>
              <a:t> </a:t>
            </a:r>
            <a:r>
              <a:rPr lang="pt-BR" i="1" dirty="0"/>
              <a:t>o que perfaz o atendimento ao Art. 173 da Constituição Federal, dada a predominância do interesse </a:t>
            </a:r>
            <a:r>
              <a:rPr lang="pt-BR" i="1" dirty="0" smtClean="0"/>
              <a:t>coletivo”</a:t>
            </a:r>
            <a:endParaRPr lang="pt-B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Cautelar </a:t>
            </a:r>
            <a:r>
              <a:rPr lang="pt-BR" b="1" dirty="0" smtClean="0"/>
              <a:t>negada pelo Ministro </a:t>
            </a:r>
            <a:r>
              <a:rPr lang="pt-BR" b="1" dirty="0" smtClean="0"/>
              <a:t>Benjamin </a:t>
            </a:r>
            <a:r>
              <a:rPr lang="pt-BR" b="1" dirty="0" err="1" smtClean="0"/>
              <a:t>Zymler</a:t>
            </a:r>
            <a:r>
              <a:rPr lang="pt-BR" b="1" dirty="0" smtClean="0"/>
              <a:t> </a:t>
            </a:r>
            <a:r>
              <a:rPr lang="pt-BR" b="1" dirty="0" smtClean="0"/>
              <a:t>do TCU (Tribunal </a:t>
            </a:r>
            <a:r>
              <a:rPr lang="pt-BR" b="1" dirty="0" smtClean="0"/>
              <a:t>de Contas da União)</a:t>
            </a:r>
          </a:p>
          <a:p>
            <a:r>
              <a:rPr lang="pt-BR" i="1" dirty="0" smtClean="0"/>
              <a:t>“...por </a:t>
            </a:r>
            <a:r>
              <a:rPr lang="pt-BR" i="1" dirty="0"/>
              <a:t>meio do chamamento público em tela, a </a:t>
            </a:r>
            <a:r>
              <a:rPr lang="pt-BR" i="1" dirty="0" err="1"/>
              <a:t>Telebras</a:t>
            </a:r>
            <a:r>
              <a:rPr lang="pt-BR" i="1" dirty="0"/>
              <a:t> continuará exercendo suas atividades de provimento de infraestrutura e de prestação de serviços de telecomunicações, sem alienar o domínio de bens para terceiros nem transferir para particulares atividades que deva realizar </a:t>
            </a:r>
            <a:r>
              <a:rPr lang="pt-BR" i="1" dirty="0" smtClean="0"/>
              <a:t>diretamente.”</a:t>
            </a:r>
          </a:p>
          <a:p>
            <a:endParaRPr lang="pt-B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Pedido de liminar indeferido </a:t>
            </a:r>
            <a:r>
              <a:rPr lang="pt-BR" b="1" dirty="0" smtClean="0"/>
              <a:t>pela Justiça Federal (13ª </a:t>
            </a:r>
            <a:r>
              <a:rPr lang="pt-BR" b="1" dirty="0" smtClean="0"/>
              <a:t>Vara do Tribunal Regional Federal da 1ª Região)</a:t>
            </a:r>
          </a:p>
          <a:p>
            <a:r>
              <a:rPr lang="en-US" dirty="0"/>
              <a:t>"</a:t>
            </a:r>
            <a:r>
              <a:rPr lang="en-US" i="1" dirty="0"/>
              <a:t>a </a:t>
            </a:r>
            <a:r>
              <a:rPr lang="en-US" i="1" dirty="0" err="1"/>
              <a:t>comercialização</a:t>
            </a:r>
            <a:r>
              <a:rPr lang="en-US" i="1" dirty="0"/>
              <a:t> - </a:t>
            </a:r>
            <a:r>
              <a:rPr lang="en-US" i="1" dirty="0" err="1"/>
              <a:t>mediante</a:t>
            </a:r>
            <a:r>
              <a:rPr lang="en-US" i="1" dirty="0"/>
              <a:t> </a:t>
            </a:r>
            <a:r>
              <a:rPr lang="en-US" i="1" dirty="0" err="1"/>
              <a:t>cessão</a:t>
            </a:r>
            <a:r>
              <a:rPr lang="en-US" i="1" dirty="0"/>
              <a:t> </a:t>
            </a:r>
            <a:r>
              <a:rPr lang="en-US" i="1" dirty="0" err="1"/>
              <a:t>temporária</a:t>
            </a:r>
            <a:r>
              <a:rPr lang="en-US" i="1" dirty="0"/>
              <a:t> - da </a:t>
            </a:r>
            <a:r>
              <a:rPr lang="en-US" i="1" dirty="0" err="1"/>
              <a:t>capacidade</a:t>
            </a:r>
            <a:r>
              <a:rPr lang="en-US" i="1" dirty="0"/>
              <a:t> </a:t>
            </a:r>
            <a:r>
              <a:rPr lang="en-US" i="1" dirty="0" err="1"/>
              <a:t>satelital</a:t>
            </a:r>
            <a:r>
              <a:rPr lang="en-US" i="1" dirty="0"/>
              <a:t> </a:t>
            </a:r>
            <a:r>
              <a:rPr lang="en-US" i="1" dirty="0" err="1"/>
              <a:t>nos</a:t>
            </a:r>
            <a:r>
              <a:rPr lang="en-US" i="1" dirty="0"/>
              <a:t> </a:t>
            </a:r>
            <a:r>
              <a:rPr lang="en-US" i="1" dirty="0" err="1"/>
              <a:t>termos</a:t>
            </a:r>
            <a:r>
              <a:rPr lang="en-US" i="1" dirty="0"/>
              <a:t> </a:t>
            </a:r>
            <a:r>
              <a:rPr lang="en-US" i="1" dirty="0" err="1"/>
              <a:t>definidos</a:t>
            </a:r>
            <a:r>
              <a:rPr lang="en-US" i="1" dirty="0"/>
              <a:t> </a:t>
            </a:r>
            <a:r>
              <a:rPr lang="en-US" i="1" dirty="0" err="1"/>
              <a:t>pelo</a:t>
            </a:r>
            <a:r>
              <a:rPr lang="en-US" i="1" dirty="0"/>
              <a:t> </a:t>
            </a:r>
            <a:r>
              <a:rPr lang="en-US" i="1" dirty="0" err="1"/>
              <a:t>Chamamento</a:t>
            </a:r>
            <a:r>
              <a:rPr lang="en-US" i="1" dirty="0"/>
              <a:t> </a:t>
            </a:r>
            <a:r>
              <a:rPr lang="en-US" i="1" dirty="0" err="1"/>
              <a:t>Público</a:t>
            </a:r>
            <a:r>
              <a:rPr lang="en-US" i="1" dirty="0"/>
              <a:t> nº 02/2017 (...) </a:t>
            </a:r>
            <a:r>
              <a:rPr lang="en-US" i="1" dirty="0" err="1"/>
              <a:t>não</a:t>
            </a:r>
            <a:r>
              <a:rPr lang="en-US" i="1" dirty="0"/>
              <a:t> </a:t>
            </a:r>
            <a:r>
              <a:rPr lang="en-US" i="1" dirty="0" err="1"/>
              <a:t>encerra</a:t>
            </a:r>
            <a:r>
              <a:rPr lang="en-US" i="1" dirty="0"/>
              <a:t> </a:t>
            </a:r>
            <a:r>
              <a:rPr lang="en-US" i="1" dirty="0" err="1"/>
              <a:t>qualquer</a:t>
            </a:r>
            <a:r>
              <a:rPr lang="en-US" i="1" dirty="0"/>
              <a:t> </a:t>
            </a:r>
            <a:r>
              <a:rPr lang="en-US" i="1" dirty="0" err="1"/>
              <a:t>ilegalidade</a:t>
            </a:r>
            <a:r>
              <a:rPr lang="en-US" i="1" dirty="0"/>
              <a:t>. A </a:t>
            </a:r>
            <a:r>
              <a:rPr lang="en-US" i="1" dirty="0" err="1"/>
              <a:t>medida</a:t>
            </a:r>
            <a:r>
              <a:rPr lang="en-US" i="1" dirty="0"/>
              <a:t> </a:t>
            </a:r>
            <a:r>
              <a:rPr lang="en-US" i="1" dirty="0" err="1"/>
              <a:t>tampouco</a:t>
            </a:r>
            <a:r>
              <a:rPr lang="en-US" i="1" dirty="0"/>
              <a:t> </a:t>
            </a:r>
            <a:r>
              <a:rPr lang="en-US" i="1" dirty="0" err="1"/>
              <a:t>contraria</a:t>
            </a:r>
            <a:r>
              <a:rPr lang="en-US" i="1" dirty="0"/>
              <a:t> </a:t>
            </a:r>
            <a:r>
              <a:rPr lang="en-US" i="1" dirty="0" err="1"/>
              <a:t>ou</a:t>
            </a:r>
            <a:r>
              <a:rPr lang="en-US" i="1" dirty="0"/>
              <a:t> de </a:t>
            </a:r>
            <a:r>
              <a:rPr lang="en-US" i="1" dirty="0" err="1"/>
              <a:t>qualquer</a:t>
            </a:r>
            <a:r>
              <a:rPr lang="en-US" i="1" dirty="0"/>
              <a:t> </a:t>
            </a:r>
            <a:r>
              <a:rPr lang="en-US" i="1" dirty="0" err="1"/>
              <a:t>modo</a:t>
            </a:r>
            <a:r>
              <a:rPr lang="en-US" i="1" dirty="0"/>
              <a:t> </a:t>
            </a:r>
            <a:r>
              <a:rPr lang="en-US" i="1" dirty="0" err="1"/>
              <a:t>compromete</a:t>
            </a:r>
            <a:r>
              <a:rPr lang="en-US" i="1" dirty="0"/>
              <a:t> o </a:t>
            </a:r>
            <a:r>
              <a:rPr lang="en-US" i="1" dirty="0" err="1"/>
              <a:t>alcance</a:t>
            </a:r>
            <a:r>
              <a:rPr lang="en-US" i="1" dirty="0"/>
              <a:t> das </a:t>
            </a:r>
            <a:r>
              <a:rPr lang="en-US" i="1" dirty="0" err="1"/>
              <a:t>finalidades</a:t>
            </a:r>
            <a:r>
              <a:rPr lang="en-US" i="1" dirty="0"/>
              <a:t> </a:t>
            </a:r>
            <a:r>
              <a:rPr lang="en-US" i="1" dirty="0" err="1"/>
              <a:t>precípuas</a:t>
            </a:r>
            <a:r>
              <a:rPr lang="en-US" i="1" dirty="0"/>
              <a:t> do Plano Nacional de Banda </a:t>
            </a:r>
            <a:r>
              <a:rPr lang="en-US" i="1" dirty="0" err="1"/>
              <a:t>Larga</a:t>
            </a:r>
            <a:r>
              <a:rPr lang="en-US" i="1" dirty="0"/>
              <a:t>, </a:t>
            </a:r>
            <a:r>
              <a:rPr lang="en-US" i="1" dirty="0" err="1"/>
              <a:t>definidas</a:t>
            </a:r>
            <a:r>
              <a:rPr lang="en-US" i="1" dirty="0"/>
              <a:t> no </a:t>
            </a:r>
            <a:r>
              <a:rPr lang="en-US" i="1" dirty="0" err="1"/>
              <a:t>artigo</a:t>
            </a:r>
            <a:r>
              <a:rPr lang="en-US" i="1" dirty="0"/>
              <a:t> 1º do </a:t>
            </a:r>
            <a:r>
              <a:rPr lang="en-US" i="1" dirty="0" err="1"/>
              <a:t>decreto</a:t>
            </a:r>
            <a:r>
              <a:rPr lang="en-US" i="1" dirty="0"/>
              <a:t> </a:t>
            </a:r>
            <a:r>
              <a:rPr lang="en-US" i="1" dirty="0" err="1"/>
              <a:t>mencionado</a:t>
            </a:r>
            <a:r>
              <a:rPr lang="en-US" dirty="0"/>
              <a:t>"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86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26874" y="4319019"/>
            <a:ext cx="43985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rPr>
              <a:t>Jarbas Valente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rPr>
              <a:t>Presidente Interino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rPr>
              <a:t>Diretor Técnico-Operacional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rPr>
              <a:t>sgdc@telebras.com.br</a:t>
            </a:r>
          </a:p>
        </p:txBody>
      </p:sp>
      <p:sp>
        <p:nvSpPr>
          <p:cNvPr id="4" name="Título 4"/>
          <p:cNvSpPr txBox="1">
            <a:spLocks/>
          </p:cNvSpPr>
          <p:nvPr/>
        </p:nvSpPr>
        <p:spPr bwMode="auto">
          <a:xfrm>
            <a:off x="0" y="4672962"/>
            <a:ext cx="60050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Obrigado.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4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eta para baixo 32"/>
          <p:cNvSpPr/>
          <p:nvPr/>
        </p:nvSpPr>
        <p:spPr>
          <a:xfrm>
            <a:off x="2356019" y="2740991"/>
            <a:ext cx="291519" cy="425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/>
          <p:cNvSpPr/>
          <p:nvPr/>
        </p:nvSpPr>
        <p:spPr>
          <a:xfrm>
            <a:off x="4446558" y="998998"/>
            <a:ext cx="1944216" cy="648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TELEBRAS</a:t>
            </a:r>
            <a:endParaRPr lang="pt-BR" b="1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6298504" y="3169513"/>
            <a:ext cx="4865362" cy="17105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Prover Infraestrutura para prestadoras de </a:t>
            </a:r>
            <a:r>
              <a:rPr lang="pt-BR" b="1" dirty="0" smtClean="0"/>
              <a:t>serviço de telecomunicações, para </a:t>
            </a:r>
            <a:r>
              <a:rPr lang="pt-BR" b="1" dirty="0"/>
              <a:t>massificar o acesso à </a:t>
            </a:r>
            <a:r>
              <a:rPr lang="pt-BR" b="1" dirty="0" smtClean="0"/>
              <a:t>internet em </a:t>
            </a:r>
            <a:r>
              <a:rPr lang="pt-BR" b="1" dirty="0"/>
              <a:t>banda larga, sendo vedada a prestação a usuários finais, salvo nas localidades em que não houver oferta adequada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7672" y="3196808"/>
            <a:ext cx="3969866" cy="15748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Prover </a:t>
            </a:r>
            <a:r>
              <a:rPr lang="pt-BR" b="1" dirty="0" smtClean="0"/>
              <a:t>rede privativa de comunicação da administração pública federal e redes de suporte a Estados, Distrito Federal, Municípios e entidades sem fins lucrativos</a:t>
            </a:r>
            <a:endParaRPr lang="pt-BR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59634" y="5492708"/>
            <a:ext cx="1800000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Rede Terrestre</a:t>
            </a:r>
          </a:p>
        </p:txBody>
      </p:sp>
      <p:sp>
        <p:nvSpPr>
          <p:cNvPr id="11" name="Retângulo de cantos arredondados 10">
            <a:hlinkClick r:id="" action="ppaction://noaction"/>
          </p:cNvPr>
          <p:cNvSpPr/>
          <p:nvPr/>
        </p:nvSpPr>
        <p:spPr>
          <a:xfrm>
            <a:off x="5801048" y="5492708"/>
            <a:ext cx="1800000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Rede </a:t>
            </a:r>
            <a:r>
              <a:rPr lang="pt-BR" b="1" dirty="0" err="1"/>
              <a:t>Satelital</a:t>
            </a:r>
            <a:endParaRPr lang="pt-BR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880022" y="5219987"/>
            <a:ext cx="1562116" cy="2670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i="1" dirty="0" smtClean="0">
                <a:solidFill>
                  <a:schemeClr val="tx2"/>
                </a:solidFill>
              </a:rPr>
              <a:t>Backbone</a:t>
            </a:r>
            <a:endParaRPr lang="pt-BR" b="1" i="1" dirty="0">
              <a:solidFill>
                <a:schemeClr val="tx2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880022" y="5471989"/>
            <a:ext cx="1562116" cy="2520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i="1" dirty="0" err="1" smtClean="0">
                <a:solidFill>
                  <a:schemeClr val="tx2"/>
                </a:solidFill>
              </a:rPr>
              <a:t>Backhaul</a:t>
            </a:r>
            <a:endParaRPr lang="pt-BR" b="1" i="1" dirty="0">
              <a:solidFill>
                <a:schemeClr val="tx2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880022" y="5708967"/>
            <a:ext cx="2801200" cy="3529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2"/>
                </a:solidFill>
              </a:rPr>
              <a:t>Rede Metropolitana</a:t>
            </a:r>
            <a:endParaRPr lang="pt-BR" b="1" dirty="0">
              <a:solidFill>
                <a:schemeClr val="tx2"/>
              </a:solidFill>
            </a:endParaRPr>
          </a:p>
        </p:txBody>
      </p:sp>
      <p:cxnSp>
        <p:nvCxnSpPr>
          <p:cNvPr id="24" name="Conector reto 23"/>
          <p:cNvCxnSpPr>
            <a:stCxn id="2" idx="2"/>
            <a:endCxn id="3" idx="0"/>
          </p:cNvCxnSpPr>
          <p:nvPr/>
        </p:nvCxnSpPr>
        <p:spPr>
          <a:xfrm>
            <a:off x="5418666" y="1646998"/>
            <a:ext cx="2735" cy="243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de cantos arredondados 24"/>
          <p:cNvSpPr/>
          <p:nvPr/>
        </p:nvSpPr>
        <p:spPr>
          <a:xfrm>
            <a:off x="6676611" y="1967851"/>
            <a:ext cx="5101409" cy="4582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2"/>
                </a:solidFill>
              </a:rPr>
              <a:t>Decreto nº 7.175/2010 </a:t>
            </a:r>
            <a:r>
              <a:rPr lang="pt-BR" sz="1600" dirty="0" smtClean="0">
                <a:solidFill>
                  <a:schemeClr val="tx2"/>
                </a:solidFill>
              </a:rPr>
              <a:t>-  instituiu o PNBL com atribuições à Telebras.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6667210" y="1013512"/>
            <a:ext cx="501527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Lei nº 5.792, de </a:t>
            </a:r>
            <a:r>
              <a:rPr lang="pt-BR" b="1" dirty="0" smtClean="0">
                <a:solidFill>
                  <a:schemeClr val="tx2"/>
                </a:solidFill>
              </a:rPr>
              <a:t>11/07/1972 </a:t>
            </a:r>
            <a:r>
              <a:rPr lang="pt-BR" sz="1600" dirty="0" smtClean="0">
                <a:solidFill>
                  <a:schemeClr val="tx2"/>
                </a:solidFill>
              </a:rPr>
              <a:t>– autorizou o Poder Executivo a constituir a Telebras.</a:t>
            </a:r>
            <a:endParaRPr lang="pt-BR" sz="1600" dirty="0">
              <a:solidFill>
                <a:schemeClr val="tx2"/>
              </a:solidFill>
            </a:endParaRPr>
          </a:p>
        </p:txBody>
      </p:sp>
      <p:cxnSp>
        <p:nvCxnSpPr>
          <p:cNvPr id="38" name="Conector reto 37"/>
          <p:cNvCxnSpPr>
            <a:stCxn id="2" idx="3"/>
          </p:cNvCxnSpPr>
          <p:nvPr/>
        </p:nvCxnSpPr>
        <p:spPr>
          <a:xfrm>
            <a:off x="6390774" y="1322998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6398034" y="2215612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4449293" y="1890436"/>
            <a:ext cx="1944216" cy="64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PNBL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7779222" y="5437247"/>
            <a:ext cx="4026088" cy="618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750" b="1" dirty="0">
                <a:solidFill>
                  <a:schemeClr val="tx2"/>
                </a:solidFill>
              </a:rPr>
              <a:t>Decreto </a:t>
            </a:r>
            <a:r>
              <a:rPr lang="pt-BR" sz="1750" b="1" dirty="0" smtClean="0">
                <a:solidFill>
                  <a:schemeClr val="tx2"/>
                </a:solidFill>
              </a:rPr>
              <a:t>nº </a:t>
            </a:r>
            <a:r>
              <a:rPr lang="pt-BR" sz="1750" b="1" dirty="0">
                <a:solidFill>
                  <a:schemeClr val="tx2"/>
                </a:solidFill>
              </a:rPr>
              <a:t>7.769, de 28/06/2012 </a:t>
            </a:r>
            <a:r>
              <a:rPr lang="pt-BR" sz="1400" b="1" dirty="0">
                <a:solidFill>
                  <a:schemeClr val="tx2"/>
                </a:solidFill>
              </a:rPr>
              <a:t>- </a:t>
            </a:r>
            <a:r>
              <a:rPr lang="pt-BR" sz="1600" dirty="0" smtClean="0">
                <a:solidFill>
                  <a:schemeClr val="tx2"/>
                </a:solidFill>
              </a:rPr>
              <a:t>Construção </a:t>
            </a:r>
            <a:r>
              <a:rPr lang="pt-BR" sz="1600" dirty="0">
                <a:solidFill>
                  <a:schemeClr val="tx2"/>
                </a:solidFill>
              </a:rPr>
              <a:t>e </a:t>
            </a:r>
            <a:r>
              <a:rPr lang="pt-BR" sz="1600" dirty="0" smtClean="0">
                <a:solidFill>
                  <a:schemeClr val="tx2"/>
                </a:solidFill>
              </a:rPr>
              <a:t>operação do SGDC</a:t>
            </a:r>
            <a:r>
              <a:rPr lang="pt-BR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9" name="Seta para baixo 38"/>
          <p:cNvSpPr/>
          <p:nvPr/>
        </p:nvSpPr>
        <p:spPr>
          <a:xfrm>
            <a:off x="8211036" y="2743683"/>
            <a:ext cx="291519" cy="425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2483893" y="2743683"/>
            <a:ext cx="5909480" cy="95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5438633" y="2825086"/>
            <a:ext cx="27296" cy="215131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8" name="Grupo 27"/>
          <p:cNvGrpSpPr/>
          <p:nvPr/>
        </p:nvGrpSpPr>
        <p:grpSpPr>
          <a:xfrm>
            <a:off x="4037572" y="4997875"/>
            <a:ext cx="2663476" cy="461238"/>
            <a:chOff x="2361166" y="2921107"/>
            <a:chExt cx="6157078" cy="665102"/>
          </a:xfrm>
        </p:grpSpPr>
        <p:sp>
          <p:nvSpPr>
            <p:cNvPr id="29" name="Seta para baixo 28"/>
            <p:cNvSpPr/>
            <p:nvPr/>
          </p:nvSpPr>
          <p:spPr>
            <a:xfrm>
              <a:off x="8033612" y="2921107"/>
              <a:ext cx="484632" cy="6578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Seta para baixo 29"/>
            <p:cNvSpPr/>
            <p:nvPr/>
          </p:nvSpPr>
          <p:spPr>
            <a:xfrm>
              <a:off x="2361166" y="2928364"/>
              <a:ext cx="484632" cy="6578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2483893" y="2921107"/>
              <a:ext cx="5909480" cy="1905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" name="CaixaDeTexto 31"/>
          <p:cNvSpPr txBox="1"/>
          <p:nvPr/>
        </p:nvSpPr>
        <p:spPr>
          <a:xfrm>
            <a:off x="736979" y="145098"/>
            <a:ext cx="9655250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</a:pPr>
            <a:r>
              <a:rPr lang="pt-BR" sz="2800" dirty="0">
                <a:latin typeface="Candara" panose="020E0502030303020204" pitchFamily="34" charset="0"/>
                <a:ea typeface="+mj-ea"/>
                <a:cs typeface="+mj-cs"/>
              </a:rPr>
              <a:t>Escopo de Atuação da </a:t>
            </a:r>
            <a:r>
              <a:rPr lang="pt-BR" sz="2800" dirty="0" err="1">
                <a:latin typeface="Candara" panose="020E0502030303020204" pitchFamily="34" charset="0"/>
                <a:ea typeface="+mj-ea"/>
                <a:cs typeface="+mj-cs"/>
              </a:rPr>
              <a:t>Telebras</a:t>
            </a:r>
            <a:endParaRPr lang="pt-BR" sz="2800" dirty="0">
              <a:latin typeface="Candara" panose="020E05020303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12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51584">
            <a:off x="-963245" y="2523998"/>
            <a:ext cx="5630981" cy="166114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09596153"/>
              </p:ext>
            </p:extLst>
          </p:nvPr>
        </p:nvGraphicFramePr>
        <p:xfrm>
          <a:off x="3856893" y="1066800"/>
          <a:ext cx="8042030" cy="453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23331" y="145098"/>
            <a:ext cx="10392229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</a:pPr>
            <a:r>
              <a:rPr lang="pt-BR" sz="2800" dirty="0">
                <a:latin typeface="Candara" panose="020E0502030303020204" pitchFamily="34" charset="0"/>
                <a:ea typeface="+mj-ea"/>
                <a:cs typeface="+mj-cs"/>
              </a:rPr>
              <a:t>SGDC – Objetivos do Programa</a:t>
            </a:r>
          </a:p>
        </p:txBody>
      </p:sp>
    </p:spTree>
    <p:extLst>
      <p:ext uri="{BB962C8B-B14F-4D97-AF65-F5344CB8AC3E}">
        <p14:creationId xmlns:p14="http://schemas.microsoft.com/office/powerpoint/2010/main" val="2942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https://www.serverchoice.com/assets/ico/icon-checkbox-large-blue-0dbbe138a035d698166e1291538b7a4f.png"/>
          <p:cNvSpPr>
            <a:spLocks noChangeAspect="1" noChangeArrowheads="1"/>
          </p:cNvSpPr>
          <p:nvPr/>
        </p:nvSpPr>
        <p:spPr bwMode="auto">
          <a:xfrm>
            <a:off x="207434" y="-182033"/>
            <a:ext cx="397933" cy="397933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3" name="AutoShape 12" descr="data:image/jpeg;base64,/9j/4AAQSkZJRgABAQAAAQABAAD/2wCEAAkGBxQSEBQUEBQUFhQXGBYXFBgVFxcVFRQZFhcYFhUZHBYYHCggGBwmHBYWITEhJyosLi4uFx8zODUsNygtLisBCgoKDg0OGxAQGy8kICQsLC8sLCwsLCwsLCwsLCwsLCwsLCwsLCwsLCwsLCwsLCwsLCwsLCwsLCwsLCwsLCwsLP/AABEIAJYBQAMBEQACEQEDEQH/xAAcAAEAAgMBAQEAAAAAAAAAAAAABgcBBAUDAgj/xABOEAABAwICAwoKBwUGBgMBAAABAAIDBBESIQUGMQcTFCJBUWFxkdEWMlNUcoGSobGyIzM0NUJScxdigqKzJCWTwdPhFYSjwsPwY4PSQ//EABsBAQACAwEBAAAAAAAAAAAAAAADBAECBQYH/8QANREAAgEDAQcDAwQCAQQDAAAAAAECAwQRIQUSEzEyQVEUIlIzYXEGI4GhQpHRFbHB8BYkYv/aAAwDAQACEQMRAD8AvFAEAQBAEAQBAEAQBAEAQBAEAQBAEAQBAEAQBAEAQBAEAQBAEAQBAEAQBAEAQBAEAQBAEAQBAEAQBAEAQBAEAQGLoD5fKGi7iABtJIACxkaHMk1lpGmzqmAH9RnemUa76N+lrI5BeJ7HjnY4OHaCmTKaZ7YlkyZQBAEAQBAEAQBAEAQBAEAQBAEAQBAEAQBAEAQBAEAQBAEAQBAEAQBAEBglAatfpCOBhkme1jBtc42H+/UsN4MSaiVfrLusm5ZQRi2zfZB8sf8AmexROqVZ3XZFcaW0vPUuvUSvk5g48UdTdg7FE5NlaU3I0QOZYNMM9qGqfC/HC90b/wAzCWn1229RWU8G0W46lraj7pu+PbDX4QTYMmGQJOwPGwH97Z1KeNQtUrjeeJFpgqQtmUAQBAEAQBAEAQBAEAQBAEAQBAEAQBAEAQBAEAQBAYKDIusMcjF0AugwZusjUXWMgXWQYugIVrjuiQUd44rTT5jCDxGH99w2dQz6lHKpFEM6yjyKZ09p6eskx1Dy63itGTGei3k+KhlPJSnUlJnMstTTQys/yMhYAQGCEB+gdzHThqqBmM3kiO9PJ2nCAWn1tIVmEs8zoUam/FZJaCttCbBm6yNRdBqLoNRdBqLoNRdBqLoNRdBqLoNRdBqLoNRdBqLoNRdBqLoNRdBqLoNRdBqYusAApoD6CJgLIMICOa6a0NoYmutjkkdhiZsBOVyT+UXHaFLRpOpnHYjqVVDn3OHprXlsGkJaSq4kJa3DMwkPjLhmXdHSNnSq/F3ZYZG62HusjuslNpWmG+QVU1RTkXbJHZxA5C5rR7xl1LqUZ0JrVIhqKotU9CKeGNd51L2juVxW9J8okHFmu48Ma7zqXtHcs+mp/FGeLU8m9ovTOlal2GnlqZDyltsI63EWHao5xt4c0jeLqyJnBHLRNEul9JPHK2CNwxO6yBid6rDpXMrV6a6UWEmuqRFta90qeqvHTAwxbMjeZ/WR4vojPpXPlUynLwRzruTwjb0fuXYo2mWdzHEAuY1jSGk8lyc15a4/UeJtQin9yzHZ2VlvBt/ssi84m9lig/8AktX4Ik/6avka8+5Zl9HU5/vx/wCbXf5KSP6lX+cP9Gj2c+0iO6W1DrIBcMEreeI3PsnPsXUt9sWtZ4T3X4ZXnZVY8tSMkW25HmO0epdXOVlFXDzgIa5Cd8GVqTjc/rXxUGlTG4tLY4XtcNrXXkFx6gFas1vVEmT05NQlg5XhhXedS9o7l6B29L4kXFn2Y8MK7zqXtHcnp6fxQ40/I8MK7zqXtHcnpqfxQ40/I8MK7zqXtHcnpqfxQ40/I8MK7zqXtHcnpqfxQ40/I8MK7zqXtHcnp6fxQ40/I8MK7zqXtHcnp6fxQ40/I8MK7zqXtHcnp6fxX9meLPyPDCu86l7R3J6en8V/ZjjT8jwwrvOpe0dyenp4zuocWfkeGFd51L2juR21Nf4oKtN9x4YV3nUvaO5PT0/ihxp+R4YV3nUvaO5PT0/iv7HFn5HhhXedS9o7ln01P4ocafkeGFd51L2juWPT0/ihxp+R4YV3nUvaO5PT0/ihxZ+R4YV3nUvaO5PT0/ihxZ+R4YV3nUvaO5PT0/ihxZ+R4YV3nUvaO5PT0/ihxZ+R4YV3nUvaO5ZVvS+KHFn5Pek16r43XFQ53Q8BzT6v91o7WlLtg2jXki4NSNam18BdYMlYQJWDMAkZEH8psbdRXJr0OC/sXaVVTJKoSU+SgZUW7Of7XSeg7+qz/ZdGyX7cypc9cSObqv3rN1R/KuLU6iG462c7V3W2qoj/AGd/E2mN/GjPUPw+qyxGUkYjVnHkSj9oNHNnW6OY53K6MtN+njAEdpViN1Uj3JePF6SQOumi484dGXd+/vYH/d8Fl3lR+THFpLlE0dJ7p1XI3BA2OmZyCMYnD+J2Q9TQoZVpPmauu30ohlRO6R5fI5znHa5xLnH1nNRashk97qZNtzHV7fZTUyD6OM/Rg/jfz9Tfiehee27fcKCower5/ZHQsbfelllnaR0hFTxmSeRsbB+J5t6hznoC8nb2tS4lu0otnW3kkQet3XaNjrMjnkH5gGtB9TiCvUUv0XeOG9OSi/DNOMiUata0U9cwmnfcttjY4YXsvsu3m6RkuFtLZFxYSxWWnlcjaM0ztFcvJu1kj+s+qUFYLuGCX8MjRn/EPxD/ANyXW2ftarbPGcx8Mq17SFVeGU9pzQ0tJKY5hY7WkeK8c7T/AJci9vbXNK5p70GcarTlTeJI56svXkRc9UTPUr7t0v8ApQfGVXbH60fySw6J/g6O5PoOCrfUipjbJgEOC98sRkvsPQOxdS8qyhjdeDNtBSzksXwD0f5sz+bvVH1VX5Frg0/BFd0jU6mhojLSxNY5jml2G+bTxSNvSD6lYtbiUqmJMjrU4xjlIrDRdEZ54oW7ZHtZ1AnM+oXK6VR7sZSKlP3SSL4Goej/ADZnv71xnd1c9Rf4McA6haP82Z7+9YV1Vz1G3BgRrUjVSknbVGaFriyqmjZe/FY0jCNqnr16kVFKXYhpUovOSTeAej/Nme/vUPqa3yZJ6en8THgHo/zZnv71j1VX5MKhDPIeAej/ADZnv709VV1W8bcGOSObn+qdHUUEck0DHvLpASb3sHkDl5gpri4qxm1vEdOlFrOCR+Aej/Nmfzd6h9VV+RvwIeDPgHo/zZnv709VV+TMcCn4HgHo/wA2Z7+9PU1fJngw7Io/WWnbHW1EcYwsbI9rQOQA5BdihJummzn1MRmc1SmgQBAEAQBAWPuIn+01P6UfzuXO2gvai3adTLgC5jLgQyyod2f7XSeg7+qxdGy+nMp3XVEjm6r96zdUfyri1Ooir9bIktCLIQBAEx4C54N7Qmin1U7IY9rtp5GNHjOPUFXurmFvTdSXJf8Ac3pU3VluouDTOl6fRNG2+xowxRggPkcB/vcnkuvF2VlcbWudFz5vsjvxSpxwih9ZNYZ66XfKh17XwMGTIweRo7M9pX1bZ2zaFjT4dNa92+bInLLyzkroR5GuDr6pabdRVkUwPFBDZBzxuNnjsz9S5u1rKN3aypyXbT8mU8PJ+ml8SccPBcTygtcjBy9YtBx1kJjlGeZY4bWO5x3K/YX07Wpvx/lENaiqkcMozSmjpKeV0Uos9p9RB2OHQV9CoV4VoqcHzPPzpyg91ko1M+7dL/pQfGVdOwf7yN4dE/wSPcO8es9GD4yro3/KJJavmWs+QC18rmw61zS43g09N0AqKaWI/wD9GOb6yMvfZbQluyTE45WCmtyTR5k0gHOH1LHPPQ48QD3nsXWvZ4p6dyhbx3p69i8DKA4NJzN7Dnta/wAQuOjoH2sLkCl9H69uoJauJsDZAaqd9y8ttd9rWDTzLrSteKoyfgoqvutpE+1D1tdpFsznRCPe3NGTi++IE8oFtipXFBUmkizRqOayyUTPwtJ5gT2C6rpZJG8FSs3YZCAeCM5/rXf/AIXS9CvLKfqn4JfuV/dkXpSe97lUutKjRPQ1imdvWPSDqekmmYA50bHOAdexI57KOlHfkovubzluxcirv2u1PkKftf3rpf8AT4Y5sqesfgftdqfIU/a/vR2EPLHq34ILpOtM88krgA6RxcQL2BPNdXYR3IKJBKW88mstjQIAgCAIAgLG3EftNT+lH87lz9odKLdpzZcK5ZdQQPkVFuyNvWUY52kf9Vi6Vl9OZTuupEb3VfvWbqj+VcSp1EdfrZEloQhAYQAJhf5cjGM6LmW7qnoqPRlE+oquK9zcUhO1jR4sYHPc7OUnoXjL+4ntG5VvQ5dvu/J3LWiqUN7uU3rXrDJX1DppchsjYNkbb5NHOec8pX0zZmzYWNvw6a17vyZct443/vMuk3plmG9DtT6r1QldHFDJPhIBdAx8kd7XID2jCbZjbtBUKrRNcnhX6uVcTC6WlqGNseM6J+HZ+a1gnGjKL/kw2fpfRpvDETtMbCfYF18Mu9K08eWX48jYVUyCspeB9iHbougG1EG+Mtv0QJGYBe3a5vScrj1869DsO9dGruPpf9FG9pKa3lzRENTPu3S/6VP8ZV9DsPrI5VPon+CSbh3j1nowfGZdHaHTEktOb/BNNf8ASHB6QTeTmgcfREjcX8t1Tt4b8937Fmq8IkbXXAI2cihJERbVHV7g1TXyWsJZgWehbGf55H9inq1d6MV9iKnDdk2erq/FphsIOUdM9x65JGf5MHatdzFLe+5ne9xJVESH5o1g+2VP6039Ry9BS6InKljLLJ3D/q6r04/lcqG0eqP4Ldr0llVf1bvRd8CudHOUWXyPy1D4o6gvSZyjkrGhfe5V91w9cnzlcO8+rI6Fv0IlVTTtkY5kjQ5rhZzSLgjmIVdNrVE2MnL8FaPzWH2GqTjVPkzV04+CK7pugqaHR0j4oI2PDowHNaAc3gHMKxbVZuok2Q14RUclNLsvTmUMaaGVgBAEAQBAEBY+4j9pqf0o/ncuftDpj+S3ac2XAFyy6ggfIqTdh+3UXon+qxdGy+nMp3XUiLbqP3rP/B8gXFqdRHX62RVaEIQGE16XqYfgn+5pqvvjuFTDiNP0QI8dw/FbmHJznqXnNubR4cOBTer5/wDB0rO2y99nJ3Y9ZjLOKSJ30cRvLY+PIRkOkNHvJXb/AEnsvg0vVVF7pcvwX6ksvQiurWqVRWm8bS2IEB0rgQwFxwgA/jdfkHrsvWVq8aK5/wAFffSJ83RGjtGTCJrhVVVwLBomkxYXEgRjiRDZ4xxZG5sqblXrdOiI5b0jiV26e52UVOC2wtvsjjazS3xWWA8Z3Kdqytnp6ylqY4OeZ0NXN0tz6mNstMeO9jfoXEZufswP5C4i+exoChubaFKnKfhMzGhh6FwL4xOW9Jv7s6aWmDS0tpWKmiMk7w1o2c7jyBo5Sp7a0q3E9ymsv+kR1KkYLMuRVOsGv9ROS2A7zFyBv1jvSfydQ969nZ7FoUEt/wB0vJyK19OTxHkRGUlxu4lx53G57Su1GKWkUU8vOWTLU0/3Zpb0Kce+VXbD6q/JNT6Jkj3DvHrPRg+My6N//ib2nNkn3WR/dcvpRfOFXsl+6ia4+mdLUTSO/wCj6d5NyGBjutnFPwCiuI7tVokpvMUd9Qrmb5Kw1K0hwjTtZIMxhe1vose1g+Un1roVo7ttGP3KlJ5qss9UC2j80awfbKn9ab+o5ego9ETky5ssncP+rqvTj+VyobQ6o/guWvIsqr+rd6LvgVzo80WXyPy1D4o6gvRs5C7F97lX3XD1yfOVxLv6sjpW/Qjs611z4KKeWIgPZG5zbi4uNmXKo6MFOaizepJxi2inv2naQ8pF/hDvXUVjT+5S9RU+xoaa13q6qExTvjLCQSGsDTxTcZqSnaU6ct5Gsq05LDI6rGdckPIygCAIAgCAICxtxH7TU/pR/O5c/aHTH8lu05suELll1BA+RUm7D9uovRP9Zi6Vl9OZTuupEW3UfvWf+D5AuJU6iKv1siq05cyEIZJJqXqq6tlu8ObAw8d2zEduBp5+c8i5e09pKzhhdb7Fq1t5VJZ7Fr6drxR0ckjGjiNtEwDIuPFjaANuZGXKvI7OtnfXcYSfN6nbajCJUeidUo4W8L0u8DPGYi7NzsfHEnKXbfo25328y+tcbEVSoLkc6dRt4RqaxboU0sZp6UmKnDiRYBsjs8hcZMaBawbnlclT0rZR1eptGn8iGRvIN2kg55i4Oe3Z61bwSZ7IwsfgFq6g6ND66IxMMTG08UlRGWnN7Sd5Je4XcXG78rDijbZeU/VF46Nm4N6yen4N6SzIs3TWlo6WF0sxs0bB+J55GtHKSvm1naTuaipx/l+CatVVOLbKQ1i09LWS75KchfAweKwcw6ec8q9/ZWdO1p7sF/Pk4NetKrLU5atpYI+XIys4Rj8kx1O+7NLejT/GVXtn/V/kmp9EySbh3j1nowfGVX7/APxN7TmyUbrP3XL6UXzhV7N/upk1ys08HC3FNI3iqICc2ObI3qkBB/mZ/Mp9oU3GSkaWss6E81i0hwekml/JG5w67cX32VKlHemkT1HiLZU+4sP7dJ+ifmaulf8AQinba1Gy6VyS+fmjWD7ZU/rTf1HL0NH6afg5Ul7miydw/wCrqvTj+VyobR60W7TpLKqvq3ei74Fc+PNFmXI/LUPijqC9E+RyEX3uVfdcPXJ85XEu/qyOlb9CJXUQNkaWvaHNIs4EXBHMQq+WtUTNHO8G6TzaH2G9y341T5M14cfBg6t0nm0PsN7k40/I4cfBQWtUQZXVLWgBoleGgCwAB2ALuUHmkmzmVOvBy1KaBAEAQBAEBY+4j9pqf0o/ncuftDpj+S3ac2XAFyy6ggfIqXdeF6+hHOLf9Zi6Nl9OZTuutEV3UfvWo/g+QLi1Ooir9bIotG1yItVy1JXqlqVLVkPlxRwfmtZ0nQwHk/e2c11yNpbWpWq3YPMvHgu0LOVV5eiLgoqNkMbY4mhrGizQNg714WtVlWqOc2diEVBbsTg646cbCI4GRulqpj/Z425XLTm5zjkwC+3r5l679JWbnOdfstCG4WfaUHp7Tc1VIZJ3Yjnha3JjLm5DGjIDpzJ5yvpNGnGnD2rTuQqKhH28z4n0a4TuhiLZnDli4zXWbidY8oGef7pWymnHlgyeukqtpjERp2xysLWucMQdZjbYS0/iLi4uPQ0WFs9Yxay2wbFBo4RxuqJmNeGNjkYxzmhjw6Qss8A4rGxs0Zm2eSxOajp2MYyXVqJoo0VBvlU4iR4Es7nnxQG2Y032Brcrc5K+Ubeu5bQveHS1S0RZhiEcsrjW/WN1bNizETbiJvMOVxH5jYe4L0OzrGFpTwup82cWvcOrL7I4Vl0XyK4QBATHU8f3Xpb0af4yK7s/6q/JNS6ZHP1Y1pnoDIacRHfAwO3xrneJitbC5tvGPuXcrUI1cKRFTquGqN7T2vtVWQOhmEAY4tJwMe13FNxmZCPco4WlOEso3nXlJHL1c1gmoZTJT4MTm4SHguaRcHYHA3uOdT1qUKukjSnVlE6und0Crq4HQyiEMda+BjmuyN9peRycyghaU6ck49jd15SWGcvVvWCWhlMkAjLi3Cd8aXC1wdgcM8lNWoqqsM1hNw1RJP2r135aX/Dk/wBVVvQQJHczIXWVBkkfI62J7nPdbIXcSTYc1yrsYqMcIgby8s7OrGt1RQNkbTiIiQtLt8a52bQQLYXt51BWtoVHl5JKdaUUdl+6pXEEFtNYgj6uTl/+1RKwprVZNncyaIO0WAHMrrWORBlolWgtfqqkgbDC2AsbcjGx5dxjc3IeBy8yq1bSFSW886k0a8orB0P2rV35aX/Dk/1Vo7Cn9zb1Mh+1au/LS/4cn+qnoKX3M+pmP2rV35aX/Dk/1U9BT7ZMepmQ7SFY6aaSV9sUji52EWbc7bAk2HrVuFNQjhEMnvPLNdbGoQBAEAQBAWNuI/aan9KP53Ln7Q6Y/kt2nNlwhcsuoIHyKm3Xft9D1f8AmYujZ/TmU7rric7T2iIavTlVFNI+NxwGPDhs4hgxN4w22zHUV5bal1WtocSEU/JvwlVquOcEm0RqJSQEOwOldyGUh1upoAb7ivHXO3bqst1PdX2OhTsqcHkk4XHy5PJaSwFr2MlK7ts7hXQ2JGGHIg2PGc6+a+n/AKMp/wD1Jv8A/X/hFar1FemA4WuFjixGwN3NDbAlwHijPInbmvY76bIVozzY8tN2kjqJGXLsWWso2OnJpi8rXsjbGBGInYbOc4EWlfife8jrnjdKj4axqYJtuXavipqJqgxNZSB4LGuGMksdiYxr3XJDeLiPKbDnC8p+ptr+kpcCm/fLnjsiSnHOp1N03WbfH8FhdxGn6Yj8Txsbfmby9PUuHsLZ25HjzXu7fYo3tzn2RICvQLkc8LICAICZapH+6dK9VP8AF6vWH1F+SeH05GrqHoGOtq95mc8NwOddhAN24bZuBHKuzdVpUopx8mlGmpvDJWzc2iOkHQl83BxC2QOxMxlznFtsWG20HkVX1k+H98k/AjvPXQ8qnUWmjmrGBtTIIYo3sIfGMJc2RxxXAuOINg51lXtR7ucf6HCj7kRyn1Cr3hhbBk5ocDjjAIIBHLle4yVl3dLX3f0V1QmbTNV2t0bLNLDUCeN7mHjMDAQ8NsWXxE9W3kUcrn91JPQ3VLEH5NKbUivbHvjqd1rXIDmF4HOWA3UnqqblhM14Eu51tYdQH01DHO0PMozqWlzC2MWzw2HG41uUqKleKVRxa07G06GIo8zqZIyiL3UlQ6ctvcvjaIhtuIQcbsuR3Ys+qi6jSlobKi1HVHKpdT6t8TJmw3ic3fA7E22AWJO24NtgKkdzSi3HJGqEsI6WtGqBZVRQUUM5c9hcWyOY45OtfE02a3ZtUdvcJwc5yJJ0kp7qOLpvViqpADURFrTkHAhzb8xc0kA9BU1KvGpnD1IZU5RXuPPQegKisc4U0ZfhALjcNa2+wYjlc2OXQs1q0YJb2jMRg59JI9Z9SODwUhhbM6onOF8ZLXWdgxEANAtnfMnYoKN0pzlnkiWrR3Usczi6Y1RrKWPfJ4SGcrg5rw30sJy+CmhcU5vCZpOlKJw1Y5EWdDKwAgCAIAgCAsfcR+01P6UfzuXP2h0x/JbtObLgC5ZdQQPkVNuu/b6Hq/8AMxdGy+nMp3PWiKbo8hZpedzCQ4OYWkbQQxpBC4dZRk3GSyiOq3Go2ix9TtY21sNyQJmWErRzn8QH5TY/BfPtq7OlaVG10vkdi1uFVj9+5ILrk8iyvswmNDYqbdl0UH1NNJI8RxuilY55BIDo+O1th+J2Kw6ivov6MuP2alNc85x/CK1ZakCZpkyvmdLJvTphFEd7Y0RiK4ElxtADWtyGZXt3DCjukByq1rBI8QlxjDnb2X2DnNBOEkchtY2W8W1FZMkg1O1TfpGYNYHRwsA36Q525w02tiPIOTlXH2xtmns6k2373yRvGLZbmtelY9GUTIaYBryCyFozwgeM89XPykr5zZUKm0bp1q3Jav8A4MXVVUYYRTpK9oljRcjht92YWeWiGcmUMBDIQPQmWqn3TpT/AJf4vV6w+ovyTw+nI9dyqsji0himexjd6eLvcGi5LbC56l1r6LdNJeRbySevgmNJrZEaGjxTRiUyQxy3c0Oa2N5Li4XuG2btOWaoyt5cSSSJ+LHCZtTaap9/0kd/hs+nhaw74yzyI5gQ3PM5jZzrVU54WjNnUjqef/HYBNou1REGtikEv0rcLTvUYaH52GdwL9K2VKeJaGOIvbqeel9NQcDqg2ohDjUY2Wc15sHsIeGA3eBa9htsswpz346PkYlOO63k36rS1I9j31ctIWmMDfIZSJH9AYOMLcguVHGlNyxFMy5xxzOHU6Thk0bQy8IZemMb5oy8GSXAMLmYb3LuXPbZTQhPiOO7jPI0lOLitSQVGnqffDUx1NEIzGBjJc+Y2N8OAPBt0WvdRKjNezDySOcXroRfWTWFv/CaRtNOxri9glYx4xNYQ4ua5oN2t2XCnoUv3XvIiqVMJbpJp9aaRmkhiniwyQBrZA9pY1zZHEtLhk24IOf5VAqM+FnHckdWCkRXT9dFTaH4G+ojqKhziRgdvlgZC8OJubZc6s0oSnW30sJEc5JQw3k8dzXSEXA6ymfKyGWS5Y57g0EOjwZEkbCNn7ykvIvfU8ZRrQkkmuRKfCOkg4AHVEUga10bnteHYTvbQHOtm0EtIuedVFSnPeaWCfiRjjuc3Suk4KWjrmyVMU7qmSV8LGPEhDZAA0EC9rbeZbwpynOOFjC1I5yjFPXOSowuv2KOTKY1wAmdMgLOAFgBMAJ9zOCx9xH7TU/pR/O5c/aHTH8lq06mXAFyy6ggfIqfdZF9I0A57f12Lo2f05lO560RDdN+9anrZ8jVxJ9RFX62cXRGlZaaVssLrOHPm1w5WuHKCqtzbU68HGaz/wC8zWnVlTeUXVqzrLFWx3jNpB48ZPGb3t6V4O/2bUtZ69L7ndoXEay059ztXXMwixg4+tWgGV1M6GTK/GY7lY8bD78+gldTZW0p2Nwq0P5XlGso7xR+kNzzSEUhaKd0gvk+Mtcx3vuPXZfT6H6m2bUhl1N1/jkVnBokGrO5PNIQ6uO9M/I0h0jui4u1vXmVyto/rC3ppxtvc/L5fwbRpMtiGGCip7Ma2KGJpOWwAbTfaSenMrwFSvcX1fek8yZM8QWWUhrFpl9ZUOlflfJjfytGxvXy9a97ZWsbalGnHtzf3PP16sqk89juav7nlVUDHKBTxbccuTiOhm31myvxpuTMwoyer0Ov/wAO0JS5SyyVbxtwE4L/AMFm+8q7Tsqj7GzVKOr1MjWnRIyGjARzkR395VhbNeOaHFpfExveg6vK0lG87HXIZfpuXM+CgqWEl9zKdKf2OFrTqPPRjfG2mpzmJY8w3mxDkHTmOpUJwcOaI6lKUdY6m1qn906U/wCX+LlbsdKi/JtD6cjU1K0dSVExirXyNxYGw73+JziQQThNvw9q7dxOcYZiR0oRk8SO/rPqTTslbTUBlkqzZzmSOAbveEknEWgXvblVajdSfunoiWpQS9sWcEajV2+Nj3jjFuPxm2Y2+G7nXs25GQ2lTq7hh6kboTydLQmoUvDIoa6NzI5A8h0bmEEtF7YhcA8tjzKOdyuG3B6m9OlJSxJaGprLqRUUxlkZE407HkNcXBz8N7BxaM7X5bLejdU57qb1I50HHLwfDdQK8sx8H5L4S9gkt6N736FlXVNvDZlUaiSwiQ6K1EppKahleZg+dwEgDgLcSRxsC3I3aNt1WleVN6SWNCWFFOMd7ucjWjUKeB80kETnU0eYc5zS8tABc6wsSASexTULqMkk3qyOrQeskuRo0mo1dJEJWQHCRdoLmNe4c4aTf4KSV1TUsZNODJ64I+9hBIIIINiCLEHYQRz35FMpLHtNWnnBIXai1wi3zg5tbEWhzd8A597vf1bVD6um3u5N+DNrVGjqro5lTWQwyXwSOIdhNjbCTkSOjmW9efDpuS7cjWnDMlFommndVNGUu+Ne6tDmtvcMc6MZXF3iPDbZyqjC5qzedCxUoQXkjlPuf6QcGkQDjNDwcbADcA2vfbnsVlXlFPOSPgS7I8ajUutZGyR8Ba1zmtF3NxNLyGtxNvxQSQPito3NJvG9/RjgVDYl1A0g0OJgvhFyA9hJ5eKL5rVXlLOQ6NQ1nanVgg38xDet7MuLG3xAAdl73sdnQVtG6pZUTHBn3PSHUaudEJBAbEYg0uaJCOcMJv6tqxK6pJ4yOBI8NFao1dTHvkMXEvhDnvbGHO2EDEb7cti3qXEIPdz/AKEKMmzo6V1HkbUtp6UmeUMxT5BjYbni3c47Dxrc9ioad1HdzLRG0qD7HG05q/UUZaKmMtxeK4EOa622zhy9CmpVqc9IkU6Uoakz3EftNT+lH87lV2hndX5LNpzZcIXLLqCAqPdin3uuonnYxpcepsrHH4Lo2WtORTuGt6OSM7qdOW6UlPJIGPaeQgtA/wC1cWosSI66e+yJrQhWh60tU+J4fE4teNhabELSpThUi4zWU+xmMnB5RYGgt0wgBtYzF/8AJHkT1sOV+rsXm7z9PKT3qLx9jo0L/GkiYUOt9FL4tRGDzPO9n+ey4VXZN3TesC9G6pS7nUbXRHMSRnqe3vVX09aPOL/0SKrB90HV0Y2yRjre3vWFb1dfY/8ARl1IrmyIa0tn0k8UtDYxNs6omv8ARA/hbiHjW22F+TYvWfp/ZriuNNa9jnXVR1PbDkaG/wCjtEZQgVdYMi8/VxnmHI3qFzzle2oWMm8sqKVOnotWRLT2stTWH+0SEt5GN4sY/hG313XXp0IU+SK8qkpc2ceynyaGVgGFkEi1V1umonYfrIHZPidm2x2lt/FPuPLzqtXtY1Fklp1ZRJBpfSOjYtH1LaB5DqkxkwkH6Mt22BHFbmeW3MqFva1IVM4JnKCg0iI6rytZXUznkNa2Vhc5xADQDmSTkF066/ba+xXpNbyLEdpen8Id93+Let4w75vjMF7bMV7X6FzFCSoYx3LO9His+dAaUglra91TUtLg4tp2yTFsDo8+YgOF7c9gctpSpTlGMML8m0JJtts7sGnqUMowamkuxxx729rY2/RPabNc64bfIXUSpTy0kyVzjoc+TTFJFBWPkrI5GVUuJjY3Ynsa9rGHi7WkWJ2ZWWyp1JNJR1RpvRXc6tHpSjiqGllRSCMxWDnS45nEOBsZHONm25DmSVG6c2tUzeM4rkzQpNNUwhoWmoguyZxeN9ZxRabM55DMZ9IW8qcsz07GqlHEdTyGn4P71vURODvqQZW2eN4tZmeYvllyrbhS9uhrxF7tTYfpylnqaasbWRRxRRStkie/C8F+GwLL7RYjZyCy1VOai4YzqbOpHKbfYrPSOmY36VNU1pMW/sktbNzWltzbnNr2XShTao7vcpTmnVUi059YabfTUx1NEGGMDE67qg2N8OEPBt0WvdctUpr2tMvOrHmirdUaxg0rDK8tjZvr3EuIY1gcHkbTkMwNq6lZPgNLUpU8cVMsTW2qbUxztZpWmbC9hG9DeXE8XMB+K+ZC51JODzu5Zbk89z3brBT8J0eeEwhjYJhL9KzC12CHCHcawOTrX5iteHLdency5xXc1qXTML4JWGeNz3V3EbvjS5zeEMwlovctsMrZLZ05Jp/Yw5ryduurIaavlnnqY2N4Oxu9F1n3D3OxBpOd9gsoopyjhLubyko82QzXHWRnAKEU8rTxmGeKN4xYQ2+B4BuByWKt29J78nJENWqsLHklM2sVNJJHUx1NG1rY3Aulvv7Lm+EMxggbLi18lVVGWqwyXixwedJLEaGN88kLWyTOni4SN7YPpC9ha3ECORwuTtWZZU/wZXLJ8vrTBNUxV08LJKqO8EgBjjwtaY8NyTYtLgczniWyhvpOC0XM1bxpIieu+lIW6NpqJszJ5o8GN8ZxtbgBB43Ob2ttyKs2tOTqOWMIirTju4PXcS+01P6UfzuWdo6RSNbRrLwXCFzC8FjuCD7p+qj62FkkAvLFis3ZvjHWxNHTdoI9Y5VatK/D0fcr16O+tCF6w0D63RkM+B3CaMGGoYWkPLPwuwnPK1/W5Vr2l7sxIZpzgp+CvAqeMFcygMLGvZjLCad0G/J909M57gyNhc87GtGJx6gFnD7GVF9kT3Ruo0FLGJ9MyNjb+GBpvI/oOHMn91vrKsUbeUpaFiNGMdajNTWLXqSZghpGimpgLBjLNc4dJHijoHrK7VK0hT6nqaTrt6R5EQCu8iFrJm6zlGMMXTKGGLplDDF0fIYYTkhhi6xnuMdgmRjHILL1GHzCy3nQbuGFjPYY1CN50yY3QmQo4Cb39mcBMsYYusY8mWmLrOUzGMhMt+Akwm8nzCTMZLGnkYMrbKwxutH3BMWOa9hs5pDmnLItNwe1av3Rf4M5Zs6V0rLUyb5USF7wA0E4QbDYOKBzlYpwjCOFyMycpczTWyaNfsEUnjXBlpo7lBrhWQxiOOfiN8VrmxvDerG027VXlb0pPLRJGrKPM5+lNKy1L8dRIZHWsC62Q5gBYAepSwpwp6RRHLffUa9PTukIbG1zidgaC49gW2+jG43yLs3MdVX0cT5JxaaXDdu3e2NuWtP713En1cy415XjUeI9i/QptLUnAVUsGUBghAfJYOYdPShjBXOt25dHM4y0ZEUhzcw33px5xbxD1ZdCjlTyV6lBPVFb12pVfEbPpZD0sAkafWwn3hQ7jRWdGaPKn1SrpDZlJOetuAdr7BNyRhUZslug9yWd9jVyNib+Vlnv7fFHvW8afkmjb/Is3V7Vemom2p4wCfGe7jSO63HP1bFKopFqFNQ5HXkp2u8ZrT1gH4rbLNtD44FH5NnsjuTLGEZ4HH5NnsjuTIwhwOPybPZHcmRhDgcfk2eyO5MjCHA4/Js9kdyZGEOBx+TZ7I7kyMIcDj8mz2R3JkYQ4HH5NnsjuTIwhwOPybPZHcmRhDgcfk2eyO5MjCHA4/Js9kdyZGEOBx+TZ7I7kyMIxwKPybPZHcmRhDgcfk2eyO5MjCHA4/Js9kdyZGEZ4HH5NnsjuTIwhwOPybPZHcmRhDgcfk2eyO5MjCHA4/Js9kdyZGEOBx+TZ7I7kyMIxwKPybPZHcmWMIzwOPybPZHcmRhDgcfk2eyO5MjCHA4/Js9kdyZGEOBx+TZ7I7kyMIcDj8mz2R3JkYQ4HH5NnsjuTIwjHA4/Js9kdyZGEfcdO1vitaOoAfBMsYR6AIZMoAgCAIAgMWQCyAWQGUAQBAEAQBAEAQBAEAQBAEAQBAEAQBAEAQBAEAQBAEA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207433" y="-1136650"/>
            <a:ext cx="5080000" cy="23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12" name="AutoShape 32" descr="data:image/jpeg;base64,/9j/4AAQSkZJRgABAQAAAQABAAD/2wCEAAkGBxEQEhUREhIVFhIVFhkXFxYVFxUXFRcYFRUXHRUVGBUYHyogGh4lHRUVITEiJSkrLi4uFyAzODMtNygtLisBCgoKDg0OGxAQGi0lICUtLS0tLS0tLS0tLSstLS0tLS0tLS0tLS0tLS0tLS0tLS0tLS0tLS0tLS0tLS0tLS0tLf/AABEIAKAA8AMBEQACEQEDEQH/xAAcAAEAAgMBAQEAAAAAAAAAAAAABQYBBAcDCAL/xABJEAABAwICBQYICwUIAwAAAAABAAIDBBEFIQYHEjFREyJBYXGBFzJTkZOx0dIUIzRCUmNzobPBwzVygrLwJCUzYnSSosIIFUP/xAAaAQEAAwEBAQAAAAAAAAAAAAAAAQMFBAIG/8QALBEAAgICAQMEAgMAAgMBAAAAAAECAwQREgUhMRMiMlEUQSMzYTSRJEJxFf/aAAwDAQACEQMRAD8A7igCAIAgCAIAgCAIAgCAIAgMICrVmntHFM6B5eCw2Lw27LjeLjNUyyIJ6Zow6VkWVqyJOYdisFQLwysf+6QSO0KyM4y8M47KLK+000bq9FQCAygCAIAgCAIAgCAIAgCAIAgCAIAgCAIAgCAIAgMXQEVW6SUcLtiSeNruBcLjttuXlyRRLJri9Nko1wIuNxXouT2ZIQkqmO6B0tU50l3RyOzLmbieJaclRPHjI08bqt9C4ruil4lq6rIDtwvEttxZdkg7r/muV404/FmxX1mi322x0eeH6b19G7k5wZLb2Sgtf3OtfzgosicfkerOl42RHlU9f/Doejml1NW81pLJfJvsHd3Qe5ddd0ZmBldPtx33W19lgurjhMoAgCAIAgCAIAgCAIAgCAIAgCAIAgCAIAgMEoQ3o5jpvpq97jTUriGg7LpG5ucd2yy3r6VROf6RjZma2/TrIHFdE5KSkFRM60j3hojA3A38Z3FeHB62zjuw3XXzm+51LQt5dQ05O/kx92QXRD4m7iPdMWybXo6TBQCydyDSxPCoKluxNG146LjMdh3heZQjJaZdVfZVLcHo5jpVoFJTAz0xc+NuZb/9GW6Q4eN6+1cFmNx7xPpMPq0bv47l3JzQDTQzkU1QQZLfFyfT/wAp/wA3rV2Pfy9sji6n0xVfyV+C/hdZhmUAQBAEAQBAEAQBAEAQBAEBhAUfT7S2eikjihDbuaXlzhfpsAB3FVznp9jNzcyVLUUeOjusdkhDKpojJ3SNN4z2je37wojbvyeKOpKXaa0XxjwQCDcHMEblazUT33P0hIQFG1k6SmBnwaI2lkHOcPmM9p9QKqsnrsjM6jlenHhHyzV1b6KhrRWTN5xHxTSPFH0+09HAKKoa7srwMTivUma+t+tzghHQHSH1N/7Ja/0eeqz7xgXzAaXkaeGP6MbQe22atiuxqUR41pG+pLQhAUEhSDBTyDkGsXAvgk7Z4eayUki2WxI2xy7d/cVnZFfCXJH1nScr8ip02d9HTNGcV+F00c3S5vOHBwyd967q5copnzeXR6Fzh9EqvZzhAFACAKQEAQBAEAQBAEAQBAc+1r0DtmGqYSHRO2SRvG0QWu7nD71Tav2ZPVK3pTX6NJuj8OK04qafZiqRlI0eI5w33HRfeCOKcFNdiv8AGhlVc49mRGBaR1OFyGCZjjGDzonb2/5oz/QPUvKk49mc9OTbjS4T8F10s0r5LDX1tI5riC220LgXcAQ5t9+a7KYqyaib1NkbI7icwh1t4o9waOQuTb/DPtXbZiVwi2erJqEHJkdj2MvLjUSWfK917Ec0kdFvo26FmY1PrWP6PnsaDybuTN0a3sTG4QWH1Z9q13hQ+z6NJJGvjGPz1H9qn2TJsjICzcvFFrrI4RndxR87ZL18o2fC/if1Hoz7y11gw+z6PXY3aTWZi0mfxDRxMZ9W0uK70K+2zgvz6q+y7s2arWNibWlzXQEjMgxEebnKimyucuLRz09TU58WiJ8L+J/UejPtWp+FX+jYHhfxP6j0Z95Pwq/sgeF/E/qPRn2p+FWNGtXawKyvDYJxFsbW0NlhBBANs7rjzsSMaXJGn0mfHIX+nrTadVmHMEMBj2HEu57do3yvbMLn6XVG2DT/AEdXXKkrlL7PTwv4n9R6M+1af4UDD0PC/if1Hoz7VP4Vf2QXLVdpzWYlUyRVHJ7LItsbDdk32gMzfrXNk0RrjtBo6euIgypAQBAEAQBAEAQBAYQg1cUoWVET4X+K9pB6r7j3KGtrR4trVkXFnJdFsQfhda6GbJhPJycMvEk+/wAxVEXxlpmFjWPHucZHSdI9Hoa6PZfk8DmSDxm+0dSulFM2L8aF8TjWPYbUUomo5CWtkte2bHhpu147+9eKrHRPbMWE7MSzUvBW8IoHMc5zxmMh37yuzNylZFRiXZ2YrIqMDQxap5R5t4rch+Z/rgu3Co9Os0cCj0q9vyzwpIdt7W8T93Sr77OEGy/Js4VtkzjbiQ2NouXHcOAWRg6UnORi9O1ydkzFDhbYxtyWJ69zfavWRmyslxrJyc6Vr4VnlW4x82Ls2vYF7owf/awsx+ndudpt1TuTgNzd2zbPpJ3rmoj6mR28HJRBWZHt8FbX0J9OEAQg2cOPxrO38lx5/wDx5Hf07/kxN3SAZs/i/JZ3RvEjU695iRK3j5xhQSdL1C/LZ/sP1AuHO+KI0d1WYQZQBAEAQBAEAQBAEAQGCgKNrH0XM7fhMQvIwWc0fPYOHWM+1VWQ33Rl9QxPUXOPlGnq40s2gKSZ2YHxTyd48mesdHHuSuf6ZX0/L3/HIkNbbWjD3y7IL43MLSd42ngGx6wuiupWS4s0cjHjdHTOIVGMMLDs32zlbh3qyrp8lb38GTT02as93gg1tLsb3ZEto/DcufwyHad6y+p2JJRMnqtqilBEtUTMjG27fa3WeoLMqqss9sTIpqst9sfBXq6vdL1N6G+3itzHxI1r/T6HFw4Ur/T3wWj23bZ8Vu7rPUqM7J4x4Lyc/UcvjHhHyfrHaracGDc3f2p0+jjHmx0zH4R5vyyLWkaoQBAbWFi8re38iuLqD1Qzv6Yt5ETbx85sHUfvI9i4OjfFs0evP3RIpbZ8/s96OlMrrDIDeeC5crKjjw2zsw8OWTZxXgtWEUj49o0+2HMbtuLCQ8NB8Y2ztdfNW3XX+79H1EaMWnVctbZ1TQXTb4SRTz2EtuY/ok6jwd61ZTkcu0jD6n0z0f5K/iXtdZimUAQBAEAQBAEAQBAEBghN6IOXaf6ImMmqpxzL7T2N3sN77bbdHHgqJwa7oxc3DcX6lZC6Q6XGqwuammuZhsFrhukDXgm/AgDvXThWr1Fsvws5S9s/Jypbxq7ClIk3aHEXRNLQ0EE37CuPIw43STZxZODG+XJmtPO552nG59XYFfVVGtaRfVTGtaibNBhzpc9zOPHqC58nMjUtLyc2VmwpWl5JTEKtsLQxnjWyHAcSs7GplfPlPwZeJjyvnzn4K8t1LS0fQxWlpBSeggCA3sGHxo7D6lndUeqGavSF/wCQj0x089v7v5qjpC/jZd11/wAsTRghLyGt3n+rlad98aocmZdFE7pqMSeJZTR/1dxXzCVmbb/h9W3XgUf6WzUbIX107nZkwfqDJbORVGqpRR8lffK2fNkhrDwX4FUsmhGyyTnNtuZIwgkD7jbtWDkQ4TUkfS9JyfyKXVPu0dR0fxMVVPHMMttuY4OGTh57rtrlyjs+ayaXTbKD/RJL2UBAEAQBAEAQBAEAQBAflwuoDOW6xNFIqZjqyIhkdxts6AXEAObwzOYXh1Nv2mNmYD+dZyPGoY2uBYRd17gbu1a2DOyS1M6en2Wyi4zI5d5pH6jYXGzRc8AvM5qC3IrssjDu2TVDhIbzpLE8Pmjt4rHvz5T9tZi5HUJWPhWhXYuG82PM/S6B2Jj4Mp+6wY3TpT91hCPeXG5NyekrYhBRWom1CEYLjEwvR7CEhAEIPeim5N4cd3T2FcuXV6tTidmFf6Nqkydnp4pbOJBtuINvOvnKbMjH3GJ9VdVjZWpyZ5uqoIhZtr8G5k96sji5OQ/eVSy8TFXt0Q1XUuldc9w4LfxcWNEeKPmcvLnkT5MumqPF4qKommmuGGHZbYElztsGw7gubqF8Ix47Jpwbbviid0t0ufiOzCyHZYHXaPGkcbEbh27hdfP23OzskfSYPTo4e7Jy7nQ9X+GzU1I1kws4uc4N6WhxyB612URcYaZ891O+Ft7lDwWVXGeZQBAEAQBAEAQBAEAQBAUrXCP7qn7Y/wARqvxf7UEfOa2V/hOkvBuUOHulz3NG8+wLlycuNPb9nJl5cae37JgmKmb1+dzllfzZT7+DF/ny5f4Q1biD5ctzfoj8ytXHw4VL/TZxsGFXnyai6zsCbJYQgISEAQBALKOK34G2FOlrY1tkth+F350m7obx7Vh5nUteys+gwelb1O4t+g+ER4hUup+ULWxs23bIGY2gNkHcN64FhzkvUsZ1ZfVK6FwpR2XBtHqakHxMYB6XHN57XFXRrjDwfOX5l1797JaysOYygCAIAgCAIAgCAIAgCAICla4f2VN2x/iNV+L/AGoHzmto9LsbdLiD42lrbW359F965bcSux8pHHdhQtnyZrPcXEk3J4rohWktRRfHhWtI/K9li0/AUAISEAQBAEAQBASeEUW0dtwyG4cTxWP1PM4r0om90nB9R+rI/WLV5JLGHL5xHSeCr6dgJL1LEe+qdRe/TrZdtQvy2b7D9Rq7s34o+ebO6rLPJlSAgCAIAgCAIAgCAIAgCAICla4f2VN2x/iNV+L/AGIHzmto9eCZw3BrjlJjsxjOxyJ6yegK+NS1tmPl9Re/Tq7s2H6QMjOzFENgdN9m/YAPWpdqXZFEel22rlZLuegbT1gyGxLbqv8Adk4KUozK28jBl37xIGspXxO2XjP7iOIVE4uL0bePkQujyieC8l+whIQBAb9BhMs2YGy36Tt3cOlWRrbM/I6jVT28skjo43dy3P4WHqvdWekjg/8A15ru4diIr6B8Js4ZHc4biq5QcTUx8uu9dvIhxB7GbAtboPSLrPswK52eozbr6jbXV6S8Gquxdloz5Nt7Ol6hfls/2H6jVw53wSIZ3VZh5ZhzgBcmwHSUSbDaXdkdRY7TTSGKOVrngXsOA32O4q2dE4LckUV5Vc5cYvuSSpOgypAQBAEAQBAEAQBAEBStcR/uqftj/EaujFW7UDiWF4a2NvLz5AZhp9Z6+AX0MIce7MPMzJ3S9Gkj8VxN054MG5v5nrVU58juwsGNEdvuzQXhGh/pljyCCDYjMEbwpXY8zgprUvBZKSpZWM5KXKQbjx6x7FepKa0z5+6ieFZzr7xIKuonwu2Xdx6D1hUyjpmxjZUL47ia6g6jIBJsBmdw6UR5lJRW2T1BhDYm8rUEZbm9HfxPUr4wUe7MPJz53v0qf+zWxLHHyc2PmM/5Hv6OxeZ2b8HTi9NjD3Wd2RI49PHp86q5M0uEWtNdiew/Gg4clOAWn53ve1XQntakY2V06UH6tH/R44lgbmc+LnM323ke3tUSqetosxepKfst7Mh7ql9jXi01s6XqF+Wz/YfqNXDnfFBnZMYxiGlbtSvA4N+c7sC4aqJ2y1FHNfkV0x3JlFfNWYy8tYOSpgc9+z3n556hkFqcasNd+8jGcr86Wl2iXDAtGaekzY0mS1i9288eoLOuyrLfkauNhV0fHyTa5jsMqQEAQBAEAQBAEAQGEBT9bEmxhsriAQHRmx6bSNXThvVyKra+cHE+fcUxJ07t1mjc29+89a25zcijDw446+2aK8HcEAQhmWkjMbx0qdteCJRjPsyepcXjlbydQB+90d/A9avjYmtSMO/AtplzpZ+nYFA7nNms3+E/fdPTi/2QupZEfa4dz9iopaXxOe/tuf8AduHcp3GHg8ellZb9/ZEHXVr5nbTzu3AbgqZT2bGNiV0LUTXXg6ggCDyb2HYrJBkDdv0Tu7j0L3GxryZ+VgQv7+GSjqijnzeNh3HxT5xkVduEvJnelmY71F7RY9BKeSOaT/179uZ0dnZtOyzaGeeQzXPkRx9bmT+TnWdktHQML0Gc9/LVshkcfmgk3/efw6guCzPSXGlaPdPS3KXO97LvBA2Noaxoa0ZAAWAHUFmNuT22bMYqK1FHqh6CAIAgCAIAgCAIAgCAICla4f2VP2x/iNV+L/agfOa2v0eghARkhAE2AnYgxYJtjSMowEAQkIAgCbAQHS9Qo/ts32H6jVxZ3xRB3VZRBlSAgCAIAgCAIAgCAIAgCAICla4f2VN2x/iNV+L/AGIHzxS07pXtjYNp73BrQOlxNgFstpLbPRuY5gdTQloqoXRF4JaHbJuG22vFJ4jzrxCyM/DBKt1f4qQCKOSx64/eXh5NfjYPKp0GxSMFzqKXZG+2y77mkn7lKyK/sFeCt3vwDaw3D5amRsMLC+R25otc2371EpRittg98awKqonNbUwuiLwS0OsbgEA2IJ3XHnXmFsZ/Fg06WnfK9sbBtPe4NaOJO4Be2+K2wTOI6GYjTxummpXsjYLucSywHHIqpZEJPSYInD6GWokbDCwvkd4rRa5sL9PYrJSUVtgksW0TrqSPlaindHGCBtOLbXJyGRK8QuhJ6iwQrjbNW7+wTdbojXwQmolpnthADi87NgHbiQDfpHQqo31yek+4IRWg6XqF+WzfYfqNXFnfBEM7ssogKQEAQBAEAQBAEAQBAEAQBAUrXD+ypu2P8Rqvxf7EDhOiXy6k/wBRF/OFq3fBnovv/kT/AIlL9lP64lx4XxkeGXXWVjdXRUcElJflHSMabMMnNMbicgOLRmqKYRlNqR6IDVvpfi1XViKojJg2CXOMLo9kjxbOORvusrcmmqEdxfcgouthkIxOcQ2tZpfbdyhHP79y6sTbr7npeC1aisIANRXyZNYOTYT2bUrvNsjzqjNntqCIJjWEyPF8HZXwjnRfHNB3hu6Vh7hf+EKnHbqt0wcl0O+X0n+oj/nC0b/62D6TxiNlS2eidvfBfueXtB7i0edY0HxakQcd1FYYX1ssrxY08Wyep8jiLd2w9aGZP2JL9guGtutbPgwmb4skkLh2F+S58RasJRyfQLA/h1dDCReMO25P3GZkd5sO9d99nCvYPoKeup62Wrw129kTdvrEwcMutth5wslKUdTIPmXEKF9PLJBJ48Tyx3WWnf37+9bcJKUdknQ9Qvy2b7D9Rq5M34IHdllEBSAgCAIAgCAIAgCAIAgCAICla4f2VN2x/iNV+L/YgcJ0S+XUn+oi/nC1bvgyS+/+RP8AiUv2U/riXJhfGR5ZfdPdK5MLpIZ442yF72x2e4tABjc6+X7v3rmqpVk2tklX0W1tyVdTFTTUrWtmdsB0cjiQSDa7SMxl0FXW4fCPJMFN1s6Mx4fVM5AHYna54Zckh4cA4AnM3Lh3ldGJY5Q7/onZ1uDRORmEjD4ZGxyOi2XvIJF35ymwI33IWe7d2cmQZ0B0Slw6nkpZpmTRvcS0NaW2DxZ7SCTkd/eVN9qnLkgcXpcGNDjMVMb2jqow0npYXgsPmI7wVoysU6GyTsGMYlyOOUkZOU9LIztIftN/lKzoQ3VJ/RB5VlA3CKTFKptrzPfK3+JgDR/uLz3qVL1JRQIHTcW0cphwbTfkrcdfzko9NQ+B8nDNWuGczhGzqZGTtHvcf+ATNn3UQyU0d0Eq6bEX4g+rjfypfyjBG4EtfuAJd82zbZdCrnfGVahogpevPBOSqo6to5s7S1x4SR2tftaf+BXVgz3FxA1C/LZvsP8Au1M34oHdllgKQEAQBAEAQBAEAQBAEAQBAUrXD+ypu2P8Rqvxf7EDgWj9U2Gqp5X32I5mPdYXNmuBNh0rWsjyi0iS163tKKbE3wGlc5wjjla7aY5mbyzZ8YZ+KVz41M4ReyNF4xPT/AquJkVSHyNZYhroZCA4C18h1lc6xroybiSaNDpho5SP5WnpyJG7nNhcHZ8C7cvUqb5LTYKvLplDXYrFW1gMdNBmxgBkPNzbfZG8uzPDZCuVEoVuMfLB560dMW4jPH8HfIIImEDxmEveRtkt35bLQmNQ4L3IaITQ/SB9FWQ1Be8sa6z2lznXY7J2RO8Xv3K66lTi0kC16aaUYfU4hRVsD3nkntE943tOwxwcxwuMz4wt2LmppnGDgweOsDTOCpr6OspHOcKcDa2muZmJA4ixHS24716oolGEov8AY0SetDWBS11IKelc8l0jS/aY5gDW3NucM+dsrxjY04T3IGjpTpjSVGDw0MbnfCGNhBBY4NBjttc45Gy9VUzja5A29J9OaIYW3D6B79oNZGTsPjsxub3Am2ZPDivNePN2cpDRzAzyeUk/3v8Aau704/QOo6Q6c0OIYUKeZzxWNY1w+LeW8rH07drWOefWuGvHnC3a8DRrahfls/2H6jV7zvigd2WUQFICAIAgCAIAgCAIAgCAIAgI/HcHhrYXU84LonWuA4tORuMxmM16hJxe0Cq+CXCPIyeml95XflW/ZOx4JcJ8jJ6aX3k/Lt+xseCXCfIyeml95T+Xb9jY8EuE+Rk9NL7yj8u37Gx4JcJ8jJ6aX3lP5dv2NjwS4T5GT00vvKPy7fsbHglwnyMnppfeT8u37Gx4JcJ8jJ6aX3lP5dv2NjwS4T5GT00vvJ+Xb9jY8EuE+Rk9NL7yfl2/Y2PBLhPkZPTS+8n5dv2NjwTYT5GT00vvKPy7fsbHglwnyMnppfeT8u37Gx4JcJ8jJ6aX3lP5dv2Nkto3oTRYdI6Wmjc17m7JLnvfle+5xPSq53Tn2kyCyKoBAEAQBAEAQH//2Q==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0" name="AutoShape 38" descr="data:image/jpeg;base64,/9j/4AAQSkZJRgABAQAAAQABAAD/2wCEAAkGBxMTEhMSEBIWFhUVGBgYFxcYGBMdGRkaGBUXGBcXFRgbHyogGRolGxcYITEiJSkrOi4uGB8zODMuNyotLisBCgoKDg0OGxAQGy8lICYtLS0vLy0tLS0vLS0vLS0tLS8tLS0tLS0tLS0tLS0tLS0tLS0tLS0tLS0tLS0tLS0tLf/AABEIAGYB7gMBEQACEQEDEQH/xAAcAAEAAgMBAQEAAAAAAAAAAAAABgcDBQgEAgH/xABKEAACAQMABwQDDAYJAwUAAAABAgMABBEFBgcSITFBE1FhcSKBkRQyNUJSVHKSobGy0SMzYnOCkxUXU6KzwdLT8DRDlBYkg6Ph/8QAGwEBAAMBAQEBAAAAAAAAAAAAAAMEBQIBBgf/xAA0EQACAQMCAwYEBQUBAQAAAAAAAQIDBBESMSFBUQUTFDJh0SIzcaEVQlKBkVOx4fDxI8H/2gAMAwEAAhEDEQA/ALxoBQCgFAKAUAoDS63aIkubdkgnkhlHpRujunpAH0X3TxQ8uuOB6V3Tkoyy1lHFSLlHCOe7zT2kYnaOS7u1dCVZTPNkEcwfSrRUKbWUjNdSpF4bZ5zrRffPrr/yJ/8AVTu4dAqs+p8NrRffPrr/AMif/VXndw6HSqz6mNtab/5/d/8AkT/6q87uPQ7VSXUxTazXxGGvrojqDPOQfMFsGiik8pCUnJYlxRZCzSRCJopWVmiiclSRxeJHOccOZIxWpSSrUk5rJ8vWk7S5lClJpJ9fRPH7Fg6laz+6QYpsCZBnPIOvygOhHUesdwyL207p6o+V/Y+k7Nv/ABEdMvMvuSmqBqCgFAKAUAoBQCgFAKAUAoBQCgFAKAUAoBQCgFAKAUAoBQCgFAKAUAoBQCgFAKAUAoBQCgFAKAUAoBQCgFAKAUAoBQCgFAKAUAoBQFa7XNSvdCG8tlzNGv6RQOMiDqB1dR7Rw44Aqzb1dL0vYrXFHUtS3KNNXmZ5javDtHw1eHSNhoPRRnf0siNeLn7lXxP2DJqSlS7yXoVry6VvDh5nt7/Rf4LBRunQcAO4DgBWosLgj5WeW8t5YjlaN1libddDlT4/5jpik4KcXF7E1CtKnNSi+KLd1b02l3CJF4MODr8lvyPMH/PNfNXNvKjPS/2Pt7S6jcU1Nfuja1XLQoBQCgFAKAUAoBQCgFAKAUAoBQCgFAKAUAoBQCgFAKAUAoBQCgFAKAUAoBQCgFAKAUAoBQCgFAKAUAoBQCgFAKAUAoBQCgFAKAUBRW1zUr3NIby3X9BK3pqBwikbr4Ix9h4dQKvUKupaXuUbilj4kVo1WCujJaWrSuETmevQAc2PgK9jFyeEc1KsaUXOW3+8Cc2VusSLHH70dTzY9WPifs4CtGEVFYR81WqSqzc5b/2XQ9aNUiIJIzA5rojPXoPSz2kwlTip4Ovyl/Mcwf8AImoLmgq0NL35GjYXkrepq5c0XBZXaSxrJG28rjIP/OR6Yr5qcHCTjLdH2lOpGpFSjszPXJ2KAUAoBQCgFAKAUAoBQCgFAKAUAoBQCgFAKAUAoBQCgFAKAUAoBQCgFAKAUAoBQCgFAKAUAoBQCgFAKAUAoBQCgFAKAUAoBQCgMN7aJLG8UqhkcFWU8iDwIr1PDyg1k5q171TksLnsuLRyZMD9WXIG6f21JAPfkHritGlU1r1M6rT7t+h6NFWQhXHx29+fuQeA+0+QrRpQ0L1Pnrmu60s8lt7/AO8v3NgjVMVGjMjV6iNozI1dJkbRlIyK7Rwng3+pWsPuaTspT+hkPM/EY/G+ievt78519a95HXHdfc3uyr/upd3N/C/sy06wT6oUAoBQCgFAKAUAoBQCgFAKAUAoBQCgFAKAUAoBQCgFAKAUAoBQCgFAKAUAoBQCgFAKAUAoBQCgFAKAUAoBQCgPPe3axrvN6h3mql7eU7Wk6k/2XVklKm6ksI0UumJSeBCjuAH3mvja/b95OWYtRXRJf/cmjG0ppceJ+DScvy/sX8qr/jd9/U+y9jrw1LofQ0lL8v7F/KvPxu+/qfZex54el0P3+kZfl/YPyrz8cvv6n2XsPD0+h+/0jJ8v7B+VPxy//qfZew8PT6D+kJPl/YPyp+OX/wDU+y9jzw9PobbR2+V3pGznkOHLvr6/sfxc6Xe3Ms52WFwXXguf9ijX0J6YIr3alrBGxW1QKzRtvM5AJRsEBUPRsMckd+O+vrLKg4/+j/b3Pm+07rX/AOMduft7/wAdSv0NaSMZozK1dEbRmjavUyNozK1dIjaM6NXuSNo9uj9GNcSLFGOLcz0UdWPgK5rVo04OUia0oTr1VTh/z1Lkt4txVQHO6AMnnwGONfLSeW2ffRWlJGSvDoUBo9ZtbLWxXNxJ6RGVjXjI3kvQeJwPGpIUpT2I6lWMFxKy0vtiuGJFrBHGvfJl2PjgEKp8PSq1G0X5mVJXj/KiPSbSdKE591keAit8D+5Uvh6fQh8VU6nrsNqukY/fvHMP241HsMe7XjtoPY6jdzW5O9W9rNtMQl0pt3Pxid6I+bYBX1jA76rTtZR4riWqd1GXB8CwkcEAqQQRkEciDyINViyfVAKAUAoBQCgFAKAUAoBQCgFAKAUAoBQCgFAKAUAoBQCgFAKAUAoBQCgFAKAUAoBQCgFAfEsgUFmOAOJNcVKkacXOTwkexTk8IiGkL4yvvHkOCjuH51+fdpXsrurrey2Xp7vmbFGkqccGFTWYyUyA14DIDXB4fQNeA/RQ8Nhouz3zvN70fafyr6DsPsrxM+9qr4F937Ln/HUq3NbQtK3PDr/rWLOLcjI7eQHcHyRyMhH3d58jX6Na0O8ll7I+fvbruo6Y+Z/b19v8FJmUkksSSTkk8yTzJrZR880ZUauiNoyq1eojaMytXRG0ZkaukyNo9MILEKoJJIAA5kngAB317lJZZxpcnhItzVPQQtYvS4yvgue7uQeA+0+qvn7u5dafDZbe59j2dYq1p8fM9/Y3lVDRFAQnaPrwLFBFDhrmQZUHiI15b7DqeeB1weg4z0aOt5exBXrd2uG5Ql3dPK7SSuXdzlmY5JPia0kklhGXKTk8s9+g9Xbq7JFrA0mOBYYCDwLthQfDOa5nUjDdnUKUp7IlsWyC/IyXt18C8mfXiMj7ag8VD1J/Bz6o1ultmukYAW7ESqOZhbeP1SA59QNdxuISOZWs4+pr9TdV5L65EAyqpxmfHvFBwRx+OSCAD1yeQNdVaqhHJzSoucsM6PsLJIY0hiUKkahVUdAPv86y223lmqkksI9FeHp8TSqoLOwVRzJIAHmTyoCP3OvejkOGvIj9Al/tQGpVRm+RG60FzMtlrno+UgR3kOTyDMFJ8AHxk146U1ugqsHszeg91Rkh+0AoBQCgMPuuPOO0TPdvLmvcM8yZq8PRQHy7gDJIA7zQHxFco3BXUnwIP3V7gZMteAUBhuruONd6V1Re9mCj2mvUm9jxtLc1f/q6wzj3dbfzovzrrup9Gc95Dqja210ki70Tq696sCPaK5aa3Ok09jLXh6KAUAoBQCgFAeDSGm7aA4nuIoz3PIin2E5rpQk9kcuUVuzyQ622DnC3tuSeQ7WPJ8snjXrpTXJnneQ6m5RgQCCCDyI5Vwdn7QCgFAeW+0lDCMzzRxjvd1Uf3jXqi3sjxyS3NcuuGjyce7rf+bH9+a77qfRnPeQ6m3t50dQ0bKynkVIIPkRUbWDtPJkoBQER1g0t2jdmh9BTxPyiP8h/zpXyHbF/30u5g/hW/q/Zf7yNO1oaFqe5rEavn5ItmVWqJoGVTXDQMgNc4B9qa5PD1WVsZGwOXU9wq/2dYTvKygtub6L3fIiq1VTjk9+sGmYrG3aWTkvBFHN2PJR4nqe7Jr9MtbWMVGlTWEv7GHcV9Cc5bnP+ldKyXMzzzHLuc+AHRV7gBwrdhFRWEfOVJObcpbmFTUiZE0ZlauskbRlRq6RG0Z1auskbRmQ16cNFlbPNXN0C6mHpMP0SnoD8c+JHLw49eGVfXOf/ADj+/sb/AGVY6V3093t7k7rMNwUB49M6RS2glnk97EhY95wOCjxJwB511GLk8I8lLSss5g0tpGS4mknmOXkYse4dAo8AAAPACtaMVFYRjTm5SyyW7NNR/dzmafItozg4yDK3PcB5hR1I7wBxyRBXraOC3J7ehr4vYvm1tkjRY4kVEUYVVAAA7gByrPbb4s0ksbGWvD0UB8qgGSABnn4+dAfVAQ/X3XqPR67igSXDDKpngo+XJjkO4czjpzE1Gi6n0Ia1ZU16lGad0/c3j79zKz8cheSL9BBwHnz7ya0YU4wXBGZOrKe7NZXZGKA3+rGuN3YsOxkJj6wuSYyOuB8Q+K48c8qiqUYz3JqdeUPoX1qjrTDfw9pD6LLgSRn3yE9/epwcN1x0IIGdUpuDwzTpVY1FlG9qMkIzr3rfHo+EMRvzSZEUeeeObN3KMjzyB4iWlSdRkVaqqayUNp3Wa7u2JuJ3YH4gJEY8Ag4es5PeTWjCnGGyMydac92abdHdUhHll9bHtAvb2nbSs2Z8MqEndSP4pC8gzZ3s9xXxrNuZqUsLkaltBxhx5ms2kbR2gdrSxI7ReEsuAdw/IjB4Fh1Jzjlz5d0LfUtUjivcafhjuVDfXskzb88jyN3uzMfaauqKWxnynKW7P3Rej3nmjhhXMkjBV8z1J6AcyegBpKSiss9gpSeEdQ6GsBbwRQ77P2agF3JLMerEk9Tnh05VkylqeTZisLBWWvG1Uhmg0aRw4NcEAjPXsQeBH7RyDxwORq1Stuc/4Kda6xwgVVe3kkzmSaRpHPxnYsfLJ6eFXFFJYRRlJyeWzBXRyZ7C+lhcSQSPG4+MjFT5HHMeBrlxUlhnUZyjxTLY1F2p77LBpEqCcBZwAAT0EwHBfpDA7wOdU6ttjjAvUbrPCZa9Uy6Q7a1cOmjZWjdkbfiGVJB4yLkZHGp7dJ1FkhuG1TbRQ50xc/OJv5sn51oaI9DM72fU6c0I5NvAWJJMUZJPEklBkk99ZMt2bEdkNMaVitYmnuHCovM9SeiqOpPQV7GLk8I8lJRWWUbrbtKuroskDNbw9FQ4kYd7uOI+iuBxwc860KdvGO/FmdVupS4R4IhB7++pys3kV6eG00FrFc2bb1tMyDOSmco30kPA+fPuIqOdOM90Swqyhsy79Qtfo78dnIBHcgZKZ9FwObRk8fNTxHjzqhWouHHkaNGuqi9SZ1ATlbbUdfXtT7ktCBMQDJJwPZgjKqo5b5HHJ5AjvyLVCgpfFLYqXFfR8MdylridpGLyMzu3NmJZj5seJq+klwRnOTfFmOvTw9ejNJzW79pbyvG3ehIz4MOTDwOa5lFSWGjuNSUXlM6A2b6cury17W7jVeOEccO1A4Ftz4vHhkHic8B1za0IwliJqUZynHMjPrZpnsx2MZ9Jh6R+SD08z93qr5/tW+7uPc038T39F7v+37Gla0NT1y2IpG9fKNGkehGqGSBnRqilEGZTUWAZFNctAzQIWIVRkmuqVGdaoqcFls8lJRWWSNRHbxM8jBVQFnc8sAZJPhX6R2dYRtKSpQ4vm+r/AN2MavW1vU9igtdtanv5y/ERJkRIeg6s37TYBPdwHTNfSUaSpxwfP3FV1ZZNEpqdFVozK1dEbRlVq6OGjMrV0iNozK1ekbRMtQdWjcydrKP0EZ45+O3RfIcz7OvCpd3Pdx0x3f2L/Z9l3stcl8K+7LeFYp9MKAUBXW2+/KWUcQP66Ub3iqAt+LcqzaxzPJVu5Yhgo+NCxCqMkkADvJ4Ae2tB8DNSy8HUur+iltbaG3TlGoGe9ubMfEsSfXWROTlJtm1CKikkbCuToUAoBQGr1n0ytnay3L8dxfRX5TE4RfWxAz0GTXcIa5JHFSeiLkcy6QvZJ5XmmbekkYsx8T3dwHIDoABWrGKisIx5Scnlkp1C1Ckvz2jsYrdTgvj0nI5rGDw4dWPAHv44hrV1DgtyehbufF7Fu6P2faOiXAtUc9Wky5Pj6XAeoCqTr1HzL8aEI7I8+mNmuj51IWHsW6NESuP4fen2V7G4nHmeTt4S5FMa46pzaPlCS+kjZ7OUDAYDmCPisOo++r9Kqqi4GdVoumzBqnrA9jcpOmSBwkX5aEjeXz6jxAr2pTU44PKVRwlk6atp1kRZEIZXUMpHIhhkEeYNZTWHg108rKOedqekTNpKfJ9GLESjuCD0v75c+utK3jimjLupZqGHUHVM6QnaMuUjjXekYAE8ThVXPDJ48Tywa9rVe7R5Qo94+Oxa9vso0cu7lZHwQTvSHDY6MAAMHwxVN3NRl5W1NciU6evvc9rPMB+qidwPFUJA9oFQwWqSRNJ4i2ctO5YlmJLEkknmSTkk+JNa5it5eSy9nuzaO7gW6uncK5O5GmBkKxUs7EE8SDgDHAA544FWtcOL0xLlC2Uo6pFiavai2dnL20CNv7pUFmLYB57oPInln8zVWdac1hluFGEHlIjG2bWgwxrZQth5l3pSOYjyQF/iIOfBSOtS21PL1PkQ3VXStK5lMQxM7KiKWZiFVQMkknAAHUk1fbwZyWXhFw6qbJIwok0iS7nj2KMQq+DOvFm+iQPPnVGpdPaBoUrRJZmS/wD9B6N3d33HFjyOfrZz9tQ99U6ljuYdCG627JE3Wk0cSrAZ7F2yreCOeKn6RIPeKnp3TziZXq2iazAqGSMqSrAhlJBBBBBBwQQeRB6VdM9pouvY3rSZ4ms5mzJAAYyebRcBg95Q4Hky9xqhc09L1LmaVrV1Rw+Rs9sPwZL9OL/EWuLb5iO7n5bOfjWmZJ1RoH/prf8AdR/gWseW7NyOyKL2o60G8umjRv0EBKIByZhweQ9/HIHgPE1oW9PTHPNmbc1dUsLZEc0DoWa7mWC3XeduJzwVVHN3PRRn7QBkkCpZzUFlkEIObwi5dBbJrOJQbneuH65ZkQH9lVIOPMmqM7qb24GjC1gt+Js7zZto2QY9zbh6MjyAj7cH1g1wriouZ27em+RV2vezyWxBmiYy2+cFsenHk4HaAcCD8odeYHDNylXU+D3KVa2cOK2IbaXLxOskTFXQhlYcwRyNTtJrDK8ZOLyjpbUzT631pHcDAY+jIo+K68GHkeBHgwrKqw0Swa9KeuOTnbWe6aW8uZHPFppPUA5Cj1AAeqtOmsQSMqs8zZLtlWpsF6ZZbnLJEVURgkbxIJJcjiFAxjBGTnu4wXFZwwkT21GM8uRaM2oOjWXdNnGB3rvK31lIP21UVaouZddGD4YIpcbHITOjRzsIM5eNhl8fJSQEcDy4jI7zUyu3p24kPhI6s8izIIVRVRFCqoCqoGAABgADoAKqN5LSWOCIJpi0YO2/77Jz+dfnVV1YV5Rq+bPH/f7G5TcXFadjUA4PGpODR2emN6ikgehGqGSBmVqhaBmU1G0D2araZheZ4h7/AOK3DDY98F8eviBX13YFCnSy5+d7fTp9ev8Agp3kZ6U+RsNbtXPd0SwtPJGgbeYJu+nj3obI5A8cd+O4V9ZTqaHnBk1aaqLDZERsdt/nM3sj/Kp/GS6FfwUOrPobILf5zL7I/wAq98bLojnwEOrPobI4PnMvsj/KvfGy6I8/D6fVn2Nk0HziX2J+Ve+On0Rz+G0+rPobKYPnEvsT8qePn0Rz+F0+rPTZbMbVWBkklkA+LlVB88DPsIryV/Ua4JI9j2XRTy22TS2t0jVUjUKqjAUDAHkKpyk5PLNGMVFYWxlrw9FAKAqbb2DiyPTM2fPEWPuNXLTmUr3ZFY6vEC7tSeQnhz5dquatz8r+hTpedHU9ZBsigFAKAUBVm3i+IitYByd3kP8A8ahQD/MPsq3aR4tlO8liKRUmjrQzSxQrwaV0jB7i7BQftq7J4TZQhHVJI6l0bYpBFHDEMJGoVR4Ade89SeprIk23lm0kksI9NeHooCP6+aFW7sZ4iMsFLxnukQErjuzxU+DGpKU9E0yOrBTi0c0CtYxjoTZHfGXRsQY5MTPH6g2VHqVlHqrMuFiozWt5ZpopbXf4QvP38n4zV+l5EZ1f5jJ3sF/WXn0Yfvlqtd7ItWXMuGqReNBr78HXn7mT8JqSl519Tir5Gc0VrGKdH7M/gy0+gfxtWVX+YzYofLRJ6iJTmjX6/M+kLtz0laMeUX6MY+rn11q0Y6YIyLiWajM+oGnLayuDcXMckhVcRBAh3WbgzHeYcd3gPpGvK0JTjhHVCpGDzIsf+uW0+b3Hsh/11V8JPqi34uA/rltPm9x7If8AXTwk+qHi4D+uW0+b3Hsh/wBdPCT6oeLgVrr5pq2vLn3RbRyR76jtA4QZYcAw3WPNcA+XjVqjCUI4ZTrzjOWYjZ3pAw6RtWB4NIIz4iX0OPhlgfVSvHMGLeWmoi3dsPwZL9OL/EWqVt8xF+5+Wzn41pmSdJ31+YNEmZThktQVP7XZAL/eIrJitVTHqbLeIZ9DmwVrGMX5se0IsNis5H6S4JcnruAkRr5Yy38ZrNuZ6p46GrbQ0wz1J3VcsCgMdzAsiNHIoZHBVlPIgjBB8MV6njijxrPA5f1k0X7lup7fmI3IBPMrzQnxKkVrU5aopmPVhom0WJsHvzv3VuTwISVR3EEo59YKeyqt3HZluzluiJbSdBNa30uQezmZpY26EOcso8VYkY7t09anoT1QXoQXNNxnnqarV/WG4snMlrJuFsBhgFWA5BlPPrx5jJweNdzpxmsMjp1ZQeUTzRu2WcYFxbRv3mNmQ478NvZPrFVpWi5MtRvHzRONW9olldsI1dopW4BJQBvHuVgSpPcM5PdVedCcOJZhXhPgiXVCTGu0zo/tVyB6Q5eI7qxe2OzfEw7ymvjj9109v8lm3raHh7EGvbbFfIUqnJmqmeRGqw0D0xvUMkD0I1QtA1untJbo7JD6TD0j8kHp5n7vOrdlban3ktlt6/8AP7nSRo7eQqQykggggjmCOIIrVy08o9ksrDLZ1X04LmLJwJEwHH3MPA/ZxFfRWd0q8MvdbmLcUXTl6G5q2QCgFAKAUAoBQCgFAKAr/bVo4yWAlUcYJFY/RYFD9rKfVVm1lieOpWuo5plEg9xwe+tAzE8HT+qWm1vLSG4UjLLhx8lxwdfbnHgQetZNSGiTRs05qcU0beuDsUAoBQFQbe4jvWT9MTL68xEf5+yrto9yje7IrvVe5EV5ayNwVJoix7gJFyfUONWqizBoqUniaZ1HWQbIoBQHk0tdrFBNK/vY43c+SqSfur2Ky0jyTwsnKajhWyYj3L42JwldHEn480jDyARPvU1m3T+M07VYplRa7/CF5+/k/GavUvIvoUK/zGTvYL+svPow/fLVa72RasuZcNUi8aDX34OvP3Mn4TUlLzr6nFXyM5orWMU6P2Z/Blp9A/jasqv8xmxQ+WiT1ESnLes0ZW8ulPMTzD/7WrXp+RfQxqvnZ4re1kkz2cbvjnuqzY88DhXTaW5yot7Iz/0VcfN5f5cn5V5rj1Pe7n0H9FXHzeX+XJ+VNceo7ufQf0VcfN5f5cn5U1x6ju59B/RVx83l/lyflTXHqO7n0Nlqzoqf3ZaEwSgCeEk9m/ACVSSTjgAOOa4qTjpfHkSUqclNcC4tsPwZL9OL/EWqNt8xF+5+Wzn41pmSdC6zxFtByAdLVG9SqjH7Aay6b/8AVfU16izSf0Oe61DIOktnNysmjbQr0jCHzjJRvtU1lVlibNmi8wTJJURIKAUBzdtJuVk0ndspyN8L6440jb+8prUoLFNGTcvNRkj2FwE3k79FgKnzeRCPwGort/Cl6k1mvibLb1g0FBeRGG5TeXmDyZT0ZG6H7+RyKpQm4PKL04Kawyp9N7HrhCTaTJKvRX9B/AZ4qx8fR8quxu0/MijOzf5WQzSuqt7b5M9rKoHNgu8g83TKj21PGrCWzK8qM47o01SERemyHWxrqJra4belhAKsT6Tx8vS72U4BPUMvM5NZ1zS0vK2Zp21XWsPcsOqxaNBrBozOZFH0h/nXyfbnZ2h+JpLh+Zf/AH3/AJ6mha1/yS/Yh11Dg5rGpT1IvHxG9dSiD9vr8RJvc2PBB3nqx8B9p4Uo0O9np5Lf2+rPUskX3ySSxySSST1J5mtjCXBHZmSuGeM2eh9IPBKssfMcx0YHmp8P/wANe0a0qM1OP/SOpTVSOllsaOvkmjWSM8G9oPUHxFfUUasasFOOzMWpBwlpZ6alOBQCgFAKAUAoBQCgPPf2aTRSQyDKSKyMPBhg/fXqbTyjxrKwzmPWPQslncSW8vNDwbHB1PvXHgR7DkdK1oTU45Rj1abhLDNxqDrk+j5TkF4JMdpGOYPR0zw3gOnUcDyBEdaiqi9SShXdN8di/dDaYguoxLbSrIp7uYPcy81PgazpRcXhmnGSkso99cnQoDx2OloJmdYZo5GjOHCOrFTx99g8OR9hrpxa3R4pJ7EZ2r6ENzYOUGXgPaqBzIUEOPqknHUqKlt56Z/UhuIa4HPVaZkl77MdeUuYktrhwtyg3RvH9coHAqTzfHMdcZHXGdXouLytjUt66msPcsCqxZFAU/tZ15SRTY2jhgSO2kU+jwORGp68QCSO7HHji7b0WvikUbmusaIlVxRMzKiAszEKoHMknAA8STVxvBRSy8I6f1V0QLS0gt+GY0AYjkXPpOR5sSayaktUmzZhHTFI5413+ELz9/J+M1p0vIvoZVf5jJ3sF/WXn0Yfvlqtd7ItWXMuGqReNBr78HXn7mT8JqSl519Tir5Gc0VrGKdH7M/gy0+gfxtWVX+YzYofLRJ6iJShtsmhDDe9uB+juQGz0DqArr7ArfxHurRtp5jjoZt3DEtXU0Wo+srWF0s2C0bDclUcyhI4jpvAgEescM1JVp644IqNXu5ZOjNGaRiuI1mgcPGwyGH3EcwR1B4isuUXF4ZrRkpLKPVXh6fjsAMk4A5k0B+igFAQnbD8GS/Ti/xFqe2+YiC5+Wzn41pmSdR6Mt1ksoo3GVeBFYd4aIAj2GsdvEsm2lmODmnTOjHtp5beT30TFT4jmrDwKkEeBrWhJSimjHqQcJNMm2ynXVbRmtrlsQSNlXPKNzgHe7kbAyehGeRJFe4o6viW5Ztqyj8Mi8kcEAqQQRkEciDyINZ5on1QEQ2ga6x2ERVGDXLj9GnPdz/3JO5R0HxjwHUiajRc36EFasqa9Tnl3JJLEkkkknmSeJJPU1pmU3kvPYvoQw2jXDjDXLAj92mQntJdvIis+6nmWOhp2sNMMvmTPTWmYLSIzXMgjQEDJDEknkFVQSx58AOQJ6VBGDk8InlNRWWZ7G9jmRZYXV0YZVlOQf8AndXjTTwz1NNZR6K8PTnjatZwxaRkWAAAqjOq4wrsCW4dMjdb+KtO3bcOJl3SSnwPJqDNIty5hzvdkw4d2/Hn7cUr408RbN6ng6SrMNQ/CM8DXjSksPYbES09ovcOQPRPLw8K+D7TsHZVcx8j29PT26r9zWt63eR47mhtrItIEHWoqbdRqMd20l+5PJ6VlkQu7xpXLt5AdFUclH/O+tinSjSjpj/31JcYR+JR7g9CVGzxnojqJnhINVtNG3kw36tz6Q7j0cf5+HkKtWV54efxeV7+nr7le5o95HhuWWrAgEHIPEEdfKvqE01lGOftegUAoBQCgFAKAUAoCMa96nR6QixkJMmezk+9H70P2cx1BlpVXTfoRVqSqLBz9pnRE1rKYbiMo47+TD5SHky+IrSjNSWUZU6coPDMFleyQtvwyPG4+MjMp8sjp4V64p8GeRk48UySRbSNJqMC7J844CfaUyfXUXh6fQm8TU6mt0trZe3IK3F1IynmoIVT9JUAB9YruNKEdkcyrzluzFq1p2SyuEuIea8GUnAdDjeRvA459CAele1IKccM5pVHCWUdMaMvVmijmUMokUMA6lWGRnDA9ayZLDwbCeVkpXaZqE1s7XVqmbdjllA/Uk8+H9n3Hpy7s36FfV8MtzPuLfD1R2K9Bq0VCS6P1+0jCoVLtyo6OEf+84LfbULoU3yJo3FRczz6X1xvrlSk907IeajdRSO5ggAYeBzXsaMI8UjyVeclhs0NSkJcWyrUJo2W9vE3Xx+hiYcVyP1jjo2OQ6ZyeOMUbivn4Ymjb0NPxS3LVqmXDmPXf4QvP38n4zWtS8i+hj1/mMnewX9ZefRh++Wq13si1Zcy4apF40GvvwdefuZPwmpKXnX1OKvkZzRWsYp0fsz+DLT6B/G1ZVf5jNih8tEnqIlNRrTq/FfW7QS8M8UYDijjO6w9pBHUEjrXdObhLKOKkFOOGc56w6BnspjDcJg/FYe9cfKQ9R93XFakJqayjJqU5QeGfGhtOXNqxa1meMnmARun6SHKt6xSUIy3QhVlDZkn/rV0lu4348/K7Nc/l9lQ+Fpk3i5kc0zrHd3X/U3DyD5JICee4uFz44qWNOMdkRTrTluyydj+ued3R9w3ED/27HqBxMR8hxXwBHQA1bmj+dfuW7Wtn4GWzVMukJ2w/Bkv04v8RantvmIgufls5+NaZknVGgf+mt/3Uf4FrHluzcjsiIbT9RzeoLi3A90RjG7wHaoOO7now44PiQehE1CtoeHsV7ih3iytyiZY2VirqVZSQVIIII5gg8QfCtFPJmNNcGbbQutN5ajdtrh0X5HosnjhHBUeoVxKlCW6JIVpw2ZsrzaLpKRd03RUHnuJGp+sq7w9RFcK3prkdu5qPmReSQsSzEsxOSSSST1JJ4k1Mlggbb4smWzzUZ76QSygraqfSbiO0IPvE8OhYcuIHHlBWrKCwtyzQoa+L2OgI0CgKoAAAAA4AAcAAOgrNNM582pacnuLx45kaJISVjjbnj+0PQlsZyOGMAdSdK3hGMcozLmcnLD2I/obTtzasWtZ3jzzAOVPiyHKsfMVLKEZbohhVlDZm/m2m6TZd3twv7SxxBvbjh6qiVtT6EruqhEZpWdizsWZiSzMSSSeJJJ4k1Olgrtt8WW9sT1cZVkvZVx2i9nED1TIZ3x3FlUD6J6GqV1Uz8KNC0p4WplrVTLgoDHPCrqVYZBqC4t6dxTdOospnUJuDyiPzaBdHDxspx35B+wGvmpdg1qM1KlNcHlZyn6bZz9i/G7jJYkiMxbN3PK4XH0D+dacLGpNfE0n/PsdyvorkZhs5k+cL9Rvzr38Ml+pfweePX6TIuz2T5wv1D+dcvsuf6l/B479fpMi6guP++v1D+dcvsif61/H+R45dDIuoz/26/VP51w+xp/rX8f5PPHLoSbQNhJBH2byBwPe8CCB1HPlWpZ0KlCGics9PT0KlapGctSWDZVbIRQCgFAKAUAoBQCgFAeHTGh4LqPs7mJZF6ZHEHvVhxU+IIrqM3F5RzKKksMrnTGxqMktaXLJ+xIu8PIOCCB5g1ajdv8AMirKzi9mRqfZNeqcdrbH+OX/AG6lV1DoyHwcup79H7G7hsdvcxIP2A7nH8QTFcyu48kdRs3zZO9W9nVlaEOEM0o4h5cHB71UDdHgcZ8arTrznwLUKEIbEvqEmPwjPA0BAtY9lVpcEvATbOfkAGMnv7Phj+EgeFWIXMo8HxK1S2hLbgQm92RXiH0Zrdl6EmVT7Ah++rCuovdFd2cuTM2j9jt0/GW4hRe9O0c+whPvrx3cVsj2Nm+bLA1X2eWdmRIFMso5SSYO6e9FHBfPifGq1SvKfAtU6EIbEuqEmFAUxrJszvJ7u4mSS3CySu6hnlzhmJGQIyM+ur1O4jGKXEoVLaUpN5JRsu1OnsGuGuHibtBGF7Mufelyd7eVce+Hf1qK4qqeME1vRdPOSf1WLJq9abBp7O4gjKhpI2VSxIXJGBkgE49Vd03iSZzNZi0U1/VLff2lt9eb/aq94qHqZ/hJdS4NT9Fva2UFvIVLxrhiud3JYngSAevdVGpLVJtF+nHTFI3NcHYoDw6Y0RBdRmK5iWRD0PMHvUjip8QRXUZOLyjmUVJYZW2mNjSklrS5Kj5Eq73sdcHHmp86tRu3+ZFSVmn5WR59kl8Djtbb683+1UvioepF4SXU2ejtjMxI903UajqI1ZyfItu49hriV2uSO42fVli6sanWliMwR5kxgyv6Uh7+PJR4KAKqzqynuW4Uow2RIKjJCN7QtDSXdjJBEVDlkILlgvouCckAnl4VLRmoTyyOrDXBpFSnZZe/2lt9eX/bq54qHqUfCS6l66NtzHDFGxBKIikjllVAOPDhWe3l5NFLCPTXh6R3WjUq0vuMybsmMCVMK/gCcYYeDA46VLTqyhsR1KUZ7ldaR2NTgn3PcxuO6RXQgea72T6hVmN2uaKkrN8meK12Q3rH0prcL1IaUn1Dsxn2107qPRnKs5dSYav7JLWEh7l2uGHxSNyP1qCS3rOD3VBO6k9uBPC1hHi+JYUUYUBVACgYAAAAA5AAchVYtH1QGo1h1btr1Ny5iDY9644Ov0WHEeXI44iu4VJQfA4nTjNYaK00rsZkBJtLlWHRZgQR5ugOfqirUbtfmRUlZ/pZqIdk16xx2tt9eb/bqTxUOjI/By6kt1d2QwxMHvJe3I4iNRux/wAXElx7PEGoJ3TfCPAnp2kY8XxLKjQKAqgAAYAHAADkAOgqqWz/2Q=="/>
          <p:cNvSpPr>
            <a:spLocks noChangeAspect="1" noChangeArrowheads="1"/>
          </p:cNvSpPr>
          <p:nvPr/>
        </p:nvSpPr>
        <p:spPr bwMode="auto">
          <a:xfrm>
            <a:off x="207433" y="-1035050"/>
            <a:ext cx="10414000" cy="215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17" name="Retângulo 16"/>
          <p:cNvSpPr/>
          <p:nvPr/>
        </p:nvSpPr>
        <p:spPr>
          <a:xfrm>
            <a:off x="613834" y="1016309"/>
            <a:ext cx="664331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699" indent="-357699" algn="just" defTabSz="1219140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t-BR" sz="2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Lançamento bem sucedido em 04 de maio de 2017; </a:t>
            </a:r>
            <a:endParaRPr lang="pt-BR" sz="2100" dirty="0" smtClean="0">
              <a:solidFill>
                <a:srgbClr val="00B050"/>
              </a:solidFill>
              <a:latin typeface="Open Sans Extrabold"/>
              <a:cs typeface="Arial"/>
            </a:endParaRPr>
          </a:p>
          <a:p>
            <a:pPr marL="357699" indent="-357699" algn="just" defTabSz="1219140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t-BR" sz="2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Testes </a:t>
            </a:r>
            <a:r>
              <a:rPr lang="pt-BR" sz="2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órbita realizados </a:t>
            </a:r>
            <a:r>
              <a:rPr lang="pt-BR" sz="2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sucesso; </a:t>
            </a:r>
            <a:endParaRPr lang="pt-BR" sz="2100" dirty="0" smtClean="0">
              <a:solidFill>
                <a:srgbClr val="00B050"/>
              </a:solidFill>
              <a:latin typeface="Open Sans Extrabold"/>
              <a:cs typeface="Arial"/>
            </a:endParaRPr>
          </a:p>
          <a:p>
            <a:pPr marL="357699" indent="-357699" algn="just" defTabSz="1219140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t-BR" sz="2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Primeiro cliente já ativado – Banda X;</a:t>
            </a:r>
          </a:p>
          <a:p>
            <a:pPr marL="357699" indent="-357699" algn="just" defTabSz="1219140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t-BR" sz="2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de 30 </a:t>
            </a:r>
            <a:r>
              <a:rPr lang="pt-BR" sz="2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licitações </a:t>
            </a:r>
            <a:r>
              <a:rPr lang="pt-BR" sz="2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2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materiais e </a:t>
            </a:r>
            <a:r>
              <a:rPr lang="pt-BR" sz="2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serviços </a:t>
            </a:r>
            <a:r>
              <a:rPr lang="pt-BR" sz="2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simultâneas; </a:t>
            </a:r>
            <a:endParaRPr lang="pt-BR" sz="2100" dirty="0" smtClean="0">
              <a:solidFill>
                <a:srgbClr val="00B050"/>
              </a:solidFill>
              <a:latin typeface="Open Sans Extrabold"/>
              <a:cs typeface="Arial"/>
            </a:endParaRPr>
          </a:p>
          <a:p>
            <a:pPr marL="357699" indent="-357699" algn="just" defTabSz="1219140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t-BR" sz="2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Disponibilidade para ativação de clientes em Banda Ka a partir de novembro de 2017.</a:t>
            </a:r>
            <a:endParaRPr lang="pt-BR" sz="2100" dirty="0">
              <a:solidFill>
                <a:srgbClr val="002060"/>
              </a:solidFill>
              <a:latin typeface="Open Sans Extrabold"/>
              <a:cs typeface="Arial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55090" y="173260"/>
            <a:ext cx="9613439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</a:pPr>
            <a:r>
              <a:rPr lang="pt-BR" sz="2800" dirty="0" smtClean="0">
                <a:latin typeface="Candara" panose="020E0502030303020204" pitchFamily="34" charset="0"/>
                <a:ea typeface="+mj-ea"/>
                <a:cs typeface="+mj-cs"/>
              </a:rPr>
              <a:t>O </a:t>
            </a:r>
            <a:r>
              <a:rPr lang="pt-BR" sz="2800" dirty="0">
                <a:latin typeface="Candara" panose="020E0502030303020204" pitchFamily="34" charset="0"/>
                <a:ea typeface="+mj-ea"/>
                <a:cs typeface="+mj-cs"/>
              </a:rPr>
              <a:t>Projeto SGDC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23"/>
          <a:stretch/>
        </p:blipFill>
        <p:spPr bwMode="auto">
          <a:xfrm>
            <a:off x="7471953" y="1016309"/>
            <a:ext cx="4432663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0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4" descr="data:image/png;base64,iVBORw0KGgoAAAANSUhEUgAAAN0AAADlCAMAAADgMwLoAAABj1BMVEX///8ARSFYhSYAZk6YxBn///4ARSAANgAAMwAALwAAQRoAMQAANwAAQx8ARB4ANAD2+PciVTixv7UAPhQALAC8xr+hsaeSwAAAKQAAPBQAQiEAYUgAOgwAOw4AYEVahyUAWDtXc2IAZE+Wp5sAIwB6kYIAOiFJewAAVjcAYlDe5+IAPSFUgSb5/PTP2NNRgBgyXUTc5eBBaFEITi/n8PBlhHDs89m6yatdfGmQrHfS3MiErSK+0s2Rsqh9lYearKJIblcAGwAYUCK603NekYEsWj4ANCDn7syowryOuiGGpWdqj0HC2ostc0TM354bbUq21GJnkiitz0+Cp5rY5rU1ej9HfzdzmmCTtEw9hD54sDC+14FJhXFNjTwrd2G2zo3N28CGplx7pCYdWBE6bipGeyMnXiZkjTahuYvb6Lo+bD2Yt6WjyjcedGBlnjQyaRlwj3Jgg2NXgEVli1yUvEG+z6SjwX+1xrDF2adMd0WIs2NhlnJnoy6Fq5MbcjwcTDuEp3+BonBgkAwoWSs7fHXXpNWKAAAgAElEQVR4nO19i3vaSJavZCwBggKBwIB4GoLBvDFgYxtjxrE7dux2O3Y6vdNxZ9MZvzKbdO/O3r6zuzN7d7dn/vBbL0lVQthOxw9yv3u+r2dikET9dE6dd1UJwudQu68ovYogfdZDppXaEU0Emr/72OO4B5IkYaSIkNK9xx7KvdCyJiN0SuixB/JbqFEsVgTMI5PQv/F/6I/DmKgjdGBnwgPqzyTb/dND7Xg6pVfaTl/hAS/HZn+uAiCC1NDxfkk4jh0I06pxhilRD/i86QH74VxviPgpvF3pHsRm98SqrldDquP9knAUO4T/vxnqbN7/aD+VCm6A5c7LqMSeV0ul4d+rpVLzf83Ozu7VtrZKy878kSRpGX5RiCiKt/BQg741qTs+gPC558yPKnGIVq8d/2OzNjPzYpZQrO48syA69LkO9SpQpk8+pUYIaXx/2Pyk4RFFWf85FtubgehiBNyRMFlzSIKaALII0s7C+7g0FwFA8ViSqVaBqH+FmLZeK/35IAbxxT4sr63Vr9EdPbcI3P2HGO0n0zAe7zSYv6/8C1/9jDn2/K0gvPwQm339S61UKl1B5tkB0r/V/pMn89PIOkhShf1DOJpd3yPy+J4O/20JCmm29NyJe/XDp6+fwf/7BGyPOj+PYoYqeUkGIzVnMJXWxi9+FkP0mvxxq2EvP1u+s6F+MknCanOPoltW0XQT1koEXfNfWz3MovrVZXNmFXK8MP+CclkSugNHp8D28Gcf4Mv48OzeYSBST9583LZ5/+H4wgVBd7zShNPteZ2gy86cJxSsOtaazSzEWnpb8GpY/SCdupHLlbdv5N6zGBaM2L3Co+pBdWVcrkyuImx2tKJKhzbn1f+ARzB7iSWyeVmnvDtTRACd6ToV1Gyzo4v6Gb72Q7fscrlyuzf8bN2Q+dkHmHwnEJzLlTyd8yqB4LzxaXHpFyQ+R78Y0+3qCsNr7u94nkCrf0U/n8leJHSDdwP0qOQ2vL1xDcRn5pS+P+ZJ6upzrCA+Jl2YOshfiSDNOTjZPtmFolpfrgvPDRRN6JRBGd2vC1E0tbIzJhWXslT/NHLwOZkT+HW5w8KTzP9B9NKmsO4DHBpsU4U/6aIEEDpvQ2i8yWWSyWRuG+uOfQNDqS6sraysVTYL2CyWTHClivAe68yngnCayydzaAqflhntAk1kvW55Oe9NdO/vC52AuAJHLAjbmHeZN72EDkBVGJQp2qQLwfuR8K5Wa+K334j4/XEUBzWzDDph+eDo6b+hyzdOTxyyE/XjmMUnqW6iq98bOGmtWbpC/+hidLnB4R8WFhL/u5IzeAmnIvx2pQSRvXi3t7d3gGZJS9GBGGkLlsTOXGKehP8rEmkNJvzWYYyBIgkH1G89vD9wUGMSp7F98jGT+ziA5nv93Wxs7xsTHUQMr7msZdfJYKCFUt0AMtgdhu/GEM3SCnpcIQICovJkgJ5bmRsWGtyPcegwPEQH9wbOovCTVKfdFZ4a4vL9YiZvMA+Zrvr+rEmxl/+FIiUvGvsKls1saRW9oq4XR4hKB35x4vWnU5E+q+z/8//8gGalRcuHB4cP4qy0FBT5LMdMCN/mDXSuDPxe+hBj4D2HEapnBI3ksAP0i1qptkJekRuBE2VvWxh6RaSf/CNLSW7k8ot/IVqljWYl1S8P4Wn23MqThnplQfjJBAfRmZOE0ofwqDWsC2rIj4I5bY2OcM5joOtGcPYMBvpR8ydO0cxG/+h+zOUGBNjDONGS2tsJ75aTi381APx10YSXhOqOA2eYqH4aS2KiJ9TfHx6+rzd8GBPwq3N+kZDW626cnGAsG2VoX9A/TnJQEz8ILAMd/K+L9OTiOO+Q1/GeRzeL4nNBjRMEYOFwFumH2YMtXQQBPTVEGShCcieTSWZyb5Aonrw5wcYTukX5B0WHaIDRrdPxf23Ou/KAqDuW9kb94aAdxKwTF97Rb2PrKGemX9SFgoWOCHeSsX9dV658gxd694R5l6TB6veLnL17bUM3qyQSHh0nmcTqufXxu7OLs/PsvtSmbBUDOUbxGqQOKpOHcV+0m8vl/wOHJdATzlG/M/8GSdOBHV0V8YUAqO4xPK1ls8jXFnp+jDzQMa3moycjum1VeAndpeNDCfmZSVeuIwOwU6iPzbv1BdEg/YL94gUOGEqqNO9NKJpfdBnynbs5nr1HsuSmXid/NrZ1kr51iw2bzpydqVJsIBU549DVjLxEtLfUDzMeD0Y3limERuH9weF1ObY7orWr51d1Bmg7HUATC+AkoE00dZ2iS821l2Pj6FboM0+TjGTWV/abzf0VDogkHSN1++y+4a3AUKhZeov/jUK7wY4CqN4TtZbA+iqz5wbrxFSBt4UkZmiuCPWXL5fRVHZBe5DLJaFWqVyWmihJMWOqFISIvrb7xSZUSMKkCbknbcPRZHJJQ21A/vmidQbejDXrlBanUNdrNGN2iDhyVBdOO0AJgABQCvUZM46vS2qx1UeiWl/7gO+L3bO7SXMIiHnbGaILksAEoUF35GmMpHn2zhZ08wugQYlj5iOhGrGPsaNCGtBXlDg3Q8HmqhBKKVq8Un9eKpH7aPZB2py7fpS/lVabRiTTNWO7DgAMi1Bwurf+7rwKHRITnexRu4M/GzbhRZZmX+jfsZ/N9yDPWFmKZtiHnvkv2eZMjXoPZNoVvfH7KY6tlIws7G7G1AQGOl1B5VY4gvjCQlXULXBiQNzO5RYzPx1DKO8ogOa+qWhemLr1b0wKpvnPGvroAn+E3kzs38gg5v1B58rn5xKZFs3vBAtdnqLD/zvClaEdIIs8ubBWXDyBkexMKYtmbunH+hg6Wb9g0f3ZA/RA9YxI8bv1dTzdIbWX5u+0n0I9OT3dxcoLqrQSHBi0c6ZklhEuvVpFzFIiRXjZMM2jA7m8GcCjtHSpBFU+5LIxDy90Ax3Lu1Il7PMlKN5sbaaGlOw9UBf6t8nyNvlj7S3U1fWVVSMq/wZNsIW/ZX/dwiyMt1G6yIbOjAFP8CPqlTqWYJrOe2cpV2CBm7mEb7VhpkIxN5/j2+/Y6JFMGIwCpHCvBwPNOiohvyLhQQall/V3s8SpFEU/0mf9hE0wWV+bofcwJpr9tWopV+XMZF7234dhSeDQzewLwrMPx/U7hafSoZ0ILZ+W8M2v4cmXffVNPp/PNPoenXjIULJkWnHuJhSGc0rnI8M7da7f6rR6YewvS8tv/VXmNejAMAnZV0ranQj/wvEOojvGGSQ1Gm6od9MVQtFlNgo4lk78bLzf81fnzV+EueoLyzWh3QLtlGYYBKC52xtUBZUbwtDtTigBOPI0MVrdOC/F+hl8dzCEOEO3Bzz/nmXRrQrCU5TtHAZ9fp92R1ZvGw9u8T86JF4R8S9m0RiwcVCp7rtYqFbjtJzeHfkS8Go5kPAuwXn6ET8ht63uoJhHxirWM8JdOTYhFvWtqz+dnW1BH1VGf7CCCX9Lkg7fC30PgO8ORO7GLnSTSVd+8dtZgCeILrK/CGe6qdl/PUdOTBeK3mjYbvTTHo870ccJIXW7DP3IEzWkMZxKLaGv5hUenZyoJEz3W9etiViDgokbJsJeemW8ce2wb0vqX77++idDc3MmF75Q9ZnlQUKp2fS5NUVJR/qqUGlXzHxddwAnSj/NTEcA3OjlRz0cOJAebqasv3SxZpTHspc0h7tj+AnaZ7cV4OFR7rz7CulH/XyGQ/eWcf9jz3o++ttpnTW53cHGxu6uVw5wSPAkbWk6+1lQndcsRoqJIarQzGTPL+RO/8+vj49ev4+Y135+o11lrhA2/Pu/bn21IL7iwGWhiT024X3Y9Jkj01rmM9STHEp6ZTIdHl0aMa/iY3w2GU7cliWrEF1RWFudyZ5BsyEr3nOUVqsa0h3ofC64odefCibMBOb6Hg1frIm3wpShDqvWSIHHaNjpuqjOzLsYeECvBi5fHz19ubZA4chAiUNFOGJ5h1+A0PDpCFJgAVX/ZMNB10afCa6A3A5d/Op7U/j2bOiQIjkkWaTYa5pFJ6QYP+4yY28Iz1IrCzOzJMP5et6rQR2og2AI6YlhmkHnxq+INLRCVw3A38lWsU8LRG940rBvR904bbb8G0ZWO9ub5XmXRXU9SXh2BEd5/F7oaQw6oJAM14kJDsJLGmKnL/xqztanjWKrKv7tj38W0ERve803IAMPeoZKEwCyvoBioS0oIQFdd4+uG/otKBqkP4PdkRdfVS9i/8D5RjVoEUjPBk4jjVj1LnsIOgYcJONbnUlwxg6FXy6z2SxxroWe39QzvjmokAYV87FV5PPtXXylJ9yR3ue6KmEj079A0W3F6vscvG/f5JOu012VaFfOeMmky62d49CV6czTZxna2y9hM9NEtXZBavkp9zw94QQlXDr0kYEFEgKv7w8Ln58cbFDDqZOxzJztHdLcCjFB1JWG6pAkxYdpRv8pS2qjQnPzDDqdZGLkC/kia85lK+Ewg2SgGEFmHwQ2hTfEywEB4kmcUWYffTY0RCHCjOo5LfA+hSxaKxkG9murwJU7Yd8GnSUpnzcUHkNHY1toORe2CCs4ZxI3l1WGaAbro22qbYmu1ReMpqbjO0HXTqWBHHC36ocoLXVMutzqz5GBbTa/zTOjJo01SJtDP0qvitSfVHwjDlzeEDIRjZekqN9xigo3lxWIHlHM/EZnYaH61YWRmuGrs7+duj23B6AW37c/vnhuNrVVrp7vP/+fPDdu3J3R1RT9DA72fMtUDIphDBYRuUQ2JpAX3tlYR2LUkU/G6MwCQz7//bsXRuUJe3x3FeQh3VDfL6E5f8U+dCPDoUPBmyRUWjhCy85cGMkkgCUTeuHfQ3PyQ04ncaChA2vI0PDoLoW+24ifzKebJUNC0h12/EtGUwZJjquF4hBqrI8unvL42rd0UtYM5gEFaoa8Ua/d26rqW1sBFp3dP5iZM905YLzA5N/ZEsydtuYgRULzdFlUGPG4tfSTTTVjQ4dFUzAMRpbmgmQx2D4pL/5kKv9zqGuNPJG48MIBncVbs/ZVHjD1s7ttXpGMPCZuFlITChQ62bc7hg6q/+72N19TdGcIAYA6Jq4Kg79Yb/4d/PK8qgdwkhB7CTZwNSsXEdBzKOOdL2/AQbxEXhty3e62ZQyia1rowm4dvVxllHfgHQrCv8la6GD4+epsTWKLzohV2QucpgC+X1Eh4UfOPyA3mrLZybiSb6jlfvn0+PjpyztvgjAls1kXNv1YMSjz9nmXgbq0jJQjZkBzCzJYl6GdRv3RT5lZgx90pld1PRF+9vJ93Xo6+Yk/cmGSCGTsjlc2tk8Gxtu+U5KM2YS6xajvmS6e8A4k6npQoX7Mf0OujPoSQH+VJcrotQ0dygud/WxYmOcM80q/2HMR0OmBrngZ9RK67qM2Kwn1GnIESyhdqiro1+V4o13m0OG66W45l/8TtPXoNVR6KT9lx75NMokIZvdRn9Trg5f175qIe1nyE3020IAejaj0UfcKfoOZ+1mzqF7tX/64goWikfanUyjMPGH1SpLkmbsNVVj77/9uE/kxfNLLOq9VDD69PYqRFvfVZjabJRbVavSASmdh62Kr6tvslhkBuQei6R+8yk6dKxbw8N9kGEdzJxDCy5a620iGPmLHrE4mVPM7q0mW1f8vzKD++O2fkIfzP8iFNp1VfaGGVOpeqWI5Dg/ZFbFdJj+bSXYAJA+cIIMymY45nFX/pUR4hIoGMVs4UMua/JyNrX+FlrUlQnPw/S2RiadXDdfraNuqrD9kV8TgFIZfufL2SQpbYM+cNRkzGN4VCkqxRNcP9vbWXzCcq1l+I6RzbAcUd6ghtOPYD1sw0x2x35ttP7mHbdFR2w041WguRBlZ/QuontUoFFsXF6hmAGW6W6rxXgnnOa4vENdSiYeFMGrhZIP3n6ympsdYNkMTKsB06hG9WfKmEigr6x/i2cIZbWupHiUj7g14o0I0kg4ssKw13llu4+GxQT1HUhQKbyTIgKFrk0qgZNdq8zboRODpCt1iKs5++X2SdGRbKjPae7iVpaoHhZty6pSz8FYsp/gGApOzQNZuDJ3pgCXQUnU1yrX2VE7LuVzS4lw0nvYWHwxeQw+m/J4o71ozRhn4Koh5WQZdjQO3t2W1gOB1HMIH5tsP0A618Upw+nvFFAytHgydoIYLc10uRZTP6Ewcrs1DzcLl05pHHHdm1010fix0jPeG8zkczUUUa6nOgxHLurLl7MOoIgKnnvTcFM5mc83eNWf2BKIUusR2l8fGV0APQ/2H30liULa63NlIRqQVgZWZEm41K63WzeVnJp3RJpeAiJ91aNUnGo/QiepEu9RXcSVFHh3qREKe3NrK6urVCmmAXOba5mazRuNKmjzrkMarhye5zqS1Jw9MjTe5XCbpyul8mAZjdPStXcDOfl1ff/GOoqvREhJI0CuXD44+HB8sq8m8vV3i8ag7GPSBAlhsoLp19vPVlbFKW4r2QoEQanxoLSxUF84oui0qmbglS9j9ey65uI15tl1++A7wa6io8XzbQnlAON2aVwhfWAxqACiaW5tDLhxYIKavZtTL09CSdd/gputk7hQtjdudEsEkVEix6KpnTJ2gIvS8htCCFE5N6wtn79bfXZjZImj61YzhF2TePDaYMWpYFWZRRo0LTOLkn60+AJkk92RdX1hYoAUGyNSOJGxbbkFmY+o2LLGmnQwuuFR6tiZOJhDolDtaVKiwpZWcgLenmSKIc0ZdEwahtRke3oU+ERzxwk/bu6y/CkOpZZQ7myJqGY03Ot/fgsJWwLpoomLkwAJGYj2Z47KJyX86vvsk7edRN0F7pJh2IYN5W6y1UHpLbmrmcvYEMJl3i3uk6eD9FM2/bsiNVCOwde9g0WTRaX1hGEwp7IIZnhZ/bwQKjw2JJWmImqpA4gZ0CnT1u4VW3OfLOYLL540KS2x6WIdIDfdaodarcXQ6zzs0arXd5kNfi3dTio7Qii2fkp3ZYrVKyswgvGHRJY0/kqfLzG5CU0Nd6j5xCQeUxoQeF4POZ2YoWd4lT07LxBPbFoQjDO6+l5J8Eg1yGZrk2b/O3iVG5h1sqTqzqw62M7kk9KKjoeoLtIJ9msAJKAuP1otK5mYyFNw5V5/zWXEpU83NZ1KeFlnJ3HiiBKqJf62j0Mo1Lc60ivR7BiWxSOnWYF/zEnXW0ZYBHcQJBHVt5Wpl7Z8M0cy7OkBWvH108ygh6rIeV7tQUvPlaYGHuoTKtLd3pdQkbdQzzf26EPbQnnA5FRzUD4+evrxq4nRE9ltjhTdeoKK7UU5vB7synvYGnob3UwP6dOq+oSEn7ghZPX/16lUte7mC6sKVfiSVSKfd3qKKF6nFyFpR1Kf/dR6GdZkOCRfkeAUtbkC9V3FST5sadBAfxDWYT/n0Yre7nVnM55PfVGjuobLyn4XNqGrtfWPMytJbtZcwVWqqgLZSTQMlXiDbnUxViC704jAUAv5yMkna5dBWHsLyU7SG5PiwLlhNx2Y3Vam+pJj2Avd1t+cToTl420Y519mepo03hyhQBWztJNcQDmieD7rFVkbTKFpmm6tLzHrFEfu07mOsQJ9MlThpzWMd/r+zKebDMXRQ+TA9D+mxUsH0cI5kV2SdLQwt/sBmMMfWwiL6k7W8JHg36ynuh8haLsBVTmadySrKQtE0E2qJhyvzfDqNEsCGbvEHO6wYr1RQB2NXSdPcn+wbTpMs8oQbiWUO3fc2bC+fEnAMulWh24sb7ItP76ba7Ti0yrLCRKWL6zZ0B2vNF1munt78Bd7Zpele4JvamSehLU5xRiE/kXcHki36mynhpVFk3xwZeKYWHaS+VzG6a8fQff9712LStfEdDw+1VwmI7QSd79H3JLmOwi1vxN8zo25Gq1CPObP4Lc+6tW4RrYDp+VAHZ+SetgW4M1K7kqAagfapatg4a9Og/NfsOuwVYcf9BC8H8vh8qWkHR2mw7cq4YKC99g8EnNU9BBn6yhRO1AW348fohC5q8/lSCNddL0u4sW12jwEH6XkJhe+12ot/RPHR8DPXZj0SvUWrUHB72A8culy7svLjry/e7aGGbrzW97FH+huI7vBae7E+yy1DwQmKY2oipio39ClkLvyvZb/hBDNzYrZv3ONWkvdMVmvmjA3dhoXuIfaSvA+qW4k/dvWXCxfo6l867xh0M694dKpg9PTf4w6u90ysy/UNL5iSVMcVyPvfVet+SJLYZQfZc6tmkKf7ZB4eHb+uT1NW6NNo2RLN5mrbatkQv/yTkRodcWAulmrOqIJKmzZyAKR6MORBDsqXyjdJV4BH/aWE+0+b3yHd0VM6kHSgg0BCaPzud1OVzvs0UlMB0dsVKugogeerV6urb4WWIqPWYpSa9XfV0NJjD/FzaPNJZEgX3u83UUnkMmQ17DAT7/3Tgy9RtXR3ix1F7DfqtsWVIntml4S2cZ99gL0k75qGXg0AoEWoP5bNnldRn5gsi8BjBKkSPgVkqhpTrqHd7YEx0KEHCyLTeWQyL2VOOQm7LPd7kMWd0UY5aZSkGnTvKbbzKPvHlII2CZo3TslAu32gzT4eagPsz6M3SbOcaCwZ1M8sb6y5OhgtzRf5nN7y4csvxNU8yZkLd4zNPlh030J3JW87w+UL0pbStousqBRUc3uLLWOzt5mv6f4eX7AVR9SIVgSfUU/V6V522W9paiX58bHH99tJEho7Xk+kb2wCBgDdISzLxq5fLFXiClT8muGXAKBr3zVLzdK5tebkUdbU3Q0RZYn688nuNgBat/rKysqaWfdKfrnoVECq4MpohM254lmi1i35/4BkolMKZdKbsVn1ebwhszJgrFbPJ7nrb3H02BTRUgJLpB+tRe+2qXGLDocDuu2ki2v96iZz5ZPHGOZvpOgfzpBAplTh7fP9VWLb+t50OlJUT3OZjK1tbzuZd5W/IO6tNLPnQY/exqddNUto6fmmF7EzEhYqu/b1PWjZ/Jc0D6+aMzXUEUYOa8yW6hLp2tM1urCTc712y8lM/supawn1y+Zb285IpH3ReQfFwbbT4VzTSvTYUHOHluaVIPRwk47/frYjfwySyFL67Ezp7e7JrpIQZU25Hx5Jj5I3pM3Rl9u5TG5jFImP7is0qD9KeLiShTqltra4uJg8vccw7qrUfIyQqvsvf/jubV34+oefvr3P9l/mvJMHJNWd0L1tcrzdHe0x6EhXJaczdO+b0L7QqQIpsd5rCXKNzjs1+oBNWI042qeVNNbGHmCtWTju9rZ+o19AlILabkSjDWOXghsURe9JvGVUWG+Jzv7EbmGpNb95vU6k62O7XiCT9QwO1I5a5Mzg9mY/EfEF3W63xxsJFaNjr6mLb2b0V6VtbN3Ar8ZSo040aI89MRxPKYrm124jcWhvZwAmbJe94/O7KQWB7RVK6JCDli+YMI8fkRXN4+4P+Hxd+AlCnuIcfqmOFnnyq7HUkM/tQB6ve2fYYB8ZjeD1NTrw3iKIiHp0UVcmbHUesg5OkRX7S1QLQbcicjsdwPeU8O1E2avCeDWrkuBdkvpRLHbMFceXuG0FuGemIy2GT35g7ALREm6ktgJHGJ/QRHcduqiIx82d2oDibwC87JYnYTf6UFZC7DyxHcULqejmn8Q9FCjWIQjwbVF04s3Mk1zJDhA3J+iCkLUmwIZO6kXAhNGIYsJjxWbGruaJnevUzVxk4sMIeXr0SmaDc/eNbXJoM8gMOlH22fHs4RjGiejUll+cjA6yzxQGc8/21GjyKBo+ceLSevJE0VcYR3dz26Yrkyx30ak8MYeS0iR0XVG7BhwaTcRYxmrsEw7k4MRTGroJ5dqn4du9RO/Ouc1LfTdH793t7TY9p3l8Gf4EdGpHmThLDIqEeXToCJIJoZzU0m4CJ+LDyxBV4sZPg8RtrbQkoIPXx9oGndFJrcT1coR0DYi0begwQ50mX5859EknhVhSjeXWjooRMoAi2WdZl7236CeWVHIObv3g6XhPpDO6Inv8wURSQhKHDg8wOvYTdIWXdVHKoKA7wQlIMErie5rvjdy8fKa+etm8XJmozRzRDSJ2sZQ1La0p/IeyjnOXHDoQcFg1MeflbksXwgZt9j3sM9NUrwibHa/PZlUJ2XCQneTJfv2SNH6BEzqpYzPgmk+bLxZ7o5TPZpB9XR4duthtjynZDWbQz3jYCwbs3jqaYRQEqdKYmK/oNiBh961Ot5yj53YN6CHHEOJ73IrmiG7TzaFTfD2DH42eh9tJN1UcR6cE+HFV+KfZ0AlzzN3mESATqbIJX7EHks+r98JGD2+2hDZZQ/v5lrfp8ZUxrGSc0GncFlrpEOswtENp2TqBUHNLdnRQ0YU4u9mxn3LEo+syYqvgzGdjWDBoaP00ErzByJsypocc0HzmthkoSifbleJ0/rLhwjug405UEVPzvCirS4YmACkPcqjt6LgjdARpR7PNYRs6wW19TSRzM2KqnQjrq1SWfIoOrKfJOoeObECA9wymKzVjTuiWuHPRWnaFhJmhy5ovtElEcAwd67TMp+ymBdjQWXoFpLBWYWSV9cTCbk3kHQz9LEtr8ygHQdBlGHSzDugq7JF94zoCbU4vKu60ORcd0EGG0+967jErDoLcIyuMZHobaNY4oxuOe736Ft0Cq3kpEI+Tl8ynDujYaS6mCoKdJBh8t+aYqeWATvQTeMXguFNgk0zGq0Qx6CR0Q++Y6yQbHT/ZJk4fbZShy3mCtQpeuj9bd0DH7sAd8Di5Ql3epDmhE1NL8M6iz+EbHl0haH3jI1ic0IWdIwxwgZrRztfoyv2NjTZlwLOnR4eOFoHddPBWh5c5ohO1Trjv7PFovaJBvY7b0sB++mMO6CrugOOjdKBvbW2NBbmmYR9DpzJek3xzfDURnRhwT4rFtbRBrG/tXpImohtp+nVeeHDSvr1j6Nrs1nW+21RHJ6D7NFLiplM5jo47nweR7ZxZkJ4QS4yha3iYg4VvFYF8PjoA3EvWXKbSv/QAAAfaSURBVB5HN+KkQAtC7y3lZuNP/5xz6mEMXTRo3RTQbwHu89EBEGJnwBg69uA8EIj0o6okdaMjr/WpMiG9FGI4RdAxFmpSmvCO0SE7nhia3ukYujnrMDJR0U0mR9MWZ7zO5SAHdJavc7szA+9k3sGgz+DfGDrmDAygMTAaPvPUbr9znOsw71hP7lbzjlH8Mkg4KDfFHhkaZG1qDnQQKUxAxwT2Pk6JF1LmuZvOge64zmTQiZ7b1P8Y3smpub577ODsdCvMTGY5oCQMSnlTjG6gq7Lt6CpmUyTd59YkVTOYN2Hijds7H3O+VNApj3AdOn9Y6PlssW9qSeIUMfvKugXGTuPdjcbRMdGv3THsm3tWOus/B1+FGcj4pi6EOPXLOqYQHXQJWVceuPtY3K0PeC+64WMioL4jOstZc9vedsGIQIyNp29E12McCLyf8w3gxtDxeRQPekFt1gGyibs1eUSS0bSji1ro7JvMbJroUs72zq4z+RjBURcVQS/KZBfYG+BwULTuMyNoqCqg18eis8d3FSZxhCVvjHfWzeO8M8Y+gXdj6CqsOw7S48mbtgck3J6dobHAn9GZspvk7BpuMiGAlyxHq1zDO4k5GhYdd3QdurF5Zxz/e+t5x8fm2viKqx18+JiS9gRHc21ndEKlgwJpxY0lCaJj4hw7OnYIAY8DOubV2HVmInCDzhzjnT2vMuJtnjSftm7w/C46ho5Qfcmj+DsEB0THmkQbOpXJ2AKv6mDvUlZuwsPbO/Oxt7V3cDB8QSMdYqdypZUGjNbRVN4iBK3zwTZ3hrR1+Hp0jNKYgI45XBYkmJvb1lNv66sIqAjDpfeBb0SL5RLKZ7LaHiejWU9swg43XVYcbOha7BMjTpkH5qRwUQENgSrthnazn+mUaQ9xKUggap7gUr/XGyl8LhoAXGln0U3YnajLuuYcuvZSmn0iskA2dBKXWNKBl6wnahe9AfOhcNrdLgLCb8WexUB9+JqmBHgvRPbiWXYLdCp/6PS8QaOQhw/d5p3QodDc/E1R1jz6zo4YZG4EE+O7ca0CLxzeqgaUImn/26DjduJXLLL5pO7NcXSQorbsE1AULs8SmBRlO6GDtJR2cPVtP6GRAhenYyekKlRW/GSW+Gf6nHwVNBzuWHty0irrDk+q802ovdZDGrgeH1B0auhZi+CbEFQkrnmSRQlHP1PA0fk1leDJjR+T6uZqKD35cYg0vUJlnbUIE9HdVKZGBCJd52ytNCmfSW4LTozTJvc8jDyTHwg9tJDponHzbkLV7RbogO6dnK1FiXZHWZKv3UVucr8KfKD91EtrJL6+dS037yagu7HjAXFuUmxOR+OcsFWu2yJvglbB1NiBQadtOqNKPkhprEPEogtOQHd9dwhe8ZUOU0m30AG+BpSw6SFZ1mV/qH1NzyGzjj9gy3miUKbjGUsoA39wyF3IonNPUM0sOtlGUEEl3O6ieeec3/yGy4V35722wYCUb3htO+WOL+jx+bw+jyfoSTkMLdp3B9OKTHUwDH0ioU3bZeHfeQ2KxCegC0TMa7xBv63LT1wq4lMPDXRx85snFjpUG2j0PW4NLxWDA1JSHmV4w2IASWXI8Qo1OlyC8Rwkt1/sbzoYtBsfwV8yRmP1z8mP64Z7ohsNJpjaGUZv0y+PW0Qc2iG4p1ba7XbFeeyf35M/3hd63YUqGkv3y1nQ/f/psWiuWLSJrCREiz3iQAyL9u12oeNR7HE3TPVmhT2/216ibXvTcWJkW36vve8vGk8/YdFVnjzguZKfTL2E6OFzVWpH0WmUvqSIXpY1MBZNAdHLoutpE/IGU0HogFuubQb3d5vodNnL+kpqSOHRVTzy7Sppj0MInRwx7aAkFP0ygw6dOm0YXWh4RijVzW7BW0zr4BYdwo9FCB2DQNjEaRALHYyWrH7wIs6wMOhUL7pZn9ptZMjRywkaqQtREop5cN8QznjJVmtVgRSIGHQFPwR3i+b1xyJ6sDQ9EadBC1yUdy0SRdGFOmHaMWTNO5VkSMCExSCPTxSdiO1C20+jAR6d6EN2YWC0Q1nowkH4XoA9yTxFZKCD8LqNhBHx2tBBeGrY7PWy0MEILH3SgsI5rczDWgXtY65rqSDSkKiKwqFD/wVSfhSVAoVDF/Ug84BWEnluU+Z9BELolH46gCJUyBw9NeroHDqlHzTq/7IbF4NNdNDYo5ZTlA6+xYqmxyCEzh82SnaieyR0eN65G+EIhgdQJdbHoEOlOWQp0fKRW6wbeQwi6PBSMTS/ICvG0AnRYADtw+iFHhtGR40jdOISKLmuKlCsp3NvRoQO2atuJw1EvNDMhg79s5FWZLyRvhSUKTpJ6EagssTzDZWII1N5QoKBTlCX3GRtS0gZQ4dOp8T9IVLKksxhyiiaqm4ZJB7+kPZbkIlOkIpk7rQc0AlqD7uiEjpAlaBToaHT+uE5SGFUzp7KwzswOk6fL/Ho+NJJwES3iSy/5sekiNz5f9ND4+hGTuiIGyrh1CZB11FEaCIpabKO1OfUOdMIXXASOsRGtuwrYZWD0aH1rVrRWDbSS4sg0f8S0M0nzEk0ji5koINsBVabieRDi0Onbx+nnibLvELoJ8xPELoIlzFGmx0hdFGvoviZjEUxpSip2/TQPywV5U6HX9bfQ58QNow6nQ6fwV+in/SWlpZaDO72Dvxg50730fm/4zLm+TK8qwwAAAAASUVORK5CYII="/>
          <p:cNvSpPr>
            <a:spLocks noChangeAspect="1" noChangeArrowheads="1"/>
          </p:cNvSpPr>
          <p:nvPr/>
        </p:nvSpPr>
        <p:spPr bwMode="auto">
          <a:xfrm>
            <a:off x="410634" y="-2184399"/>
            <a:ext cx="48133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20" name="AutoShape 38" descr="data:image/jpeg;base64,/9j/4AAQSkZJRgABAQAAAQABAAD/2wCEAAkGBxMTEhMSEBIWFhUVGBgYFxcYGBMdGRkaGBUXGBcXFRgbHyogGRolGxcYITEiJSkrOi4uGB8zODMuNyotLisBCgoKDg0OGxAQGy8lICYtLS0vLy0tLS0vLS0vLS0tLS8tLS0tLS0tLS0tLS0tLS0tLS0tLS0tLS0tLS0tLS0tLf/AABEIAGYB7gMBEQACEQEDEQH/xAAcAAEAAgMBAQEAAAAAAAAAAAAABgcDBQgEAgH/xABKEAACAQMABwQDDAYJAwUAAAABAgMABBEFBgcSITFBE1FhcSKBkRQyNUJSVHKSobGy0SMzYnOCkxUXU6KzwdLT8DRDlBYkg6Ph/8QAGwEBAAMBAQEBAAAAAAAAAAAAAAMEBQIBBgf/xAA0EQACAQMCAwYEBQUBAQAAAAAAAQIDBBESMSFBUQUTFDJh0SIzcaEVQlKBkVOx4fDxI8H/2gAMAwEAAhEDEQA/ALxoBQCgFAKAUAoDS63aIkubdkgnkhlHpRujunpAH0X3TxQ8uuOB6V3Tkoyy1lHFSLlHCOe7zT2kYnaOS7u1dCVZTPNkEcwfSrRUKbWUjNdSpF4bZ5zrRffPrr/yJ/8AVTu4dAqs+p8NrRffPrr/AMif/VXndw6HSqz6mNtab/5/d/8AkT/6q87uPQ7VSXUxTazXxGGvrojqDPOQfMFsGiik8pCUnJYlxRZCzSRCJopWVmiiclSRxeJHOccOZIxWpSSrUk5rJ8vWk7S5lClJpJ9fRPH7Fg6laz+6QYpsCZBnPIOvygOhHUesdwyL207p6o+V/Y+k7Nv/ABEdMvMvuSmqBqCgFAKAUAoBQCgFAKAUAoBQCgFAKAUAoBQCgFAKAUAoBQCgFAKAUAoBQCgFAKAUAoBQCgFAKAUAoBQCgFAKAUAoBQCgFAKAUAoBQFa7XNSvdCG8tlzNGv6RQOMiDqB1dR7Rw44Aqzb1dL0vYrXFHUtS3KNNXmZ5javDtHw1eHSNhoPRRnf0siNeLn7lXxP2DJqSlS7yXoVry6VvDh5nt7/Rf4LBRunQcAO4DgBWosLgj5WeW8t5YjlaN1libddDlT4/5jpik4KcXF7E1CtKnNSi+KLd1b02l3CJF4MODr8lvyPMH/PNfNXNvKjPS/2Pt7S6jcU1Nfuja1XLQoBQCgFAKAUAoBQCgFAKAUAoBQCgFAKAUAoBQCgFAKAUAoBQCgFAKAUAoBQCgFAKAUAoBQCgFAKAUAoBQCgFAKAUAoBQCgFAKAUBRW1zUr3NIby3X9BK3pqBwikbr4Ix9h4dQKvUKupaXuUbilj4kVo1WCujJaWrSuETmevQAc2PgK9jFyeEc1KsaUXOW3+8Cc2VusSLHH70dTzY9WPifs4CtGEVFYR81WqSqzc5b/2XQ9aNUiIJIzA5rojPXoPSz2kwlTip4Ovyl/Mcwf8AImoLmgq0NL35GjYXkrepq5c0XBZXaSxrJG28rjIP/OR6Yr5qcHCTjLdH2lOpGpFSjszPXJ2KAUAoBQCgFAKAUAoBQCgFAKAUAoBQCgFAKAUAoBQCgFAKAUAoBQCgFAKAUAoBQCgFAKAUAoBQCgFAKAUAoBQCgFAKAUAoBQCgMN7aJLG8UqhkcFWU8iDwIr1PDyg1k5q171TksLnsuLRyZMD9WXIG6f21JAPfkHritGlU1r1M6rT7t+h6NFWQhXHx29+fuQeA+0+QrRpQ0L1Pnrmu60s8lt7/AO8v3NgjVMVGjMjV6iNozI1dJkbRlIyK7Rwng3+pWsPuaTspT+hkPM/EY/G+ievt78519a95HXHdfc3uyr/upd3N/C/sy06wT6oUAoBQCgFAKAUAoBQCgFAKAUAoBQCgFAKAUAoBQCgFAKAUAoBQCgFAKAUAoBQCgFAKAUAoBQCgFAKAUAoBQCgPPe3axrvN6h3mql7eU7Wk6k/2XVklKm6ksI0UumJSeBCjuAH3mvja/b95OWYtRXRJf/cmjG0ppceJ+DScvy/sX8qr/jd9/U+y9jrw1LofQ0lL8v7F/KvPxu+/qfZex54el0P3+kZfl/YPyrz8cvv6n2XsPD0+h+/0jJ8v7B+VPxy//qfZew8PT6D+kJPl/YPyp+OX/wDU+y9jzw9PobbR2+V3pGznkOHLvr6/sfxc6Xe3Ms52WFwXXguf9ijX0J6YIr3alrBGxW1QKzRtvM5AJRsEBUPRsMckd+O+vrLKg4/+j/b3Pm+07rX/AOMduft7/wAdSv0NaSMZozK1dEbRmjavUyNozK1dIjaM6NXuSNo9uj9GNcSLFGOLcz0UdWPgK5rVo04OUia0oTr1VTh/z1Lkt4txVQHO6AMnnwGONfLSeW2ffRWlJGSvDoUBo9ZtbLWxXNxJ6RGVjXjI3kvQeJwPGpIUpT2I6lWMFxKy0vtiuGJFrBHGvfJl2PjgEKp8PSq1G0X5mVJXj/KiPSbSdKE591keAit8D+5Uvh6fQh8VU6nrsNqukY/fvHMP241HsMe7XjtoPY6jdzW5O9W9rNtMQl0pt3Pxid6I+bYBX1jA76rTtZR4riWqd1GXB8CwkcEAqQQRkEciDyINViyfVAKAUAoBQCgFAKAUAoBQCgFAKAUAoBQCgFAKAUAoBQCgFAKAUAoBQCgFAKAUAoBQCgFAfEsgUFmOAOJNcVKkacXOTwkexTk8IiGkL4yvvHkOCjuH51+fdpXsrurrey2Xp7vmbFGkqccGFTWYyUyA14DIDXB4fQNeA/RQ8Nhouz3zvN70fafyr6DsPsrxM+9qr4F937Ln/HUq3NbQtK3PDr/rWLOLcjI7eQHcHyRyMhH3d58jX6Na0O8ll7I+fvbruo6Y+Z/b19v8FJmUkksSSTkk8yTzJrZR880ZUauiNoyq1eojaMytXRG0ZkaukyNo9MILEKoJJIAA5kngAB317lJZZxpcnhItzVPQQtYvS4yvgue7uQeA+0+qvn7u5dafDZbe59j2dYq1p8fM9/Y3lVDRFAQnaPrwLFBFDhrmQZUHiI15b7DqeeB1weg4z0aOt5exBXrd2uG5Ql3dPK7SSuXdzlmY5JPia0kklhGXKTk8s9+g9Xbq7JFrA0mOBYYCDwLthQfDOa5nUjDdnUKUp7IlsWyC/IyXt18C8mfXiMj7ag8VD1J/Bz6o1ultmukYAW7ESqOZhbeP1SA59QNdxuISOZWs4+pr9TdV5L65EAyqpxmfHvFBwRx+OSCAD1yeQNdVaqhHJzSoucsM6PsLJIY0hiUKkahVUdAPv86y223lmqkksI9FeHp8TSqoLOwVRzJIAHmTyoCP3OvejkOGvIj9Al/tQGpVRm+RG60FzMtlrno+UgR3kOTyDMFJ8AHxk146U1ugqsHszeg91Rkh+0AoBQCgMPuuPOO0TPdvLmvcM8yZq8PRQHy7gDJIA7zQHxFco3BXUnwIP3V7gZMteAUBhuruONd6V1Re9mCj2mvUm9jxtLc1f/q6wzj3dbfzovzrrup9Gc95Dqja210ki70Tq696sCPaK5aa3Ok09jLXh6KAUAoBQCgFAeDSGm7aA4nuIoz3PIin2E5rpQk9kcuUVuzyQ622DnC3tuSeQ7WPJ8snjXrpTXJnneQ6m5RgQCCCDyI5Vwdn7QCgFAeW+0lDCMzzRxjvd1Uf3jXqi3sjxyS3NcuuGjyce7rf+bH9+a77qfRnPeQ6m3t50dQ0bKynkVIIPkRUbWDtPJkoBQER1g0t2jdmh9BTxPyiP8h/zpXyHbF/30u5g/hW/q/Zf7yNO1oaFqe5rEavn5ItmVWqJoGVTXDQMgNc4B9qa5PD1WVsZGwOXU9wq/2dYTvKygtub6L3fIiq1VTjk9+sGmYrG3aWTkvBFHN2PJR4nqe7Jr9MtbWMVGlTWEv7GHcV9Cc5bnP+ldKyXMzzzHLuc+AHRV7gBwrdhFRWEfOVJObcpbmFTUiZE0ZlauskbRlRq6RG0Z1auskbRmQ16cNFlbPNXN0C6mHpMP0SnoD8c+JHLw49eGVfXOf/ADj+/sb/AGVY6V3093t7k7rMNwUB49M6RS2glnk97EhY95wOCjxJwB511GLk8I8lLSss5g0tpGS4mknmOXkYse4dAo8AAAPACtaMVFYRjTm5SyyW7NNR/dzmafItozg4yDK3PcB5hR1I7wBxyRBXraOC3J7ehr4vYvm1tkjRY4kVEUYVVAAA7gByrPbb4s0ksbGWvD0UB8qgGSABnn4+dAfVAQ/X3XqPR67igSXDDKpngo+XJjkO4czjpzE1Gi6n0Ia1ZU16lGad0/c3j79zKz8cheSL9BBwHnz7ya0YU4wXBGZOrKe7NZXZGKA3+rGuN3YsOxkJj6wuSYyOuB8Q+K48c8qiqUYz3JqdeUPoX1qjrTDfw9pD6LLgSRn3yE9/epwcN1x0IIGdUpuDwzTpVY1FlG9qMkIzr3rfHo+EMRvzSZEUeeeObN3KMjzyB4iWlSdRkVaqqayUNp3Wa7u2JuJ3YH4gJEY8Ag4es5PeTWjCnGGyMydac92abdHdUhHll9bHtAvb2nbSs2Z8MqEndSP4pC8gzZ3s9xXxrNuZqUsLkaltBxhx5ms2kbR2gdrSxI7ReEsuAdw/IjB4Fh1Jzjlz5d0LfUtUjivcafhjuVDfXskzb88jyN3uzMfaauqKWxnynKW7P3Rej3nmjhhXMkjBV8z1J6AcyegBpKSiss9gpSeEdQ6GsBbwRQ77P2agF3JLMerEk9Tnh05VkylqeTZisLBWWvG1Uhmg0aRw4NcEAjPXsQeBH7RyDxwORq1Stuc/4Kda6xwgVVe3kkzmSaRpHPxnYsfLJ6eFXFFJYRRlJyeWzBXRyZ7C+lhcSQSPG4+MjFT5HHMeBrlxUlhnUZyjxTLY1F2p77LBpEqCcBZwAAT0EwHBfpDA7wOdU6ttjjAvUbrPCZa9Uy6Q7a1cOmjZWjdkbfiGVJB4yLkZHGp7dJ1FkhuG1TbRQ50xc/OJv5sn51oaI9DM72fU6c0I5NvAWJJMUZJPEklBkk99ZMt2bEdkNMaVitYmnuHCovM9SeiqOpPQV7GLk8I8lJRWWUbrbtKuroskDNbw9FQ4kYd7uOI+iuBxwc860KdvGO/FmdVupS4R4IhB7++pys3kV6eG00FrFc2bb1tMyDOSmco30kPA+fPuIqOdOM90Swqyhsy79Qtfo78dnIBHcgZKZ9FwObRk8fNTxHjzqhWouHHkaNGuqi9SZ1ATlbbUdfXtT7ktCBMQDJJwPZgjKqo5b5HHJ5AjvyLVCgpfFLYqXFfR8MdylridpGLyMzu3NmJZj5seJq+klwRnOTfFmOvTw9ejNJzW79pbyvG3ehIz4MOTDwOa5lFSWGjuNSUXlM6A2b6cury17W7jVeOEccO1A4Ftz4vHhkHic8B1za0IwliJqUZynHMjPrZpnsx2MZ9Jh6R+SD08z93qr5/tW+7uPc038T39F7v+37Gla0NT1y2IpG9fKNGkehGqGSBnRqilEGZTUWAZFNctAzQIWIVRkmuqVGdaoqcFls8lJRWWSNRHbxM8jBVQFnc8sAZJPhX6R2dYRtKSpQ4vm+r/AN2MavW1vU9igtdtanv5y/ERJkRIeg6s37TYBPdwHTNfSUaSpxwfP3FV1ZZNEpqdFVozK1dEbRlVq6OGjMrV0iNozK1ekbRMtQdWjcydrKP0EZ45+O3RfIcz7OvCpd3Pdx0x3f2L/Z9l3stcl8K+7LeFYp9MKAUBXW2+/KWUcQP66Ub3iqAt+LcqzaxzPJVu5Yhgo+NCxCqMkkADvJ4Ae2tB8DNSy8HUur+iltbaG3TlGoGe9ubMfEsSfXWROTlJtm1CKikkbCuToUAoBQGr1n0ytnay3L8dxfRX5TE4RfWxAz0GTXcIa5JHFSeiLkcy6QvZJ5XmmbekkYsx8T3dwHIDoABWrGKisIx5Scnlkp1C1Ckvz2jsYrdTgvj0nI5rGDw4dWPAHv44hrV1DgtyehbufF7Fu6P2faOiXAtUc9Wky5Pj6XAeoCqTr1HzL8aEI7I8+mNmuj51IWHsW6NESuP4fen2V7G4nHmeTt4S5FMa46pzaPlCS+kjZ7OUDAYDmCPisOo++r9Kqqi4GdVoumzBqnrA9jcpOmSBwkX5aEjeXz6jxAr2pTU44PKVRwlk6atp1kRZEIZXUMpHIhhkEeYNZTWHg108rKOedqekTNpKfJ9GLESjuCD0v75c+utK3jimjLupZqGHUHVM6QnaMuUjjXekYAE8ThVXPDJ48Tywa9rVe7R5Qo94+Oxa9vso0cu7lZHwQTvSHDY6MAAMHwxVN3NRl5W1NciU6evvc9rPMB+qidwPFUJA9oFQwWqSRNJ4i2ctO5YlmJLEkknmSTkk+JNa5it5eSy9nuzaO7gW6uncK5O5GmBkKxUs7EE8SDgDHAA544FWtcOL0xLlC2Uo6pFiavai2dnL20CNv7pUFmLYB57oPInln8zVWdac1hluFGEHlIjG2bWgwxrZQth5l3pSOYjyQF/iIOfBSOtS21PL1PkQ3VXStK5lMQxM7KiKWZiFVQMkknAAHUk1fbwZyWXhFw6qbJIwok0iS7nj2KMQq+DOvFm+iQPPnVGpdPaBoUrRJZmS/wD9B6N3d33HFjyOfrZz9tQ99U6ljuYdCG627JE3Wk0cSrAZ7F2yreCOeKn6RIPeKnp3TziZXq2iazAqGSMqSrAhlJBBBBBBwQQeRB6VdM9pouvY3rSZ4ms5mzJAAYyebRcBg95Q4Hky9xqhc09L1LmaVrV1Rw+Rs9sPwZL9OL/EWuLb5iO7n5bOfjWmZJ1RoH/prf8AdR/gWseW7NyOyKL2o60G8umjRv0EBKIByZhweQ9/HIHgPE1oW9PTHPNmbc1dUsLZEc0DoWa7mWC3XeduJzwVVHN3PRRn7QBkkCpZzUFlkEIObwi5dBbJrOJQbneuH65ZkQH9lVIOPMmqM7qb24GjC1gt+Js7zZto2QY9zbh6MjyAj7cH1g1wriouZ27em+RV2vezyWxBmiYy2+cFsenHk4HaAcCD8odeYHDNylXU+D3KVa2cOK2IbaXLxOskTFXQhlYcwRyNTtJrDK8ZOLyjpbUzT631pHcDAY+jIo+K68GHkeBHgwrKqw0Swa9KeuOTnbWe6aW8uZHPFppPUA5Cj1AAeqtOmsQSMqs8zZLtlWpsF6ZZbnLJEVURgkbxIJJcjiFAxjBGTnu4wXFZwwkT21GM8uRaM2oOjWXdNnGB3rvK31lIP21UVaouZddGD4YIpcbHITOjRzsIM5eNhl8fJSQEcDy4jI7zUyu3p24kPhI6s8izIIVRVRFCqoCqoGAABgADoAKqN5LSWOCIJpi0YO2/77Jz+dfnVV1YV5Rq+bPH/f7G5TcXFadjUA4PGpODR2emN6ikgehGqGSBmVqhaBmU1G0D2araZheZ4h7/AOK3DDY98F8eviBX13YFCnSy5+d7fTp9ev8Agp3kZ6U+RsNbtXPd0SwtPJGgbeYJu+nj3obI5A8cd+O4V9ZTqaHnBk1aaqLDZERsdt/nM3sj/Kp/GS6FfwUOrPobILf5zL7I/wAq98bLojnwEOrPobI4PnMvsj/KvfGy6I8/D6fVn2Nk0HziX2J+Ve+On0Rz+G0+rPobKYPnEvsT8qePn0Rz+F0+rPTZbMbVWBkklkA+LlVB88DPsIryV/Ua4JI9j2XRTy22TS2t0jVUjUKqjAUDAHkKpyk5PLNGMVFYWxlrw9FAKAqbb2DiyPTM2fPEWPuNXLTmUr3ZFY6vEC7tSeQnhz5dquatz8r+hTpedHU9ZBsigFAKAUBVm3i+IitYByd3kP8A8ahQD/MPsq3aR4tlO8liKRUmjrQzSxQrwaV0jB7i7BQftq7J4TZQhHVJI6l0bYpBFHDEMJGoVR4Ade89SeprIk23lm0kksI9NeHooCP6+aFW7sZ4iMsFLxnukQErjuzxU+DGpKU9E0yOrBTi0c0CtYxjoTZHfGXRsQY5MTPH6g2VHqVlHqrMuFiozWt5ZpopbXf4QvP38n4zV+l5EZ1f5jJ3sF/WXn0Yfvlqtd7ItWXMuGqReNBr78HXn7mT8JqSl519Tir5Gc0VrGKdH7M/gy0+gfxtWVX+YzYofLRJ6iJTmjX6/M+kLtz0laMeUX6MY+rn11q0Y6YIyLiWajM+oGnLayuDcXMckhVcRBAh3WbgzHeYcd3gPpGvK0JTjhHVCpGDzIsf+uW0+b3Hsh/11V8JPqi34uA/rltPm9x7If8AXTwk+qHi4D+uW0+b3Hsh/wBdPCT6oeLgVrr5pq2vLn3RbRyR76jtA4QZYcAw3WPNcA+XjVqjCUI4ZTrzjOWYjZ3pAw6RtWB4NIIz4iX0OPhlgfVSvHMGLeWmoi3dsPwZL9OL/EWqVt8xF+5+Wzn41pmSdJ31+YNEmZThktQVP7XZAL/eIrJitVTHqbLeIZ9DmwVrGMX5se0IsNis5H6S4JcnruAkRr5Yy38ZrNuZ6p46GrbQ0wz1J3VcsCgMdzAsiNHIoZHBVlPIgjBB8MV6njijxrPA5f1k0X7lup7fmI3IBPMrzQnxKkVrU5aopmPVhom0WJsHvzv3VuTwISVR3EEo59YKeyqt3HZluzluiJbSdBNa30uQezmZpY26EOcso8VYkY7t09anoT1QXoQXNNxnnqarV/WG4snMlrJuFsBhgFWA5BlPPrx5jJweNdzpxmsMjp1ZQeUTzRu2WcYFxbRv3mNmQ478NvZPrFVpWi5MtRvHzRONW9olldsI1dopW4BJQBvHuVgSpPcM5PdVedCcOJZhXhPgiXVCTGu0zo/tVyB6Q5eI7qxe2OzfEw7ymvjj9109v8lm3raHh7EGvbbFfIUqnJmqmeRGqw0D0xvUMkD0I1QtA1untJbo7JD6TD0j8kHp5n7vOrdlban3ktlt6/8AP7nSRo7eQqQykggggjmCOIIrVy08o9ksrDLZ1X04LmLJwJEwHH3MPA/ZxFfRWd0q8MvdbmLcUXTl6G5q2QCgFAKAUAoBQCgFAKAr/bVo4yWAlUcYJFY/RYFD9rKfVVm1lieOpWuo5plEg9xwe+tAzE8HT+qWm1vLSG4UjLLhx8lxwdfbnHgQetZNSGiTRs05qcU0beuDsUAoBQFQbe4jvWT9MTL68xEf5+yrto9yje7IrvVe5EV5ayNwVJoix7gJFyfUONWqizBoqUniaZ1HWQbIoBQHk0tdrFBNK/vY43c+SqSfur2Ky0jyTwsnKajhWyYj3L42JwldHEn480jDyARPvU1m3T+M07VYplRa7/CF5+/k/GavUvIvoUK/zGTvYL+svPow/fLVa72RasuZcNUi8aDX34OvP3Mn4TUlLzr6nFXyM5orWMU6P2Z/Blp9A/jasqv8xmxQ+WiT1ESnLes0ZW8ulPMTzD/7WrXp+RfQxqvnZ4re1kkz2cbvjnuqzY88DhXTaW5yot7Iz/0VcfN5f5cn5V5rj1Pe7n0H9FXHzeX+XJ+VNceo7ufQf0VcfN5f5cn5U1x6ju59B/RVx83l/lyflTXHqO7n0Nlqzoqf3ZaEwSgCeEk9m/ACVSSTjgAOOa4qTjpfHkSUqclNcC4tsPwZL9OL/EWqNt8xF+5+Wzn41pmSdC6zxFtByAdLVG9SqjH7Aay6b/8AVfU16izSf0Oe61DIOktnNysmjbQr0jCHzjJRvtU1lVlibNmi8wTJJURIKAUBzdtJuVk0ndspyN8L6440jb+8prUoLFNGTcvNRkj2FwE3k79FgKnzeRCPwGort/Cl6k1mvibLb1g0FBeRGG5TeXmDyZT0ZG6H7+RyKpQm4PKL04Kawyp9N7HrhCTaTJKvRX9B/AZ4qx8fR8quxu0/MijOzf5WQzSuqt7b5M9rKoHNgu8g83TKj21PGrCWzK8qM47o01SERemyHWxrqJra4belhAKsT6Tx8vS72U4BPUMvM5NZ1zS0vK2Zp21XWsPcsOqxaNBrBozOZFH0h/nXyfbnZ2h+JpLh+Zf/AH3/AJ6mha1/yS/Yh11Dg5rGpT1IvHxG9dSiD9vr8RJvc2PBB3nqx8B9p4Uo0O9np5Lf2+rPUskX3ySSxySSST1J5mtjCXBHZmSuGeM2eh9IPBKssfMcx0YHmp8P/wANe0a0qM1OP/SOpTVSOllsaOvkmjWSM8G9oPUHxFfUUasasFOOzMWpBwlpZ6alOBQCgFAKAUAoBQCgPPf2aTRSQyDKSKyMPBhg/fXqbTyjxrKwzmPWPQslncSW8vNDwbHB1PvXHgR7DkdK1oTU45Rj1abhLDNxqDrk+j5TkF4JMdpGOYPR0zw3gOnUcDyBEdaiqi9SShXdN8di/dDaYguoxLbSrIp7uYPcy81PgazpRcXhmnGSkso99cnQoDx2OloJmdYZo5GjOHCOrFTx99g8OR9hrpxa3R4pJ7EZ2r6ENzYOUGXgPaqBzIUEOPqknHUqKlt56Z/UhuIa4HPVaZkl77MdeUuYktrhwtyg3RvH9coHAqTzfHMdcZHXGdXouLytjUt66msPcsCqxZFAU/tZ15SRTY2jhgSO2kU+jwORGp68QCSO7HHji7b0WvikUbmusaIlVxRMzKiAszEKoHMknAA8STVxvBRSy8I6f1V0QLS0gt+GY0AYjkXPpOR5sSayaktUmzZhHTFI5413+ELz9/J+M1p0vIvoZVf5jJ3sF/WXn0Yfvlqtd7ItWXMuGqReNBr78HXn7mT8JqSl519Tir5Gc0VrGKdH7M/gy0+gfxtWVX+YzYofLRJ6iJShtsmhDDe9uB+juQGz0DqArr7ArfxHurRtp5jjoZt3DEtXU0Wo+srWF0s2C0bDclUcyhI4jpvAgEescM1JVp644IqNXu5ZOjNGaRiuI1mgcPGwyGH3EcwR1B4isuUXF4ZrRkpLKPVXh6fjsAMk4A5k0B+igFAQnbD8GS/Ti/xFqe2+YiC5+Wzn41pmSdR6Mt1ksoo3GVeBFYd4aIAj2GsdvEsm2lmODmnTOjHtp5beT30TFT4jmrDwKkEeBrWhJSimjHqQcJNMm2ynXVbRmtrlsQSNlXPKNzgHe7kbAyehGeRJFe4o6viW5Ztqyj8Mi8kcEAqQQRkEciDyINZ5on1QEQ2ga6x2ERVGDXLj9GnPdz/3JO5R0HxjwHUiajRc36EFasqa9Tnl3JJLEkkkknmSeJJPU1pmU3kvPYvoQw2jXDjDXLAj92mQntJdvIis+6nmWOhp2sNMMvmTPTWmYLSIzXMgjQEDJDEknkFVQSx58AOQJ6VBGDk8InlNRWWZ7G9jmRZYXV0YZVlOQf8AndXjTTwz1NNZR6K8PTnjatZwxaRkWAAAqjOq4wrsCW4dMjdb+KtO3bcOJl3SSnwPJqDNIty5hzvdkw4d2/Hn7cUr408RbN6ng6SrMNQ/CM8DXjSksPYbES09ovcOQPRPLw8K+D7TsHZVcx8j29PT26r9zWt63eR47mhtrItIEHWoqbdRqMd20l+5PJ6VlkQu7xpXLt5AdFUclH/O+tinSjSjpj/31JcYR+JR7g9CVGzxnojqJnhINVtNG3kw36tz6Q7j0cf5+HkKtWV54efxeV7+nr7le5o95HhuWWrAgEHIPEEdfKvqE01lGOftegUAoBQCgFAKAUAoCMa96nR6QixkJMmezk+9H70P2cx1BlpVXTfoRVqSqLBz9pnRE1rKYbiMo47+TD5SHky+IrSjNSWUZU6coPDMFleyQtvwyPG4+MjMp8sjp4V64p8GeRk48UySRbSNJqMC7J844CfaUyfXUXh6fQm8TU6mt0trZe3IK3F1IynmoIVT9JUAB9YruNKEdkcyrzluzFq1p2SyuEuIea8GUnAdDjeRvA459CAele1IKccM5pVHCWUdMaMvVmijmUMokUMA6lWGRnDA9ayZLDwbCeVkpXaZqE1s7XVqmbdjllA/Uk8+H9n3Hpy7s36FfV8MtzPuLfD1R2K9Bq0VCS6P1+0jCoVLtyo6OEf+84LfbULoU3yJo3FRczz6X1xvrlSk907IeajdRSO5ggAYeBzXsaMI8UjyVeclhs0NSkJcWyrUJo2W9vE3Xx+hiYcVyP1jjo2OQ6ZyeOMUbivn4Ymjb0NPxS3LVqmXDmPXf4QvP38n4zWtS8i+hj1/mMnewX9ZefRh++Wq13si1Zcy4apF40GvvwdefuZPwmpKXnX1OKvkZzRWsYp0fsz+DLT6B/G1ZVf5jNih8tEnqIlNRrTq/FfW7QS8M8UYDijjO6w9pBHUEjrXdObhLKOKkFOOGc56w6BnspjDcJg/FYe9cfKQ9R93XFakJqayjJqU5QeGfGhtOXNqxa1meMnmARun6SHKt6xSUIy3QhVlDZkn/rV0lu4348/K7Nc/l9lQ+Fpk3i5kc0zrHd3X/U3DyD5JICee4uFz44qWNOMdkRTrTluyydj+ued3R9w3ED/27HqBxMR8hxXwBHQA1bmj+dfuW7Wtn4GWzVMukJ2w/Bkv04v8RantvmIgufls5+NaZknVGgf+mt/3Uf4FrHluzcjsiIbT9RzeoLi3A90RjG7wHaoOO7now44PiQehE1CtoeHsV7ih3iytyiZY2VirqVZSQVIIII5gg8QfCtFPJmNNcGbbQutN5ajdtrh0X5HosnjhHBUeoVxKlCW6JIVpw2ZsrzaLpKRd03RUHnuJGp+sq7w9RFcK3prkdu5qPmReSQsSzEsxOSSSST1JJ4k1Mlggbb4smWzzUZ76QSygraqfSbiO0IPvE8OhYcuIHHlBWrKCwtyzQoa+L2OgI0CgKoAAAAA4AAcAAOgrNNM582pacnuLx45kaJISVjjbnj+0PQlsZyOGMAdSdK3hGMcozLmcnLD2I/obTtzasWtZ3jzzAOVPiyHKsfMVLKEZbohhVlDZm/m2m6TZd3twv7SxxBvbjh6qiVtT6EruqhEZpWdizsWZiSzMSSSeJJJ4k1Olgrtt8WW9sT1cZVkvZVx2i9nED1TIZ3x3FlUD6J6GqV1Uz8KNC0p4WplrVTLgoDHPCrqVYZBqC4t6dxTdOospnUJuDyiPzaBdHDxspx35B+wGvmpdg1qM1KlNcHlZyn6bZz9i/G7jJYkiMxbN3PK4XH0D+dacLGpNfE0n/PsdyvorkZhs5k+cL9Rvzr38Ml+pfweePX6TIuz2T5wv1D+dcvsuf6l/B479fpMi6guP++v1D+dcvsif61/H+R45dDIuoz/26/VP51w+xp/rX8f5PPHLoSbQNhJBH2byBwPe8CCB1HPlWpZ0KlCGics9PT0KlapGctSWDZVbIRQCgFAKAUAoBQCgFAeHTGh4LqPs7mJZF6ZHEHvVhxU+IIrqM3F5RzKKksMrnTGxqMktaXLJ+xIu8PIOCCB5g1ajdv8AMirKzi9mRqfZNeqcdrbH+OX/AG6lV1DoyHwcup79H7G7hsdvcxIP2A7nH8QTFcyu48kdRs3zZO9W9nVlaEOEM0o4h5cHB71UDdHgcZ8arTrznwLUKEIbEvqEmPwjPA0BAtY9lVpcEvATbOfkAGMnv7Phj+EgeFWIXMo8HxK1S2hLbgQm92RXiH0Zrdl6EmVT7Ah++rCuovdFd2cuTM2j9jt0/GW4hRe9O0c+whPvrx3cVsj2Nm+bLA1X2eWdmRIFMso5SSYO6e9FHBfPifGq1SvKfAtU6EIbEuqEmFAUxrJszvJ7u4mSS3CySu6hnlzhmJGQIyM+ur1O4jGKXEoVLaUpN5JRsu1OnsGuGuHibtBGF7Mufelyd7eVce+Hf1qK4qqeME1vRdPOSf1WLJq9abBp7O4gjKhpI2VSxIXJGBkgE49Vd03iSZzNZi0U1/VLff2lt9eb/aq94qHqZ/hJdS4NT9Fva2UFvIVLxrhiud3JYngSAevdVGpLVJtF+nHTFI3NcHYoDw6Y0RBdRmK5iWRD0PMHvUjip8QRXUZOLyjmUVJYZW2mNjSklrS5Kj5Eq73sdcHHmp86tRu3+ZFSVmn5WR59kl8Djtbb683+1UvioepF4SXU2ejtjMxI903UajqI1ZyfItu49hriV2uSO42fVli6sanWliMwR5kxgyv6Uh7+PJR4KAKqzqynuW4Uow2RIKjJCN7QtDSXdjJBEVDlkILlgvouCckAnl4VLRmoTyyOrDXBpFSnZZe/2lt9eX/bq54qHqUfCS6l66NtzHDFGxBKIikjllVAOPDhWe3l5NFLCPTXh6R3WjUq0vuMybsmMCVMK/gCcYYeDA46VLTqyhsR1KUZ7ldaR2NTgn3PcxuO6RXQgea72T6hVmN2uaKkrN8meK12Q3rH0prcL1IaUn1Dsxn2107qPRnKs5dSYav7JLWEh7l2uGHxSNyP1qCS3rOD3VBO6k9uBPC1hHi+JYUUYUBVACgYAAAAA5AAchVYtH1QGo1h1btr1Ny5iDY9644Ov0WHEeXI44iu4VJQfA4nTjNYaK00rsZkBJtLlWHRZgQR5ugOfqirUbtfmRUlZ/pZqIdk16xx2tt9eb/bqTxUOjI/By6kt1d2QwxMHvJe3I4iNRux/wAXElx7PEGoJ3TfCPAnp2kY8XxLKjQKAqgAAYAHAADkAOgqqWz/2Q=="/>
          <p:cNvSpPr>
            <a:spLocks noChangeAspect="1" noChangeArrowheads="1"/>
          </p:cNvSpPr>
          <p:nvPr/>
        </p:nvSpPr>
        <p:spPr bwMode="auto">
          <a:xfrm>
            <a:off x="207433" y="-1035050"/>
            <a:ext cx="10414000" cy="215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pt-BR" sz="2400"/>
          </a:p>
        </p:txBody>
      </p:sp>
      <p:sp>
        <p:nvSpPr>
          <p:cNvPr id="36" name="CaixaDeTexto 35"/>
          <p:cNvSpPr txBox="1"/>
          <p:nvPr/>
        </p:nvSpPr>
        <p:spPr>
          <a:xfrm>
            <a:off x="784912" y="46851"/>
            <a:ext cx="10673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Candara" panose="020E0502030303020204" pitchFamily="34" charset="0"/>
                <a:ea typeface="+mj-ea"/>
                <a:cs typeface="+mj-cs"/>
              </a:rPr>
              <a:t>SGDC </a:t>
            </a:r>
            <a:r>
              <a:rPr lang="pt-BR" sz="2800" dirty="0">
                <a:latin typeface="Candara" panose="020E0502030303020204" pitchFamily="34" charset="0"/>
                <a:ea typeface="+mj-ea"/>
                <a:cs typeface="+mj-cs"/>
              </a:rPr>
              <a:t>– Legado para as Telecomunicações do Brasil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140" y="1050043"/>
            <a:ext cx="3567717" cy="252221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587" y="2048590"/>
            <a:ext cx="3354856" cy="23730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03" y="1050043"/>
            <a:ext cx="2816561" cy="464536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755" y="1050043"/>
            <a:ext cx="4659818" cy="465981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3439139" y="4371970"/>
            <a:ext cx="3567718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100%  </a:t>
            </a:r>
            <a:r>
              <a:rPr lang="pt-BR" sz="20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de cobertura do Território Nacional, é o satélite com maior capacidade sobre o Brasil atualmente.</a:t>
            </a:r>
          </a:p>
        </p:txBody>
      </p:sp>
    </p:spTree>
    <p:extLst>
      <p:ext uri="{BB962C8B-B14F-4D97-AF65-F5344CB8AC3E}">
        <p14:creationId xmlns:p14="http://schemas.microsoft.com/office/powerpoint/2010/main" val="11420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13" y="397351"/>
            <a:ext cx="6070200" cy="194768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3901" y="90611"/>
            <a:ext cx="9505092" cy="480131"/>
          </a:xfr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pt-BR" sz="2800" dirty="0" smtClean="0">
                <a:latin typeface="Candara" panose="020E0502030303020204" pitchFamily="34" charset="0"/>
              </a:rPr>
              <a:t>SGDC – Cobertura e Capacidade</a:t>
            </a:r>
            <a:endParaRPr lang="pt-BR" sz="2800" dirty="0">
              <a:latin typeface="Candara" panose="020E0502030303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 rot="15691486">
            <a:off x="5245390" y="1171808"/>
            <a:ext cx="505746" cy="1977360"/>
            <a:chOff x="3535306" y="1609556"/>
            <a:chExt cx="505746" cy="2869347"/>
          </a:xfrm>
          <a:solidFill>
            <a:schemeClr val="accent2"/>
          </a:solidFill>
        </p:grpSpPr>
        <p:sp>
          <p:nvSpPr>
            <p:cNvPr id="8" name="Seta para a direita 5"/>
            <p:cNvSpPr/>
            <p:nvPr/>
          </p:nvSpPr>
          <p:spPr>
            <a:xfrm rot="18000000">
              <a:off x="2332090" y="2812772"/>
              <a:ext cx="2716946" cy="310514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" name="Seta para a direita 62"/>
            <p:cNvSpPr/>
            <p:nvPr/>
          </p:nvSpPr>
          <p:spPr>
            <a:xfrm rot="7200000">
              <a:off x="2527322" y="2965173"/>
              <a:ext cx="2716946" cy="310514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286604" y="2056160"/>
            <a:ext cx="5950424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Posição orbital: </a:t>
            </a:r>
            <a:r>
              <a:rPr lang="pt-BR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75° 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000" dirty="0">
              <a:latin typeface="Candara" panose="020E0502030303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67 </a:t>
            </a: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high-</a:t>
            </a:r>
            <a:r>
              <a:rPr lang="pt-BR" dirty="0" err="1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</a:t>
            </a: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spot-</a:t>
            </a:r>
            <a:r>
              <a:rPr lang="pt-BR" dirty="0" err="1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beams</a:t>
            </a:r>
            <a:endParaRPr lang="pt-BR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 </a:t>
            </a:r>
            <a:r>
              <a:rPr lang="pt-BR" dirty="0" err="1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beams</a:t>
            </a: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0.5º (~320km diâmetro)</a:t>
            </a:r>
            <a:endParaRPr lang="pt-BR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 </a:t>
            </a:r>
            <a:r>
              <a:rPr lang="pt-BR" dirty="0" err="1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beams</a:t>
            </a: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1.0º (~640km diâmetro)</a:t>
            </a:r>
            <a:endParaRPr lang="pt-BR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pt-BR" sz="1000" dirty="0">
              <a:latin typeface="Candara" panose="020E0502030303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gateways (4 </a:t>
            </a: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principal + </a:t>
            </a:r>
            <a:r>
              <a:rPr lang="pt-BR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backup)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err="1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Brasilia</a:t>
            </a:r>
            <a:r>
              <a:rPr lang="pt-BR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Rio de Janeiro, Florianópolis, Campo Grande </a:t>
            </a: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Salvador </a:t>
            </a:r>
            <a:r>
              <a:rPr lang="pt-BR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(backup</a:t>
            </a: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6286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000" dirty="0">
              <a:latin typeface="Candara" panose="020E0502030303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Capacidade de </a:t>
            </a:r>
            <a:r>
              <a:rPr lang="pt-BR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58 </a:t>
            </a:r>
            <a:r>
              <a:rPr lang="pt-BR" dirty="0" err="1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Gbps</a:t>
            </a:r>
            <a:r>
              <a:rPr lang="pt-BR" dirty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(26,8GHz </a:t>
            </a: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banda de </a:t>
            </a: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frequência </a:t>
            </a: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disponível) na banda Ka</a:t>
            </a:r>
            <a:endParaRPr lang="pt-BR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2696" y="1201003"/>
            <a:ext cx="5413930" cy="465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37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Candara" panose="020E0502030303020204" pitchFamily="34" charset="0"/>
              </a:rPr>
              <a:t>Estruturação do Projeto SGDC</a:t>
            </a:r>
            <a:endParaRPr lang="pt-BR" sz="2800" dirty="0">
              <a:latin typeface="Candara" panose="020E0502030303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85" y="1548657"/>
            <a:ext cx="3983348" cy="3622995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4575677" y="3947286"/>
            <a:ext cx="821410" cy="29446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826507" y="3904746"/>
            <a:ext cx="5209793" cy="531948"/>
          </a:xfrm>
          <a:prstGeom prst="rect">
            <a:avLst/>
          </a:prstGeom>
        </p:spPr>
        <p:txBody>
          <a:bodyPr>
            <a:noAutofit/>
          </a:bodyPr>
          <a:lstStyle>
            <a:lvl1pPr marL="446088" indent="-446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966788" indent="-3714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487488" indent="-296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082800" indent="-296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678113" indent="-296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273758" indent="-297614" algn="l" defTabSz="119045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8986" indent="-297614" algn="l" defTabSz="119045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64215" indent="-297614" algn="l" defTabSz="119045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59444" indent="-297614" algn="l" defTabSz="119045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Banda X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cedida ao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Ministério da Defesa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4587764" y="2517098"/>
            <a:ext cx="821410" cy="294468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5826508" y="2215223"/>
            <a:ext cx="4682268" cy="769428"/>
          </a:xfrm>
          <a:prstGeom prst="rect">
            <a:avLst/>
          </a:prstGeom>
        </p:spPr>
        <p:txBody>
          <a:bodyPr>
            <a:noAutofit/>
          </a:bodyPr>
          <a:lstStyle>
            <a:lvl1pPr marL="446088" indent="-446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966788" indent="-3714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487488" indent="-296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082800" indent="-296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678113" indent="-296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273758" indent="-297614" algn="l" defTabSz="119045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8986" indent="-297614" algn="l" defTabSz="119045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64215" indent="-297614" algn="l" defTabSz="119045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59444" indent="-297614" algn="l" defTabSz="119045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Banda Ka a ser explorada pela </a:t>
            </a:r>
            <a:r>
              <a:rPr lang="pt-BR" sz="2000" b="1" dirty="0" err="1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Telebras</a:t>
            </a:r>
            <a:endParaRPr lang="pt-BR" sz="1800" dirty="0" smtClean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Candara" panose="020E0502030303020204" pitchFamily="34" charset="0"/>
              </a:rPr>
              <a:t>SGDC – Segmentos de Solo do Satélite</a:t>
            </a:r>
          </a:p>
        </p:txBody>
      </p:sp>
      <p:sp>
        <p:nvSpPr>
          <p:cNvPr id="9" name="Trapezoide 8"/>
          <p:cNvSpPr/>
          <p:nvPr/>
        </p:nvSpPr>
        <p:spPr>
          <a:xfrm rot="3604325">
            <a:off x="4205252" y="865969"/>
            <a:ext cx="919163" cy="2117945"/>
          </a:xfrm>
          <a:prstGeom prst="trapezoid">
            <a:avLst>
              <a:gd name="adj" fmla="val 44516"/>
            </a:avLst>
          </a:prstGeom>
          <a:gradFill flip="none" rotWithShape="1">
            <a:gsLst>
              <a:gs pos="0">
                <a:schemeClr val="accent4"/>
              </a:gs>
              <a:gs pos="50000">
                <a:schemeClr val="accent4">
                  <a:lumMod val="20000"/>
                  <a:lumOff val="80000"/>
                  <a:alpha val="77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0" name="Trapezoide 9"/>
          <p:cNvSpPr/>
          <p:nvPr/>
        </p:nvSpPr>
        <p:spPr>
          <a:xfrm rot="18215467">
            <a:off x="7568073" y="1178379"/>
            <a:ext cx="919163" cy="2117945"/>
          </a:xfrm>
          <a:prstGeom prst="trapezoid">
            <a:avLst>
              <a:gd name="adj" fmla="val 44516"/>
            </a:avLst>
          </a:prstGeom>
          <a:gradFill flip="none" rotWithShape="1">
            <a:gsLst>
              <a:gs pos="0">
                <a:schemeClr val="accent4"/>
              </a:gs>
              <a:gs pos="50000">
                <a:schemeClr val="accent4">
                  <a:lumMod val="20000"/>
                  <a:lumOff val="80000"/>
                  <a:alpha val="77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603" y="615905"/>
            <a:ext cx="4636171" cy="1367671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13423" y="2055772"/>
            <a:ext cx="4257256" cy="4016228"/>
            <a:chOff x="116880" y="2224652"/>
            <a:chExt cx="4257256" cy="4185807"/>
          </a:xfrm>
        </p:grpSpPr>
        <p:sp>
          <p:nvSpPr>
            <p:cNvPr id="13" name="Elipse 12"/>
            <p:cNvSpPr/>
            <p:nvPr/>
          </p:nvSpPr>
          <p:spPr>
            <a:xfrm>
              <a:off x="914403" y="2764466"/>
              <a:ext cx="3275463" cy="2975212"/>
            </a:xfrm>
            <a:prstGeom prst="ellipse">
              <a:avLst/>
            </a:prstGeom>
            <a:solidFill>
              <a:srgbClr val="A9A9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356695" y="2224652"/>
              <a:ext cx="2408661" cy="38492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wrap="square" lIns="91436" tIns="45718" rIns="91436" bIns="45718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Missão Banda Ka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5815" y="2838871"/>
              <a:ext cx="882335" cy="882335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022" y="3268666"/>
              <a:ext cx="882335" cy="882335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022" y="4289419"/>
              <a:ext cx="882335" cy="882335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9305" y="4624046"/>
              <a:ext cx="882335" cy="882335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6407" y="3848253"/>
              <a:ext cx="882335" cy="882335"/>
            </a:xfrm>
            <a:prstGeom prst="rect">
              <a:avLst/>
            </a:prstGeom>
          </p:spPr>
        </p:pic>
        <p:grpSp>
          <p:nvGrpSpPr>
            <p:cNvPr id="20" name="Grupo 91"/>
            <p:cNvGrpSpPr/>
            <p:nvPr/>
          </p:nvGrpSpPr>
          <p:grpSpPr>
            <a:xfrm flipH="1">
              <a:off x="116880" y="5162489"/>
              <a:ext cx="1440160" cy="1014859"/>
              <a:chOff x="7380312" y="2636912"/>
              <a:chExt cx="1440160" cy="1014858"/>
            </a:xfrm>
          </p:grpSpPr>
          <p:sp>
            <p:nvSpPr>
              <p:cNvPr id="32" name="Elipse 31"/>
              <p:cNvSpPr/>
              <p:nvPr/>
            </p:nvSpPr>
            <p:spPr>
              <a:xfrm flipH="1">
                <a:off x="7380312" y="3140420"/>
                <a:ext cx="1440160" cy="47890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  <p:pic>
            <p:nvPicPr>
              <p:cNvPr id="33" name="Imagem 3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580658" y="2690887"/>
                <a:ext cx="532367" cy="761835"/>
              </a:xfrm>
              <a:prstGeom prst="rect">
                <a:avLst/>
              </a:prstGeom>
            </p:spPr>
          </p:pic>
          <p:pic>
            <p:nvPicPr>
              <p:cNvPr id="34" name="Imagem 3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073790" y="2636912"/>
                <a:ext cx="532367" cy="761835"/>
              </a:xfrm>
              <a:prstGeom prst="rect">
                <a:avLst/>
              </a:prstGeom>
            </p:spPr>
          </p:pic>
          <p:pic>
            <p:nvPicPr>
              <p:cNvPr id="35" name="Imagem 3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827224" y="2889935"/>
                <a:ext cx="532367" cy="761835"/>
              </a:xfrm>
              <a:prstGeom prst="rect">
                <a:avLst/>
              </a:prstGeom>
            </p:spPr>
          </p:pic>
        </p:grpSp>
        <p:sp>
          <p:nvSpPr>
            <p:cNvPr id="21" name="Rectangle 134"/>
            <p:cNvSpPr/>
            <p:nvPr/>
          </p:nvSpPr>
          <p:spPr>
            <a:xfrm>
              <a:off x="484334" y="6148851"/>
              <a:ext cx="679991" cy="261608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VSAT’s</a:t>
              </a:r>
              <a:endParaRPr lang="es-CO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134"/>
            <p:cNvSpPr/>
            <p:nvPr/>
          </p:nvSpPr>
          <p:spPr>
            <a:xfrm>
              <a:off x="1990761" y="4303880"/>
              <a:ext cx="1061501" cy="2726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91436" tIns="45718" rIns="91436" bIns="45718">
              <a:spAutoFit/>
            </a:bodyPr>
            <a:lstStyle/>
            <a:p>
              <a:pPr algn="ctr">
                <a:defRPr/>
              </a:pPr>
              <a:r>
                <a:rPr lang="en-US" sz="11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Gateways </a:t>
              </a:r>
              <a:r>
                <a:rPr lang="en-US" sz="11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</a:t>
              </a:r>
              <a:endParaRPr lang="es-CO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Imagem 10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98830" flipH="1">
              <a:off x="3654999" y="5128845"/>
              <a:ext cx="71913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m 10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98830" flipH="1">
              <a:off x="3479349" y="5386248"/>
              <a:ext cx="71913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m 10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98830" flipH="1">
              <a:off x="3080008" y="5555432"/>
              <a:ext cx="71913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134"/>
            <p:cNvSpPr/>
            <p:nvPr/>
          </p:nvSpPr>
          <p:spPr>
            <a:xfrm>
              <a:off x="3365801" y="6148851"/>
              <a:ext cx="498851" cy="261608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CMS</a:t>
              </a:r>
              <a:endParaRPr lang="es-CO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134"/>
            <p:cNvSpPr/>
            <p:nvPr/>
          </p:nvSpPr>
          <p:spPr>
            <a:xfrm>
              <a:off x="2939737" y="4048381"/>
              <a:ext cx="1156087" cy="26161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Rio de Janeiro</a:t>
              </a:r>
              <a:endParaRPr lang="es-CO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134"/>
            <p:cNvSpPr/>
            <p:nvPr/>
          </p:nvSpPr>
          <p:spPr>
            <a:xfrm>
              <a:off x="2977777" y="5085661"/>
              <a:ext cx="692819" cy="26161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Brasília</a:t>
              </a:r>
              <a:endParaRPr lang="es-CO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134"/>
            <p:cNvSpPr/>
            <p:nvPr/>
          </p:nvSpPr>
          <p:spPr>
            <a:xfrm>
              <a:off x="2088753" y="5396993"/>
              <a:ext cx="780984" cy="26161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Salvador</a:t>
              </a:r>
              <a:endParaRPr lang="es-CO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134"/>
            <p:cNvSpPr/>
            <p:nvPr/>
          </p:nvSpPr>
          <p:spPr>
            <a:xfrm>
              <a:off x="1011785" y="4624045"/>
              <a:ext cx="1196161" cy="26161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Campo Grande</a:t>
              </a:r>
              <a:endParaRPr lang="es-CO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134"/>
            <p:cNvSpPr/>
            <p:nvPr/>
          </p:nvSpPr>
          <p:spPr>
            <a:xfrm>
              <a:off x="1419288" y="3644149"/>
              <a:ext cx="1069525" cy="26161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Florianópolis</a:t>
              </a:r>
              <a:endParaRPr lang="es-CO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4664833" y="2092441"/>
            <a:ext cx="3275463" cy="3377574"/>
            <a:chOff x="4664833" y="1984123"/>
            <a:chExt cx="3275463" cy="3520187"/>
          </a:xfrm>
        </p:grpSpPr>
        <p:sp>
          <p:nvSpPr>
            <p:cNvPr id="37" name="Elipse 36"/>
            <p:cNvSpPr/>
            <p:nvPr/>
          </p:nvSpPr>
          <p:spPr>
            <a:xfrm>
              <a:off x="4664833" y="2529098"/>
              <a:ext cx="3275463" cy="2975212"/>
            </a:xfrm>
            <a:prstGeom prst="ellipse">
              <a:avLst/>
            </a:prstGeom>
            <a:solidFill>
              <a:srgbClr val="A9A9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pt-BR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5278980" y="1984123"/>
              <a:ext cx="2133781" cy="38492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wrap="square" lIns="91436" tIns="45718" rIns="91436" bIns="45718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lang="pt-BR" b="1" dirty="0" smtClean="0"/>
                <a:t>Controle e Operação</a:t>
              </a:r>
              <a:endParaRPr lang="pt-BR" b="1" dirty="0"/>
            </a:p>
          </p:txBody>
        </p:sp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4659" y="3044670"/>
              <a:ext cx="882335" cy="882335"/>
            </a:xfrm>
            <a:prstGeom prst="rect">
              <a:avLst/>
            </a:prstGeom>
          </p:spPr>
        </p:pic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1215" y="3485837"/>
              <a:ext cx="882335" cy="882335"/>
            </a:xfrm>
            <a:prstGeom prst="rect">
              <a:avLst/>
            </a:prstGeom>
          </p:spPr>
        </p:pic>
        <p:sp>
          <p:nvSpPr>
            <p:cNvPr id="41" name="Rectangle 134"/>
            <p:cNvSpPr/>
            <p:nvPr/>
          </p:nvSpPr>
          <p:spPr>
            <a:xfrm>
              <a:off x="5130888" y="4297786"/>
              <a:ext cx="1156087" cy="430887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COPE-S 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Rio de Janeiro</a:t>
              </a:r>
              <a:endParaRPr lang="es-CO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134"/>
            <p:cNvSpPr/>
            <p:nvPr/>
          </p:nvSpPr>
          <p:spPr>
            <a:xfrm>
              <a:off x="6754520" y="3915633"/>
              <a:ext cx="726481" cy="430887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>
                <a:defRPr/>
              </a:pPr>
              <a:r>
                <a:rPr lang="es-CO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COPE-P</a:t>
              </a:r>
            </a:p>
            <a:p>
              <a:pPr algn="ctr">
                <a:defRPr/>
              </a:pPr>
              <a:r>
                <a:rPr lang="es-CO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Brasilia</a:t>
              </a:r>
            </a:p>
          </p:txBody>
        </p:sp>
        <p:sp>
          <p:nvSpPr>
            <p:cNvPr id="43" name="Rectangle 134"/>
            <p:cNvSpPr/>
            <p:nvPr/>
          </p:nvSpPr>
          <p:spPr>
            <a:xfrm>
              <a:off x="5834323" y="3147172"/>
              <a:ext cx="588624" cy="2616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91436" tIns="45718" rIns="91436" bIns="45718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TCR’s</a:t>
              </a:r>
              <a:endParaRPr lang="es-CO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8193348" y="2070857"/>
            <a:ext cx="3987698" cy="4011308"/>
            <a:chOff x="4364775" y="2224652"/>
            <a:chExt cx="3987698" cy="4180679"/>
          </a:xfrm>
        </p:grpSpPr>
        <p:sp>
          <p:nvSpPr>
            <p:cNvPr id="45" name="Elipse 44"/>
            <p:cNvSpPr/>
            <p:nvPr/>
          </p:nvSpPr>
          <p:spPr>
            <a:xfrm>
              <a:off x="4684898" y="2767030"/>
              <a:ext cx="3275463" cy="2975212"/>
            </a:xfrm>
            <a:prstGeom prst="ellipse">
              <a:avLst/>
            </a:prstGeom>
            <a:solidFill>
              <a:srgbClr val="A9A9B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pt-BR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5186695" y="2224652"/>
              <a:ext cx="2267784" cy="38492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wrap="square" lIns="91436" tIns="45718" rIns="91436" bIns="45718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r>
                <a:rPr lang="pt-BR" b="1" dirty="0"/>
                <a:t>Missão Banda X</a:t>
              </a:r>
            </a:p>
          </p:txBody>
        </p:sp>
        <p:pic>
          <p:nvPicPr>
            <p:cNvPr id="47" name="Imagem 6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719" y="3415597"/>
              <a:ext cx="2005012" cy="102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Imagem 6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75" y="3752388"/>
              <a:ext cx="2005012" cy="102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angle 134"/>
            <p:cNvSpPr/>
            <p:nvPr/>
          </p:nvSpPr>
          <p:spPr>
            <a:xfrm>
              <a:off x="5517850" y="3515909"/>
              <a:ext cx="1343639" cy="2616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91436" tIns="45718" rIns="91436" bIns="45718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Gateways Defesa</a:t>
              </a:r>
              <a:endParaRPr lang="es-CO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34"/>
            <p:cNvSpPr/>
            <p:nvPr/>
          </p:nvSpPr>
          <p:spPr>
            <a:xfrm>
              <a:off x="5323143" y="4802792"/>
              <a:ext cx="1156087" cy="26161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Rio de Janeiro</a:t>
              </a:r>
              <a:endParaRPr lang="es-CO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134"/>
            <p:cNvSpPr/>
            <p:nvPr/>
          </p:nvSpPr>
          <p:spPr>
            <a:xfrm>
              <a:off x="6710860" y="4420637"/>
              <a:ext cx="692819" cy="261611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>
                <a:defRPr/>
              </a:pPr>
              <a:r>
                <a:rPr lang="es-CO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Brasilia</a:t>
              </a:r>
            </a:p>
          </p:txBody>
        </p:sp>
        <p:pic>
          <p:nvPicPr>
            <p:cNvPr id="52" name="Imagem 5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4744" y="5721559"/>
              <a:ext cx="806451" cy="361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Imagem 2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2E2E2"/>
                </a:clrFrom>
                <a:clrTo>
                  <a:srgbClr val="E2E2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274" y="5872159"/>
              <a:ext cx="998119" cy="53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Imagem 34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060" y="5711253"/>
              <a:ext cx="730251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Imagem 2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8248" y="5230473"/>
              <a:ext cx="784225" cy="414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134"/>
            <p:cNvSpPr/>
            <p:nvPr/>
          </p:nvSpPr>
          <p:spPr>
            <a:xfrm>
              <a:off x="6601973" y="6138745"/>
              <a:ext cx="1494316" cy="261608"/>
            </a:xfrm>
            <a:prstGeom prst="rect">
              <a:avLst/>
            </a:prstGeom>
          </p:spPr>
          <p:txBody>
            <a:bodyPr wrap="none" lIns="91436" tIns="45718" rIns="91436" bIns="45718">
              <a:spAutoFit/>
            </a:bodyPr>
            <a:lstStyle/>
            <a:p>
              <a:pPr algn="ctr">
                <a:defRPr/>
              </a:pPr>
              <a:r>
                <a:rPr lang="en-US" sz="11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Usuários</a:t>
              </a: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 Defesa</a:t>
              </a:r>
              <a:endParaRPr lang="es-CO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Rectangle 134"/>
          <p:cNvSpPr/>
          <p:nvPr/>
        </p:nvSpPr>
        <p:spPr>
          <a:xfrm>
            <a:off x="5130888" y="5526033"/>
            <a:ext cx="2346106" cy="4616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91436" tIns="45718" rIns="91436" bIns="45718">
            <a:spAutoFit/>
          </a:bodyPr>
          <a:lstStyle/>
          <a:p>
            <a:pPr algn="ctr">
              <a:defRPr/>
            </a:pP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Telebras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endParaRPr lang="en-US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Defesa</a:t>
            </a:r>
            <a:endParaRPr lang="es-CO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Candara" panose="020E0502030303020204" pitchFamily="34" charset="0"/>
              </a:rPr>
              <a:t>Segmento de Solo – </a:t>
            </a:r>
            <a:r>
              <a:rPr lang="pt-BR" sz="2800" dirty="0" err="1" smtClean="0">
                <a:latin typeface="Candara" panose="020E0502030303020204" pitchFamily="34" charset="0"/>
              </a:rPr>
              <a:t>Teleportos</a:t>
            </a:r>
            <a:endParaRPr lang="pt-BR" sz="2800" dirty="0">
              <a:latin typeface="Candara" panose="020E0502030303020204" pitchFamily="34" charset="0"/>
            </a:endParaRPr>
          </a:p>
        </p:txBody>
      </p:sp>
      <p:pic>
        <p:nvPicPr>
          <p:cNvPr id="4" name="Picture 2" descr="C:\Users\mairton.holanda\Desktop\apresentaçao_telebras\02-bimwork.datacenter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33" y="977770"/>
            <a:ext cx="5465722" cy="2245698"/>
          </a:xfrm>
          <a:prstGeom prst="rect">
            <a:avLst/>
          </a:prstGeom>
          <a:noFill/>
        </p:spPr>
      </p:pic>
      <p:pic>
        <p:nvPicPr>
          <p:cNvPr id="5" name="Espaço Reservado para Conteúdo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29" y="3615067"/>
            <a:ext cx="4140482" cy="211962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968621" y="993426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 de Operações Gateways BSA e RJO – </a:t>
            </a:r>
            <a:r>
              <a:rPr lang="pt-BR" dirty="0" err="1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Tier</a:t>
            </a: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Gateways FNS, CPE e SDR – </a:t>
            </a:r>
            <a:r>
              <a:rPr lang="pt-BR" dirty="0" err="1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Tier</a:t>
            </a: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Dupla abordagem de fibra óptica e energia comercial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Ambiente totalmente seguro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Obras das Gateways em fase final de execução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Antenas operacionais em Rio de Janeiro e Brasília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pt-BR" dirty="0" smtClean="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Antenas das Gateways previsão para Set-Out/2017</a:t>
            </a:r>
            <a:endParaRPr lang="pt-BR" dirty="0">
              <a:latin typeface="Candara" panose="020E05020303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6093" y="3615067"/>
            <a:ext cx="3964647" cy="213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6401" y="3615067"/>
            <a:ext cx="2826168" cy="21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8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10218</TotalTime>
  <Words>1068</Words>
  <Application>Microsoft Office PowerPoint</Application>
  <PresentationFormat>Personalizar</PresentationFormat>
  <Paragraphs>173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 Satélite Geoestacionário de Defesa e Comunicações Estratégicas – SGDC    Chamamento Público nº 02/2017 para cessão de capacidade satelital em banda Ka  </vt:lpstr>
      <vt:lpstr>Apresentação do PowerPoint</vt:lpstr>
      <vt:lpstr>Apresentação do PowerPoint</vt:lpstr>
      <vt:lpstr>Apresentação do PowerPoint</vt:lpstr>
      <vt:lpstr>Apresentação do PowerPoint</vt:lpstr>
      <vt:lpstr>SGDC – Cobertura e Capacidade</vt:lpstr>
      <vt:lpstr>Estruturação do Projeto SGDC</vt:lpstr>
      <vt:lpstr>SGDC – Segmentos de Solo do Satélite</vt:lpstr>
      <vt:lpstr>Segmento de Solo – Teleportos</vt:lpstr>
      <vt:lpstr>Construção dos COPE’s</vt:lpstr>
      <vt:lpstr>Oferta Pública de Capacidade em Banda Ka</vt:lpstr>
      <vt:lpstr>Lotes ofertados no Chamamento Público</vt:lpstr>
      <vt:lpstr>Apresentação do PowerPoint</vt:lpstr>
      <vt:lpstr>Aplicações e Benefícios do SGDC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Ronei Eduardo Sarti Santos</dc:creator>
  <cp:lastModifiedBy>Bruno Soares Henriques</cp:lastModifiedBy>
  <cp:revision>363</cp:revision>
  <cp:lastPrinted>2017-06-27T19:24:35Z</cp:lastPrinted>
  <dcterms:created xsi:type="dcterms:W3CDTF">2016-09-12T18:59:56Z</dcterms:created>
  <dcterms:modified xsi:type="dcterms:W3CDTF">2017-09-20T23:54:44Z</dcterms:modified>
</cp:coreProperties>
</file>