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945" r:id="rId2"/>
    <p:sldId id="1953" r:id="rId3"/>
    <p:sldId id="1943" r:id="rId4"/>
    <p:sldId id="1944" r:id="rId5"/>
    <p:sldId id="1951" r:id="rId6"/>
    <p:sldId id="373" r:id="rId7"/>
    <p:sldId id="1950" r:id="rId8"/>
    <p:sldId id="1856" r:id="rId9"/>
    <p:sldId id="1947" r:id="rId10"/>
    <p:sldId id="1941" r:id="rId11"/>
    <p:sldId id="1864" r:id="rId12"/>
    <p:sldId id="1942" r:id="rId13"/>
    <p:sldId id="716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CC55F8-E3A3-41CC-BB96-9F65D3555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838D1C-6513-40E1-A883-71EC10DF9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B6A18A-D721-4A82-9DF1-CD8D56ACD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19EF26-9005-4F61-BFE2-562E2E7F0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3C67D6-D75F-4B80-B378-F1A35071A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023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5CB3C8-107F-4FC7-9EC7-2A83504C2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AEEFD29-8805-4140-A80A-7952E9316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F58E21-B10C-44FF-9660-7937C23B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157727-1CC2-423D-9F76-97890AE7D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F6ED41-43EE-4412-8E99-770EC8BEB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94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DE13646-B960-4C7D-AE42-9FD0CF619F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FD7AD8C-3CAB-4225-9A52-888FDE671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B05E7D6-F2D2-44E6-A46A-DE2CD2045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E72F8E-CE0A-499B-A234-7E8487A7B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E7C20C-3817-4058-9DF7-18A9F6617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8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B390EC-58E6-4A5F-B027-FB826115C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95101F-7F5E-480A-88DA-E3DF87DFB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438E66-359E-4FE5-A2A2-D7FE8D24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13A21D-831D-48C0-B24A-AB2D5B2BC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48005F-E913-4E04-8DB9-33C04E73B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30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F0E4F-ED44-4F75-9B98-857182405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C3DE380-3D7F-464C-9EE9-9AABBEF1D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299851-1B0A-4AA3-B297-A590ED638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4339002-B33D-465E-8BD3-E3AA4D9FA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B55300C-73C5-44F6-876C-E0825539B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97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93AF61-F61B-4A2B-9F96-2F95C38AE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69B7C9-21FC-45BE-AAD1-5F1AA11AF6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C680A80-607B-4E42-8D17-AC4A6E683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B240E82-6CC9-4DE6-A779-5B2D0EC4F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B8EB5EB-21AB-475E-9ACC-0B8BE2C02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797AD61-F727-4098-A301-CD6C29F5E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044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26AD47-5929-4589-A5F5-97EB808C6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795E23-F0F3-4110-8CA8-9F38DD238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496FEB9-6382-4627-89EC-AD9736548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6156B0E-A822-4058-ACA0-42319A04F9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AEF86F9-763B-41D3-A32E-21859F652E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32D558B-72BC-40BF-80B1-06AC6E53F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CB26309-1F93-44A9-ADDF-3C16BBD32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6DA6359-5626-4907-A9E7-DF98576A7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994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6F3DFC-2709-457F-9D3A-1F1580C13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78F04CE-5779-4964-B203-3999FF77B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9BE9B45-337E-4CEC-9D75-29203D0D2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CC8DBD7-4F5C-4CC0-ADAB-83EF25722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2894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2052D96-7A19-41CE-88A8-3D457D5F2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D8668F1-EBB5-4BAB-AC09-711CA6902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DD3E196-CBA5-47D1-BBD5-9F286D582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3226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B22A9-2CC3-4D17-A8DB-BA9ED0BF9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1CD31D-1AAC-48D2-89CB-FD6F78881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E09C53D-EF93-4415-AA7C-61D221F6A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362D4BB-D87E-48B1-9534-BFF797B7E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A6FF639-CC35-467A-821C-A19625C12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2A6B3CF-4AA6-4EAE-8C75-73C4E622C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596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22F8A3-862E-41BD-86C5-5744D1163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C4FC986-3F5F-430D-9F7E-22497E36C5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A2785E-B4FD-4835-99CB-F700F01532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C689C66-F221-4C8E-AF08-4A8E71973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7964278-89A3-4ED9-AD7E-FF1D7AEBB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018EB32-4824-41E6-BBBF-F657F9EA4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51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0DD10F4-FA11-4847-996C-D3643AE41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35AD15-9528-4035-8748-49EECE559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0723A99-B2AE-42CB-B836-B0CD68AC50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4E053-3C96-4172-BDD8-BEF029D28B90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9CCD15-AF43-4AFE-9AA7-52C08BB98C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CB365E-AE70-406A-9965-6FBDBB1B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63D17-3A9D-4364-851A-6DD9F27FE5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6632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1908B865-998B-4A40-B399-73A7910D2C00}"/>
              </a:ext>
            </a:extLst>
          </p:cNvPr>
          <p:cNvSpPr/>
          <p:nvPr/>
        </p:nvSpPr>
        <p:spPr>
          <a:xfrm>
            <a:off x="1098311" y="2448933"/>
            <a:ext cx="97568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/>
              <a:t>Comissão Mista de Acompanhamento ao </a:t>
            </a:r>
            <a:r>
              <a:rPr lang="pt-BR" sz="2800" b="1" dirty="0" err="1"/>
              <a:t>Coronavírus</a:t>
            </a:r>
            <a:r>
              <a:rPr lang="pt-BR" sz="2800" b="1" dirty="0"/>
              <a:t> (Covid-19)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83A7168-600E-44D0-B4A5-1BC2E6E90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509" y="0"/>
            <a:ext cx="7685669" cy="240526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802D0C84-85D5-4FB2-96B5-B8EF86BC7CC6}"/>
              </a:ext>
            </a:extLst>
          </p:cNvPr>
          <p:cNvSpPr txBox="1"/>
          <p:nvPr/>
        </p:nvSpPr>
        <p:spPr>
          <a:xfrm>
            <a:off x="2563430" y="3015817"/>
            <a:ext cx="70651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/>
              <a:t>AUDIÊNCIA PÚBLICA – 17 DE AGOSTO DE 2020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E151DB8-7C59-4C00-8B52-E7DF23CB6602}"/>
              </a:ext>
            </a:extLst>
          </p:cNvPr>
          <p:cNvSpPr txBox="1"/>
          <p:nvPr/>
        </p:nvSpPr>
        <p:spPr>
          <a:xfrm>
            <a:off x="1961509" y="5657671"/>
            <a:ext cx="81364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/>
              <a:t>Ildeu de Castro Moreira 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Presidente da Sociedade Brasileira para o Progresso da Ciência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506C2E3-5B84-49E5-A23F-C35ECE4560C8}"/>
              </a:ext>
            </a:extLst>
          </p:cNvPr>
          <p:cNvSpPr txBox="1"/>
          <p:nvPr/>
        </p:nvSpPr>
        <p:spPr>
          <a:xfrm>
            <a:off x="1914111" y="3772606"/>
            <a:ext cx="7780463" cy="1493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i="1" dirty="0">
                <a:solidFill>
                  <a:srgbClr val="002060"/>
                </a:solidFill>
              </a:rPr>
              <a:t>A situação dos investimentos em P&amp;D </a:t>
            </a:r>
          </a:p>
          <a:p>
            <a:pPr algn="ctr">
              <a:lnSpc>
                <a:spcPct val="150000"/>
              </a:lnSpc>
            </a:pPr>
            <a:r>
              <a:rPr lang="pt-BR" sz="3200" b="1" i="1" dirty="0">
                <a:solidFill>
                  <a:srgbClr val="002060"/>
                </a:solidFill>
              </a:rPr>
              <a:t>relacionados ao novo </a:t>
            </a:r>
            <a:r>
              <a:rPr lang="pt-BR" sz="3200" b="1" i="1" dirty="0" err="1">
                <a:solidFill>
                  <a:srgbClr val="002060"/>
                </a:solidFill>
              </a:rPr>
              <a:t>Coronavírus</a:t>
            </a:r>
            <a:r>
              <a:rPr lang="pt-BR" sz="3200" b="1" i="1" dirty="0">
                <a:solidFill>
                  <a:srgbClr val="002060"/>
                </a:solidFill>
              </a:rPr>
              <a:t> (Covid-19)</a:t>
            </a:r>
          </a:p>
        </p:txBody>
      </p:sp>
    </p:spTree>
    <p:extLst>
      <p:ext uri="{BB962C8B-B14F-4D97-AF65-F5344CB8AC3E}">
        <p14:creationId xmlns:p14="http://schemas.microsoft.com/office/powerpoint/2010/main" val="1668227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E91BBB9-6AC8-4B44-81B4-6E34B290D5F5}"/>
              </a:ext>
            </a:extLst>
          </p:cNvPr>
          <p:cNvSpPr txBox="1"/>
          <p:nvPr/>
        </p:nvSpPr>
        <p:spPr>
          <a:xfrm>
            <a:off x="4229655" y="-66260"/>
            <a:ext cx="373268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400" b="1" dirty="0"/>
              <a:t>Lições da Pandemia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D253BF9-FB4E-4C23-A633-49057A78F31F}"/>
              </a:ext>
            </a:extLst>
          </p:cNvPr>
          <p:cNvSpPr txBox="1"/>
          <p:nvPr/>
        </p:nvSpPr>
        <p:spPr>
          <a:xfrm>
            <a:off x="-1" y="268020"/>
            <a:ext cx="12191999" cy="93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200" b="1" dirty="0"/>
          </a:p>
          <a:p>
            <a:pPr marL="342900" indent="-342900">
              <a:buAutoNum type="arabicPeriod"/>
            </a:pPr>
            <a:r>
              <a:rPr lang="pt-BR" sz="2200" b="1" u="sng" dirty="0"/>
              <a:t>Autoridades e órgãos de governo: seguir orientações científicas, médicas e sanitárias. Planejamento.</a:t>
            </a:r>
            <a:r>
              <a:rPr lang="pt-BR" sz="2200" b="1" dirty="0"/>
              <a:t> </a:t>
            </a:r>
          </a:p>
          <a:p>
            <a:pPr marL="342900" indent="-342900">
              <a:buAutoNum type="arabicPeriod"/>
            </a:pPr>
            <a:endParaRPr lang="pt-BR" sz="2200" b="1" dirty="0"/>
          </a:p>
          <a:p>
            <a:pPr marL="342900" indent="-342900">
              <a:buFontTx/>
              <a:buAutoNum type="arabicPeriod"/>
            </a:pPr>
            <a:r>
              <a:rPr lang="pt-BR" sz="2200" b="1" dirty="0"/>
              <a:t>Importância do SUS – Fortalecimento</a:t>
            </a:r>
          </a:p>
          <a:p>
            <a:pPr marL="342900" indent="-342900">
              <a:buAutoNum type="arabicPeriod"/>
            </a:pPr>
            <a:endParaRPr lang="pt-BR" sz="2200" b="1" dirty="0"/>
          </a:p>
          <a:p>
            <a:pPr marL="342900" indent="-342900">
              <a:buAutoNum type="arabicPeriod"/>
            </a:pPr>
            <a:r>
              <a:rPr lang="pt-BR" sz="2200" b="1" dirty="0"/>
              <a:t>Fragilidade da indústria: componentes para equipamentos, insumos para testes e farmacêuticos, ...</a:t>
            </a:r>
          </a:p>
          <a:p>
            <a:pPr marL="342900" indent="-342900">
              <a:buAutoNum type="arabicPeriod"/>
            </a:pPr>
            <a:endParaRPr lang="pt-BR" sz="2200" b="1" dirty="0"/>
          </a:p>
          <a:p>
            <a:pPr marL="342900" indent="-342900">
              <a:buAutoNum type="arabicPeriod"/>
            </a:pPr>
            <a:r>
              <a:rPr lang="pt-BR" sz="2200" b="1" dirty="0"/>
              <a:t>Necessidade de melhorar a educação científica e para a saúde (e mudar hábitos)</a:t>
            </a:r>
          </a:p>
          <a:p>
            <a:pPr marL="342900" indent="-342900">
              <a:buAutoNum type="arabicPeriod"/>
            </a:pPr>
            <a:endParaRPr lang="pt-BR" sz="2200" b="1" dirty="0"/>
          </a:p>
          <a:p>
            <a:pPr marL="342900" indent="-342900">
              <a:buAutoNum type="arabicPeriod"/>
            </a:pPr>
            <a:r>
              <a:rPr lang="pt-BR" sz="2200" b="1" u="sng" dirty="0"/>
              <a:t>Melhoria nas condições de vida (saneamento básico, habitações, transporte, meio ambiente, </a:t>
            </a:r>
            <a:r>
              <a:rPr lang="pt-BR" sz="2200" b="1" u="sng" dirty="0" err="1"/>
              <a:t>etc</a:t>
            </a:r>
            <a:r>
              <a:rPr lang="pt-BR" sz="2200" b="1" u="sng" dirty="0"/>
              <a:t>)</a:t>
            </a:r>
          </a:p>
          <a:p>
            <a:pPr marL="342900" indent="-342900">
              <a:buAutoNum type="arabicPeriod"/>
            </a:pPr>
            <a:endParaRPr lang="pt-BR" sz="2200" b="1" dirty="0"/>
          </a:p>
          <a:p>
            <a:pPr marL="342900" indent="-342900">
              <a:buAutoNum type="arabicPeriod"/>
            </a:pPr>
            <a:r>
              <a:rPr lang="pt-BR" sz="2200" b="1" dirty="0"/>
              <a:t>Necessidade de redução das enormes desigualdades(econômicas, sociais, regionais, ...). </a:t>
            </a:r>
          </a:p>
          <a:p>
            <a:endParaRPr lang="pt-BR" sz="2200" b="1" u="sng" dirty="0"/>
          </a:p>
          <a:p>
            <a:r>
              <a:rPr lang="pt-BR" sz="2200" b="1" dirty="0"/>
              <a:t>7. </a:t>
            </a:r>
            <a:r>
              <a:rPr lang="pt-BR" sz="2200" b="1" u="sng" dirty="0"/>
              <a:t>Recursos adequados para a pesquisa científica e tecnológica e para a inovação tecnológica e social. </a:t>
            </a:r>
            <a:r>
              <a:rPr lang="pt-BR" sz="2200" b="1" dirty="0"/>
              <a:t>Editais do CNPq. </a:t>
            </a:r>
            <a:r>
              <a:rPr lang="pt-BR" sz="2200" b="1" dirty="0" err="1"/>
              <a:t>INCTs</a:t>
            </a:r>
            <a:r>
              <a:rPr lang="pt-BR" sz="2200" b="1" dirty="0"/>
              <a:t>. Laboratórios de biossegurança (NB3 e NB4): R$ 200 milhões. </a:t>
            </a:r>
            <a:r>
              <a:rPr lang="pt-BR" sz="2600" b="1" dirty="0">
                <a:solidFill>
                  <a:srgbClr val="FF0000"/>
                </a:solidFill>
              </a:rPr>
              <a:t>FNDCT.</a:t>
            </a:r>
          </a:p>
          <a:p>
            <a:pPr marL="342900" indent="-342900">
              <a:buAutoNum type="arabicPeriod"/>
            </a:pPr>
            <a:endParaRPr lang="pt-BR" sz="2200" b="1" dirty="0"/>
          </a:p>
          <a:p>
            <a:r>
              <a:rPr lang="pt-BR" sz="2200" b="1" dirty="0"/>
              <a:t>8. </a:t>
            </a:r>
            <a:r>
              <a:rPr lang="pt-BR" sz="2200" b="1" u="sng" dirty="0"/>
              <a:t>Superação do terra-</a:t>
            </a:r>
            <a:r>
              <a:rPr lang="pt-BR" sz="2200" b="1" u="sng" dirty="0" err="1"/>
              <a:t>planismo</a:t>
            </a:r>
            <a:r>
              <a:rPr lang="pt-BR" sz="2200" b="1" u="sng" dirty="0"/>
              <a:t> econômico </a:t>
            </a:r>
            <a:r>
              <a:rPr lang="pt-BR" sz="2200" b="1" dirty="0"/>
              <a:t>(incluir saúde, meio ambiente). </a:t>
            </a:r>
            <a:r>
              <a:rPr lang="pt-BR" sz="2800" b="1" dirty="0"/>
              <a:t>VIDA &gt;</a:t>
            </a:r>
            <a:r>
              <a:rPr lang="pt-BR" sz="2200" b="1" dirty="0"/>
              <a:t> Economia</a:t>
            </a:r>
          </a:p>
          <a:p>
            <a:endParaRPr lang="pt-BR" sz="2200" b="1" dirty="0"/>
          </a:p>
          <a:p>
            <a:r>
              <a:rPr lang="pt-BR" sz="2200" b="1" dirty="0"/>
              <a:t>9. CT&amp;I em um Projeto de Nação Democrática: soberana, mais rica, menos desigual e des. sustentável.</a:t>
            </a:r>
          </a:p>
          <a:p>
            <a:endParaRPr lang="pt-BR" sz="2200" b="1" dirty="0"/>
          </a:p>
          <a:p>
            <a:endParaRPr lang="pt-BR" sz="2200" b="1" dirty="0"/>
          </a:p>
          <a:p>
            <a:endParaRPr lang="pt-BR" sz="2200" b="1" dirty="0"/>
          </a:p>
          <a:p>
            <a:pPr marL="342900" indent="-342900">
              <a:buAutoNum type="arabicPeriod"/>
            </a:pPr>
            <a:endParaRPr lang="pt-BR" sz="2200" b="1" dirty="0"/>
          </a:p>
          <a:p>
            <a:pPr marL="342900" indent="-342900">
              <a:buAutoNum type="arabicPeriod"/>
            </a:pPr>
            <a:endParaRPr lang="pt-BR" sz="2200" b="1" dirty="0"/>
          </a:p>
          <a:p>
            <a:pPr marL="342900" indent="-342900">
              <a:buAutoNum type="arabicPeriod"/>
            </a:pPr>
            <a:endParaRPr lang="pt-BR" sz="2200" b="1" dirty="0"/>
          </a:p>
          <a:p>
            <a:pPr marL="342900" indent="-342900">
              <a:buAutoNum type="arabicPeriod"/>
            </a:pPr>
            <a:endParaRPr lang="pt-BR" sz="2200" b="1" dirty="0"/>
          </a:p>
          <a:p>
            <a:endParaRPr lang="pt-BR" sz="2200" b="1" dirty="0"/>
          </a:p>
        </p:txBody>
      </p:sp>
    </p:spTree>
    <p:extLst>
      <p:ext uri="{BB962C8B-B14F-4D97-AF65-F5344CB8AC3E}">
        <p14:creationId xmlns:p14="http://schemas.microsoft.com/office/powerpoint/2010/main" val="4251972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97FFF8CC-93C4-45C9-85CE-E3BAC36F1727}"/>
              </a:ext>
            </a:extLst>
          </p:cNvPr>
          <p:cNvSpPr/>
          <p:nvPr/>
        </p:nvSpPr>
        <p:spPr>
          <a:xfrm>
            <a:off x="0" y="2574"/>
            <a:ext cx="12192000" cy="6900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400" b="1" dirty="0">
              <a:solidFill>
                <a:srgbClr val="002060"/>
              </a:solidFill>
            </a:endParaRPr>
          </a:p>
          <a:p>
            <a:endParaRPr lang="pt-BR" sz="2400" b="1" dirty="0">
              <a:solidFill>
                <a:srgbClr val="002060"/>
              </a:solidFill>
            </a:endParaRPr>
          </a:p>
          <a:p>
            <a:endParaRPr lang="pt-BR" sz="2400" b="1" dirty="0">
              <a:solidFill>
                <a:srgbClr val="002060"/>
              </a:solidFill>
            </a:endParaRPr>
          </a:p>
          <a:p>
            <a:pPr algn="ctr"/>
            <a:r>
              <a:rPr lang="pt-BR" sz="2600" b="1" dirty="0">
                <a:solidFill>
                  <a:srgbClr val="002060"/>
                </a:solidFill>
              </a:rPr>
              <a:t>Constituição Federal - Título VIII  - Da Ordem Social</a:t>
            </a:r>
          </a:p>
          <a:p>
            <a:pPr>
              <a:lnSpc>
                <a:spcPct val="120000"/>
              </a:lnSpc>
            </a:pPr>
            <a:endParaRPr lang="pt-BR" sz="2000" b="1" dirty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pt-BR" sz="2200" b="1" dirty="0">
                <a:solidFill>
                  <a:srgbClr val="000000"/>
                </a:solidFill>
              </a:rPr>
              <a:t>Art. 196. </a:t>
            </a:r>
            <a:r>
              <a:rPr lang="pt-BR" sz="2200" b="1" dirty="0">
                <a:solidFill>
                  <a:srgbClr val="002060"/>
                </a:solidFill>
              </a:rPr>
              <a:t>A saúde é direito de todos e dever do Estado, garantido mediante políticas sociais e econômicas que visem à redução do risco de doença e de outros agravos e ao acesso universal e igualitário às ações e serviços para sua promoção, proteção e recuperação.</a:t>
            </a:r>
          </a:p>
          <a:p>
            <a:pPr>
              <a:lnSpc>
                <a:spcPct val="120000"/>
              </a:lnSpc>
            </a:pPr>
            <a:endParaRPr lang="pt-BR" sz="2000" b="1" dirty="0">
              <a:solidFill>
                <a:srgbClr val="00000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pt-BR" sz="2200" b="1" dirty="0">
                <a:solidFill>
                  <a:srgbClr val="000000"/>
                </a:solidFill>
              </a:rPr>
              <a:t>Art. 218. </a:t>
            </a:r>
            <a:r>
              <a:rPr lang="pt-BR" sz="2200" b="1" dirty="0">
                <a:solidFill>
                  <a:srgbClr val="002060"/>
                </a:solidFill>
              </a:rPr>
              <a:t>O Estado promoverá e incentivará o desenvolvimento científico, a pesquisa, a capacitação científica e tecnológica e a inovação.</a:t>
            </a:r>
          </a:p>
          <a:p>
            <a:pPr algn="just">
              <a:lnSpc>
                <a:spcPct val="120000"/>
              </a:lnSpc>
            </a:pPr>
            <a:r>
              <a:rPr lang="pt-BR" sz="2000" b="1" dirty="0">
                <a:solidFill>
                  <a:srgbClr val="000000"/>
                </a:solidFill>
              </a:rPr>
              <a:t>  </a:t>
            </a:r>
            <a:r>
              <a:rPr lang="pt-BR" sz="2000" b="1" dirty="0">
                <a:solidFill>
                  <a:srgbClr val="386795"/>
                </a:solidFill>
              </a:rPr>
              <a:t> </a:t>
            </a:r>
            <a:r>
              <a:rPr lang="pt-BR" sz="2000" b="1" dirty="0">
                <a:solidFill>
                  <a:srgbClr val="FF0000"/>
                </a:solidFill>
              </a:rPr>
              <a:t> § 1º A pesquisa científica básica e tecnológica receberá tratamento prioritário do Estado, tendo em vista o bem público e o progresso da ciência, tecnologia e inovação.</a:t>
            </a:r>
          </a:p>
          <a:p>
            <a:pPr algn="just">
              <a:lnSpc>
                <a:spcPct val="120000"/>
              </a:lnSpc>
            </a:pPr>
            <a:r>
              <a:rPr lang="pt-BR" sz="2000" b="1" dirty="0">
                <a:solidFill>
                  <a:srgbClr val="000000"/>
                </a:solidFill>
              </a:rPr>
              <a:t>  </a:t>
            </a:r>
            <a:r>
              <a:rPr lang="pt-BR" sz="2000" b="1" dirty="0">
                <a:solidFill>
                  <a:srgbClr val="386795"/>
                </a:solidFill>
              </a:rPr>
              <a:t>  </a:t>
            </a:r>
            <a:r>
              <a:rPr lang="pt-BR" sz="2000" b="1" dirty="0">
                <a:solidFill>
                  <a:srgbClr val="000000"/>
                </a:solidFill>
              </a:rPr>
              <a:t>§ 2º A pesquisa tecnológica voltar-se-á preponderantemente para a solução dos problemas brasileiros e para o desenvolvimento do sistema produtivo nacional e regional.</a:t>
            </a:r>
          </a:p>
          <a:p>
            <a:pPr algn="just">
              <a:lnSpc>
                <a:spcPct val="120000"/>
              </a:lnSpc>
            </a:pPr>
            <a:r>
              <a:rPr lang="pt-BR" sz="2000" b="1" dirty="0">
                <a:solidFill>
                  <a:srgbClr val="000000"/>
                </a:solidFill>
              </a:rPr>
              <a:t>  </a:t>
            </a:r>
            <a:r>
              <a:rPr lang="pt-BR" sz="2000" b="1" dirty="0">
                <a:solidFill>
                  <a:srgbClr val="386795"/>
                </a:solidFill>
              </a:rPr>
              <a:t>  </a:t>
            </a:r>
            <a:r>
              <a:rPr lang="pt-BR" sz="2000" b="1" dirty="0">
                <a:solidFill>
                  <a:srgbClr val="FF0000"/>
                </a:solidFill>
              </a:rPr>
              <a:t>§ 3º O Estado apoiará a formação de recursos humanos nas áreas de ciência, pesquisa, tecnologia e inovação, </a:t>
            </a:r>
            <a:r>
              <a:rPr lang="pt-BR" sz="2000" b="1" dirty="0">
                <a:solidFill>
                  <a:srgbClr val="000000"/>
                </a:solidFill>
              </a:rPr>
              <a:t>inclusive por meio do apoio às atividades de extensão tecnológica, e concederá aos que delas se ocupem meios e condições especiais de trabalho.  </a:t>
            </a:r>
            <a:r>
              <a:rPr lang="pt-BR" sz="2000" b="1" dirty="0">
                <a:solidFill>
                  <a:srgbClr val="386795"/>
                </a:solidFill>
              </a:rPr>
              <a:t>  </a:t>
            </a:r>
            <a:endParaRPr lang="pt-BR" sz="2000" b="1" i="0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BFE5805-F7BF-4B9E-8A85-04891F45268F}"/>
              </a:ext>
            </a:extLst>
          </p:cNvPr>
          <p:cNvSpPr txBox="1"/>
          <p:nvPr/>
        </p:nvSpPr>
        <p:spPr>
          <a:xfrm>
            <a:off x="0" y="103348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0070C0"/>
                </a:solidFill>
              </a:rPr>
              <a:t>O QUE DIZ A CONSTITUIÇÃO </a:t>
            </a:r>
          </a:p>
          <a:p>
            <a:pPr algn="ctr"/>
            <a:r>
              <a:rPr lang="pt-BR" sz="2800" b="1" dirty="0">
                <a:solidFill>
                  <a:srgbClr val="0070C0"/>
                </a:solidFill>
              </a:rPr>
              <a:t>BRASILEIRA SOBRE CT&amp;I E SAÚDE</a:t>
            </a:r>
          </a:p>
        </p:txBody>
      </p:sp>
    </p:spTree>
    <p:extLst>
      <p:ext uri="{BB962C8B-B14F-4D97-AF65-F5344CB8AC3E}">
        <p14:creationId xmlns:p14="http://schemas.microsoft.com/office/powerpoint/2010/main" val="1328958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EE9958E6-807D-4504-AFDE-AEE05C51C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60" y="2173934"/>
            <a:ext cx="4393740" cy="1809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200000"/>
              </a:lnSpc>
              <a:defRPr/>
            </a:pPr>
            <a:r>
              <a:rPr lang="pt-BR" sz="3000" b="1" dirty="0">
                <a:solidFill>
                  <a:srgbClr val="002060"/>
                </a:solidFill>
                <a:latin typeface="Calibri" panose="020F0502020204030204" pitchFamily="34" charset="0"/>
                <a:cs typeface="Simplified Arabic Fixed" panose="02070309020205020404" pitchFamily="49" charset="-78"/>
              </a:rPr>
              <a:t>Muito obrigado!</a:t>
            </a:r>
          </a:p>
          <a:p>
            <a:pPr algn="ctr" eaLnBrk="1" hangingPunct="1">
              <a:lnSpc>
                <a:spcPct val="200000"/>
              </a:lnSpc>
              <a:defRPr/>
            </a:pPr>
            <a:r>
              <a:rPr lang="pt-BR" sz="3000" b="1" dirty="0">
                <a:solidFill>
                  <a:srgbClr val="002060"/>
                </a:solidFill>
                <a:latin typeface="Calibri" panose="020F0502020204030204" pitchFamily="34" charset="0"/>
                <a:cs typeface="Simplified Arabic Fixed" panose="02070309020205020404" pitchFamily="49" charset="-78"/>
              </a:rPr>
              <a:t>ildeucastro@gmail.com</a:t>
            </a:r>
          </a:p>
        </p:txBody>
      </p:sp>
    </p:spTree>
    <p:extLst>
      <p:ext uri="{BB962C8B-B14F-4D97-AF65-F5344CB8AC3E}">
        <p14:creationId xmlns:p14="http://schemas.microsoft.com/office/powerpoint/2010/main" val="465515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-615108"/>
            <a:ext cx="12192000" cy="7606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AutoNum type="arabicPeriod"/>
            </a:pPr>
            <a:endParaRPr lang="pt-BR" sz="1600" b="1" dirty="0"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3200" b="1" dirty="0">
                <a:solidFill>
                  <a:srgbClr val="002060"/>
                </a:solidFill>
                <a:latin typeface="Calibri" panose="020F0502020204030204" pitchFamily="34" charset="0"/>
              </a:rPr>
              <a:t>Desafios da CT&amp;I no Pós-pandemia</a:t>
            </a:r>
          </a:p>
          <a:p>
            <a:pPr>
              <a:lnSpc>
                <a:spcPct val="150000"/>
              </a:lnSpc>
            </a:pPr>
            <a:endParaRPr lang="pt-BR" sz="800" b="1" dirty="0">
              <a:latin typeface="Calibri" panose="020F0502020204030204" pitchFamily="34" charset="0"/>
            </a:endParaRPr>
          </a:p>
          <a:p>
            <a:pPr marL="800100" lvl="1" indent="-342900">
              <a:lnSpc>
                <a:spcPct val="150000"/>
              </a:lnSpc>
              <a:buFontTx/>
              <a:buAutoNum type="arabicPeriod"/>
            </a:pPr>
            <a:r>
              <a:rPr lang="pt-BR" sz="22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Educação de qualidade (em particular educação científica e para a saúde). Ciência cidadã. </a:t>
            </a:r>
          </a:p>
          <a:p>
            <a:pPr marL="800100" lvl="1" indent="-342900">
              <a:lnSpc>
                <a:spcPct val="150000"/>
              </a:lnSpc>
              <a:buFontTx/>
              <a:buAutoNum type="arabicPeriod"/>
            </a:pPr>
            <a:r>
              <a:rPr lang="pt-BR" sz="22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Renovação grande do ensino básico, técnico e superior. Pesquisa básica</a:t>
            </a:r>
          </a:p>
          <a:p>
            <a:pPr marL="800100" lvl="1" indent="-342900">
              <a:lnSpc>
                <a:spcPct val="150000"/>
              </a:lnSpc>
              <a:buFontTx/>
              <a:buAutoNum type="arabicPeriod"/>
            </a:pPr>
            <a:r>
              <a:rPr lang="pt-BR" sz="22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Recursos adequados para C&amp;T: um momento de crise grave. MAS SÃO INVESTIMENTO! Repensar espaços, os trabalhos de laboratório e de cooperação.</a:t>
            </a:r>
          </a:p>
          <a:p>
            <a:pPr marL="800100" lvl="1" indent="-342900">
              <a:lnSpc>
                <a:spcPct val="150000"/>
              </a:lnSpc>
              <a:buFontTx/>
              <a:buAutoNum type="arabicPeriod"/>
            </a:pPr>
            <a:r>
              <a:rPr lang="pt-BR" sz="22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Promover com muito mais intensidade a Inovação Tecnológica e a Inovação Social</a:t>
            </a:r>
          </a:p>
          <a:p>
            <a:pPr marL="800100" lvl="1" indent="-342900">
              <a:lnSpc>
                <a:spcPct val="150000"/>
              </a:lnSpc>
              <a:buFontTx/>
              <a:buAutoNum type="arabicPeriod"/>
            </a:pPr>
            <a:r>
              <a:rPr lang="pt-BR" sz="22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Saúde e Meio Ambiente: componentes essenciais na dinâmica econômica. </a:t>
            </a:r>
          </a:p>
          <a:p>
            <a:pPr marL="800100" lvl="1" indent="-342900">
              <a:lnSpc>
                <a:spcPct val="150000"/>
              </a:lnSpc>
              <a:buFontTx/>
              <a:buAutoNum type="arabicPeriod"/>
            </a:pPr>
            <a:r>
              <a:rPr lang="pt-BR" sz="22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Aproveitamento planejado, racional e sustentável das riquezas e potenciais do País</a:t>
            </a:r>
          </a:p>
          <a:p>
            <a:pPr marL="800100" lvl="1" indent="-342900">
              <a:lnSpc>
                <a:spcPct val="150000"/>
              </a:lnSpc>
              <a:buFontTx/>
              <a:buAutoNum type="arabicPeriod"/>
            </a:pPr>
            <a:r>
              <a:rPr lang="pt-BR" sz="22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Redução das desigualdades: </a:t>
            </a:r>
            <a:r>
              <a:rPr lang="pt-BR" sz="2200" b="1" dirty="0">
                <a:latin typeface="Calibri" panose="020F0502020204030204" pitchFamily="34" charset="0"/>
              </a:rPr>
              <a:t>Superação do neoliberalismo: Papel do Estado X Fundamentalismo do Mercado. Emprego. Medidas de proteção social e renda mínima. Reforma Tributária. </a:t>
            </a:r>
          </a:p>
          <a:p>
            <a:pPr lvl="1">
              <a:lnSpc>
                <a:spcPct val="150000"/>
              </a:lnSpc>
            </a:pPr>
            <a:r>
              <a:rPr lang="pt-BR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8. </a:t>
            </a:r>
            <a:r>
              <a:rPr lang="pt-BR" sz="22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CT&amp;I em um Projeto de Nação Democrática: soberana, mais rica e justa, menos desigual, e com desenvolvimento sustentável</a:t>
            </a:r>
            <a:r>
              <a:rPr lang="pt-BR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.</a:t>
            </a:r>
            <a:endParaRPr lang="pt-BR" sz="14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</a:rPr>
              <a:t>“Ciência empobrecida, tecnologia de segunda classe. Desigualdades de primeira grandeza.”</a:t>
            </a:r>
          </a:p>
        </p:txBody>
      </p:sp>
    </p:spTree>
    <p:extLst>
      <p:ext uri="{BB962C8B-B14F-4D97-AF65-F5344CB8AC3E}">
        <p14:creationId xmlns:p14="http://schemas.microsoft.com/office/powerpoint/2010/main" val="2189892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7FEECE2-7DCB-4645-8536-4B3B5FF12087}"/>
              </a:ext>
            </a:extLst>
          </p:cNvPr>
          <p:cNvSpPr txBox="1"/>
          <p:nvPr/>
        </p:nvSpPr>
        <p:spPr>
          <a:xfrm>
            <a:off x="1" y="201676"/>
            <a:ext cx="12225514" cy="642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pt-BR" sz="3000" b="1" dirty="0"/>
              <a:t>Ações de C&amp;T de instituições de pesquisa, universidades, empresas, </a:t>
            </a:r>
            <a:r>
              <a:rPr lang="pt-BR" sz="3000" b="1" dirty="0" err="1"/>
              <a:t>etc</a:t>
            </a:r>
            <a:endParaRPr lang="pt-BR" sz="3000" b="1" dirty="0"/>
          </a:p>
          <a:p>
            <a:pPr marL="342900" indent="-342900">
              <a:lnSpc>
                <a:spcPct val="200000"/>
              </a:lnSpc>
              <a:buAutoNum type="arabicPeriod"/>
            </a:pPr>
            <a:endParaRPr lang="pt-BR" sz="3000" b="1" dirty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pt-BR" sz="3000" b="1" dirty="0"/>
              <a:t>Recursos liberados para P&amp;D em relação ao novo </a:t>
            </a:r>
            <a:r>
              <a:rPr lang="pt-BR" sz="3000" b="1" dirty="0" err="1"/>
              <a:t>coronavírus</a:t>
            </a:r>
            <a:endParaRPr lang="pt-BR" sz="3000" b="1" dirty="0"/>
          </a:p>
          <a:p>
            <a:pPr marL="342900" indent="-342900">
              <a:lnSpc>
                <a:spcPct val="200000"/>
              </a:lnSpc>
              <a:buAutoNum type="arabicPeriod"/>
            </a:pPr>
            <a:endParaRPr lang="pt-BR" sz="3000" b="1" dirty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pt-BR" sz="3000" b="1" dirty="0"/>
              <a:t>Recursos necessários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endParaRPr lang="pt-BR" sz="3000" b="1" dirty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pt-BR" sz="3000" b="1" dirty="0"/>
              <a:t>Desafios durante e pós-pandemia</a:t>
            </a:r>
          </a:p>
        </p:txBody>
      </p:sp>
    </p:spTree>
    <p:extLst>
      <p:ext uri="{BB962C8B-B14F-4D97-AF65-F5344CB8AC3E}">
        <p14:creationId xmlns:p14="http://schemas.microsoft.com/office/powerpoint/2010/main" val="1949466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642B400-DE26-4B25-AC9D-0EB9EA411B53}"/>
              </a:ext>
            </a:extLst>
          </p:cNvPr>
          <p:cNvSpPr txBox="1"/>
          <p:nvPr/>
        </p:nvSpPr>
        <p:spPr>
          <a:xfrm>
            <a:off x="-1" y="890008"/>
            <a:ext cx="12192000" cy="5546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t-BR" sz="2000" b="1" dirty="0"/>
              <a:t>Colaboração com os governos nas medidas de prevenção (propostas, acompanhamento, ...).                  Comitês científicos, como o do Nordeste. Participação em redes e movimentos em defesa da vida.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t-BR" sz="2000" b="1" dirty="0"/>
              <a:t>Produção e realização de testes, de equipamentos hospitalares (respiradores, ...) e de proteção individual.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t-BR" sz="2000" b="1" dirty="0"/>
              <a:t>Pesquisas: vírus; desenvolvimento de testes, fármacos, vacinas; impactos sanitários e sociais; monitoramento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t-BR" sz="2000" b="1" dirty="0"/>
              <a:t>Ações de atendimentos em hospitais, em particular universitários, e postos de atendimento.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t-BR" sz="2000" b="1" dirty="0"/>
              <a:t>Criação de redes e interações com as empresas sobre inovações. Exemplo:  Força Tarefa Covid-19 [ACFB]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t-BR" sz="2000" b="1" dirty="0"/>
              <a:t>Reestruturação das atividades de pesquisa, ensino e extensão.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t-BR" sz="2000" b="1" dirty="0"/>
              <a:t>Recuperação, atualização e manutenção dos laboratórios. </a:t>
            </a:r>
            <a:r>
              <a:rPr lang="pt-BR" sz="2000" b="1"/>
              <a:t>Criação de laboratórios </a:t>
            </a:r>
            <a:r>
              <a:rPr lang="pt-BR" sz="2000" b="1" dirty="0"/>
              <a:t>novos (NB3 e NB4)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pt-BR" sz="2000" b="1" dirty="0"/>
              <a:t>Pesquisas sobre novas epidemias ou pandemias possíveis.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9071A2-9906-4273-9F7D-332D6B16CC2A}"/>
              </a:ext>
            </a:extLst>
          </p:cNvPr>
          <p:cNvSpPr txBox="1"/>
          <p:nvPr/>
        </p:nvSpPr>
        <p:spPr>
          <a:xfrm flipH="1">
            <a:off x="0" y="106017"/>
            <a:ext cx="12191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solidFill>
                  <a:srgbClr val="002060"/>
                </a:solidFill>
              </a:rPr>
              <a:t>Ações da C&amp;T em universidades, instituições de pesquisa, fundações, empresas, </a:t>
            </a:r>
            <a:r>
              <a:rPr lang="pt-BR" sz="2600" b="1" dirty="0" err="1">
                <a:solidFill>
                  <a:srgbClr val="002060"/>
                </a:solidFill>
              </a:rPr>
              <a:t>etc</a:t>
            </a:r>
            <a:r>
              <a:rPr lang="pt-BR" sz="2600" b="1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7729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533A42E-932E-4826-B831-65EED8E7280E}"/>
              </a:ext>
            </a:extLst>
          </p:cNvPr>
          <p:cNvSpPr/>
          <p:nvPr/>
        </p:nvSpPr>
        <p:spPr>
          <a:xfrm>
            <a:off x="53009" y="-19231"/>
            <a:ext cx="12085982" cy="6676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t-BR" sz="2800" b="1" dirty="0"/>
              <a:t>Recursos para C&amp;T para o enfrentamento da pandemia (levantamento parcial)</a:t>
            </a:r>
          </a:p>
          <a:p>
            <a:pPr>
              <a:lnSpc>
                <a:spcPct val="120000"/>
              </a:lnSpc>
            </a:pPr>
            <a:endParaRPr lang="pt-BR" sz="2200" b="1" dirty="0"/>
          </a:p>
          <a:p>
            <a:pPr>
              <a:lnSpc>
                <a:spcPct val="120000"/>
              </a:lnSpc>
            </a:pPr>
            <a:r>
              <a:rPr lang="pt-BR" sz="2200" b="1" dirty="0"/>
              <a:t>1.  MCTI: Diversos editais, encomendas e pregões via CNPq e Finep. Recursos adicionais para a pandemia: R$ 452 milhões. Créditos para empresas (Finep). </a:t>
            </a:r>
          </a:p>
          <a:p>
            <a:pPr>
              <a:lnSpc>
                <a:spcPct val="120000"/>
              </a:lnSpc>
            </a:pPr>
            <a:endParaRPr lang="pt-BR" sz="2200" b="1" dirty="0"/>
          </a:p>
          <a:p>
            <a:pPr>
              <a:lnSpc>
                <a:spcPct val="120000"/>
              </a:lnSpc>
            </a:pPr>
            <a:r>
              <a:rPr lang="pt-BR" sz="2200" b="1" dirty="0"/>
              <a:t>2. Capes. Editais: Epidemias, Fármacos e Imunologia, Telemedicina e Análise de Dados Médicos:         R$ 110 milhões</a:t>
            </a:r>
          </a:p>
          <a:p>
            <a:pPr>
              <a:lnSpc>
                <a:spcPct val="120000"/>
              </a:lnSpc>
            </a:pPr>
            <a:endParaRPr lang="pt-BR" sz="2200" b="1" dirty="0"/>
          </a:p>
          <a:p>
            <a:pPr>
              <a:lnSpc>
                <a:spcPct val="120000"/>
              </a:lnSpc>
            </a:pPr>
            <a:r>
              <a:rPr lang="pt-BR" sz="2200" b="1" dirty="0"/>
              <a:t>4. Fundações Estaduais de Apoio à Pesquisa (</a:t>
            </a:r>
            <a:r>
              <a:rPr lang="pt-BR" sz="2200" b="1" dirty="0" err="1"/>
              <a:t>FAPs</a:t>
            </a:r>
            <a:r>
              <a:rPr lang="pt-BR" sz="2200" b="1" dirty="0"/>
              <a:t>) [17] e secretarias de CT&amp;I – R$ 110 milhões</a:t>
            </a:r>
          </a:p>
          <a:p>
            <a:pPr>
              <a:lnSpc>
                <a:spcPct val="120000"/>
              </a:lnSpc>
            </a:pPr>
            <a:endParaRPr lang="pt-BR" sz="2200" b="1" dirty="0"/>
          </a:p>
          <a:p>
            <a:pPr>
              <a:lnSpc>
                <a:spcPct val="120000"/>
              </a:lnSpc>
            </a:pPr>
            <a:r>
              <a:rPr lang="pt-BR" sz="2200" b="1" dirty="0"/>
              <a:t>5. Ministério da Saúde e Fiocruz  </a:t>
            </a:r>
          </a:p>
          <a:p>
            <a:pPr>
              <a:lnSpc>
                <a:spcPct val="120000"/>
              </a:lnSpc>
            </a:pPr>
            <a:endParaRPr lang="pt-BR" sz="2200" b="1" dirty="0"/>
          </a:p>
          <a:p>
            <a:pPr>
              <a:lnSpc>
                <a:spcPct val="120000"/>
              </a:lnSpc>
            </a:pPr>
            <a:r>
              <a:rPr lang="pt-BR" sz="2200" b="1" dirty="0"/>
              <a:t>6. Universidades e IFES – recursos próprios e recebidos de doações e convênios.</a:t>
            </a:r>
          </a:p>
          <a:p>
            <a:pPr>
              <a:lnSpc>
                <a:spcPct val="120000"/>
              </a:lnSpc>
            </a:pPr>
            <a:endParaRPr lang="pt-BR" sz="2200" b="1" dirty="0"/>
          </a:p>
          <a:p>
            <a:pPr>
              <a:lnSpc>
                <a:spcPct val="120000"/>
              </a:lnSpc>
            </a:pPr>
            <a:r>
              <a:rPr lang="pt-BR" sz="2200" b="1" dirty="0"/>
              <a:t>7. Instituições (SESI, SENAI), Rede D´</a:t>
            </a:r>
            <a:r>
              <a:rPr lang="pt-BR" sz="2200" b="1" dirty="0" err="1"/>
              <a:t>Or</a:t>
            </a:r>
            <a:r>
              <a:rPr lang="pt-BR" sz="2200" b="1" dirty="0"/>
              <a:t> (30 milhões) e outras empresas privadas (Itaú Bradesco, ...)</a:t>
            </a:r>
          </a:p>
          <a:p>
            <a:pPr>
              <a:lnSpc>
                <a:spcPct val="120000"/>
              </a:lnSpc>
            </a:pPr>
            <a:endParaRPr lang="pt-BR" sz="2200" b="1" dirty="0"/>
          </a:p>
        </p:txBody>
      </p:sp>
    </p:spTree>
    <p:extLst>
      <p:ext uri="{BB962C8B-B14F-4D97-AF65-F5344CB8AC3E}">
        <p14:creationId xmlns:p14="http://schemas.microsoft.com/office/powerpoint/2010/main" val="1295688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8189465-ABF1-4617-92F0-C369B98F75E5}"/>
              </a:ext>
            </a:extLst>
          </p:cNvPr>
          <p:cNvSpPr/>
          <p:nvPr/>
        </p:nvSpPr>
        <p:spPr>
          <a:xfrm>
            <a:off x="0" y="29510"/>
            <a:ext cx="12192000" cy="6867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MCTI</a:t>
            </a:r>
          </a:p>
          <a:p>
            <a:pPr>
              <a:lnSpc>
                <a:spcPct val="150000"/>
              </a:lnSpc>
            </a:pPr>
            <a:endParaRPr lang="pt-BR" sz="2400" b="1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/>
              <a:t>R$ 100 milhões em ações relacionadas à pesquisa para combate à covid-19.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400" b="1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/>
              <a:t>R$ 352 milhões para outras ações do enfrentamento pela ciência, incluindo laboratórios de biossegurança (34 milhões NB3 e 45 milhões para NB4)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400" b="1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/>
              <a:t>R$ 600 milhões pela Financiadora de Estudos e Projetos (Finep) em créditos para empresas.</a:t>
            </a:r>
          </a:p>
          <a:p>
            <a:pPr>
              <a:lnSpc>
                <a:spcPct val="150000"/>
              </a:lnSpc>
            </a:pPr>
            <a:endParaRPr lang="pt-BR" sz="2400" b="1" dirty="0"/>
          </a:p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</a:rPr>
              <a:t>CNPq: Chamada Pública Nacional de Pesquisa em Saúde sobre o </a:t>
            </a:r>
            <a:r>
              <a:rPr lang="pt-BR" sz="2400" b="1" dirty="0" err="1">
                <a:solidFill>
                  <a:srgbClr val="FF0000"/>
                </a:solidFill>
              </a:rPr>
              <a:t>Coronavírus</a:t>
            </a:r>
            <a:r>
              <a:rPr lang="pt-BR" sz="2400" b="1" dirty="0">
                <a:solidFill>
                  <a:srgbClr val="FF0000"/>
                </a:solidFill>
              </a:rPr>
              <a:t>: </a:t>
            </a:r>
          </a:p>
          <a:p>
            <a:pPr algn="ctr">
              <a:lnSpc>
                <a:spcPct val="150000"/>
              </a:lnSpc>
            </a:pPr>
            <a:r>
              <a:rPr lang="pt-BR" sz="2400" b="1" dirty="0"/>
              <a:t>R$ 50 milhões ( + 20 milhões).  Demanda: 2.200 projetos, R$ 1,7 bilhão. </a:t>
            </a:r>
          </a:p>
          <a:p>
            <a:pPr algn="ctr">
              <a:lnSpc>
                <a:spcPct val="150000"/>
              </a:lnSpc>
            </a:pPr>
            <a:r>
              <a:rPr lang="pt-BR" sz="2400" b="1" dirty="0"/>
              <a:t>Cerca de 600 milhões necessários para os projetos altamente qualificados. </a:t>
            </a:r>
          </a:p>
        </p:txBody>
      </p:sp>
    </p:spTree>
    <p:extLst>
      <p:ext uri="{BB962C8B-B14F-4D97-AF65-F5344CB8AC3E}">
        <p14:creationId xmlns:p14="http://schemas.microsoft.com/office/powerpoint/2010/main" val="3987247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11B5B0-5C10-4BC3-B876-CCAA1870A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339" y="-331301"/>
            <a:ext cx="9937322" cy="11430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Consolidado – recursos extraordinários - Fiocruz</a:t>
            </a:r>
          </a:p>
        </p:txBody>
      </p:sp>
      <p:sp>
        <p:nvSpPr>
          <p:cNvPr id="3" name="AutoShape 2" descr="blob:https://web.whatsapp.com/8a9610ee-8afc-4081-bf74-bba17b5eb020">
            <a:extLst>
              <a:ext uri="{FF2B5EF4-FFF2-40B4-BE49-F238E27FC236}">
                <a16:creationId xmlns:a16="http://schemas.microsoft.com/office/drawing/2014/main" id="{69D49F5B-78FE-44AD-98B4-15EB0EF3A36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C4D92C3-DDC5-4B1C-90BE-30EF339141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948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1F7E073-2FEB-4AD7-B2F2-B15D80DBF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2355" y="0"/>
            <a:ext cx="12416710" cy="4055165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1F52744-1DE7-4445-BB14-8FF33D0E32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21" y="4347479"/>
            <a:ext cx="4555587" cy="251052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1FAFAA1-1351-4D6A-A96D-910D89F5234E}"/>
              </a:ext>
            </a:extLst>
          </p:cNvPr>
          <p:cNvSpPr txBox="1"/>
          <p:nvPr/>
        </p:nvSpPr>
        <p:spPr>
          <a:xfrm>
            <a:off x="8931965" y="4055165"/>
            <a:ext cx="326003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500" b="1" dirty="0"/>
              <a:t>BRASIL</a:t>
            </a:r>
          </a:p>
          <a:p>
            <a:pPr algn="ctr"/>
            <a:endParaRPr lang="pt-BR" sz="2500" b="1" dirty="0"/>
          </a:p>
          <a:p>
            <a:pPr algn="ctr"/>
            <a:r>
              <a:rPr lang="pt-BR" sz="2500" b="1" dirty="0"/>
              <a:t>≈ R$ 1,0 bi ≈ US$ 0,2 bi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989D62A-9ADB-4634-B866-CFE9AF4E5FF8}"/>
              </a:ext>
            </a:extLst>
          </p:cNvPr>
          <p:cNvSpPr txBox="1"/>
          <p:nvPr/>
        </p:nvSpPr>
        <p:spPr>
          <a:xfrm>
            <a:off x="4607008" y="4633243"/>
            <a:ext cx="356777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/>
              <a:t>Comissão Europeia</a:t>
            </a:r>
          </a:p>
          <a:p>
            <a:endParaRPr lang="pt-BR" sz="2400" b="1" dirty="0"/>
          </a:p>
          <a:p>
            <a:r>
              <a:rPr lang="pt-BR" sz="2400" b="1" dirty="0"/>
              <a:t>  € 390 bi a fundo perdido</a:t>
            </a:r>
          </a:p>
          <a:p>
            <a:endParaRPr lang="pt-BR" sz="2400" b="1" dirty="0"/>
          </a:p>
          <a:p>
            <a:r>
              <a:rPr lang="pt-BR" sz="2400" b="1" dirty="0"/>
              <a:t>€ 350 bi para empréstimos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1939BDE-A4DB-4348-8608-C676B2E4A83D}"/>
              </a:ext>
            </a:extLst>
          </p:cNvPr>
          <p:cNvSpPr txBox="1"/>
          <p:nvPr/>
        </p:nvSpPr>
        <p:spPr>
          <a:xfrm>
            <a:off x="8611984" y="6211669"/>
            <a:ext cx="3528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Brasil Pós-Covid19  - Contribuições </a:t>
            </a:r>
          </a:p>
          <a:p>
            <a:pPr algn="ctr"/>
            <a:r>
              <a:rPr lang="pt-BR" b="1" dirty="0">
                <a:solidFill>
                  <a:srgbClr val="002060"/>
                </a:solidFill>
              </a:rPr>
              <a:t>do IPEA – junho de 2020 </a:t>
            </a:r>
          </a:p>
        </p:txBody>
      </p:sp>
    </p:spTree>
    <p:extLst>
      <p:ext uri="{BB962C8B-B14F-4D97-AF65-F5344CB8AC3E}">
        <p14:creationId xmlns:p14="http://schemas.microsoft.com/office/powerpoint/2010/main" val="2308895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FD99F1C3-AC2F-477E-B927-A2E9278E0685}"/>
              </a:ext>
            </a:extLst>
          </p:cNvPr>
          <p:cNvCxnSpPr>
            <a:cxnSpLocks/>
          </p:cNvCxnSpPr>
          <p:nvPr/>
        </p:nvCxnSpPr>
        <p:spPr>
          <a:xfrm>
            <a:off x="11184835" y="2087722"/>
            <a:ext cx="432740" cy="709759"/>
          </a:xfrm>
          <a:prstGeom prst="line">
            <a:avLst/>
          </a:prstGeom>
          <a:ln w="1270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5A6CE3F1-17CD-4513-8F37-77AB1D3AE787}"/>
              </a:ext>
            </a:extLst>
          </p:cNvPr>
          <p:cNvSpPr txBox="1"/>
          <p:nvPr/>
        </p:nvSpPr>
        <p:spPr>
          <a:xfrm>
            <a:off x="1011747" y="3837484"/>
            <a:ext cx="587616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700" b="1" dirty="0"/>
              <a:t>Cerca de 25 bilhões de reais contingenciados entre 2006 e 2020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4A41AEA-F042-46B0-8E24-43CB95DE59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25" y="-78999"/>
            <a:ext cx="10918880" cy="380003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9509F39-5DE9-4E7E-8FD3-967AAD4B15B7}"/>
              </a:ext>
            </a:extLst>
          </p:cNvPr>
          <p:cNvSpPr txBox="1"/>
          <p:nvPr/>
        </p:nvSpPr>
        <p:spPr>
          <a:xfrm>
            <a:off x="10319661" y="297329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/>
              <a:t>2020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EE6A380D-9882-45DE-8045-E4C1BD82DE02}"/>
              </a:ext>
            </a:extLst>
          </p:cNvPr>
          <p:cNvSpPr txBox="1"/>
          <p:nvPr/>
        </p:nvSpPr>
        <p:spPr>
          <a:xfrm>
            <a:off x="9195994" y="124239"/>
            <a:ext cx="110959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600" b="1" dirty="0">
                <a:solidFill>
                  <a:srgbClr val="002060"/>
                </a:solidFill>
              </a:rPr>
              <a:t>FNDCT</a:t>
            </a:r>
          </a:p>
        </p:txBody>
      </p:sp>
      <p:pic>
        <p:nvPicPr>
          <p:cNvPr id="19" name="Imagem 18" descr="http://www.abc.org.br/wp-content/uploads/2019/09/antonio.jpg">
            <a:extLst>
              <a:ext uri="{FF2B5EF4-FFF2-40B4-BE49-F238E27FC236}">
                <a16:creationId xmlns:a16="http://schemas.microsoft.com/office/drawing/2014/main" id="{C6A91795-229C-4EEE-A3E7-91FCCD4DD04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531" y="3721038"/>
            <a:ext cx="4470523" cy="313335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EFBA0EF8-8A62-4169-B762-37C605D24ABA}"/>
              </a:ext>
            </a:extLst>
          </p:cNvPr>
          <p:cNvSpPr/>
          <p:nvPr/>
        </p:nvSpPr>
        <p:spPr>
          <a:xfrm>
            <a:off x="158726" y="4817798"/>
            <a:ext cx="7042993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</a:rPr>
              <a:t>Necessária a liberação total do FNDCT (PLP 135/2020) e a Extinção da Reserva de Contingência</a:t>
            </a:r>
          </a:p>
        </p:txBody>
      </p:sp>
    </p:spTree>
    <p:extLst>
      <p:ext uri="{BB962C8B-B14F-4D97-AF65-F5344CB8AC3E}">
        <p14:creationId xmlns:p14="http://schemas.microsoft.com/office/powerpoint/2010/main" val="2097159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8F800FC-BA99-458B-9360-8C98E38373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122" y="0"/>
            <a:ext cx="10588487" cy="6256393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BC82B6B-7392-4102-A7AD-FD5EB4092522}"/>
              </a:ext>
            </a:extLst>
          </p:cNvPr>
          <p:cNvSpPr txBox="1"/>
          <p:nvPr/>
        </p:nvSpPr>
        <p:spPr>
          <a:xfrm>
            <a:off x="8256104" y="6488668"/>
            <a:ext cx="3260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Jornal da ADUFRJ – 14/08/2020 </a:t>
            </a:r>
          </a:p>
        </p:txBody>
      </p:sp>
    </p:spTree>
    <p:extLst>
      <p:ext uri="{BB962C8B-B14F-4D97-AF65-F5344CB8AC3E}">
        <p14:creationId xmlns:p14="http://schemas.microsoft.com/office/powerpoint/2010/main" val="41035035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1115</Words>
  <Application>Microsoft Office PowerPoint</Application>
  <PresentationFormat>Widescreen</PresentationFormat>
  <Paragraphs>115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Simplified Arabic Fixed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Consolidado – recursos extraordinários - Fiocruz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Ildeu</dc:creator>
  <cp:lastModifiedBy>Ildeu</cp:lastModifiedBy>
  <cp:revision>29</cp:revision>
  <dcterms:created xsi:type="dcterms:W3CDTF">2020-07-07T02:49:07Z</dcterms:created>
  <dcterms:modified xsi:type="dcterms:W3CDTF">2020-08-17T12:33:43Z</dcterms:modified>
</cp:coreProperties>
</file>