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5" r:id="rId2"/>
    <p:sldId id="317" r:id="rId3"/>
    <p:sldId id="318" r:id="rId4"/>
    <p:sldId id="319" r:id="rId5"/>
    <p:sldId id="320" r:id="rId6"/>
    <p:sldId id="321" r:id="rId7"/>
    <p:sldId id="322" r:id="rId8"/>
    <p:sldId id="328" r:id="rId9"/>
    <p:sldId id="326" r:id="rId10"/>
    <p:sldId id="327" r:id="rId11"/>
    <p:sldId id="313" r:id="rId12"/>
    <p:sldId id="315" r:id="rId13"/>
    <p:sldId id="311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EÇÃO CLÍNICA" initials="DC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715"/>
  </p:normalViewPr>
  <p:slideViewPr>
    <p:cSldViewPr snapToGrid="0" snapToObjects="1">
      <p:cViewPr varScale="1">
        <p:scale>
          <a:sx n="44" d="100"/>
          <a:sy n="44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rren1\AppData\Local\Microsoft\Windows\INetCache\IE\IQT6EKW1\Cuadro_resumen_SPOKE_YM_crosstab%20(1)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/>
              <a:t>STEMI MORTALITY RATE</a:t>
            </a:r>
          </a:p>
        </c:rich>
      </c:tx>
      <c:layout>
        <c:manualLayout>
          <c:xMode val="edge"/>
          <c:yMode val="edge"/>
          <c:x val="0.23709876543209871"/>
          <c:y val="5.092594449035596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Cuadro_resumen_SPOKE_YM_crossta!$BV$2808</c:f>
              <c:strCache>
                <c:ptCount val="1"/>
                <c:pt idx="0">
                  <c:v>STEMI MOTALITY RATE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95E-7048-8D68-A5DC2FD54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Cuadro_resumen_SPOKE_YM_crossta!$BW$2807:$BZ$2807</c:f>
              <c:strCache>
                <c:ptCount val="4"/>
                <c:pt idx="0">
                  <c:v>2015</c:v>
                </c:pt>
                <c:pt idx="1">
                  <c:v>LATIN 2016</c:v>
                </c:pt>
                <c:pt idx="2">
                  <c:v>LATIN 2017</c:v>
                </c:pt>
                <c:pt idx="3">
                  <c:v>LATIN 2018</c:v>
                </c:pt>
              </c:strCache>
            </c:strRef>
          </c:cat>
          <c:val>
            <c:numRef>
              <c:f>Cuadro_resumen_SPOKE_YM_crossta!$BW$2808:$BZ$2808</c:f>
              <c:numCache>
                <c:formatCode>General</c:formatCode>
                <c:ptCount val="4"/>
                <c:pt idx="0">
                  <c:v>7.1</c:v>
                </c:pt>
                <c:pt idx="1">
                  <c:v>3.8</c:v>
                </c:pt>
                <c:pt idx="2">
                  <c:v>4.7</c:v>
                </c:pt>
                <c:pt idx="3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83-4997-B329-34B862F8989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699766864"/>
        <c:axId val="-699764144"/>
      </c:barChart>
      <c:catAx>
        <c:axId val="-69976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-699764144"/>
        <c:crosses val="autoZero"/>
        <c:auto val="1"/>
        <c:lblAlgn val="ctr"/>
        <c:lblOffset val="100"/>
        <c:noMultiLvlLbl val="0"/>
      </c:catAx>
      <c:valAx>
        <c:axId val="-699764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9976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6DFB6-31E8-44FD-8EED-389B9FEDF508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02580-AA7E-4349-B1D5-05C86FCA04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98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treatment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Acute</a:t>
            </a:r>
            <a:r>
              <a:rPr lang="pt-BR" dirty="0"/>
              <a:t> MI in </a:t>
            </a:r>
            <a:r>
              <a:rPr lang="pt-BR" dirty="0" err="1"/>
              <a:t>public</a:t>
            </a:r>
            <a:r>
              <a:rPr lang="pt-BR" dirty="0"/>
              <a:t> </a:t>
            </a:r>
            <a:r>
              <a:rPr lang="pt-BR" dirty="0" err="1"/>
              <a:t>healthcare</a:t>
            </a:r>
            <a:r>
              <a:rPr lang="pt-BR" dirty="0"/>
              <a:t> setting, </a:t>
            </a:r>
            <a:r>
              <a:rPr lang="pt-BR" dirty="0" err="1"/>
              <a:t>however</a:t>
            </a:r>
            <a:r>
              <a:rPr lang="pt-BR" dirty="0"/>
              <a:t>,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patients</a:t>
            </a:r>
            <a:r>
              <a:rPr lang="pt-BR" dirty="0"/>
              <a:t> are </a:t>
            </a:r>
            <a:r>
              <a:rPr lang="pt-BR" dirty="0" err="1"/>
              <a:t>sent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capital </a:t>
            </a:r>
            <a:r>
              <a:rPr lang="pt-BR" dirty="0" err="1"/>
              <a:t>city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only</a:t>
            </a:r>
            <a:r>
              <a:rPr lang="pt-BR" dirty="0"/>
              <a:t> </a:t>
            </a:r>
            <a:r>
              <a:rPr lang="pt-BR" dirty="0" err="1"/>
              <a:t>public</a:t>
            </a:r>
            <a:r>
              <a:rPr lang="pt-BR" dirty="0"/>
              <a:t> hospital </a:t>
            </a:r>
            <a:r>
              <a:rPr lang="pt-BR" dirty="0" err="1"/>
              <a:t>where</a:t>
            </a:r>
            <a:r>
              <a:rPr lang="pt-BR" dirty="0"/>
              <a:t> </a:t>
            </a:r>
            <a:r>
              <a:rPr lang="pt-BR" dirty="0" err="1"/>
              <a:t>there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a </a:t>
            </a:r>
            <a:r>
              <a:rPr lang="pt-BR" dirty="0" err="1"/>
              <a:t>cardiac</a:t>
            </a:r>
            <a:r>
              <a:rPr lang="pt-BR" dirty="0"/>
              <a:t> </a:t>
            </a:r>
            <a:r>
              <a:rPr lang="pt-BR" dirty="0" err="1"/>
              <a:t>intensive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 </a:t>
            </a:r>
            <a:r>
              <a:rPr lang="pt-BR" dirty="0" err="1"/>
              <a:t>unit</a:t>
            </a:r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FC769-FD59-4E27-B241-F041DB151101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12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Actually</a:t>
            </a:r>
            <a:r>
              <a:rPr lang="pt-BR" dirty="0"/>
              <a:t>, as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see</a:t>
            </a:r>
            <a:r>
              <a:rPr lang="pt-BR" dirty="0"/>
              <a:t> </a:t>
            </a:r>
            <a:r>
              <a:rPr lang="pt-BR" dirty="0" err="1"/>
              <a:t>here</a:t>
            </a:r>
            <a:r>
              <a:rPr lang="pt-BR" dirty="0"/>
              <a:t>, </a:t>
            </a:r>
            <a:r>
              <a:rPr lang="pt-BR" dirty="0" err="1"/>
              <a:t>according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official</a:t>
            </a:r>
            <a:r>
              <a:rPr lang="pt-BR" dirty="0"/>
              <a:t> </a:t>
            </a:r>
            <a:r>
              <a:rPr lang="pt-BR" dirty="0" err="1"/>
              <a:t>statistics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DATASUS  system, </a:t>
            </a:r>
            <a:r>
              <a:rPr lang="pt-BR" dirty="0" err="1"/>
              <a:t>only</a:t>
            </a:r>
            <a:r>
              <a:rPr lang="pt-BR" dirty="0"/>
              <a:t> four </a:t>
            </a:r>
            <a:r>
              <a:rPr lang="pt-BR" dirty="0" err="1"/>
              <a:t>primary</a:t>
            </a:r>
            <a:r>
              <a:rPr lang="pt-BR" dirty="0"/>
              <a:t> </a:t>
            </a:r>
            <a:r>
              <a:rPr lang="pt-BR" dirty="0" err="1"/>
              <a:t>angioplasties</a:t>
            </a:r>
            <a:r>
              <a:rPr lang="pt-BR" dirty="0"/>
              <a:t> </a:t>
            </a:r>
            <a:r>
              <a:rPr lang="pt-BR" dirty="0" err="1"/>
              <a:t>had</a:t>
            </a:r>
            <a:r>
              <a:rPr lang="pt-BR" dirty="0"/>
              <a:t> </a:t>
            </a:r>
            <a:r>
              <a:rPr lang="pt-BR" dirty="0" err="1"/>
              <a:t>been</a:t>
            </a:r>
            <a:r>
              <a:rPr lang="pt-BR" dirty="0"/>
              <a:t> </a:t>
            </a:r>
            <a:r>
              <a:rPr lang="pt-BR" dirty="0" err="1"/>
              <a:t>performed</a:t>
            </a:r>
            <a:r>
              <a:rPr lang="pt-BR" dirty="0"/>
              <a:t> </a:t>
            </a:r>
            <a:r>
              <a:rPr lang="pt-BR" dirty="0" err="1"/>
              <a:t>between</a:t>
            </a:r>
            <a:r>
              <a:rPr lang="pt-BR" dirty="0"/>
              <a:t> 2010 </a:t>
            </a:r>
            <a:r>
              <a:rPr lang="pt-BR" dirty="0" err="1"/>
              <a:t>and</a:t>
            </a:r>
            <a:r>
              <a:rPr lang="pt-BR" dirty="0"/>
              <a:t> 2014.</a:t>
            </a:r>
          </a:p>
          <a:p>
            <a:r>
              <a:rPr lang="pt-BR" dirty="0"/>
              <a:t>Look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! four , </a:t>
            </a:r>
            <a:r>
              <a:rPr lang="pt-BR" dirty="0" err="1"/>
              <a:t>not</a:t>
            </a:r>
            <a:r>
              <a:rPr lang="pt-BR" dirty="0"/>
              <a:t> in a </a:t>
            </a:r>
            <a:r>
              <a:rPr lang="pt-BR" dirty="0" err="1"/>
              <a:t>month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in a </a:t>
            </a:r>
            <a:r>
              <a:rPr lang="pt-BR" dirty="0" err="1"/>
              <a:t>year</a:t>
            </a:r>
            <a:r>
              <a:rPr lang="pt-BR" dirty="0"/>
              <a:t> ...  in 4 </a:t>
            </a:r>
            <a:r>
              <a:rPr lang="pt-BR" dirty="0" err="1"/>
              <a:t>years</a:t>
            </a:r>
            <a:r>
              <a:rPr lang="pt-BR" dirty="0"/>
              <a:t> ...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stark</a:t>
            </a:r>
            <a:r>
              <a:rPr lang="pt-BR" dirty="0"/>
              <a:t> reality </a:t>
            </a:r>
            <a:r>
              <a:rPr lang="pt-BR" dirty="0" err="1"/>
              <a:t>back</a:t>
            </a:r>
            <a:r>
              <a:rPr lang="pt-BR" dirty="0"/>
              <a:t> </a:t>
            </a:r>
            <a:r>
              <a:rPr lang="pt-BR" dirty="0" err="1"/>
              <a:t>then</a:t>
            </a:r>
            <a:r>
              <a:rPr lang="pt-BR" dirty="0"/>
              <a:t>. 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FC769-FD59-4E27-B241-F041DB151101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54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Also</a:t>
            </a:r>
            <a:r>
              <a:rPr lang="pt-BR" dirty="0"/>
              <a:t>,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deployed</a:t>
            </a:r>
            <a:r>
              <a:rPr lang="pt-BR" dirty="0"/>
              <a:t> in </a:t>
            </a:r>
            <a:r>
              <a:rPr lang="pt-BR" dirty="0" err="1"/>
              <a:t>all</a:t>
            </a:r>
            <a:r>
              <a:rPr lang="pt-BR" dirty="0"/>
              <a:t> SPOKES 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acute</a:t>
            </a:r>
            <a:r>
              <a:rPr lang="pt-BR" dirty="0"/>
              <a:t> MI </a:t>
            </a:r>
            <a:r>
              <a:rPr lang="pt-BR" dirty="0" err="1"/>
              <a:t>treatment</a:t>
            </a:r>
            <a:r>
              <a:rPr lang="pt-BR" dirty="0"/>
              <a:t> </a:t>
            </a:r>
            <a:r>
              <a:rPr lang="pt-BR" dirty="0" err="1"/>
              <a:t>protocol</a:t>
            </a:r>
            <a:r>
              <a:rPr lang="pt-BR" dirty="0"/>
              <a:t> </a:t>
            </a:r>
            <a:r>
              <a:rPr lang="pt-BR" dirty="0" err="1"/>
              <a:t>based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LATIN, </a:t>
            </a:r>
            <a:r>
              <a:rPr lang="pt-BR" dirty="0" err="1"/>
              <a:t>thus</a:t>
            </a:r>
            <a:r>
              <a:rPr lang="pt-BR" dirty="0"/>
              <a:t> </a:t>
            </a:r>
            <a:r>
              <a:rPr lang="pt-BR" dirty="0" err="1"/>
              <a:t>unifying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medical procedures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FC769-FD59-4E27-B241-F041DB151101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752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also</a:t>
            </a:r>
            <a:r>
              <a:rPr lang="pt-BR" dirty="0"/>
              <a:t> </a:t>
            </a:r>
            <a:r>
              <a:rPr lang="pt-BR" dirty="0" err="1"/>
              <a:t>began</a:t>
            </a:r>
            <a:r>
              <a:rPr lang="pt-BR" dirty="0"/>
              <a:t> CPR training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spokes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 </a:t>
            </a:r>
            <a:r>
              <a:rPr lang="pt-BR" dirty="0" err="1"/>
              <a:t>refresher</a:t>
            </a:r>
            <a:r>
              <a:rPr lang="pt-BR" dirty="0"/>
              <a:t> </a:t>
            </a:r>
            <a:r>
              <a:rPr lang="pt-BR" dirty="0" err="1"/>
              <a:t>courses</a:t>
            </a:r>
            <a:r>
              <a:rPr lang="pt-BR" dirty="0"/>
              <a:t> in </a:t>
            </a:r>
            <a:r>
              <a:rPr lang="pt-BR" dirty="0" err="1"/>
              <a:t>diagnostics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treatment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acute</a:t>
            </a:r>
            <a:r>
              <a:rPr lang="pt-BR" dirty="0"/>
              <a:t> </a:t>
            </a:r>
            <a:r>
              <a:rPr lang="pt-BR" dirty="0" err="1"/>
              <a:t>coronary</a:t>
            </a:r>
            <a:r>
              <a:rPr lang="pt-BR" dirty="0"/>
              <a:t> </a:t>
            </a:r>
            <a:r>
              <a:rPr lang="pt-BR" dirty="0" err="1"/>
              <a:t>syndrome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improve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level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first</a:t>
            </a:r>
            <a:r>
              <a:rPr lang="pt-BR" dirty="0"/>
              <a:t> response </a:t>
            </a:r>
            <a:r>
              <a:rPr lang="pt-BR" dirty="0" err="1"/>
              <a:t>provided</a:t>
            </a:r>
            <a:r>
              <a:rPr lang="pt-BR" dirty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A97928-7DC9-44CC-ACC6-51242EC7286C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91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FF0000"/>
                </a:solidFill>
              </a:rPr>
              <a:t>At </a:t>
            </a:r>
            <a:r>
              <a:rPr lang="pt-BR" dirty="0" err="1">
                <a:solidFill>
                  <a:srgbClr val="FF0000"/>
                </a:solidFill>
              </a:rPr>
              <a:t>the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same</a:t>
            </a:r>
            <a:r>
              <a:rPr lang="pt-BR" dirty="0">
                <a:solidFill>
                  <a:srgbClr val="FF0000"/>
                </a:solidFill>
              </a:rPr>
              <a:t> time, </a:t>
            </a:r>
            <a:r>
              <a:rPr lang="pt-BR" dirty="0" err="1">
                <a:solidFill>
                  <a:srgbClr val="FF0000"/>
                </a:solidFill>
              </a:rPr>
              <a:t>we</a:t>
            </a:r>
            <a:r>
              <a:rPr lang="pt-BR" dirty="0">
                <a:solidFill>
                  <a:srgbClr val="FF0000"/>
                </a:solidFill>
              </a:rPr>
              <a:t>, </a:t>
            </a:r>
            <a:r>
              <a:rPr lang="pt-BR" dirty="0" err="1"/>
              <a:t>above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, implantamos o LATIN </a:t>
            </a:r>
            <a:r>
              <a:rPr lang="pt-BR" dirty="0" err="1"/>
              <a:t>program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implemeting</a:t>
            </a:r>
            <a:r>
              <a:rPr lang="pt-BR" dirty="0"/>
              <a:t> LATIN, </a:t>
            </a:r>
            <a:r>
              <a:rPr lang="pt-BR" dirty="0" err="1"/>
              <a:t>indeed</a:t>
            </a:r>
            <a:r>
              <a:rPr lang="pt-BR" dirty="0"/>
              <a:t>...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FC769-FD59-4E27-B241-F041DB151101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04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 </a:t>
            </a:r>
            <a:r>
              <a:rPr lang="pt-BR" dirty="0" err="1"/>
              <a:t>reconfigured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whole</a:t>
            </a:r>
            <a:r>
              <a:rPr lang="pt-BR" dirty="0"/>
              <a:t> system, </a:t>
            </a:r>
            <a:r>
              <a:rPr lang="pt-BR" dirty="0" err="1"/>
              <a:t>thus</a:t>
            </a:r>
            <a:r>
              <a:rPr lang="pt-BR" dirty="0"/>
              <a:t> </a:t>
            </a:r>
            <a:r>
              <a:rPr lang="pt-BR" dirty="0" err="1"/>
              <a:t>connecting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centers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resulting</a:t>
            </a:r>
            <a:r>
              <a:rPr lang="pt-BR" dirty="0"/>
              <a:t> in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impressive</a:t>
            </a:r>
            <a:r>
              <a:rPr lang="pt-BR" dirty="0"/>
              <a:t> </a:t>
            </a:r>
            <a:r>
              <a:rPr lang="pt-BR" dirty="0" err="1"/>
              <a:t>improvement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quality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healthcare</a:t>
            </a:r>
            <a:r>
              <a:rPr lang="pt-BR" dirty="0"/>
              <a:t> </a:t>
            </a:r>
            <a:r>
              <a:rPr lang="pt-BR" dirty="0" err="1"/>
              <a:t>services</a:t>
            </a:r>
            <a:r>
              <a:rPr lang="pt-BR" dirty="0"/>
              <a:t> </a:t>
            </a:r>
            <a:r>
              <a:rPr lang="pt-BR" dirty="0" err="1"/>
              <a:t>delivered</a:t>
            </a:r>
            <a:r>
              <a:rPr lang="pt-BR" dirty="0"/>
              <a:t>, </a:t>
            </a:r>
            <a:r>
              <a:rPr lang="pt-BR" dirty="0" err="1"/>
              <a:t>both</a:t>
            </a:r>
            <a:r>
              <a:rPr lang="pt-BR" dirty="0"/>
              <a:t> in </a:t>
            </a:r>
            <a:r>
              <a:rPr lang="pt-BR" dirty="0" err="1"/>
              <a:t>enhanced</a:t>
            </a:r>
            <a:r>
              <a:rPr lang="pt-BR" dirty="0"/>
              <a:t> </a:t>
            </a:r>
            <a:r>
              <a:rPr lang="pt-BR" dirty="0" err="1"/>
              <a:t>diagnosis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treatment</a:t>
            </a:r>
            <a:r>
              <a:rPr lang="pt-BR" dirty="0"/>
              <a:t> </a:t>
            </a:r>
            <a:r>
              <a:rPr lang="pt-BR" dirty="0" err="1"/>
              <a:t>speed</a:t>
            </a:r>
            <a:r>
              <a:rPr lang="pt-BR" dirty="0"/>
              <a:t>, KEY 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patient</a:t>
            </a:r>
            <a:r>
              <a:rPr lang="pt-BR" dirty="0"/>
              <a:t> </a:t>
            </a:r>
            <a:r>
              <a:rPr lang="pt-BR" dirty="0" err="1"/>
              <a:t>survival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FC769-FD59-4E27-B241-F041DB151101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03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>
                <a:solidFill>
                  <a:srgbClr val="FF0000"/>
                </a:solidFill>
              </a:rPr>
              <a:t>But</a:t>
            </a:r>
            <a:r>
              <a:rPr lang="pt-BR" dirty="0"/>
              <a:t>, </a:t>
            </a:r>
            <a:r>
              <a:rPr lang="pt-BR" dirty="0" err="1"/>
              <a:t>Despite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obstacles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shortcomings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usual </a:t>
            </a:r>
            <a:r>
              <a:rPr lang="pt-BR" dirty="0" err="1"/>
              <a:t>prolonged</a:t>
            </a:r>
            <a:r>
              <a:rPr lang="pt-BR" dirty="0"/>
              <a:t> </a:t>
            </a:r>
            <a:r>
              <a:rPr lang="pt-BR" dirty="0" err="1"/>
              <a:t>delay</a:t>
            </a:r>
            <a:r>
              <a:rPr lang="pt-BR" dirty="0"/>
              <a:t> in </a:t>
            </a:r>
            <a:r>
              <a:rPr lang="pt-BR" dirty="0" err="1"/>
              <a:t>patient</a:t>
            </a:r>
            <a:r>
              <a:rPr lang="pt-BR" dirty="0"/>
              <a:t> </a:t>
            </a:r>
            <a:r>
              <a:rPr lang="pt-BR" dirty="0" err="1"/>
              <a:t>arrival</a:t>
            </a:r>
            <a:r>
              <a:rPr lang="pt-BR" dirty="0"/>
              <a:t>,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 </a:t>
            </a:r>
            <a:r>
              <a:rPr lang="pt-BR" dirty="0" err="1"/>
              <a:t>able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attain</a:t>
            </a:r>
            <a:r>
              <a:rPr lang="pt-BR" dirty="0"/>
              <a:t> a </a:t>
            </a:r>
            <a:r>
              <a:rPr lang="pt-BR" dirty="0" err="1"/>
              <a:t>very</a:t>
            </a:r>
            <a:r>
              <a:rPr lang="pt-BR" dirty="0"/>
              <a:t> </a:t>
            </a:r>
            <a:r>
              <a:rPr lang="pt-BR" dirty="0" err="1"/>
              <a:t>low</a:t>
            </a:r>
            <a:r>
              <a:rPr lang="pt-BR" dirty="0"/>
              <a:t> </a:t>
            </a:r>
            <a:r>
              <a:rPr lang="pt-BR" dirty="0" err="1"/>
              <a:t>mortality</a:t>
            </a:r>
            <a:r>
              <a:rPr lang="pt-BR" dirty="0"/>
              <a:t> rate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five</a:t>
            </a:r>
            <a:r>
              <a:rPr lang="pt-BR" dirty="0"/>
              <a:t> point </a:t>
            </a:r>
            <a:r>
              <a:rPr lang="pt-BR" dirty="0" err="1"/>
              <a:t>two</a:t>
            </a:r>
            <a:r>
              <a:rPr lang="pt-BR" dirty="0"/>
              <a:t> </a:t>
            </a:r>
            <a:r>
              <a:rPr lang="pt-BR" dirty="0" err="1"/>
              <a:t>percent</a:t>
            </a:r>
            <a:r>
              <a:rPr lang="pt-BR" baseline="0" dirty="0"/>
              <a:t> compare </a:t>
            </a:r>
            <a:r>
              <a:rPr lang="pt-BR" baseline="0" dirty="0" err="1"/>
              <a:t>whith</a:t>
            </a:r>
            <a:r>
              <a:rPr lang="pt-BR" baseline="0" dirty="0"/>
              <a:t> overall </a:t>
            </a:r>
            <a:r>
              <a:rPr lang="pt-BR" baseline="0" dirty="0" err="1"/>
              <a:t>mortality</a:t>
            </a:r>
            <a:r>
              <a:rPr lang="pt-BR" baseline="0" dirty="0"/>
              <a:t> </a:t>
            </a:r>
            <a:r>
              <a:rPr lang="pt-BR" baseline="0" dirty="0" err="1"/>
              <a:t>of</a:t>
            </a:r>
            <a:r>
              <a:rPr lang="pt-BR" baseline="0" dirty="0"/>
              <a:t> 19% in 2014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FC769-FD59-4E27-B241-F041DB151101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709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Finally</a:t>
            </a:r>
            <a:r>
              <a:rPr lang="pt-BR" dirty="0"/>
              <a:t>, in </a:t>
            </a:r>
            <a:r>
              <a:rPr lang="pt-BR" dirty="0" err="1"/>
              <a:t>addition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four </a:t>
            </a:r>
            <a:r>
              <a:rPr lang="pt-BR" dirty="0" err="1"/>
              <a:t>hundred</a:t>
            </a:r>
            <a:r>
              <a:rPr lang="pt-BR" dirty="0"/>
              <a:t> </a:t>
            </a:r>
            <a:r>
              <a:rPr lang="pt-BR" dirty="0" err="1"/>
              <a:t>forty-six</a:t>
            </a:r>
            <a:r>
              <a:rPr lang="pt-BR" dirty="0"/>
              <a:t>  </a:t>
            </a:r>
            <a:r>
              <a:rPr lang="pt-BR" dirty="0" err="1"/>
              <a:t>Primary</a:t>
            </a:r>
            <a:r>
              <a:rPr lang="pt-BR" dirty="0"/>
              <a:t> </a:t>
            </a:r>
            <a:r>
              <a:rPr lang="pt-BR" dirty="0" err="1"/>
              <a:t>angioplasties</a:t>
            </a:r>
            <a:r>
              <a:rPr lang="pt-BR" dirty="0"/>
              <a:t>, </a:t>
            </a:r>
            <a:r>
              <a:rPr lang="pt-BR" dirty="0" err="1"/>
              <a:t>this</a:t>
            </a:r>
            <a:r>
              <a:rPr lang="pt-BR" baseline="0" dirty="0"/>
              <a:t> </a:t>
            </a:r>
            <a:r>
              <a:rPr lang="pt-BR" baseline="0" dirty="0" err="1"/>
              <a:t>Program</a:t>
            </a:r>
            <a:r>
              <a:rPr lang="pt-BR" baseline="0" dirty="0"/>
              <a:t> </a:t>
            </a:r>
            <a:r>
              <a:rPr lang="pt-BR" dirty="0"/>
              <a:t> </a:t>
            </a:r>
            <a:r>
              <a:rPr lang="pt-BR" dirty="0" err="1"/>
              <a:t>make</a:t>
            </a:r>
            <a:r>
              <a:rPr lang="pt-BR" dirty="0"/>
              <a:t> </a:t>
            </a:r>
            <a:r>
              <a:rPr lang="pt-BR" dirty="0" err="1"/>
              <a:t>possible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did</a:t>
            </a:r>
            <a:r>
              <a:rPr lang="pt-BR" baseline="0" dirty="0"/>
              <a:t> more four </a:t>
            </a:r>
            <a:r>
              <a:rPr lang="pt-BR" baseline="0" dirty="0" err="1"/>
              <a:t>hundred</a:t>
            </a:r>
            <a:r>
              <a:rPr lang="pt-BR" baseline="0" dirty="0"/>
              <a:t> </a:t>
            </a:r>
            <a:r>
              <a:rPr lang="pt-BR" baseline="0" dirty="0" err="1"/>
              <a:t>seven</a:t>
            </a:r>
            <a:r>
              <a:rPr lang="pt-BR" baseline="0" dirty="0"/>
              <a:t> </a:t>
            </a:r>
            <a:r>
              <a:rPr lang="pt-BR" baseline="0" dirty="0" err="1"/>
              <a:t>PCIs</a:t>
            </a:r>
            <a:r>
              <a:rPr lang="pt-BR" dirty="0"/>
              <a:t> in </a:t>
            </a:r>
            <a:r>
              <a:rPr lang="pt-BR" dirty="0">
                <a:solidFill>
                  <a:srgbClr val="FF0000"/>
                </a:solidFill>
              </a:rPr>
              <a:t>non-STEMI </a:t>
            </a:r>
            <a:r>
              <a:rPr lang="pt-BR" dirty="0" err="1">
                <a:solidFill>
                  <a:srgbClr val="FF0000"/>
                </a:solidFill>
              </a:rPr>
              <a:t>patients</a:t>
            </a:r>
            <a:r>
              <a:rPr lang="pt-BR" dirty="0"/>
              <a:t>.</a:t>
            </a:r>
          </a:p>
          <a:p>
            <a:r>
              <a:rPr lang="pt-BR" dirty="0" err="1">
                <a:solidFill>
                  <a:srgbClr val="FF0000"/>
                </a:solidFill>
              </a:rPr>
              <a:t>So</a:t>
            </a:r>
            <a:r>
              <a:rPr lang="pt-BR" dirty="0"/>
              <a:t>, In </a:t>
            </a:r>
            <a:r>
              <a:rPr lang="pt-BR" dirty="0" err="1"/>
              <a:t>these</a:t>
            </a:r>
            <a:r>
              <a:rPr lang="pt-BR" dirty="0"/>
              <a:t> </a:t>
            </a:r>
            <a:r>
              <a:rPr lang="pt-BR" dirty="0" err="1"/>
              <a:t>two</a:t>
            </a:r>
            <a:r>
              <a:rPr lang="pt-BR" dirty="0"/>
              <a:t> </a:t>
            </a:r>
            <a:r>
              <a:rPr lang="pt-BR" dirty="0" err="1"/>
              <a:t>years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program</a:t>
            </a:r>
            <a:r>
              <a:rPr lang="pt-BR" dirty="0"/>
              <a:t>, a total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eight</a:t>
            </a:r>
            <a:r>
              <a:rPr lang="pt-BR" dirty="0"/>
              <a:t> </a:t>
            </a:r>
            <a:r>
              <a:rPr lang="pt-BR" dirty="0" err="1"/>
              <a:t>hundred</a:t>
            </a:r>
            <a:r>
              <a:rPr lang="pt-BR" dirty="0"/>
              <a:t> </a:t>
            </a:r>
            <a:r>
              <a:rPr lang="pt-BR" dirty="0" err="1"/>
              <a:t>fifty</a:t>
            </a:r>
            <a:r>
              <a:rPr lang="pt-BR" dirty="0"/>
              <a:t> </a:t>
            </a:r>
            <a:r>
              <a:rPr lang="pt-BR" dirty="0" err="1"/>
              <a:t>trhee</a:t>
            </a:r>
            <a:r>
              <a:rPr lang="pt-BR" dirty="0"/>
              <a:t>  </a:t>
            </a:r>
            <a:r>
              <a:rPr lang="pt-BR" dirty="0" err="1"/>
              <a:t>PCI</a:t>
            </a:r>
            <a:r>
              <a:rPr lang="pt-BR" dirty="0" err="1">
                <a:solidFill>
                  <a:srgbClr val="FF0000"/>
                </a:solidFill>
              </a:rPr>
              <a:t>s</a:t>
            </a:r>
            <a:r>
              <a:rPr lang="pt-BR" dirty="0"/>
              <a:t>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made</a:t>
            </a:r>
            <a:r>
              <a:rPr lang="pt-BR" dirty="0"/>
              <a:t> in </a:t>
            </a:r>
            <a:r>
              <a:rPr lang="pt-BR" dirty="0" err="1"/>
              <a:t>patients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ACS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FC769-FD59-4E27-B241-F041DB15110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42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5ADF8-E8C9-AA4F-A10F-4410D6BC80C1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7E517-07A3-EF45-B0A6-E0F85D4C2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04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5ADF8-E8C9-AA4F-A10F-4410D6BC80C1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7E517-07A3-EF45-B0A6-E0F85D4C2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77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5ADF8-E8C9-AA4F-A10F-4410D6BC80C1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7E517-07A3-EF45-B0A6-E0F85D4C2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65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5ADF8-E8C9-AA4F-A10F-4410D6BC80C1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7E517-07A3-EF45-B0A6-E0F85D4C2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07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5ADF8-E8C9-AA4F-A10F-4410D6BC80C1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7E517-07A3-EF45-B0A6-E0F85D4C2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8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5ADF8-E8C9-AA4F-A10F-4410D6BC80C1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7E517-07A3-EF45-B0A6-E0F85D4C2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29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5ADF8-E8C9-AA4F-A10F-4410D6BC80C1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7E517-07A3-EF45-B0A6-E0F85D4C2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1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5ADF8-E8C9-AA4F-A10F-4410D6BC80C1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7E517-07A3-EF45-B0A6-E0F85D4C2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5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5ADF8-E8C9-AA4F-A10F-4410D6BC80C1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7E517-07A3-EF45-B0A6-E0F85D4C2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46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5ADF8-E8C9-AA4F-A10F-4410D6BC80C1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7E517-07A3-EF45-B0A6-E0F85D4C2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43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5ADF8-E8C9-AA4F-A10F-4410D6BC80C1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7E517-07A3-EF45-B0A6-E0F85D4C2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6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31399"/>
            <a:ext cx="8017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3012707"/>
            <a:ext cx="8017042" cy="236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29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02573" y="2181407"/>
            <a:ext cx="10478986" cy="1325563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Audiência Pública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Comissão de Ciência, Tecnologia, Inovação, Comunicação e Informática</a:t>
            </a:r>
            <a:br>
              <a:rPr lang="pt-BR" sz="3100" dirty="0" smtClean="0"/>
            </a:br>
            <a:r>
              <a:rPr lang="pt-BR" sz="3100" dirty="0" smtClean="0"/>
              <a:t>Senado Federal</a:t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/>
              <a:t> </a:t>
            </a:r>
            <a:r>
              <a:rPr lang="pt-BR" sz="3100" dirty="0" smtClean="0"/>
              <a:t>                                    </a:t>
            </a:r>
            <a:r>
              <a:rPr lang="pt-BR" sz="2700" i="1" dirty="0" smtClean="0"/>
              <a:t>Brasília, 26 de outubro de 2021</a:t>
            </a:r>
            <a:br>
              <a:rPr lang="pt-BR" sz="2700" i="1" dirty="0" smtClean="0"/>
            </a:br>
            <a:r>
              <a:rPr lang="pt-BR" sz="2700" i="1" dirty="0"/>
              <a:t/>
            </a:r>
            <a:br>
              <a:rPr lang="pt-BR" sz="2700" i="1" dirty="0"/>
            </a:br>
            <a:r>
              <a:rPr lang="pt-BR" sz="2700" i="1" dirty="0" smtClean="0"/>
              <a:t>                                                  Ricardo César Cavalcanti</a:t>
            </a:r>
            <a:br>
              <a:rPr lang="pt-BR" sz="2700" i="1" dirty="0" smtClean="0"/>
            </a:br>
            <a:r>
              <a:rPr lang="pt-BR" sz="2700" i="1" dirty="0" smtClean="0"/>
              <a:t>                                 </a:t>
            </a:r>
            <a:r>
              <a:rPr lang="pt-BR" sz="2200" i="1" dirty="0" smtClean="0"/>
              <a:t>Diretor-Presidente do Hospital do Coração de Alagoas</a:t>
            </a:r>
            <a:endParaRPr lang="pt-BR" sz="2200" i="1" dirty="0"/>
          </a:p>
        </p:txBody>
      </p:sp>
    </p:spTree>
    <p:extLst>
      <p:ext uri="{BB962C8B-B14F-4D97-AF65-F5344CB8AC3E}">
        <p14:creationId xmlns:p14="http://schemas.microsoft.com/office/powerpoint/2010/main" val="16474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6344" y="91369"/>
            <a:ext cx="8017042" cy="1325563"/>
          </a:xfrm>
        </p:spPr>
        <p:txBody>
          <a:bodyPr>
            <a:normAutofit/>
          </a:bodyPr>
          <a:lstStyle/>
          <a:p>
            <a:r>
              <a:rPr lang="pt-BR" sz="3200" dirty="0" smtClean="0"/>
              <a:t>Distribuição Geográfica dos Médicos no Brasil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38840" y="1445184"/>
            <a:ext cx="8017042" cy="2367815"/>
          </a:xfrm>
        </p:spPr>
        <p:txBody>
          <a:bodyPr>
            <a:noAutofit/>
          </a:bodyPr>
          <a:lstStyle/>
          <a:p>
            <a:r>
              <a:rPr lang="pt-BR" b="1" dirty="0" smtClean="0"/>
              <a:t>460 mil médicos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60% estão em 39 cidades</a:t>
            </a:r>
          </a:p>
          <a:p>
            <a:pPr marL="0" indent="0">
              <a:buNone/>
            </a:pPr>
            <a:r>
              <a:rPr lang="pt-BR" dirty="0" smtClean="0"/>
              <a:t>                 40% em 5.531 cidades</a:t>
            </a:r>
          </a:p>
          <a:p>
            <a:r>
              <a:rPr lang="pt-BR" b="1" dirty="0" smtClean="0"/>
              <a:t>5.570</a:t>
            </a:r>
            <a:r>
              <a:rPr lang="pt-BR" dirty="0" smtClean="0"/>
              <a:t> </a:t>
            </a:r>
            <a:r>
              <a:rPr lang="pt-BR" b="1" dirty="0" smtClean="0"/>
              <a:t>cidades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2.000 cidades não possuem médicos todos os dias</a:t>
            </a:r>
          </a:p>
          <a:p>
            <a:pPr marL="0" indent="0">
              <a:buNone/>
            </a:pPr>
            <a:r>
              <a:rPr lang="pt-BR" dirty="0" smtClean="0"/>
              <a:t>                 70% das cidades tem menos de 50 mil habitantes</a:t>
            </a:r>
          </a:p>
          <a:p>
            <a:pPr marL="0" indent="0">
              <a:buNone/>
            </a:pPr>
            <a:r>
              <a:rPr lang="pt-BR" dirty="0" smtClean="0"/>
              <a:t>                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50026" y="6198919"/>
            <a:ext cx="428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Demografia Médica do Brasil -2018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98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659" t="-5912" r="-2659" b="5912"/>
          <a:stretch/>
        </p:blipFill>
        <p:spPr>
          <a:xfrm>
            <a:off x="-5313401" y="-1878255"/>
            <a:ext cx="19756136" cy="9481228"/>
          </a:xfrm>
          <a:prstGeom prst="rect">
            <a:avLst/>
          </a:prstGeom>
        </p:spPr>
      </p:pic>
      <p:sp>
        <p:nvSpPr>
          <p:cNvPr id="5" name="Quadro 4"/>
          <p:cNvSpPr/>
          <p:nvPr/>
        </p:nvSpPr>
        <p:spPr>
          <a:xfrm>
            <a:off x="1025606" y="-222422"/>
            <a:ext cx="10577383" cy="7784757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7602" y="-1309818"/>
            <a:ext cx="14934250" cy="10422924"/>
          </a:xfrm>
          <a:prstGeom prst="rect">
            <a:avLst/>
          </a:prstGeom>
        </p:spPr>
      </p:pic>
      <p:sp>
        <p:nvSpPr>
          <p:cNvPr id="5" name="Quadro 4"/>
          <p:cNvSpPr/>
          <p:nvPr/>
        </p:nvSpPr>
        <p:spPr>
          <a:xfrm>
            <a:off x="3274540" y="2150076"/>
            <a:ext cx="3101546" cy="862631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Quadro 5"/>
          <p:cNvSpPr/>
          <p:nvPr/>
        </p:nvSpPr>
        <p:spPr>
          <a:xfrm>
            <a:off x="6268994" y="2088291"/>
            <a:ext cx="3332205" cy="156930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76085" y="3707026"/>
            <a:ext cx="3113903" cy="34351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293275" y="3074493"/>
            <a:ext cx="2975719" cy="1038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Quadro 6"/>
          <p:cNvSpPr/>
          <p:nvPr/>
        </p:nvSpPr>
        <p:spPr>
          <a:xfrm>
            <a:off x="3212755" y="4422969"/>
            <a:ext cx="3253946" cy="841009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04332" y="-284204"/>
            <a:ext cx="11265242" cy="1231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20805" y="-284204"/>
            <a:ext cx="1787614" cy="7599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0227278" y="947190"/>
            <a:ext cx="1787614" cy="7599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43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iteantigo.saude.al.gov.br:82/sites/default/files/m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1520"/>
            <a:ext cx="12192001" cy="70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Conector em curva 53"/>
          <p:cNvCxnSpPr/>
          <p:nvPr/>
        </p:nvCxnSpPr>
        <p:spPr>
          <a:xfrm>
            <a:off x="1751600" y="1452715"/>
            <a:ext cx="7491947" cy="1101216"/>
          </a:xfrm>
          <a:prstGeom prst="curvedConnector3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em curva 56"/>
          <p:cNvCxnSpPr/>
          <p:nvPr/>
        </p:nvCxnSpPr>
        <p:spPr>
          <a:xfrm>
            <a:off x="3220071" y="2181313"/>
            <a:ext cx="5953429" cy="589393"/>
          </a:xfrm>
          <a:prstGeom prst="curvedConnector3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em curva 59"/>
          <p:cNvCxnSpPr/>
          <p:nvPr/>
        </p:nvCxnSpPr>
        <p:spPr>
          <a:xfrm>
            <a:off x="5505061" y="2660083"/>
            <a:ext cx="3388219" cy="278999"/>
          </a:xfrm>
          <a:prstGeom prst="curvedConnector3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em curva 63"/>
          <p:cNvCxnSpPr/>
          <p:nvPr/>
        </p:nvCxnSpPr>
        <p:spPr>
          <a:xfrm flipV="1">
            <a:off x="7968344" y="2939081"/>
            <a:ext cx="1364931" cy="1177411"/>
          </a:xfrm>
          <a:prstGeom prst="curvedConnector3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em curva 67"/>
          <p:cNvCxnSpPr/>
          <p:nvPr/>
        </p:nvCxnSpPr>
        <p:spPr>
          <a:xfrm rot="5400000" flipH="1" flipV="1">
            <a:off x="7477474" y="3165711"/>
            <a:ext cx="1906687" cy="1804924"/>
          </a:xfrm>
          <a:prstGeom prst="curvedConnector3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em curva 69"/>
          <p:cNvCxnSpPr/>
          <p:nvPr/>
        </p:nvCxnSpPr>
        <p:spPr>
          <a:xfrm rot="5400000">
            <a:off x="9709266" y="1206819"/>
            <a:ext cx="1487135" cy="1325087"/>
          </a:xfrm>
          <a:prstGeom prst="curvedConnector3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em curva 73"/>
          <p:cNvCxnSpPr/>
          <p:nvPr/>
        </p:nvCxnSpPr>
        <p:spPr>
          <a:xfrm rot="16200000" flipH="1">
            <a:off x="8547783" y="1446813"/>
            <a:ext cx="1654908" cy="403475"/>
          </a:xfrm>
          <a:prstGeom prst="curvedConnector3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em curva 75"/>
          <p:cNvCxnSpPr/>
          <p:nvPr/>
        </p:nvCxnSpPr>
        <p:spPr>
          <a:xfrm>
            <a:off x="7528353" y="1936959"/>
            <a:ext cx="1715196" cy="473252"/>
          </a:xfrm>
          <a:prstGeom prst="curvedConnector3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em curva 20"/>
          <p:cNvCxnSpPr/>
          <p:nvPr/>
        </p:nvCxnSpPr>
        <p:spPr>
          <a:xfrm flipV="1">
            <a:off x="5674095" y="2634288"/>
            <a:ext cx="3499405" cy="730821"/>
          </a:xfrm>
          <a:prstGeom prst="curvedConnector3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2">
            <a:extLst>
              <a:ext uri="{FF2B5EF4-FFF2-40B4-BE49-F238E27FC236}">
                <a16:creationId xmlns="" xmlns:a16="http://schemas.microsoft.com/office/drawing/2014/main" id="{CA85C628-0D5E-445D-A4C2-0484EB256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7" y="-177260"/>
            <a:ext cx="2530197" cy="52092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-283939"/>
            <a:ext cx="2410920" cy="531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2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1ABD37A7-77C5-4523-A2D7-08785FCE9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1581"/>
            <a:ext cx="12192000" cy="7211437"/>
          </a:xfrm>
          <a:prstGeom prst="rect">
            <a:avLst/>
          </a:prstGeom>
        </p:spPr>
      </p:pic>
      <p:sp>
        <p:nvSpPr>
          <p:cNvPr id="4" name="Quadro 3"/>
          <p:cNvSpPr/>
          <p:nvPr/>
        </p:nvSpPr>
        <p:spPr>
          <a:xfrm>
            <a:off x="90793" y="3177701"/>
            <a:ext cx="1397767" cy="428019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5" name="Quadro 4"/>
          <p:cNvSpPr/>
          <p:nvPr/>
        </p:nvSpPr>
        <p:spPr>
          <a:xfrm>
            <a:off x="11128443" y="3605719"/>
            <a:ext cx="817123" cy="544749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6" name="Quadro 5"/>
          <p:cNvSpPr/>
          <p:nvPr/>
        </p:nvSpPr>
        <p:spPr>
          <a:xfrm>
            <a:off x="4366639" y="2749686"/>
            <a:ext cx="4072647" cy="856033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75387" y="2767332"/>
            <a:ext cx="4063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33" dirty="0" err="1"/>
              <a:t>Primary</a:t>
            </a:r>
            <a:r>
              <a:rPr lang="pt-BR" sz="2133" dirty="0"/>
              <a:t> </a:t>
            </a:r>
            <a:r>
              <a:rPr lang="pt-BR" sz="2133" dirty="0" err="1"/>
              <a:t>Angioplasties</a:t>
            </a:r>
            <a:r>
              <a:rPr lang="pt-BR" sz="2133" dirty="0"/>
              <a:t> </a:t>
            </a:r>
            <a:r>
              <a:rPr lang="pt-BR" sz="2133" dirty="0" err="1"/>
              <a:t>perfomed</a:t>
            </a:r>
            <a:r>
              <a:rPr lang="pt-BR" sz="2133" dirty="0"/>
              <a:t> </a:t>
            </a:r>
          </a:p>
          <a:p>
            <a:r>
              <a:rPr lang="pt-BR" sz="2133" dirty="0" err="1"/>
              <a:t>between</a:t>
            </a:r>
            <a:r>
              <a:rPr lang="pt-BR" sz="2133" dirty="0"/>
              <a:t> 2010-2014:  </a:t>
            </a:r>
            <a:r>
              <a:rPr lang="pt-BR" sz="2667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78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3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2" y="2"/>
            <a:ext cx="12191999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79" y="426396"/>
            <a:ext cx="4150469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339840" y="5151119"/>
            <a:ext cx="944880" cy="816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" y="6217920"/>
            <a:ext cx="12329158" cy="64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2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G_53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48" y="934051"/>
            <a:ext cx="4102451" cy="3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 descr="HCor 0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3773" y="3719967"/>
            <a:ext cx="5408515" cy="27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8676">
            <a:off x="4895717" y="2180256"/>
            <a:ext cx="7022719" cy="181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_508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2" y="934051"/>
            <a:ext cx="3373225" cy="252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C:\Users\LAURA~1.CAR\AppData\Local\Temp\Rar$DIa0.561\IMG-20140708-WA000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8"/>
          <a:stretch/>
        </p:blipFill>
        <p:spPr bwMode="auto">
          <a:xfrm>
            <a:off x="1465634" y="3076956"/>
            <a:ext cx="3501956" cy="340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168612" y="-146191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867" b="1" dirty="0">
                <a:solidFill>
                  <a:schemeClr val="tx2"/>
                </a:solidFill>
              </a:rPr>
              <a:t>CPR trainin</a:t>
            </a:r>
            <a:r>
              <a:rPr lang="pt-BR" sz="5867" b="1" dirty="0">
                <a:solidFill>
                  <a:schemeClr val="accent1">
                    <a:lumMod val="50000"/>
                  </a:schemeClr>
                </a:solidFill>
              </a:rPr>
              <a:t>g</a:t>
            </a:r>
          </a:p>
        </p:txBody>
      </p:sp>
      <p:pic>
        <p:nvPicPr>
          <p:cNvPr id="10" name="Picture 42">
            <a:extLst>
              <a:ext uri="{FF2B5EF4-FFF2-40B4-BE49-F238E27FC236}">
                <a16:creationId xmlns="" xmlns:a16="http://schemas.microsoft.com/office/drawing/2014/main" id="{CA85C628-0D5E-445D-A4C2-0484EB256C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" y="105195"/>
            <a:ext cx="2530197" cy="5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5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3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2" y="2"/>
            <a:ext cx="12191999" cy="6857999"/>
          </a:xfrm>
          <a:prstGeom prst="rect">
            <a:avLst/>
          </a:prstGeom>
        </p:spPr>
      </p:pic>
      <p:sp>
        <p:nvSpPr>
          <p:cNvPr id="17" name="Title 5"/>
          <p:cNvSpPr txBox="1">
            <a:spLocks/>
          </p:cNvSpPr>
          <p:nvPr/>
        </p:nvSpPr>
        <p:spPr>
          <a:xfrm>
            <a:off x="1930402" y="1524001"/>
            <a:ext cx="11175999" cy="2667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067" b="1" dirty="0">
                <a:solidFill>
                  <a:schemeClr val="tx2">
                    <a:lumMod val="75000"/>
                  </a:schemeClr>
                </a:solidFill>
                <a:latin typeface="Effra" panose="020B0603020203020204" pitchFamily="34" charset="0"/>
              </a:rPr>
              <a:t>              </a:t>
            </a:r>
            <a:endParaRPr lang="pt-BR" sz="2400" i="1" dirty="0">
              <a:solidFill>
                <a:schemeClr val="tx2">
                  <a:lumMod val="75000"/>
                </a:schemeClr>
              </a:solidFill>
              <a:latin typeface="Effra" panose="020B0603020203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5" y="3669033"/>
            <a:ext cx="2309111" cy="798527"/>
          </a:xfrm>
          <a:prstGeom prst="rect">
            <a:avLst/>
          </a:prstGeom>
        </p:spPr>
      </p:pic>
      <p:pic>
        <p:nvPicPr>
          <p:cNvPr id="6" name="Picture 2" descr="Resultado de imagem para ambulancia samu fundo bran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80" y="945288"/>
            <a:ext cx="2050895" cy="128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3810002"/>
            <a:ext cx="1426003" cy="851823"/>
          </a:xfrm>
          <a:prstGeom prst="rect">
            <a:avLst/>
          </a:prstGeom>
        </p:spPr>
      </p:pic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561" y="3753140"/>
            <a:ext cx="2743200" cy="1817369"/>
          </a:xfrm>
          <a:prstGeom prst="rect">
            <a:avLst/>
          </a:prstGeom>
        </p:spPr>
      </p:pic>
      <p:pic>
        <p:nvPicPr>
          <p:cNvPr id="12" name="Picture 6" descr="C:\Users\josemar\Desktop\DANI\Nova-Logo-do-Governo-de-Alagoa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27" y="630167"/>
            <a:ext cx="2406311" cy="96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46141" y="2229323"/>
            <a:ext cx="1643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TELEMEDICINA</a:t>
            </a:r>
          </a:p>
          <a:p>
            <a:pPr algn="ctr"/>
            <a:r>
              <a:rPr lang="pt-BR" dirty="0" smtClean="0"/>
              <a:t>(LATIN)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" y="6217920"/>
            <a:ext cx="12466318" cy="64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474837" y="30227"/>
            <a:ext cx="12666837" cy="6827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dirty="0" err="1"/>
              <a:t>Vid</a:t>
            </a:r>
            <a:endParaRPr lang="pt-BR" sz="2400" dirty="0"/>
          </a:p>
        </p:txBody>
      </p:sp>
      <p:pic>
        <p:nvPicPr>
          <p:cNvPr id="1026" name="Picture 2" descr="Resultado de imagem para ambulancia samu fundo bran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9" y="2587265"/>
            <a:ext cx="2050895" cy="128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85" y="965203"/>
            <a:ext cx="2309111" cy="7985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41" y="1796442"/>
            <a:ext cx="7829647" cy="414971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334109" y="3026406"/>
            <a:ext cx="1394603" cy="3181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pt-BR" sz="1467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VIDA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41" y="5538910"/>
            <a:ext cx="1426003" cy="851823"/>
          </a:xfrm>
          <a:prstGeom prst="rect">
            <a:avLst/>
          </a:prstGeom>
        </p:spPr>
      </p:pic>
      <p:pic>
        <p:nvPicPr>
          <p:cNvPr id="1029" name="Picture 5" descr="C:\Users\josemar\Desktop\DANI\CORD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186655"/>
            <a:ext cx="1580525" cy="12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osemar\Desktop\DANI\Nova-Logo-do-Governo-de-Alagoa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3" y="2395610"/>
            <a:ext cx="1844672" cy="7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50287" y="4753511"/>
            <a:ext cx="3017814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67" b="1" dirty="0">
                <a:solidFill>
                  <a:schemeClr val="accent1"/>
                </a:solidFill>
              </a:rPr>
              <a:t>24/7 </a:t>
            </a:r>
            <a:r>
              <a:rPr lang="pt-BR" sz="2667" b="1" dirty="0" err="1">
                <a:solidFill>
                  <a:schemeClr val="accent1"/>
                </a:solidFill>
              </a:rPr>
              <a:t>Interventional</a:t>
            </a:r>
            <a:r>
              <a:rPr lang="pt-BR" sz="2667" b="1" dirty="0">
                <a:solidFill>
                  <a:schemeClr val="accent1"/>
                </a:solidFill>
              </a:rPr>
              <a:t> </a:t>
            </a:r>
          </a:p>
          <a:p>
            <a:r>
              <a:rPr lang="pt-BR" sz="2667" b="1" dirty="0" err="1">
                <a:solidFill>
                  <a:schemeClr val="accent1"/>
                </a:solidFill>
              </a:rPr>
              <a:t>Cardiology</a:t>
            </a:r>
            <a:r>
              <a:rPr lang="pt-BR" sz="2667" b="1" dirty="0">
                <a:solidFill>
                  <a:schemeClr val="accent1"/>
                </a:solidFill>
              </a:rPr>
              <a:t> Team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794425" y="2637099"/>
            <a:ext cx="2082571" cy="1391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TELEMEDICINA</a:t>
            </a:r>
          </a:p>
          <a:p>
            <a:pPr algn="ctr"/>
            <a:r>
              <a:rPr lang="pt-BR" dirty="0" smtClean="0"/>
              <a:t>(LATIN)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87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3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91999" cy="685799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726837" y="212387"/>
            <a:ext cx="6332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/>
              <a:t> </a:t>
            </a:r>
            <a:r>
              <a:rPr lang="pt-BR" sz="4800" i="1" dirty="0">
                <a:solidFill>
                  <a:srgbClr val="FF0000"/>
                </a:solidFill>
              </a:rPr>
              <a:t>LATIN </a:t>
            </a:r>
            <a:r>
              <a:rPr lang="pt-BR" sz="4800" i="1" dirty="0" err="1">
                <a:solidFill>
                  <a:srgbClr val="FF0000"/>
                </a:solidFill>
              </a:rPr>
              <a:t>Program</a:t>
            </a:r>
            <a:r>
              <a:rPr lang="pt-BR" sz="4800" i="1" dirty="0"/>
              <a:t> </a:t>
            </a:r>
            <a:r>
              <a:rPr lang="pt-BR" sz="4800" i="1" dirty="0">
                <a:solidFill>
                  <a:schemeClr val="accent1">
                    <a:lumMod val="75000"/>
                  </a:schemeClr>
                </a:solidFill>
              </a:rPr>
              <a:t>Alagoas</a:t>
            </a:r>
            <a:r>
              <a:rPr lang="pt-BR" sz="4800" b="1" i="1" dirty="0"/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98740" y="1403819"/>
            <a:ext cx="664746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333" b="1" dirty="0">
                <a:solidFill>
                  <a:schemeClr val="tx2"/>
                </a:solidFill>
              </a:rPr>
              <a:t>STEMI </a:t>
            </a:r>
            <a:r>
              <a:rPr lang="pt-BR" sz="5333" b="1" dirty="0" err="1">
                <a:solidFill>
                  <a:schemeClr val="tx2"/>
                </a:solidFill>
              </a:rPr>
              <a:t>Mortality</a:t>
            </a:r>
            <a:r>
              <a:rPr lang="pt-BR" sz="5333" b="1" dirty="0">
                <a:solidFill>
                  <a:schemeClr val="tx2"/>
                </a:solidFill>
              </a:rPr>
              <a:t> : 5,2%</a:t>
            </a:r>
          </a:p>
        </p:txBody>
      </p:sp>
      <p:graphicFrame>
        <p:nvGraphicFramePr>
          <p:cNvPr id="5" name="Chart 16">
            <a:extLst>
              <a:ext uri="{FF2B5EF4-FFF2-40B4-BE49-F238E27FC236}">
                <a16:creationId xmlns:a16="http://schemas.microsoft.com/office/drawing/2014/main" xmlns="" id="{24E16252-A9FE-459A-AAC4-056D9FB7EC5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52800" y="2489434"/>
          <a:ext cx="54864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/>
          <p:cNvSpPr/>
          <p:nvPr/>
        </p:nvSpPr>
        <p:spPr>
          <a:xfrm>
            <a:off x="3969488" y="5798288"/>
            <a:ext cx="396949" cy="1984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" name="CaixaDeTexto 6"/>
          <p:cNvSpPr txBox="1"/>
          <p:nvPr/>
        </p:nvSpPr>
        <p:spPr>
          <a:xfrm>
            <a:off x="3837533" y="5688986"/>
            <a:ext cx="1256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2014</a:t>
            </a:r>
          </a:p>
          <a:p>
            <a:r>
              <a:rPr lang="pt-BR" sz="1600" dirty="0" err="1"/>
              <a:t>Before</a:t>
            </a:r>
            <a:r>
              <a:rPr lang="pt-BR" sz="1600" dirty="0"/>
              <a:t> LATIN</a:t>
            </a:r>
          </a:p>
        </p:txBody>
      </p:sp>
    </p:spTree>
    <p:extLst>
      <p:ext uri="{BB962C8B-B14F-4D97-AF65-F5344CB8AC3E}">
        <p14:creationId xmlns:p14="http://schemas.microsoft.com/office/powerpoint/2010/main" val="230001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3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2" y="2"/>
            <a:ext cx="12191999" cy="685799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10884" y="423450"/>
            <a:ext cx="7076221" cy="4236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733" dirty="0"/>
          </a:p>
          <a:p>
            <a:endParaRPr lang="pt-BR" sz="3733" dirty="0"/>
          </a:p>
          <a:p>
            <a:endParaRPr lang="pt-BR" sz="3733" b="1" dirty="0"/>
          </a:p>
          <a:p>
            <a:r>
              <a:rPr lang="pt-BR" sz="3733" b="1" dirty="0" err="1"/>
              <a:t>Primary</a:t>
            </a:r>
            <a:r>
              <a:rPr lang="pt-BR" sz="3733" b="1" dirty="0"/>
              <a:t> </a:t>
            </a:r>
            <a:r>
              <a:rPr lang="pt-BR" sz="3733" b="1" dirty="0" err="1"/>
              <a:t>Angioplasties</a:t>
            </a:r>
            <a:r>
              <a:rPr lang="pt-BR" sz="3733" b="1" dirty="0"/>
              <a:t>:  446</a:t>
            </a:r>
          </a:p>
          <a:p>
            <a:endParaRPr lang="pt-BR" sz="2400" dirty="0"/>
          </a:p>
          <a:p>
            <a:r>
              <a:rPr lang="pt-BR" sz="2400" dirty="0" err="1"/>
              <a:t>Catheterizations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FF0000"/>
                </a:solidFill>
              </a:rPr>
              <a:t>  </a:t>
            </a:r>
            <a:r>
              <a:rPr lang="pt-BR" sz="2400" b="1" dirty="0">
                <a:solidFill>
                  <a:srgbClr val="FF0000"/>
                </a:solidFill>
              </a:rPr>
              <a:t>N</a:t>
            </a:r>
            <a:r>
              <a:rPr lang="pt-BR" sz="2400" dirty="0">
                <a:solidFill>
                  <a:srgbClr val="FF0000"/>
                </a:solidFill>
              </a:rPr>
              <a:t>STEMI</a:t>
            </a:r>
            <a:r>
              <a:rPr lang="pt-BR" sz="2400" dirty="0"/>
              <a:t>: </a:t>
            </a:r>
            <a:r>
              <a:rPr lang="pt-BR" sz="2400" b="1" dirty="0"/>
              <a:t>950</a:t>
            </a:r>
          </a:p>
          <a:p>
            <a:r>
              <a:rPr lang="pt-BR" sz="2400" dirty="0" err="1"/>
              <a:t>Angioplasties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FF0000"/>
                </a:solidFill>
              </a:rPr>
              <a:t>       </a:t>
            </a:r>
            <a:r>
              <a:rPr lang="pt-BR" sz="2400" b="1" dirty="0">
                <a:solidFill>
                  <a:srgbClr val="FF0000"/>
                </a:solidFill>
              </a:rPr>
              <a:t>N</a:t>
            </a:r>
            <a:r>
              <a:rPr lang="pt-BR" sz="2400" dirty="0">
                <a:solidFill>
                  <a:srgbClr val="FF0000"/>
                </a:solidFill>
              </a:rPr>
              <a:t>STEMI</a:t>
            </a:r>
            <a:r>
              <a:rPr lang="pt-BR" sz="2400" dirty="0"/>
              <a:t>: </a:t>
            </a:r>
            <a:r>
              <a:rPr lang="pt-BR" sz="2400" b="1" dirty="0"/>
              <a:t>407</a:t>
            </a:r>
            <a:endParaRPr lang="pt-BR" sz="2400" dirty="0"/>
          </a:p>
          <a:p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22315" y="463571"/>
            <a:ext cx="13122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733" b="1" dirty="0">
                <a:solidFill>
                  <a:srgbClr val="FF0000"/>
                </a:solidFill>
              </a:rPr>
              <a:t>   </a:t>
            </a:r>
            <a:r>
              <a:rPr lang="pt-BR" sz="4800" b="1" dirty="0" smtClean="0">
                <a:solidFill>
                  <a:srgbClr val="FF0000"/>
                </a:solidFill>
              </a:rPr>
              <a:t>IAM</a:t>
            </a:r>
            <a:r>
              <a:rPr lang="pt-BR" sz="4800" b="1" dirty="0" smtClean="0">
                <a:solidFill>
                  <a:schemeClr val="tx2"/>
                </a:solidFill>
              </a:rPr>
              <a:t> </a:t>
            </a:r>
            <a:r>
              <a:rPr lang="pt-BR" sz="4800" b="1" dirty="0">
                <a:solidFill>
                  <a:schemeClr val="tx2"/>
                </a:solidFill>
              </a:rPr>
              <a:t>Alagoas: 2 </a:t>
            </a:r>
            <a:r>
              <a:rPr lang="pt-BR" sz="4800" b="1" dirty="0" err="1">
                <a:solidFill>
                  <a:schemeClr val="tx2"/>
                </a:solidFill>
              </a:rPr>
              <a:t>year</a:t>
            </a:r>
            <a:r>
              <a:rPr lang="pt-BR" sz="4800" b="1" dirty="0">
                <a:solidFill>
                  <a:schemeClr val="tx2"/>
                </a:solidFill>
              </a:rPr>
              <a:t> </a:t>
            </a:r>
            <a:r>
              <a:rPr lang="pt-BR" sz="4800" b="1" dirty="0" err="1">
                <a:solidFill>
                  <a:schemeClr val="tx2"/>
                </a:solidFill>
              </a:rPr>
              <a:t>experience</a:t>
            </a:r>
            <a:r>
              <a:rPr lang="pt-BR" sz="4800" dirty="0"/>
              <a:t>                               </a:t>
            </a:r>
          </a:p>
          <a:p>
            <a:r>
              <a:rPr lang="pt-BR" sz="2400" dirty="0"/>
              <a:t>                                         ( July 2016 to July 2018 )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19506" y="4214212"/>
            <a:ext cx="81989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733" b="1" dirty="0"/>
              <a:t>      Total </a:t>
            </a:r>
            <a:r>
              <a:rPr lang="pt-BR" sz="3733" b="1" dirty="0" err="1"/>
              <a:t>number</a:t>
            </a:r>
            <a:r>
              <a:rPr lang="pt-BR" sz="3733" b="1" dirty="0"/>
              <a:t> in </a:t>
            </a:r>
            <a:r>
              <a:rPr lang="pt-BR" sz="3733" b="1" dirty="0" err="1"/>
              <a:t>the</a:t>
            </a:r>
            <a:r>
              <a:rPr lang="pt-BR" sz="3733" b="1" dirty="0"/>
              <a:t> </a:t>
            </a:r>
            <a:r>
              <a:rPr lang="pt-BR" sz="3733" b="1" dirty="0" err="1"/>
              <a:t>first</a:t>
            </a:r>
            <a:r>
              <a:rPr lang="pt-BR" sz="3733" b="1" dirty="0"/>
              <a:t> 24 </a:t>
            </a:r>
            <a:r>
              <a:rPr lang="pt-BR" sz="3733" b="1" dirty="0" err="1"/>
              <a:t>months</a:t>
            </a:r>
            <a:r>
              <a:rPr lang="pt-BR" sz="3733" b="1" dirty="0"/>
              <a:t> : </a:t>
            </a:r>
            <a:endParaRPr lang="pt-BR" sz="3200" dirty="0"/>
          </a:p>
          <a:p>
            <a:r>
              <a:rPr lang="pt-BR" sz="4267" dirty="0"/>
              <a:t>            </a:t>
            </a:r>
            <a:r>
              <a:rPr lang="pt-BR" sz="4267" b="1" dirty="0"/>
              <a:t> </a:t>
            </a:r>
            <a:r>
              <a:rPr lang="pt-BR" sz="42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853 </a:t>
            </a:r>
            <a:r>
              <a:rPr lang="pt-BR" sz="42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angioplasties</a:t>
            </a:r>
            <a:r>
              <a:rPr lang="pt-BR" sz="42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ACS </a:t>
            </a:r>
            <a:endParaRPr lang="pt-BR" sz="266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Quadro 4"/>
          <p:cNvSpPr/>
          <p:nvPr/>
        </p:nvSpPr>
        <p:spPr>
          <a:xfrm>
            <a:off x="3109361" y="2863826"/>
            <a:ext cx="5689600" cy="1130349"/>
          </a:xfrm>
          <a:prstGeom prst="fra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" y="6217920"/>
            <a:ext cx="12816838" cy="64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438</Words>
  <Application>Microsoft Office PowerPoint</Application>
  <PresentationFormat>Widescreen</PresentationFormat>
  <Paragraphs>60</Paragraphs>
  <Slides>13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Effra</vt:lpstr>
      <vt:lpstr>Tema do Office</vt:lpstr>
      <vt:lpstr>Audiência Pública Comissão de Ciência, Tecnologia, Inovação, Comunicação e Informática Senado Federal                                       Brasília, 26 de outubro de 2021                                                    Ricardo César Cavalcanti                                  Diretor-Presidente do Hospital do Coração de Alagoas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Distribuição Geográfica dos Médicos no Brasil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Anita Cavalcante</cp:lastModifiedBy>
  <cp:revision>190</cp:revision>
  <dcterms:created xsi:type="dcterms:W3CDTF">2018-12-05T13:23:43Z</dcterms:created>
  <dcterms:modified xsi:type="dcterms:W3CDTF">2021-10-26T10:30:54Z</dcterms:modified>
</cp:coreProperties>
</file>