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43" r:id="rId5"/>
  </p:sldMasterIdLst>
  <p:notesMasterIdLst>
    <p:notesMasterId r:id="rId43"/>
  </p:notesMasterIdLst>
  <p:handoutMasterIdLst>
    <p:handoutMasterId r:id="rId44"/>
  </p:handoutMasterIdLst>
  <p:sldIdLst>
    <p:sldId id="446" r:id="rId6"/>
    <p:sldId id="386" r:id="rId7"/>
    <p:sldId id="398" r:id="rId8"/>
    <p:sldId id="431" r:id="rId9"/>
    <p:sldId id="441" r:id="rId10"/>
    <p:sldId id="432" r:id="rId11"/>
    <p:sldId id="433" r:id="rId12"/>
    <p:sldId id="434" r:id="rId13"/>
    <p:sldId id="442" r:id="rId14"/>
    <p:sldId id="435" r:id="rId15"/>
    <p:sldId id="436" r:id="rId16"/>
    <p:sldId id="444" r:id="rId17"/>
    <p:sldId id="443" r:id="rId18"/>
    <p:sldId id="447" r:id="rId19"/>
    <p:sldId id="267" r:id="rId20"/>
    <p:sldId id="279" r:id="rId21"/>
    <p:sldId id="344" r:id="rId22"/>
    <p:sldId id="346" r:id="rId23"/>
    <p:sldId id="351" r:id="rId24"/>
    <p:sldId id="378" r:id="rId25"/>
    <p:sldId id="348" r:id="rId26"/>
    <p:sldId id="354" r:id="rId27"/>
    <p:sldId id="356" r:id="rId28"/>
    <p:sldId id="387" r:id="rId29"/>
    <p:sldId id="357" r:id="rId30"/>
    <p:sldId id="359" r:id="rId31"/>
    <p:sldId id="313" r:id="rId32"/>
    <p:sldId id="315" r:id="rId33"/>
    <p:sldId id="314" r:id="rId34"/>
    <p:sldId id="316" r:id="rId35"/>
    <p:sldId id="317" r:id="rId36"/>
    <p:sldId id="318" r:id="rId37"/>
    <p:sldId id="405" r:id="rId38"/>
    <p:sldId id="406" r:id="rId39"/>
    <p:sldId id="407" r:id="rId40"/>
    <p:sldId id="408" r:id="rId41"/>
    <p:sldId id="319" r:id="rId4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7B9B743-244E-4359-813E-77EF941A3CEE}">
          <p14:sldIdLst>
            <p14:sldId id="446"/>
            <p14:sldId id="386"/>
            <p14:sldId id="398"/>
            <p14:sldId id="431"/>
            <p14:sldId id="441"/>
            <p14:sldId id="432"/>
            <p14:sldId id="433"/>
            <p14:sldId id="434"/>
            <p14:sldId id="442"/>
            <p14:sldId id="435"/>
            <p14:sldId id="436"/>
            <p14:sldId id="444"/>
            <p14:sldId id="443"/>
            <p14:sldId id="447"/>
            <p14:sldId id="267"/>
            <p14:sldId id="279"/>
            <p14:sldId id="344"/>
            <p14:sldId id="346"/>
            <p14:sldId id="351"/>
            <p14:sldId id="378"/>
            <p14:sldId id="348"/>
            <p14:sldId id="354"/>
            <p14:sldId id="356"/>
            <p14:sldId id="387"/>
            <p14:sldId id="357"/>
            <p14:sldId id="359"/>
            <p14:sldId id="313"/>
            <p14:sldId id="315"/>
            <p14:sldId id="314"/>
            <p14:sldId id="316"/>
            <p14:sldId id="317"/>
            <p14:sldId id="318"/>
          </p14:sldIdLst>
        </p14:section>
        <p14:section name="Seção sem Título" id="{0E99E415-F86F-4AFE-9251-938C2FE9A8ED}">
          <p14:sldIdLst>
            <p14:sldId id="405"/>
            <p14:sldId id="406"/>
            <p14:sldId id="407"/>
            <p14:sldId id="40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  <a:srgbClr val="000000"/>
    <a:srgbClr val="9B2817"/>
    <a:srgbClr val="D3484D"/>
    <a:srgbClr val="9B320E"/>
    <a:srgbClr val="0D62A6"/>
    <a:srgbClr val="993300"/>
    <a:srgbClr val="A50021"/>
    <a:srgbClr val="CC3300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4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20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692931438784084E-2"/>
          <c:y val="5.8888979168152118E-2"/>
          <c:w val="0.79262920205414522"/>
          <c:h val="0.88188784328788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Plan1!$H$14</c:f>
              <c:strCache>
                <c:ptCount val="1"/>
                <c:pt idx="0">
                  <c:v>Urbana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Plan1!$G$15:$G$17</c:f>
              <c:strCache>
                <c:ptCount val="3"/>
                <c:pt idx="0">
                  <c:v>PE</c:v>
                </c:pt>
                <c:pt idx="1">
                  <c:v>CE</c:v>
                </c:pt>
                <c:pt idx="2">
                  <c:v>PB</c:v>
                </c:pt>
              </c:strCache>
            </c:strRef>
          </c:cat>
          <c:val>
            <c:numRef>
              <c:f>Plan1!$H$15:$H$17</c:f>
              <c:numCache>
                <c:formatCode>#,##0</c:formatCode>
                <c:ptCount val="3"/>
                <c:pt idx="0">
                  <c:v>137412</c:v>
                </c:pt>
                <c:pt idx="1">
                  <c:v>75380</c:v>
                </c:pt>
                <c:pt idx="2">
                  <c:v>81047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2-483A-9E3B-E80CBFE33AFE}"/>
            </c:ext>
          </c:extLst>
        </c:ser>
        <c:ser>
          <c:idx val="1"/>
          <c:order val="1"/>
          <c:tx>
            <c:strRef>
              <c:f>Plan1!$I$14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Plan1!$G$15:$G$17</c:f>
              <c:strCache>
                <c:ptCount val="3"/>
                <c:pt idx="0">
                  <c:v>PE</c:v>
                </c:pt>
                <c:pt idx="1">
                  <c:v>CE</c:v>
                </c:pt>
                <c:pt idx="2">
                  <c:v>PB</c:v>
                </c:pt>
              </c:strCache>
            </c:strRef>
          </c:cat>
          <c:val>
            <c:numRef>
              <c:f>Plan1!$I$15:$I$17</c:f>
              <c:numCache>
                <c:formatCode>#,##0</c:formatCode>
                <c:ptCount val="3"/>
                <c:pt idx="0">
                  <c:v>77827</c:v>
                </c:pt>
                <c:pt idx="1">
                  <c:v>51430</c:v>
                </c:pt>
                <c:pt idx="2">
                  <c:v>31841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32-483A-9E3B-E80CBFE33AFE}"/>
            </c:ext>
          </c:extLst>
        </c:ser>
        <c:ser>
          <c:idx val="2"/>
          <c:order val="2"/>
          <c:tx>
            <c:strRef>
              <c:f>Plan1!$J$14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Plan1!$G$15:$G$17</c:f>
              <c:strCache>
                <c:ptCount val="3"/>
                <c:pt idx="0">
                  <c:v>PE</c:v>
                </c:pt>
                <c:pt idx="1">
                  <c:v>CE</c:v>
                </c:pt>
                <c:pt idx="2">
                  <c:v>PB</c:v>
                </c:pt>
              </c:strCache>
            </c:strRef>
          </c:cat>
          <c:val>
            <c:numRef>
              <c:f>Plan1!$J$15:$J$17</c:f>
              <c:numCache>
                <c:formatCode>#,##0</c:formatCode>
                <c:ptCount val="3"/>
                <c:pt idx="0">
                  <c:v>215239</c:v>
                </c:pt>
                <c:pt idx="1">
                  <c:v>126810</c:v>
                </c:pt>
                <c:pt idx="2">
                  <c:v>112888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32-483A-9E3B-E80CBFE33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80128"/>
        <c:axId val="182380688"/>
      </c:barChart>
      <c:catAx>
        <c:axId val="18238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82380688"/>
        <c:crosses val="autoZero"/>
        <c:auto val="1"/>
        <c:lblAlgn val="ctr"/>
        <c:lblOffset val="100"/>
        <c:noMultiLvlLbl val="0"/>
      </c:catAx>
      <c:valAx>
        <c:axId val="1823806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823801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64581-A8EC-4E0D-AB03-BF28C294229E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6064D-5A26-41D3-A4D7-F211093B1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80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152DA-C2EE-4745-B3F2-54E77B5E484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DDB75-3047-410A-A68D-06D86FE6DB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49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31" y="95195"/>
            <a:ext cx="2020316" cy="235445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 rot="10800000">
            <a:off x="0" y="356775"/>
            <a:ext cx="9144001" cy="126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1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8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65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6"/>
          <p:cNvSpPr/>
          <p:nvPr userDrawn="1"/>
        </p:nvSpPr>
        <p:spPr>
          <a:xfrm>
            <a:off x="-128865" y="53857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31" y="95195"/>
            <a:ext cx="2020316" cy="235445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 rot="10800000">
            <a:off x="0" y="356775"/>
            <a:ext cx="9144001" cy="126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02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2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9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05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479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1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0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28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6"/>
          <p:cNvSpPr/>
          <p:nvPr userDrawn="1"/>
        </p:nvSpPr>
        <p:spPr>
          <a:xfrm>
            <a:off x="-128865" y="53857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31" y="95195"/>
            <a:ext cx="2020316" cy="235445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 rot="10800000">
            <a:off x="0" y="356775"/>
            <a:ext cx="9144001" cy="126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64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4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76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47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30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8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398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85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74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18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14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44262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6B01-D63A-43C3-9ED6-80A346BCC3D6}" type="datetimeFigureOut">
              <a:rPr lang="pt-BR"/>
              <a:pPr>
                <a:defRPr/>
              </a:pPr>
              <a:t>29/11/2017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2E80-18EB-42F6-B96E-3BBF8FDF8C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9075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257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44196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278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34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236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785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100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29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766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567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575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419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929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49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57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24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7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0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88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emf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1FB2-E067-48B5-8A65-7053D93B92E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31" y="95195"/>
            <a:ext cx="2020316" cy="235445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 rot="10800000">
            <a:off x="0" y="356775"/>
            <a:ext cx="9144001" cy="126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4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31" y="95195"/>
            <a:ext cx="2020316" cy="235445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 rot="10800000">
            <a:off x="0" y="356775"/>
            <a:ext cx="9144001" cy="126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4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1FB2-E067-48B5-8A65-7053D93B92E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EF07-1133-4311-9405-6774756115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31" y="95195"/>
            <a:ext cx="2020316" cy="235445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 rot="10800000">
            <a:off x="0" y="356775"/>
            <a:ext cx="9144001" cy="126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3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ndo.psd"/>
          <p:cNvPicPr>
            <a:picLocks noChangeAspect="1"/>
          </p:cNvPicPr>
          <p:nvPr userDrawn="1"/>
        </p:nvPicPr>
        <p:blipFill>
          <a:blip r:embed="rId5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31" y="95195"/>
            <a:ext cx="2020316" cy="235445"/>
          </a:xfrm>
          <a:prstGeom prst="rect">
            <a:avLst/>
          </a:prstGeom>
        </p:spPr>
      </p:pic>
      <p:sp>
        <p:nvSpPr>
          <p:cNvPr id="6" name="Rectangle 10"/>
          <p:cNvSpPr/>
          <p:nvPr userDrawn="1"/>
        </p:nvSpPr>
        <p:spPr>
          <a:xfrm rot="10800000">
            <a:off x="0" y="356775"/>
            <a:ext cx="9144001" cy="126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1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59E2-5FAF-4AA6-ADF8-5603874F4455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D2CB8-9DC6-4C32-90DF-52D93E7DB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22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sa.pb.gov.br/aesa-website/monitoramento/volume-acude/?id_acude=531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aesa.pb.gov.br/aesa-website/fluviometria/projeto-de-integracao-do-rio-sao-francisco-pisf/?id_posto=3889500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7.xml"/><Relationship Id="rId7" Type="http://schemas.openxmlformats.org/officeDocument/2006/relationships/slide" Target="slide3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rani.ramos@integracao.gov.b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-capa.psd"/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5772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0490"/>
            <a:ext cx="9144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sz="3600" dirty="0">
                <a:latin typeface="Gotham Book"/>
                <a:cs typeface="Gotham Book"/>
              </a:rPr>
              <a:t>Projeto de Integração de Bacias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17524" y="5180209"/>
            <a:ext cx="5793619" cy="0"/>
          </a:xfrm>
          <a:prstGeom prst="line">
            <a:avLst/>
          </a:prstGeom>
          <a:ln>
            <a:solidFill>
              <a:srgbClr val="005A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438" y="5371463"/>
            <a:ext cx="3600000" cy="5142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117167"/>
            <a:ext cx="9144001" cy="740833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AA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0" y="345084"/>
            <a:ext cx="9144001" cy="36000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AA1"/>
              </a:solidFill>
            </a:endParaRPr>
          </a:p>
        </p:txBody>
      </p:sp>
      <p:pic>
        <p:nvPicPr>
          <p:cNvPr id="16" name="Picture 15" descr="CIRPA_Três Marias_MG_05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65362" y="1890578"/>
            <a:ext cx="2402163" cy="2378364"/>
          </a:xfrm>
          <a:prstGeom prst="ellipse">
            <a:avLst/>
          </a:prstGeom>
          <a:ln w="38100" cmpd="sng">
            <a:solidFill>
              <a:srgbClr val="005AA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EBI1_Cabrobó_PE_04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829" y="1890578"/>
            <a:ext cx="2361447" cy="2378364"/>
          </a:xfrm>
          <a:prstGeom prst="ellipse">
            <a:avLst/>
          </a:prstGeom>
          <a:ln w="38100" cmpd="sng">
            <a:solidFill>
              <a:srgbClr val="008CA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4" descr="Produção_Agrícola_Cabrobó_PE_01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580" y="1934504"/>
            <a:ext cx="2347412" cy="2315059"/>
          </a:xfrm>
          <a:prstGeom prst="ellipse">
            <a:avLst/>
          </a:prstGeom>
          <a:ln w="38100" cmpd="sng">
            <a:solidFill>
              <a:srgbClr val="008CA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7"/>
          <p:cNvSpPr txBox="1"/>
          <p:nvPr/>
        </p:nvSpPr>
        <p:spPr>
          <a:xfrm>
            <a:off x="0" y="1218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Comissão de Desenvolvimento Regional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0" y="439163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Gotham Book"/>
                <a:cs typeface="Gotham Book"/>
              </a:rPr>
              <a:t>Irani Braga Ramos</a:t>
            </a:r>
          </a:p>
          <a:p>
            <a:pPr algn="ctr"/>
            <a:r>
              <a:rPr lang="pt-BR" sz="2000" dirty="0">
                <a:latin typeface="Gotham Book"/>
                <a:cs typeface="Gotham Book"/>
              </a:rPr>
              <a:t>Assessor Especial do Ministro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0" y="62346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Gotham Book"/>
                <a:cs typeface="Gotham Book"/>
              </a:rPr>
              <a:t>Brasília, 29 de novembro de 2017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E3B6527-789C-49C6-BC03-CC5B4669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chemeClr val="bg1"/>
                </a:solidFill>
              </a:rPr>
              <a:pPr algn="r"/>
              <a:t>1</a:t>
            </a:fld>
            <a:r>
              <a:rPr lang="en-US" dirty="0">
                <a:solidFill>
                  <a:schemeClr val="bg1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41890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76456" cy="27363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lvl="1" indent="0">
              <a:buNone/>
            </a:pPr>
            <a:endParaRPr lang="pt-BR" sz="16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pt-BR" sz="2000" b="1" dirty="0"/>
              <a:t>Trecho VI – 103 km</a:t>
            </a:r>
          </a:p>
          <a:p>
            <a:pPr marL="457200" lvl="1" indent="0">
              <a:buNone/>
            </a:pPr>
            <a:r>
              <a:rPr lang="pt-BR" sz="1600" dirty="0">
                <a:solidFill>
                  <a:schemeClr val="dk1"/>
                </a:solidFill>
              </a:rPr>
              <a:t>Projeto básico finalizado</a:t>
            </a:r>
          </a:p>
          <a:p>
            <a:pPr marL="457200" lvl="1" indent="0">
              <a:buNone/>
            </a:pPr>
            <a:r>
              <a:rPr lang="pt-BR" sz="1600" dirty="0">
                <a:solidFill>
                  <a:schemeClr val="dk1"/>
                </a:solidFill>
              </a:rPr>
              <a:t>Valor global estimado (execução, questões ambientais e serviços de engenharia do proprietário): R$ 1.151.230.139,05 (data base Mai/2014)</a:t>
            </a:r>
          </a:p>
          <a:p>
            <a:pPr marL="457200" lvl="1" indent="0">
              <a:buNone/>
            </a:pPr>
            <a:r>
              <a:rPr lang="pt-BR" sz="1600" dirty="0">
                <a:solidFill>
                  <a:schemeClr val="dk1"/>
                </a:solidFill>
              </a:rPr>
              <a:t>Atualmente sem previsão orçamentária para continuidade do processo</a:t>
            </a:r>
          </a:p>
          <a:p>
            <a:pPr marL="457200" lvl="1" indent="0">
              <a:buNone/>
            </a:pPr>
            <a:r>
              <a:rPr lang="pt-BR" sz="1600" dirty="0">
                <a:solidFill>
                  <a:schemeClr val="dk1"/>
                </a:solidFill>
              </a:rPr>
              <a:t>O Ramal do Entremontes de 25m³/s difere da vazão inicial prevista nos estudos de viabilidade do PISF, que era de 10m³/s. Portanto este assunto precisa ser discutido no âmbito do Conselho Gestor do PISF, para posterior avaliação da ANA quanto a emissão do CERTOH.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-387424"/>
            <a:ext cx="8244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RAMAL DO ENTREMONTES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6D77CE6-048E-4E5C-B477-35ABE3ED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10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  <p:sp>
        <p:nvSpPr>
          <p:cNvPr id="6" name="Botão de ação: Retorna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2CE3BE-0405-490A-8F82-AF956078CB69}"/>
              </a:ext>
            </a:extLst>
          </p:cNvPr>
          <p:cNvSpPr/>
          <p:nvPr/>
        </p:nvSpPr>
        <p:spPr>
          <a:xfrm>
            <a:off x="4427984" y="6220985"/>
            <a:ext cx="435648" cy="3469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46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70" y="1270063"/>
            <a:ext cx="8474150" cy="56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-3874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EIXO LESTE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037349" y="6034381"/>
            <a:ext cx="648072" cy="2618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217 km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448229"/>
              </p:ext>
            </p:extLst>
          </p:nvPr>
        </p:nvGraphicFramePr>
        <p:xfrm>
          <a:off x="254947" y="413959"/>
          <a:ext cx="856552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66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6003"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+mn-lt"/>
                        </a:rPr>
                        <a:t>Avanço Operacional (%)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+mn-lt"/>
                        </a:rPr>
                        <a:t>Avanço Real (%)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Trecho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Mão</a:t>
                      </a:r>
                      <a:r>
                        <a:rPr lang="pt-BR" sz="900" baseline="0" dirty="0">
                          <a:latin typeface="+mn-lt"/>
                        </a:rPr>
                        <a:t> de Obra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Equipamento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Consórcio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Saldo do Contrato (R$)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P0 x </a:t>
                      </a:r>
                      <a:r>
                        <a:rPr lang="pt-BR" sz="9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Apostilamento</a:t>
                      </a:r>
                      <a:r>
                        <a:rPr lang="pt-BR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(R$)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02">
                <a:tc rowSpan="2"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+mn-lt"/>
                        </a:rPr>
                        <a:t>100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+mn-lt"/>
                        </a:rPr>
                        <a:t>96,75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V</a:t>
                      </a:r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545</a:t>
                      </a:r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297</a:t>
                      </a:r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S.A PAULISTA/SOMAGUE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90.805.548,22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114.086.365,48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1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S.A PAULISTA/FBS</a:t>
                      </a: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116.840.735,19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139.123.548,64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37E6D5A4-7D53-49CE-9A6A-42821C49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11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63727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corte de Tela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11"/>
          <a:stretch/>
        </p:blipFill>
        <p:spPr>
          <a:xfrm>
            <a:off x="0" y="1168173"/>
            <a:ext cx="9036496" cy="430245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-387424"/>
            <a:ext cx="81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Volume Açude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845820" y="3329940"/>
            <a:ext cx="8008620" cy="1790700"/>
          </a:xfrm>
          <a:custGeom>
            <a:avLst/>
            <a:gdLst>
              <a:gd name="connsiteX0" fmla="*/ 30480 w 8008620"/>
              <a:gd name="connsiteY0" fmla="*/ 518160 h 1790700"/>
              <a:gd name="connsiteX1" fmla="*/ 0 w 8008620"/>
              <a:gd name="connsiteY1" fmla="*/ 769620 h 1790700"/>
              <a:gd name="connsiteX2" fmla="*/ 7620 w 8008620"/>
              <a:gd name="connsiteY2" fmla="*/ 1790700 h 1790700"/>
              <a:gd name="connsiteX3" fmla="*/ 8008620 w 8008620"/>
              <a:gd name="connsiteY3" fmla="*/ 1767840 h 1790700"/>
              <a:gd name="connsiteX4" fmla="*/ 8001000 w 8008620"/>
              <a:gd name="connsiteY4" fmla="*/ 1508760 h 1790700"/>
              <a:gd name="connsiteX5" fmla="*/ 3154680 w 8008620"/>
              <a:gd name="connsiteY5" fmla="*/ 0 h 1790700"/>
              <a:gd name="connsiteX6" fmla="*/ 220980 w 8008620"/>
              <a:gd name="connsiteY6" fmla="*/ 76200 h 1790700"/>
              <a:gd name="connsiteX7" fmla="*/ 30480 w 8008620"/>
              <a:gd name="connsiteY7" fmla="*/ 51816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8620" h="1790700">
                <a:moveTo>
                  <a:pt x="30480" y="518160"/>
                </a:moveTo>
                <a:lnTo>
                  <a:pt x="0" y="769620"/>
                </a:lnTo>
                <a:lnTo>
                  <a:pt x="7620" y="1790700"/>
                </a:lnTo>
                <a:lnTo>
                  <a:pt x="8008620" y="1767840"/>
                </a:lnTo>
                <a:lnTo>
                  <a:pt x="8001000" y="1508760"/>
                </a:lnTo>
                <a:lnTo>
                  <a:pt x="3154680" y="0"/>
                </a:lnTo>
                <a:lnTo>
                  <a:pt x="220980" y="76200"/>
                </a:lnTo>
                <a:lnTo>
                  <a:pt x="30480" y="5181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orma livre 1"/>
          <p:cNvSpPr/>
          <p:nvPr/>
        </p:nvSpPr>
        <p:spPr>
          <a:xfrm>
            <a:off x="882015" y="3429000"/>
            <a:ext cx="7972425" cy="1654361"/>
          </a:xfrm>
          <a:custGeom>
            <a:avLst/>
            <a:gdLst>
              <a:gd name="connsiteX0" fmla="*/ 4763 w 7972425"/>
              <a:gd name="connsiteY0" fmla="*/ 1640073 h 1654361"/>
              <a:gd name="connsiteX1" fmla="*/ 0 w 7972425"/>
              <a:gd name="connsiteY1" fmla="*/ 449448 h 1654361"/>
              <a:gd name="connsiteX2" fmla="*/ 119063 w 7972425"/>
              <a:gd name="connsiteY2" fmla="*/ 525648 h 1654361"/>
              <a:gd name="connsiteX3" fmla="*/ 414338 w 7972425"/>
              <a:gd name="connsiteY3" fmla="*/ 673286 h 1654361"/>
              <a:gd name="connsiteX4" fmla="*/ 485775 w 7972425"/>
              <a:gd name="connsiteY4" fmla="*/ 1773 h 1654361"/>
              <a:gd name="connsiteX5" fmla="*/ 542925 w 7972425"/>
              <a:gd name="connsiteY5" fmla="*/ 77973 h 1654361"/>
              <a:gd name="connsiteX6" fmla="*/ 647700 w 7972425"/>
              <a:gd name="connsiteY6" fmla="*/ 82736 h 1654361"/>
              <a:gd name="connsiteX7" fmla="*/ 685800 w 7972425"/>
              <a:gd name="connsiteY7" fmla="*/ 135123 h 1654361"/>
              <a:gd name="connsiteX8" fmla="*/ 704850 w 7972425"/>
              <a:gd name="connsiteY8" fmla="*/ 139886 h 1654361"/>
              <a:gd name="connsiteX9" fmla="*/ 738188 w 7972425"/>
              <a:gd name="connsiteY9" fmla="*/ 154173 h 1654361"/>
              <a:gd name="connsiteX10" fmla="*/ 785813 w 7972425"/>
              <a:gd name="connsiteY10" fmla="*/ 168461 h 1654361"/>
              <a:gd name="connsiteX11" fmla="*/ 800100 w 7972425"/>
              <a:gd name="connsiteY11" fmla="*/ 177986 h 1654361"/>
              <a:gd name="connsiteX12" fmla="*/ 862013 w 7972425"/>
              <a:gd name="connsiteY12" fmla="*/ 187511 h 1654361"/>
              <a:gd name="connsiteX13" fmla="*/ 890588 w 7972425"/>
              <a:gd name="connsiteY13" fmla="*/ 197036 h 1654361"/>
              <a:gd name="connsiteX14" fmla="*/ 919163 w 7972425"/>
              <a:gd name="connsiteY14" fmla="*/ 230373 h 1654361"/>
              <a:gd name="connsiteX15" fmla="*/ 933450 w 7972425"/>
              <a:gd name="connsiteY15" fmla="*/ 249423 h 1654361"/>
              <a:gd name="connsiteX16" fmla="*/ 966788 w 7972425"/>
              <a:gd name="connsiteY16" fmla="*/ 268473 h 1654361"/>
              <a:gd name="connsiteX17" fmla="*/ 985838 w 7972425"/>
              <a:gd name="connsiteY17" fmla="*/ 277998 h 1654361"/>
              <a:gd name="connsiteX18" fmla="*/ 1000125 w 7972425"/>
              <a:gd name="connsiteY18" fmla="*/ 282761 h 1654361"/>
              <a:gd name="connsiteX19" fmla="*/ 1028700 w 7972425"/>
              <a:gd name="connsiteY19" fmla="*/ 297048 h 1654361"/>
              <a:gd name="connsiteX20" fmla="*/ 1057275 w 7972425"/>
              <a:gd name="connsiteY20" fmla="*/ 320861 h 1654361"/>
              <a:gd name="connsiteX21" fmla="*/ 1071563 w 7972425"/>
              <a:gd name="connsiteY21" fmla="*/ 335148 h 1654361"/>
              <a:gd name="connsiteX22" fmla="*/ 1085850 w 7972425"/>
              <a:gd name="connsiteY22" fmla="*/ 339911 h 1654361"/>
              <a:gd name="connsiteX23" fmla="*/ 1128713 w 7972425"/>
              <a:gd name="connsiteY23" fmla="*/ 363723 h 1654361"/>
              <a:gd name="connsiteX24" fmla="*/ 1166813 w 7972425"/>
              <a:gd name="connsiteY24" fmla="*/ 368486 h 1654361"/>
              <a:gd name="connsiteX25" fmla="*/ 1238250 w 7972425"/>
              <a:gd name="connsiteY25" fmla="*/ 373248 h 1654361"/>
              <a:gd name="connsiteX26" fmla="*/ 1257300 w 7972425"/>
              <a:gd name="connsiteY26" fmla="*/ 368486 h 1654361"/>
              <a:gd name="connsiteX27" fmla="*/ 1285875 w 7972425"/>
              <a:gd name="connsiteY27" fmla="*/ 358961 h 1654361"/>
              <a:gd name="connsiteX28" fmla="*/ 1314450 w 7972425"/>
              <a:gd name="connsiteY28" fmla="*/ 335148 h 1654361"/>
              <a:gd name="connsiteX29" fmla="*/ 1328738 w 7972425"/>
              <a:gd name="connsiteY29" fmla="*/ 330386 h 1654361"/>
              <a:gd name="connsiteX30" fmla="*/ 1347788 w 7972425"/>
              <a:gd name="connsiteY30" fmla="*/ 268473 h 1654361"/>
              <a:gd name="connsiteX31" fmla="*/ 1366838 w 7972425"/>
              <a:gd name="connsiteY31" fmla="*/ 220848 h 1654361"/>
              <a:gd name="connsiteX32" fmla="*/ 1381125 w 7972425"/>
              <a:gd name="connsiteY32" fmla="*/ 177986 h 1654361"/>
              <a:gd name="connsiteX33" fmla="*/ 1390650 w 7972425"/>
              <a:gd name="connsiteY33" fmla="*/ 149411 h 1654361"/>
              <a:gd name="connsiteX34" fmla="*/ 1400175 w 7972425"/>
              <a:gd name="connsiteY34" fmla="*/ 135123 h 1654361"/>
              <a:gd name="connsiteX35" fmla="*/ 1414463 w 7972425"/>
              <a:gd name="connsiteY35" fmla="*/ 106548 h 1654361"/>
              <a:gd name="connsiteX36" fmla="*/ 1419225 w 7972425"/>
              <a:gd name="connsiteY36" fmla="*/ 92261 h 1654361"/>
              <a:gd name="connsiteX37" fmla="*/ 1423988 w 7972425"/>
              <a:gd name="connsiteY37" fmla="*/ 73211 h 1654361"/>
              <a:gd name="connsiteX38" fmla="*/ 1433513 w 7972425"/>
              <a:gd name="connsiteY38" fmla="*/ 58923 h 1654361"/>
              <a:gd name="connsiteX39" fmla="*/ 1428750 w 7972425"/>
              <a:gd name="connsiteY39" fmla="*/ 1773 h 1654361"/>
              <a:gd name="connsiteX40" fmla="*/ 1443038 w 7972425"/>
              <a:gd name="connsiteY40" fmla="*/ 6536 h 1654361"/>
              <a:gd name="connsiteX41" fmla="*/ 1485900 w 7972425"/>
              <a:gd name="connsiteY41" fmla="*/ 49398 h 1654361"/>
              <a:gd name="connsiteX42" fmla="*/ 1500188 w 7972425"/>
              <a:gd name="connsiteY42" fmla="*/ 63686 h 1654361"/>
              <a:gd name="connsiteX43" fmla="*/ 1514475 w 7972425"/>
              <a:gd name="connsiteY43" fmla="*/ 77973 h 1654361"/>
              <a:gd name="connsiteX44" fmla="*/ 1519238 w 7972425"/>
              <a:gd name="connsiteY44" fmla="*/ 92261 h 1654361"/>
              <a:gd name="connsiteX45" fmla="*/ 1533525 w 7972425"/>
              <a:gd name="connsiteY45" fmla="*/ 101786 h 1654361"/>
              <a:gd name="connsiteX46" fmla="*/ 1581150 w 7972425"/>
              <a:gd name="connsiteY46" fmla="*/ 116073 h 1654361"/>
              <a:gd name="connsiteX47" fmla="*/ 1614488 w 7972425"/>
              <a:gd name="connsiteY47" fmla="*/ 130361 h 1654361"/>
              <a:gd name="connsiteX48" fmla="*/ 1628775 w 7972425"/>
              <a:gd name="connsiteY48" fmla="*/ 139886 h 1654361"/>
              <a:gd name="connsiteX49" fmla="*/ 1643063 w 7972425"/>
              <a:gd name="connsiteY49" fmla="*/ 144648 h 1654361"/>
              <a:gd name="connsiteX50" fmla="*/ 1666875 w 7972425"/>
              <a:gd name="connsiteY50" fmla="*/ 154173 h 1654361"/>
              <a:gd name="connsiteX51" fmla="*/ 1681163 w 7972425"/>
              <a:gd name="connsiteY51" fmla="*/ 173223 h 1654361"/>
              <a:gd name="connsiteX52" fmla="*/ 1719263 w 7972425"/>
              <a:gd name="connsiteY52" fmla="*/ 201798 h 1654361"/>
              <a:gd name="connsiteX53" fmla="*/ 1747838 w 7972425"/>
              <a:gd name="connsiteY53" fmla="*/ 225611 h 1654361"/>
              <a:gd name="connsiteX54" fmla="*/ 1766888 w 7972425"/>
              <a:gd name="connsiteY54" fmla="*/ 230373 h 1654361"/>
              <a:gd name="connsiteX55" fmla="*/ 1781175 w 7972425"/>
              <a:gd name="connsiteY55" fmla="*/ 239898 h 1654361"/>
              <a:gd name="connsiteX56" fmla="*/ 1809750 w 7972425"/>
              <a:gd name="connsiteY56" fmla="*/ 249423 h 1654361"/>
              <a:gd name="connsiteX57" fmla="*/ 1852613 w 7972425"/>
              <a:gd name="connsiteY57" fmla="*/ 268473 h 1654361"/>
              <a:gd name="connsiteX58" fmla="*/ 1871663 w 7972425"/>
              <a:gd name="connsiteY58" fmla="*/ 282761 h 1654361"/>
              <a:gd name="connsiteX59" fmla="*/ 1905000 w 7972425"/>
              <a:gd name="connsiteY59" fmla="*/ 292286 h 1654361"/>
              <a:gd name="connsiteX60" fmla="*/ 1971675 w 7972425"/>
              <a:gd name="connsiteY60" fmla="*/ 301811 h 1654361"/>
              <a:gd name="connsiteX61" fmla="*/ 1985963 w 7972425"/>
              <a:gd name="connsiteY61" fmla="*/ 311336 h 1654361"/>
              <a:gd name="connsiteX62" fmla="*/ 2005013 w 7972425"/>
              <a:gd name="connsiteY62" fmla="*/ 320861 h 1654361"/>
              <a:gd name="connsiteX63" fmla="*/ 2019300 w 7972425"/>
              <a:gd name="connsiteY63" fmla="*/ 325623 h 1654361"/>
              <a:gd name="connsiteX64" fmla="*/ 2295525 w 7972425"/>
              <a:gd name="connsiteY64" fmla="*/ 330386 h 1654361"/>
              <a:gd name="connsiteX65" fmla="*/ 2309813 w 7972425"/>
              <a:gd name="connsiteY65" fmla="*/ 344673 h 1654361"/>
              <a:gd name="connsiteX66" fmla="*/ 2324100 w 7972425"/>
              <a:gd name="connsiteY66" fmla="*/ 354198 h 1654361"/>
              <a:gd name="connsiteX67" fmla="*/ 2333625 w 7972425"/>
              <a:gd name="connsiteY67" fmla="*/ 368486 h 1654361"/>
              <a:gd name="connsiteX68" fmla="*/ 2390775 w 7972425"/>
              <a:gd name="connsiteY68" fmla="*/ 387536 h 1654361"/>
              <a:gd name="connsiteX69" fmla="*/ 2405063 w 7972425"/>
              <a:gd name="connsiteY69" fmla="*/ 392298 h 1654361"/>
              <a:gd name="connsiteX70" fmla="*/ 2424113 w 7972425"/>
              <a:gd name="connsiteY70" fmla="*/ 397061 h 1654361"/>
              <a:gd name="connsiteX71" fmla="*/ 2438400 w 7972425"/>
              <a:gd name="connsiteY71" fmla="*/ 401823 h 1654361"/>
              <a:gd name="connsiteX72" fmla="*/ 2471738 w 7972425"/>
              <a:gd name="connsiteY72" fmla="*/ 411348 h 1654361"/>
              <a:gd name="connsiteX73" fmla="*/ 2543175 w 7972425"/>
              <a:gd name="connsiteY73" fmla="*/ 406586 h 1654361"/>
              <a:gd name="connsiteX74" fmla="*/ 2581275 w 7972425"/>
              <a:gd name="connsiteY74" fmla="*/ 397061 h 1654361"/>
              <a:gd name="connsiteX75" fmla="*/ 2624138 w 7972425"/>
              <a:gd name="connsiteY75" fmla="*/ 411348 h 1654361"/>
              <a:gd name="connsiteX76" fmla="*/ 2638425 w 7972425"/>
              <a:gd name="connsiteY76" fmla="*/ 425636 h 1654361"/>
              <a:gd name="connsiteX77" fmla="*/ 2671763 w 7972425"/>
              <a:gd name="connsiteY77" fmla="*/ 463736 h 1654361"/>
              <a:gd name="connsiteX78" fmla="*/ 2705100 w 7972425"/>
              <a:gd name="connsiteY78" fmla="*/ 468498 h 1654361"/>
              <a:gd name="connsiteX79" fmla="*/ 2743200 w 7972425"/>
              <a:gd name="connsiteY79" fmla="*/ 487548 h 1654361"/>
              <a:gd name="connsiteX80" fmla="*/ 2762250 w 7972425"/>
              <a:gd name="connsiteY80" fmla="*/ 482786 h 1654361"/>
              <a:gd name="connsiteX81" fmla="*/ 2781300 w 7972425"/>
              <a:gd name="connsiteY81" fmla="*/ 425636 h 1654361"/>
              <a:gd name="connsiteX82" fmla="*/ 2786063 w 7972425"/>
              <a:gd name="connsiteY82" fmla="*/ 411348 h 1654361"/>
              <a:gd name="connsiteX83" fmla="*/ 2790825 w 7972425"/>
              <a:gd name="connsiteY83" fmla="*/ 397061 h 1654361"/>
              <a:gd name="connsiteX84" fmla="*/ 2805113 w 7972425"/>
              <a:gd name="connsiteY84" fmla="*/ 382773 h 1654361"/>
              <a:gd name="connsiteX85" fmla="*/ 2814638 w 7972425"/>
              <a:gd name="connsiteY85" fmla="*/ 354198 h 1654361"/>
              <a:gd name="connsiteX86" fmla="*/ 2824163 w 7972425"/>
              <a:gd name="connsiteY86" fmla="*/ 320861 h 1654361"/>
              <a:gd name="connsiteX87" fmla="*/ 2833688 w 7972425"/>
              <a:gd name="connsiteY87" fmla="*/ 301811 h 1654361"/>
              <a:gd name="connsiteX88" fmla="*/ 2847975 w 7972425"/>
              <a:gd name="connsiteY88" fmla="*/ 268473 h 1654361"/>
              <a:gd name="connsiteX89" fmla="*/ 2857500 w 7972425"/>
              <a:gd name="connsiteY89" fmla="*/ 225611 h 1654361"/>
              <a:gd name="connsiteX90" fmla="*/ 2867025 w 7972425"/>
              <a:gd name="connsiteY90" fmla="*/ 197036 h 1654361"/>
              <a:gd name="connsiteX91" fmla="*/ 2871788 w 7972425"/>
              <a:gd name="connsiteY91" fmla="*/ 163698 h 1654361"/>
              <a:gd name="connsiteX92" fmla="*/ 2876550 w 7972425"/>
              <a:gd name="connsiteY92" fmla="*/ 149411 h 1654361"/>
              <a:gd name="connsiteX93" fmla="*/ 2886075 w 7972425"/>
              <a:gd name="connsiteY93" fmla="*/ 68448 h 1654361"/>
              <a:gd name="connsiteX94" fmla="*/ 2900363 w 7972425"/>
              <a:gd name="connsiteY94" fmla="*/ 39873 h 1654361"/>
              <a:gd name="connsiteX95" fmla="*/ 2914650 w 7972425"/>
              <a:gd name="connsiteY95" fmla="*/ 35111 h 1654361"/>
              <a:gd name="connsiteX96" fmla="*/ 2933700 w 7972425"/>
              <a:gd name="connsiteY96" fmla="*/ 25586 h 1654361"/>
              <a:gd name="connsiteX97" fmla="*/ 2952750 w 7972425"/>
              <a:gd name="connsiteY97" fmla="*/ 20823 h 1654361"/>
              <a:gd name="connsiteX98" fmla="*/ 3114675 w 7972425"/>
              <a:gd name="connsiteY98" fmla="*/ 116073 h 1654361"/>
              <a:gd name="connsiteX99" fmla="*/ 3167063 w 7972425"/>
              <a:gd name="connsiteY99" fmla="*/ 92261 h 1654361"/>
              <a:gd name="connsiteX100" fmla="*/ 3338513 w 7972425"/>
              <a:gd name="connsiteY100" fmla="*/ 197036 h 1654361"/>
              <a:gd name="connsiteX101" fmla="*/ 3438525 w 7972425"/>
              <a:gd name="connsiteY101" fmla="*/ 254186 h 1654361"/>
              <a:gd name="connsiteX102" fmla="*/ 3590925 w 7972425"/>
              <a:gd name="connsiteY102" fmla="*/ 330386 h 1654361"/>
              <a:gd name="connsiteX103" fmla="*/ 3629025 w 7972425"/>
              <a:gd name="connsiteY103" fmla="*/ 330386 h 1654361"/>
              <a:gd name="connsiteX104" fmla="*/ 3852863 w 7972425"/>
              <a:gd name="connsiteY104" fmla="*/ 487548 h 1654361"/>
              <a:gd name="connsiteX105" fmla="*/ 3967163 w 7972425"/>
              <a:gd name="connsiteY105" fmla="*/ 525648 h 1654361"/>
              <a:gd name="connsiteX106" fmla="*/ 4086225 w 7972425"/>
              <a:gd name="connsiteY106" fmla="*/ 592323 h 1654361"/>
              <a:gd name="connsiteX107" fmla="*/ 4295775 w 7972425"/>
              <a:gd name="connsiteY107" fmla="*/ 749486 h 1654361"/>
              <a:gd name="connsiteX108" fmla="*/ 4595813 w 7972425"/>
              <a:gd name="connsiteY108" fmla="*/ 901886 h 1654361"/>
              <a:gd name="connsiteX109" fmla="*/ 4829175 w 7972425"/>
              <a:gd name="connsiteY109" fmla="*/ 963798 h 1654361"/>
              <a:gd name="connsiteX110" fmla="*/ 5105400 w 7972425"/>
              <a:gd name="connsiteY110" fmla="*/ 1101911 h 1654361"/>
              <a:gd name="connsiteX111" fmla="*/ 5295900 w 7972425"/>
              <a:gd name="connsiteY111" fmla="*/ 1173348 h 1654361"/>
              <a:gd name="connsiteX112" fmla="*/ 5562600 w 7972425"/>
              <a:gd name="connsiteY112" fmla="*/ 1206686 h 1654361"/>
              <a:gd name="connsiteX113" fmla="*/ 5915025 w 7972425"/>
              <a:gd name="connsiteY113" fmla="*/ 1320986 h 1654361"/>
              <a:gd name="connsiteX114" fmla="*/ 6357938 w 7972425"/>
              <a:gd name="connsiteY114" fmla="*/ 1397186 h 1654361"/>
              <a:gd name="connsiteX115" fmla="*/ 7000875 w 7972425"/>
              <a:gd name="connsiteY115" fmla="*/ 1506723 h 1654361"/>
              <a:gd name="connsiteX116" fmla="*/ 7362825 w 7972425"/>
              <a:gd name="connsiteY116" fmla="*/ 1554348 h 1654361"/>
              <a:gd name="connsiteX117" fmla="*/ 7496175 w 7972425"/>
              <a:gd name="connsiteY117" fmla="*/ 1587686 h 1654361"/>
              <a:gd name="connsiteX118" fmla="*/ 7672388 w 7972425"/>
              <a:gd name="connsiteY118" fmla="*/ 1601973 h 1654361"/>
              <a:gd name="connsiteX119" fmla="*/ 7781925 w 7972425"/>
              <a:gd name="connsiteY119" fmla="*/ 1616261 h 1654361"/>
              <a:gd name="connsiteX120" fmla="*/ 7972425 w 7972425"/>
              <a:gd name="connsiteY120" fmla="*/ 1540061 h 1654361"/>
              <a:gd name="connsiteX121" fmla="*/ 7948613 w 7972425"/>
              <a:gd name="connsiteY121" fmla="*/ 1654361 h 1654361"/>
              <a:gd name="connsiteX122" fmla="*/ 4763 w 7972425"/>
              <a:gd name="connsiteY122" fmla="*/ 1640073 h 165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7972425" h="1654361">
                <a:moveTo>
                  <a:pt x="4763" y="1640073"/>
                </a:moveTo>
                <a:cubicBezTo>
                  <a:pt x="3175" y="1243198"/>
                  <a:pt x="1588" y="846323"/>
                  <a:pt x="0" y="449448"/>
                </a:cubicBezTo>
                <a:lnTo>
                  <a:pt x="119063" y="525648"/>
                </a:lnTo>
                <a:lnTo>
                  <a:pt x="414338" y="673286"/>
                </a:lnTo>
                <a:lnTo>
                  <a:pt x="485775" y="1773"/>
                </a:lnTo>
                <a:lnTo>
                  <a:pt x="542925" y="77973"/>
                </a:lnTo>
                <a:cubicBezTo>
                  <a:pt x="577850" y="79561"/>
                  <a:pt x="614416" y="72037"/>
                  <a:pt x="647700" y="82736"/>
                </a:cubicBezTo>
                <a:cubicBezTo>
                  <a:pt x="708605" y="102313"/>
                  <a:pt x="657051" y="115957"/>
                  <a:pt x="685800" y="135123"/>
                </a:cubicBezTo>
                <a:cubicBezTo>
                  <a:pt x="691246" y="138754"/>
                  <a:pt x="698500" y="138298"/>
                  <a:pt x="704850" y="139886"/>
                </a:cubicBezTo>
                <a:cubicBezTo>
                  <a:pt x="727519" y="154998"/>
                  <a:pt x="710229" y="145786"/>
                  <a:pt x="738188" y="154173"/>
                </a:cubicBezTo>
                <a:cubicBezTo>
                  <a:pt x="796187" y="171572"/>
                  <a:pt x="741889" y="157479"/>
                  <a:pt x="785813" y="168461"/>
                </a:cubicBezTo>
                <a:cubicBezTo>
                  <a:pt x="790575" y="171636"/>
                  <a:pt x="794981" y="175426"/>
                  <a:pt x="800100" y="177986"/>
                </a:cubicBezTo>
                <a:cubicBezTo>
                  <a:pt x="817261" y="186566"/>
                  <a:pt x="848364" y="186146"/>
                  <a:pt x="862013" y="187511"/>
                </a:cubicBezTo>
                <a:cubicBezTo>
                  <a:pt x="871538" y="190686"/>
                  <a:pt x="885019" y="188682"/>
                  <a:pt x="890588" y="197036"/>
                </a:cubicBezTo>
                <a:cubicBezTo>
                  <a:pt x="910985" y="227630"/>
                  <a:pt x="886824" y="193414"/>
                  <a:pt x="919163" y="230373"/>
                </a:cubicBezTo>
                <a:cubicBezTo>
                  <a:pt x="924390" y="236347"/>
                  <a:pt x="927837" y="243810"/>
                  <a:pt x="933450" y="249423"/>
                </a:cubicBezTo>
                <a:cubicBezTo>
                  <a:pt x="952176" y="268150"/>
                  <a:pt x="947715" y="260299"/>
                  <a:pt x="966788" y="268473"/>
                </a:cubicBezTo>
                <a:cubicBezTo>
                  <a:pt x="973314" y="271270"/>
                  <a:pt x="979313" y="275201"/>
                  <a:pt x="985838" y="277998"/>
                </a:cubicBezTo>
                <a:cubicBezTo>
                  <a:pt x="990452" y="279976"/>
                  <a:pt x="995635" y="280516"/>
                  <a:pt x="1000125" y="282761"/>
                </a:cubicBezTo>
                <a:cubicBezTo>
                  <a:pt x="1037046" y="301222"/>
                  <a:pt x="992797" y="285081"/>
                  <a:pt x="1028700" y="297048"/>
                </a:cubicBezTo>
                <a:cubicBezTo>
                  <a:pt x="1070434" y="338782"/>
                  <a:pt x="1017500" y="287716"/>
                  <a:pt x="1057275" y="320861"/>
                </a:cubicBezTo>
                <a:cubicBezTo>
                  <a:pt x="1062449" y="325173"/>
                  <a:pt x="1065959" y="331412"/>
                  <a:pt x="1071563" y="335148"/>
                </a:cubicBezTo>
                <a:cubicBezTo>
                  <a:pt x="1075740" y="337933"/>
                  <a:pt x="1081462" y="337473"/>
                  <a:pt x="1085850" y="339911"/>
                </a:cubicBezTo>
                <a:cubicBezTo>
                  <a:pt x="1105097" y="350604"/>
                  <a:pt x="1109487" y="360227"/>
                  <a:pt x="1128713" y="363723"/>
                </a:cubicBezTo>
                <a:cubicBezTo>
                  <a:pt x="1141305" y="366013"/>
                  <a:pt x="1154113" y="366898"/>
                  <a:pt x="1166813" y="368486"/>
                </a:cubicBezTo>
                <a:cubicBezTo>
                  <a:pt x="1199934" y="385046"/>
                  <a:pt x="1182775" y="380645"/>
                  <a:pt x="1238250" y="373248"/>
                </a:cubicBezTo>
                <a:cubicBezTo>
                  <a:pt x="1244738" y="372383"/>
                  <a:pt x="1251031" y="370367"/>
                  <a:pt x="1257300" y="368486"/>
                </a:cubicBezTo>
                <a:cubicBezTo>
                  <a:pt x="1266917" y="365601"/>
                  <a:pt x="1285875" y="358961"/>
                  <a:pt x="1285875" y="358961"/>
                </a:cubicBezTo>
                <a:cubicBezTo>
                  <a:pt x="1296406" y="348430"/>
                  <a:pt x="1301191" y="341777"/>
                  <a:pt x="1314450" y="335148"/>
                </a:cubicBezTo>
                <a:cubicBezTo>
                  <a:pt x="1318940" y="332903"/>
                  <a:pt x="1323975" y="331973"/>
                  <a:pt x="1328738" y="330386"/>
                </a:cubicBezTo>
                <a:cubicBezTo>
                  <a:pt x="1356776" y="302346"/>
                  <a:pt x="1336504" y="328651"/>
                  <a:pt x="1347788" y="268473"/>
                </a:cubicBezTo>
                <a:cubicBezTo>
                  <a:pt x="1351319" y="249641"/>
                  <a:pt x="1358649" y="237227"/>
                  <a:pt x="1366838" y="220848"/>
                </a:cubicBezTo>
                <a:cubicBezTo>
                  <a:pt x="1375504" y="186182"/>
                  <a:pt x="1366778" y="217439"/>
                  <a:pt x="1381125" y="177986"/>
                </a:cubicBezTo>
                <a:cubicBezTo>
                  <a:pt x="1384556" y="168550"/>
                  <a:pt x="1385081" y="157765"/>
                  <a:pt x="1390650" y="149411"/>
                </a:cubicBezTo>
                <a:cubicBezTo>
                  <a:pt x="1393825" y="144648"/>
                  <a:pt x="1397615" y="140243"/>
                  <a:pt x="1400175" y="135123"/>
                </a:cubicBezTo>
                <a:cubicBezTo>
                  <a:pt x="1419894" y="95687"/>
                  <a:pt x="1387165" y="147497"/>
                  <a:pt x="1414463" y="106548"/>
                </a:cubicBezTo>
                <a:cubicBezTo>
                  <a:pt x="1416050" y="101786"/>
                  <a:pt x="1417846" y="97088"/>
                  <a:pt x="1419225" y="92261"/>
                </a:cubicBezTo>
                <a:cubicBezTo>
                  <a:pt x="1421023" y="85967"/>
                  <a:pt x="1421410" y="79227"/>
                  <a:pt x="1423988" y="73211"/>
                </a:cubicBezTo>
                <a:cubicBezTo>
                  <a:pt x="1426243" y="67950"/>
                  <a:pt x="1430338" y="63686"/>
                  <a:pt x="1433513" y="58923"/>
                </a:cubicBezTo>
                <a:cubicBezTo>
                  <a:pt x="1431925" y="39873"/>
                  <a:pt x="1425330" y="20581"/>
                  <a:pt x="1428750" y="1773"/>
                </a:cubicBezTo>
                <a:cubicBezTo>
                  <a:pt x="1429648" y="-3166"/>
                  <a:pt x="1439075" y="3454"/>
                  <a:pt x="1443038" y="6536"/>
                </a:cubicBezTo>
                <a:lnTo>
                  <a:pt x="1485900" y="49398"/>
                </a:lnTo>
                <a:lnTo>
                  <a:pt x="1500188" y="63686"/>
                </a:lnTo>
                <a:lnTo>
                  <a:pt x="1514475" y="77973"/>
                </a:lnTo>
                <a:cubicBezTo>
                  <a:pt x="1516063" y="82736"/>
                  <a:pt x="1516102" y="88341"/>
                  <a:pt x="1519238" y="92261"/>
                </a:cubicBezTo>
                <a:cubicBezTo>
                  <a:pt x="1522814" y="96730"/>
                  <a:pt x="1528406" y="99226"/>
                  <a:pt x="1533525" y="101786"/>
                </a:cubicBezTo>
                <a:cubicBezTo>
                  <a:pt x="1554410" y="112229"/>
                  <a:pt x="1558843" y="111612"/>
                  <a:pt x="1581150" y="116073"/>
                </a:cubicBezTo>
                <a:cubicBezTo>
                  <a:pt x="1617023" y="139988"/>
                  <a:pt x="1571430" y="111907"/>
                  <a:pt x="1614488" y="130361"/>
                </a:cubicBezTo>
                <a:cubicBezTo>
                  <a:pt x="1619749" y="132616"/>
                  <a:pt x="1623656" y="137326"/>
                  <a:pt x="1628775" y="139886"/>
                </a:cubicBezTo>
                <a:cubicBezTo>
                  <a:pt x="1633265" y="142131"/>
                  <a:pt x="1638362" y="142885"/>
                  <a:pt x="1643063" y="144648"/>
                </a:cubicBezTo>
                <a:cubicBezTo>
                  <a:pt x="1651068" y="147650"/>
                  <a:pt x="1658938" y="150998"/>
                  <a:pt x="1666875" y="154173"/>
                </a:cubicBezTo>
                <a:cubicBezTo>
                  <a:pt x="1671638" y="160523"/>
                  <a:pt x="1675550" y="167610"/>
                  <a:pt x="1681163" y="173223"/>
                </a:cubicBezTo>
                <a:cubicBezTo>
                  <a:pt x="1715913" y="207973"/>
                  <a:pt x="1692875" y="179807"/>
                  <a:pt x="1719263" y="201798"/>
                </a:cubicBezTo>
                <a:cubicBezTo>
                  <a:pt x="1731381" y="211897"/>
                  <a:pt x="1733229" y="219350"/>
                  <a:pt x="1747838" y="225611"/>
                </a:cubicBezTo>
                <a:cubicBezTo>
                  <a:pt x="1753854" y="228189"/>
                  <a:pt x="1760538" y="228786"/>
                  <a:pt x="1766888" y="230373"/>
                </a:cubicBezTo>
                <a:cubicBezTo>
                  <a:pt x="1771650" y="233548"/>
                  <a:pt x="1775945" y="237573"/>
                  <a:pt x="1781175" y="239898"/>
                </a:cubicBezTo>
                <a:cubicBezTo>
                  <a:pt x="1790350" y="243976"/>
                  <a:pt x="1801141" y="244257"/>
                  <a:pt x="1809750" y="249423"/>
                </a:cubicBezTo>
                <a:cubicBezTo>
                  <a:pt x="1839176" y="267079"/>
                  <a:pt x="1824582" y="261466"/>
                  <a:pt x="1852613" y="268473"/>
                </a:cubicBezTo>
                <a:cubicBezTo>
                  <a:pt x="1858963" y="273236"/>
                  <a:pt x="1864771" y="278823"/>
                  <a:pt x="1871663" y="282761"/>
                </a:cubicBezTo>
                <a:cubicBezTo>
                  <a:pt x="1877369" y="286021"/>
                  <a:pt x="1900366" y="290962"/>
                  <a:pt x="1905000" y="292286"/>
                </a:cubicBezTo>
                <a:cubicBezTo>
                  <a:pt x="1943476" y="303279"/>
                  <a:pt x="1887909" y="294195"/>
                  <a:pt x="1971675" y="301811"/>
                </a:cubicBezTo>
                <a:cubicBezTo>
                  <a:pt x="1976438" y="304986"/>
                  <a:pt x="1980993" y="308496"/>
                  <a:pt x="1985963" y="311336"/>
                </a:cubicBezTo>
                <a:cubicBezTo>
                  <a:pt x="1992127" y="314858"/>
                  <a:pt x="1998487" y="318064"/>
                  <a:pt x="2005013" y="320861"/>
                </a:cubicBezTo>
                <a:cubicBezTo>
                  <a:pt x="2009627" y="322838"/>
                  <a:pt x="2014283" y="325459"/>
                  <a:pt x="2019300" y="325623"/>
                </a:cubicBezTo>
                <a:cubicBezTo>
                  <a:pt x="2111339" y="328641"/>
                  <a:pt x="2203450" y="328798"/>
                  <a:pt x="2295525" y="330386"/>
                </a:cubicBezTo>
                <a:cubicBezTo>
                  <a:pt x="2300288" y="335148"/>
                  <a:pt x="2304639" y="340361"/>
                  <a:pt x="2309813" y="344673"/>
                </a:cubicBezTo>
                <a:cubicBezTo>
                  <a:pt x="2314210" y="348337"/>
                  <a:pt x="2320053" y="350151"/>
                  <a:pt x="2324100" y="354198"/>
                </a:cubicBezTo>
                <a:cubicBezTo>
                  <a:pt x="2328147" y="358246"/>
                  <a:pt x="2328862" y="365311"/>
                  <a:pt x="2333625" y="368486"/>
                </a:cubicBezTo>
                <a:cubicBezTo>
                  <a:pt x="2357489" y="384395"/>
                  <a:pt x="2366432" y="381450"/>
                  <a:pt x="2390775" y="387536"/>
                </a:cubicBezTo>
                <a:cubicBezTo>
                  <a:pt x="2395645" y="388754"/>
                  <a:pt x="2400236" y="390919"/>
                  <a:pt x="2405063" y="392298"/>
                </a:cubicBezTo>
                <a:cubicBezTo>
                  <a:pt x="2411357" y="394096"/>
                  <a:pt x="2417819" y="395263"/>
                  <a:pt x="2424113" y="397061"/>
                </a:cubicBezTo>
                <a:cubicBezTo>
                  <a:pt x="2428940" y="398440"/>
                  <a:pt x="2433573" y="400444"/>
                  <a:pt x="2438400" y="401823"/>
                </a:cubicBezTo>
                <a:cubicBezTo>
                  <a:pt x="2480269" y="413786"/>
                  <a:pt x="2437474" y="399928"/>
                  <a:pt x="2471738" y="411348"/>
                </a:cubicBezTo>
                <a:cubicBezTo>
                  <a:pt x="2495550" y="409761"/>
                  <a:pt x="2519510" y="409673"/>
                  <a:pt x="2543175" y="406586"/>
                </a:cubicBezTo>
                <a:cubicBezTo>
                  <a:pt x="2556156" y="404893"/>
                  <a:pt x="2581275" y="397061"/>
                  <a:pt x="2581275" y="397061"/>
                </a:cubicBezTo>
                <a:cubicBezTo>
                  <a:pt x="2595563" y="401823"/>
                  <a:pt x="2610668" y="404613"/>
                  <a:pt x="2624138" y="411348"/>
                </a:cubicBezTo>
                <a:cubicBezTo>
                  <a:pt x="2630162" y="414360"/>
                  <a:pt x="2634290" y="420320"/>
                  <a:pt x="2638425" y="425636"/>
                </a:cubicBezTo>
                <a:cubicBezTo>
                  <a:pt x="2647766" y="437647"/>
                  <a:pt x="2654392" y="458525"/>
                  <a:pt x="2671763" y="463736"/>
                </a:cubicBezTo>
                <a:cubicBezTo>
                  <a:pt x="2682515" y="466961"/>
                  <a:pt x="2693988" y="466911"/>
                  <a:pt x="2705100" y="468498"/>
                </a:cubicBezTo>
                <a:cubicBezTo>
                  <a:pt x="2716360" y="476004"/>
                  <a:pt x="2729220" y="485994"/>
                  <a:pt x="2743200" y="487548"/>
                </a:cubicBezTo>
                <a:cubicBezTo>
                  <a:pt x="2749705" y="488271"/>
                  <a:pt x="2755900" y="484373"/>
                  <a:pt x="2762250" y="482786"/>
                </a:cubicBezTo>
                <a:lnTo>
                  <a:pt x="2781300" y="425636"/>
                </a:lnTo>
                <a:lnTo>
                  <a:pt x="2786063" y="411348"/>
                </a:lnTo>
                <a:cubicBezTo>
                  <a:pt x="2787650" y="406586"/>
                  <a:pt x="2787275" y="400611"/>
                  <a:pt x="2790825" y="397061"/>
                </a:cubicBezTo>
                <a:lnTo>
                  <a:pt x="2805113" y="382773"/>
                </a:lnTo>
                <a:cubicBezTo>
                  <a:pt x="2808288" y="373248"/>
                  <a:pt x="2812203" y="363939"/>
                  <a:pt x="2814638" y="354198"/>
                </a:cubicBezTo>
                <a:cubicBezTo>
                  <a:pt x="2817056" y="344523"/>
                  <a:pt x="2820061" y="330432"/>
                  <a:pt x="2824163" y="320861"/>
                </a:cubicBezTo>
                <a:cubicBezTo>
                  <a:pt x="2826960" y="314336"/>
                  <a:pt x="2830891" y="308337"/>
                  <a:pt x="2833688" y="301811"/>
                </a:cubicBezTo>
                <a:cubicBezTo>
                  <a:pt x="2854710" y="252758"/>
                  <a:pt x="2816385" y="331653"/>
                  <a:pt x="2847975" y="268473"/>
                </a:cubicBezTo>
                <a:cubicBezTo>
                  <a:pt x="2850692" y="254889"/>
                  <a:pt x="2853467" y="239053"/>
                  <a:pt x="2857500" y="225611"/>
                </a:cubicBezTo>
                <a:cubicBezTo>
                  <a:pt x="2860385" y="215994"/>
                  <a:pt x="2867025" y="197036"/>
                  <a:pt x="2867025" y="197036"/>
                </a:cubicBezTo>
                <a:cubicBezTo>
                  <a:pt x="2868613" y="185923"/>
                  <a:pt x="2869586" y="174706"/>
                  <a:pt x="2871788" y="163698"/>
                </a:cubicBezTo>
                <a:cubicBezTo>
                  <a:pt x="2872772" y="158776"/>
                  <a:pt x="2875887" y="154387"/>
                  <a:pt x="2876550" y="149411"/>
                </a:cubicBezTo>
                <a:cubicBezTo>
                  <a:pt x="2883226" y="99342"/>
                  <a:pt x="2877039" y="104591"/>
                  <a:pt x="2886075" y="68448"/>
                </a:cubicBezTo>
                <a:cubicBezTo>
                  <a:pt x="2888232" y="59822"/>
                  <a:pt x="2893090" y="45692"/>
                  <a:pt x="2900363" y="39873"/>
                </a:cubicBezTo>
                <a:cubicBezTo>
                  <a:pt x="2904283" y="36737"/>
                  <a:pt x="2910036" y="37088"/>
                  <a:pt x="2914650" y="35111"/>
                </a:cubicBezTo>
                <a:cubicBezTo>
                  <a:pt x="2921176" y="32314"/>
                  <a:pt x="2927175" y="28383"/>
                  <a:pt x="2933700" y="25586"/>
                </a:cubicBezTo>
                <a:cubicBezTo>
                  <a:pt x="2945985" y="20321"/>
                  <a:pt x="2944077" y="20823"/>
                  <a:pt x="2952750" y="20823"/>
                </a:cubicBezTo>
                <a:lnTo>
                  <a:pt x="3114675" y="116073"/>
                </a:lnTo>
                <a:lnTo>
                  <a:pt x="3167063" y="92261"/>
                </a:lnTo>
                <a:lnTo>
                  <a:pt x="3338513" y="197036"/>
                </a:lnTo>
                <a:lnTo>
                  <a:pt x="3438525" y="254186"/>
                </a:lnTo>
                <a:lnTo>
                  <a:pt x="3590925" y="330386"/>
                </a:lnTo>
                <a:lnTo>
                  <a:pt x="3629025" y="330386"/>
                </a:lnTo>
                <a:lnTo>
                  <a:pt x="3852863" y="487548"/>
                </a:lnTo>
                <a:lnTo>
                  <a:pt x="3967163" y="525648"/>
                </a:lnTo>
                <a:lnTo>
                  <a:pt x="4086225" y="592323"/>
                </a:lnTo>
                <a:lnTo>
                  <a:pt x="4295775" y="749486"/>
                </a:lnTo>
                <a:lnTo>
                  <a:pt x="4595813" y="901886"/>
                </a:lnTo>
                <a:lnTo>
                  <a:pt x="4829175" y="963798"/>
                </a:lnTo>
                <a:lnTo>
                  <a:pt x="5105400" y="1101911"/>
                </a:lnTo>
                <a:lnTo>
                  <a:pt x="5295900" y="1173348"/>
                </a:lnTo>
                <a:lnTo>
                  <a:pt x="5562600" y="1206686"/>
                </a:lnTo>
                <a:lnTo>
                  <a:pt x="5915025" y="1320986"/>
                </a:lnTo>
                <a:lnTo>
                  <a:pt x="6357938" y="1397186"/>
                </a:lnTo>
                <a:lnTo>
                  <a:pt x="7000875" y="1506723"/>
                </a:lnTo>
                <a:lnTo>
                  <a:pt x="7362825" y="1554348"/>
                </a:lnTo>
                <a:lnTo>
                  <a:pt x="7496175" y="1587686"/>
                </a:lnTo>
                <a:lnTo>
                  <a:pt x="7672388" y="1601973"/>
                </a:lnTo>
                <a:lnTo>
                  <a:pt x="7781925" y="1616261"/>
                </a:lnTo>
                <a:lnTo>
                  <a:pt x="7972425" y="1540061"/>
                </a:lnTo>
                <a:lnTo>
                  <a:pt x="7948613" y="1654361"/>
                </a:lnTo>
                <a:lnTo>
                  <a:pt x="4763" y="1640073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F676BAA5-9C50-4EE1-992D-981714F7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12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49628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>
            <a:off x="1746553" y="846205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73" y="946053"/>
            <a:ext cx="8114308" cy="524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685" y="4015163"/>
            <a:ext cx="3459078" cy="194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0641"/>
            <a:ext cx="9144000" cy="5605318"/>
          </a:xfrm>
          <a:prstGeom prst="rect">
            <a:avLst/>
          </a:prstGeom>
        </p:spPr>
      </p:pic>
      <p:sp>
        <p:nvSpPr>
          <p:cNvPr id="3" name="Forma livre 2"/>
          <p:cNvSpPr/>
          <p:nvPr/>
        </p:nvSpPr>
        <p:spPr>
          <a:xfrm>
            <a:off x="745331" y="5118100"/>
            <a:ext cx="600075" cy="332581"/>
          </a:xfrm>
          <a:custGeom>
            <a:avLst/>
            <a:gdLst>
              <a:gd name="connsiteX0" fmla="*/ 473869 w 600075"/>
              <a:gd name="connsiteY0" fmla="*/ 0 h 288131"/>
              <a:gd name="connsiteX1" fmla="*/ 402432 w 600075"/>
              <a:gd name="connsiteY1" fmla="*/ 21431 h 288131"/>
              <a:gd name="connsiteX2" fmla="*/ 335757 w 600075"/>
              <a:gd name="connsiteY2" fmla="*/ 57150 h 288131"/>
              <a:gd name="connsiteX3" fmla="*/ 250032 w 600075"/>
              <a:gd name="connsiteY3" fmla="*/ 50006 h 288131"/>
              <a:gd name="connsiteX4" fmla="*/ 159544 w 600075"/>
              <a:gd name="connsiteY4" fmla="*/ 35719 h 288131"/>
              <a:gd name="connsiteX5" fmla="*/ 90488 w 600075"/>
              <a:gd name="connsiteY5" fmla="*/ 33338 h 288131"/>
              <a:gd name="connsiteX6" fmla="*/ 28575 w 600075"/>
              <a:gd name="connsiteY6" fmla="*/ 23813 h 288131"/>
              <a:gd name="connsiteX7" fmla="*/ 0 w 600075"/>
              <a:gd name="connsiteY7" fmla="*/ 59531 h 288131"/>
              <a:gd name="connsiteX8" fmla="*/ 30957 w 600075"/>
              <a:gd name="connsiteY8" fmla="*/ 88106 h 288131"/>
              <a:gd name="connsiteX9" fmla="*/ 95250 w 600075"/>
              <a:gd name="connsiteY9" fmla="*/ 90488 h 288131"/>
              <a:gd name="connsiteX10" fmla="*/ 219075 w 600075"/>
              <a:gd name="connsiteY10" fmla="*/ 102394 h 288131"/>
              <a:gd name="connsiteX11" fmla="*/ 285750 w 600075"/>
              <a:gd name="connsiteY11" fmla="*/ 100013 h 288131"/>
              <a:gd name="connsiteX12" fmla="*/ 345282 w 600075"/>
              <a:gd name="connsiteY12" fmla="*/ 92869 h 288131"/>
              <a:gd name="connsiteX13" fmla="*/ 347663 w 600075"/>
              <a:gd name="connsiteY13" fmla="*/ 107156 h 288131"/>
              <a:gd name="connsiteX14" fmla="*/ 345282 w 600075"/>
              <a:gd name="connsiteY14" fmla="*/ 130969 h 288131"/>
              <a:gd name="connsiteX15" fmla="*/ 285750 w 600075"/>
              <a:gd name="connsiteY15" fmla="*/ 157163 h 288131"/>
              <a:gd name="connsiteX16" fmla="*/ 207169 w 600075"/>
              <a:gd name="connsiteY16" fmla="*/ 159544 h 288131"/>
              <a:gd name="connsiteX17" fmla="*/ 133350 w 600075"/>
              <a:gd name="connsiteY17" fmla="*/ 204788 h 288131"/>
              <a:gd name="connsiteX18" fmla="*/ 126207 w 600075"/>
              <a:gd name="connsiteY18" fmla="*/ 266700 h 288131"/>
              <a:gd name="connsiteX19" fmla="*/ 130969 w 600075"/>
              <a:gd name="connsiteY19" fmla="*/ 288131 h 288131"/>
              <a:gd name="connsiteX20" fmla="*/ 230982 w 600075"/>
              <a:gd name="connsiteY20" fmla="*/ 278606 h 288131"/>
              <a:gd name="connsiteX21" fmla="*/ 276225 w 600075"/>
              <a:gd name="connsiteY21" fmla="*/ 204788 h 288131"/>
              <a:gd name="connsiteX22" fmla="*/ 385763 w 600075"/>
              <a:gd name="connsiteY22" fmla="*/ 173831 h 288131"/>
              <a:gd name="connsiteX23" fmla="*/ 359569 w 600075"/>
              <a:gd name="connsiteY23" fmla="*/ 233363 h 288131"/>
              <a:gd name="connsiteX24" fmla="*/ 407194 w 600075"/>
              <a:gd name="connsiteY24" fmla="*/ 250031 h 288131"/>
              <a:gd name="connsiteX25" fmla="*/ 445294 w 600075"/>
              <a:gd name="connsiteY25" fmla="*/ 197644 h 288131"/>
              <a:gd name="connsiteX26" fmla="*/ 504825 w 600075"/>
              <a:gd name="connsiteY26" fmla="*/ 126206 h 288131"/>
              <a:gd name="connsiteX27" fmla="*/ 419100 w 600075"/>
              <a:gd name="connsiteY27" fmla="*/ 126206 h 288131"/>
              <a:gd name="connsiteX28" fmla="*/ 414338 w 600075"/>
              <a:gd name="connsiteY28" fmla="*/ 92869 h 288131"/>
              <a:gd name="connsiteX29" fmla="*/ 490538 w 600075"/>
              <a:gd name="connsiteY29" fmla="*/ 69056 h 288131"/>
              <a:gd name="connsiteX30" fmla="*/ 590550 w 600075"/>
              <a:gd name="connsiteY30" fmla="*/ 45244 h 288131"/>
              <a:gd name="connsiteX31" fmla="*/ 600075 w 600075"/>
              <a:gd name="connsiteY31" fmla="*/ 14288 h 288131"/>
              <a:gd name="connsiteX32" fmla="*/ 600075 w 600075"/>
              <a:gd name="connsiteY32" fmla="*/ 14288 h 288131"/>
              <a:gd name="connsiteX33" fmla="*/ 473869 w 600075"/>
              <a:gd name="connsiteY33" fmla="*/ 0 h 288131"/>
              <a:gd name="connsiteX0" fmla="*/ 473869 w 600075"/>
              <a:gd name="connsiteY0" fmla="*/ 38894 h 327025"/>
              <a:gd name="connsiteX1" fmla="*/ 402432 w 600075"/>
              <a:gd name="connsiteY1" fmla="*/ 60325 h 327025"/>
              <a:gd name="connsiteX2" fmla="*/ 335757 w 600075"/>
              <a:gd name="connsiteY2" fmla="*/ 96044 h 327025"/>
              <a:gd name="connsiteX3" fmla="*/ 262732 w 600075"/>
              <a:gd name="connsiteY3" fmla="*/ 0 h 327025"/>
              <a:gd name="connsiteX4" fmla="*/ 159544 w 600075"/>
              <a:gd name="connsiteY4" fmla="*/ 74613 h 327025"/>
              <a:gd name="connsiteX5" fmla="*/ 90488 w 600075"/>
              <a:gd name="connsiteY5" fmla="*/ 72232 h 327025"/>
              <a:gd name="connsiteX6" fmla="*/ 28575 w 600075"/>
              <a:gd name="connsiteY6" fmla="*/ 62707 h 327025"/>
              <a:gd name="connsiteX7" fmla="*/ 0 w 600075"/>
              <a:gd name="connsiteY7" fmla="*/ 98425 h 327025"/>
              <a:gd name="connsiteX8" fmla="*/ 30957 w 600075"/>
              <a:gd name="connsiteY8" fmla="*/ 127000 h 327025"/>
              <a:gd name="connsiteX9" fmla="*/ 95250 w 600075"/>
              <a:gd name="connsiteY9" fmla="*/ 129382 h 327025"/>
              <a:gd name="connsiteX10" fmla="*/ 219075 w 600075"/>
              <a:gd name="connsiteY10" fmla="*/ 141288 h 327025"/>
              <a:gd name="connsiteX11" fmla="*/ 285750 w 600075"/>
              <a:gd name="connsiteY11" fmla="*/ 138907 h 327025"/>
              <a:gd name="connsiteX12" fmla="*/ 345282 w 600075"/>
              <a:gd name="connsiteY12" fmla="*/ 131763 h 327025"/>
              <a:gd name="connsiteX13" fmla="*/ 347663 w 600075"/>
              <a:gd name="connsiteY13" fmla="*/ 146050 h 327025"/>
              <a:gd name="connsiteX14" fmla="*/ 345282 w 600075"/>
              <a:gd name="connsiteY14" fmla="*/ 169863 h 327025"/>
              <a:gd name="connsiteX15" fmla="*/ 285750 w 600075"/>
              <a:gd name="connsiteY15" fmla="*/ 196057 h 327025"/>
              <a:gd name="connsiteX16" fmla="*/ 207169 w 600075"/>
              <a:gd name="connsiteY16" fmla="*/ 198438 h 327025"/>
              <a:gd name="connsiteX17" fmla="*/ 133350 w 600075"/>
              <a:gd name="connsiteY17" fmla="*/ 243682 h 327025"/>
              <a:gd name="connsiteX18" fmla="*/ 126207 w 600075"/>
              <a:gd name="connsiteY18" fmla="*/ 305594 h 327025"/>
              <a:gd name="connsiteX19" fmla="*/ 130969 w 600075"/>
              <a:gd name="connsiteY19" fmla="*/ 327025 h 327025"/>
              <a:gd name="connsiteX20" fmla="*/ 230982 w 600075"/>
              <a:gd name="connsiteY20" fmla="*/ 317500 h 327025"/>
              <a:gd name="connsiteX21" fmla="*/ 276225 w 600075"/>
              <a:gd name="connsiteY21" fmla="*/ 243682 h 327025"/>
              <a:gd name="connsiteX22" fmla="*/ 385763 w 600075"/>
              <a:gd name="connsiteY22" fmla="*/ 212725 h 327025"/>
              <a:gd name="connsiteX23" fmla="*/ 359569 w 600075"/>
              <a:gd name="connsiteY23" fmla="*/ 272257 h 327025"/>
              <a:gd name="connsiteX24" fmla="*/ 407194 w 600075"/>
              <a:gd name="connsiteY24" fmla="*/ 288925 h 327025"/>
              <a:gd name="connsiteX25" fmla="*/ 445294 w 600075"/>
              <a:gd name="connsiteY25" fmla="*/ 236538 h 327025"/>
              <a:gd name="connsiteX26" fmla="*/ 504825 w 600075"/>
              <a:gd name="connsiteY26" fmla="*/ 165100 h 327025"/>
              <a:gd name="connsiteX27" fmla="*/ 419100 w 600075"/>
              <a:gd name="connsiteY27" fmla="*/ 165100 h 327025"/>
              <a:gd name="connsiteX28" fmla="*/ 414338 w 600075"/>
              <a:gd name="connsiteY28" fmla="*/ 131763 h 327025"/>
              <a:gd name="connsiteX29" fmla="*/ 490538 w 600075"/>
              <a:gd name="connsiteY29" fmla="*/ 107950 h 327025"/>
              <a:gd name="connsiteX30" fmla="*/ 590550 w 600075"/>
              <a:gd name="connsiteY30" fmla="*/ 84138 h 327025"/>
              <a:gd name="connsiteX31" fmla="*/ 600075 w 600075"/>
              <a:gd name="connsiteY31" fmla="*/ 53182 h 327025"/>
              <a:gd name="connsiteX32" fmla="*/ 600075 w 600075"/>
              <a:gd name="connsiteY32" fmla="*/ 53182 h 327025"/>
              <a:gd name="connsiteX33" fmla="*/ 473869 w 600075"/>
              <a:gd name="connsiteY33" fmla="*/ 38894 h 327025"/>
              <a:gd name="connsiteX0" fmla="*/ 473869 w 600075"/>
              <a:gd name="connsiteY0" fmla="*/ 44450 h 332581"/>
              <a:gd name="connsiteX1" fmla="*/ 402432 w 600075"/>
              <a:gd name="connsiteY1" fmla="*/ 65881 h 332581"/>
              <a:gd name="connsiteX2" fmla="*/ 411957 w 600075"/>
              <a:gd name="connsiteY2" fmla="*/ 0 h 332581"/>
              <a:gd name="connsiteX3" fmla="*/ 262732 w 600075"/>
              <a:gd name="connsiteY3" fmla="*/ 5556 h 332581"/>
              <a:gd name="connsiteX4" fmla="*/ 159544 w 600075"/>
              <a:gd name="connsiteY4" fmla="*/ 80169 h 332581"/>
              <a:gd name="connsiteX5" fmla="*/ 90488 w 600075"/>
              <a:gd name="connsiteY5" fmla="*/ 77788 h 332581"/>
              <a:gd name="connsiteX6" fmla="*/ 28575 w 600075"/>
              <a:gd name="connsiteY6" fmla="*/ 68263 h 332581"/>
              <a:gd name="connsiteX7" fmla="*/ 0 w 600075"/>
              <a:gd name="connsiteY7" fmla="*/ 103981 h 332581"/>
              <a:gd name="connsiteX8" fmla="*/ 30957 w 600075"/>
              <a:gd name="connsiteY8" fmla="*/ 132556 h 332581"/>
              <a:gd name="connsiteX9" fmla="*/ 95250 w 600075"/>
              <a:gd name="connsiteY9" fmla="*/ 134938 h 332581"/>
              <a:gd name="connsiteX10" fmla="*/ 219075 w 600075"/>
              <a:gd name="connsiteY10" fmla="*/ 146844 h 332581"/>
              <a:gd name="connsiteX11" fmla="*/ 285750 w 600075"/>
              <a:gd name="connsiteY11" fmla="*/ 144463 h 332581"/>
              <a:gd name="connsiteX12" fmla="*/ 345282 w 600075"/>
              <a:gd name="connsiteY12" fmla="*/ 137319 h 332581"/>
              <a:gd name="connsiteX13" fmla="*/ 347663 w 600075"/>
              <a:gd name="connsiteY13" fmla="*/ 151606 h 332581"/>
              <a:gd name="connsiteX14" fmla="*/ 345282 w 600075"/>
              <a:gd name="connsiteY14" fmla="*/ 175419 h 332581"/>
              <a:gd name="connsiteX15" fmla="*/ 285750 w 600075"/>
              <a:gd name="connsiteY15" fmla="*/ 201613 h 332581"/>
              <a:gd name="connsiteX16" fmla="*/ 207169 w 600075"/>
              <a:gd name="connsiteY16" fmla="*/ 203994 h 332581"/>
              <a:gd name="connsiteX17" fmla="*/ 133350 w 600075"/>
              <a:gd name="connsiteY17" fmla="*/ 249238 h 332581"/>
              <a:gd name="connsiteX18" fmla="*/ 126207 w 600075"/>
              <a:gd name="connsiteY18" fmla="*/ 311150 h 332581"/>
              <a:gd name="connsiteX19" fmla="*/ 130969 w 600075"/>
              <a:gd name="connsiteY19" fmla="*/ 332581 h 332581"/>
              <a:gd name="connsiteX20" fmla="*/ 230982 w 600075"/>
              <a:gd name="connsiteY20" fmla="*/ 323056 h 332581"/>
              <a:gd name="connsiteX21" fmla="*/ 276225 w 600075"/>
              <a:gd name="connsiteY21" fmla="*/ 249238 h 332581"/>
              <a:gd name="connsiteX22" fmla="*/ 385763 w 600075"/>
              <a:gd name="connsiteY22" fmla="*/ 218281 h 332581"/>
              <a:gd name="connsiteX23" fmla="*/ 359569 w 600075"/>
              <a:gd name="connsiteY23" fmla="*/ 277813 h 332581"/>
              <a:gd name="connsiteX24" fmla="*/ 407194 w 600075"/>
              <a:gd name="connsiteY24" fmla="*/ 294481 h 332581"/>
              <a:gd name="connsiteX25" fmla="*/ 445294 w 600075"/>
              <a:gd name="connsiteY25" fmla="*/ 242094 h 332581"/>
              <a:gd name="connsiteX26" fmla="*/ 504825 w 600075"/>
              <a:gd name="connsiteY26" fmla="*/ 170656 h 332581"/>
              <a:gd name="connsiteX27" fmla="*/ 419100 w 600075"/>
              <a:gd name="connsiteY27" fmla="*/ 170656 h 332581"/>
              <a:gd name="connsiteX28" fmla="*/ 414338 w 600075"/>
              <a:gd name="connsiteY28" fmla="*/ 137319 h 332581"/>
              <a:gd name="connsiteX29" fmla="*/ 490538 w 600075"/>
              <a:gd name="connsiteY29" fmla="*/ 113506 h 332581"/>
              <a:gd name="connsiteX30" fmla="*/ 590550 w 600075"/>
              <a:gd name="connsiteY30" fmla="*/ 89694 h 332581"/>
              <a:gd name="connsiteX31" fmla="*/ 600075 w 600075"/>
              <a:gd name="connsiteY31" fmla="*/ 58738 h 332581"/>
              <a:gd name="connsiteX32" fmla="*/ 600075 w 600075"/>
              <a:gd name="connsiteY32" fmla="*/ 58738 h 332581"/>
              <a:gd name="connsiteX33" fmla="*/ 473869 w 600075"/>
              <a:gd name="connsiteY33" fmla="*/ 44450 h 3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0075" h="332581">
                <a:moveTo>
                  <a:pt x="473869" y="44450"/>
                </a:moveTo>
                <a:lnTo>
                  <a:pt x="402432" y="65881"/>
                </a:lnTo>
                <a:lnTo>
                  <a:pt x="411957" y="0"/>
                </a:lnTo>
                <a:lnTo>
                  <a:pt x="262732" y="5556"/>
                </a:lnTo>
                <a:lnTo>
                  <a:pt x="159544" y="80169"/>
                </a:lnTo>
                <a:lnTo>
                  <a:pt x="90488" y="77788"/>
                </a:lnTo>
                <a:lnTo>
                  <a:pt x="28575" y="68263"/>
                </a:lnTo>
                <a:lnTo>
                  <a:pt x="0" y="103981"/>
                </a:lnTo>
                <a:lnTo>
                  <a:pt x="30957" y="132556"/>
                </a:lnTo>
                <a:lnTo>
                  <a:pt x="95250" y="134938"/>
                </a:lnTo>
                <a:lnTo>
                  <a:pt x="219075" y="146844"/>
                </a:lnTo>
                <a:lnTo>
                  <a:pt x="285750" y="144463"/>
                </a:lnTo>
                <a:lnTo>
                  <a:pt x="345282" y="137319"/>
                </a:lnTo>
                <a:lnTo>
                  <a:pt x="347663" y="151606"/>
                </a:lnTo>
                <a:lnTo>
                  <a:pt x="345282" y="175419"/>
                </a:lnTo>
                <a:lnTo>
                  <a:pt x="285750" y="201613"/>
                </a:lnTo>
                <a:lnTo>
                  <a:pt x="207169" y="203994"/>
                </a:lnTo>
                <a:lnTo>
                  <a:pt x="133350" y="249238"/>
                </a:lnTo>
                <a:lnTo>
                  <a:pt x="126207" y="311150"/>
                </a:lnTo>
                <a:lnTo>
                  <a:pt x="130969" y="332581"/>
                </a:lnTo>
                <a:lnTo>
                  <a:pt x="230982" y="323056"/>
                </a:lnTo>
                <a:lnTo>
                  <a:pt x="276225" y="249238"/>
                </a:lnTo>
                <a:lnTo>
                  <a:pt x="385763" y="218281"/>
                </a:lnTo>
                <a:lnTo>
                  <a:pt x="359569" y="277813"/>
                </a:lnTo>
                <a:lnTo>
                  <a:pt x="407194" y="294481"/>
                </a:lnTo>
                <a:lnTo>
                  <a:pt x="445294" y="242094"/>
                </a:lnTo>
                <a:lnTo>
                  <a:pt x="504825" y="170656"/>
                </a:lnTo>
                <a:lnTo>
                  <a:pt x="419100" y="170656"/>
                </a:lnTo>
                <a:lnTo>
                  <a:pt x="414338" y="137319"/>
                </a:lnTo>
                <a:lnTo>
                  <a:pt x="490538" y="113506"/>
                </a:lnTo>
                <a:lnTo>
                  <a:pt x="590550" y="89694"/>
                </a:lnTo>
                <a:lnTo>
                  <a:pt x="600075" y="58738"/>
                </a:lnTo>
                <a:lnTo>
                  <a:pt x="600075" y="58738"/>
                </a:lnTo>
                <a:lnTo>
                  <a:pt x="473869" y="44450"/>
                </a:lnTo>
                <a:close/>
              </a:path>
            </a:pathLst>
          </a:custGeom>
          <a:solidFill>
            <a:srgbClr val="0099FF">
              <a:alpha val="48000"/>
            </a:srgbClr>
          </a:solidFill>
          <a:ln>
            <a:solidFill>
              <a:srgbClr val="00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7448550" y="869950"/>
            <a:ext cx="1646888" cy="774700"/>
          </a:xfrm>
          <a:custGeom>
            <a:avLst/>
            <a:gdLst>
              <a:gd name="connsiteX0" fmla="*/ 1168400 w 1646888"/>
              <a:gd name="connsiteY0" fmla="*/ 95250 h 774700"/>
              <a:gd name="connsiteX1" fmla="*/ 1136650 w 1646888"/>
              <a:gd name="connsiteY1" fmla="*/ 107950 h 774700"/>
              <a:gd name="connsiteX2" fmla="*/ 1117600 w 1646888"/>
              <a:gd name="connsiteY2" fmla="*/ 120650 h 774700"/>
              <a:gd name="connsiteX3" fmla="*/ 1073150 w 1646888"/>
              <a:gd name="connsiteY3" fmla="*/ 127000 h 774700"/>
              <a:gd name="connsiteX4" fmla="*/ 1035050 w 1646888"/>
              <a:gd name="connsiteY4" fmla="*/ 146050 h 774700"/>
              <a:gd name="connsiteX5" fmla="*/ 1016000 w 1646888"/>
              <a:gd name="connsiteY5" fmla="*/ 139700 h 774700"/>
              <a:gd name="connsiteX6" fmla="*/ 977900 w 1646888"/>
              <a:gd name="connsiteY6" fmla="*/ 120650 h 774700"/>
              <a:gd name="connsiteX7" fmla="*/ 958850 w 1646888"/>
              <a:gd name="connsiteY7" fmla="*/ 107950 h 774700"/>
              <a:gd name="connsiteX8" fmla="*/ 914400 w 1646888"/>
              <a:gd name="connsiteY8" fmla="*/ 88900 h 774700"/>
              <a:gd name="connsiteX9" fmla="*/ 857250 w 1646888"/>
              <a:gd name="connsiteY9" fmla="*/ 101600 h 774700"/>
              <a:gd name="connsiteX10" fmla="*/ 838200 w 1646888"/>
              <a:gd name="connsiteY10" fmla="*/ 120650 h 774700"/>
              <a:gd name="connsiteX11" fmla="*/ 819150 w 1646888"/>
              <a:gd name="connsiteY11" fmla="*/ 165100 h 774700"/>
              <a:gd name="connsiteX12" fmla="*/ 812800 w 1646888"/>
              <a:gd name="connsiteY12" fmla="*/ 184150 h 774700"/>
              <a:gd name="connsiteX13" fmla="*/ 793750 w 1646888"/>
              <a:gd name="connsiteY13" fmla="*/ 196850 h 774700"/>
              <a:gd name="connsiteX14" fmla="*/ 698500 w 1646888"/>
              <a:gd name="connsiteY14" fmla="*/ 190500 h 774700"/>
              <a:gd name="connsiteX15" fmla="*/ 673100 w 1646888"/>
              <a:gd name="connsiteY15" fmla="*/ 171450 h 774700"/>
              <a:gd name="connsiteX16" fmla="*/ 654050 w 1646888"/>
              <a:gd name="connsiteY16" fmla="*/ 165100 h 774700"/>
              <a:gd name="connsiteX17" fmla="*/ 635000 w 1646888"/>
              <a:gd name="connsiteY17" fmla="*/ 152400 h 774700"/>
              <a:gd name="connsiteX18" fmla="*/ 609600 w 1646888"/>
              <a:gd name="connsiteY18" fmla="*/ 146050 h 774700"/>
              <a:gd name="connsiteX19" fmla="*/ 565150 w 1646888"/>
              <a:gd name="connsiteY19" fmla="*/ 133350 h 774700"/>
              <a:gd name="connsiteX20" fmla="*/ 539750 w 1646888"/>
              <a:gd name="connsiteY20" fmla="*/ 139700 h 774700"/>
              <a:gd name="connsiteX21" fmla="*/ 539750 w 1646888"/>
              <a:gd name="connsiteY21" fmla="*/ 190500 h 774700"/>
              <a:gd name="connsiteX22" fmla="*/ 546100 w 1646888"/>
              <a:gd name="connsiteY22" fmla="*/ 209550 h 774700"/>
              <a:gd name="connsiteX23" fmla="*/ 565150 w 1646888"/>
              <a:gd name="connsiteY23" fmla="*/ 222250 h 774700"/>
              <a:gd name="connsiteX24" fmla="*/ 558800 w 1646888"/>
              <a:gd name="connsiteY24" fmla="*/ 279400 h 774700"/>
              <a:gd name="connsiteX25" fmla="*/ 450850 w 1646888"/>
              <a:gd name="connsiteY25" fmla="*/ 285750 h 774700"/>
              <a:gd name="connsiteX26" fmla="*/ 393700 w 1646888"/>
              <a:gd name="connsiteY26" fmla="*/ 304800 h 774700"/>
              <a:gd name="connsiteX27" fmla="*/ 355600 w 1646888"/>
              <a:gd name="connsiteY27" fmla="*/ 311150 h 774700"/>
              <a:gd name="connsiteX28" fmla="*/ 298450 w 1646888"/>
              <a:gd name="connsiteY28" fmla="*/ 336550 h 774700"/>
              <a:gd name="connsiteX29" fmla="*/ 285750 w 1646888"/>
              <a:gd name="connsiteY29" fmla="*/ 355600 h 774700"/>
              <a:gd name="connsiteX30" fmla="*/ 222250 w 1646888"/>
              <a:gd name="connsiteY30" fmla="*/ 387350 h 774700"/>
              <a:gd name="connsiteX31" fmla="*/ 177800 w 1646888"/>
              <a:gd name="connsiteY31" fmla="*/ 406400 h 774700"/>
              <a:gd name="connsiteX32" fmla="*/ 139700 w 1646888"/>
              <a:gd name="connsiteY32" fmla="*/ 431800 h 774700"/>
              <a:gd name="connsiteX33" fmla="*/ 114300 w 1646888"/>
              <a:gd name="connsiteY33" fmla="*/ 469900 h 774700"/>
              <a:gd name="connsiteX34" fmla="*/ 101600 w 1646888"/>
              <a:gd name="connsiteY34" fmla="*/ 488950 h 774700"/>
              <a:gd name="connsiteX35" fmla="*/ 82550 w 1646888"/>
              <a:gd name="connsiteY35" fmla="*/ 501650 h 774700"/>
              <a:gd name="connsiteX36" fmla="*/ 50800 w 1646888"/>
              <a:gd name="connsiteY36" fmla="*/ 508000 h 774700"/>
              <a:gd name="connsiteX37" fmla="*/ 31750 w 1646888"/>
              <a:gd name="connsiteY37" fmla="*/ 514350 h 774700"/>
              <a:gd name="connsiteX38" fmla="*/ 0 w 1646888"/>
              <a:gd name="connsiteY38" fmla="*/ 520700 h 774700"/>
              <a:gd name="connsiteX39" fmla="*/ 6350 w 1646888"/>
              <a:gd name="connsiteY39" fmla="*/ 552450 h 774700"/>
              <a:gd name="connsiteX40" fmla="*/ 25400 w 1646888"/>
              <a:gd name="connsiteY40" fmla="*/ 565150 h 774700"/>
              <a:gd name="connsiteX41" fmla="*/ 63500 w 1646888"/>
              <a:gd name="connsiteY41" fmla="*/ 577850 h 774700"/>
              <a:gd name="connsiteX42" fmla="*/ 101600 w 1646888"/>
              <a:gd name="connsiteY42" fmla="*/ 596900 h 774700"/>
              <a:gd name="connsiteX43" fmla="*/ 120650 w 1646888"/>
              <a:gd name="connsiteY43" fmla="*/ 609600 h 774700"/>
              <a:gd name="connsiteX44" fmla="*/ 158750 w 1646888"/>
              <a:gd name="connsiteY44" fmla="*/ 622300 h 774700"/>
              <a:gd name="connsiteX45" fmla="*/ 177800 w 1646888"/>
              <a:gd name="connsiteY45" fmla="*/ 628650 h 774700"/>
              <a:gd name="connsiteX46" fmla="*/ 196850 w 1646888"/>
              <a:gd name="connsiteY46" fmla="*/ 635000 h 774700"/>
              <a:gd name="connsiteX47" fmla="*/ 222250 w 1646888"/>
              <a:gd name="connsiteY47" fmla="*/ 654050 h 774700"/>
              <a:gd name="connsiteX48" fmla="*/ 247650 w 1646888"/>
              <a:gd name="connsiteY48" fmla="*/ 698500 h 774700"/>
              <a:gd name="connsiteX49" fmla="*/ 273050 w 1646888"/>
              <a:gd name="connsiteY49" fmla="*/ 736600 h 774700"/>
              <a:gd name="connsiteX50" fmla="*/ 285750 w 1646888"/>
              <a:gd name="connsiteY50" fmla="*/ 762000 h 774700"/>
              <a:gd name="connsiteX51" fmla="*/ 374650 w 1646888"/>
              <a:gd name="connsiteY51" fmla="*/ 768350 h 774700"/>
              <a:gd name="connsiteX52" fmla="*/ 393700 w 1646888"/>
              <a:gd name="connsiteY52" fmla="*/ 774700 h 774700"/>
              <a:gd name="connsiteX53" fmla="*/ 482600 w 1646888"/>
              <a:gd name="connsiteY53" fmla="*/ 768350 h 774700"/>
              <a:gd name="connsiteX54" fmla="*/ 501650 w 1646888"/>
              <a:gd name="connsiteY54" fmla="*/ 755650 h 774700"/>
              <a:gd name="connsiteX55" fmla="*/ 539750 w 1646888"/>
              <a:gd name="connsiteY55" fmla="*/ 704850 h 774700"/>
              <a:gd name="connsiteX56" fmla="*/ 546100 w 1646888"/>
              <a:gd name="connsiteY56" fmla="*/ 685800 h 774700"/>
              <a:gd name="connsiteX57" fmla="*/ 552450 w 1646888"/>
              <a:gd name="connsiteY57" fmla="*/ 565150 h 774700"/>
              <a:gd name="connsiteX58" fmla="*/ 577850 w 1646888"/>
              <a:gd name="connsiteY58" fmla="*/ 558800 h 774700"/>
              <a:gd name="connsiteX59" fmla="*/ 615950 w 1646888"/>
              <a:gd name="connsiteY59" fmla="*/ 539750 h 774700"/>
              <a:gd name="connsiteX60" fmla="*/ 628650 w 1646888"/>
              <a:gd name="connsiteY60" fmla="*/ 520700 h 774700"/>
              <a:gd name="connsiteX61" fmla="*/ 641350 w 1646888"/>
              <a:gd name="connsiteY61" fmla="*/ 482600 h 774700"/>
              <a:gd name="connsiteX62" fmla="*/ 673100 w 1646888"/>
              <a:gd name="connsiteY62" fmla="*/ 425450 h 774700"/>
              <a:gd name="connsiteX63" fmla="*/ 717550 w 1646888"/>
              <a:gd name="connsiteY63" fmla="*/ 400050 h 774700"/>
              <a:gd name="connsiteX64" fmla="*/ 742950 w 1646888"/>
              <a:gd name="connsiteY64" fmla="*/ 387350 h 774700"/>
              <a:gd name="connsiteX65" fmla="*/ 844550 w 1646888"/>
              <a:gd name="connsiteY65" fmla="*/ 368300 h 774700"/>
              <a:gd name="connsiteX66" fmla="*/ 863600 w 1646888"/>
              <a:gd name="connsiteY66" fmla="*/ 349250 h 774700"/>
              <a:gd name="connsiteX67" fmla="*/ 952500 w 1646888"/>
              <a:gd name="connsiteY67" fmla="*/ 304800 h 774700"/>
              <a:gd name="connsiteX68" fmla="*/ 1016000 w 1646888"/>
              <a:gd name="connsiteY68" fmla="*/ 298450 h 774700"/>
              <a:gd name="connsiteX69" fmla="*/ 1187450 w 1646888"/>
              <a:gd name="connsiteY69" fmla="*/ 304800 h 774700"/>
              <a:gd name="connsiteX70" fmla="*/ 1206500 w 1646888"/>
              <a:gd name="connsiteY70" fmla="*/ 311150 h 774700"/>
              <a:gd name="connsiteX71" fmla="*/ 1333500 w 1646888"/>
              <a:gd name="connsiteY71" fmla="*/ 304800 h 774700"/>
              <a:gd name="connsiteX72" fmla="*/ 1371600 w 1646888"/>
              <a:gd name="connsiteY72" fmla="*/ 298450 h 774700"/>
              <a:gd name="connsiteX73" fmla="*/ 1555750 w 1646888"/>
              <a:gd name="connsiteY73" fmla="*/ 266700 h 774700"/>
              <a:gd name="connsiteX74" fmla="*/ 1562100 w 1646888"/>
              <a:gd name="connsiteY74" fmla="*/ 177800 h 774700"/>
              <a:gd name="connsiteX75" fmla="*/ 1568450 w 1646888"/>
              <a:gd name="connsiteY75" fmla="*/ 158750 h 774700"/>
              <a:gd name="connsiteX76" fmla="*/ 1619250 w 1646888"/>
              <a:gd name="connsiteY76" fmla="*/ 133350 h 774700"/>
              <a:gd name="connsiteX77" fmla="*/ 1638300 w 1646888"/>
              <a:gd name="connsiteY77" fmla="*/ 107950 h 774700"/>
              <a:gd name="connsiteX78" fmla="*/ 1638300 w 1646888"/>
              <a:gd name="connsiteY78" fmla="*/ 12700 h 774700"/>
              <a:gd name="connsiteX79" fmla="*/ 1581150 w 1646888"/>
              <a:gd name="connsiteY79" fmla="*/ 6350 h 774700"/>
              <a:gd name="connsiteX80" fmla="*/ 1289050 w 1646888"/>
              <a:gd name="connsiteY80" fmla="*/ 0 h 774700"/>
              <a:gd name="connsiteX81" fmla="*/ 1238250 w 1646888"/>
              <a:gd name="connsiteY81" fmla="*/ 6350 h 774700"/>
              <a:gd name="connsiteX82" fmla="*/ 1219200 w 1646888"/>
              <a:gd name="connsiteY82" fmla="*/ 19050 h 774700"/>
              <a:gd name="connsiteX83" fmla="*/ 1193800 w 1646888"/>
              <a:gd name="connsiteY83" fmla="*/ 38100 h 774700"/>
              <a:gd name="connsiteX84" fmla="*/ 1174750 w 1646888"/>
              <a:gd name="connsiteY84" fmla="*/ 57150 h 774700"/>
              <a:gd name="connsiteX85" fmla="*/ 1155700 w 1646888"/>
              <a:gd name="connsiteY85" fmla="*/ 63500 h 774700"/>
              <a:gd name="connsiteX86" fmla="*/ 1168400 w 1646888"/>
              <a:gd name="connsiteY86" fmla="*/ 95250 h 774700"/>
              <a:gd name="connsiteX0" fmla="*/ 1168400 w 1646888"/>
              <a:gd name="connsiteY0" fmla="*/ 95250 h 774700"/>
              <a:gd name="connsiteX1" fmla="*/ 1136650 w 1646888"/>
              <a:gd name="connsiteY1" fmla="*/ 107950 h 774700"/>
              <a:gd name="connsiteX2" fmla="*/ 1117600 w 1646888"/>
              <a:gd name="connsiteY2" fmla="*/ 120650 h 774700"/>
              <a:gd name="connsiteX3" fmla="*/ 1073150 w 1646888"/>
              <a:gd name="connsiteY3" fmla="*/ 127000 h 774700"/>
              <a:gd name="connsiteX4" fmla="*/ 1035050 w 1646888"/>
              <a:gd name="connsiteY4" fmla="*/ 146050 h 774700"/>
              <a:gd name="connsiteX5" fmla="*/ 1016000 w 1646888"/>
              <a:gd name="connsiteY5" fmla="*/ 139700 h 774700"/>
              <a:gd name="connsiteX6" fmla="*/ 977900 w 1646888"/>
              <a:gd name="connsiteY6" fmla="*/ 120650 h 774700"/>
              <a:gd name="connsiteX7" fmla="*/ 958850 w 1646888"/>
              <a:gd name="connsiteY7" fmla="*/ 107950 h 774700"/>
              <a:gd name="connsiteX8" fmla="*/ 914400 w 1646888"/>
              <a:gd name="connsiteY8" fmla="*/ 88900 h 774700"/>
              <a:gd name="connsiteX9" fmla="*/ 857250 w 1646888"/>
              <a:gd name="connsiteY9" fmla="*/ 101600 h 774700"/>
              <a:gd name="connsiteX10" fmla="*/ 838200 w 1646888"/>
              <a:gd name="connsiteY10" fmla="*/ 120650 h 774700"/>
              <a:gd name="connsiteX11" fmla="*/ 819150 w 1646888"/>
              <a:gd name="connsiteY11" fmla="*/ 165100 h 774700"/>
              <a:gd name="connsiteX12" fmla="*/ 812800 w 1646888"/>
              <a:gd name="connsiteY12" fmla="*/ 184150 h 774700"/>
              <a:gd name="connsiteX13" fmla="*/ 793750 w 1646888"/>
              <a:gd name="connsiteY13" fmla="*/ 196850 h 774700"/>
              <a:gd name="connsiteX14" fmla="*/ 698500 w 1646888"/>
              <a:gd name="connsiteY14" fmla="*/ 190500 h 774700"/>
              <a:gd name="connsiteX15" fmla="*/ 673100 w 1646888"/>
              <a:gd name="connsiteY15" fmla="*/ 171450 h 774700"/>
              <a:gd name="connsiteX16" fmla="*/ 654050 w 1646888"/>
              <a:gd name="connsiteY16" fmla="*/ 165100 h 774700"/>
              <a:gd name="connsiteX17" fmla="*/ 635000 w 1646888"/>
              <a:gd name="connsiteY17" fmla="*/ 152400 h 774700"/>
              <a:gd name="connsiteX18" fmla="*/ 609600 w 1646888"/>
              <a:gd name="connsiteY18" fmla="*/ 146050 h 774700"/>
              <a:gd name="connsiteX19" fmla="*/ 565150 w 1646888"/>
              <a:gd name="connsiteY19" fmla="*/ 133350 h 774700"/>
              <a:gd name="connsiteX20" fmla="*/ 539750 w 1646888"/>
              <a:gd name="connsiteY20" fmla="*/ 139700 h 774700"/>
              <a:gd name="connsiteX21" fmla="*/ 539750 w 1646888"/>
              <a:gd name="connsiteY21" fmla="*/ 190500 h 774700"/>
              <a:gd name="connsiteX22" fmla="*/ 546100 w 1646888"/>
              <a:gd name="connsiteY22" fmla="*/ 209550 h 774700"/>
              <a:gd name="connsiteX23" fmla="*/ 565150 w 1646888"/>
              <a:gd name="connsiteY23" fmla="*/ 222250 h 774700"/>
              <a:gd name="connsiteX24" fmla="*/ 558800 w 1646888"/>
              <a:gd name="connsiteY24" fmla="*/ 279400 h 774700"/>
              <a:gd name="connsiteX25" fmla="*/ 450850 w 1646888"/>
              <a:gd name="connsiteY25" fmla="*/ 285750 h 774700"/>
              <a:gd name="connsiteX26" fmla="*/ 393700 w 1646888"/>
              <a:gd name="connsiteY26" fmla="*/ 304800 h 774700"/>
              <a:gd name="connsiteX27" fmla="*/ 355600 w 1646888"/>
              <a:gd name="connsiteY27" fmla="*/ 311150 h 774700"/>
              <a:gd name="connsiteX28" fmla="*/ 298450 w 1646888"/>
              <a:gd name="connsiteY28" fmla="*/ 336550 h 774700"/>
              <a:gd name="connsiteX29" fmla="*/ 285750 w 1646888"/>
              <a:gd name="connsiteY29" fmla="*/ 355600 h 774700"/>
              <a:gd name="connsiteX30" fmla="*/ 222250 w 1646888"/>
              <a:gd name="connsiteY30" fmla="*/ 387350 h 774700"/>
              <a:gd name="connsiteX31" fmla="*/ 177800 w 1646888"/>
              <a:gd name="connsiteY31" fmla="*/ 406400 h 774700"/>
              <a:gd name="connsiteX32" fmla="*/ 139700 w 1646888"/>
              <a:gd name="connsiteY32" fmla="*/ 431800 h 774700"/>
              <a:gd name="connsiteX33" fmla="*/ 114300 w 1646888"/>
              <a:gd name="connsiteY33" fmla="*/ 469900 h 774700"/>
              <a:gd name="connsiteX34" fmla="*/ 101600 w 1646888"/>
              <a:gd name="connsiteY34" fmla="*/ 488950 h 774700"/>
              <a:gd name="connsiteX35" fmla="*/ 82550 w 1646888"/>
              <a:gd name="connsiteY35" fmla="*/ 501650 h 774700"/>
              <a:gd name="connsiteX36" fmla="*/ 50800 w 1646888"/>
              <a:gd name="connsiteY36" fmla="*/ 508000 h 774700"/>
              <a:gd name="connsiteX37" fmla="*/ 31750 w 1646888"/>
              <a:gd name="connsiteY37" fmla="*/ 514350 h 774700"/>
              <a:gd name="connsiteX38" fmla="*/ 0 w 1646888"/>
              <a:gd name="connsiteY38" fmla="*/ 520700 h 774700"/>
              <a:gd name="connsiteX39" fmla="*/ 6350 w 1646888"/>
              <a:gd name="connsiteY39" fmla="*/ 552450 h 774700"/>
              <a:gd name="connsiteX40" fmla="*/ 25400 w 1646888"/>
              <a:gd name="connsiteY40" fmla="*/ 565150 h 774700"/>
              <a:gd name="connsiteX41" fmla="*/ 63500 w 1646888"/>
              <a:gd name="connsiteY41" fmla="*/ 577850 h 774700"/>
              <a:gd name="connsiteX42" fmla="*/ 101600 w 1646888"/>
              <a:gd name="connsiteY42" fmla="*/ 596900 h 774700"/>
              <a:gd name="connsiteX43" fmla="*/ 120650 w 1646888"/>
              <a:gd name="connsiteY43" fmla="*/ 609600 h 774700"/>
              <a:gd name="connsiteX44" fmla="*/ 158750 w 1646888"/>
              <a:gd name="connsiteY44" fmla="*/ 622300 h 774700"/>
              <a:gd name="connsiteX45" fmla="*/ 177800 w 1646888"/>
              <a:gd name="connsiteY45" fmla="*/ 628650 h 774700"/>
              <a:gd name="connsiteX46" fmla="*/ 196850 w 1646888"/>
              <a:gd name="connsiteY46" fmla="*/ 635000 h 774700"/>
              <a:gd name="connsiteX47" fmla="*/ 222250 w 1646888"/>
              <a:gd name="connsiteY47" fmla="*/ 654050 h 774700"/>
              <a:gd name="connsiteX48" fmla="*/ 247650 w 1646888"/>
              <a:gd name="connsiteY48" fmla="*/ 698500 h 774700"/>
              <a:gd name="connsiteX49" fmla="*/ 273050 w 1646888"/>
              <a:gd name="connsiteY49" fmla="*/ 736600 h 774700"/>
              <a:gd name="connsiteX50" fmla="*/ 285750 w 1646888"/>
              <a:gd name="connsiteY50" fmla="*/ 762000 h 774700"/>
              <a:gd name="connsiteX51" fmla="*/ 374650 w 1646888"/>
              <a:gd name="connsiteY51" fmla="*/ 768350 h 774700"/>
              <a:gd name="connsiteX52" fmla="*/ 393700 w 1646888"/>
              <a:gd name="connsiteY52" fmla="*/ 774700 h 774700"/>
              <a:gd name="connsiteX53" fmla="*/ 482600 w 1646888"/>
              <a:gd name="connsiteY53" fmla="*/ 768350 h 774700"/>
              <a:gd name="connsiteX54" fmla="*/ 501650 w 1646888"/>
              <a:gd name="connsiteY54" fmla="*/ 755650 h 774700"/>
              <a:gd name="connsiteX55" fmla="*/ 539750 w 1646888"/>
              <a:gd name="connsiteY55" fmla="*/ 704850 h 774700"/>
              <a:gd name="connsiteX56" fmla="*/ 546100 w 1646888"/>
              <a:gd name="connsiteY56" fmla="*/ 685800 h 774700"/>
              <a:gd name="connsiteX57" fmla="*/ 552450 w 1646888"/>
              <a:gd name="connsiteY57" fmla="*/ 565150 h 774700"/>
              <a:gd name="connsiteX58" fmla="*/ 577850 w 1646888"/>
              <a:gd name="connsiteY58" fmla="*/ 558800 h 774700"/>
              <a:gd name="connsiteX59" fmla="*/ 615950 w 1646888"/>
              <a:gd name="connsiteY59" fmla="*/ 539750 h 774700"/>
              <a:gd name="connsiteX60" fmla="*/ 628650 w 1646888"/>
              <a:gd name="connsiteY60" fmla="*/ 520700 h 774700"/>
              <a:gd name="connsiteX61" fmla="*/ 641350 w 1646888"/>
              <a:gd name="connsiteY61" fmla="*/ 482600 h 774700"/>
              <a:gd name="connsiteX62" fmla="*/ 673100 w 1646888"/>
              <a:gd name="connsiteY62" fmla="*/ 425450 h 774700"/>
              <a:gd name="connsiteX63" fmla="*/ 717550 w 1646888"/>
              <a:gd name="connsiteY63" fmla="*/ 400050 h 774700"/>
              <a:gd name="connsiteX64" fmla="*/ 742950 w 1646888"/>
              <a:gd name="connsiteY64" fmla="*/ 387350 h 774700"/>
              <a:gd name="connsiteX65" fmla="*/ 844550 w 1646888"/>
              <a:gd name="connsiteY65" fmla="*/ 368300 h 774700"/>
              <a:gd name="connsiteX66" fmla="*/ 990600 w 1646888"/>
              <a:gd name="connsiteY66" fmla="*/ 571500 h 774700"/>
              <a:gd name="connsiteX67" fmla="*/ 952500 w 1646888"/>
              <a:gd name="connsiteY67" fmla="*/ 304800 h 774700"/>
              <a:gd name="connsiteX68" fmla="*/ 1016000 w 1646888"/>
              <a:gd name="connsiteY68" fmla="*/ 298450 h 774700"/>
              <a:gd name="connsiteX69" fmla="*/ 1187450 w 1646888"/>
              <a:gd name="connsiteY69" fmla="*/ 304800 h 774700"/>
              <a:gd name="connsiteX70" fmla="*/ 1206500 w 1646888"/>
              <a:gd name="connsiteY70" fmla="*/ 311150 h 774700"/>
              <a:gd name="connsiteX71" fmla="*/ 1333500 w 1646888"/>
              <a:gd name="connsiteY71" fmla="*/ 304800 h 774700"/>
              <a:gd name="connsiteX72" fmla="*/ 1371600 w 1646888"/>
              <a:gd name="connsiteY72" fmla="*/ 298450 h 774700"/>
              <a:gd name="connsiteX73" fmla="*/ 1555750 w 1646888"/>
              <a:gd name="connsiteY73" fmla="*/ 266700 h 774700"/>
              <a:gd name="connsiteX74" fmla="*/ 1562100 w 1646888"/>
              <a:gd name="connsiteY74" fmla="*/ 177800 h 774700"/>
              <a:gd name="connsiteX75" fmla="*/ 1568450 w 1646888"/>
              <a:gd name="connsiteY75" fmla="*/ 158750 h 774700"/>
              <a:gd name="connsiteX76" fmla="*/ 1619250 w 1646888"/>
              <a:gd name="connsiteY76" fmla="*/ 133350 h 774700"/>
              <a:gd name="connsiteX77" fmla="*/ 1638300 w 1646888"/>
              <a:gd name="connsiteY77" fmla="*/ 107950 h 774700"/>
              <a:gd name="connsiteX78" fmla="*/ 1638300 w 1646888"/>
              <a:gd name="connsiteY78" fmla="*/ 12700 h 774700"/>
              <a:gd name="connsiteX79" fmla="*/ 1581150 w 1646888"/>
              <a:gd name="connsiteY79" fmla="*/ 6350 h 774700"/>
              <a:gd name="connsiteX80" fmla="*/ 1289050 w 1646888"/>
              <a:gd name="connsiteY80" fmla="*/ 0 h 774700"/>
              <a:gd name="connsiteX81" fmla="*/ 1238250 w 1646888"/>
              <a:gd name="connsiteY81" fmla="*/ 6350 h 774700"/>
              <a:gd name="connsiteX82" fmla="*/ 1219200 w 1646888"/>
              <a:gd name="connsiteY82" fmla="*/ 19050 h 774700"/>
              <a:gd name="connsiteX83" fmla="*/ 1193800 w 1646888"/>
              <a:gd name="connsiteY83" fmla="*/ 38100 h 774700"/>
              <a:gd name="connsiteX84" fmla="*/ 1174750 w 1646888"/>
              <a:gd name="connsiteY84" fmla="*/ 57150 h 774700"/>
              <a:gd name="connsiteX85" fmla="*/ 1155700 w 1646888"/>
              <a:gd name="connsiteY85" fmla="*/ 63500 h 774700"/>
              <a:gd name="connsiteX86" fmla="*/ 1168400 w 1646888"/>
              <a:gd name="connsiteY86" fmla="*/ 95250 h 774700"/>
              <a:gd name="connsiteX0" fmla="*/ 1168400 w 1646888"/>
              <a:gd name="connsiteY0" fmla="*/ 95250 h 774700"/>
              <a:gd name="connsiteX1" fmla="*/ 1136650 w 1646888"/>
              <a:gd name="connsiteY1" fmla="*/ 107950 h 774700"/>
              <a:gd name="connsiteX2" fmla="*/ 1117600 w 1646888"/>
              <a:gd name="connsiteY2" fmla="*/ 120650 h 774700"/>
              <a:gd name="connsiteX3" fmla="*/ 1073150 w 1646888"/>
              <a:gd name="connsiteY3" fmla="*/ 127000 h 774700"/>
              <a:gd name="connsiteX4" fmla="*/ 1035050 w 1646888"/>
              <a:gd name="connsiteY4" fmla="*/ 146050 h 774700"/>
              <a:gd name="connsiteX5" fmla="*/ 1016000 w 1646888"/>
              <a:gd name="connsiteY5" fmla="*/ 139700 h 774700"/>
              <a:gd name="connsiteX6" fmla="*/ 977900 w 1646888"/>
              <a:gd name="connsiteY6" fmla="*/ 120650 h 774700"/>
              <a:gd name="connsiteX7" fmla="*/ 958850 w 1646888"/>
              <a:gd name="connsiteY7" fmla="*/ 107950 h 774700"/>
              <a:gd name="connsiteX8" fmla="*/ 914400 w 1646888"/>
              <a:gd name="connsiteY8" fmla="*/ 88900 h 774700"/>
              <a:gd name="connsiteX9" fmla="*/ 857250 w 1646888"/>
              <a:gd name="connsiteY9" fmla="*/ 101600 h 774700"/>
              <a:gd name="connsiteX10" fmla="*/ 838200 w 1646888"/>
              <a:gd name="connsiteY10" fmla="*/ 120650 h 774700"/>
              <a:gd name="connsiteX11" fmla="*/ 819150 w 1646888"/>
              <a:gd name="connsiteY11" fmla="*/ 165100 h 774700"/>
              <a:gd name="connsiteX12" fmla="*/ 812800 w 1646888"/>
              <a:gd name="connsiteY12" fmla="*/ 184150 h 774700"/>
              <a:gd name="connsiteX13" fmla="*/ 793750 w 1646888"/>
              <a:gd name="connsiteY13" fmla="*/ 196850 h 774700"/>
              <a:gd name="connsiteX14" fmla="*/ 698500 w 1646888"/>
              <a:gd name="connsiteY14" fmla="*/ 190500 h 774700"/>
              <a:gd name="connsiteX15" fmla="*/ 673100 w 1646888"/>
              <a:gd name="connsiteY15" fmla="*/ 171450 h 774700"/>
              <a:gd name="connsiteX16" fmla="*/ 654050 w 1646888"/>
              <a:gd name="connsiteY16" fmla="*/ 165100 h 774700"/>
              <a:gd name="connsiteX17" fmla="*/ 635000 w 1646888"/>
              <a:gd name="connsiteY17" fmla="*/ 152400 h 774700"/>
              <a:gd name="connsiteX18" fmla="*/ 609600 w 1646888"/>
              <a:gd name="connsiteY18" fmla="*/ 146050 h 774700"/>
              <a:gd name="connsiteX19" fmla="*/ 565150 w 1646888"/>
              <a:gd name="connsiteY19" fmla="*/ 133350 h 774700"/>
              <a:gd name="connsiteX20" fmla="*/ 539750 w 1646888"/>
              <a:gd name="connsiteY20" fmla="*/ 139700 h 774700"/>
              <a:gd name="connsiteX21" fmla="*/ 539750 w 1646888"/>
              <a:gd name="connsiteY21" fmla="*/ 190500 h 774700"/>
              <a:gd name="connsiteX22" fmla="*/ 546100 w 1646888"/>
              <a:gd name="connsiteY22" fmla="*/ 209550 h 774700"/>
              <a:gd name="connsiteX23" fmla="*/ 565150 w 1646888"/>
              <a:gd name="connsiteY23" fmla="*/ 222250 h 774700"/>
              <a:gd name="connsiteX24" fmla="*/ 558800 w 1646888"/>
              <a:gd name="connsiteY24" fmla="*/ 279400 h 774700"/>
              <a:gd name="connsiteX25" fmla="*/ 450850 w 1646888"/>
              <a:gd name="connsiteY25" fmla="*/ 285750 h 774700"/>
              <a:gd name="connsiteX26" fmla="*/ 393700 w 1646888"/>
              <a:gd name="connsiteY26" fmla="*/ 304800 h 774700"/>
              <a:gd name="connsiteX27" fmla="*/ 355600 w 1646888"/>
              <a:gd name="connsiteY27" fmla="*/ 311150 h 774700"/>
              <a:gd name="connsiteX28" fmla="*/ 298450 w 1646888"/>
              <a:gd name="connsiteY28" fmla="*/ 336550 h 774700"/>
              <a:gd name="connsiteX29" fmla="*/ 285750 w 1646888"/>
              <a:gd name="connsiteY29" fmla="*/ 355600 h 774700"/>
              <a:gd name="connsiteX30" fmla="*/ 222250 w 1646888"/>
              <a:gd name="connsiteY30" fmla="*/ 387350 h 774700"/>
              <a:gd name="connsiteX31" fmla="*/ 177800 w 1646888"/>
              <a:gd name="connsiteY31" fmla="*/ 406400 h 774700"/>
              <a:gd name="connsiteX32" fmla="*/ 139700 w 1646888"/>
              <a:gd name="connsiteY32" fmla="*/ 431800 h 774700"/>
              <a:gd name="connsiteX33" fmla="*/ 114300 w 1646888"/>
              <a:gd name="connsiteY33" fmla="*/ 469900 h 774700"/>
              <a:gd name="connsiteX34" fmla="*/ 101600 w 1646888"/>
              <a:gd name="connsiteY34" fmla="*/ 488950 h 774700"/>
              <a:gd name="connsiteX35" fmla="*/ 82550 w 1646888"/>
              <a:gd name="connsiteY35" fmla="*/ 501650 h 774700"/>
              <a:gd name="connsiteX36" fmla="*/ 50800 w 1646888"/>
              <a:gd name="connsiteY36" fmla="*/ 508000 h 774700"/>
              <a:gd name="connsiteX37" fmla="*/ 31750 w 1646888"/>
              <a:gd name="connsiteY37" fmla="*/ 514350 h 774700"/>
              <a:gd name="connsiteX38" fmla="*/ 0 w 1646888"/>
              <a:gd name="connsiteY38" fmla="*/ 520700 h 774700"/>
              <a:gd name="connsiteX39" fmla="*/ 6350 w 1646888"/>
              <a:gd name="connsiteY39" fmla="*/ 552450 h 774700"/>
              <a:gd name="connsiteX40" fmla="*/ 25400 w 1646888"/>
              <a:gd name="connsiteY40" fmla="*/ 565150 h 774700"/>
              <a:gd name="connsiteX41" fmla="*/ 63500 w 1646888"/>
              <a:gd name="connsiteY41" fmla="*/ 577850 h 774700"/>
              <a:gd name="connsiteX42" fmla="*/ 101600 w 1646888"/>
              <a:gd name="connsiteY42" fmla="*/ 596900 h 774700"/>
              <a:gd name="connsiteX43" fmla="*/ 120650 w 1646888"/>
              <a:gd name="connsiteY43" fmla="*/ 609600 h 774700"/>
              <a:gd name="connsiteX44" fmla="*/ 158750 w 1646888"/>
              <a:gd name="connsiteY44" fmla="*/ 622300 h 774700"/>
              <a:gd name="connsiteX45" fmla="*/ 177800 w 1646888"/>
              <a:gd name="connsiteY45" fmla="*/ 628650 h 774700"/>
              <a:gd name="connsiteX46" fmla="*/ 196850 w 1646888"/>
              <a:gd name="connsiteY46" fmla="*/ 635000 h 774700"/>
              <a:gd name="connsiteX47" fmla="*/ 222250 w 1646888"/>
              <a:gd name="connsiteY47" fmla="*/ 654050 h 774700"/>
              <a:gd name="connsiteX48" fmla="*/ 247650 w 1646888"/>
              <a:gd name="connsiteY48" fmla="*/ 698500 h 774700"/>
              <a:gd name="connsiteX49" fmla="*/ 273050 w 1646888"/>
              <a:gd name="connsiteY49" fmla="*/ 736600 h 774700"/>
              <a:gd name="connsiteX50" fmla="*/ 285750 w 1646888"/>
              <a:gd name="connsiteY50" fmla="*/ 762000 h 774700"/>
              <a:gd name="connsiteX51" fmla="*/ 374650 w 1646888"/>
              <a:gd name="connsiteY51" fmla="*/ 768350 h 774700"/>
              <a:gd name="connsiteX52" fmla="*/ 393700 w 1646888"/>
              <a:gd name="connsiteY52" fmla="*/ 774700 h 774700"/>
              <a:gd name="connsiteX53" fmla="*/ 482600 w 1646888"/>
              <a:gd name="connsiteY53" fmla="*/ 768350 h 774700"/>
              <a:gd name="connsiteX54" fmla="*/ 501650 w 1646888"/>
              <a:gd name="connsiteY54" fmla="*/ 755650 h 774700"/>
              <a:gd name="connsiteX55" fmla="*/ 539750 w 1646888"/>
              <a:gd name="connsiteY55" fmla="*/ 704850 h 774700"/>
              <a:gd name="connsiteX56" fmla="*/ 546100 w 1646888"/>
              <a:gd name="connsiteY56" fmla="*/ 685800 h 774700"/>
              <a:gd name="connsiteX57" fmla="*/ 552450 w 1646888"/>
              <a:gd name="connsiteY57" fmla="*/ 565150 h 774700"/>
              <a:gd name="connsiteX58" fmla="*/ 577850 w 1646888"/>
              <a:gd name="connsiteY58" fmla="*/ 558800 h 774700"/>
              <a:gd name="connsiteX59" fmla="*/ 615950 w 1646888"/>
              <a:gd name="connsiteY59" fmla="*/ 539750 h 774700"/>
              <a:gd name="connsiteX60" fmla="*/ 628650 w 1646888"/>
              <a:gd name="connsiteY60" fmla="*/ 520700 h 774700"/>
              <a:gd name="connsiteX61" fmla="*/ 641350 w 1646888"/>
              <a:gd name="connsiteY61" fmla="*/ 482600 h 774700"/>
              <a:gd name="connsiteX62" fmla="*/ 673100 w 1646888"/>
              <a:gd name="connsiteY62" fmla="*/ 425450 h 774700"/>
              <a:gd name="connsiteX63" fmla="*/ 717550 w 1646888"/>
              <a:gd name="connsiteY63" fmla="*/ 400050 h 774700"/>
              <a:gd name="connsiteX64" fmla="*/ 742950 w 1646888"/>
              <a:gd name="connsiteY64" fmla="*/ 387350 h 774700"/>
              <a:gd name="connsiteX65" fmla="*/ 844550 w 1646888"/>
              <a:gd name="connsiteY65" fmla="*/ 368300 h 774700"/>
              <a:gd name="connsiteX66" fmla="*/ 990600 w 1646888"/>
              <a:gd name="connsiteY66" fmla="*/ 571500 h 774700"/>
              <a:gd name="connsiteX67" fmla="*/ 952500 w 1646888"/>
              <a:gd name="connsiteY67" fmla="*/ 304800 h 774700"/>
              <a:gd name="connsiteX68" fmla="*/ 1016000 w 1646888"/>
              <a:gd name="connsiteY68" fmla="*/ 298450 h 774700"/>
              <a:gd name="connsiteX69" fmla="*/ 1346200 w 1646888"/>
              <a:gd name="connsiteY69" fmla="*/ 438150 h 774700"/>
              <a:gd name="connsiteX70" fmla="*/ 1187450 w 1646888"/>
              <a:gd name="connsiteY70" fmla="*/ 304800 h 774700"/>
              <a:gd name="connsiteX71" fmla="*/ 1206500 w 1646888"/>
              <a:gd name="connsiteY71" fmla="*/ 311150 h 774700"/>
              <a:gd name="connsiteX72" fmla="*/ 1333500 w 1646888"/>
              <a:gd name="connsiteY72" fmla="*/ 304800 h 774700"/>
              <a:gd name="connsiteX73" fmla="*/ 1371600 w 1646888"/>
              <a:gd name="connsiteY73" fmla="*/ 298450 h 774700"/>
              <a:gd name="connsiteX74" fmla="*/ 1555750 w 1646888"/>
              <a:gd name="connsiteY74" fmla="*/ 266700 h 774700"/>
              <a:gd name="connsiteX75" fmla="*/ 1562100 w 1646888"/>
              <a:gd name="connsiteY75" fmla="*/ 177800 h 774700"/>
              <a:gd name="connsiteX76" fmla="*/ 1568450 w 1646888"/>
              <a:gd name="connsiteY76" fmla="*/ 158750 h 774700"/>
              <a:gd name="connsiteX77" fmla="*/ 1619250 w 1646888"/>
              <a:gd name="connsiteY77" fmla="*/ 133350 h 774700"/>
              <a:gd name="connsiteX78" fmla="*/ 1638300 w 1646888"/>
              <a:gd name="connsiteY78" fmla="*/ 107950 h 774700"/>
              <a:gd name="connsiteX79" fmla="*/ 1638300 w 1646888"/>
              <a:gd name="connsiteY79" fmla="*/ 12700 h 774700"/>
              <a:gd name="connsiteX80" fmla="*/ 1581150 w 1646888"/>
              <a:gd name="connsiteY80" fmla="*/ 6350 h 774700"/>
              <a:gd name="connsiteX81" fmla="*/ 1289050 w 1646888"/>
              <a:gd name="connsiteY81" fmla="*/ 0 h 774700"/>
              <a:gd name="connsiteX82" fmla="*/ 1238250 w 1646888"/>
              <a:gd name="connsiteY82" fmla="*/ 6350 h 774700"/>
              <a:gd name="connsiteX83" fmla="*/ 1219200 w 1646888"/>
              <a:gd name="connsiteY83" fmla="*/ 19050 h 774700"/>
              <a:gd name="connsiteX84" fmla="*/ 1193800 w 1646888"/>
              <a:gd name="connsiteY84" fmla="*/ 38100 h 774700"/>
              <a:gd name="connsiteX85" fmla="*/ 1174750 w 1646888"/>
              <a:gd name="connsiteY85" fmla="*/ 57150 h 774700"/>
              <a:gd name="connsiteX86" fmla="*/ 1155700 w 1646888"/>
              <a:gd name="connsiteY86" fmla="*/ 63500 h 774700"/>
              <a:gd name="connsiteX87" fmla="*/ 1168400 w 1646888"/>
              <a:gd name="connsiteY87" fmla="*/ 95250 h 774700"/>
              <a:gd name="connsiteX0" fmla="*/ 1168400 w 1646888"/>
              <a:gd name="connsiteY0" fmla="*/ 95250 h 774700"/>
              <a:gd name="connsiteX1" fmla="*/ 1136650 w 1646888"/>
              <a:gd name="connsiteY1" fmla="*/ 107950 h 774700"/>
              <a:gd name="connsiteX2" fmla="*/ 1117600 w 1646888"/>
              <a:gd name="connsiteY2" fmla="*/ 120650 h 774700"/>
              <a:gd name="connsiteX3" fmla="*/ 1073150 w 1646888"/>
              <a:gd name="connsiteY3" fmla="*/ 127000 h 774700"/>
              <a:gd name="connsiteX4" fmla="*/ 1035050 w 1646888"/>
              <a:gd name="connsiteY4" fmla="*/ 146050 h 774700"/>
              <a:gd name="connsiteX5" fmla="*/ 1016000 w 1646888"/>
              <a:gd name="connsiteY5" fmla="*/ 139700 h 774700"/>
              <a:gd name="connsiteX6" fmla="*/ 977900 w 1646888"/>
              <a:gd name="connsiteY6" fmla="*/ 120650 h 774700"/>
              <a:gd name="connsiteX7" fmla="*/ 958850 w 1646888"/>
              <a:gd name="connsiteY7" fmla="*/ 107950 h 774700"/>
              <a:gd name="connsiteX8" fmla="*/ 914400 w 1646888"/>
              <a:gd name="connsiteY8" fmla="*/ 88900 h 774700"/>
              <a:gd name="connsiteX9" fmla="*/ 857250 w 1646888"/>
              <a:gd name="connsiteY9" fmla="*/ 101600 h 774700"/>
              <a:gd name="connsiteX10" fmla="*/ 838200 w 1646888"/>
              <a:gd name="connsiteY10" fmla="*/ 120650 h 774700"/>
              <a:gd name="connsiteX11" fmla="*/ 819150 w 1646888"/>
              <a:gd name="connsiteY11" fmla="*/ 165100 h 774700"/>
              <a:gd name="connsiteX12" fmla="*/ 812800 w 1646888"/>
              <a:gd name="connsiteY12" fmla="*/ 184150 h 774700"/>
              <a:gd name="connsiteX13" fmla="*/ 793750 w 1646888"/>
              <a:gd name="connsiteY13" fmla="*/ 196850 h 774700"/>
              <a:gd name="connsiteX14" fmla="*/ 698500 w 1646888"/>
              <a:gd name="connsiteY14" fmla="*/ 190500 h 774700"/>
              <a:gd name="connsiteX15" fmla="*/ 673100 w 1646888"/>
              <a:gd name="connsiteY15" fmla="*/ 171450 h 774700"/>
              <a:gd name="connsiteX16" fmla="*/ 654050 w 1646888"/>
              <a:gd name="connsiteY16" fmla="*/ 165100 h 774700"/>
              <a:gd name="connsiteX17" fmla="*/ 635000 w 1646888"/>
              <a:gd name="connsiteY17" fmla="*/ 152400 h 774700"/>
              <a:gd name="connsiteX18" fmla="*/ 609600 w 1646888"/>
              <a:gd name="connsiteY18" fmla="*/ 146050 h 774700"/>
              <a:gd name="connsiteX19" fmla="*/ 565150 w 1646888"/>
              <a:gd name="connsiteY19" fmla="*/ 133350 h 774700"/>
              <a:gd name="connsiteX20" fmla="*/ 539750 w 1646888"/>
              <a:gd name="connsiteY20" fmla="*/ 139700 h 774700"/>
              <a:gd name="connsiteX21" fmla="*/ 539750 w 1646888"/>
              <a:gd name="connsiteY21" fmla="*/ 190500 h 774700"/>
              <a:gd name="connsiteX22" fmla="*/ 546100 w 1646888"/>
              <a:gd name="connsiteY22" fmla="*/ 209550 h 774700"/>
              <a:gd name="connsiteX23" fmla="*/ 565150 w 1646888"/>
              <a:gd name="connsiteY23" fmla="*/ 222250 h 774700"/>
              <a:gd name="connsiteX24" fmla="*/ 558800 w 1646888"/>
              <a:gd name="connsiteY24" fmla="*/ 279400 h 774700"/>
              <a:gd name="connsiteX25" fmla="*/ 450850 w 1646888"/>
              <a:gd name="connsiteY25" fmla="*/ 285750 h 774700"/>
              <a:gd name="connsiteX26" fmla="*/ 393700 w 1646888"/>
              <a:gd name="connsiteY26" fmla="*/ 304800 h 774700"/>
              <a:gd name="connsiteX27" fmla="*/ 355600 w 1646888"/>
              <a:gd name="connsiteY27" fmla="*/ 311150 h 774700"/>
              <a:gd name="connsiteX28" fmla="*/ 298450 w 1646888"/>
              <a:gd name="connsiteY28" fmla="*/ 336550 h 774700"/>
              <a:gd name="connsiteX29" fmla="*/ 285750 w 1646888"/>
              <a:gd name="connsiteY29" fmla="*/ 355600 h 774700"/>
              <a:gd name="connsiteX30" fmla="*/ 222250 w 1646888"/>
              <a:gd name="connsiteY30" fmla="*/ 387350 h 774700"/>
              <a:gd name="connsiteX31" fmla="*/ 177800 w 1646888"/>
              <a:gd name="connsiteY31" fmla="*/ 406400 h 774700"/>
              <a:gd name="connsiteX32" fmla="*/ 139700 w 1646888"/>
              <a:gd name="connsiteY32" fmla="*/ 431800 h 774700"/>
              <a:gd name="connsiteX33" fmla="*/ 114300 w 1646888"/>
              <a:gd name="connsiteY33" fmla="*/ 469900 h 774700"/>
              <a:gd name="connsiteX34" fmla="*/ 101600 w 1646888"/>
              <a:gd name="connsiteY34" fmla="*/ 488950 h 774700"/>
              <a:gd name="connsiteX35" fmla="*/ 82550 w 1646888"/>
              <a:gd name="connsiteY35" fmla="*/ 501650 h 774700"/>
              <a:gd name="connsiteX36" fmla="*/ 50800 w 1646888"/>
              <a:gd name="connsiteY36" fmla="*/ 508000 h 774700"/>
              <a:gd name="connsiteX37" fmla="*/ 31750 w 1646888"/>
              <a:gd name="connsiteY37" fmla="*/ 514350 h 774700"/>
              <a:gd name="connsiteX38" fmla="*/ 0 w 1646888"/>
              <a:gd name="connsiteY38" fmla="*/ 520700 h 774700"/>
              <a:gd name="connsiteX39" fmla="*/ 6350 w 1646888"/>
              <a:gd name="connsiteY39" fmla="*/ 552450 h 774700"/>
              <a:gd name="connsiteX40" fmla="*/ 25400 w 1646888"/>
              <a:gd name="connsiteY40" fmla="*/ 565150 h 774700"/>
              <a:gd name="connsiteX41" fmla="*/ 63500 w 1646888"/>
              <a:gd name="connsiteY41" fmla="*/ 577850 h 774700"/>
              <a:gd name="connsiteX42" fmla="*/ 101600 w 1646888"/>
              <a:gd name="connsiteY42" fmla="*/ 596900 h 774700"/>
              <a:gd name="connsiteX43" fmla="*/ 120650 w 1646888"/>
              <a:gd name="connsiteY43" fmla="*/ 609600 h 774700"/>
              <a:gd name="connsiteX44" fmla="*/ 158750 w 1646888"/>
              <a:gd name="connsiteY44" fmla="*/ 622300 h 774700"/>
              <a:gd name="connsiteX45" fmla="*/ 177800 w 1646888"/>
              <a:gd name="connsiteY45" fmla="*/ 628650 h 774700"/>
              <a:gd name="connsiteX46" fmla="*/ 196850 w 1646888"/>
              <a:gd name="connsiteY46" fmla="*/ 635000 h 774700"/>
              <a:gd name="connsiteX47" fmla="*/ 222250 w 1646888"/>
              <a:gd name="connsiteY47" fmla="*/ 654050 h 774700"/>
              <a:gd name="connsiteX48" fmla="*/ 247650 w 1646888"/>
              <a:gd name="connsiteY48" fmla="*/ 698500 h 774700"/>
              <a:gd name="connsiteX49" fmla="*/ 273050 w 1646888"/>
              <a:gd name="connsiteY49" fmla="*/ 736600 h 774700"/>
              <a:gd name="connsiteX50" fmla="*/ 285750 w 1646888"/>
              <a:gd name="connsiteY50" fmla="*/ 762000 h 774700"/>
              <a:gd name="connsiteX51" fmla="*/ 374650 w 1646888"/>
              <a:gd name="connsiteY51" fmla="*/ 768350 h 774700"/>
              <a:gd name="connsiteX52" fmla="*/ 393700 w 1646888"/>
              <a:gd name="connsiteY52" fmla="*/ 774700 h 774700"/>
              <a:gd name="connsiteX53" fmla="*/ 482600 w 1646888"/>
              <a:gd name="connsiteY53" fmla="*/ 768350 h 774700"/>
              <a:gd name="connsiteX54" fmla="*/ 501650 w 1646888"/>
              <a:gd name="connsiteY54" fmla="*/ 755650 h 774700"/>
              <a:gd name="connsiteX55" fmla="*/ 539750 w 1646888"/>
              <a:gd name="connsiteY55" fmla="*/ 704850 h 774700"/>
              <a:gd name="connsiteX56" fmla="*/ 546100 w 1646888"/>
              <a:gd name="connsiteY56" fmla="*/ 685800 h 774700"/>
              <a:gd name="connsiteX57" fmla="*/ 552450 w 1646888"/>
              <a:gd name="connsiteY57" fmla="*/ 565150 h 774700"/>
              <a:gd name="connsiteX58" fmla="*/ 577850 w 1646888"/>
              <a:gd name="connsiteY58" fmla="*/ 558800 h 774700"/>
              <a:gd name="connsiteX59" fmla="*/ 615950 w 1646888"/>
              <a:gd name="connsiteY59" fmla="*/ 539750 h 774700"/>
              <a:gd name="connsiteX60" fmla="*/ 628650 w 1646888"/>
              <a:gd name="connsiteY60" fmla="*/ 520700 h 774700"/>
              <a:gd name="connsiteX61" fmla="*/ 641350 w 1646888"/>
              <a:gd name="connsiteY61" fmla="*/ 482600 h 774700"/>
              <a:gd name="connsiteX62" fmla="*/ 673100 w 1646888"/>
              <a:gd name="connsiteY62" fmla="*/ 425450 h 774700"/>
              <a:gd name="connsiteX63" fmla="*/ 717550 w 1646888"/>
              <a:gd name="connsiteY63" fmla="*/ 400050 h 774700"/>
              <a:gd name="connsiteX64" fmla="*/ 742950 w 1646888"/>
              <a:gd name="connsiteY64" fmla="*/ 387350 h 774700"/>
              <a:gd name="connsiteX65" fmla="*/ 844550 w 1646888"/>
              <a:gd name="connsiteY65" fmla="*/ 368300 h 774700"/>
              <a:gd name="connsiteX66" fmla="*/ 990600 w 1646888"/>
              <a:gd name="connsiteY66" fmla="*/ 571500 h 774700"/>
              <a:gd name="connsiteX67" fmla="*/ 952500 w 1646888"/>
              <a:gd name="connsiteY67" fmla="*/ 304800 h 774700"/>
              <a:gd name="connsiteX68" fmla="*/ 1079500 w 1646888"/>
              <a:gd name="connsiteY68" fmla="*/ 463550 h 774700"/>
              <a:gd name="connsiteX69" fmla="*/ 1346200 w 1646888"/>
              <a:gd name="connsiteY69" fmla="*/ 438150 h 774700"/>
              <a:gd name="connsiteX70" fmla="*/ 1187450 w 1646888"/>
              <a:gd name="connsiteY70" fmla="*/ 304800 h 774700"/>
              <a:gd name="connsiteX71" fmla="*/ 1206500 w 1646888"/>
              <a:gd name="connsiteY71" fmla="*/ 311150 h 774700"/>
              <a:gd name="connsiteX72" fmla="*/ 1333500 w 1646888"/>
              <a:gd name="connsiteY72" fmla="*/ 304800 h 774700"/>
              <a:gd name="connsiteX73" fmla="*/ 1371600 w 1646888"/>
              <a:gd name="connsiteY73" fmla="*/ 298450 h 774700"/>
              <a:gd name="connsiteX74" fmla="*/ 1555750 w 1646888"/>
              <a:gd name="connsiteY74" fmla="*/ 266700 h 774700"/>
              <a:gd name="connsiteX75" fmla="*/ 1562100 w 1646888"/>
              <a:gd name="connsiteY75" fmla="*/ 177800 h 774700"/>
              <a:gd name="connsiteX76" fmla="*/ 1568450 w 1646888"/>
              <a:gd name="connsiteY76" fmla="*/ 158750 h 774700"/>
              <a:gd name="connsiteX77" fmla="*/ 1619250 w 1646888"/>
              <a:gd name="connsiteY77" fmla="*/ 133350 h 774700"/>
              <a:gd name="connsiteX78" fmla="*/ 1638300 w 1646888"/>
              <a:gd name="connsiteY78" fmla="*/ 107950 h 774700"/>
              <a:gd name="connsiteX79" fmla="*/ 1638300 w 1646888"/>
              <a:gd name="connsiteY79" fmla="*/ 12700 h 774700"/>
              <a:gd name="connsiteX80" fmla="*/ 1581150 w 1646888"/>
              <a:gd name="connsiteY80" fmla="*/ 6350 h 774700"/>
              <a:gd name="connsiteX81" fmla="*/ 1289050 w 1646888"/>
              <a:gd name="connsiteY81" fmla="*/ 0 h 774700"/>
              <a:gd name="connsiteX82" fmla="*/ 1238250 w 1646888"/>
              <a:gd name="connsiteY82" fmla="*/ 6350 h 774700"/>
              <a:gd name="connsiteX83" fmla="*/ 1219200 w 1646888"/>
              <a:gd name="connsiteY83" fmla="*/ 19050 h 774700"/>
              <a:gd name="connsiteX84" fmla="*/ 1193800 w 1646888"/>
              <a:gd name="connsiteY84" fmla="*/ 38100 h 774700"/>
              <a:gd name="connsiteX85" fmla="*/ 1174750 w 1646888"/>
              <a:gd name="connsiteY85" fmla="*/ 57150 h 774700"/>
              <a:gd name="connsiteX86" fmla="*/ 1155700 w 1646888"/>
              <a:gd name="connsiteY86" fmla="*/ 63500 h 774700"/>
              <a:gd name="connsiteX87" fmla="*/ 1168400 w 1646888"/>
              <a:gd name="connsiteY87" fmla="*/ 95250 h 774700"/>
              <a:gd name="connsiteX0" fmla="*/ 1168400 w 1646888"/>
              <a:gd name="connsiteY0" fmla="*/ 95250 h 774700"/>
              <a:gd name="connsiteX1" fmla="*/ 1136650 w 1646888"/>
              <a:gd name="connsiteY1" fmla="*/ 107950 h 774700"/>
              <a:gd name="connsiteX2" fmla="*/ 1117600 w 1646888"/>
              <a:gd name="connsiteY2" fmla="*/ 120650 h 774700"/>
              <a:gd name="connsiteX3" fmla="*/ 1073150 w 1646888"/>
              <a:gd name="connsiteY3" fmla="*/ 127000 h 774700"/>
              <a:gd name="connsiteX4" fmla="*/ 1035050 w 1646888"/>
              <a:gd name="connsiteY4" fmla="*/ 146050 h 774700"/>
              <a:gd name="connsiteX5" fmla="*/ 1016000 w 1646888"/>
              <a:gd name="connsiteY5" fmla="*/ 139700 h 774700"/>
              <a:gd name="connsiteX6" fmla="*/ 977900 w 1646888"/>
              <a:gd name="connsiteY6" fmla="*/ 120650 h 774700"/>
              <a:gd name="connsiteX7" fmla="*/ 958850 w 1646888"/>
              <a:gd name="connsiteY7" fmla="*/ 107950 h 774700"/>
              <a:gd name="connsiteX8" fmla="*/ 914400 w 1646888"/>
              <a:gd name="connsiteY8" fmla="*/ 88900 h 774700"/>
              <a:gd name="connsiteX9" fmla="*/ 857250 w 1646888"/>
              <a:gd name="connsiteY9" fmla="*/ 101600 h 774700"/>
              <a:gd name="connsiteX10" fmla="*/ 838200 w 1646888"/>
              <a:gd name="connsiteY10" fmla="*/ 120650 h 774700"/>
              <a:gd name="connsiteX11" fmla="*/ 819150 w 1646888"/>
              <a:gd name="connsiteY11" fmla="*/ 165100 h 774700"/>
              <a:gd name="connsiteX12" fmla="*/ 812800 w 1646888"/>
              <a:gd name="connsiteY12" fmla="*/ 184150 h 774700"/>
              <a:gd name="connsiteX13" fmla="*/ 793750 w 1646888"/>
              <a:gd name="connsiteY13" fmla="*/ 196850 h 774700"/>
              <a:gd name="connsiteX14" fmla="*/ 698500 w 1646888"/>
              <a:gd name="connsiteY14" fmla="*/ 190500 h 774700"/>
              <a:gd name="connsiteX15" fmla="*/ 673100 w 1646888"/>
              <a:gd name="connsiteY15" fmla="*/ 171450 h 774700"/>
              <a:gd name="connsiteX16" fmla="*/ 654050 w 1646888"/>
              <a:gd name="connsiteY16" fmla="*/ 165100 h 774700"/>
              <a:gd name="connsiteX17" fmla="*/ 635000 w 1646888"/>
              <a:gd name="connsiteY17" fmla="*/ 152400 h 774700"/>
              <a:gd name="connsiteX18" fmla="*/ 609600 w 1646888"/>
              <a:gd name="connsiteY18" fmla="*/ 146050 h 774700"/>
              <a:gd name="connsiteX19" fmla="*/ 565150 w 1646888"/>
              <a:gd name="connsiteY19" fmla="*/ 133350 h 774700"/>
              <a:gd name="connsiteX20" fmla="*/ 539750 w 1646888"/>
              <a:gd name="connsiteY20" fmla="*/ 139700 h 774700"/>
              <a:gd name="connsiteX21" fmla="*/ 539750 w 1646888"/>
              <a:gd name="connsiteY21" fmla="*/ 190500 h 774700"/>
              <a:gd name="connsiteX22" fmla="*/ 546100 w 1646888"/>
              <a:gd name="connsiteY22" fmla="*/ 209550 h 774700"/>
              <a:gd name="connsiteX23" fmla="*/ 565150 w 1646888"/>
              <a:gd name="connsiteY23" fmla="*/ 222250 h 774700"/>
              <a:gd name="connsiteX24" fmla="*/ 558800 w 1646888"/>
              <a:gd name="connsiteY24" fmla="*/ 279400 h 774700"/>
              <a:gd name="connsiteX25" fmla="*/ 450850 w 1646888"/>
              <a:gd name="connsiteY25" fmla="*/ 285750 h 774700"/>
              <a:gd name="connsiteX26" fmla="*/ 393700 w 1646888"/>
              <a:gd name="connsiteY26" fmla="*/ 304800 h 774700"/>
              <a:gd name="connsiteX27" fmla="*/ 355600 w 1646888"/>
              <a:gd name="connsiteY27" fmla="*/ 311150 h 774700"/>
              <a:gd name="connsiteX28" fmla="*/ 298450 w 1646888"/>
              <a:gd name="connsiteY28" fmla="*/ 336550 h 774700"/>
              <a:gd name="connsiteX29" fmla="*/ 285750 w 1646888"/>
              <a:gd name="connsiteY29" fmla="*/ 355600 h 774700"/>
              <a:gd name="connsiteX30" fmla="*/ 222250 w 1646888"/>
              <a:gd name="connsiteY30" fmla="*/ 387350 h 774700"/>
              <a:gd name="connsiteX31" fmla="*/ 177800 w 1646888"/>
              <a:gd name="connsiteY31" fmla="*/ 406400 h 774700"/>
              <a:gd name="connsiteX32" fmla="*/ 139700 w 1646888"/>
              <a:gd name="connsiteY32" fmla="*/ 431800 h 774700"/>
              <a:gd name="connsiteX33" fmla="*/ 114300 w 1646888"/>
              <a:gd name="connsiteY33" fmla="*/ 469900 h 774700"/>
              <a:gd name="connsiteX34" fmla="*/ 101600 w 1646888"/>
              <a:gd name="connsiteY34" fmla="*/ 488950 h 774700"/>
              <a:gd name="connsiteX35" fmla="*/ 82550 w 1646888"/>
              <a:gd name="connsiteY35" fmla="*/ 501650 h 774700"/>
              <a:gd name="connsiteX36" fmla="*/ 50800 w 1646888"/>
              <a:gd name="connsiteY36" fmla="*/ 508000 h 774700"/>
              <a:gd name="connsiteX37" fmla="*/ 31750 w 1646888"/>
              <a:gd name="connsiteY37" fmla="*/ 514350 h 774700"/>
              <a:gd name="connsiteX38" fmla="*/ 0 w 1646888"/>
              <a:gd name="connsiteY38" fmla="*/ 520700 h 774700"/>
              <a:gd name="connsiteX39" fmla="*/ 6350 w 1646888"/>
              <a:gd name="connsiteY39" fmla="*/ 552450 h 774700"/>
              <a:gd name="connsiteX40" fmla="*/ 25400 w 1646888"/>
              <a:gd name="connsiteY40" fmla="*/ 565150 h 774700"/>
              <a:gd name="connsiteX41" fmla="*/ 63500 w 1646888"/>
              <a:gd name="connsiteY41" fmla="*/ 577850 h 774700"/>
              <a:gd name="connsiteX42" fmla="*/ 101600 w 1646888"/>
              <a:gd name="connsiteY42" fmla="*/ 596900 h 774700"/>
              <a:gd name="connsiteX43" fmla="*/ 120650 w 1646888"/>
              <a:gd name="connsiteY43" fmla="*/ 609600 h 774700"/>
              <a:gd name="connsiteX44" fmla="*/ 158750 w 1646888"/>
              <a:gd name="connsiteY44" fmla="*/ 622300 h 774700"/>
              <a:gd name="connsiteX45" fmla="*/ 177800 w 1646888"/>
              <a:gd name="connsiteY45" fmla="*/ 628650 h 774700"/>
              <a:gd name="connsiteX46" fmla="*/ 196850 w 1646888"/>
              <a:gd name="connsiteY46" fmla="*/ 635000 h 774700"/>
              <a:gd name="connsiteX47" fmla="*/ 222250 w 1646888"/>
              <a:gd name="connsiteY47" fmla="*/ 654050 h 774700"/>
              <a:gd name="connsiteX48" fmla="*/ 247650 w 1646888"/>
              <a:gd name="connsiteY48" fmla="*/ 698500 h 774700"/>
              <a:gd name="connsiteX49" fmla="*/ 273050 w 1646888"/>
              <a:gd name="connsiteY49" fmla="*/ 736600 h 774700"/>
              <a:gd name="connsiteX50" fmla="*/ 285750 w 1646888"/>
              <a:gd name="connsiteY50" fmla="*/ 762000 h 774700"/>
              <a:gd name="connsiteX51" fmla="*/ 374650 w 1646888"/>
              <a:gd name="connsiteY51" fmla="*/ 768350 h 774700"/>
              <a:gd name="connsiteX52" fmla="*/ 393700 w 1646888"/>
              <a:gd name="connsiteY52" fmla="*/ 774700 h 774700"/>
              <a:gd name="connsiteX53" fmla="*/ 482600 w 1646888"/>
              <a:gd name="connsiteY53" fmla="*/ 768350 h 774700"/>
              <a:gd name="connsiteX54" fmla="*/ 501650 w 1646888"/>
              <a:gd name="connsiteY54" fmla="*/ 755650 h 774700"/>
              <a:gd name="connsiteX55" fmla="*/ 539750 w 1646888"/>
              <a:gd name="connsiteY55" fmla="*/ 704850 h 774700"/>
              <a:gd name="connsiteX56" fmla="*/ 546100 w 1646888"/>
              <a:gd name="connsiteY56" fmla="*/ 685800 h 774700"/>
              <a:gd name="connsiteX57" fmla="*/ 552450 w 1646888"/>
              <a:gd name="connsiteY57" fmla="*/ 565150 h 774700"/>
              <a:gd name="connsiteX58" fmla="*/ 577850 w 1646888"/>
              <a:gd name="connsiteY58" fmla="*/ 558800 h 774700"/>
              <a:gd name="connsiteX59" fmla="*/ 615950 w 1646888"/>
              <a:gd name="connsiteY59" fmla="*/ 539750 h 774700"/>
              <a:gd name="connsiteX60" fmla="*/ 628650 w 1646888"/>
              <a:gd name="connsiteY60" fmla="*/ 520700 h 774700"/>
              <a:gd name="connsiteX61" fmla="*/ 641350 w 1646888"/>
              <a:gd name="connsiteY61" fmla="*/ 482600 h 774700"/>
              <a:gd name="connsiteX62" fmla="*/ 673100 w 1646888"/>
              <a:gd name="connsiteY62" fmla="*/ 425450 h 774700"/>
              <a:gd name="connsiteX63" fmla="*/ 717550 w 1646888"/>
              <a:gd name="connsiteY63" fmla="*/ 400050 h 774700"/>
              <a:gd name="connsiteX64" fmla="*/ 742950 w 1646888"/>
              <a:gd name="connsiteY64" fmla="*/ 387350 h 774700"/>
              <a:gd name="connsiteX65" fmla="*/ 844550 w 1646888"/>
              <a:gd name="connsiteY65" fmla="*/ 368300 h 774700"/>
              <a:gd name="connsiteX66" fmla="*/ 990600 w 1646888"/>
              <a:gd name="connsiteY66" fmla="*/ 571500 h 774700"/>
              <a:gd name="connsiteX67" fmla="*/ 1117600 w 1646888"/>
              <a:gd name="connsiteY67" fmla="*/ 590550 h 774700"/>
              <a:gd name="connsiteX68" fmla="*/ 1079500 w 1646888"/>
              <a:gd name="connsiteY68" fmla="*/ 463550 h 774700"/>
              <a:gd name="connsiteX69" fmla="*/ 1346200 w 1646888"/>
              <a:gd name="connsiteY69" fmla="*/ 438150 h 774700"/>
              <a:gd name="connsiteX70" fmla="*/ 1187450 w 1646888"/>
              <a:gd name="connsiteY70" fmla="*/ 304800 h 774700"/>
              <a:gd name="connsiteX71" fmla="*/ 1206500 w 1646888"/>
              <a:gd name="connsiteY71" fmla="*/ 311150 h 774700"/>
              <a:gd name="connsiteX72" fmla="*/ 1333500 w 1646888"/>
              <a:gd name="connsiteY72" fmla="*/ 304800 h 774700"/>
              <a:gd name="connsiteX73" fmla="*/ 1371600 w 1646888"/>
              <a:gd name="connsiteY73" fmla="*/ 298450 h 774700"/>
              <a:gd name="connsiteX74" fmla="*/ 1555750 w 1646888"/>
              <a:gd name="connsiteY74" fmla="*/ 266700 h 774700"/>
              <a:gd name="connsiteX75" fmla="*/ 1562100 w 1646888"/>
              <a:gd name="connsiteY75" fmla="*/ 177800 h 774700"/>
              <a:gd name="connsiteX76" fmla="*/ 1568450 w 1646888"/>
              <a:gd name="connsiteY76" fmla="*/ 158750 h 774700"/>
              <a:gd name="connsiteX77" fmla="*/ 1619250 w 1646888"/>
              <a:gd name="connsiteY77" fmla="*/ 133350 h 774700"/>
              <a:gd name="connsiteX78" fmla="*/ 1638300 w 1646888"/>
              <a:gd name="connsiteY78" fmla="*/ 107950 h 774700"/>
              <a:gd name="connsiteX79" fmla="*/ 1638300 w 1646888"/>
              <a:gd name="connsiteY79" fmla="*/ 12700 h 774700"/>
              <a:gd name="connsiteX80" fmla="*/ 1581150 w 1646888"/>
              <a:gd name="connsiteY80" fmla="*/ 6350 h 774700"/>
              <a:gd name="connsiteX81" fmla="*/ 1289050 w 1646888"/>
              <a:gd name="connsiteY81" fmla="*/ 0 h 774700"/>
              <a:gd name="connsiteX82" fmla="*/ 1238250 w 1646888"/>
              <a:gd name="connsiteY82" fmla="*/ 6350 h 774700"/>
              <a:gd name="connsiteX83" fmla="*/ 1219200 w 1646888"/>
              <a:gd name="connsiteY83" fmla="*/ 19050 h 774700"/>
              <a:gd name="connsiteX84" fmla="*/ 1193800 w 1646888"/>
              <a:gd name="connsiteY84" fmla="*/ 38100 h 774700"/>
              <a:gd name="connsiteX85" fmla="*/ 1174750 w 1646888"/>
              <a:gd name="connsiteY85" fmla="*/ 57150 h 774700"/>
              <a:gd name="connsiteX86" fmla="*/ 1155700 w 1646888"/>
              <a:gd name="connsiteY86" fmla="*/ 63500 h 774700"/>
              <a:gd name="connsiteX87" fmla="*/ 1168400 w 1646888"/>
              <a:gd name="connsiteY87" fmla="*/ 9525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46888" h="774700">
                <a:moveTo>
                  <a:pt x="1168400" y="95250"/>
                </a:moveTo>
                <a:cubicBezTo>
                  <a:pt x="1165225" y="102658"/>
                  <a:pt x="1146845" y="102852"/>
                  <a:pt x="1136650" y="107950"/>
                </a:cubicBezTo>
                <a:cubicBezTo>
                  <a:pt x="1129824" y="111363"/>
                  <a:pt x="1124910" y="118457"/>
                  <a:pt x="1117600" y="120650"/>
                </a:cubicBezTo>
                <a:cubicBezTo>
                  <a:pt x="1103264" y="124951"/>
                  <a:pt x="1087967" y="124883"/>
                  <a:pt x="1073150" y="127000"/>
                </a:cubicBezTo>
                <a:cubicBezTo>
                  <a:pt x="1063518" y="133421"/>
                  <a:pt x="1048195" y="146050"/>
                  <a:pt x="1035050" y="146050"/>
                </a:cubicBezTo>
                <a:cubicBezTo>
                  <a:pt x="1028357" y="146050"/>
                  <a:pt x="1022117" y="142418"/>
                  <a:pt x="1016000" y="139700"/>
                </a:cubicBezTo>
                <a:cubicBezTo>
                  <a:pt x="1003025" y="133933"/>
                  <a:pt x="990312" y="127546"/>
                  <a:pt x="977900" y="120650"/>
                </a:cubicBezTo>
                <a:cubicBezTo>
                  <a:pt x="971229" y="116944"/>
                  <a:pt x="965476" y="111736"/>
                  <a:pt x="958850" y="107950"/>
                </a:cubicBezTo>
                <a:cubicBezTo>
                  <a:pt x="936879" y="95395"/>
                  <a:pt x="935772" y="96024"/>
                  <a:pt x="914400" y="88900"/>
                </a:cubicBezTo>
                <a:cubicBezTo>
                  <a:pt x="909790" y="89668"/>
                  <a:pt x="867671" y="94652"/>
                  <a:pt x="857250" y="101600"/>
                </a:cubicBezTo>
                <a:cubicBezTo>
                  <a:pt x="849778" y="106581"/>
                  <a:pt x="844550" y="114300"/>
                  <a:pt x="838200" y="120650"/>
                </a:cubicBezTo>
                <a:cubicBezTo>
                  <a:pt x="823308" y="165326"/>
                  <a:pt x="842690" y="110173"/>
                  <a:pt x="819150" y="165100"/>
                </a:cubicBezTo>
                <a:cubicBezTo>
                  <a:pt x="816513" y="171252"/>
                  <a:pt x="816981" y="178923"/>
                  <a:pt x="812800" y="184150"/>
                </a:cubicBezTo>
                <a:cubicBezTo>
                  <a:pt x="808032" y="190109"/>
                  <a:pt x="800100" y="192617"/>
                  <a:pt x="793750" y="196850"/>
                </a:cubicBezTo>
                <a:cubicBezTo>
                  <a:pt x="762000" y="194733"/>
                  <a:pt x="729638" y="197055"/>
                  <a:pt x="698500" y="190500"/>
                </a:cubicBezTo>
                <a:cubicBezTo>
                  <a:pt x="688144" y="188320"/>
                  <a:pt x="682289" y="176701"/>
                  <a:pt x="673100" y="171450"/>
                </a:cubicBezTo>
                <a:cubicBezTo>
                  <a:pt x="667288" y="168129"/>
                  <a:pt x="660037" y="168093"/>
                  <a:pt x="654050" y="165100"/>
                </a:cubicBezTo>
                <a:cubicBezTo>
                  <a:pt x="647224" y="161687"/>
                  <a:pt x="642015" y="155406"/>
                  <a:pt x="635000" y="152400"/>
                </a:cubicBezTo>
                <a:cubicBezTo>
                  <a:pt x="626978" y="148962"/>
                  <a:pt x="617991" y="148448"/>
                  <a:pt x="609600" y="146050"/>
                </a:cubicBezTo>
                <a:cubicBezTo>
                  <a:pt x="545831" y="127830"/>
                  <a:pt x="644555" y="153201"/>
                  <a:pt x="565150" y="133350"/>
                </a:cubicBezTo>
                <a:cubicBezTo>
                  <a:pt x="556683" y="135467"/>
                  <a:pt x="545921" y="133529"/>
                  <a:pt x="539750" y="139700"/>
                </a:cubicBezTo>
                <a:cubicBezTo>
                  <a:pt x="526580" y="152870"/>
                  <a:pt x="535987" y="177330"/>
                  <a:pt x="539750" y="190500"/>
                </a:cubicBezTo>
                <a:cubicBezTo>
                  <a:pt x="541589" y="196936"/>
                  <a:pt x="541919" y="204323"/>
                  <a:pt x="546100" y="209550"/>
                </a:cubicBezTo>
                <a:cubicBezTo>
                  <a:pt x="550868" y="215509"/>
                  <a:pt x="558800" y="218017"/>
                  <a:pt x="565150" y="222250"/>
                </a:cubicBezTo>
                <a:cubicBezTo>
                  <a:pt x="563033" y="241300"/>
                  <a:pt x="575555" y="270092"/>
                  <a:pt x="558800" y="279400"/>
                </a:cubicBezTo>
                <a:cubicBezTo>
                  <a:pt x="527291" y="296905"/>
                  <a:pt x="486476" y="280269"/>
                  <a:pt x="450850" y="285750"/>
                </a:cubicBezTo>
                <a:cubicBezTo>
                  <a:pt x="431003" y="288803"/>
                  <a:pt x="413507" y="301499"/>
                  <a:pt x="393700" y="304800"/>
                </a:cubicBezTo>
                <a:lnTo>
                  <a:pt x="355600" y="311150"/>
                </a:lnTo>
                <a:cubicBezTo>
                  <a:pt x="348032" y="314177"/>
                  <a:pt x="306664" y="329705"/>
                  <a:pt x="298450" y="336550"/>
                </a:cubicBezTo>
                <a:cubicBezTo>
                  <a:pt x="292587" y="341436"/>
                  <a:pt x="291493" y="350574"/>
                  <a:pt x="285750" y="355600"/>
                </a:cubicBezTo>
                <a:cubicBezTo>
                  <a:pt x="252163" y="384988"/>
                  <a:pt x="255725" y="377786"/>
                  <a:pt x="222250" y="387350"/>
                </a:cubicBezTo>
                <a:cubicBezTo>
                  <a:pt x="205528" y="392128"/>
                  <a:pt x="193194" y="397164"/>
                  <a:pt x="177800" y="406400"/>
                </a:cubicBezTo>
                <a:cubicBezTo>
                  <a:pt x="164712" y="414253"/>
                  <a:pt x="139700" y="431800"/>
                  <a:pt x="139700" y="431800"/>
                </a:cubicBezTo>
                <a:lnTo>
                  <a:pt x="114300" y="469900"/>
                </a:lnTo>
                <a:cubicBezTo>
                  <a:pt x="110067" y="476250"/>
                  <a:pt x="107950" y="484717"/>
                  <a:pt x="101600" y="488950"/>
                </a:cubicBezTo>
                <a:cubicBezTo>
                  <a:pt x="95250" y="493183"/>
                  <a:pt x="89696" y="498970"/>
                  <a:pt x="82550" y="501650"/>
                </a:cubicBezTo>
                <a:cubicBezTo>
                  <a:pt x="72444" y="505440"/>
                  <a:pt x="61271" y="505382"/>
                  <a:pt x="50800" y="508000"/>
                </a:cubicBezTo>
                <a:cubicBezTo>
                  <a:pt x="44306" y="509623"/>
                  <a:pt x="38244" y="512727"/>
                  <a:pt x="31750" y="514350"/>
                </a:cubicBezTo>
                <a:cubicBezTo>
                  <a:pt x="21279" y="516968"/>
                  <a:pt x="10583" y="518583"/>
                  <a:pt x="0" y="520700"/>
                </a:cubicBezTo>
                <a:cubicBezTo>
                  <a:pt x="2117" y="531283"/>
                  <a:pt x="995" y="543079"/>
                  <a:pt x="6350" y="552450"/>
                </a:cubicBezTo>
                <a:cubicBezTo>
                  <a:pt x="10136" y="559076"/>
                  <a:pt x="18426" y="562050"/>
                  <a:pt x="25400" y="565150"/>
                </a:cubicBezTo>
                <a:cubicBezTo>
                  <a:pt x="37633" y="570587"/>
                  <a:pt x="52361" y="570424"/>
                  <a:pt x="63500" y="577850"/>
                </a:cubicBezTo>
                <a:cubicBezTo>
                  <a:pt x="118095" y="614246"/>
                  <a:pt x="49020" y="570610"/>
                  <a:pt x="101600" y="596900"/>
                </a:cubicBezTo>
                <a:cubicBezTo>
                  <a:pt x="108426" y="600313"/>
                  <a:pt x="113676" y="606500"/>
                  <a:pt x="120650" y="609600"/>
                </a:cubicBezTo>
                <a:cubicBezTo>
                  <a:pt x="132883" y="615037"/>
                  <a:pt x="146050" y="618067"/>
                  <a:pt x="158750" y="622300"/>
                </a:cubicBezTo>
                <a:lnTo>
                  <a:pt x="177800" y="628650"/>
                </a:lnTo>
                <a:lnTo>
                  <a:pt x="196850" y="635000"/>
                </a:lnTo>
                <a:cubicBezTo>
                  <a:pt x="205317" y="641350"/>
                  <a:pt x="214766" y="646566"/>
                  <a:pt x="222250" y="654050"/>
                </a:cubicBezTo>
                <a:cubicBezTo>
                  <a:pt x="233233" y="665033"/>
                  <a:pt x="240179" y="686049"/>
                  <a:pt x="247650" y="698500"/>
                </a:cubicBezTo>
                <a:cubicBezTo>
                  <a:pt x="255503" y="711588"/>
                  <a:pt x="266224" y="722948"/>
                  <a:pt x="273050" y="736600"/>
                </a:cubicBezTo>
                <a:cubicBezTo>
                  <a:pt x="277283" y="745067"/>
                  <a:pt x="276715" y="759177"/>
                  <a:pt x="285750" y="762000"/>
                </a:cubicBezTo>
                <a:cubicBezTo>
                  <a:pt x="314106" y="770861"/>
                  <a:pt x="345017" y="766233"/>
                  <a:pt x="374650" y="768350"/>
                </a:cubicBezTo>
                <a:cubicBezTo>
                  <a:pt x="381000" y="770467"/>
                  <a:pt x="387007" y="774700"/>
                  <a:pt x="393700" y="774700"/>
                </a:cubicBezTo>
                <a:cubicBezTo>
                  <a:pt x="423409" y="774700"/>
                  <a:pt x="453343" y="773513"/>
                  <a:pt x="482600" y="768350"/>
                </a:cubicBezTo>
                <a:cubicBezTo>
                  <a:pt x="490116" y="767024"/>
                  <a:pt x="495787" y="760536"/>
                  <a:pt x="501650" y="755650"/>
                </a:cubicBezTo>
                <a:cubicBezTo>
                  <a:pt x="520538" y="739910"/>
                  <a:pt x="528296" y="727757"/>
                  <a:pt x="539750" y="704850"/>
                </a:cubicBezTo>
                <a:cubicBezTo>
                  <a:pt x="542743" y="698863"/>
                  <a:pt x="543983" y="692150"/>
                  <a:pt x="546100" y="685800"/>
                </a:cubicBezTo>
                <a:cubicBezTo>
                  <a:pt x="548217" y="645583"/>
                  <a:pt x="542683" y="604220"/>
                  <a:pt x="552450" y="565150"/>
                </a:cubicBezTo>
                <a:cubicBezTo>
                  <a:pt x="554567" y="556683"/>
                  <a:pt x="569459" y="561198"/>
                  <a:pt x="577850" y="558800"/>
                </a:cubicBezTo>
                <a:cubicBezTo>
                  <a:pt x="600854" y="552227"/>
                  <a:pt x="595078" y="553665"/>
                  <a:pt x="615950" y="539750"/>
                </a:cubicBezTo>
                <a:cubicBezTo>
                  <a:pt x="620183" y="533400"/>
                  <a:pt x="625550" y="527674"/>
                  <a:pt x="628650" y="520700"/>
                </a:cubicBezTo>
                <a:cubicBezTo>
                  <a:pt x="634087" y="508467"/>
                  <a:pt x="637117" y="495300"/>
                  <a:pt x="641350" y="482600"/>
                </a:cubicBezTo>
                <a:cubicBezTo>
                  <a:pt x="648271" y="461837"/>
                  <a:pt x="653691" y="440006"/>
                  <a:pt x="673100" y="425450"/>
                </a:cubicBezTo>
                <a:cubicBezTo>
                  <a:pt x="717483" y="392163"/>
                  <a:pt x="679840" y="416211"/>
                  <a:pt x="717550" y="400050"/>
                </a:cubicBezTo>
                <a:cubicBezTo>
                  <a:pt x="726251" y="396321"/>
                  <a:pt x="733767" y="389646"/>
                  <a:pt x="742950" y="387350"/>
                </a:cubicBezTo>
                <a:cubicBezTo>
                  <a:pt x="776378" y="378993"/>
                  <a:pt x="810683" y="374650"/>
                  <a:pt x="844550" y="368300"/>
                </a:cubicBezTo>
                <a:cubicBezTo>
                  <a:pt x="850900" y="361950"/>
                  <a:pt x="945092" y="534458"/>
                  <a:pt x="990600" y="571500"/>
                </a:cubicBezTo>
                <a:cubicBezTo>
                  <a:pt x="1036108" y="608542"/>
                  <a:pt x="1102783" y="608542"/>
                  <a:pt x="1117600" y="590550"/>
                </a:cubicBezTo>
                <a:cubicBezTo>
                  <a:pt x="1132417" y="572558"/>
                  <a:pt x="1064683" y="463550"/>
                  <a:pt x="1079500" y="463550"/>
                </a:cubicBezTo>
                <a:cubicBezTo>
                  <a:pt x="1094317" y="463550"/>
                  <a:pt x="1317625" y="437092"/>
                  <a:pt x="1346200" y="438150"/>
                </a:cubicBezTo>
                <a:cubicBezTo>
                  <a:pt x="1374775" y="439208"/>
                  <a:pt x="1210733" y="325967"/>
                  <a:pt x="1187450" y="304800"/>
                </a:cubicBezTo>
                <a:cubicBezTo>
                  <a:pt x="1164167" y="283633"/>
                  <a:pt x="1199807" y="311150"/>
                  <a:pt x="1206500" y="311150"/>
                </a:cubicBezTo>
                <a:cubicBezTo>
                  <a:pt x="1248886" y="311150"/>
                  <a:pt x="1291167" y="306917"/>
                  <a:pt x="1333500" y="304800"/>
                </a:cubicBezTo>
                <a:cubicBezTo>
                  <a:pt x="1346200" y="302683"/>
                  <a:pt x="1358775" y="299582"/>
                  <a:pt x="1371600" y="298450"/>
                </a:cubicBezTo>
                <a:cubicBezTo>
                  <a:pt x="1557141" y="282079"/>
                  <a:pt x="1530491" y="342478"/>
                  <a:pt x="1555750" y="266700"/>
                </a:cubicBezTo>
                <a:cubicBezTo>
                  <a:pt x="1557867" y="237067"/>
                  <a:pt x="1558629" y="207305"/>
                  <a:pt x="1562100" y="177800"/>
                </a:cubicBezTo>
                <a:cubicBezTo>
                  <a:pt x="1562882" y="171152"/>
                  <a:pt x="1563166" y="162859"/>
                  <a:pt x="1568450" y="158750"/>
                </a:cubicBezTo>
                <a:cubicBezTo>
                  <a:pt x="1583394" y="147127"/>
                  <a:pt x="1619250" y="133350"/>
                  <a:pt x="1619250" y="133350"/>
                </a:cubicBezTo>
                <a:cubicBezTo>
                  <a:pt x="1625600" y="124883"/>
                  <a:pt x="1633049" y="117139"/>
                  <a:pt x="1638300" y="107950"/>
                </a:cubicBezTo>
                <a:cubicBezTo>
                  <a:pt x="1652253" y="83532"/>
                  <a:pt x="1646945" y="23938"/>
                  <a:pt x="1638300" y="12700"/>
                </a:cubicBezTo>
                <a:cubicBezTo>
                  <a:pt x="1626614" y="-2492"/>
                  <a:pt x="1600305" y="7047"/>
                  <a:pt x="1581150" y="6350"/>
                </a:cubicBezTo>
                <a:cubicBezTo>
                  <a:pt x="1483825" y="2811"/>
                  <a:pt x="1386417" y="2117"/>
                  <a:pt x="1289050" y="0"/>
                </a:cubicBezTo>
                <a:cubicBezTo>
                  <a:pt x="1272117" y="2117"/>
                  <a:pt x="1254714" y="1860"/>
                  <a:pt x="1238250" y="6350"/>
                </a:cubicBezTo>
                <a:cubicBezTo>
                  <a:pt x="1230887" y="8358"/>
                  <a:pt x="1225410" y="14614"/>
                  <a:pt x="1219200" y="19050"/>
                </a:cubicBezTo>
                <a:cubicBezTo>
                  <a:pt x="1210588" y="25201"/>
                  <a:pt x="1201835" y="31212"/>
                  <a:pt x="1193800" y="38100"/>
                </a:cubicBezTo>
                <a:cubicBezTo>
                  <a:pt x="1186982" y="43944"/>
                  <a:pt x="1182222" y="52169"/>
                  <a:pt x="1174750" y="57150"/>
                </a:cubicBezTo>
                <a:cubicBezTo>
                  <a:pt x="1169181" y="60863"/>
                  <a:pt x="1161687" y="60507"/>
                  <a:pt x="1155700" y="63500"/>
                </a:cubicBezTo>
                <a:cubicBezTo>
                  <a:pt x="1148874" y="66913"/>
                  <a:pt x="1171575" y="87842"/>
                  <a:pt x="1168400" y="95250"/>
                </a:cubicBezTo>
                <a:close/>
              </a:path>
            </a:pathLst>
          </a:custGeom>
          <a:solidFill>
            <a:srgbClr val="0099FF">
              <a:alpha val="48000"/>
            </a:srgbClr>
          </a:solidFill>
          <a:ln>
            <a:solidFill>
              <a:srgbClr val="00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-31750" y="4730750"/>
            <a:ext cx="793750" cy="495300"/>
          </a:xfrm>
          <a:custGeom>
            <a:avLst/>
            <a:gdLst>
              <a:gd name="connsiteX0" fmla="*/ 793750 w 793750"/>
              <a:gd name="connsiteY0" fmla="*/ 495300 h 495300"/>
              <a:gd name="connsiteX1" fmla="*/ 762000 w 793750"/>
              <a:gd name="connsiteY1" fmla="*/ 457200 h 495300"/>
              <a:gd name="connsiteX2" fmla="*/ 755650 w 793750"/>
              <a:gd name="connsiteY2" fmla="*/ 431800 h 495300"/>
              <a:gd name="connsiteX3" fmla="*/ 742950 w 793750"/>
              <a:gd name="connsiteY3" fmla="*/ 412750 h 495300"/>
              <a:gd name="connsiteX4" fmla="*/ 730250 w 793750"/>
              <a:gd name="connsiteY4" fmla="*/ 374650 h 495300"/>
              <a:gd name="connsiteX5" fmla="*/ 717550 w 793750"/>
              <a:gd name="connsiteY5" fmla="*/ 349250 h 495300"/>
              <a:gd name="connsiteX6" fmla="*/ 704850 w 793750"/>
              <a:gd name="connsiteY6" fmla="*/ 311150 h 495300"/>
              <a:gd name="connsiteX7" fmla="*/ 584200 w 793750"/>
              <a:gd name="connsiteY7" fmla="*/ 298450 h 495300"/>
              <a:gd name="connsiteX8" fmla="*/ 514350 w 793750"/>
              <a:gd name="connsiteY8" fmla="*/ 292100 h 495300"/>
              <a:gd name="connsiteX9" fmla="*/ 450850 w 793750"/>
              <a:gd name="connsiteY9" fmla="*/ 234950 h 495300"/>
              <a:gd name="connsiteX10" fmla="*/ 431800 w 793750"/>
              <a:gd name="connsiteY10" fmla="*/ 215900 h 495300"/>
              <a:gd name="connsiteX11" fmla="*/ 393700 w 793750"/>
              <a:gd name="connsiteY11" fmla="*/ 190500 h 495300"/>
              <a:gd name="connsiteX12" fmla="*/ 317500 w 793750"/>
              <a:gd name="connsiteY12" fmla="*/ 127000 h 495300"/>
              <a:gd name="connsiteX13" fmla="*/ 292100 w 793750"/>
              <a:gd name="connsiteY13" fmla="*/ 120650 h 495300"/>
              <a:gd name="connsiteX14" fmla="*/ 241300 w 793750"/>
              <a:gd name="connsiteY14" fmla="*/ 101600 h 495300"/>
              <a:gd name="connsiteX15" fmla="*/ 196850 w 793750"/>
              <a:gd name="connsiteY15" fmla="*/ 82550 h 495300"/>
              <a:gd name="connsiteX16" fmla="*/ 177800 w 793750"/>
              <a:gd name="connsiteY16" fmla="*/ 69850 h 495300"/>
              <a:gd name="connsiteX17" fmla="*/ 152400 w 793750"/>
              <a:gd name="connsiteY17" fmla="*/ 63500 h 495300"/>
              <a:gd name="connsiteX18" fmla="*/ 127000 w 793750"/>
              <a:gd name="connsiteY18" fmla="*/ 50800 h 495300"/>
              <a:gd name="connsiteX19" fmla="*/ 101600 w 793750"/>
              <a:gd name="connsiteY19" fmla="*/ 44450 h 495300"/>
              <a:gd name="connsiteX20" fmla="*/ 63500 w 793750"/>
              <a:gd name="connsiteY20" fmla="*/ 31750 h 495300"/>
              <a:gd name="connsiteX21" fmla="*/ 25400 w 793750"/>
              <a:gd name="connsiteY21" fmla="*/ 12700 h 495300"/>
              <a:gd name="connsiteX22" fmla="*/ 0 w 793750"/>
              <a:gd name="connsiteY2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3750" h="495300">
                <a:moveTo>
                  <a:pt x="793750" y="495300"/>
                </a:moveTo>
                <a:cubicBezTo>
                  <a:pt x="783167" y="482600"/>
                  <a:pt x="770505" y="471376"/>
                  <a:pt x="762000" y="457200"/>
                </a:cubicBezTo>
                <a:cubicBezTo>
                  <a:pt x="757510" y="449716"/>
                  <a:pt x="759088" y="439822"/>
                  <a:pt x="755650" y="431800"/>
                </a:cubicBezTo>
                <a:cubicBezTo>
                  <a:pt x="752644" y="424785"/>
                  <a:pt x="746050" y="419724"/>
                  <a:pt x="742950" y="412750"/>
                </a:cubicBezTo>
                <a:cubicBezTo>
                  <a:pt x="737513" y="400517"/>
                  <a:pt x="736237" y="386624"/>
                  <a:pt x="730250" y="374650"/>
                </a:cubicBezTo>
                <a:cubicBezTo>
                  <a:pt x="726017" y="366183"/>
                  <a:pt x="721066" y="358039"/>
                  <a:pt x="717550" y="349250"/>
                </a:cubicBezTo>
                <a:cubicBezTo>
                  <a:pt x="712578" y="336821"/>
                  <a:pt x="717550" y="315383"/>
                  <a:pt x="704850" y="311150"/>
                </a:cubicBezTo>
                <a:cubicBezTo>
                  <a:pt x="652655" y="293752"/>
                  <a:pt x="697314" y="306829"/>
                  <a:pt x="584200" y="298450"/>
                </a:cubicBezTo>
                <a:cubicBezTo>
                  <a:pt x="560885" y="296723"/>
                  <a:pt x="537633" y="294217"/>
                  <a:pt x="514350" y="292100"/>
                </a:cubicBezTo>
                <a:cubicBezTo>
                  <a:pt x="477865" y="267777"/>
                  <a:pt x="500696" y="284796"/>
                  <a:pt x="450850" y="234950"/>
                </a:cubicBezTo>
                <a:cubicBezTo>
                  <a:pt x="444500" y="228600"/>
                  <a:pt x="439272" y="220881"/>
                  <a:pt x="431800" y="215900"/>
                </a:cubicBezTo>
                <a:cubicBezTo>
                  <a:pt x="419100" y="207433"/>
                  <a:pt x="404493" y="201293"/>
                  <a:pt x="393700" y="190500"/>
                </a:cubicBezTo>
                <a:cubicBezTo>
                  <a:pt x="365613" y="162413"/>
                  <a:pt x="352863" y="144681"/>
                  <a:pt x="317500" y="127000"/>
                </a:cubicBezTo>
                <a:cubicBezTo>
                  <a:pt x="309694" y="123097"/>
                  <a:pt x="300272" y="123714"/>
                  <a:pt x="292100" y="120650"/>
                </a:cubicBezTo>
                <a:cubicBezTo>
                  <a:pt x="225688" y="95746"/>
                  <a:pt x="306498" y="117899"/>
                  <a:pt x="241300" y="101600"/>
                </a:cubicBezTo>
                <a:cubicBezTo>
                  <a:pt x="193474" y="69716"/>
                  <a:pt x="254257" y="107153"/>
                  <a:pt x="196850" y="82550"/>
                </a:cubicBezTo>
                <a:cubicBezTo>
                  <a:pt x="189835" y="79544"/>
                  <a:pt x="184815" y="72856"/>
                  <a:pt x="177800" y="69850"/>
                </a:cubicBezTo>
                <a:cubicBezTo>
                  <a:pt x="169778" y="66412"/>
                  <a:pt x="160572" y="66564"/>
                  <a:pt x="152400" y="63500"/>
                </a:cubicBezTo>
                <a:cubicBezTo>
                  <a:pt x="143537" y="60176"/>
                  <a:pt x="135863" y="54124"/>
                  <a:pt x="127000" y="50800"/>
                </a:cubicBezTo>
                <a:cubicBezTo>
                  <a:pt x="118828" y="47736"/>
                  <a:pt x="109959" y="46958"/>
                  <a:pt x="101600" y="44450"/>
                </a:cubicBezTo>
                <a:cubicBezTo>
                  <a:pt x="88778" y="40603"/>
                  <a:pt x="76200" y="35983"/>
                  <a:pt x="63500" y="31750"/>
                </a:cubicBezTo>
                <a:cubicBezTo>
                  <a:pt x="28573" y="20108"/>
                  <a:pt x="59867" y="32395"/>
                  <a:pt x="25400" y="12700"/>
                </a:cubicBezTo>
                <a:cubicBezTo>
                  <a:pt x="17181" y="8004"/>
                  <a:pt x="0" y="0"/>
                  <a:pt x="0" y="0"/>
                </a:cubicBezTo>
              </a:path>
            </a:pathLst>
          </a:custGeom>
          <a:noFill/>
          <a:ln w="12700">
            <a:solidFill>
              <a:srgbClr val="00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685" y="4145234"/>
            <a:ext cx="3912401" cy="22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04759" y="4918183"/>
            <a:ext cx="857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</a:rPr>
              <a:t>Camalaú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944334" y="1489178"/>
            <a:ext cx="910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</a:rPr>
              <a:t>Boqueirão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179007" y="867051"/>
            <a:ext cx="1062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Água em 18/04/2017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427632" y="4872016"/>
            <a:ext cx="1062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Água em 31/03/2017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65125" y="5441096"/>
            <a:ext cx="1062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Água em 20/03/2017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0" y="-3874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PISF – CHEGADA DA ÁGUA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0" y="2235179"/>
            <a:ext cx="9144000" cy="2387641"/>
            <a:chOff x="0" y="2235179"/>
            <a:chExt cx="9144000" cy="2387641"/>
          </a:xfrm>
        </p:grpSpPr>
        <p:pic>
          <p:nvPicPr>
            <p:cNvPr id="52" name="Imagem 51" descr="Recorte de Tela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35179"/>
              <a:ext cx="9144000" cy="2387641"/>
            </a:xfrm>
            <a:prstGeom prst="rect">
              <a:avLst/>
            </a:prstGeom>
          </p:spPr>
        </p:pic>
        <p:sp>
          <p:nvSpPr>
            <p:cNvPr id="53" name="Retângulo 52"/>
            <p:cNvSpPr/>
            <p:nvPr/>
          </p:nvSpPr>
          <p:spPr>
            <a:xfrm>
              <a:off x="720740" y="2337835"/>
              <a:ext cx="7955716" cy="1944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673100" y="2204864"/>
            <a:ext cx="8007350" cy="2106786"/>
            <a:chOff x="673100" y="2204864"/>
            <a:chExt cx="8007350" cy="2106786"/>
          </a:xfrm>
        </p:grpSpPr>
        <p:sp>
          <p:nvSpPr>
            <p:cNvPr id="72" name="Forma livre 71"/>
            <p:cNvSpPr/>
            <p:nvPr/>
          </p:nvSpPr>
          <p:spPr>
            <a:xfrm>
              <a:off x="673100" y="2514600"/>
              <a:ext cx="8007350" cy="1790700"/>
            </a:xfrm>
            <a:custGeom>
              <a:avLst/>
              <a:gdLst>
                <a:gd name="connsiteX0" fmla="*/ 6350 w 8007350"/>
                <a:gd name="connsiteY0" fmla="*/ 0 h 1790700"/>
                <a:gd name="connsiteX1" fmla="*/ 69850 w 8007350"/>
                <a:gd name="connsiteY1" fmla="*/ 6350 h 1790700"/>
                <a:gd name="connsiteX2" fmla="*/ 317500 w 8007350"/>
                <a:gd name="connsiteY2" fmla="*/ 76200 h 1790700"/>
                <a:gd name="connsiteX3" fmla="*/ 730250 w 8007350"/>
                <a:gd name="connsiteY3" fmla="*/ 203200 h 1790700"/>
                <a:gd name="connsiteX4" fmla="*/ 1485900 w 8007350"/>
                <a:gd name="connsiteY4" fmla="*/ 457200 h 1790700"/>
                <a:gd name="connsiteX5" fmla="*/ 2216150 w 8007350"/>
                <a:gd name="connsiteY5" fmla="*/ 704850 h 1790700"/>
                <a:gd name="connsiteX6" fmla="*/ 2711450 w 8007350"/>
                <a:gd name="connsiteY6" fmla="*/ 889000 h 1790700"/>
                <a:gd name="connsiteX7" fmla="*/ 3308350 w 8007350"/>
                <a:gd name="connsiteY7" fmla="*/ 1054100 h 1790700"/>
                <a:gd name="connsiteX8" fmla="*/ 3867150 w 8007350"/>
                <a:gd name="connsiteY8" fmla="*/ 1219200 h 1790700"/>
                <a:gd name="connsiteX9" fmla="*/ 4425950 w 8007350"/>
                <a:gd name="connsiteY9" fmla="*/ 1371600 h 1790700"/>
                <a:gd name="connsiteX10" fmla="*/ 4705350 w 8007350"/>
                <a:gd name="connsiteY10" fmla="*/ 1479550 h 1790700"/>
                <a:gd name="connsiteX11" fmla="*/ 5314950 w 8007350"/>
                <a:gd name="connsiteY11" fmla="*/ 1644650 h 1790700"/>
                <a:gd name="connsiteX12" fmla="*/ 5715000 w 8007350"/>
                <a:gd name="connsiteY12" fmla="*/ 1651000 h 1790700"/>
                <a:gd name="connsiteX13" fmla="*/ 6051550 w 8007350"/>
                <a:gd name="connsiteY13" fmla="*/ 1549400 h 1790700"/>
                <a:gd name="connsiteX14" fmla="*/ 6299200 w 8007350"/>
                <a:gd name="connsiteY14" fmla="*/ 1289050 h 1790700"/>
                <a:gd name="connsiteX15" fmla="*/ 6610350 w 8007350"/>
                <a:gd name="connsiteY15" fmla="*/ 952500 h 1790700"/>
                <a:gd name="connsiteX16" fmla="*/ 6946900 w 8007350"/>
                <a:gd name="connsiteY16" fmla="*/ 615950 h 1790700"/>
                <a:gd name="connsiteX17" fmla="*/ 7372350 w 8007350"/>
                <a:gd name="connsiteY17" fmla="*/ 374650 h 1790700"/>
                <a:gd name="connsiteX18" fmla="*/ 7759700 w 8007350"/>
                <a:gd name="connsiteY18" fmla="*/ 184150 h 1790700"/>
                <a:gd name="connsiteX19" fmla="*/ 8007350 w 8007350"/>
                <a:gd name="connsiteY19" fmla="*/ 82550 h 1790700"/>
                <a:gd name="connsiteX20" fmla="*/ 8007350 w 8007350"/>
                <a:gd name="connsiteY20" fmla="*/ 1784350 h 1790700"/>
                <a:gd name="connsiteX21" fmla="*/ 0 w 8007350"/>
                <a:gd name="connsiteY21" fmla="*/ 1790700 h 1790700"/>
                <a:gd name="connsiteX22" fmla="*/ 6350 w 8007350"/>
                <a:gd name="connsiteY22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07350" h="1790700">
                  <a:moveTo>
                    <a:pt x="6350" y="0"/>
                  </a:moveTo>
                  <a:lnTo>
                    <a:pt x="69850" y="6350"/>
                  </a:lnTo>
                  <a:lnTo>
                    <a:pt x="317500" y="76200"/>
                  </a:lnTo>
                  <a:lnTo>
                    <a:pt x="730250" y="203200"/>
                  </a:lnTo>
                  <a:lnTo>
                    <a:pt x="1485900" y="457200"/>
                  </a:lnTo>
                  <a:lnTo>
                    <a:pt x="2216150" y="704850"/>
                  </a:lnTo>
                  <a:lnTo>
                    <a:pt x="2711450" y="889000"/>
                  </a:lnTo>
                  <a:lnTo>
                    <a:pt x="3308350" y="1054100"/>
                  </a:lnTo>
                  <a:lnTo>
                    <a:pt x="3867150" y="1219200"/>
                  </a:lnTo>
                  <a:lnTo>
                    <a:pt x="4425950" y="1371600"/>
                  </a:lnTo>
                  <a:lnTo>
                    <a:pt x="4705350" y="1479550"/>
                  </a:lnTo>
                  <a:lnTo>
                    <a:pt x="5314950" y="1644650"/>
                  </a:lnTo>
                  <a:lnTo>
                    <a:pt x="5715000" y="1651000"/>
                  </a:lnTo>
                  <a:lnTo>
                    <a:pt x="6051550" y="1549400"/>
                  </a:lnTo>
                  <a:lnTo>
                    <a:pt x="6299200" y="1289050"/>
                  </a:lnTo>
                  <a:lnTo>
                    <a:pt x="6610350" y="952500"/>
                  </a:lnTo>
                  <a:lnTo>
                    <a:pt x="6946900" y="615950"/>
                  </a:lnTo>
                  <a:lnTo>
                    <a:pt x="7372350" y="374650"/>
                  </a:lnTo>
                  <a:lnTo>
                    <a:pt x="7759700" y="184150"/>
                  </a:lnTo>
                  <a:lnTo>
                    <a:pt x="8007350" y="82550"/>
                  </a:lnTo>
                  <a:lnTo>
                    <a:pt x="8007350" y="1784350"/>
                  </a:lnTo>
                  <a:lnTo>
                    <a:pt x="0" y="1790700"/>
                  </a:lnTo>
                  <a:cubicBezTo>
                    <a:pt x="2117" y="1193800"/>
                    <a:pt x="4233" y="596900"/>
                    <a:pt x="6350" y="0"/>
                  </a:cubicBezTo>
                  <a:close/>
                </a:path>
              </a:pathLst>
            </a:cu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3" name="Conector de seta reta 72"/>
            <p:cNvCxnSpPr/>
            <p:nvPr/>
          </p:nvCxnSpPr>
          <p:spPr>
            <a:xfrm>
              <a:off x="971600" y="2442592"/>
              <a:ext cx="244042" cy="720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de seta reta 73"/>
            <p:cNvCxnSpPr/>
            <p:nvPr/>
          </p:nvCxnSpPr>
          <p:spPr>
            <a:xfrm>
              <a:off x="2483768" y="2924944"/>
              <a:ext cx="244042" cy="720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de seta reta 74"/>
            <p:cNvCxnSpPr/>
            <p:nvPr/>
          </p:nvCxnSpPr>
          <p:spPr>
            <a:xfrm>
              <a:off x="3728104" y="3337942"/>
              <a:ext cx="244042" cy="720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de seta reta 75"/>
            <p:cNvCxnSpPr/>
            <p:nvPr/>
          </p:nvCxnSpPr>
          <p:spPr>
            <a:xfrm>
              <a:off x="4788024" y="3670047"/>
              <a:ext cx="244042" cy="720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de seta reta 76"/>
            <p:cNvCxnSpPr/>
            <p:nvPr/>
          </p:nvCxnSpPr>
          <p:spPr>
            <a:xfrm>
              <a:off x="5891954" y="4005064"/>
              <a:ext cx="244042" cy="3600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de seta reta 77"/>
            <p:cNvCxnSpPr/>
            <p:nvPr/>
          </p:nvCxnSpPr>
          <p:spPr>
            <a:xfrm flipV="1">
              <a:off x="7424302" y="2960948"/>
              <a:ext cx="244042" cy="18002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de seta reta 78"/>
            <p:cNvCxnSpPr/>
            <p:nvPr/>
          </p:nvCxnSpPr>
          <p:spPr>
            <a:xfrm flipV="1">
              <a:off x="8050379" y="2514600"/>
              <a:ext cx="338045" cy="18002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orma livre 79"/>
            <p:cNvSpPr/>
            <p:nvPr/>
          </p:nvSpPr>
          <p:spPr>
            <a:xfrm>
              <a:off x="679450" y="4298950"/>
              <a:ext cx="7994650" cy="12700"/>
            </a:xfrm>
            <a:custGeom>
              <a:avLst/>
              <a:gdLst>
                <a:gd name="connsiteX0" fmla="*/ 0 w 7994650"/>
                <a:gd name="connsiteY0" fmla="*/ 0 h 12700"/>
                <a:gd name="connsiteX1" fmla="*/ 7994650 w 7994650"/>
                <a:gd name="connsiteY1" fmla="*/ 1270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94650" h="12700">
                  <a:moveTo>
                    <a:pt x="0" y="0"/>
                  </a:moveTo>
                  <a:lnTo>
                    <a:pt x="7994650" y="12700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735843" y="2204864"/>
              <a:ext cx="10278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/>
                <a:t>32 Milhões m³</a:t>
              </a:r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5470932" y="3759473"/>
              <a:ext cx="9877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b="1" dirty="0"/>
                <a:t>12 Milhões m³</a:t>
              </a:r>
            </a:p>
          </p:txBody>
        </p: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935048">
              <a:off x="6315685" y="3607866"/>
              <a:ext cx="1074004" cy="276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CaixaDeTexto 6"/>
          <p:cNvSpPr txBox="1"/>
          <p:nvPr/>
        </p:nvSpPr>
        <p:spPr>
          <a:xfrm>
            <a:off x="4139952" y="2466474"/>
            <a:ext cx="226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Açude Epitácio Pessoa</a:t>
            </a:r>
          </a:p>
        </p:txBody>
      </p:sp>
      <p:sp>
        <p:nvSpPr>
          <p:cNvPr id="8" name="Retângulo 7"/>
          <p:cNvSpPr/>
          <p:nvPr/>
        </p:nvSpPr>
        <p:spPr>
          <a:xfrm>
            <a:off x="-18231" y="371309"/>
            <a:ext cx="8570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8"/>
              </a:rPr>
              <a:t>http://www.aesa.pb.gov.br/aesa-website/monitoramento/volume-acude/?id_acude=531</a:t>
            </a:r>
            <a:endParaRPr lang="pt-BR" sz="1200" dirty="0"/>
          </a:p>
          <a:p>
            <a:endParaRPr lang="pt-BR" sz="1200" dirty="0"/>
          </a:p>
        </p:txBody>
      </p:sp>
      <p:sp>
        <p:nvSpPr>
          <p:cNvPr id="35" name="Espaço Reservado para Número de Slide 1">
            <a:extLst>
              <a:ext uri="{FF2B5EF4-FFF2-40B4-BE49-F238E27FC236}">
                <a16:creationId xmlns:a16="http://schemas.microsoft.com/office/drawing/2014/main" id="{18581A1C-B12F-48F8-BFD3-7ADBBD5C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13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0B6808-DF5D-442A-9B61-6260E09EF90E}"/>
              </a:ext>
            </a:extLst>
          </p:cNvPr>
          <p:cNvSpPr txBox="1"/>
          <p:nvPr/>
        </p:nvSpPr>
        <p:spPr>
          <a:xfrm>
            <a:off x="3755008" y="2747709"/>
            <a:ext cx="328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Em 28.11.2017: 9,3% - 38,28hm³</a:t>
            </a:r>
          </a:p>
        </p:txBody>
      </p:sp>
    </p:spTree>
    <p:extLst>
      <p:ext uri="{BB962C8B-B14F-4D97-AF65-F5344CB8AC3E}">
        <p14:creationId xmlns:p14="http://schemas.microsoft.com/office/powerpoint/2010/main" val="167400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 txBox="1">
            <a:spLocks/>
          </p:cNvSpPr>
          <p:nvPr/>
        </p:nvSpPr>
        <p:spPr>
          <a:xfrm>
            <a:off x="0" y="-3874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PISF – CHEGADA DA ÁGUA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8231" y="371309"/>
            <a:ext cx="8570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2"/>
              </a:rPr>
              <a:t>http://www.aesa.pb.gov.br/aesa-website/fluviometria/projeto-de-integracao-do-rio-sao-francisco-pisf/?id_posto=38895004</a:t>
            </a:r>
            <a:r>
              <a:rPr lang="pt-BR" sz="1200" dirty="0"/>
              <a:t> </a:t>
            </a:r>
          </a:p>
        </p:txBody>
      </p:sp>
      <p:sp>
        <p:nvSpPr>
          <p:cNvPr id="35" name="Espaço Reservado para Número de Slide 1">
            <a:extLst>
              <a:ext uri="{FF2B5EF4-FFF2-40B4-BE49-F238E27FC236}">
                <a16:creationId xmlns:a16="http://schemas.microsoft.com/office/drawing/2014/main" id="{18581A1C-B12F-48F8-BFD3-7ADBBD5C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14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D3309BB-3776-4FE5-BEB3-FAB609F84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3015"/>
            <a:ext cx="91440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0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0872" y="1831299"/>
            <a:ext cx="2273128" cy="392413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75241"/>
            <a:ext cx="6870872" cy="6482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-3874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Região com Potencial de Abastecimento</a:t>
            </a: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E32AC2CE-31CB-43FA-A3D2-169793D0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15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70965374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-47722" y="63683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lack"/>
                <a:cs typeface="Gotham Black"/>
              </a:rPr>
              <a:t>Brasília, 30 de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lack"/>
                <a:cs typeface="Gotham Black"/>
              </a:rPr>
              <a:t>novembro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lack"/>
                <a:cs typeface="Gotham Black"/>
              </a:rPr>
              <a:t> de 2016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cs typeface="Gotham Book"/>
            </a:endParaRPr>
          </a:p>
        </p:txBody>
      </p:sp>
      <p:pic>
        <p:nvPicPr>
          <p:cNvPr id="11" name="Picture 2" descr="_MG_709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845289"/>
            <a:ext cx="3600000" cy="514286"/>
          </a:xfrm>
          <a:prstGeom prst="rect">
            <a:avLst/>
          </a:prstGeom>
        </p:spPr>
      </p:pic>
      <p:sp>
        <p:nvSpPr>
          <p:cNvPr id="15" name="Rectangle 13"/>
          <p:cNvSpPr/>
          <p:nvPr/>
        </p:nvSpPr>
        <p:spPr>
          <a:xfrm>
            <a:off x="0" y="6117167"/>
            <a:ext cx="9144001" cy="740833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AA1"/>
              </a:solidFill>
              <a:effectLst/>
              <a:uLnTx/>
              <a:uFillTx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ctrTitle" idx="4294967295"/>
          </p:nvPr>
        </p:nvSpPr>
        <p:spPr>
          <a:xfrm>
            <a:off x="-52440" y="1611647"/>
            <a:ext cx="8987882" cy="20162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LICENCIAMENTO AMBIENTAL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1E82A869-5127-4B9C-9BCC-9D8A4372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chemeClr val="bg1"/>
                </a:solidFill>
              </a:rPr>
              <a:pPr algn="r"/>
              <a:t>16</a:t>
            </a:fld>
            <a:r>
              <a:rPr lang="en-US" dirty="0">
                <a:solidFill>
                  <a:schemeClr val="bg1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402321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17594" y="908720"/>
            <a:ext cx="8430870" cy="51125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pt-BR" sz="16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pt-BR" sz="2000" b="1" dirty="0">
                <a:solidFill>
                  <a:prstClr val="black"/>
                </a:solidFill>
              </a:rPr>
              <a:t>Histórico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pt-BR" sz="2000" b="1" dirty="0">
                <a:solidFill>
                  <a:prstClr val="black"/>
                </a:solidFill>
              </a:rPr>
              <a:t>2005 - Obtenção da Licença Prévia –  LP-200/2005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pt-BR" sz="2000" b="1" dirty="0">
                <a:solidFill>
                  <a:prstClr val="black"/>
                </a:solidFill>
              </a:rPr>
              <a:t>2007 - Obtenção da Licença  de Instalação – LP-438/2007</a:t>
            </a:r>
          </a:p>
          <a:p>
            <a:pPr>
              <a:defRPr/>
            </a:pPr>
            <a:r>
              <a:rPr lang="pt-BR" altLang="pt-BR" sz="2000" dirty="0">
                <a:solidFill>
                  <a:prstClr val="black"/>
                </a:solidFill>
              </a:rPr>
              <a:t>38 PLANOS E PROGRAMAS AMBIENTAIS </a:t>
            </a:r>
          </a:p>
          <a:p>
            <a:pPr>
              <a:defRPr/>
            </a:pPr>
            <a:r>
              <a:rPr lang="pt-BR" altLang="pt-BR" sz="2000" dirty="0">
                <a:solidFill>
                  <a:prstClr val="black"/>
                </a:solidFill>
              </a:rPr>
              <a:t>62 CONDICIONANTES</a:t>
            </a:r>
            <a:endParaRPr lang="pt-BR" sz="2000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pt-BR" sz="2000" b="1" dirty="0">
                <a:solidFill>
                  <a:prstClr val="black"/>
                </a:solidFill>
              </a:rPr>
              <a:t>2013 - Renovação da Licença  de Instalação  - LI-925/2013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pt-BR" sz="2000" b="1" dirty="0">
                <a:solidFill>
                  <a:prstClr val="black"/>
                </a:solidFill>
              </a:rPr>
              <a:t>2016 - Solicitação da Licença de Operação</a:t>
            </a:r>
          </a:p>
          <a:p>
            <a:pPr>
              <a:defRPr/>
            </a:pPr>
            <a:r>
              <a:rPr lang="pt-BR" sz="2000" dirty="0">
                <a:solidFill>
                  <a:prstClr val="black"/>
                </a:solidFill>
              </a:rPr>
              <a:t>Julho/2016 solicitação da LO conjunta; </a:t>
            </a:r>
          </a:p>
          <a:p>
            <a:pPr>
              <a:defRPr/>
            </a:pPr>
            <a:r>
              <a:rPr lang="pt-BR" sz="2000" dirty="0">
                <a:solidFill>
                  <a:prstClr val="black"/>
                </a:solidFill>
              </a:rPr>
              <a:t>Dezembro/2016 - Requerimento da Licença de Operação por Eixo</a:t>
            </a:r>
            <a:endParaRPr lang="pt-BR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pt-BR" sz="1800" b="1" dirty="0">
              <a:solidFill>
                <a:prstClr val="white"/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pt-BR" sz="1800" b="1" dirty="0">
              <a:solidFill>
                <a:prstClr val="white"/>
              </a:solidFill>
            </a:endParaRPr>
          </a:p>
          <a:p>
            <a:pPr>
              <a:defRPr/>
            </a:pP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513" y="404664"/>
            <a:ext cx="9143999" cy="4763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4532" tIns="214532" rIns="214532" bIns="214532" spcCol="1270" anchor="ctr"/>
          <a:lstStyle/>
          <a:p>
            <a:pPr algn="ctr" defTabSz="2502939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800" b="1" dirty="0">
                <a:solidFill>
                  <a:prstClr val="white"/>
                </a:solidFill>
              </a:rPr>
              <a:t>LICENCIAMENTO AMBIENTAL </a:t>
            </a: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BF18CDC8-6ADA-496E-B87A-9A7CB488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17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95818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D:\Users\cicero.meneses\Desktop\APRE\Areas Influencia Eixos Principai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790" y="487250"/>
            <a:ext cx="8295722" cy="637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487250"/>
            <a:ext cx="1417098" cy="6370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12160" y="40466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cs typeface="Arial" panose="020B0604020202020204" pitchFamily="34" charset="0"/>
              </a:rPr>
              <a:t>ÁREAS DE ATUAÇÃO DOS PROGRAMAS AMBIENTAIS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" y="2889380"/>
            <a:ext cx="2838209" cy="192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88" y="4824635"/>
            <a:ext cx="240823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CB9D53EA-0877-4A58-9250-E9A729FD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18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74170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04664"/>
            <a:ext cx="9144000" cy="4154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4532" tIns="214532" rIns="214532" bIns="214532" spcCol="1270" anchor="ctr"/>
          <a:lstStyle/>
          <a:p>
            <a:pPr algn="ctr" defTabSz="2502939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215" b="1" dirty="0">
                <a:solidFill>
                  <a:prstClr val="white"/>
                </a:solidFill>
              </a:rPr>
              <a:t>População total  (urbana e rural) da Área Diretamente Afetada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1339" y="1484784"/>
            <a:ext cx="8493369" cy="44283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62" dirty="0">
              <a:solidFill>
                <a:prstClr val="white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09801676"/>
              </p:ext>
            </p:extLst>
          </p:nvPr>
        </p:nvGraphicFramePr>
        <p:xfrm>
          <a:off x="716803" y="1817677"/>
          <a:ext cx="8114748" cy="385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6948854" y="1552192"/>
            <a:ext cx="1944566" cy="1462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62" dirty="0">
                <a:solidFill>
                  <a:prstClr val="white"/>
                </a:solidFill>
              </a:rPr>
              <a:t>Nº de municípios:</a:t>
            </a:r>
          </a:p>
          <a:p>
            <a:pPr>
              <a:defRPr/>
            </a:pPr>
            <a:endParaRPr lang="pt-BR" sz="1662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pt-BR" sz="1662" dirty="0">
                <a:solidFill>
                  <a:prstClr val="white"/>
                </a:solidFill>
              </a:rPr>
              <a:t>Pernambuco: 08</a:t>
            </a:r>
          </a:p>
          <a:p>
            <a:pPr>
              <a:defRPr/>
            </a:pPr>
            <a:r>
              <a:rPr lang="pt-BR" sz="1662" dirty="0">
                <a:solidFill>
                  <a:prstClr val="white"/>
                </a:solidFill>
              </a:rPr>
              <a:t>Ceará: 05</a:t>
            </a:r>
          </a:p>
          <a:p>
            <a:pPr>
              <a:defRPr/>
            </a:pPr>
            <a:r>
              <a:rPr lang="pt-BR" sz="1662" dirty="0">
                <a:solidFill>
                  <a:prstClr val="white"/>
                </a:solidFill>
              </a:rPr>
              <a:t>Paraíba: 04</a:t>
            </a:r>
          </a:p>
          <a:p>
            <a:pPr algn="ctr">
              <a:defRPr/>
            </a:pPr>
            <a:endParaRPr lang="pt-BR" sz="1662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4C943B4A-CA39-4D6E-B98C-CBA802AD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19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85317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44624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5AA1"/>
                </a:solidFill>
                <a:latin typeface="Gotham Book"/>
                <a:cs typeface="Gotham Book"/>
              </a:rPr>
              <a:t>O PROJETO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1520" y="764704"/>
            <a:ext cx="8424936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Garantir a segurança hídrica de </a:t>
            </a:r>
            <a:r>
              <a:rPr lang="pt-BR" sz="2800" b="1" dirty="0"/>
              <a:t>12 milhões de habitantes</a:t>
            </a:r>
            <a:r>
              <a:rPr lang="pt-BR" sz="2000" dirty="0"/>
              <a:t>, em </a:t>
            </a:r>
            <a:r>
              <a:rPr lang="pt-BR" sz="2400" b="1" dirty="0"/>
              <a:t>390 municípios de PE, CE, PB, RN</a:t>
            </a:r>
            <a:r>
              <a:rPr lang="pt-BR" sz="2000" b="1" dirty="0"/>
              <a:t>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São </a:t>
            </a:r>
            <a:r>
              <a:rPr lang="pt-BR" sz="2800" b="1" dirty="0"/>
              <a:t>dois Eixos (477 Km)</a:t>
            </a:r>
            <a:r>
              <a:rPr lang="pt-BR" sz="2000" dirty="0"/>
              <a:t>, Norte com 260 km e Leste com 217 km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São 9 </a:t>
            </a:r>
            <a:r>
              <a:rPr lang="pt-BR" sz="2000" dirty="0" err="1"/>
              <a:t>EBs</a:t>
            </a:r>
            <a:r>
              <a:rPr lang="pt-BR" sz="2000" dirty="0"/>
              <a:t>, 27 reservatórios, 4 túneis, 13 aquedutos, 9 subestações de 69 kV a 230 kV, e 270 km de linhas de transmissão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Abastecimento de grandes centros: </a:t>
            </a:r>
            <a:r>
              <a:rPr lang="pt-BR" sz="2800" b="1" dirty="0"/>
              <a:t>Fortaleza (CE), Juazeiro do Norte (CE), Campina Grande (PB), Mossoró (RN), Caruaru (PE), João Pessoa (PB)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Abastecimento de </a:t>
            </a:r>
            <a:r>
              <a:rPr lang="pt-BR" sz="2800" b="1" dirty="0"/>
              <a:t>centenas cidades do Semiárido 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DB732F62-F21E-45DF-894B-22067D63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2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/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5"/>
          <p:cNvGrpSpPr>
            <a:grpSpLocks/>
          </p:cNvGrpSpPr>
          <p:nvPr/>
        </p:nvGrpSpPr>
        <p:grpSpPr bwMode="auto">
          <a:xfrm>
            <a:off x="611560" y="476672"/>
            <a:ext cx="7858125" cy="6143625"/>
            <a:chOff x="642910" y="214290"/>
            <a:chExt cx="7858180" cy="6143668"/>
          </a:xfrm>
        </p:grpSpPr>
        <p:grpSp>
          <p:nvGrpSpPr>
            <p:cNvPr id="5" name="Grupo 30"/>
            <p:cNvGrpSpPr>
              <a:grpSpLocks/>
            </p:cNvGrpSpPr>
            <p:nvPr/>
          </p:nvGrpSpPr>
          <p:grpSpPr bwMode="auto">
            <a:xfrm>
              <a:off x="642910" y="214290"/>
              <a:ext cx="7858180" cy="6143668"/>
              <a:chOff x="642910" y="1071546"/>
              <a:chExt cx="5643600" cy="471490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910" y="1071546"/>
                <a:ext cx="5643600" cy="4714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CaixaDeTexto 7"/>
              <p:cNvSpPr txBox="1"/>
              <p:nvPr/>
            </p:nvSpPr>
            <p:spPr>
              <a:xfrm>
                <a:off x="899438" y="2715062"/>
                <a:ext cx="2143428" cy="23635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400" b="1" dirty="0">
                    <a:solidFill>
                      <a:prstClr val="white"/>
                    </a:solidFill>
                  </a:rPr>
                  <a:t>Compensatórios e socioambientais</a:t>
                </a: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857253" y="1785483"/>
                <a:ext cx="2814318" cy="23620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98039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pt-BR" sz="1400" b="1" dirty="0">
                    <a:solidFill>
                      <a:prstClr val="white"/>
                    </a:solidFill>
                  </a:rPr>
                  <a:t>Gestão, Conservação e Monitoramento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857253" y="3643423"/>
                <a:ext cx="3000799" cy="23635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94902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400" b="1" dirty="0">
                    <a:solidFill>
                      <a:prstClr val="white"/>
                    </a:solidFill>
                  </a:rPr>
                  <a:t>Liberação, supervisão e controle das obras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857253" y="4571784"/>
                <a:ext cx="2714628" cy="23635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87843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400" b="1" dirty="0">
                    <a:solidFill>
                      <a:prstClr val="white"/>
                    </a:solidFill>
                  </a:rPr>
                  <a:t>Proteção da Linhas de Transmissão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792567" y="3054305"/>
                <a:ext cx="477336" cy="143957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CaixaDeTexto 9"/>
              <p:cNvSpPr txBox="1">
                <a:spLocks noChangeArrowheads="1"/>
              </p:cNvSpPr>
              <p:nvPr/>
            </p:nvSpPr>
            <p:spPr bwMode="auto">
              <a:xfrm>
                <a:off x="4786312" y="3857626"/>
                <a:ext cx="500066" cy="212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pt-BR" sz="1200" b="1" dirty="0">
                    <a:solidFill>
                      <a:prstClr val="black"/>
                    </a:solidFill>
                    <a:latin typeface="Calibri" pitchFamily="34" charset="0"/>
                  </a:rPr>
                  <a:t>89,90%</a:t>
                </a:r>
                <a:endParaRPr lang="pt-BR" sz="12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4249291" y="5231390"/>
                <a:ext cx="1513421" cy="21198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pt-BR" sz="1200" b="1" dirty="0">
                    <a:solidFill>
                      <a:prstClr val="white"/>
                    </a:solidFill>
                  </a:rPr>
                  <a:t>Dados referentes set/2017</a:t>
                </a:r>
              </a:p>
            </p:txBody>
          </p:sp>
          <p:sp>
            <p:nvSpPr>
              <p:cNvPr id="15" name="CaixaDeTexto 11"/>
              <p:cNvSpPr txBox="1">
                <a:spLocks noChangeArrowheads="1"/>
              </p:cNvSpPr>
              <p:nvPr/>
            </p:nvSpPr>
            <p:spPr bwMode="auto">
              <a:xfrm>
                <a:off x="2643173" y="2214553"/>
                <a:ext cx="1143007" cy="2125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pt-BR" sz="1200" b="1" dirty="0">
                    <a:solidFill>
                      <a:srgbClr val="FFFF00"/>
                    </a:solidFill>
                    <a:latin typeface="Calibri" pitchFamily="34" charset="0"/>
                  </a:rPr>
                  <a:t>92,71 % realizado</a:t>
                </a:r>
              </a:p>
            </p:txBody>
          </p:sp>
          <p:sp>
            <p:nvSpPr>
              <p:cNvPr id="16" name="CaixaDeTexto 12"/>
              <p:cNvSpPr txBox="1">
                <a:spLocks noChangeArrowheads="1"/>
              </p:cNvSpPr>
              <p:nvPr/>
            </p:nvSpPr>
            <p:spPr bwMode="auto">
              <a:xfrm>
                <a:off x="2653679" y="3181103"/>
                <a:ext cx="1143007" cy="2125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>
                  <a:defRPr sz="1200">
                    <a:solidFill>
                      <a:srgbClr val="FFFF00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latin typeface="Arial" pitchFamily="34" charset="0"/>
                  </a:defRPr>
                </a:lvl2pPr>
                <a:lvl3pPr marL="1143000" indent="-228600" eaLnBrk="0" hangingPunct="0">
                  <a:defRPr>
                    <a:latin typeface="Arial" pitchFamily="34" charset="0"/>
                  </a:defRPr>
                </a:lvl3pPr>
                <a:lvl4pPr marL="1600200" indent="-228600" eaLnBrk="0" hangingPunct="0">
                  <a:defRPr>
                    <a:latin typeface="Arial" pitchFamily="34" charset="0"/>
                  </a:defRPr>
                </a:lvl4pPr>
                <a:lvl5pPr marL="2057400" indent="-228600" eaLnBrk="0" hangingPunct="0">
                  <a:defRPr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9pPr>
              </a:lstStyle>
              <a:p>
                <a:r>
                  <a:rPr lang="pt-BR" b="1" dirty="0"/>
                  <a:t>73,67 % realizado</a:t>
                </a:r>
              </a:p>
            </p:txBody>
          </p:sp>
          <p:sp>
            <p:nvSpPr>
              <p:cNvPr id="17" name="CaixaDeTexto 13"/>
              <p:cNvSpPr txBox="1">
                <a:spLocks noChangeArrowheads="1"/>
              </p:cNvSpPr>
              <p:nvPr/>
            </p:nvSpPr>
            <p:spPr bwMode="auto">
              <a:xfrm>
                <a:off x="2643173" y="4044475"/>
                <a:ext cx="1143007" cy="2125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>
                  <a:defRPr sz="1200">
                    <a:solidFill>
                      <a:srgbClr val="FFFF00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latin typeface="Arial" pitchFamily="34" charset="0"/>
                  </a:defRPr>
                </a:lvl2pPr>
                <a:lvl3pPr marL="1143000" indent="-228600" eaLnBrk="0" hangingPunct="0">
                  <a:defRPr>
                    <a:latin typeface="Arial" pitchFamily="34" charset="0"/>
                  </a:defRPr>
                </a:lvl3pPr>
                <a:lvl4pPr marL="1600200" indent="-228600" eaLnBrk="0" hangingPunct="0">
                  <a:defRPr>
                    <a:latin typeface="Arial" pitchFamily="34" charset="0"/>
                  </a:defRPr>
                </a:lvl4pPr>
                <a:lvl5pPr marL="2057400" indent="-228600" eaLnBrk="0" hangingPunct="0">
                  <a:defRPr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9pPr>
              </a:lstStyle>
              <a:p>
                <a:r>
                  <a:rPr lang="pt-BR" b="1" dirty="0"/>
                  <a:t>96,02 % realizado</a:t>
                </a:r>
              </a:p>
            </p:txBody>
          </p:sp>
          <p:sp>
            <p:nvSpPr>
              <p:cNvPr id="18" name="CaixaDeTexto 14"/>
              <p:cNvSpPr txBox="1">
                <a:spLocks noChangeArrowheads="1"/>
              </p:cNvSpPr>
              <p:nvPr/>
            </p:nvSpPr>
            <p:spPr bwMode="auto">
              <a:xfrm>
                <a:off x="2643173" y="4983934"/>
                <a:ext cx="1143007" cy="2125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>
                  <a:defRPr sz="1200">
                    <a:solidFill>
                      <a:srgbClr val="FFFF00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latin typeface="Arial" pitchFamily="34" charset="0"/>
                  </a:defRPr>
                </a:lvl2pPr>
                <a:lvl3pPr marL="1143000" indent="-228600" eaLnBrk="0" hangingPunct="0">
                  <a:defRPr>
                    <a:latin typeface="Arial" pitchFamily="34" charset="0"/>
                  </a:defRPr>
                </a:lvl3pPr>
                <a:lvl4pPr marL="1600200" indent="-228600" eaLnBrk="0" hangingPunct="0">
                  <a:defRPr>
                    <a:latin typeface="Arial" pitchFamily="34" charset="0"/>
                  </a:defRPr>
                </a:lvl4pPr>
                <a:lvl5pPr marL="2057400" indent="-228600" eaLnBrk="0" hangingPunct="0">
                  <a:defRPr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9pPr>
              </a:lstStyle>
              <a:p>
                <a:r>
                  <a:rPr lang="pt-BR" b="1" dirty="0"/>
                  <a:t>90,26 % realizado</a:t>
                </a:r>
              </a:p>
            </p:txBody>
          </p:sp>
          <p:cxnSp>
            <p:nvCxnSpPr>
              <p:cNvPr id="19" name="Conector reto 18"/>
              <p:cNvCxnSpPr/>
              <p:nvPr/>
            </p:nvCxnSpPr>
            <p:spPr>
              <a:xfrm>
                <a:off x="4857938" y="4141717"/>
                <a:ext cx="356858" cy="12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tângulo de cantos arredondados 19"/>
              <p:cNvSpPr/>
              <p:nvPr/>
            </p:nvSpPr>
            <p:spPr>
              <a:xfrm>
                <a:off x="857253" y="2236262"/>
                <a:ext cx="1800251" cy="143762"/>
              </a:xfrm>
              <a:prstGeom prst="round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tângulo de cantos arredondados 20"/>
              <p:cNvSpPr/>
              <p:nvPr/>
            </p:nvSpPr>
            <p:spPr>
              <a:xfrm>
                <a:off x="857253" y="3167059"/>
                <a:ext cx="1800251" cy="14376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tângulo de cantos arredondados 21"/>
              <p:cNvSpPr/>
              <p:nvPr/>
            </p:nvSpPr>
            <p:spPr>
              <a:xfrm>
                <a:off x="857253" y="4071054"/>
                <a:ext cx="1800251" cy="14376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tângulo de cantos arredondados 22"/>
              <p:cNvSpPr/>
              <p:nvPr/>
            </p:nvSpPr>
            <p:spPr>
              <a:xfrm>
                <a:off x="857253" y="4999415"/>
                <a:ext cx="1800251" cy="14376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tângulo de cantos arredondados 23"/>
              <p:cNvSpPr/>
              <p:nvPr/>
            </p:nvSpPr>
            <p:spPr>
              <a:xfrm>
                <a:off x="857253" y="3180340"/>
                <a:ext cx="1181967" cy="116794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tângulo de cantos arredondados 25"/>
              <p:cNvSpPr/>
              <p:nvPr/>
            </p:nvSpPr>
            <p:spPr>
              <a:xfrm>
                <a:off x="857254" y="2257016"/>
                <a:ext cx="1543973" cy="110252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tângulo de cantos arredondados 26"/>
              <p:cNvSpPr/>
              <p:nvPr/>
            </p:nvSpPr>
            <p:spPr>
              <a:xfrm>
                <a:off x="857252" y="4090978"/>
                <a:ext cx="1647404" cy="11642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tângulo de cantos arredondados 27"/>
              <p:cNvSpPr/>
              <p:nvPr/>
            </p:nvSpPr>
            <p:spPr>
              <a:xfrm>
                <a:off x="857254" y="5019588"/>
                <a:ext cx="1492257" cy="118812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5715309" y="1214089"/>
                <a:ext cx="428686" cy="28630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CaixaDeTexto 5"/>
            <p:cNvSpPr txBox="1"/>
            <p:nvPr/>
          </p:nvSpPr>
          <p:spPr>
            <a:xfrm>
              <a:off x="857223" y="385741"/>
              <a:ext cx="3929091" cy="4000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000" b="1" i="1" dirty="0">
                  <a:solidFill>
                    <a:prstClr val="white"/>
                  </a:solidFill>
                </a:rPr>
                <a:t>PERCENTUAL DE EXECUÇÃO</a:t>
              </a:r>
            </a:p>
          </p:txBody>
        </p:sp>
      </p:grpSp>
      <p:sp>
        <p:nvSpPr>
          <p:cNvPr id="29" name="Espaço Reservado para Número de Slide 1">
            <a:extLst>
              <a:ext uri="{FF2B5EF4-FFF2-40B4-BE49-F238E27FC236}">
                <a16:creationId xmlns:a16="http://schemas.microsoft.com/office/drawing/2014/main" id="{381C0843-EE9B-47E4-8EF5-6944783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20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700662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450927" y="2764311"/>
            <a:ext cx="2304256" cy="106350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sz="1846" b="1" dirty="0">
                <a:solidFill>
                  <a:prstClr val="white"/>
                </a:solidFill>
              </a:rPr>
              <a:t>Empresa de Execução e acompanhamento</a:t>
            </a:r>
          </a:p>
          <a:p>
            <a:pPr algn="ctr">
              <a:defRPr/>
            </a:pPr>
            <a:endParaRPr lang="pt-BR" sz="1846" b="1" dirty="0">
              <a:solidFill>
                <a:prstClr val="white"/>
              </a:solidFill>
            </a:endParaRPr>
          </a:p>
          <a:p>
            <a:pPr>
              <a:defRPr/>
            </a:pPr>
            <a:endParaRPr lang="pt-BR" sz="1846" dirty="0">
              <a:solidFill>
                <a:prstClr val="white"/>
              </a:solidFill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1846775" y="1634339"/>
            <a:ext cx="4608512" cy="864096"/>
          </a:xfrm>
          <a:custGeom>
            <a:avLst/>
            <a:gdLst>
              <a:gd name="connsiteX0" fmla="*/ 0 w 2016224"/>
              <a:gd name="connsiteY0" fmla="*/ 126902 h 761396"/>
              <a:gd name="connsiteX1" fmla="*/ 37169 w 2016224"/>
              <a:gd name="connsiteY1" fmla="*/ 37169 h 761396"/>
              <a:gd name="connsiteX2" fmla="*/ 126902 w 2016224"/>
              <a:gd name="connsiteY2" fmla="*/ 0 h 761396"/>
              <a:gd name="connsiteX3" fmla="*/ 1889322 w 2016224"/>
              <a:gd name="connsiteY3" fmla="*/ 0 h 761396"/>
              <a:gd name="connsiteX4" fmla="*/ 1979055 w 2016224"/>
              <a:gd name="connsiteY4" fmla="*/ 37169 h 761396"/>
              <a:gd name="connsiteX5" fmla="*/ 2016224 w 2016224"/>
              <a:gd name="connsiteY5" fmla="*/ 126902 h 761396"/>
              <a:gd name="connsiteX6" fmla="*/ 2016224 w 2016224"/>
              <a:gd name="connsiteY6" fmla="*/ 634494 h 761396"/>
              <a:gd name="connsiteX7" fmla="*/ 1979055 w 2016224"/>
              <a:gd name="connsiteY7" fmla="*/ 724227 h 761396"/>
              <a:gd name="connsiteX8" fmla="*/ 1889322 w 2016224"/>
              <a:gd name="connsiteY8" fmla="*/ 761396 h 761396"/>
              <a:gd name="connsiteX9" fmla="*/ 126902 w 2016224"/>
              <a:gd name="connsiteY9" fmla="*/ 761396 h 761396"/>
              <a:gd name="connsiteX10" fmla="*/ 37169 w 2016224"/>
              <a:gd name="connsiteY10" fmla="*/ 724227 h 761396"/>
              <a:gd name="connsiteX11" fmla="*/ 0 w 2016224"/>
              <a:gd name="connsiteY11" fmla="*/ 634494 h 761396"/>
              <a:gd name="connsiteX12" fmla="*/ 0 w 2016224"/>
              <a:gd name="connsiteY12" fmla="*/ 126902 h 76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6224" h="761396">
                <a:moveTo>
                  <a:pt x="0" y="126902"/>
                </a:moveTo>
                <a:cubicBezTo>
                  <a:pt x="0" y="93245"/>
                  <a:pt x="13370" y="60967"/>
                  <a:pt x="37169" y="37169"/>
                </a:cubicBezTo>
                <a:cubicBezTo>
                  <a:pt x="60968" y="13370"/>
                  <a:pt x="93246" y="0"/>
                  <a:pt x="126902" y="0"/>
                </a:cubicBezTo>
                <a:lnTo>
                  <a:pt x="1889322" y="0"/>
                </a:lnTo>
                <a:cubicBezTo>
                  <a:pt x="1922979" y="0"/>
                  <a:pt x="1955257" y="13370"/>
                  <a:pt x="1979055" y="37169"/>
                </a:cubicBezTo>
                <a:cubicBezTo>
                  <a:pt x="2002854" y="60968"/>
                  <a:pt x="2016224" y="93246"/>
                  <a:pt x="2016224" y="126902"/>
                </a:cubicBezTo>
                <a:lnTo>
                  <a:pt x="2016224" y="634494"/>
                </a:lnTo>
                <a:cubicBezTo>
                  <a:pt x="2016224" y="668151"/>
                  <a:pt x="2002854" y="700429"/>
                  <a:pt x="1979055" y="724227"/>
                </a:cubicBezTo>
                <a:cubicBezTo>
                  <a:pt x="1955256" y="748026"/>
                  <a:pt x="1922978" y="761396"/>
                  <a:pt x="1889322" y="761396"/>
                </a:cubicBezTo>
                <a:lnTo>
                  <a:pt x="126902" y="761396"/>
                </a:lnTo>
                <a:cubicBezTo>
                  <a:pt x="93245" y="761396"/>
                  <a:pt x="60967" y="748026"/>
                  <a:pt x="37169" y="724227"/>
                </a:cubicBezTo>
                <a:cubicBezTo>
                  <a:pt x="13370" y="700428"/>
                  <a:pt x="0" y="668150"/>
                  <a:pt x="0" y="634494"/>
                </a:cubicBezTo>
                <a:lnTo>
                  <a:pt x="0" y="1269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647" tIns="104647" rIns="104647" bIns="104647" spcCol="1270" anchor="ctr"/>
          <a:lstStyle/>
          <a:p>
            <a:pPr algn="ctr" defTabSz="820636">
              <a:defRPr/>
            </a:pPr>
            <a:r>
              <a:rPr lang="pt-BR" sz="1846" b="1" dirty="0">
                <a:solidFill>
                  <a:prstClr val="white"/>
                </a:solidFill>
              </a:rPr>
              <a:t>MINISTÉRIO DA INTEGRAÇÃO NACIONAL</a:t>
            </a:r>
          </a:p>
          <a:p>
            <a:pPr algn="ctr" defTabSz="820636">
              <a:defRPr/>
            </a:pPr>
            <a:r>
              <a:rPr lang="pt-BR" sz="1846" b="1" dirty="0">
                <a:solidFill>
                  <a:prstClr val="white"/>
                </a:solidFill>
              </a:rPr>
              <a:t>(empreendedor)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404664"/>
            <a:ext cx="914400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4532" tIns="214532" rIns="214532" bIns="214532" spcCol="1270" anchor="ctr"/>
          <a:lstStyle/>
          <a:p>
            <a:pPr algn="ctr" defTabSz="2502939">
              <a:defRPr/>
            </a:pPr>
            <a:r>
              <a:rPr lang="pt-BR" sz="2954" b="1" dirty="0">
                <a:solidFill>
                  <a:prstClr val="white"/>
                </a:solidFill>
              </a:rPr>
              <a:t>Projeto Básico Ambiental (PBA)</a:t>
            </a:r>
          </a:p>
          <a:p>
            <a:pPr algn="ctr" defTabSz="2502939">
              <a:defRPr/>
            </a:pPr>
            <a:r>
              <a:rPr lang="pt-BR" sz="1846" dirty="0">
                <a:solidFill>
                  <a:prstClr val="white"/>
                </a:solidFill>
              </a:rPr>
              <a:t>(</a:t>
            </a:r>
            <a:r>
              <a:rPr lang="pt-BR" sz="1846" b="1" dirty="0">
                <a:solidFill>
                  <a:prstClr val="white"/>
                </a:solidFill>
              </a:rPr>
              <a:t>responsabilidade pela implementação)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74967" y="2830780"/>
            <a:ext cx="2016224" cy="702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sz="1846" b="1" dirty="0">
                <a:solidFill>
                  <a:prstClr val="white"/>
                </a:solidFill>
              </a:rPr>
              <a:t>Instituições Parceiras</a:t>
            </a:r>
          </a:p>
          <a:p>
            <a:pPr>
              <a:defRPr/>
            </a:pPr>
            <a:endParaRPr lang="pt-BR" sz="1846" dirty="0">
              <a:solidFill>
                <a:prstClr val="white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50927" y="4705757"/>
            <a:ext cx="2304256" cy="7699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CMT   Engenharia</a:t>
            </a:r>
          </a:p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Execução</a:t>
            </a:r>
            <a:endParaRPr lang="pt-BR" sz="1846" dirty="0">
              <a:solidFill>
                <a:prstClr val="white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309091" y="4027220"/>
            <a:ext cx="2448271" cy="21270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FUNASA</a:t>
            </a:r>
            <a:endParaRPr lang="pt-BR" sz="1662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CNPQ/INAPAS</a:t>
            </a:r>
            <a:endParaRPr lang="pt-BR" sz="1662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CRO-7</a:t>
            </a:r>
            <a:endParaRPr lang="pt-BR" sz="1662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UNIVASF</a:t>
            </a:r>
          </a:p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UFPE</a:t>
            </a:r>
            <a:endParaRPr lang="pt-BR" sz="1662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INCRA</a:t>
            </a:r>
            <a:endParaRPr lang="pt-BR" sz="1662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ANA</a:t>
            </a:r>
            <a:endParaRPr lang="pt-BR" sz="1846" b="1" dirty="0">
              <a:solidFill>
                <a:prstClr val="white"/>
              </a:solidFill>
            </a:endParaRPr>
          </a:p>
          <a:p>
            <a:pPr>
              <a:defRPr/>
            </a:pPr>
            <a:endParaRPr lang="pt-BR" sz="1846" dirty="0">
              <a:solidFill>
                <a:prstClr val="white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588224" y="4023952"/>
            <a:ext cx="2016224" cy="11299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sz="1846" b="1" dirty="0">
                <a:solidFill>
                  <a:prstClr val="white"/>
                </a:solidFill>
              </a:rPr>
              <a:t>Empresas Construtoras</a:t>
            </a:r>
          </a:p>
          <a:p>
            <a:pPr>
              <a:defRPr/>
            </a:pPr>
            <a:endParaRPr lang="pt-BR" sz="1846" dirty="0">
              <a:solidFill>
                <a:prstClr val="white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765475" y="1501401"/>
            <a:ext cx="2016224" cy="11964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Execução Direta</a:t>
            </a:r>
          </a:p>
          <a:p>
            <a:pPr algn="ctr">
              <a:defRPr/>
            </a:pPr>
            <a:r>
              <a:rPr lang="pt-BR" sz="1662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2" name="Espaço Reservado para Número de Slide 1">
            <a:extLst>
              <a:ext uri="{FF2B5EF4-FFF2-40B4-BE49-F238E27FC236}">
                <a16:creationId xmlns:a16="http://schemas.microsoft.com/office/drawing/2014/main" id="{A14F8031-5119-417B-BC04-696F4306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21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81033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SRV-CTD\CMT Ambiental - Base CTD\Banco de Imagens\PBA06\2011\03 - MARÇO\IMG_00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335942"/>
            <a:ext cx="2400267" cy="1661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 descr="cantinho do ceu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014" y="3184281"/>
            <a:ext cx="2016224" cy="1395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3" descr="Imagem 07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8" y="3315600"/>
            <a:ext cx="2127006" cy="1471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9" name="CaixaDeTexto 8"/>
          <p:cNvSpPr txBox="1"/>
          <p:nvPr/>
        </p:nvSpPr>
        <p:spPr bwMode="auto">
          <a:xfrm>
            <a:off x="0" y="404664"/>
            <a:ext cx="914399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4532" tIns="214532" rIns="214532" bIns="214532" spcCol="1270" anchor="ctr"/>
          <a:lstStyle>
            <a:defPPr>
              <a:defRPr lang="pt-BR"/>
            </a:defPPr>
            <a:lvl1pPr algn="ctr" defTabSz="2502939">
              <a:defRPr sz="2400" b="1">
                <a:solidFill>
                  <a:prstClr val="white"/>
                </a:solidFill>
              </a:defRPr>
            </a:lvl1pPr>
          </a:lstStyle>
          <a:p>
            <a:r>
              <a:rPr lang="pt-BR" dirty="0"/>
              <a:t>Salvamento de Bens Arqueológicos</a:t>
            </a:r>
          </a:p>
        </p:txBody>
      </p:sp>
      <p:pic>
        <p:nvPicPr>
          <p:cNvPr id="10" name="Imagem 3" descr="_MHA37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31484" y="4824847"/>
            <a:ext cx="2901508" cy="192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1" name="Imagem 5" descr="detalhe 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79" y="4898064"/>
            <a:ext cx="2613581" cy="17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2779" name="Imagem 4" descr="Vistoria na Área com Remoção de Expurgo - Km 121 Foto 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3027485" cy="1767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4" descr="DSC0015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700537"/>
            <a:ext cx="3415807" cy="2363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12" name="Espaço Reservado para Número de Slide 1">
            <a:extLst>
              <a:ext uri="{FF2B5EF4-FFF2-40B4-BE49-F238E27FC236}">
                <a16:creationId xmlns:a16="http://schemas.microsoft.com/office/drawing/2014/main" id="{FD8BD413-DA4B-408E-BD46-410D9094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22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848974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 bwMode="auto">
          <a:xfrm>
            <a:off x="0" y="404664"/>
            <a:ext cx="9144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4532" tIns="214532" rIns="214532" bIns="214532" spcCol="1270" anchor="ctr"/>
          <a:lstStyle>
            <a:defPPr>
              <a:defRPr lang="pt-BR"/>
            </a:defPPr>
            <a:lvl1pPr algn="ctr" defTabSz="2502939">
              <a:defRPr sz="2400" b="1">
                <a:solidFill>
                  <a:prstClr val="white"/>
                </a:solidFill>
              </a:defRPr>
            </a:lvl1pPr>
          </a:lstStyle>
          <a:p>
            <a:r>
              <a:rPr lang="pt-BR" dirty="0"/>
              <a:t>Programa de Conservação da Fauna e Flora</a:t>
            </a:r>
          </a:p>
        </p:txBody>
      </p:sp>
      <p:pic>
        <p:nvPicPr>
          <p:cNvPr id="34822" name="Picture 3" descr="Apoio Animais Silvestr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504" y="4211516"/>
            <a:ext cx="2532185" cy="18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Maquete CEMAFAUNA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28" y="4160228"/>
            <a:ext cx="3969726" cy="243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CaixaDeTexto 19"/>
          <p:cNvSpPr txBox="1">
            <a:spLocks noChangeArrowheads="1"/>
          </p:cNvSpPr>
          <p:nvPr/>
        </p:nvSpPr>
        <p:spPr bwMode="auto">
          <a:xfrm>
            <a:off x="4133851" y="6025662"/>
            <a:ext cx="4023946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77" b="1">
                <a:solidFill>
                  <a:srgbClr val="C00000"/>
                </a:solidFill>
              </a:rPr>
              <a:t>CEMAFAUNA _ Centro de Manejo da Fauna construído no Campus da UNIVASF</a:t>
            </a:r>
          </a:p>
        </p:txBody>
      </p:sp>
      <p:pic>
        <p:nvPicPr>
          <p:cNvPr id="34825" name="Picture 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38" y="1235320"/>
            <a:ext cx="7877908" cy="155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34826" name="Picture 9" descr="Acompanhamento"/>
          <p:cNvPicPr>
            <a:picLocks noChangeAspect="1" noChangeArrowheads="1"/>
          </p:cNvPicPr>
          <p:nvPr/>
        </p:nvPicPr>
        <p:blipFill>
          <a:blip r:embed="rId5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877" y="2697774"/>
            <a:ext cx="2044212" cy="1537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39" y="2697773"/>
            <a:ext cx="5014546" cy="155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34828" name="Picture 10" descr="Georreferenciamento"/>
          <p:cNvPicPr>
            <a:picLocks noChangeAspect="1" noChangeArrowheads="1"/>
          </p:cNvPicPr>
          <p:nvPr/>
        </p:nvPicPr>
        <p:blipFill>
          <a:blip r:embed="rId7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8678" y="2760784"/>
            <a:ext cx="1428750" cy="14653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SDC11021"/>
          <p:cNvPicPr>
            <a:picLocks noChangeAspect="1" noChangeArrowheads="1"/>
          </p:cNvPicPr>
          <p:nvPr/>
        </p:nvPicPr>
        <p:blipFill>
          <a:blip r:embed="rId8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689" y="4211515"/>
            <a:ext cx="1890346" cy="13598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Número de Slide 1">
            <a:extLst>
              <a:ext uri="{FF2B5EF4-FFF2-40B4-BE49-F238E27FC236}">
                <a16:creationId xmlns:a16="http://schemas.microsoft.com/office/drawing/2014/main" id="{CBE02569-F8BF-4C12-9188-F6AC2475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23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261223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" y="863601"/>
            <a:ext cx="9052342" cy="5182234"/>
          </a:xfrm>
          <a:prstGeom prst="rect">
            <a:avLst/>
          </a:prstGeom>
        </p:spPr>
      </p:pic>
      <p:pic>
        <p:nvPicPr>
          <p:cNvPr id="3" name="Picture 6" descr="C:\Users\francisco\Desktop\lg_SaoFrancisco 20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295" y="6045835"/>
            <a:ext cx="1462454" cy="62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 explicativo retangular 43"/>
          <p:cNvSpPr/>
          <p:nvPr/>
        </p:nvSpPr>
        <p:spPr bwMode="auto">
          <a:xfrm>
            <a:off x="3031295" y="3667760"/>
            <a:ext cx="1977585" cy="609600"/>
          </a:xfrm>
          <a:prstGeom prst="wedgeRectCallout">
            <a:avLst>
              <a:gd name="adj1" fmla="val -85353"/>
              <a:gd name="adj2" fmla="val 14998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NEMA- Núcleo de Ecologia e Monitoramento Ambiental</a:t>
            </a:r>
          </a:p>
        </p:txBody>
      </p:sp>
      <p:sp>
        <p:nvSpPr>
          <p:cNvPr id="10" name="Texto explicativo retangular 43"/>
          <p:cNvSpPr/>
          <p:nvPr/>
        </p:nvSpPr>
        <p:spPr bwMode="auto">
          <a:xfrm>
            <a:off x="6843240" y="4461456"/>
            <a:ext cx="1708595" cy="689663"/>
          </a:xfrm>
          <a:prstGeom prst="wedgeRectCallout">
            <a:avLst>
              <a:gd name="adj1" fmla="val 1445"/>
              <a:gd name="adj2" fmla="val -250954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CEMAFAUNA – Centro de Manejo de Conservação de Fauna </a:t>
            </a:r>
          </a:p>
        </p:txBody>
      </p:sp>
      <p:sp>
        <p:nvSpPr>
          <p:cNvPr id="11" name="CaixaDeTexto 10"/>
          <p:cNvSpPr txBox="1"/>
          <p:nvPr/>
        </p:nvSpPr>
        <p:spPr bwMode="auto">
          <a:xfrm>
            <a:off x="57246" y="494257"/>
            <a:ext cx="8974994" cy="3763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46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Programa de Conservação da Fauna e Flora</a:t>
            </a:r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4DFF9B72-1665-4FFA-BDC3-93FDEB28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24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103133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RV-CTD\CMT Ambiental - Base CTD\Banco de Imagens\PBA09\2010\11.novembro\lote 10\viveiro\30-11-10\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590799" cy="2485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3" descr="\\SRV-CTD\CMT Ambiental - Base CTD\Banco de Imagens\PBA23\2011\FEVEREIRO\Lote 10_Flora\IMG_0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156" y="4145431"/>
            <a:ext cx="3492712" cy="2418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Imagem 7" descr="06-01-11 08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03529" y="1052736"/>
            <a:ext cx="4144935" cy="2869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Imagem 8" descr="vistoria bec 01-04 08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5215" y="4221088"/>
            <a:ext cx="3670801" cy="2541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CaixaDeTexto 9"/>
          <p:cNvSpPr txBox="1"/>
          <p:nvPr/>
        </p:nvSpPr>
        <p:spPr bwMode="auto">
          <a:xfrm>
            <a:off x="0" y="404664"/>
            <a:ext cx="914399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4532" tIns="214532" rIns="214532" bIns="214532" spcCol="1270" anchor="ctr"/>
          <a:lstStyle>
            <a:defPPr>
              <a:defRPr lang="pt-BR"/>
            </a:defPPr>
            <a:lvl1pPr algn="ctr" defTabSz="2502939">
              <a:defRPr sz="2400" b="1">
                <a:solidFill>
                  <a:prstClr val="white"/>
                </a:solidFill>
              </a:defRPr>
            </a:lvl1pPr>
          </a:lstStyle>
          <a:p>
            <a:r>
              <a:rPr lang="pt-BR" dirty="0"/>
              <a:t>Programa de Recuperação de Áreas Degradadas</a:t>
            </a:r>
          </a:p>
        </p:txBody>
      </p:sp>
      <p:sp>
        <p:nvSpPr>
          <p:cNvPr id="11" name="Espaço Reservado para Número de Slide 1">
            <a:extLst>
              <a:ext uri="{FF2B5EF4-FFF2-40B4-BE49-F238E27FC236}">
                <a16:creationId xmlns:a16="http://schemas.microsoft.com/office/drawing/2014/main" id="{42C17CAB-828E-4D9F-96F0-4828BD0E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25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578713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G:\BANCO DE IMAGENS 2010\GM\10.OUTUBRO\3° Campanha de Monitoramento\Q81\IMG_00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789040"/>
            <a:ext cx="3478702" cy="2408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10" name="Picture 14" descr="G:\BANCO DE IMAGENS 2010\GM\10.OUTUBRO\3° Campanha de Monitoramento\Q81\IMG_0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59" y="1052736"/>
            <a:ext cx="3314275" cy="229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19" name="Picture 23" descr="G:\BANCO DE IMAGENS 2010\GM\12.DEZEMBRO\5° Campanha (13 a 14.12)\Q23\IMG_00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268760"/>
            <a:ext cx="3478702" cy="2408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6" name="Picture 3" descr="G:\BANCO DE IMAGENS 2010\GM\10.OUTUBRO\3° Campanha de Monitoramento\Q02\IMG_00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50302" y="4032674"/>
            <a:ext cx="3704533" cy="2564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2" name="CaixaDeTexto 31"/>
          <p:cNvSpPr txBox="1"/>
          <p:nvPr/>
        </p:nvSpPr>
        <p:spPr bwMode="auto">
          <a:xfrm>
            <a:off x="0" y="413900"/>
            <a:ext cx="9144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4532" tIns="214532" rIns="214532" bIns="214532" spcCol="1270" anchor="ctr"/>
          <a:lstStyle>
            <a:defPPr>
              <a:defRPr lang="pt-BR"/>
            </a:defPPr>
            <a:lvl1pPr algn="ctr" defTabSz="2502939">
              <a:defRPr sz="2400" b="1">
                <a:solidFill>
                  <a:prstClr val="white"/>
                </a:solidFill>
              </a:defRPr>
            </a:lvl1pPr>
          </a:lstStyle>
          <a:p>
            <a:r>
              <a:rPr lang="pt-BR" dirty="0"/>
              <a:t>Monitoramento da Qualidade da Água e Limnologia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7ECD6238-BB07-40C3-81F6-4D911296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26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083280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-47722" y="63683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lack"/>
                <a:cs typeface="Gotham Black"/>
              </a:rPr>
              <a:t>Brasília, 30 de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lack"/>
                <a:cs typeface="Gotham Black"/>
              </a:rPr>
              <a:t>novembro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lack"/>
                <a:cs typeface="Gotham Black"/>
              </a:rPr>
              <a:t> de 2016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cs typeface="Gotham Book"/>
            </a:endParaRPr>
          </a:p>
        </p:txBody>
      </p:sp>
      <p:pic>
        <p:nvPicPr>
          <p:cNvPr id="11" name="Picture 2" descr="_MG_709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845289"/>
            <a:ext cx="3600000" cy="514286"/>
          </a:xfrm>
          <a:prstGeom prst="rect">
            <a:avLst/>
          </a:prstGeom>
        </p:spPr>
      </p:pic>
      <p:sp>
        <p:nvSpPr>
          <p:cNvPr id="15" name="Rectangle 13"/>
          <p:cNvSpPr/>
          <p:nvPr/>
        </p:nvSpPr>
        <p:spPr>
          <a:xfrm>
            <a:off x="0" y="6117167"/>
            <a:ext cx="9144001" cy="740833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AA1"/>
              </a:solidFill>
              <a:effectLst/>
              <a:uLnTx/>
              <a:uFillTx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ctrTitle" idx="4294967295"/>
          </p:nvPr>
        </p:nvSpPr>
        <p:spPr>
          <a:xfrm>
            <a:off x="-52440" y="1761114"/>
            <a:ext cx="8987882" cy="20162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OUTORGA</a:t>
            </a:r>
            <a:b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REGULATÓRIOS E CONDICIONANTES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D5F4ACCB-2583-4372-A242-79EAB165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chemeClr val="bg1"/>
                </a:solidFill>
              </a:rPr>
              <a:pPr algn="r"/>
              <a:t>27</a:t>
            </a:fld>
            <a:r>
              <a:rPr lang="en-US" sz="1200" dirty="0">
                <a:solidFill>
                  <a:schemeClr val="bg1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593323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4249" y="476672"/>
            <a:ext cx="875822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/>
            <a:endParaRPr lang="pt-BR" sz="2000" b="1" dirty="0"/>
          </a:p>
          <a:p>
            <a:pPr marL="36000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Assinado em setembro/2005, define obrigações da União e Estados, visando </a:t>
            </a:r>
            <a:r>
              <a:rPr lang="pt-BR" sz="2000" b="1" dirty="0"/>
              <a:t>garantir a sustentabilidade financeira e operacional</a:t>
            </a:r>
            <a:r>
              <a:rPr lang="pt-BR" sz="2000" dirty="0"/>
              <a:t> do PISF.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097" y="1498593"/>
            <a:ext cx="6074967" cy="150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576" y="3008353"/>
            <a:ext cx="3900618" cy="274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-3874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TERMO DE COMPROMISSO DE 2005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09D0DC3C-F255-4E29-B1E1-6CE9F000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28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79856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/>
        </p:nvSpPr>
        <p:spPr>
          <a:xfrm rot="10800000">
            <a:off x="0" y="433864"/>
            <a:ext cx="9144001" cy="36000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AA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783" y="2386554"/>
            <a:ext cx="871296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CONDICIONANTES A SEREM ATENDIDAS PARA ENTREGA DE ÁGUA</a:t>
            </a:r>
          </a:p>
          <a:p>
            <a:pPr algn="just"/>
            <a:endParaRPr lang="pt-BR" sz="1000" u="sng" dirty="0">
              <a:solidFill>
                <a:prstClr val="black"/>
              </a:solidFill>
              <a:latin typeface="+mj-lt"/>
            </a:endParaRP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  <a:latin typeface="+mj-lt"/>
              </a:rPr>
              <a:t>Implantação da cobrança nos Estados </a:t>
            </a:r>
            <a:r>
              <a:rPr lang="pt-BR" sz="2000" dirty="0">
                <a:solidFill>
                  <a:prstClr val="black"/>
                </a:solidFill>
                <a:latin typeface="+mj-lt"/>
              </a:rPr>
              <a:t>pelo serviço de adução de água bruta, com valores que cubram os custos de operação e manutenção.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  <a:latin typeface="+mj-lt"/>
              </a:rPr>
              <a:t>Acordar garantias financeiras</a:t>
            </a:r>
            <a:r>
              <a:rPr lang="pt-BR" sz="2000" dirty="0">
                <a:solidFill>
                  <a:prstClr val="black"/>
                </a:solidFill>
                <a:latin typeface="+mj-lt"/>
              </a:rPr>
              <a:t> dos Estados com a União e forma de pagamento.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+mj-lt"/>
              </a:rPr>
              <a:t>Executar as obras de recuperação dos reservatórios estratégicos e </a:t>
            </a:r>
            <a:r>
              <a:rPr lang="pt-BR" sz="2000" b="1" dirty="0">
                <a:solidFill>
                  <a:prstClr val="black"/>
                </a:solidFill>
                <a:latin typeface="+mj-lt"/>
              </a:rPr>
              <a:t>delegar aos Estados a operação e manutenção</a:t>
            </a:r>
            <a:r>
              <a:rPr lang="pt-BR" sz="2000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+mj-lt"/>
              </a:rPr>
              <a:t>Estruturação das Operadoras Estaduais.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+mj-lt"/>
              </a:rPr>
              <a:t>Emissão da Licença de Operação pelo IBAMA.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+mj-lt"/>
              </a:rPr>
              <a:t>Publicar o PGA – Plano de Gestão Anual (Marco legal para início da operação)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9783" y="527790"/>
            <a:ext cx="8762696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prstClr val="black"/>
                </a:solidFill>
                <a:latin typeface="+mj-lt"/>
              </a:rPr>
              <a:t>TERMO DE COMPROMISSO – assinado 01/09/2005 pela União e Estados.</a:t>
            </a:r>
          </a:p>
          <a:p>
            <a:pPr marL="342900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prstClr val="black"/>
                </a:solidFill>
                <a:latin typeface="+mj-lt"/>
              </a:rPr>
              <a:t>OUTORGA – Resolução ANA nº 411 de 22/09/2005 </a:t>
            </a:r>
          </a:p>
          <a:p>
            <a:pPr marL="342900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prstClr val="black"/>
                </a:solidFill>
                <a:latin typeface="+mj-lt"/>
              </a:rPr>
              <a:t>DECRETO 5.995/2006, alterado pelo DECRETO 8.207/2014</a:t>
            </a:r>
          </a:p>
          <a:p>
            <a:pPr marL="342900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prstClr val="black"/>
                </a:solidFill>
                <a:latin typeface="+mj-lt"/>
              </a:rPr>
              <a:t>LICENÇA DE INSTALAÇÃO emitida pelo IBAMA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29783" y="2386554"/>
            <a:ext cx="8762696" cy="3566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CONDICIONANTES A SEREM ATENDIDAS PARA A ENTREGA DE ÁGUA</a:t>
            </a: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0B9A358B-CE1F-4E78-8E77-41289F88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29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31700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743" y="1272815"/>
            <a:ext cx="6619534" cy="481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" name="Grupo 69"/>
          <p:cNvGrpSpPr/>
          <p:nvPr/>
        </p:nvGrpSpPr>
        <p:grpSpPr>
          <a:xfrm>
            <a:off x="603270" y="1974871"/>
            <a:ext cx="6482053" cy="3162895"/>
            <a:chOff x="342900" y="1476345"/>
            <a:chExt cx="7469028" cy="3683362"/>
          </a:xfrm>
        </p:grpSpPr>
        <p:grpSp>
          <p:nvGrpSpPr>
            <p:cNvPr id="68" name="Grupo 67"/>
            <p:cNvGrpSpPr/>
            <p:nvPr/>
          </p:nvGrpSpPr>
          <p:grpSpPr>
            <a:xfrm>
              <a:off x="342900" y="1476345"/>
              <a:ext cx="7469028" cy="3683362"/>
              <a:chOff x="342900" y="1476345"/>
              <a:chExt cx="7469028" cy="3683362"/>
            </a:xfrm>
          </p:grpSpPr>
          <p:grpSp>
            <p:nvGrpSpPr>
              <p:cNvPr id="61" name="Grupo 60"/>
              <p:cNvGrpSpPr/>
              <p:nvPr/>
            </p:nvGrpSpPr>
            <p:grpSpPr>
              <a:xfrm>
                <a:off x="3492948" y="1476345"/>
                <a:ext cx="4318980" cy="3050411"/>
                <a:chOff x="3492948" y="1476345"/>
                <a:chExt cx="4318980" cy="3050411"/>
              </a:xfrm>
            </p:grpSpPr>
            <p:grpSp>
              <p:nvGrpSpPr>
                <p:cNvPr id="60" name="Grupo 59"/>
                <p:cNvGrpSpPr/>
                <p:nvPr/>
              </p:nvGrpSpPr>
              <p:grpSpPr>
                <a:xfrm>
                  <a:off x="3769519" y="1676400"/>
                  <a:ext cx="3782280" cy="2850356"/>
                  <a:chOff x="3769519" y="1676400"/>
                  <a:chExt cx="3782280" cy="2850356"/>
                </a:xfrm>
              </p:grpSpPr>
              <p:sp>
                <p:nvSpPr>
                  <p:cNvPr id="10" name="Forma livre 9"/>
                  <p:cNvSpPr/>
                  <p:nvPr/>
                </p:nvSpPr>
                <p:spPr>
                  <a:xfrm>
                    <a:off x="4286250" y="2807494"/>
                    <a:ext cx="804863" cy="276225"/>
                  </a:xfrm>
                  <a:custGeom>
                    <a:avLst/>
                    <a:gdLst>
                      <a:gd name="connsiteX0" fmla="*/ 0 w 804863"/>
                      <a:gd name="connsiteY0" fmla="*/ 276225 h 276225"/>
                      <a:gd name="connsiteX1" fmla="*/ 47625 w 804863"/>
                      <a:gd name="connsiteY1" fmla="*/ 254794 h 276225"/>
                      <a:gd name="connsiteX2" fmla="*/ 97631 w 804863"/>
                      <a:gd name="connsiteY2" fmla="*/ 238125 h 276225"/>
                      <a:gd name="connsiteX3" fmla="*/ 150019 w 804863"/>
                      <a:gd name="connsiteY3" fmla="*/ 204787 h 276225"/>
                      <a:gd name="connsiteX4" fmla="*/ 157163 w 804863"/>
                      <a:gd name="connsiteY4" fmla="*/ 195262 h 276225"/>
                      <a:gd name="connsiteX5" fmla="*/ 195263 w 804863"/>
                      <a:gd name="connsiteY5" fmla="*/ 185737 h 276225"/>
                      <a:gd name="connsiteX6" fmla="*/ 216694 w 804863"/>
                      <a:gd name="connsiteY6" fmla="*/ 169069 h 276225"/>
                      <a:gd name="connsiteX7" fmla="*/ 230981 w 804863"/>
                      <a:gd name="connsiteY7" fmla="*/ 128587 h 276225"/>
                      <a:gd name="connsiteX8" fmla="*/ 250031 w 804863"/>
                      <a:gd name="connsiteY8" fmla="*/ 111919 h 276225"/>
                      <a:gd name="connsiteX9" fmla="*/ 283369 w 804863"/>
                      <a:gd name="connsiteY9" fmla="*/ 104775 h 276225"/>
                      <a:gd name="connsiteX10" fmla="*/ 319088 w 804863"/>
                      <a:gd name="connsiteY10" fmla="*/ 104775 h 276225"/>
                      <a:gd name="connsiteX11" fmla="*/ 342900 w 804863"/>
                      <a:gd name="connsiteY11" fmla="*/ 100012 h 276225"/>
                      <a:gd name="connsiteX12" fmla="*/ 364331 w 804863"/>
                      <a:gd name="connsiteY12" fmla="*/ 69056 h 276225"/>
                      <a:gd name="connsiteX13" fmla="*/ 378619 w 804863"/>
                      <a:gd name="connsiteY13" fmla="*/ 76200 h 276225"/>
                      <a:gd name="connsiteX14" fmla="*/ 378619 w 804863"/>
                      <a:gd name="connsiteY14" fmla="*/ 76200 h 276225"/>
                      <a:gd name="connsiteX15" fmla="*/ 404813 w 804863"/>
                      <a:gd name="connsiteY15" fmla="*/ 100012 h 276225"/>
                      <a:gd name="connsiteX16" fmla="*/ 442913 w 804863"/>
                      <a:gd name="connsiteY16" fmla="*/ 88106 h 276225"/>
                      <a:gd name="connsiteX17" fmla="*/ 478631 w 804863"/>
                      <a:gd name="connsiteY17" fmla="*/ 76200 h 276225"/>
                      <a:gd name="connsiteX18" fmla="*/ 504825 w 804863"/>
                      <a:gd name="connsiteY18" fmla="*/ 76200 h 276225"/>
                      <a:gd name="connsiteX19" fmla="*/ 531019 w 804863"/>
                      <a:gd name="connsiteY19" fmla="*/ 92869 h 276225"/>
                      <a:gd name="connsiteX20" fmla="*/ 559594 w 804863"/>
                      <a:gd name="connsiteY20" fmla="*/ 97631 h 276225"/>
                      <a:gd name="connsiteX21" fmla="*/ 604838 w 804863"/>
                      <a:gd name="connsiteY21" fmla="*/ 95250 h 276225"/>
                      <a:gd name="connsiteX22" fmla="*/ 635794 w 804863"/>
                      <a:gd name="connsiteY22" fmla="*/ 88106 h 276225"/>
                      <a:gd name="connsiteX23" fmla="*/ 678656 w 804863"/>
                      <a:gd name="connsiteY23" fmla="*/ 59531 h 276225"/>
                      <a:gd name="connsiteX24" fmla="*/ 714375 w 804863"/>
                      <a:gd name="connsiteY24" fmla="*/ 50006 h 276225"/>
                      <a:gd name="connsiteX25" fmla="*/ 745331 w 804863"/>
                      <a:gd name="connsiteY25" fmla="*/ 28575 h 276225"/>
                      <a:gd name="connsiteX26" fmla="*/ 783431 w 804863"/>
                      <a:gd name="connsiteY26" fmla="*/ 4762 h 276225"/>
                      <a:gd name="connsiteX27" fmla="*/ 804863 w 804863"/>
                      <a:gd name="connsiteY27" fmla="*/ 0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04863" h="276225">
                        <a:moveTo>
                          <a:pt x="0" y="276225"/>
                        </a:moveTo>
                        <a:lnTo>
                          <a:pt x="47625" y="254794"/>
                        </a:lnTo>
                        <a:lnTo>
                          <a:pt x="97631" y="238125"/>
                        </a:lnTo>
                        <a:lnTo>
                          <a:pt x="150019" y="204787"/>
                        </a:lnTo>
                        <a:lnTo>
                          <a:pt x="157163" y="195262"/>
                        </a:lnTo>
                        <a:lnTo>
                          <a:pt x="195263" y="185737"/>
                        </a:lnTo>
                        <a:lnTo>
                          <a:pt x="216694" y="169069"/>
                        </a:lnTo>
                        <a:lnTo>
                          <a:pt x="230981" y="128587"/>
                        </a:lnTo>
                        <a:lnTo>
                          <a:pt x="250031" y="111919"/>
                        </a:lnTo>
                        <a:lnTo>
                          <a:pt x="283369" y="104775"/>
                        </a:lnTo>
                        <a:lnTo>
                          <a:pt x="319088" y="104775"/>
                        </a:lnTo>
                        <a:lnTo>
                          <a:pt x="342900" y="100012"/>
                        </a:lnTo>
                        <a:lnTo>
                          <a:pt x="364331" y="69056"/>
                        </a:lnTo>
                        <a:lnTo>
                          <a:pt x="378619" y="76200"/>
                        </a:lnTo>
                        <a:lnTo>
                          <a:pt x="378619" y="76200"/>
                        </a:lnTo>
                        <a:lnTo>
                          <a:pt x="404813" y="100012"/>
                        </a:lnTo>
                        <a:lnTo>
                          <a:pt x="442913" y="88106"/>
                        </a:lnTo>
                        <a:lnTo>
                          <a:pt x="478631" y="76200"/>
                        </a:lnTo>
                        <a:lnTo>
                          <a:pt x="504825" y="76200"/>
                        </a:lnTo>
                        <a:lnTo>
                          <a:pt x="531019" y="92869"/>
                        </a:lnTo>
                        <a:lnTo>
                          <a:pt x="559594" y="97631"/>
                        </a:lnTo>
                        <a:lnTo>
                          <a:pt x="604838" y="95250"/>
                        </a:lnTo>
                        <a:lnTo>
                          <a:pt x="635794" y="88106"/>
                        </a:lnTo>
                        <a:lnTo>
                          <a:pt x="678656" y="59531"/>
                        </a:lnTo>
                        <a:lnTo>
                          <a:pt x="714375" y="50006"/>
                        </a:lnTo>
                        <a:lnTo>
                          <a:pt x="745331" y="28575"/>
                        </a:lnTo>
                        <a:lnTo>
                          <a:pt x="783431" y="4762"/>
                        </a:lnTo>
                        <a:lnTo>
                          <a:pt x="804863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Forma livre 12"/>
                  <p:cNvSpPr/>
                  <p:nvPr/>
                </p:nvSpPr>
                <p:spPr>
                  <a:xfrm>
                    <a:off x="3769519" y="3231356"/>
                    <a:ext cx="233362" cy="423863"/>
                  </a:xfrm>
                  <a:custGeom>
                    <a:avLst/>
                    <a:gdLst>
                      <a:gd name="connsiteX0" fmla="*/ 216694 w 233362"/>
                      <a:gd name="connsiteY0" fmla="*/ 423863 h 423863"/>
                      <a:gd name="connsiteX1" fmla="*/ 223837 w 233362"/>
                      <a:gd name="connsiteY1" fmla="*/ 366713 h 423863"/>
                      <a:gd name="connsiteX2" fmla="*/ 233362 w 233362"/>
                      <a:gd name="connsiteY2" fmla="*/ 309563 h 423863"/>
                      <a:gd name="connsiteX3" fmla="*/ 216694 w 233362"/>
                      <a:gd name="connsiteY3" fmla="*/ 280988 h 423863"/>
                      <a:gd name="connsiteX4" fmla="*/ 204787 w 233362"/>
                      <a:gd name="connsiteY4" fmla="*/ 245269 h 423863"/>
                      <a:gd name="connsiteX5" fmla="*/ 190500 w 233362"/>
                      <a:gd name="connsiteY5" fmla="*/ 214313 h 423863"/>
                      <a:gd name="connsiteX6" fmla="*/ 180975 w 233362"/>
                      <a:gd name="connsiteY6" fmla="*/ 185738 h 423863"/>
                      <a:gd name="connsiteX7" fmla="*/ 147637 w 233362"/>
                      <a:gd name="connsiteY7" fmla="*/ 180975 h 423863"/>
                      <a:gd name="connsiteX8" fmla="*/ 107156 w 233362"/>
                      <a:gd name="connsiteY8" fmla="*/ 173832 h 423863"/>
                      <a:gd name="connsiteX9" fmla="*/ 78581 w 233362"/>
                      <a:gd name="connsiteY9" fmla="*/ 161925 h 423863"/>
                      <a:gd name="connsiteX10" fmla="*/ 71437 w 233362"/>
                      <a:gd name="connsiteY10" fmla="*/ 130969 h 423863"/>
                      <a:gd name="connsiteX11" fmla="*/ 71437 w 233362"/>
                      <a:gd name="connsiteY11" fmla="*/ 80963 h 423863"/>
                      <a:gd name="connsiteX12" fmla="*/ 59531 w 233362"/>
                      <a:gd name="connsiteY12" fmla="*/ 45244 h 423863"/>
                      <a:gd name="connsiteX13" fmla="*/ 35719 w 233362"/>
                      <a:gd name="connsiteY13" fmla="*/ 28575 h 423863"/>
                      <a:gd name="connsiteX14" fmla="*/ 19050 w 233362"/>
                      <a:gd name="connsiteY14" fmla="*/ 16669 h 423863"/>
                      <a:gd name="connsiteX15" fmla="*/ 7144 w 233362"/>
                      <a:gd name="connsiteY15" fmla="*/ 2382 h 423863"/>
                      <a:gd name="connsiteX16" fmla="*/ 0 w 233362"/>
                      <a:gd name="connsiteY16" fmla="*/ 0 h 42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3362" h="423863">
                        <a:moveTo>
                          <a:pt x="216694" y="423863"/>
                        </a:moveTo>
                        <a:lnTo>
                          <a:pt x="223837" y="366713"/>
                        </a:lnTo>
                        <a:lnTo>
                          <a:pt x="233362" y="309563"/>
                        </a:lnTo>
                        <a:lnTo>
                          <a:pt x="216694" y="280988"/>
                        </a:lnTo>
                        <a:lnTo>
                          <a:pt x="204787" y="245269"/>
                        </a:lnTo>
                        <a:lnTo>
                          <a:pt x="190500" y="214313"/>
                        </a:lnTo>
                        <a:lnTo>
                          <a:pt x="180975" y="185738"/>
                        </a:lnTo>
                        <a:lnTo>
                          <a:pt x="147637" y="180975"/>
                        </a:lnTo>
                        <a:lnTo>
                          <a:pt x="107156" y="173832"/>
                        </a:lnTo>
                        <a:lnTo>
                          <a:pt x="78581" y="161925"/>
                        </a:lnTo>
                        <a:lnTo>
                          <a:pt x="71437" y="130969"/>
                        </a:lnTo>
                        <a:lnTo>
                          <a:pt x="71437" y="80963"/>
                        </a:lnTo>
                        <a:lnTo>
                          <a:pt x="59531" y="45244"/>
                        </a:lnTo>
                        <a:lnTo>
                          <a:pt x="35719" y="28575"/>
                        </a:lnTo>
                        <a:lnTo>
                          <a:pt x="19050" y="16669"/>
                        </a:lnTo>
                        <a:lnTo>
                          <a:pt x="7144" y="238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" name="Forma livre 13"/>
                  <p:cNvSpPr/>
                  <p:nvPr/>
                </p:nvSpPr>
                <p:spPr>
                  <a:xfrm>
                    <a:off x="5298281" y="4274344"/>
                    <a:ext cx="150019" cy="252412"/>
                  </a:xfrm>
                  <a:custGeom>
                    <a:avLst/>
                    <a:gdLst>
                      <a:gd name="connsiteX0" fmla="*/ 150019 w 150019"/>
                      <a:gd name="connsiteY0" fmla="*/ 0 h 252412"/>
                      <a:gd name="connsiteX1" fmla="*/ 111919 w 150019"/>
                      <a:gd name="connsiteY1" fmla="*/ 16669 h 252412"/>
                      <a:gd name="connsiteX2" fmla="*/ 100013 w 150019"/>
                      <a:gd name="connsiteY2" fmla="*/ 45244 h 252412"/>
                      <a:gd name="connsiteX3" fmla="*/ 111919 w 150019"/>
                      <a:gd name="connsiteY3" fmla="*/ 76200 h 252412"/>
                      <a:gd name="connsiteX4" fmla="*/ 92869 w 150019"/>
                      <a:gd name="connsiteY4" fmla="*/ 95250 h 252412"/>
                      <a:gd name="connsiteX5" fmla="*/ 71438 w 150019"/>
                      <a:gd name="connsiteY5" fmla="*/ 107156 h 252412"/>
                      <a:gd name="connsiteX6" fmla="*/ 50007 w 150019"/>
                      <a:gd name="connsiteY6" fmla="*/ 138112 h 252412"/>
                      <a:gd name="connsiteX7" fmla="*/ 35719 w 150019"/>
                      <a:gd name="connsiteY7" fmla="*/ 154781 h 252412"/>
                      <a:gd name="connsiteX8" fmla="*/ 23813 w 150019"/>
                      <a:gd name="connsiteY8" fmla="*/ 180975 h 252412"/>
                      <a:gd name="connsiteX9" fmla="*/ 11907 w 150019"/>
                      <a:gd name="connsiteY9" fmla="*/ 200025 h 252412"/>
                      <a:gd name="connsiteX10" fmla="*/ 4763 w 150019"/>
                      <a:gd name="connsiteY10" fmla="*/ 221456 h 252412"/>
                      <a:gd name="connsiteX11" fmla="*/ 4763 w 150019"/>
                      <a:gd name="connsiteY11" fmla="*/ 245269 h 252412"/>
                      <a:gd name="connsiteX12" fmla="*/ 0 w 150019"/>
                      <a:gd name="connsiteY12" fmla="*/ 252412 h 252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0019" h="252412">
                        <a:moveTo>
                          <a:pt x="150019" y="0"/>
                        </a:moveTo>
                        <a:lnTo>
                          <a:pt x="111919" y="16669"/>
                        </a:lnTo>
                        <a:lnTo>
                          <a:pt x="100013" y="45244"/>
                        </a:lnTo>
                        <a:lnTo>
                          <a:pt x="111919" y="76200"/>
                        </a:lnTo>
                        <a:lnTo>
                          <a:pt x="92869" y="95250"/>
                        </a:lnTo>
                        <a:lnTo>
                          <a:pt x="71438" y="107156"/>
                        </a:lnTo>
                        <a:lnTo>
                          <a:pt x="50007" y="138112"/>
                        </a:lnTo>
                        <a:lnTo>
                          <a:pt x="35719" y="154781"/>
                        </a:lnTo>
                        <a:lnTo>
                          <a:pt x="23813" y="180975"/>
                        </a:lnTo>
                        <a:lnTo>
                          <a:pt x="11907" y="200025"/>
                        </a:lnTo>
                        <a:lnTo>
                          <a:pt x="4763" y="221456"/>
                        </a:lnTo>
                        <a:lnTo>
                          <a:pt x="4763" y="245269"/>
                        </a:lnTo>
                        <a:lnTo>
                          <a:pt x="0" y="252412"/>
                        </a:lnTo>
                      </a:path>
                    </a:pathLst>
                  </a:cu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Forma livre 51"/>
                  <p:cNvSpPr/>
                  <p:nvPr/>
                </p:nvSpPr>
                <p:spPr>
                  <a:xfrm>
                    <a:off x="4762500" y="4500563"/>
                    <a:ext cx="214313" cy="26193"/>
                  </a:xfrm>
                  <a:custGeom>
                    <a:avLst/>
                    <a:gdLst>
                      <a:gd name="connsiteX0" fmla="*/ 214313 w 214313"/>
                      <a:gd name="connsiteY0" fmla="*/ 26193 h 26193"/>
                      <a:gd name="connsiteX1" fmla="*/ 126206 w 214313"/>
                      <a:gd name="connsiteY1" fmla="*/ 2381 h 26193"/>
                      <a:gd name="connsiteX2" fmla="*/ 97631 w 214313"/>
                      <a:gd name="connsiteY2" fmla="*/ 4762 h 26193"/>
                      <a:gd name="connsiteX3" fmla="*/ 0 w 214313"/>
                      <a:gd name="connsiteY3" fmla="*/ 0 h 26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313" h="26193">
                        <a:moveTo>
                          <a:pt x="214313" y="26193"/>
                        </a:moveTo>
                        <a:lnTo>
                          <a:pt x="126206" y="2381"/>
                        </a:lnTo>
                        <a:lnTo>
                          <a:pt x="97631" y="476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Forma livre 53"/>
                  <p:cNvSpPr/>
                  <p:nvPr/>
                </p:nvSpPr>
                <p:spPr>
                  <a:xfrm>
                    <a:off x="3771900" y="2292350"/>
                    <a:ext cx="298450" cy="933450"/>
                  </a:xfrm>
                  <a:custGeom>
                    <a:avLst/>
                    <a:gdLst>
                      <a:gd name="connsiteX0" fmla="*/ 0 w 298450"/>
                      <a:gd name="connsiteY0" fmla="*/ 933450 h 933450"/>
                      <a:gd name="connsiteX1" fmla="*/ 76200 w 298450"/>
                      <a:gd name="connsiteY1" fmla="*/ 863600 h 933450"/>
                      <a:gd name="connsiteX2" fmla="*/ 82550 w 298450"/>
                      <a:gd name="connsiteY2" fmla="*/ 815975 h 933450"/>
                      <a:gd name="connsiteX3" fmla="*/ 85725 w 298450"/>
                      <a:gd name="connsiteY3" fmla="*/ 768350 h 933450"/>
                      <a:gd name="connsiteX4" fmla="*/ 73025 w 298450"/>
                      <a:gd name="connsiteY4" fmla="*/ 730250 h 933450"/>
                      <a:gd name="connsiteX5" fmla="*/ 60325 w 298450"/>
                      <a:gd name="connsiteY5" fmla="*/ 698500 h 933450"/>
                      <a:gd name="connsiteX6" fmla="*/ 82550 w 298450"/>
                      <a:gd name="connsiteY6" fmla="*/ 625475 h 933450"/>
                      <a:gd name="connsiteX7" fmla="*/ 73025 w 298450"/>
                      <a:gd name="connsiteY7" fmla="*/ 600075 h 933450"/>
                      <a:gd name="connsiteX8" fmla="*/ 82550 w 298450"/>
                      <a:gd name="connsiteY8" fmla="*/ 549275 h 933450"/>
                      <a:gd name="connsiteX9" fmla="*/ 95250 w 298450"/>
                      <a:gd name="connsiteY9" fmla="*/ 517525 h 933450"/>
                      <a:gd name="connsiteX10" fmla="*/ 76200 w 298450"/>
                      <a:gd name="connsiteY10" fmla="*/ 476250 h 933450"/>
                      <a:gd name="connsiteX11" fmla="*/ 111125 w 298450"/>
                      <a:gd name="connsiteY11" fmla="*/ 393700 h 933450"/>
                      <a:gd name="connsiteX12" fmla="*/ 130175 w 298450"/>
                      <a:gd name="connsiteY12" fmla="*/ 339725 h 933450"/>
                      <a:gd name="connsiteX13" fmla="*/ 149225 w 298450"/>
                      <a:gd name="connsiteY13" fmla="*/ 307975 h 933450"/>
                      <a:gd name="connsiteX14" fmla="*/ 161925 w 298450"/>
                      <a:gd name="connsiteY14" fmla="*/ 269875 h 933450"/>
                      <a:gd name="connsiteX15" fmla="*/ 165100 w 298450"/>
                      <a:gd name="connsiteY15" fmla="*/ 196850 h 933450"/>
                      <a:gd name="connsiteX16" fmla="*/ 196850 w 298450"/>
                      <a:gd name="connsiteY16" fmla="*/ 152400 h 933450"/>
                      <a:gd name="connsiteX17" fmla="*/ 234950 w 298450"/>
                      <a:gd name="connsiteY17" fmla="*/ 114300 h 933450"/>
                      <a:gd name="connsiteX18" fmla="*/ 244475 w 298450"/>
                      <a:gd name="connsiteY18" fmla="*/ 73025 h 933450"/>
                      <a:gd name="connsiteX19" fmla="*/ 269875 w 298450"/>
                      <a:gd name="connsiteY19" fmla="*/ 38100 h 933450"/>
                      <a:gd name="connsiteX20" fmla="*/ 298450 w 298450"/>
                      <a:gd name="connsiteY20" fmla="*/ 28575 h 933450"/>
                      <a:gd name="connsiteX21" fmla="*/ 298450 w 298450"/>
                      <a:gd name="connsiteY21" fmla="*/ 0 h 933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98450" h="933450">
                        <a:moveTo>
                          <a:pt x="0" y="933450"/>
                        </a:moveTo>
                        <a:lnTo>
                          <a:pt x="76200" y="863600"/>
                        </a:lnTo>
                        <a:lnTo>
                          <a:pt x="82550" y="815975"/>
                        </a:lnTo>
                        <a:lnTo>
                          <a:pt x="85725" y="768350"/>
                        </a:lnTo>
                        <a:lnTo>
                          <a:pt x="73025" y="730250"/>
                        </a:lnTo>
                        <a:lnTo>
                          <a:pt x="60325" y="698500"/>
                        </a:lnTo>
                        <a:lnTo>
                          <a:pt x="82550" y="625475"/>
                        </a:lnTo>
                        <a:lnTo>
                          <a:pt x="73025" y="600075"/>
                        </a:lnTo>
                        <a:lnTo>
                          <a:pt x="82550" y="549275"/>
                        </a:lnTo>
                        <a:lnTo>
                          <a:pt x="95250" y="517525"/>
                        </a:lnTo>
                        <a:lnTo>
                          <a:pt x="76200" y="476250"/>
                        </a:lnTo>
                        <a:lnTo>
                          <a:pt x="111125" y="393700"/>
                        </a:lnTo>
                        <a:lnTo>
                          <a:pt x="130175" y="339725"/>
                        </a:lnTo>
                        <a:lnTo>
                          <a:pt x="149225" y="307975"/>
                        </a:lnTo>
                        <a:lnTo>
                          <a:pt x="161925" y="269875"/>
                        </a:lnTo>
                        <a:lnTo>
                          <a:pt x="165100" y="196850"/>
                        </a:lnTo>
                        <a:lnTo>
                          <a:pt x="196850" y="152400"/>
                        </a:lnTo>
                        <a:lnTo>
                          <a:pt x="234950" y="114300"/>
                        </a:lnTo>
                        <a:lnTo>
                          <a:pt x="244475" y="73025"/>
                        </a:lnTo>
                        <a:lnTo>
                          <a:pt x="269875" y="38100"/>
                        </a:lnTo>
                        <a:lnTo>
                          <a:pt x="298450" y="28575"/>
                        </a:lnTo>
                        <a:lnTo>
                          <a:pt x="298450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Forma livre 54"/>
                  <p:cNvSpPr/>
                  <p:nvPr/>
                </p:nvSpPr>
                <p:spPr>
                  <a:xfrm>
                    <a:off x="4070350" y="1676400"/>
                    <a:ext cx="133350" cy="622300"/>
                  </a:xfrm>
                  <a:custGeom>
                    <a:avLst/>
                    <a:gdLst>
                      <a:gd name="connsiteX0" fmla="*/ 0 w 133350"/>
                      <a:gd name="connsiteY0" fmla="*/ 622300 h 622300"/>
                      <a:gd name="connsiteX1" fmla="*/ 15875 w 133350"/>
                      <a:gd name="connsiteY1" fmla="*/ 558800 h 622300"/>
                      <a:gd name="connsiteX2" fmla="*/ 25400 w 133350"/>
                      <a:gd name="connsiteY2" fmla="*/ 514350 h 622300"/>
                      <a:gd name="connsiteX3" fmla="*/ 41275 w 133350"/>
                      <a:gd name="connsiteY3" fmla="*/ 479425 h 622300"/>
                      <a:gd name="connsiteX4" fmla="*/ 63500 w 133350"/>
                      <a:gd name="connsiteY4" fmla="*/ 431800 h 622300"/>
                      <a:gd name="connsiteX5" fmla="*/ 76200 w 133350"/>
                      <a:gd name="connsiteY5" fmla="*/ 387350 h 622300"/>
                      <a:gd name="connsiteX6" fmla="*/ 92075 w 133350"/>
                      <a:gd name="connsiteY6" fmla="*/ 320675 h 622300"/>
                      <a:gd name="connsiteX7" fmla="*/ 104775 w 133350"/>
                      <a:gd name="connsiteY7" fmla="*/ 292100 h 622300"/>
                      <a:gd name="connsiteX8" fmla="*/ 127000 w 133350"/>
                      <a:gd name="connsiteY8" fmla="*/ 244475 h 622300"/>
                      <a:gd name="connsiteX9" fmla="*/ 133350 w 133350"/>
                      <a:gd name="connsiteY9" fmla="*/ 196850 h 622300"/>
                      <a:gd name="connsiteX10" fmla="*/ 130175 w 133350"/>
                      <a:gd name="connsiteY10" fmla="*/ 165100 h 622300"/>
                      <a:gd name="connsiteX11" fmla="*/ 101600 w 133350"/>
                      <a:gd name="connsiteY11" fmla="*/ 120650 h 622300"/>
                      <a:gd name="connsiteX12" fmla="*/ 79375 w 133350"/>
                      <a:gd name="connsiteY12" fmla="*/ 50800 h 622300"/>
                      <a:gd name="connsiteX13" fmla="*/ 101600 w 133350"/>
                      <a:gd name="connsiteY13" fmla="*/ 0 h 62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350" h="622300">
                        <a:moveTo>
                          <a:pt x="0" y="622300"/>
                        </a:moveTo>
                        <a:lnTo>
                          <a:pt x="15875" y="558800"/>
                        </a:lnTo>
                        <a:lnTo>
                          <a:pt x="25400" y="514350"/>
                        </a:lnTo>
                        <a:lnTo>
                          <a:pt x="41275" y="479425"/>
                        </a:lnTo>
                        <a:lnTo>
                          <a:pt x="63500" y="431800"/>
                        </a:lnTo>
                        <a:lnTo>
                          <a:pt x="76200" y="387350"/>
                        </a:lnTo>
                        <a:lnTo>
                          <a:pt x="92075" y="320675"/>
                        </a:lnTo>
                        <a:lnTo>
                          <a:pt x="104775" y="292100"/>
                        </a:lnTo>
                        <a:lnTo>
                          <a:pt x="127000" y="244475"/>
                        </a:lnTo>
                        <a:lnTo>
                          <a:pt x="133350" y="196850"/>
                        </a:lnTo>
                        <a:lnTo>
                          <a:pt x="130175" y="165100"/>
                        </a:lnTo>
                        <a:lnTo>
                          <a:pt x="101600" y="120650"/>
                        </a:lnTo>
                        <a:lnTo>
                          <a:pt x="79375" y="50800"/>
                        </a:lnTo>
                        <a:lnTo>
                          <a:pt x="101600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Forma livre 55"/>
                  <p:cNvSpPr/>
                  <p:nvPr/>
                </p:nvSpPr>
                <p:spPr>
                  <a:xfrm>
                    <a:off x="5092700" y="2003425"/>
                    <a:ext cx="873125" cy="803275"/>
                  </a:xfrm>
                  <a:custGeom>
                    <a:avLst/>
                    <a:gdLst>
                      <a:gd name="connsiteX0" fmla="*/ 0 w 873125"/>
                      <a:gd name="connsiteY0" fmla="*/ 803275 h 803275"/>
                      <a:gd name="connsiteX1" fmla="*/ 53975 w 873125"/>
                      <a:gd name="connsiteY1" fmla="*/ 771525 h 803275"/>
                      <a:gd name="connsiteX2" fmla="*/ 66675 w 873125"/>
                      <a:gd name="connsiteY2" fmla="*/ 768350 h 803275"/>
                      <a:gd name="connsiteX3" fmla="*/ 95250 w 873125"/>
                      <a:gd name="connsiteY3" fmla="*/ 746125 h 803275"/>
                      <a:gd name="connsiteX4" fmla="*/ 104775 w 873125"/>
                      <a:gd name="connsiteY4" fmla="*/ 739775 h 803275"/>
                      <a:gd name="connsiteX5" fmla="*/ 117475 w 873125"/>
                      <a:gd name="connsiteY5" fmla="*/ 727075 h 803275"/>
                      <a:gd name="connsiteX6" fmla="*/ 136525 w 873125"/>
                      <a:gd name="connsiteY6" fmla="*/ 714375 h 803275"/>
                      <a:gd name="connsiteX7" fmla="*/ 142875 w 873125"/>
                      <a:gd name="connsiteY7" fmla="*/ 704850 h 803275"/>
                      <a:gd name="connsiteX8" fmla="*/ 168275 w 873125"/>
                      <a:gd name="connsiteY8" fmla="*/ 695325 h 803275"/>
                      <a:gd name="connsiteX9" fmla="*/ 187325 w 873125"/>
                      <a:gd name="connsiteY9" fmla="*/ 676275 h 803275"/>
                      <a:gd name="connsiteX10" fmla="*/ 190500 w 873125"/>
                      <a:gd name="connsiteY10" fmla="*/ 666750 h 803275"/>
                      <a:gd name="connsiteX11" fmla="*/ 203200 w 873125"/>
                      <a:gd name="connsiteY11" fmla="*/ 647700 h 803275"/>
                      <a:gd name="connsiteX12" fmla="*/ 206375 w 873125"/>
                      <a:gd name="connsiteY12" fmla="*/ 638175 h 803275"/>
                      <a:gd name="connsiteX13" fmla="*/ 219075 w 873125"/>
                      <a:gd name="connsiteY13" fmla="*/ 619125 h 803275"/>
                      <a:gd name="connsiteX14" fmla="*/ 228600 w 873125"/>
                      <a:gd name="connsiteY14" fmla="*/ 615950 h 803275"/>
                      <a:gd name="connsiteX15" fmla="*/ 238125 w 873125"/>
                      <a:gd name="connsiteY15" fmla="*/ 609600 h 803275"/>
                      <a:gd name="connsiteX16" fmla="*/ 250825 w 873125"/>
                      <a:gd name="connsiteY16" fmla="*/ 606425 h 803275"/>
                      <a:gd name="connsiteX17" fmla="*/ 282575 w 873125"/>
                      <a:gd name="connsiteY17" fmla="*/ 596900 h 803275"/>
                      <a:gd name="connsiteX18" fmla="*/ 301625 w 873125"/>
                      <a:gd name="connsiteY18" fmla="*/ 587375 h 803275"/>
                      <a:gd name="connsiteX19" fmla="*/ 314325 w 873125"/>
                      <a:gd name="connsiteY19" fmla="*/ 581025 h 803275"/>
                      <a:gd name="connsiteX20" fmla="*/ 333375 w 873125"/>
                      <a:gd name="connsiteY20" fmla="*/ 574675 h 803275"/>
                      <a:gd name="connsiteX21" fmla="*/ 352425 w 873125"/>
                      <a:gd name="connsiteY21" fmla="*/ 558800 h 803275"/>
                      <a:gd name="connsiteX22" fmla="*/ 361950 w 873125"/>
                      <a:gd name="connsiteY22" fmla="*/ 555625 h 803275"/>
                      <a:gd name="connsiteX23" fmla="*/ 371475 w 873125"/>
                      <a:gd name="connsiteY23" fmla="*/ 546100 h 803275"/>
                      <a:gd name="connsiteX24" fmla="*/ 396875 w 873125"/>
                      <a:gd name="connsiteY24" fmla="*/ 533400 h 803275"/>
                      <a:gd name="connsiteX25" fmla="*/ 406400 w 873125"/>
                      <a:gd name="connsiteY25" fmla="*/ 523875 h 803275"/>
                      <a:gd name="connsiteX26" fmla="*/ 425450 w 873125"/>
                      <a:gd name="connsiteY26" fmla="*/ 511175 h 803275"/>
                      <a:gd name="connsiteX27" fmla="*/ 444500 w 873125"/>
                      <a:gd name="connsiteY27" fmla="*/ 492125 h 803275"/>
                      <a:gd name="connsiteX28" fmla="*/ 450850 w 873125"/>
                      <a:gd name="connsiteY28" fmla="*/ 473075 h 803275"/>
                      <a:gd name="connsiteX29" fmla="*/ 454025 w 873125"/>
                      <a:gd name="connsiteY29" fmla="*/ 460375 h 803275"/>
                      <a:gd name="connsiteX30" fmla="*/ 460375 w 873125"/>
                      <a:gd name="connsiteY30" fmla="*/ 441325 h 803275"/>
                      <a:gd name="connsiteX31" fmla="*/ 469900 w 873125"/>
                      <a:gd name="connsiteY31" fmla="*/ 409575 h 803275"/>
                      <a:gd name="connsiteX32" fmla="*/ 476250 w 873125"/>
                      <a:gd name="connsiteY32" fmla="*/ 400050 h 803275"/>
                      <a:gd name="connsiteX33" fmla="*/ 485775 w 873125"/>
                      <a:gd name="connsiteY33" fmla="*/ 390525 h 803275"/>
                      <a:gd name="connsiteX34" fmla="*/ 495300 w 873125"/>
                      <a:gd name="connsiteY34" fmla="*/ 371475 h 803275"/>
                      <a:gd name="connsiteX35" fmla="*/ 504825 w 873125"/>
                      <a:gd name="connsiteY35" fmla="*/ 368300 h 803275"/>
                      <a:gd name="connsiteX36" fmla="*/ 514350 w 873125"/>
                      <a:gd name="connsiteY36" fmla="*/ 361950 h 803275"/>
                      <a:gd name="connsiteX37" fmla="*/ 523875 w 873125"/>
                      <a:gd name="connsiteY37" fmla="*/ 352425 h 803275"/>
                      <a:gd name="connsiteX38" fmla="*/ 533400 w 873125"/>
                      <a:gd name="connsiteY38" fmla="*/ 349250 h 803275"/>
                      <a:gd name="connsiteX39" fmla="*/ 546100 w 873125"/>
                      <a:gd name="connsiteY39" fmla="*/ 342900 h 803275"/>
                      <a:gd name="connsiteX40" fmla="*/ 555625 w 873125"/>
                      <a:gd name="connsiteY40" fmla="*/ 339725 h 803275"/>
                      <a:gd name="connsiteX41" fmla="*/ 587375 w 873125"/>
                      <a:gd name="connsiteY41" fmla="*/ 320675 h 803275"/>
                      <a:gd name="connsiteX42" fmla="*/ 600075 w 873125"/>
                      <a:gd name="connsiteY42" fmla="*/ 317500 h 803275"/>
                      <a:gd name="connsiteX43" fmla="*/ 622300 w 873125"/>
                      <a:gd name="connsiteY43" fmla="*/ 307975 h 803275"/>
                      <a:gd name="connsiteX44" fmla="*/ 641350 w 873125"/>
                      <a:gd name="connsiteY44" fmla="*/ 295275 h 803275"/>
                      <a:gd name="connsiteX45" fmla="*/ 650875 w 873125"/>
                      <a:gd name="connsiteY45" fmla="*/ 279400 h 803275"/>
                      <a:gd name="connsiteX46" fmla="*/ 657225 w 873125"/>
                      <a:gd name="connsiteY46" fmla="*/ 269875 h 803275"/>
                      <a:gd name="connsiteX47" fmla="*/ 663575 w 873125"/>
                      <a:gd name="connsiteY47" fmla="*/ 250825 h 803275"/>
                      <a:gd name="connsiteX48" fmla="*/ 669925 w 873125"/>
                      <a:gd name="connsiteY48" fmla="*/ 231775 h 803275"/>
                      <a:gd name="connsiteX49" fmla="*/ 673100 w 873125"/>
                      <a:gd name="connsiteY49" fmla="*/ 222250 h 803275"/>
                      <a:gd name="connsiteX50" fmla="*/ 679450 w 873125"/>
                      <a:gd name="connsiteY50" fmla="*/ 190500 h 803275"/>
                      <a:gd name="connsiteX51" fmla="*/ 682625 w 873125"/>
                      <a:gd name="connsiteY51" fmla="*/ 174625 h 803275"/>
                      <a:gd name="connsiteX52" fmla="*/ 708025 w 873125"/>
                      <a:gd name="connsiteY52" fmla="*/ 146050 h 803275"/>
                      <a:gd name="connsiteX53" fmla="*/ 717550 w 873125"/>
                      <a:gd name="connsiteY53" fmla="*/ 136525 h 803275"/>
                      <a:gd name="connsiteX54" fmla="*/ 727075 w 873125"/>
                      <a:gd name="connsiteY54" fmla="*/ 130175 h 803275"/>
                      <a:gd name="connsiteX55" fmla="*/ 746125 w 873125"/>
                      <a:gd name="connsiteY55" fmla="*/ 111125 h 803275"/>
                      <a:gd name="connsiteX56" fmla="*/ 765175 w 873125"/>
                      <a:gd name="connsiteY56" fmla="*/ 95250 h 803275"/>
                      <a:gd name="connsiteX57" fmla="*/ 774700 w 873125"/>
                      <a:gd name="connsiteY57" fmla="*/ 88900 h 803275"/>
                      <a:gd name="connsiteX58" fmla="*/ 803275 w 873125"/>
                      <a:gd name="connsiteY58" fmla="*/ 57150 h 803275"/>
                      <a:gd name="connsiteX59" fmla="*/ 822325 w 873125"/>
                      <a:gd name="connsiteY59" fmla="*/ 41275 h 803275"/>
                      <a:gd name="connsiteX60" fmla="*/ 841375 w 873125"/>
                      <a:gd name="connsiteY60" fmla="*/ 28575 h 803275"/>
                      <a:gd name="connsiteX61" fmla="*/ 847725 w 873125"/>
                      <a:gd name="connsiteY61" fmla="*/ 19050 h 803275"/>
                      <a:gd name="connsiteX62" fmla="*/ 866775 w 873125"/>
                      <a:gd name="connsiteY62" fmla="*/ 6350 h 803275"/>
                      <a:gd name="connsiteX63" fmla="*/ 873125 w 873125"/>
                      <a:gd name="connsiteY63" fmla="*/ 0 h 803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873125" h="803275">
                        <a:moveTo>
                          <a:pt x="0" y="803275"/>
                        </a:moveTo>
                        <a:cubicBezTo>
                          <a:pt x="20647" y="789511"/>
                          <a:pt x="28748" y="783298"/>
                          <a:pt x="53975" y="771525"/>
                        </a:cubicBezTo>
                        <a:cubicBezTo>
                          <a:pt x="57929" y="769680"/>
                          <a:pt x="62442" y="769408"/>
                          <a:pt x="66675" y="768350"/>
                        </a:cubicBezTo>
                        <a:cubicBezTo>
                          <a:pt x="114823" y="736252"/>
                          <a:pt x="65407" y="770994"/>
                          <a:pt x="95250" y="746125"/>
                        </a:cubicBezTo>
                        <a:cubicBezTo>
                          <a:pt x="98181" y="743682"/>
                          <a:pt x="101878" y="742258"/>
                          <a:pt x="104775" y="739775"/>
                        </a:cubicBezTo>
                        <a:cubicBezTo>
                          <a:pt x="109321" y="735879"/>
                          <a:pt x="112800" y="730815"/>
                          <a:pt x="117475" y="727075"/>
                        </a:cubicBezTo>
                        <a:cubicBezTo>
                          <a:pt x="123434" y="722307"/>
                          <a:pt x="136525" y="714375"/>
                          <a:pt x="136525" y="714375"/>
                        </a:cubicBezTo>
                        <a:cubicBezTo>
                          <a:pt x="138642" y="711200"/>
                          <a:pt x="139562" y="706743"/>
                          <a:pt x="142875" y="704850"/>
                        </a:cubicBezTo>
                        <a:cubicBezTo>
                          <a:pt x="171569" y="688453"/>
                          <a:pt x="147841" y="713488"/>
                          <a:pt x="168275" y="695325"/>
                        </a:cubicBezTo>
                        <a:cubicBezTo>
                          <a:pt x="174987" y="689359"/>
                          <a:pt x="187325" y="676275"/>
                          <a:pt x="187325" y="676275"/>
                        </a:cubicBezTo>
                        <a:cubicBezTo>
                          <a:pt x="188383" y="673100"/>
                          <a:pt x="188875" y="669676"/>
                          <a:pt x="190500" y="666750"/>
                        </a:cubicBezTo>
                        <a:cubicBezTo>
                          <a:pt x="194206" y="660079"/>
                          <a:pt x="200787" y="654940"/>
                          <a:pt x="203200" y="647700"/>
                        </a:cubicBezTo>
                        <a:cubicBezTo>
                          <a:pt x="204258" y="644525"/>
                          <a:pt x="204750" y="641101"/>
                          <a:pt x="206375" y="638175"/>
                        </a:cubicBezTo>
                        <a:cubicBezTo>
                          <a:pt x="210081" y="631504"/>
                          <a:pt x="211835" y="621538"/>
                          <a:pt x="219075" y="619125"/>
                        </a:cubicBezTo>
                        <a:cubicBezTo>
                          <a:pt x="222250" y="618067"/>
                          <a:pt x="225607" y="617447"/>
                          <a:pt x="228600" y="615950"/>
                        </a:cubicBezTo>
                        <a:cubicBezTo>
                          <a:pt x="232013" y="614243"/>
                          <a:pt x="234618" y="611103"/>
                          <a:pt x="238125" y="609600"/>
                        </a:cubicBezTo>
                        <a:cubicBezTo>
                          <a:pt x="242136" y="607881"/>
                          <a:pt x="246645" y="607679"/>
                          <a:pt x="250825" y="606425"/>
                        </a:cubicBezTo>
                        <a:cubicBezTo>
                          <a:pt x="289474" y="594830"/>
                          <a:pt x="253303" y="604218"/>
                          <a:pt x="282575" y="596900"/>
                        </a:cubicBezTo>
                        <a:cubicBezTo>
                          <a:pt x="300880" y="584697"/>
                          <a:pt x="283222" y="595262"/>
                          <a:pt x="301625" y="587375"/>
                        </a:cubicBezTo>
                        <a:cubicBezTo>
                          <a:pt x="305975" y="585511"/>
                          <a:pt x="309931" y="582783"/>
                          <a:pt x="314325" y="581025"/>
                        </a:cubicBezTo>
                        <a:cubicBezTo>
                          <a:pt x="320540" y="578539"/>
                          <a:pt x="333375" y="574675"/>
                          <a:pt x="333375" y="574675"/>
                        </a:cubicBezTo>
                        <a:cubicBezTo>
                          <a:pt x="340397" y="567653"/>
                          <a:pt x="343584" y="563220"/>
                          <a:pt x="352425" y="558800"/>
                        </a:cubicBezTo>
                        <a:cubicBezTo>
                          <a:pt x="355418" y="557303"/>
                          <a:pt x="358775" y="556683"/>
                          <a:pt x="361950" y="555625"/>
                        </a:cubicBezTo>
                        <a:cubicBezTo>
                          <a:pt x="365125" y="552450"/>
                          <a:pt x="367687" y="548511"/>
                          <a:pt x="371475" y="546100"/>
                        </a:cubicBezTo>
                        <a:cubicBezTo>
                          <a:pt x="379461" y="541018"/>
                          <a:pt x="390182" y="540093"/>
                          <a:pt x="396875" y="533400"/>
                        </a:cubicBezTo>
                        <a:cubicBezTo>
                          <a:pt x="400050" y="530225"/>
                          <a:pt x="402856" y="526632"/>
                          <a:pt x="406400" y="523875"/>
                        </a:cubicBezTo>
                        <a:cubicBezTo>
                          <a:pt x="412424" y="519190"/>
                          <a:pt x="420054" y="516571"/>
                          <a:pt x="425450" y="511175"/>
                        </a:cubicBezTo>
                        <a:lnTo>
                          <a:pt x="444500" y="492125"/>
                        </a:lnTo>
                        <a:cubicBezTo>
                          <a:pt x="446617" y="485775"/>
                          <a:pt x="449227" y="479569"/>
                          <a:pt x="450850" y="473075"/>
                        </a:cubicBezTo>
                        <a:cubicBezTo>
                          <a:pt x="451908" y="468842"/>
                          <a:pt x="452771" y="464555"/>
                          <a:pt x="454025" y="460375"/>
                        </a:cubicBezTo>
                        <a:cubicBezTo>
                          <a:pt x="455948" y="453964"/>
                          <a:pt x="458752" y="447819"/>
                          <a:pt x="460375" y="441325"/>
                        </a:cubicBezTo>
                        <a:cubicBezTo>
                          <a:pt x="462150" y="434226"/>
                          <a:pt x="466808" y="414213"/>
                          <a:pt x="469900" y="409575"/>
                        </a:cubicBezTo>
                        <a:cubicBezTo>
                          <a:pt x="472017" y="406400"/>
                          <a:pt x="473807" y="402981"/>
                          <a:pt x="476250" y="400050"/>
                        </a:cubicBezTo>
                        <a:cubicBezTo>
                          <a:pt x="479125" y="396601"/>
                          <a:pt x="482600" y="393700"/>
                          <a:pt x="485775" y="390525"/>
                        </a:cubicBezTo>
                        <a:cubicBezTo>
                          <a:pt x="487867" y="384250"/>
                          <a:pt x="489705" y="375951"/>
                          <a:pt x="495300" y="371475"/>
                        </a:cubicBezTo>
                        <a:cubicBezTo>
                          <a:pt x="497913" y="369384"/>
                          <a:pt x="501832" y="369797"/>
                          <a:pt x="504825" y="368300"/>
                        </a:cubicBezTo>
                        <a:cubicBezTo>
                          <a:pt x="508238" y="366593"/>
                          <a:pt x="511419" y="364393"/>
                          <a:pt x="514350" y="361950"/>
                        </a:cubicBezTo>
                        <a:cubicBezTo>
                          <a:pt x="517799" y="359075"/>
                          <a:pt x="520139" y="354916"/>
                          <a:pt x="523875" y="352425"/>
                        </a:cubicBezTo>
                        <a:cubicBezTo>
                          <a:pt x="526660" y="350569"/>
                          <a:pt x="530324" y="350568"/>
                          <a:pt x="533400" y="349250"/>
                        </a:cubicBezTo>
                        <a:cubicBezTo>
                          <a:pt x="537750" y="347386"/>
                          <a:pt x="541750" y="344764"/>
                          <a:pt x="546100" y="342900"/>
                        </a:cubicBezTo>
                        <a:cubicBezTo>
                          <a:pt x="549176" y="341582"/>
                          <a:pt x="552699" y="341350"/>
                          <a:pt x="555625" y="339725"/>
                        </a:cubicBezTo>
                        <a:cubicBezTo>
                          <a:pt x="570962" y="331204"/>
                          <a:pt x="572594" y="326218"/>
                          <a:pt x="587375" y="320675"/>
                        </a:cubicBezTo>
                        <a:cubicBezTo>
                          <a:pt x="591461" y="319143"/>
                          <a:pt x="595879" y="318699"/>
                          <a:pt x="600075" y="317500"/>
                        </a:cubicBezTo>
                        <a:cubicBezTo>
                          <a:pt x="608436" y="315111"/>
                          <a:pt x="614603" y="312593"/>
                          <a:pt x="622300" y="307975"/>
                        </a:cubicBezTo>
                        <a:cubicBezTo>
                          <a:pt x="628844" y="304048"/>
                          <a:pt x="641350" y="295275"/>
                          <a:pt x="641350" y="295275"/>
                        </a:cubicBezTo>
                        <a:cubicBezTo>
                          <a:pt x="644525" y="289983"/>
                          <a:pt x="647604" y="284633"/>
                          <a:pt x="650875" y="279400"/>
                        </a:cubicBezTo>
                        <a:cubicBezTo>
                          <a:pt x="652897" y="276164"/>
                          <a:pt x="655675" y="273362"/>
                          <a:pt x="657225" y="269875"/>
                        </a:cubicBezTo>
                        <a:cubicBezTo>
                          <a:pt x="659943" y="263758"/>
                          <a:pt x="661458" y="257175"/>
                          <a:pt x="663575" y="250825"/>
                        </a:cubicBezTo>
                        <a:lnTo>
                          <a:pt x="669925" y="231775"/>
                        </a:lnTo>
                        <a:cubicBezTo>
                          <a:pt x="670983" y="228600"/>
                          <a:pt x="672288" y="225497"/>
                          <a:pt x="673100" y="222250"/>
                        </a:cubicBezTo>
                        <a:cubicBezTo>
                          <a:pt x="678716" y="199787"/>
                          <a:pt x="674260" y="219044"/>
                          <a:pt x="679450" y="190500"/>
                        </a:cubicBezTo>
                        <a:cubicBezTo>
                          <a:pt x="680415" y="185191"/>
                          <a:pt x="680730" y="179678"/>
                          <a:pt x="682625" y="174625"/>
                        </a:cubicBezTo>
                        <a:cubicBezTo>
                          <a:pt x="686024" y="165560"/>
                          <a:pt x="704944" y="149131"/>
                          <a:pt x="708025" y="146050"/>
                        </a:cubicBezTo>
                        <a:cubicBezTo>
                          <a:pt x="711200" y="142875"/>
                          <a:pt x="713814" y="139016"/>
                          <a:pt x="717550" y="136525"/>
                        </a:cubicBezTo>
                        <a:cubicBezTo>
                          <a:pt x="720725" y="134408"/>
                          <a:pt x="724223" y="132710"/>
                          <a:pt x="727075" y="130175"/>
                        </a:cubicBezTo>
                        <a:cubicBezTo>
                          <a:pt x="733787" y="124209"/>
                          <a:pt x="738653" y="116106"/>
                          <a:pt x="746125" y="111125"/>
                        </a:cubicBezTo>
                        <a:cubicBezTo>
                          <a:pt x="769774" y="95359"/>
                          <a:pt x="740729" y="115622"/>
                          <a:pt x="765175" y="95250"/>
                        </a:cubicBezTo>
                        <a:cubicBezTo>
                          <a:pt x="768106" y="92807"/>
                          <a:pt x="772002" y="91598"/>
                          <a:pt x="774700" y="88900"/>
                        </a:cubicBezTo>
                        <a:cubicBezTo>
                          <a:pt x="791096" y="72504"/>
                          <a:pt x="777967" y="74022"/>
                          <a:pt x="803275" y="57150"/>
                        </a:cubicBezTo>
                        <a:cubicBezTo>
                          <a:pt x="837312" y="34459"/>
                          <a:pt x="785655" y="69796"/>
                          <a:pt x="822325" y="41275"/>
                        </a:cubicBezTo>
                        <a:cubicBezTo>
                          <a:pt x="828349" y="36590"/>
                          <a:pt x="841375" y="28575"/>
                          <a:pt x="841375" y="28575"/>
                        </a:cubicBezTo>
                        <a:cubicBezTo>
                          <a:pt x="843492" y="25400"/>
                          <a:pt x="844853" y="21563"/>
                          <a:pt x="847725" y="19050"/>
                        </a:cubicBezTo>
                        <a:cubicBezTo>
                          <a:pt x="853468" y="14024"/>
                          <a:pt x="861379" y="11746"/>
                          <a:pt x="866775" y="6350"/>
                        </a:cubicBezTo>
                        <a:lnTo>
                          <a:pt x="873125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Forma livre 57"/>
                  <p:cNvSpPr/>
                  <p:nvPr/>
                </p:nvSpPr>
                <p:spPr>
                  <a:xfrm>
                    <a:off x="5802238" y="3655219"/>
                    <a:ext cx="1749561" cy="404037"/>
                  </a:xfrm>
                  <a:custGeom>
                    <a:avLst/>
                    <a:gdLst>
                      <a:gd name="connsiteX0" fmla="*/ 0 w 920750"/>
                      <a:gd name="connsiteY0" fmla="*/ 308033 h 312070"/>
                      <a:gd name="connsiteX1" fmla="*/ 57150 w 920750"/>
                      <a:gd name="connsiteY1" fmla="*/ 308033 h 312070"/>
                      <a:gd name="connsiteX2" fmla="*/ 92075 w 920750"/>
                      <a:gd name="connsiteY2" fmla="*/ 295333 h 312070"/>
                      <a:gd name="connsiteX3" fmla="*/ 111125 w 920750"/>
                      <a:gd name="connsiteY3" fmla="*/ 292158 h 312070"/>
                      <a:gd name="connsiteX4" fmla="*/ 130175 w 920750"/>
                      <a:gd name="connsiteY4" fmla="*/ 285808 h 312070"/>
                      <a:gd name="connsiteX5" fmla="*/ 244475 w 920750"/>
                      <a:gd name="connsiteY5" fmla="*/ 288983 h 312070"/>
                      <a:gd name="connsiteX6" fmla="*/ 254000 w 920750"/>
                      <a:gd name="connsiteY6" fmla="*/ 295333 h 312070"/>
                      <a:gd name="connsiteX7" fmla="*/ 263525 w 920750"/>
                      <a:gd name="connsiteY7" fmla="*/ 298508 h 312070"/>
                      <a:gd name="connsiteX8" fmla="*/ 374650 w 920750"/>
                      <a:gd name="connsiteY8" fmla="*/ 295333 h 312070"/>
                      <a:gd name="connsiteX9" fmla="*/ 393700 w 920750"/>
                      <a:gd name="connsiteY9" fmla="*/ 279458 h 312070"/>
                      <a:gd name="connsiteX10" fmla="*/ 403225 w 920750"/>
                      <a:gd name="connsiteY10" fmla="*/ 260408 h 312070"/>
                      <a:gd name="connsiteX11" fmla="*/ 412750 w 920750"/>
                      <a:gd name="connsiteY11" fmla="*/ 241358 h 312070"/>
                      <a:gd name="connsiteX12" fmla="*/ 428625 w 920750"/>
                      <a:gd name="connsiteY12" fmla="*/ 209608 h 312070"/>
                      <a:gd name="connsiteX13" fmla="*/ 447675 w 920750"/>
                      <a:gd name="connsiteY13" fmla="*/ 196908 h 312070"/>
                      <a:gd name="connsiteX14" fmla="*/ 476250 w 920750"/>
                      <a:gd name="connsiteY14" fmla="*/ 174683 h 312070"/>
                      <a:gd name="connsiteX15" fmla="*/ 485775 w 920750"/>
                      <a:gd name="connsiteY15" fmla="*/ 171508 h 312070"/>
                      <a:gd name="connsiteX16" fmla="*/ 530225 w 920750"/>
                      <a:gd name="connsiteY16" fmla="*/ 168333 h 312070"/>
                      <a:gd name="connsiteX17" fmla="*/ 561975 w 920750"/>
                      <a:gd name="connsiteY17" fmla="*/ 158808 h 312070"/>
                      <a:gd name="connsiteX18" fmla="*/ 581025 w 920750"/>
                      <a:gd name="connsiteY18" fmla="*/ 149283 h 312070"/>
                      <a:gd name="connsiteX19" fmla="*/ 603250 w 920750"/>
                      <a:gd name="connsiteY19" fmla="*/ 139758 h 312070"/>
                      <a:gd name="connsiteX20" fmla="*/ 663575 w 920750"/>
                      <a:gd name="connsiteY20" fmla="*/ 136583 h 312070"/>
                      <a:gd name="connsiteX21" fmla="*/ 679450 w 920750"/>
                      <a:gd name="connsiteY21" fmla="*/ 133408 h 312070"/>
                      <a:gd name="connsiteX22" fmla="*/ 692150 w 920750"/>
                      <a:gd name="connsiteY22" fmla="*/ 130233 h 312070"/>
                      <a:gd name="connsiteX23" fmla="*/ 749300 w 920750"/>
                      <a:gd name="connsiteY23" fmla="*/ 127058 h 312070"/>
                      <a:gd name="connsiteX24" fmla="*/ 762000 w 920750"/>
                      <a:gd name="connsiteY24" fmla="*/ 73083 h 312070"/>
                      <a:gd name="connsiteX25" fmla="*/ 771525 w 920750"/>
                      <a:gd name="connsiteY25" fmla="*/ 63558 h 312070"/>
                      <a:gd name="connsiteX26" fmla="*/ 784225 w 920750"/>
                      <a:gd name="connsiteY26" fmla="*/ 57208 h 312070"/>
                      <a:gd name="connsiteX27" fmla="*/ 793750 w 920750"/>
                      <a:gd name="connsiteY27" fmla="*/ 50858 h 312070"/>
                      <a:gd name="connsiteX28" fmla="*/ 812800 w 920750"/>
                      <a:gd name="connsiteY28" fmla="*/ 41333 h 312070"/>
                      <a:gd name="connsiteX29" fmla="*/ 831850 w 920750"/>
                      <a:gd name="connsiteY29" fmla="*/ 25458 h 312070"/>
                      <a:gd name="connsiteX30" fmla="*/ 850900 w 920750"/>
                      <a:gd name="connsiteY30" fmla="*/ 12758 h 312070"/>
                      <a:gd name="connsiteX31" fmla="*/ 869950 w 920750"/>
                      <a:gd name="connsiteY31" fmla="*/ 3233 h 312070"/>
                      <a:gd name="connsiteX32" fmla="*/ 914400 w 920750"/>
                      <a:gd name="connsiteY32" fmla="*/ 58 h 312070"/>
                      <a:gd name="connsiteX33" fmla="*/ 920750 w 920750"/>
                      <a:gd name="connsiteY33" fmla="*/ 58 h 312070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1685681 w 1685681"/>
                      <a:gd name="connsiteY33" fmla="*/ 0 h 426312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1595071 w 1685681"/>
                      <a:gd name="connsiteY33" fmla="*/ 139456 h 426312"/>
                      <a:gd name="connsiteX34" fmla="*/ 1685681 w 1685681"/>
                      <a:gd name="connsiteY34" fmla="*/ 0 h 426312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1304925 w 1685681"/>
                      <a:gd name="connsiteY33" fmla="*/ 227379 h 426312"/>
                      <a:gd name="connsiteX34" fmla="*/ 1595071 w 1685681"/>
                      <a:gd name="connsiteY34" fmla="*/ 139456 h 426312"/>
                      <a:gd name="connsiteX35" fmla="*/ 1685681 w 1685681"/>
                      <a:gd name="connsiteY35" fmla="*/ 0 h 426312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1217002 w 1685681"/>
                      <a:gd name="connsiteY33" fmla="*/ 33948 h 426312"/>
                      <a:gd name="connsiteX34" fmla="*/ 1304925 w 1685681"/>
                      <a:gd name="connsiteY34" fmla="*/ 227379 h 426312"/>
                      <a:gd name="connsiteX35" fmla="*/ 1595071 w 1685681"/>
                      <a:gd name="connsiteY35" fmla="*/ 139456 h 426312"/>
                      <a:gd name="connsiteX36" fmla="*/ 1685681 w 1685681"/>
                      <a:gd name="connsiteY36" fmla="*/ 0 h 426312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1217002 w 1685681"/>
                      <a:gd name="connsiteY33" fmla="*/ 33948 h 426312"/>
                      <a:gd name="connsiteX34" fmla="*/ 1304925 w 1685681"/>
                      <a:gd name="connsiteY34" fmla="*/ 227379 h 426312"/>
                      <a:gd name="connsiteX35" fmla="*/ 1595071 w 1685681"/>
                      <a:gd name="connsiteY35" fmla="*/ 139456 h 426312"/>
                      <a:gd name="connsiteX36" fmla="*/ 1685681 w 1685681"/>
                      <a:gd name="connsiteY36" fmla="*/ 0 h 426312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970817 w 1685681"/>
                      <a:gd name="connsiteY33" fmla="*/ 51533 h 426312"/>
                      <a:gd name="connsiteX34" fmla="*/ 1217002 w 1685681"/>
                      <a:gd name="connsiteY34" fmla="*/ 33948 h 426312"/>
                      <a:gd name="connsiteX35" fmla="*/ 1304925 w 1685681"/>
                      <a:gd name="connsiteY35" fmla="*/ 227379 h 426312"/>
                      <a:gd name="connsiteX36" fmla="*/ 1595071 w 1685681"/>
                      <a:gd name="connsiteY36" fmla="*/ 139456 h 426312"/>
                      <a:gd name="connsiteX37" fmla="*/ 1685681 w 1685681"/>
                      <a:gd name="connsiteY37" fmla="*/ 0 h 426312"/>
                      <a:gd name="connsiteX0" fmla="*/ 0 w 1739564"/>
                      <a:gd name="connsiteY0" fmla="*/ 422275 h 426312"/>
                      <a:gd name="connsiteX1" fmla="*/ 57150 w 1739564"/>
                      <a:gd name="connsiteY1" fmla="*/ 422275 h 426312"/>
                      <a:gd name="connsiteX2" fmla="*/ 92075 w 1739564"/>
                      <a:gd name="connsiteY2" fmla="*/ 409575 h 426312"/>
                      <a:gd name="connsiteX3" fmla="*/ 111125 w 1739564"/>
                      <a:gd name="connsiteY3" fmla="*/ 406400 h 426312"/>
                      <a:gd name="connsiteX4" fmla="*/ 130175 w 1739564"/>
                      <a:gd name="connsiteY4" fmla="*/ 400050 h 426312"/>
                      <a:gd name="connsiteX5" fmla="*/ 244475 w 1739564"/>
                      <a:gd name="connsiteY5" fmla="*/ 403225 h 426312"/>
                      <a:gd name="connsiteX6" fmla="*/ 254000 w 1739564"/>
                      <a:gd name="connsiteY6" fmla="*/ 409575 h 426312"/>
                      <a:gd name="connsiteX7" fmla="*/ 263525 w 1739564"/>
                      <a:gd name="connsiteY7" fmla="*/ 412750 h 426312"/>
                      <a:gd name="connsiteX8" fmla="*/ 374650 w 1739564"/>
                      <a:gd name="connsiteY8" fmla="*/ 409575 h 426312"/>
                      <a:gd name="connsiteX9" fmla="*/ 393700 w 1739564"/>
                      <a:gd name="connsiteY9" fmla="*/ 393700 h 426312"/>
                      <a:gd name="connsiteX10" fmla="*/ 403225 w 1739564"/>
                      <a:gd name="connsiteY10" fmla="*/ 374650 h 426312"/>
                      <a:gd name="connsiteX11" fmla="*/ 412750 w 1739564"/>
                      <a:gd name="connsiteY11" fmla="*/ 355600 h 426312"/>
                      <a:gd name="connsiteX12" fmla="*/ 428625 w 1739564"/>
                      <a:gd name="connsiteY12" fmla="*/ 323850 h 426312"/>
                      <a:gd name="connsiteX13" fmla="*/ 447675 w 1739564"/>
                      <a:gd name="connsiteY13" fmla="*/ 311150 h 426312"/>
                      <a:gd name="connsiteX14" fmla="*/ 476250 w 1739564"/>
                      <a:gd name="connsiteY14" fmla="*/ 288925 h 426312"/>
                      <a:gd name="connsiteX15" fmla="*/ 485775 w 1739564"/>
                      <a:gd name="connsiteY15" fmla="*/ 285750 h 426312"/>
                      <a:gd name="connsiteX16" fmla="*/ 530225 w 1739564"/>
                      <a:gd name="connsiteY16" fmla="*/ 282575 h 426312"/>
                      <a:gd name="connsiteX17" fmla="*/ 561975 w 1739564"/>
                      <a:gd name="connsiteY17" fmla="*/ 273050 h 426312"/>
                      <a:gd name="connsiteX18" fmla="*/ 581025 w 1739564"/>
                      <a:gd name="connsiteY18" fmla="*/ 263525 h 426312"/>
                      <a:gd name="connsiteX19" fmla="*/ 603250 w 1739564"/>
                      <a:gd name="connsiteY19" fmla="*/ 254000 h 426312"/>
                      <a:gd name="connsiteX20" fmla="*/ 663575 w 1739564"/>
                      <a:gd name="connsiteY20" fmla="*/ 250825 h 426312"/>
                      <a:gd name="connsiteX21" fmla="*/ 679450 w 1739564"/>
                      <a:gd name="connsiteY21" fmla="*/ 247650 h 426312"/>
                      <a:gd name="connsiteX22" fmla="*/ 692150 w 1739564"/>
                      <a:gd name="connsiteY22" fmla="*/ 244475 h 426312"/>
                      <a:gd name="connsiteX23" fmla="*/ 749300 w 1739564"/>
                      <a:gd name="connsiteY23" fmla="*/ 241300 h 426312"/>
                      <a:gd name="connsiteX24" fmla="*/ 762000 w 1739564"/>
                      <a:gd name="connsiteY24" fmla="*/ 187325 h 426312"/>
                      <a:gd name="connsiteX25" fmla="*/ 771525 w 1739564"/>
                      <a:gd name="connsiteY25" fmla="*/ 177800 h 426312"/>
                      <a:gd name="connsiteX26" fmla="*/ 784225 w 1739564"/>
                      <a:gd name="connsiteY26" fmla="*/ 171450 h 426312"/>
                      <a:gd name="connsiteX27" fmla="*/ 793750 w 1739564"/>
                      <a:gd name="connsiteY27" fmla="*/ 165100 h 426312"/>
                      <a:gd name="connsiteX28" fmla="*/ 812800 w 1739564"/>
                      <a:gd name="connsiteY28" fmla="*/ 155575 h 426312"/>
                      <a:gd name="connsiteX29" fmla="*/ 831850 w 1739564"/>
                      <a:gd name="connsiteY29" fmla="*/ 139700 h 426312"/>
                      <a:gd name="connsiteX30" fmla="*/ 850900 w 1739564"/>
                      <a:gd name="connsiteY30" fmla="*/ 127000 h 426312"/>
                      <a:gd name="connsiteX31" fmla="*/ 869950 w 1739564"/>
                      <a:gd name="connsiteY31" fmla="*/ 117475 h 426312"/>
                      <a:gd name="connsiteX32" fmla="*/ 914400 w 1739564"/>
                      <a:gd name="connsiteY32" fmla="*/ 114300 h 426312"/>
                      <a:gd name="connsiteX33" fmla="*/ 970817 w 1739564"/>
                      <a:gd name="connsiteY33" fmla="*/ 51533 h 426312"/>
                      <a:gd name="connsiteX34" fmla="*/ 1217002 w 1739564"/>
                      <a:gd name="connsiteY34" fmla="*/ 33948 h 426312"/>
                      <a:gd name="connsiteX35" fmla="*/ 1304925 w 1739564"/>
                      <a:gd name="connsiteY35" fmla="*/ 227379 h 426312"/>
                      <a:gd name="connsiteX36" fmla="*/ 1690855 w 1739564"/>
                      <a:gd name="connsiteY36" fmla="*/ 150212 h 426312"/>
                      <a:gd name="connsiteX37" fmla="*/ 1685681 w 1739564"/>
                      <a:gd name="connsiteY37" fmla="*/ 0 h 426312"/>
                      <a:gd name="connsiteX0" fmla="*/ 0 w 1739564"/>
                      <a:gd name="connsiteY0" fmla="*/ 422275 h 426312"/>
                      <a:gd name="connsiteX1" fmla="*/ 57150 w 1739564"/>
                      <a:gd name="connsiteY1" fmla="*/ 422275 h 426312"/>
                      <a:gd name="connsiteX2" fmla="*/ 92075 w 1739564"/>
                      <a:gd name="connsiteY2" fmla="*/ 409575 h 426312"/>
                      <a:gd name="connsiteX3" fmla="*/ 111125 w 1739564"/>
                      <a:gd name="connsiteY3" fmla="*/ 406400 h 426312"/>
                      <a:gd name="connsiteX4" fmla="*/ 130175 w 1739564"/>
                      <a:gd name="connsiteY4" fmla="*/ 400050 h 426312"/>
                      <a:gd name="connsiteX5" fmla="*/ 244475 w 1739564"/>
                      <a:gd name="connsiteY5" fmla="*/ 403225 h 426312"/>
                      <a:gd name="connsiteX6" fmla="*/ 254000 w 1739564"/>
                      <a:gd name="connsiteY6" fmla="*/ 409575 h 426312"/>
                      <a:gd name="connsiteX7" fmla="*/ 263525 w 1739564"/>
                      <a:gd name="connsiteY7" fmla="*/ 412750 h 426312"/>
                      <a:gd name="connsiteX8" fmla="*/ 374650 w 1739564"/>
                      <a:gd name="connsiteY8" fmla="*/ 409575 h 426312"/>
                      <a:gd name="connsiteX9" fmla="*/ 393700 w 1739564"/>
                      <a:gd name="connsiteY9" fmla="*/ 393700 h 426312"/>
                      <a:gd name="connsiteX10" fmla="*/ 403225 w 1739564"/>
                      <a:gd name="connsiteY10" fmla="*/ 374650 h 426312"/>
                      <a:gd name="connsiteX11" fmla="*/ 412750 w 1739564"/>
                      <a:gd name="connsiteY11" fmla="*/ 355600 h 426312"/>
                      <a:gd name="connsiteX12" fmla="*/ 428625 w 1739564"/>
                      <a:gd name="connsiteY12" fmla="*/ 323850 h 426312"/>
                      <a:gd name="connsiteX13" fmla="*/ 447675 w 1739564"/>
                      <a:gd name="connsiteY13" fmla="*/ 311150 h 426312"/>
                      <a:gd name="connsiteX14" fmla="*/ 476250 w 1739564"/>
                      <a:gd name="connsiteY14" fmla="*/ 288925 h 426312"/>
                      <a:gd name="connsiteX15" fmla="*/ 485775 w 1739564"/>
                      <a:gd name="connsiteY15" fmla="*/ 285750 h 426312"/>
                      <a:gd name="connsiteX16" fmla="*/ 530225 w 1739564"/>
                      <a:gd name="connsiteY16" fmla="*/ 282575 h 426312"/>
                      <a:gd name="connsiteX17" fmla="*/ 561975 w 1739564"/>
                      <a:gd name="connsiteY17" fmla="*/ 273050 h 426312"/>
                      <a:gd name="connsiteX18" fmla="*/ 581025 w 1739564"/>
                      <a:gd name="connsiteY18" fmla="*/ 263525 h 426312"/>
                      <a:gd name="connsiteX19" fmla="*/ 603250 w 1739564"/>
                      <a:gd name="connsiteY19" fmla="*/ 254000 h 426312"/>
                      <a:gd name="connsiteX20" fmla="*/ 663575 w 1739564"/>
                      <a:gd name="connsiteY20" fmla="*/ 250825 h 426312"/>
                      <a:gd name="connsiteX21" fmla="*/ 679450 w 1739564"/>
                      <a:gd name="connsiteY21" fmla="*/ 247650 h 426312"/>
                      <a:gd name="connsiteX22" fmla="*/ 692150 w 1739564"/>
                      <a:gd name="connsiteY22" fmla="*/ 244475 h 426312"/>
                      <a:gd name="connsiteX23" fmla="*/ 749300 w 1739564"/>
                      <a:gd name="connsiteY23" fmla="*/ 241300 h 426312"/>
                      <a:gd name="connsiteX24" fmla="*/ 762000 w 1739564"/>
                      <a:gd name="connsiteY24" fmla="*/ 187325 h 426312"/>
                      <a:gd name="connsiteX25" fmla="*/ 771525 w 1739564"/>
                      <a:gd name="connsiteY25" fmla="*/ 177800 h 426312"/>
                      <a:gd name="connsiteX26" fmla="*/ 784225 w 1739564"/>
                      <a:gd name="connsiteY26" fmla="*/ 171450 h 426312"/>
                      <a:gd name="connsiteX27" fmla="*/ 793750 w 1739564"/>
                      <a:gd name="connsiteY27" fmla="*/ 165100 h 426312"/>
                      <a:gd name="connsiteX28" fmla="*/ 812800 w 1739564"/>
                      <a:gd name="connsiteY28" fmla="*/ 155575 h 426312"/>
                      <a:gd name="connsiteX29" fmla="*/ 831850 w 1739564"/>
                      <a:gd name="connsiteY29" fmla="*/ 139700 h 426312"/>
                      <a:gd name="connsiteX30" fmla="*/ 850900 w 1739564"/>
                      <a:gd name="connsiteY30" fmla="*/ 127000 h 426312"/>
                      <a:gd name="connsiteX31" fmla="*/ 869950 w 1739564"/>
                      <a:gd name="connsiteY31" fmla="*/ 117475 h 426312"/>
                      <a:gd name="connsiteX32" fmla="*/ 914400 w 1739564"/>
                      <a:gd name="connsiteY32" fmla="*/ 114300 h 426312"/>
                      <a:gd name="connsiteX33" fmla="*/ 970817 w 1739564"/>
                      <a:gd name="connsiteY33" fmla="*/ 51533 h 426312"/>
                      <a:gd name="connsiteX34" fmla="*/ 1217002 w 1739564"/>
                      <a:gd name="connsiteY34" fmla="*/ 33948 h 426312"/>
                      <a:gd name="connsiteX35" fmla="*/ 1347495 w 1739564"/>
                      <a:gd name="connsiteY35" fmla="*/ 227379 h 426312"/>
                      <a:gd name="connsiteX36" fmla="*/ 1690855 w 1739564"/>
                      <a:gd name="connsiteY36" fmla="*/ 150212 h 426312"/>
                      <a:gd name="connsiteX37" fmla="*/ 1685681 w 1739564"/>
                      <a:gd name="connsiteY37" fmla="*/ 0 h 426312"/>
                      <a:gd name="connsiteX0" fmla="*/ 0 w 1749561"/>
                      <a:gd name="connsiteY0" fmla="*/ 400001 h 404038"/>
                      <a:gd name="connsiteX1" fmla="*/ 57150 w 1749561"/>
                      <a:gd name="connsiteY1" fmla="*/ 400001 h 404038"/>
                      <a:gd name="connsiteX2" fmla="*/ 92075 w 1749561"/>
                      <a:gd name="connsiteY2" fmla="*/ 387301 h 404038"/>
                      <a:gd name="connsiteX3" fmla="*/ 111125 w 1749561"/>
                      <a:gd name="connsiteY3" fmla="*/ 384126 h 404038"/>
                      <a:gd name="connsiteX4" fmla="*/ 130175 w 1749561"/>
                      <a:gd name="connsiteY4" fmla="*/ 377776 h 404038"/>
                      <a:gd name="connsiteX5" fmla="*/ 244475 w 1749561"/>
                      <a:gd name="connsiteY5" fmla="*/ 380951 h 404038"/>
                      <a:gd name="connsiteX6" fmla="*/ 254000 w 1749561"/>
                      <a:gd name="connsiteY6" fmla="*/ 387301 h 404038"/>
                      <a:gd name="connsiteX7" fmla="*/ 263525 w 1749561"/>
                      <a:gd name="connsiteY7" fmla="*/ 390476 h 404038"/>
                      <a:gd name="connsiteX8" fmla="*/ 374650 w 1749561"/>
                      <a:gd name="connsiteY8" fmla="*/ 387301 h 404038"/>
                      <a:gd name="connsiteX9" fmla="*/ 393700 w 1749561"/>
                      <a:gd name="connsiteY9" fmla="*/ 371426 h 404038"/>
                      <a:gd name="connsiteX10" fmla="*/ 403225 w 1749561"/>
                      <a:gd name="connsiteY10" fmla="*/ 352376 h 404038"/>
                      <a:gd name="connsiteX11" fmla="*/ 412750 w 1749561"/>
                      <a:gd name="connsiteY11" fmla="*/ 333326 h 404038"/>
                      <a:gd name="connsiteX12" fmla="*/ 428625 w 1749561"/>
                      <a:gd name="connsiteY12" fmla="*/ 301576 h 404038"/>
                      <a:gd name="connsiteX13" fmla="*/ 447675 w 1749561"/>
                      <a:gd name="connsiteY13" fmla="*/ 288876 h 404038"/>
                      <a:gd name="connsiteX14" fmla="*/ 476250 w 1749561"/>
                      <a:gd name="connsiteY14" fmla="*/ 266651 h 404038"/>
                      <a:gd name="connsiteX15" fmla="*/ 485775 w 1749561"/>
                      <a:gd name="connsiteY15" fmla="*/ 263476 h 404038"/>
                      <a:gd name="connsiteX16" fmla="*/ 530225 w 1749561"/>
                      <a:gd name="connsiteY16" fmla="*/ 260301 h 404038"/>
                      <a:gd name="connsiteX17" fmla="*/ 561975 w 1749561"/>
                      <a:gd name="connsiteY17" fmla="*/ 250776 h 404038"/>
                      <a:gd name="connsiteX18" fmla="*/ 581025 w 1749561"/>
                      <a:gd name="connsiteY18" fmla="*/ 241251 h 404038"/>
                      <a:gd name="connsiteX19" fmla="*/ 603250 w 1749561"/>
                      <a:gd name="connsiteY19" fmla="*/ 231726 h 404038"/>
                      <a:gd name="connsiteX20" fmla="*/ 663575 w 1749561"/>
                      <a:gd name="connsiteY20" fmla="*/ 228551 h 404038"/>
                      <a:gd name="connsiteX21" fmla="*/ 679450 w 1749561"/>
                      <a:gd name="connsiteY21" fmla="*/ 225376 h 404038"/>
                      <a:gd name="connsiteX22" fmla="*/ 692150 w 1749561"/>
                      <a:gd name="connsiteY22" fmla="*/ 222201 h 404038"/>
                      <a:gd name="connsiteX23" fmla="*/ 749300 w 1749561"/>
                      <a:gd name="connsiteY23" fmla="*/ 219026 h 404038"/>
                      <a:gd name="connsiteX24" fmla="*/ 762000 w 1749561"/>
                      <a:gd name="connsiteY24" fmla="*/ 165051 h 404038"/>
                      <a:gd name="connsiteX25" fmla="*/ 771525 w 1749561"/>
                      <a:gd name="connsiteY25" fmla="*/ 155526 h 404038"/>
                      <a:gd name="connsiteX26" fmla="*/ 784225 w 1749561"/>
                      <a:gd name="connsiteY26" fmla="*/ 149176 h 404038"/>
                      <a:gd name="connsiteX27" fmla="*/ 793750 w 1749561"/>
                      <a:gd name="connsiteY27" fmla="*/ 142826 h 404038"/>
                      <a:gd name="connsiteX28" fmla="*/ 812800 w 1749561"/>
                      <a:gd name="connsiteY28" fmla="*/ 133301 h 404038"/>
                      <a:gd name="connsiteX29" fmla="*/ 831850 w 1749561"/>
                      <a:gd name="connsiteY29" fmla="*/ 117426 h 404038"/>
                      <a:gd name="connsiteX30" fmla="*/ 850900 w 1749561"/>
                      <a:gd name="connsiteY30" fmla="*/ 104726 h 404038"/>
                      <a:gd name="connsiteX31" fmla="*/ 869950 w 1749561"/>
                      <a:gd name="connsiteY31" fmla="*/ 95201 h 404038"/>
                      <a:gd name="connsiteX32" fmla="*/ 914400 w 1749561"/>
                      <a:gd name="connsiteY32" fmla="*/ 92026 h 404038"/>
                      <a:gd name="connsiteX33" fmla="*/ 970817 w 1749561"/>
                      <a:gd name="connsiteY33" fmla="*/ 29259 h 404038"/>
                      <a:gd name="connsiteX34" fmla="*/ 1217002 w 1749561"/>
                      <a:gd name="connsiteY34" fmla="*/ 11674 h 404038"/>
                      <a:gd name="connsiteX35" fmla="*/ 1347495 w 1749561"/>
                      <a:gd name="connsiteY35" fmla="*/ 205105 h 404038"/>
                      <a:gd name="connsiteX36" fmla="*/ 1690855 w 1749561"/>
                      <a:gd name="connsiteY36" fmla="*/ 127938 h 404038"/>
                      <a:gd name="connsiteX37" fmla="*/ 1728251 w 1749561"/>
                      <a:gd name="connsiteY37" fmla="*/ 20752 h 40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749561" h="404038">
                        <a:moveTo>
                          <a:pt x="0" y="400001"/>
                        </a:moveTo>
                        <a:cubicBezTo>
                          <a:pt x="25278" y="405057"/>
                          <a:pt x="21050" y="405701"/>
                          <a:pt x="57150" y="400001"/>
                        </a:cubicBezTo>
                        <a:cubicBezTo>
                          <a:pt x="72996" y="397499"/>
                          <a:pt x="77317" y="391326"/>
                          <a:pt x="92075" y="387301"/>
                        </a:cubicBezTo>
                        <a:cubicBezTo>
                          <a:pt x="98286" y="385607"/>
                          <a:pt x="104880" y="385687"/>
                          <a:pt x="111125" y="384126"/>
                        </a:cubicBezTo>
                        <a:cubicBezTo>
                          <a:pt x="117619" y="382503"/>
                          <a:pt x="130175" y="377776"/>
                          <a:pt x="130175" y="377776"/>
                        </a:cubicBezTo>
                        <a:cubicBezTo>
                          <a:pt x="168275" y="378834"/>
                          <a:pt x="206473" y="378028"/>
                          <a:pt x="244475" y="380951"/>
                        </a:cubicBezTo>
                        <a:cubicBezTo>
                          <a:pt x="248280" y="381244"/>
                          <a:pt x="250587" y="385594"/>
                          <a:pt x="254000" y="387301"/>
                        </a:cubicBezTo>
                        <a:cubicBezTo>
                          <a:pt x="256993" y="388798"/>
                          <a:pt x="260350" y="389418"/>
                          <a:pt x="263525" y="390476"/>
                        </a:cubicBezTo>
                        <a:cubicBezTo>
                          <a:pt x="300567" y="389418"/>
                          <a:pt x="337708" y="390217"/>
                          <a:pt x="374650" y="387301"/>
                        </a:cubicBezTo>
                        <a:cubicBezTo>
                          <a:pt x="379106" y="386949"/>
                          <a:pt x="391838" y="373660"/>
                          <a:pt x="393700" y="371426"/>
                        </a:cubicBezTo>
                        <a:cubicBezTo>
                          <a:pt x="405074" y="357777"/>
                          <a:pt x="396065" y="366695"/>
                          <a:pt x="403225" y="352376"/>
                        </a:cubicBezTo>
                        <a:cubicBezTo>
                          <a:pt x="412502" y="333823"/>
                          <a:pt x="407430" y="351947"/>
                          <a:pt x="412750" y="333326"/>
                        </a:cubicBezTo>
                        <a:cubicBezTo>
                          <a:pt x="416120" y="321531"/>
                          <a:pt x="416400" y="309726"/>
                          <a:pt x="428625" y="301576"/>
                        </a:cubicBezTo>
                        <a:cubicBezTo>
                          <a:pt x="434975" y="297343"/>
                          <a:pt x="442279" y="294272"/>
                          <a:pt x="447675" y="288876"/>
                        </a:cubicBezTo>
                        <a:cubicBezTo>
                          <a:pt x="455893" y="280658"/>
                          <a:pt x="464857" y="270449"/>
                          <a:pt x="476250" y="266651"/>
                        </a:cubicBezTo>
                        <a:cubicBezTo>
                          <a:pt x="479425" y="265593"/>
                          <a:pt x="482451" y="263867"/>
                          <a:pt x="485775" y="263476"/>
                        </a:cubicBezTo>
                        <a:cubicBezTo>
                          <a:pt x="500528" y="261740"/>
                          <a:pt x="515408" y="261359"/>
                          <a:pt x="530225" y="260301"/>
                        </a:cubicBezTo>
                        <a:cubicBezTo>
                          <a:pt x="553415" y="252571"/>
                          <a:pt x="542781" y="255574"/>
                          <a:pt x="561975" y="250776"/>
                        </a:cubicBezTo>
                        <a:cubicBezTo>
                          <a:pt x="589272" y="232578"/>
                          <a:pt x="554735" y="254396"/>
                          <a:pt x="581025" y="241251"/>
                        </a:cubicBezTo>
                        <a:cubicBezTo>
                          <a:pt x="593827" y="234850"/>
                          <a:pt x="587252" y="233117"/>
                          <a:pt x="603250" y="231726"/>
                        </a:cubicBezTo>
                        <a:cubicBezTo>
                          <a:pt x="623310" y="229982"/>
                          <a:pt x="643467" y="229609"/>
                          <a:pt x="663575" y="228551"/>
                        </a:cubicBezTo>
                        <a:cubicBezTo>
                          <a:pt x="668867" y="227493"/>
                          <a:pt x="674182" y="226547"/>
                          <a:pt x="679450" y="225376"/>
                        </a:cubicBezTo>
                        <a:cubicBezTo>
                          <a:pt x="683710" y="224429"/>
                          <a:pt x="687804" y="222596"/>
                          <a:pt x="692150" y="222201"/>
                        </a:cubicBezTo>
                        <a:cubicBezTo>
                          <a:pt x="711151" y="220474"/>
                          <a:pt x="730250" y="220084"/>
                          <a:pt x="749300" y="219026"/>
                        </a:cubicBezTo>
                        <a:cubicBezTo>
                          <a:pt x="776621" y="209919"/>
                          <a:pt x="749997" y="222064"/>
                          <a:pt x="762000" y="165051"/>
                        </a:cubicBezTo>
                        <a:cubicBezTo>
                          <a:pt x="762925" y="160657"/>
                          <a:pt x="767871" y="158136"/>
                          <a:pt x="771525" y="155526"/>
                        </a:cubicBezTo>
                        <a:cubicBezTo>
                          <a:pt x="775376" y="152775"/>
                          <a:pt x="780116" y="151524"/>
                          <a:pt x="784225" y="149176"/>
                        </a:cubicBezTo>
                        <a:cubicBezTo>
                          <a:pt x="787538" y="147283"/>
                          <a:pt x="790337" y="144533"/>
                          <a:pt x="793750" y="142826"/>
                        </a:cubicBezTo>
                        <a:cubicBezTo>
                          <a:pt x="820040" y="129681"/>
                          <a:pt x="785503" y="151499"/>
                          <a:pt x="812800" y="133301"/>
                        </a:cubicBezTo>
                        <a:cubicBezTo>
                          <a:pt x="823219" y="117673"/>
                          <a:pt x="813947" y="128168"/>
                          <a:pt x="831850" y="117426"/>
                        </a:cubicBezTo>
                        <a:cubicBezTo>
                          <a:pt x="838394" y="113499"/>
                          <a:pt x="844550" y="108959"/>
                          <a:pt x="850900" y="104726"/>
                        </a:cubicBezTo>
                        <a:cubicBezTo>
                          <a:pt x="857322" y="100445"/>
                          <a:pt x="861969" y="96140"/>
                          <a:pt x="869950" y="95201"/>
                        </a:cubicBezTo>
                        <a:cubicBezTo>
                          <a:pt x="884703" y="93465"/>
                          <a:pt x="899575" y="92953"/>
                          <a:pt x="914400" y="92026"/>
                        </a:cubicBezTo>
                        <a:cubicBezTo>
                          <a:pt x="940003" y="81036"/>
                          <a:pt x="920383" y="42651"/>
                          <a:pt x="970817" y="29259"/>
                        </a:cubicBezTo>
                        <a:cubicBezTo>
                          <a:pt x="1021251" y="15867"/>
                          <a:pt x="1170110" y="-17634"/>
                          <a:pt x="1217002" y="11674"/>
                        </a:cubicBezTo>
                        <a:cubicBezTo>
                          <a:pt x="1282089" y="30520"/>
                          <a:pt x="1263968" y="209501"/>
                          <a:pt x="1347495" y="205105"/>
                        </a:cubicBezTo>
                        <a:cubicBezTo>
                          <a:pt x="1431022" y="200709"/>
                          <a:pt x="1636188" y="151181"/>
                          <a:pt x="1690855" y="127938"/>
                        </a:cubicBezTo>
                        <a:cubicBezTo>
                          <a:pt x="1819402" y="108888"/>
                          <a:pt x="1691169" y="27875"/>
                          <a:pt x="1728251" y="20752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9" name="CaixaDeTexto 58"/>
                <p:cNvSpPr txBox="1"/>
                <p:nvPr/>
              </p:nvSpPr>
              <p:spPr>
                <a:xfrm>
                  <a:off x="6527799" y="3427201"/>
                  <a:ext cx="758541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>
                      <a:solidFill>
                        <a:prstClr val="black"/>
                      </a:solidFill>
                    </a:rPr>
                    <a:t>Epitácio Pessoa</a:t>
                  </a:r>
                </a:p>
              </p:txBody>
            </p:sp>
            <p:sp>
              <p:nvSpPr>
                <p:cNvPr id="65" name="CaixaDeTexto 64"/>
                <p:cNvSpPr txBox="1"/>
                <p:nvPr/>
              </p:nvSpPr>
              <p:spPr>
                <a:xfrm>
                  <a:off x="5298281" y="1678606"/>
                  <a:ext cx="824265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>
                      <a:solidFill>
                        <a:prstClr val="black"/>
                      </a:solidFill>
                    </a:rPr>
                    <a:t>Armando Ribeiro</a:t>
                  </a:r>
                </a:p>
              </p:txBody>
            </p:sp>
            <p:sp>
              <p:nvSpPr>
                <p:cNvPr id="66" name="CaixaDeTexto 65"/>
                <p:cNvSpPr txBox="1"/>
                <p:nvPr/>
              </p:nvSpPr>
              <p:spPr>
                <a:xfrm>
                  <a:off x="3492948" y="1476345"/>
                  <a:ext cx="577402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>
                      <a:solidFill>
                        <a:prstClr val="black"/>
                      </a:solidFill>
                    </a:rPr>
                    <a:t>Castanhão</a:t>
                  </a:r>
                </a:p>
              </p:txBody>
            </p:sp>
            <p:sp>
              <p:nvSpPr>
                <p:cNvPr id="67" name="CaixaDeTexto 66"/>
                <p:cNvSpPr txBox="1"/>
                <p:nvPr/>
              </p:nvSpPr>
              <p:spPr>
                <a:xfrm>
                  <a:off x="4302125" y="4304108"/>
                  <a:ext cx="649537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>
                      <a:solidFill>
                        <a:prstClr val="black"/>
                      </a:solidFill>
                    </a:rPr>
                    <a:t>Barra do Juá</a:t>
                  </a:r>
                </a:p>
              </p:txBody>
            </p:sp>
            <p:sp>
              <p:nvSpPr>
                <p:cNvPr id="33" name="CaixaDeTexto 32"/>
                <p:cNvSpPr txBox="1"/>
                <p:nvPr/>
              </p:nvSpPr>
              <p:spPr>
                <a:xfrm>
                  <a:off x="7398032" y="3527228"/>
                  <a:ext cx="413896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>
                      <a:solidFill>
                        <a:prstClr val="black"/>
                      </a:solidFill>
                    </a:rPr>
                    <a:t>Acauã</a:t>
                  </a:r>
                </a:p>
              </p:txBody>
            </p:sp>
          </p:grpSp>
          <p:grpSp>
            <p:nvGrpSpPr>
              <p:cNvPr id="64" name="Grupo 63"/>
              <p:cNvGrpSpPr/>
              <p:nvPr/>
            </p:nvGrpSpPr>
            <p:grpSpPr>
              <a:xfrm>
                <a:off x="342900" y="4959652"/>
                <a:ext cx="1101572" cy="200055"/>
                <a:chOff x="342900" y="4959652"/>
                <a:chExt cx="1101572" cy="200055"/>
              </a:xfrm>
            </p:grpSpPr>
            <p:sp>
              <p:nvSpPr>
                <p:cNvPr id="63" name="Forma livre 62"/>
                <p:cNvSpPr/>
                <p:nvPr/>
              </p:nvSpPr>
              <p:spPr>
                <a:xfrm>
                  <a:off x="342900" y="5059680"/>
                  <a:ext cx="426720" cy="0"/>
                </a:xfrm>
                <a:custGeom>
                  <a:avLst/>
                  <a:gdLst>
                    <a:gd name="connsiteX0" fmla="*/ 0 w 426720"/>
                    <a:gd name="connsiteY0" fmla="*/ 0 h 0"/>
                    <a:gd name="connsiteX1" fmla="*/ 426720 w 42672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6720">
                      <a:moveTo>
                        <a:pt x="0" y="0"/>
                      </a:moveTo>
                      <a:lnTo>
                        <a:pt x="426720" y="0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CaixaDeTexto 71"/>
                <p:cNvSpPr txBox="1"/>
                <p:nvPr/>
              </p:nvSpPr>
              <p:spPr>
                <a:xfrm>
                  <a:off x="701961" y="4959652"/>
                  <a:ext cx="742511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>
                      <a:solidFill>
                        <a:prstClr val="black"/>
                      </a:solidFill>
                    </a:rPr>
                    <a:t>Leitos Naturais</a:t>
                  </a:r>
                </a:p>
              </p:txBody>
            </p:sp>
          </p:grpSp>
        </p:grpSp>
        <p:sp>
          <p:nvSpPr>
            <p:cNvPr id="69" name="CaixaDeTexto 68"/>
            <p:cNvSpPr txBox="1"/>
            <p:nvPr/>
          </p:nvSpPr>
          <p:spPr>
            <a:xfrm>
              <a:off x="5723112" y="2136576"/>
              <a:ext cx="1105535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700" b="1" dirty="0">
                  <a:solidFill>
                    <a:prstClr val="black"/>
                  </a:solidFill>
                </a:rPr>
                <a:t>24 Municípios Diretamente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3344397" y="1778633"/>
              <a:ext cx="850243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700" b="1" dirty="0">
                  <a:solidFill>
                    <a:prstClr val="black"/>
                  </a:solidFill>
                </a:rPr>
                <a:t>23 Municípios Diretamente</a:t>
              </a:r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6272530" y="3829452"/>
              <a:ext cx="1105535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700" b="1" dirty="0">
                  <a:solidFill>
                    <a:prstClr val="black"/>
                  </a:solidFill>
                </a:rPr>
                <a:t>26 Municípios Diretamente</a:t>
              </a: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4308217" y="4477387"/>
              <a:ext cx="1105535" cy="35842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700" b="1" dirty="0">
                  <a:solidFill>
                    <a:prstClr val="black"/>
                  </a:solidFill>
                </a:rPr>
                <a:t>2 Municípios Diretamente’’</a:t>
              </a:r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5192277" y="4265447"/>
              <a:ext cx="793159" cy="4838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b="1" dirty="0">
                  <a:solidFill>
                    <a:prstClr val="black"/>
                  </a:solidFill>
                </a:rPr>
                <a:t>64 Municípios Diretamente</a:t>
              </a:r>
            </a:p>
          </p:txBody>
        </p:sp>
      </p:grpSp>
      <p:sp>
        <p:nvSpPr>
          <p:cNvPr id="35" name="Retângulo 34"/>
          <p:cNvSpPr/>
          <p:nvPr/>
        </p:nvSpPr>
        <p:spPr>
          <a:xfrm>
            <a:off x="108858" y="971851"/>
            <a:ext cx="8942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105766"/>
                </a:solidFill>
                <a:latin typeface="Gotham Book"/>
                <a:ea typeface="Times New Roman" panose="02020603050405020304" pitchFamily="18" charset="0"/>
              </a:rPr>
              <a:t>O CAMINHO DAS ÁGUAS</a:t>
            </a:r>
            <a:endParaRPr lang="pt-BR" dirty="0">
              <a:solidFill>
                <a:srgbClr val="105766"/>
              </a:solidFill>
              <a:latin typeface="Gotham Book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08858" y="347590"/>
            <a:ext cx="8942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105766"/>
                </a:solidFill>
                <a:latin typeface="Gotham Book"/>
                <a:ea typeface="Times New Roman" panose="02020603050405020304" pitchFamily="18" charset="0"/>
              </a:rPr>
              <a:t>PROJETO DE INTEGRAÇÃO DO RIO SÃO FRANCISCO COM BACIAS HIDROGRÁFICAS DO NORDESTE SETENTRIONAL - PISF</a:t>
            </a:r>
            <a:endParaRPr lang="pt-BR" dirty="0">
              <a:solidFill>
                <a:srgbClr val="105766"/>
              </a:solidFill>
              <a:latin typeface="Gotham Book"/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35496" y="1367465"/>
            <a:ext cx="6449896" cy="2985843"/>
            <a:chOff x="35496" y="1367465"/>
            <a:chExt cx="6449896" cy="2985843"/>
          </a:xfrm>
        </p:grpSpPr>
        <p:grpSp>
          <p:nvGrpSpPr>
            <p:cNvPr id="40" name="Grupo 39"/>
            <p:cNvGrpSpPr/>
            <p:nvPr/>
          </p:nvGrpSpPr>
          <p:grpSpPr>
            <a:xfrm>
              <a:off x="81312" y="1826815"/>
              <a:ext cx="6404080" cy="2526493"/>
              <a:chOff x="81312" y="1826815"/>
              <a:chExt cx="6404080" cy="2526493"/>
            </a:xfrm>
          </p:grpSpPr>
          <p:grpSp>
            <p:nvGrpSpPr>
              <p:cNvPr id="21" name="Grupo 20"/>
              <p:cNvGrpSpPr/>
              <p:nvPr/>
            </p:nvGrpSpPr>
            <p:grpSpPr>
              <a:xfrm>
                <a:off x="1394892" y="1891439"/>
                <a:ext cx="1813250" cy="1109606"/>
                <a:chOff x="1394892" y="1891439"/>
                <a:chExt cx="1813250" cy="1109606"/>
              </a:xfrm>
            </p:grpSpPr>
            <p:sp>
              <p:nvSpPr>
                <p:cNvPr id="31" name="Retângulo 30">
                  <a:hlinkClick r:id="rId3" action="ppaction://hlinksldjump"/>
                </p:cNvPr>
                <p:cNvSpPr/>
                <p:nvPr/>
              </p:nvSpPr>
              <p:spPr>
                <a:xfrm>
                  <a:off x="1394892" y="1891439"/>
                  <a:ext cx="1813250" cy="5616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rgbClr val="105766"/>
                    </a:buClr>
                  </a:pPr>
                  <a:r>
                    <a:rPr lang="pt-BR" sz="1050" b="1" dirty="0">
                      <a:solidFill>
                        <a:srgbClr val="105766"/>
                      </a:solidFill>
                      <a:latin typeface="Gotham Book"/>
                    </a:rPr>
                    <a:t>Ramal do Salgado</a:t>
                  </a:r>
                </a:p>
                <a:p>
                  <a:pPr marL="0" lvl="1" algn="ctr">
                    <a:buClr>
                      <a:srgbClr val="105766"/>
                    </a:buClr>
                  </a:pPr>
                  <a:r>
                    <a:rPr lang="pt-BR" sz="1000" dirty="0">
                      <a:solidFill>
                        <a:srgbClr val="105766"/>
                      </a:solidFill>
                      <a:latin typeface="Gotham Book"/>
                    </a:rPr>
                    <a:t>690 mi (estimativa)</a:t>
                  </a:r>
                </a:p>
                <a:p>
                  <a:pPr marL="0" lvl="1" algn="ctr">
                    <a:buClr>
                      <a:srgbClr val="105766"/>
                    </a:buClr>
                  </a:pPr>
                  <a:r>
                    <a:rPr lang="pt-BR" sz="1000" dirty="0">
                      <a:solidFill>
                        <a:srgbClr val="105766"/>
                      </a:solidFill>
                      <a:latin typeface="Gotham Book"/>
                    </a:rPr>
                    <a:t>Projeto Executivo Finalizado</a:t>
                  </a:r>
                </a:p>
              </p:txBody>
            </p:sp>
            <p:cxnSp>
              <p:nvCxnSpPr>
                <p:cNvPr id="9" name="Conector de seta reta 8"/>
                <p:cNvCxnSpPr>
                  <a:stCxn id="31" idx="2"/>
                </p:cNvCxnSpPr>
                <p:nvPr/>
              </p:nvCxnSpPr>
              <p:spPr>
                <a:xfrm>
                  <a:off x="2301517" y="2453131"/>
                  <a:ext cx="758315" cy="54791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upo 21"/>
              <p:cNvGrpSpPr/>
              <p:nvPr/>
            </p:nvGrpSpPr>
            <p:grpSpPr>
              <a:xfrm>
                <a:off x="81312" y="2907526"/>
                <a:ext cx="2762496" cy="408432"/>
                <a:chOff x="-23681" y="2907526"/>
                <a:chExt cx="2795481" cy="408432"/>
              </a:xfrm>
            </p:grpSpPr>
            <p:sp>
              <p:nvSpPr>
                <p:cNvPr id="30" name="Retângulo 29">
                  <a:hlinkClick r:id="rId4" action="ppaction://hlinksldjump"/>
                </p:cNvPr>
                <p:cNvSpPr/>
                <p:nvPr/>
              </p:nvSpPr>
              <p:spPr>
                <a:xfrm>
                  <a:off x="-23681" y="2907526"/>
                  <a:ext cx="2540354" cy="4078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rgbClr val="105766"/>
                    </a:buClr>
                  </a:pPr>
                  <a:r>
                    <a:rPr lang="pt-BR" sz="1050" b="1" dirty="0">
                      <a:solidFill>
                        <a:srgbClr val="105766"/>
                      </a:solidFill>
                      <a:latin typeface="Gotham Book"/>
                    </a:rPr>
                    <a:t>Cinturão das Águas do Ceará (CAC)</a:t>
                  </a:r>
                </a:p>
                <a:p>
                  <a:pPr marL="0" lvl="1" algn="ctr">
                    <a:buClr>
                      <a:srgbClr val="105766"/>
                    </a:buClr>
                  </a:pPr>
                  <a:r>
                    <a:rPr lang="pt-BR" sz="1000" dirty="0">
                      <a:solidFill>
                        <a:srgbClr val="105766"/>
                      </a:solidFill>
                      <a:latin typeface="Gotham Book"/>
                    </a:rPr>
                    <a:t>LOA2017 + RAP - 210 milhões</a:t>
                  </a:r>
                </a:p>
              </p:txBody>
            </p:sp>
            <p:cxnSp>
              <p:nvCxnSpPr>
                <p:cNvPr id="12" name="Conector de seta reta 11"/>
                <p:cNvCxnSpPr/>
                <p:nvPr/>
              </p:nvCxnSpPr>
              <p:spPr>
                <a:xfrm>
                  <a:off x="2516673" y="3112056"/>
                  <a:ext cx="255127" cy="20390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upo 22"/>
              <p:cNvGrpSpPr/>
              <p:nvPr/>
            </p:nvGrpSpPr>
            <p:grpSpPr>
              <a:xfrm>
                <a:off x="467543" y="3945504"/>
                <a:ext cx="2213131" cy="407804"/>
                <a:chOff x="467543" y="3945504"/>
                <a:chExt cx="2213131" cy="407804"/>
              </a:xfrm>
            </p:grpSpPr>
            <p:sp>
              <p:nvSpPr>
                <p:cNvPr id="34" name="Retângulo 33"/>
                <p:cNvSpPr/>
                <p:nvPr/>
              </p:nvSpPr>
              <p:spPr>
                <a:xfrm>
                  <a:off x="467543" y="3945504"/>
                  <a:ext cx="1776909" cy="4078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rgbClr val="105766"/>
                    </a:buClr>
                  </a:pPr>
                  <a:r>
                    <a:rPr lang="pt-BR" sz="1050" b="1" dirty="0">
                      <a:solidFill>
                        <a:srgbClr val="105766"/>
                      </a:solidFill>
                      <a:latin typeface="Gotham Book"/>
                    </a:rPr>
                    <a:t>Ramal do Entremontes</a:t>
                  </a:r>
                </a:p>
                <a:p>
                  <a:pPr marL="0" lvl="1" algn="ctr">
                    <a:buClr>
                      <a:srgbClr val="105766"/>
                    </a:buClr>
                  </a:pPr>
                  <a:r>
                    <a:rPr lang="pt-BR" sz="1000" dirty="0">
                      <a:solidFill>
                        <a:srgbClr val="105766"/>
                      </a:solidFill>
                      <a:latin typeface="Gotham Book"/>
                    </a:rPr>
                    <a:t>Projeto básico concluído</a:t>
                  </a:r>
                </a:p>
              </p:txBody>
            </p:sp>
            <p:cxnSp>
              <p:nvCxnSpPr>
                <p:cNvPr id="16" name="Conector de seta reta 15"/>
                <p:cNvCxnSpPr>
                  <a:stCxn id="34" idx="3"/>
                </p:cNvCxnSpPr>
                <p:nvPr/>
              </p:nvCxnSpPr>
              <p:spPr>
                <a:xfrm>
                  <a:off x="2244452" y="4149406"/>
                  <a:ext cx="436222" cy="20390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upo 24"/>
              <p:cNvGrpSpPr/>
              <p:nvPr/>
            </p:nvGrpSpPr>
            <p:grpSpPr>
              <a:xfrm>
                <a:off x="4228263" y="1826815"/>
                <a:ext cx="1991002" cy="779825"/>
                <a:chOff x="4228263" y="1826815"/>
                <a:chExt cx="1991002" cy="779825"/>
              </a:xfrm>
            </p:grpSpPr>
            <p:cxnSp>
              <p:nvCxnSpPr>
                <p:cNvPr id="18" name="Conector de seta reta 17"/>
                <p:cNvCxnSpPr/>
                <p:nvPr/>
              </p:nvCxnSpPr>
              <p:spPr>
                <a:xfrm flipH="1">
                  <a:off x="4451510" y="2366588"/>
                  <a:ext cx="652785" cy="24005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tângulo 31">
                  <a:hlinkClick r:id="rId5" action="ppaction://hlinksldjump"/>
                </p:cNvPr>
                <p:cNvSpPr/>
                <p:nvPr/>
              </p:nvSpPr>
              <p:spPr>
                <a:xfrm>
                  <a:off x="4228263" y="1826815"/>
                  <a:ext cx="1991002" cy="5616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rgbClr val="105766"/>
                    </a:buClr>
                  </a:pPr>
                  <a:r>
                    <a:rPr lang="pt-BR" sz="1050" b="1" dirty="0">
                      <a:solidFill>
                        <a:srgbClr val="105766"/>
                      </a:solidFill>
                      <a:latin typeface="Gotham Book"/>
                    </a:rPr>
                    <a:t>Ramal do Apodi</a:t>
                  </a:r>
                </a:p>
                <a:p>
                  <a:pPr marL="0" lvl="1" algn="ctr">
                    <a:buClr>
                      <a:srgbClr val="105766"/>
                    </a:buClr>
                  </a:pPr>
                  <a:r>
                    <a:rPr lang="pt-BR" sz="1000" dirty="0">
                      <a:solidFill>
                        <a:srgbClr val="105766"/>
                      </a:solidFill>
                      <a:latin typeface="Gotham Book"/>
                    </a:rPr>
                    <a:t>2,1 bi (estimativa)</a:t>
                  </a:r>
                </a:p>
                <a:p>
                  <a:pPr marL="0" lvl="1" algn="ctr">
                    <a:buClr>
                      <a:srgbClr val="105766"/>
                    </a:buClr>
                  </a:pPr>
                  <a:r>
                    <a:rPr lang="pt-BR" sz="1000" dirty="0">
                      <a:solidFill>
                        <a:srgbClr val="105766"/>
                      </a:solidFill>
                      <a:latin typeface="Gotham Book"/>
                    </a:rPr>
                    <a:t>Finalizando o Projeto Executivo</a:t>
                  </a:r>
                </a:p>
              </p:txBody>
            </p:sp>
          </p:grpSp>
          <p:grpSp>
            <p:nvGrpSpPr>
              <p:cNvPr id="24" name="Grupo 23"/>
              <p:cNvGrpSpPr/>
              <p:nvPr/>
            </p:nvGrpSpPr>
            <p:grpSpPr>
              <a:xfrm>
                <a:off x="4257380" y="3140968"/>
                <a:ext cx="2228012" cy="477054"/>
                <a:chOff x="4257380" y="3140968"/>
                <a:chExt cx="2228012" cy="477054"/>
              </a:xfrm>
            </p:grpSpPr>
            <p:sp>
              <p:nvSpPr>
                <p:cNvPr id="36" name="Retângulo 35">
                  <a:hlinkClick r:id="rId6" action="ppaction://hlinksldjump"/>
                </p:cNvPr>
                <p:cNvSpPr/>
                <p:nvPr/>
              </p:nvSpPr>
              <p:spPr>
                <a:xfrm>
                  <a:off x="4698432" y="3140968"/>
                  <a:ext cx="1786960" cy="4770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rgbClr val="105766"/>
                    </a:buClr>
                  </a:pPr>
                  <a:r>
                    <a:rPr lang="pt-BR" sz="900" b="1" dirty="0">
                      <a:solidFill>
                        <a:srgbClr val="105766"/>
                      </a:solidFill>
                      <a:latin typeface="Gotham Book"/>
                    </a:rPr>
                    <a:t>Ramal do Piancó</a:t>
                  </a:r>
                </a:p>
                <a:p>
                  <a:pPr marL="0" lvl="1" algn="ctr">
                    <a:buClr>
                      <a:srgbClr val="105766"/>
                    </a:buClr>
                  </a:pPr>
                  <a:r>
                    <a:rPr lang="pt-BR" sz="800" dirty="0">
                      <a:solidFill>
                        <a:srgbClr val="105766"/>
                      </a:solidFill>
                      <a:latin typeface="Gotham Book"/>
                    </a:rPr>
                    <a:t>EVTEA  - Programa Interáguas</a:t>
                  </a:r>
                </a:p>
                <a:p>
                  <a:pPr marL="0" lvl="1" algn="ctr">
                    <a:buClr>
                      <a:srgbClr val="105766"/>
                    </a:buClr>
                  </a:pPr>
                  <a:r>
                    <a:rPr lang="pt-BR" sz="800" dirty="0">
                      <a:solidFill>
                        <a:srgbClr val="105766"/>
                      </a:solidFill>
                      <a:latin typeface="Gotham Book"/>
                    </a:rPr>
                    <a:t>Banco Mundial (2017)</a:t>
                  </a:r>
                </a:p>
              </p:txBody>
            </p:sp>
            <p:cxnSp>
              <p:nvCxnSpPr>
                <p:cNvPr id="20" name="Conector de seta reta 19"/>
                <p:cNvCxnSpPr>
                  <a:cxnSpLocks/>
                  <a:stCxn id="36" idx="1"/>
                </p:cNvCxnSpPr>
                <p:nvPr/>
              </p:nvCxnSpPr>
              <p:spPr>
                <a:xfrm flipH="1">
                  <a:off x="4257380" y="3379495"/>
                  <a:ext cx="441052" cy="23727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Retângulo 70"/>
            <p:cNvSpPr/>
            <p:nvPr/>
          </p:nvSpPr>
          <p:spPr>
            <a:xfrm>
              <a:off x="35496" y="1367465"/>
              <a:ext cx="1333398" cy="569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rgbClr val="FFFF00"/>
                  </a:solidFill>
                </a:rPr>
                <a:t>Obras Hídricas Estruturantes</a:t>
              </a:r>
            </a:p>
            <a:p>
              <a:pPr algn="ctr"/>
              <a:r>
                <a:rPr lang="pt-BR" sz="1200" b="1" dirty="0">
                  <a:solidFill>
                    <a:srgbClr val="FFFF00"/>
                  </a:solidFill>
                </a:rPr>
                <a:t> Eixo Norte</a:t>
              </a:r>
            </a:p>
          </p:txBody>
        </p:sp>
      </p:grpSp>
      <p:sp>
        <p:nvSpPr>
          <p:cNvPr id="57" name="Forma livre 56">
            <a:hlinkClick r:id="" action="ppaction://noaction"/>
          </p:cNvPr>
          <p:cNvSpPr/>
          <p:nvPr/>
        </p:nvSpPr>
        <p:spPr>
          <a:xfrm>
            <a:off x="3124101" y="3169920"/>
            <a:ext cx="987722" cy="1737360"/>
          </a:xfrm>
          <a:custGeom>
            <a:avLst/>
            <a:gdLst>
              <a:gd name="connsiteX0" fmla="*/ 723999 w 987722"/>
              <a:gd name="connsiteY0" fmla="*/ 106680 h 1737360"/>
              <a:gd name="connsiteX1" fmla="*/ 723999 w 987722"/>
              <a:gd name="connsiteY1" fmla="*/ 106680 h 1737360"/>
              <a:gd name="connsiteX2" fmla="*/ 716379 w 987722"/>
              <a:gd name="connsiteY2" fmla="*/ 259080 h 1737360"/>
              <a:gd name="connsiteX3" fmla="*/ 708759 w 987722"/>
              <a:gd name="connsiteY3" fmla="*/ 327660 h 1737360"/>
              <a:gd name="connsiteX4" fmla="*/ 693519 w 987722"/>
              <a:gd name="connsiteY4" fmla="*/ 350520 h 1737360"/>
              <a:gd name="connsiteX5" fmla="*/ 685899 w 987722"/>
              <a:gd name="connsiteY5" fmla="*/ 426720 h 1737360"/>
              <a:gd name="connsiteX6" fmla="*/ 663039 w 987722"/>
              <a:gd name="connsiteY6" fmla="*/ 457200 h 1737360"/>
              <a:gd name="connsiteX7" fmla="*/ 647799 w 987722"/>
              <a:gd name="connsiteY7" fmla="*/ 525780 h 1737360"/>
              <a:gd name="connsiteX8" fmla="*/ 624939 w 987722"/>
              <a:gd name="connsiteY8" fmla="*/ 541020 h 1737360"/>
              <a:gd name="connsiteX9" fmla="*/ 579219 w 987722"/>
              <a:gd name="connsiteY9" fmla="*/ 586740 h 1737360"/>
              <a:gd name="connsiteX10" fmla="*/ 556359 w 987722"/>
              <a:gd name="connsiteY10" fmla="*/ 617220 h 1737360"/>
              <a:gd name="connsiteX11" fmla="*/ 533499 w 987722"/>
              <a:gd name="connsiteY11" fmla="*/ 632460 h 1737360"/>
              <a:gd name="connsiteX12" fmla="*/ 487779 w 987722"/>
              <a:gd name="connsiteY12" fmla="*/ 670560 h 1737360"/>
              <a:gd name="connsiteX13" fmla="*/ 472539 w 987722"/>
              <a:gd name="connsiteY13" fmla="*/ 693420 h 1737360"/>
              <a:gd name="connsiteX14" fmla="*/ 426819 w 987722"/>
              <a:gd name="connsiteY14" fmla="*/ 723900 h 1737360"/>
              <a:gd name="connsiteX15" fmla="*/ 403959 w 987722"/>
              <a:gd name="connsiteY15" fmla="*/ 739140 h 1737360"/>
              <a:gd name="connsiteX16" fmla="*/ 381099 w 987722"/>
              <a:gd name="connsiteY16" fmla="*/ 762000 h 1737360"/>
              <a:gd name="connsiteX17" fmla="*/ 350619 w 987722"/>
              <a:gd name="connsiteY17" fmla="*/ 784860 h 1737360"/>
              <a:gd name="connsiteX18" fmla="*/ 335379 w 987722"/>
              <a:gd name="connsiteY18" fmla="*/ 807720 h 1737360"/>
              <a:gd name="connsiteX19" fmla="*/ 304899 w 987722"/>
              <a:gd name="connsiteY19" fmla="*/ 815340 h 1737360"/>
              <a:gd name="connsiteX20" fmla="*/ 282039 w 987722"/>
              <a:gd name="connsiteY20" fmla="*/ 838200 h 1737360"/>
              <a:gd name="connsiteX21" fmla="*/ 243939 w 987722"/>
              <a:gd name="connsiteY21" fmla="*/ 891540 h 1737360"/>
              <a:gd name="connsiteX22" fmla="*/ 205839 w 987722"/>
              <a:gd name="connsiteY22" fmla="*/ 960120 h 1737360"/>
              <a:gd name="connsiteX23" fmla="*/ 175359 w 987722"/>
              <a:gd name="connsiteY23" fmla="*/ 1028700 h 1737360"/>
              <a:gd name="connsiteX24" fmla="*/ 160119 w 987722"/>
              <a:gd name="connsiteY24" fmla="*/ 1059180 h 1737360"/>
              <a:gd name="connsiteX25" fmla="*/ 152499 w 987722"/>
              <a:gd name="connsiteY25" fmla="*/ 1097280 h 1737360"/>
              <a:gd name="connsiteX26" fmla="*/ 137259 w 987722"/>
              <a:gd name="connsiteY26" fmla="*/ 1165860 h 1737360"/>
              <a:gd name="connsiteX27" fmla="*/ 106779 w 987722"/>
              <a:gd name="connsiteY27" fmla="*/ 1219200 h 1737360"/>
              <a:gd name="connsiteX28" fmla="*/ 83919 w 987722"/>
              <a:gd name="connsiteY28" fmla="*/ 1272540 h 1737360"/>
              <a:gd name="connsiteX29" fmla="*/ 53439 w 987722"/>
              <a:gd name="connsiteY29" fmla="*/ 1325880 h 1737360"/>
              <a:gd name="connsiteX30" fmla="*/ 30579 w 987722"/>
              <a:gd name="connsiteY30" fmla="*/ 1394460 h 1737360"/>
              <a:gd name="connsiteX31" fmla="*/ 22959 w 987722"/>
              <a:gd name="connsiteY31" fmla="*/ 1417320 h 1737360"/>
              <a:gd name="connsiteX32" fmla="*/ 15339 w 987722"/>
              <a:gd name="connsiteY32" fmla="*/ 1440180 h 1737360"/>
              <a:gd name="connsiteX33" fmla="*/ 7719 w 987722"/>
              <a:gd name="connsiteY33" fmla="*/ 1501140 h 1737360"/>
              <a:gd name="connsiteX34" fmla="*/ 99 w 987722"/>
              <a:gd name="connsiteY34" fmla="*/ 1524000 h 1737360"/>
              <a:gd name="connsiteX35" fmla="*/ 38199 w 987722"/>
              <a:gd name="connsiteY35" fmla="*/ 1737360 h 1737360"/>
              <a:gd name="connsiteX36" fmla="*/ 68679 w 987722"/>
              <a:gd name="connsiteY36" fmla="*/ 1722120 h 1737360"/>
              <a:gd name="connsiteX37" fmla="*/ 122019 w 987722"/>
              <a:gd name="connsiteY37" fmla="*/ 1691640 h 1737360"/>
              <a:gd name="connsiteX38" fmla="*/ 129639 w 987722"/>
              <a:gd name="connsiteY38" fmla="*/ 1668780 h 1737360"/>
              <a:gd name="connsiteX39" fmla="*/ 152499 w 987722"/>
              <a:gd name="connsiteY39" fmla="*/ 1653540 h 1737360"/>
              <a:gd name="connsiteX40" fmla="*/ 167739 w 987722"/>
              <a:gd name="connsiteY40" fmla="*/ 1592580 h 1737360"/>
              <a:gd name="connsiteX41" fmla="*/ 182979 w 987722"/>
              <a:gd name="connsiteY41" fmla="*/ 1562100 h 1737360"/>
              <a:gd name="connsiteX42" fmla="*/ 198219 w 987722"/>
              <a:gd name="connsiteY42" fmla="*/ 1493520 h 1737360"/>
              <a:gd name="connsiteX43" fmla="*/ 205839 w 987722"/>
              <a:gd name="connsiteY43" fmla="*/ 1463040 h 1737360"/>
              <a:gd name="connsiteX44" fmla="*/ 221079 w 987722"/>
              <a:gd name="connsiteY44" fmla="*/ 1440180 h 1737360"/>
              <a:gd name="connsiteX45" fmla="*/ 236319 w 987722"/>
              <a:gd name="connsiteY45" fmla="*/ 1386840 h 1737360"/>
              <a:gd name="connsiteX46" fmla="*/ 289659 w 987722"/>
              <a:gd name="connsiteY46" fmla="*/ 1310640 h 1737360"/>
              <a:gd name="connsiteX47" fmla="*/ 320139 w 987722"/>
              <a:gd name="connsiteY47" fmla="*/ 1280160 h 1737360"/>
              <a:gd name="connsiteX48" fmla="*/ 350619 w 987722"/>
              <a:gd name="connsiteY48" fmla="*/ 1264920 h 1737360"/>
              <a:gd name="connsiteX49" fmla="*/ 388719 w 987722"/>
              <a:gd name="connsiteY49" fmla="*/ 1234440 h 1737360"/>
              <a:gd name="connsiteX50" fmla="*/ 434439 w 987722"/>
              <a:gd name="connsiteY50" fmla="*/ 1196340 h 1737360"/>
              <a:gd name="connsiteX51" fmla="*/ 495399 w 987722"/>
              <a:gd name="connsiteY51" fmla="*/ 1165860 h 1737360"/>
              <a:gd name="connsiteX52" fmla="*/ 510639 w 987722"/>
              <a:gd name="connsiteY52" fmla="*/ 1143000 h 1737360"/>
              <a:gd name="connsiteX53" fmla="*/ 533499 w 987722"/>
              <a:gd name="connsiteY53" fmla="*/ 1127760 h 1737360"/>
              <a:gd name="connsiteX54" fmla="*/ 556359 w 987722"/>
              <a:gd name="connsiteY54" fmla="*/ 1104900 h 1737360"/>
              <a:gd name="connsiteX55" fmla="*/ 579219 w 987722"/>
              <a:gd name="connsiteY55" fmla="*/ 1089660 h 1737360"/>
              <a:gd name="connsiteX56" fmla="*/ 624939 w 987722"/>
              <a:gd name="connsiteY56" fmla="*/ 1051560 h 1737360"/>
              <a:gd name="connsiteX57" fmla="*/ 647799 w 987722"/>
              <a:gd name="connsiteY57" fmla="*/ 1005840 h 1737360"/>
              <a:gd name="connsiteX58" fmla="*/ 678279 w 987722"/>
              <a:gd name="connsiteY58" fmla="*/ 952500 h 1737360"/>
              <a:gd name="connsiteX59" fmla="*/ 685899 w 987722"/>
              <a:gd name="connsiteY59" fmla="*/ 929640 h 1737360"/>
              <a:gd name="connsiteX60" fmla="*/ 701139 w 987722"/>
              <a:gd name="connsiteY60" fmla="*/ 899160 h 1737360"/>
              <a:gd name="connsiteX61" fmla="*/ 731619 w 987722"/>
              <a:gd name="connsiteY61" fmla="*/ 838200 h 1737360"/>
              <a:gd name="connsiteX62" fmla="*/ 739239 w 987722"/>
              <a:gd name="connsiteY62" fmla="*/ 807720 h 1737360"/>
              <a:gd name="connsiteX63" fmla="*/ 769719 w 987722"/>
              <a:gd name="connsiteY63" fmla="*/ 754380 h 1737360"/>
              <a:gd name="connsiteX64" fmla="*/ 792579 w 987722"/>
              <a:gd name="connsiteY64" fmla="*/ 708660 h 1737360"/>
              <a:gd name="connsiteX65" fmla="*/ 807819 w 987722"/>
              <a:gd name="connsiteY65" fmla="*/ 647700 h 1737360"/>
              <a:gd name="connsiteX66" fmla="*/ 823059 w 987722"/>
              <a:gd name="connsiteY66" fmla="*/ 617220 h 1737360"/>
              <a:gd name="connsiteX67" fmla="*/ 845919 w 987722"/>
              <a:gd name="connsiteY67" fmla="*/ 571500 h 1737360"/>
              <a:gd name="connsiteX68" fmla="*/ 868779 w 987722"/>
              <a:gd name="connsiteY68" fmla="*/ 510540 h 1737360"/>
              <a:gd name="connsiteX69" fmla="*/ 876399 w 987722"/>
              <a:gd name="connsiteY69" fmla="*/ 487680 h 1737360"/>
              <a:gd name="connsiteX70" fmla="*/ 891639 w 987722"/>
              <a:gd name="connsiteY70" fmla="*/ 449580 h 1737360"/>
              <a:gd name="connsiteX71" fmla="*/ 906879 w 987722"/>
              <a:gd name="connsiteY71" fmla="*/ 419100 h 1737360"/>
              <a:gd name="connsiteX72" fmla="*/ 929739 w 987722"/>
              <a:gd name="connsiteY72" fmla="*/ 358140 h 1737360"/>
              <a:gd name="connsiteX73" fmla="*/ 937359 w 987722"/>
              <a:gd name="connsiteY73" fmla="*/ 312420 h 1737360"/>
              <a:gd name="connsiteX74" fmla="*/ 967839 w 987722"/>
              <a:gd name="connsiteY74" fmla="*/ 236220 h 1737360"/>
              <a:gd name="connsiteX75" fmla="*/ 929739 w 987722"/>
              <a:gd name="connsiteY75" fmla="*/ 0 h 1737360"/>
              <a:gd name="connsiteX76" fmla="*/ 845919 w 987722"/>
              <a:gd name="connsiteY76" fmla="*/ 7620 h 1737360"/>
              <a:gd name="connsiteX77" fmla="*/ 823059 w 987722"/>
              <a:gd name="connsiteY77" fmla="*/ 22860 h 1737360"/>
              <a:gd name="connsiteX78" fmla="*/ 769719 w 987722"/>
              <a:gd name="connsiteY78" fmla="*/ 53340 h 1737360"/>
              <a:gd name="connsiteX79" fmla="*/ 723999 w 987722"/>
              <a:gd name="connsiteY79" fmla="*/ 10668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87722" h="1737360">
                <a:moveTo>
                  <a:pt x="723999" y="106680"/>
                </a:moveTo>
                <a:lnTo>
                  <a:pt x="723999" y="106680"/>
                </a:lnTo>
                <a:cubicBezTo>
                  <a:pt x="721459" y="157480"/>
                  <a:pt x="719879" y="208337"/>
                  <a:pt x="716379" y="259080"/>
                </a:cubicBezTo>
                <a:cubicBezTo>
                  <a:pt x="714797" y="282026"/>
                  <a:pt x="714337" y="305346"/>
                  <a:pt x="708759" y="327660"/>
                </a:cubicBezTo>
                <a:cubicBezTo>
                  <a:pt x="706538" y="336545"/>
                  <a:pt x="698599" y="342900"/>
                  <a:pt x="693519" y="350520"/>
                </a:cubicBezTo>
                <a:cubicBezTo>
                  <a:pt x="690979" y="375920"/>
                  <a:pt x="692912" y="402175"/>
                  <a:pt x="685899" y="426720"/>
                </a:cubicBezTo>
                <a:cubicBezTo>
                  <a:pt x="682410" y="438931"/>
                  <a:pt x="668197" y="445595"/>
                  <a:pt x="663039" y="457200"/>
                </a:cubicBezTo>
                <a:cubicBezTo>
                  <a:pt x="662255" y="458963"/>
                  <a:pt x="651372" y="520421"/>
                  <a:pt x="647799" y="525780"/>
                </a:cubicBezTo>
                <a:cubicBezTo>
                  <a:pt x="642719" y="533400"/>
                  <a:pt x="632559" y="535940"/>
                  <a:pt x="624939" y="541020"/>
                </a:cubicBezTo>
                <a:cubicBezTo>
                  <a:pt x="589023" y="594894"/>
                  <a:pt x="635929" y="530030"/>
                  <a:pt x="579219" y="586740"/>
                </a:cubicBezTo>
                <a:cubicBezTo>
                  <a:pt x="570239" y="595720"/>
                  <a:pt x="565339" y="608240"/>
                  <a:pt x="556359" y="617220"/>
                </a:cubicBezTo>
                <a:cubicBezTo>
                  <a:pt x="549883" y="623696"/>
                  <a:pt x="539975" y="625984"/>
                  <a:pt x="533499" y="632460"/>
                </a:cubicBezTo>
                <a:cubicBezTo>
                  <a:pt x="491980" y="673979"/>
                  <a:pt x="531440" y="656006"/>
                  <a:pt x="487779" y="670560"/>
                </a:cubicBezTo>
                <a:cubicBezTo>
                  <a:pt x="482699" y="678180"/>
                  <a:pt x="479431" y="687389"/>
                  <a:pt x="472539" y="693420"/>
                </a:cubicBezTo>
                <a:cubicBezTo>
                  <a:pt x="458755" y="705481"/>
                  <a:pt x="442059" y="713740"/>
                  <a:pt x="426819" y="723900"/>
                </a:cubicBezTo>
                <a:cubicBezTo>
                  <a:pt x="419199" y="728980"/>
                  <a:pt x="410435" y="732664"/>
                  <a:pt x="403959" y="739140"/>
                </a:cubicBezTo>
                <a:cubicBezTo>
                  <a:pt x="396339" y="746760"/>
                  <a:pt x="389281" y="754987"/>
                  <a:pt x="381099" y="762000"/>
                </a:cubicBezTo>
                <a:cubicBezTo>
                  <a:pt x="371456" y="770265"/>
                  <a:pt x="359599" y="775880"/>
                  <a:pt x="350619" y="784860"/>
                </a:cubicBezTo>
                <a:cubicBezTo>
                  <a:pt x="344143" y="791336"/>
                  <a:pt x="342999" y="802640"/>
                  <a:pt x="335379" y="807720"/>
                </a:cubicBezTo>
                <a:cubicBezTo>
                  <a:pt x="326665" y="813529"/>
                  <a:pt x="315059" y="812800"/>
                  <a:pt x="304899" y="815340"/>
                </a:cubicBezTo>
                <a:cubicBezTo>
                  <a:pt x="297279" y="822960"/>
                  <a:pt x="288303" y="829431"/>
                  <a:pt x="282039" y="838200"/>
                </a:cubicBezTo>
                <a:cubicBezTo>
                  <a:pt x="231891" y="908408"/>
                  <a:pt x="303376" y="832103"/>
                  <a:pt x="243939" y="891540"/>
                </a:cubicBezTo>
                <a:cubicBezTo>
                  <a:pt x="222867" y="954757"/>
                  <a:pt x="258242" y="855314"/>
                  <a:pt x="205839" y="960120"/>
                </a:cubicBezTo>
                <a:cubicBezTo>
                  <a:pt x="168322" y="1035153"/>
                  <a:pt x="214276" y="941136"/>
                  <a:pt x="175359" y="1028700"/>
                </a:cubicBezTo>
                <a:cubicBezTo>
                  <a:pt x="170746" y="1039080"/>
                  <a:pt x="165199" y="1049020"/>
                  <a:pt x="160119" y="1059180"/>
                </a:cubicBezTo>
                <a:cubicBezTo>
                  <a:pt x="157579" y="1071880"/>
                  <a:pt x="154816" y="1084537"/>
                  <a:pt x="152499" y="1097280"/>
                </a:cubicBezTo>
                <a:cubicBezTo>
                  <a:pt x="149154" y="1115676"/>
                  <a:pt x="146856" y="1146667"/>
                  <a:pt x="137259" y="1165860"/>
                </a:cubicBezTo>
                <a:cubicBezTo>
                  <a:pt x="98995" y="1242387"/>
                  <a:pt x="146856" y="1125686"/>
                  <a:pt x="106779" y="1219200"/>
                </a:cubicBezTo>
                <a:cubicBezTo>
                  <a:pt x="88460" y="1261944"/>
                  <a:pt x="112802" y="1221995"/>
                  <a:pt x="83919" y="1272540"/>
                </a:cubicBezTo>
                <a:cubicBezTo>
                  <a:pt x="65590" y="1304615"/>
                  <a:pt x="68790" y="1287502"/>
                  <a:pt x="53439" y="1325880"/>
                </a:cubicBezTo>
                <a:lnTo>
                  <a:pt x="30579" y="1394460"/>
                </a:lnTo>
                <a:lnTo>
                  <a:pt x="22959" y="1417320"/>
                </a:lnTo>
                <a:lnTo>
                  <a:pt x="15339" y="1440180"/>
                </a:lnTo>
                <a:cubicBezTo>
                  <a:pt x="12799" y="1460500"/>
                  <a:pt x="11382" y="1480992"/>
                  <a:pt x="7719" y="1501140"/>
                </a:cubicBezTo>
                <a:cubicBezTo>
                  <a:pt x="6282" y="1509043"/>
                  <a:pt x="-929" y="1516034"/>
                  <a:pt x="99" y="1524000"/>
                </a:cubicBezTo>
                <a:cubicBezTo>
                  <a:pt x="9344" y="1595651"/>
                  <a:pt x="25499" y="1666240"/>
                  <a:pt x="38199" y="1737360"/>
                </a:cubicBezTo>
                <a:cubicBezTo>
                  <a:pt x="48359" y="1732280"/>
                  <a:pt x="58816" y="1727756"/>
                  <a:pt x="68679" y="1722120"/>
                </a:cubicBezTo>
                <a:cubicBezTo>
                  <a:pt x="144072" y="1679038"/>
                  <a:pt x="29911" y="1737694"/>
                  <a:pt x="122019" y="1691640"/>
                </a:cubicBezTo>
                <a:cubicBezTo>
                  <a:pt x="124559" y="1684020"/>
                  <a:pt x="124621" y="1675052"/>
                  <a:pt x="129639" y="1668780"/>
                </a:cubicBezTo>
                <a:cubicBezTo>
                  <a:pt x="135360" y="1661629"/>
                  <a:pt x="148403" y="1661731"/>
                  <a:pt x="152499" y="1653540"/>
                </a:cubicBezTo>
                <a:cubicBezTo>
                  <a:pt x="161866" y="1634806"/>
                  <a:pt x="161115" y="1612451"/>
                  <a:pt x="167739" y="1592580"/>
                </a:cubicBezTo>
                <a:cubicBezTo>
                  <a:pt x="171331" y="1581804"/>
                  <a:pt x="178991" y="1572736"/>
                  <a:pt x="182979" y="1562100"/>
                </a:cubicBezTo>
                <a:cubicBezTo>
                  <a:pt x="188047" y="1548585"/>
                  <a:pt x="195586" y="1505370"/>
                  <a:pt x="198219" y="1493520"/>
                </a:cubicBezTo>
                <a:cubicBezTo>
                  <a:pt x="200491" y="1483297"/>
                  <a:pt x="201714" y="1472666"/>
                  <a:pt x="205839" y="1463040"/>
                </a:cubicBezTo>
                <a:cubicBezTo>
                  <a:pt x="209447" y="1454622"/>
                  <a:pt x="215999" y="1447800"/>
                  <a:pt x="221079" y="1440180"/>
                </a:cubicBezTo>
                <a:cubicBezTo>
                  <a:pt x="222873" y="1433006"/>
                  <a:pt x="231350" y="1395784"/>
                  <a:pt x="236319" y="1386840"/>
                </a:cubicBezTo>
                <a:cubicBezTo>
                  <a:pt x="242562" y="1375602"/>
                  <a:pt x="277499" y="1324537"/>
                  <a:pt x="289659" y="1310640"/>
                </a:cubicBezTo>
                <a:cubicBezTo>
                  <a:pt x="299121" y="1299827"/>
                  <a:pt x="308644" y="1288781"/>
                  <a:pt x="320139" y="1280160"/>
                </a:cubicBezTo>
                <a:cubicBezTo>
                  <a:pt x="329226" y="1273344"/>
                  <a:pt x="340459" y="1270000"/>
                  <a:pt x="350619" y="1264920"/>
                </a:cubicBezTo>
                <a:cubicBezTo>
                  <a:pt x="384703" y="1213795"/>
                  <a:pt x="344552" y="1263885"/>
                  <a:pt x="388719" y="1234440"/>
                </a:cubicBezTo>
                <a:cubicBezTo>
                  <a:pt x="461278" y="1186067"/>
                  <a:pt x="365880" y="1233736"/>
                  <a:pt x="434439" y="1196340"/>
                </a:cubicBezTo>
                <a:cubicBezTo>
                  <a:pt x="454383" y="1185461"/>
                  <a:pt x="495399" y="1165860"/>
                  <a:pt x="495399" y="1165860"/>
                </a:cubicBezTo>
                <a:cubicBezTo>
                  <a:pt x="500479" y="1158240"/>
                  <a:pt x="504163" y="1149476"/>
                  <a:pt x="510639" y="1143000"/>
                </a:cubicBezTo>
                <a:cubicBezTo>
                  <a:pt x="517115" y="1136524"/>
                  <a:pt x="526464" y="1133623"/>
                  <a:pt x="533499" y="1127760"/>
                </a:cubicBezTo>
                <a:cubicBezTo>
                  <a:pt x="541778" y="1120861"/>
                  <a:pt x="548080" y="1111799"/>
                  <a:pt x="556359" y="1104900"/>
                </a:cubicBezTo>
                <a:cubicBezTo>
                  <a:pt x="563394" y="1099037"/>
                  <a:pt x="572184" y="1095523"/>
                  <a:pt x="579219" y="1089660"/>
                </a:cubicBezTo>
                <a:cubicBezTo>
                  <a:pt x="637891" y="1040767"/>
                  <a:pt x="568182" y="1089398"/>
                  <a:pt x="624939" y="1051560"/>
                </a:cubicBezTo>
                <a:cubicBezTo>
                  <a:pt x="644092" y="994101"/>
                  <a:pt x="618256" y="1064926"/>
                  <a:pt x="647799" y="1005840"/>
                </a:cubicBezTo>
                <a:cubicBezTo>
                  <a:pt x="676889" y="947660"/>
                  <a:pt x="623002" y="1026202"/>
                  <a:pt x="678279" y="952500"/>
                </a:cubicBezTo>
                <a:cubicBezTo>
                  <a:pt x="680819" y="944880"/>
                  <a:pt x="682735" y="937023"/>
                  <a:pt x="685899" y="929640"/>
                </a:cubicBezTo>
                <a:cubicBezTo>
                  <a:pt x="690374" y="919199"/>
                  <a:pt x="697151" y="909796"/>
                  <a:pt x="701139" y="899160"/>
                </a:cubicBezTo>
                <a:cubicBezTo>
                  <a:pt x="722539" y="842092"/>
                  <a:pt x="689499" y="894359"/>
                  <a:pt x="731619" y="838200"/>
                </a:cubicBezTo>
                <a:cubicBezTo>
                  <a:pt x="734159" y="828040"/>
                  <a:pt x="735562" y="817526"/>
                  <a:pt x="739239" y="807720"/>
                </a:cubicBezTo>
                <a:cubicBezTo>
                  <a:pt x="759278" y="754283"/>
                  <a:pt x="747611" y="798596"/>
                  <a:pt x="769719" y="754380"/>
                </a:cubicBezTo>
                <a:cubicBezTo>
                  <a:pt x="801267" y="691284"/>
                  <a:pt x="748903" y="774174"/>
                  <a:pt x="792579" y="708660"/>
                </a:cubicBezTo>
                <a:cubicBezTo>
                  <a:pt x="797052" y="686297"/>
                  <a:pt x="799032" y="668202"/>
                  <a:pt x="807819" y="647700"/>
                </a:cubicBezTo>
                <a:cubicBezTo>
                  <a:pt x="812294" y="637259"/>
                  <a:pt x="818584" y="627661"/>
                  <a:pt x="823059" y="617220"/>
                </a:cubicBezTo>
                <a:cubicBezTo>
                  <a:pt x="841988" y="573053"/>
                  <a:pt x="816631" y="615431"/>
                  <a:pt x="845919" y="571500"/>
                </a:cubicBezTo>
                <a:cubicBezTo>
                  <a:pt x="859968" y="515305"/>
                  <a:pt x="844871" y="566326"/>
                  <a:pt x="868779" y="510540"/>
                </a:cubicBezTo>
                <a:cubicBezTo>
                  <a:pt x="871943" y="503157"/>
                  <a:pt x="873579" y="495201"/>
                  <a:pt x="876399" y="487680"/>
                </a:cubicBezTo>
                <a:cubicBezTo>
                  <a:pt x="881202" y="474873"/>
                  <a:pt x="886084" y="462079"/>
                  <a:pt x="891639" y="449580"/>
                </a:cubicBezTo>
                <a:cubicBezTo>
                  <a:pt x="896252" y="439200"/>
                  <a:pt x="902891" y="429736"/>
                  <a:pt x="906879" y="419100"/>
                </a:cubicBezTo>
                <a:cubicBezTo>
                  <a:pt x="938004" y="336100"/>
                  <a:pt x="887309" y="443000"/>
                  <a:pt x="929739" y="358140"/>
                </a:cubicBezTo>
                <a:cubicBezTo>
                  <a:pt x="932279" y="342900"/>
                  <a:pt x="932751" y="327167"/>
                  <a:pt x="937359" y="312420"/>
                </a:cubicBezTo>
                <a:cubicBezTo>
                  <a:pt x="945519" y="286309"/>
                  <a:pt x="967839" y="236220"/>
                  <a:pt x="967839" y="236220"/>
                </a:cubicBezTo>
                <a:cubicBezTo>
                  <a:pt x="966207" y="187248"/>
                  <a:pt x="1033315" y="0"/>
                  <a:pt x="929739" y="0"/>
                </a:cubicBezTo>
                <a:cubicBezTo>
                  <a:pt x="901684" y="0"/>
                  <a:pt x="873859" y="5080"/>
                  <a:pt x="845919" y="7620"/>
                </a:cubicBezTo>
                <a:cubicBezTo>
                  <a:pt x="838299" y="12700"/>
                  <a:pt x="831010" y="18316"/>
                  <a:pt x="823059" y="22860"/>
                </a:cubicBezTo>
                <a:cubicBezTo>
                  <a:pt x="803741" y="33899"/>
                  <a:pt x="786427" y="38488"/>
                  <a:pt x="769719" y="53340"/>
                </a:cubicBezTo>
                <a:cubicBezTo>
                  <a:pt x="705773" y="110181"/>
                  <a:pt x="731619" y="97790"/>
                  <a:pt x="723999" y="1066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2" name="Forma livre 61">
            <a:hlinkClick r:id="" action="ppaction://noaction"/>
          </p:cNvPr>
          <p:cNvSpPr/>
          <p:nvPr/>
        </p:nvSpPr>
        <p:spPr>
          <a:xfrm>
            <a:off x="3995936" y="4077072"/>
            <a:ext cx="1371600" cy="1234440"/>
          </a:xfrm>
          <a:custGeom>
            <a:avLst/>
            <a:gdLst>
              <a:gd name="connsiteX0" fmla="*/ 1310640 w 1371600"/>
              <a:gd name="connsiteY0" fmla="*/ 0 h 1234440"/>
              <a:gd name="connsiteX1" fmla="*/ 1310640 w 1371600"/>
              <a:gd name="connsiteY1" fmla="*/ 0 h 1234440"/>
              <a:gd name="connsiteX2" fmla="*/ 1219200 w 1371600"/>
              <a:gd name="connsiteY2" fmla="*/ 22860 h 1234440"/>
              <a:gd name="connsiteX3" fmla="*/ 1196340 w 1371600"/>
              <a:gd name="connsiteY3" fmla="*/ 30480 h 1234440"/>
              <a:gd name="connsiteX4" fmla="*/ 1165860 w 1371600"/>
              <a:gd name="connsiteY4" fmla="*/ 38100 h 1234440"/>
              <a:gd name="connsiteX5" fmla="*/ 1135380 w 1371600"/>
              <a:gd name="connsiteY5" fmla="*/ 53340 h 1234440"/>
              <a:gd name="connsiteX6" fmla="*/ 1112520 w 1371600"/>
              <a:gd name="connsiteY6" fmla="*/ 68580 h 1234440"/>
              <a:gd name="connsiteX7" fmla="*/ 1082040 w 1371600"/>
              <a:gd name="connsiteY7" fmla="*/ 76200 h 1234440"/>
              <a:gd name="connsiteX8" fmla="*/ 1005840 w 1371600"/>
              <a:gd name="connsiteY8" fmla="*/ 121920 h 1234440"/>
              <a:gd name="connsiteX9" fmla="*/ 982980 w 1371600"/>
              <a:gd name="connsiteY9" fmla="*/ 137160 h 1234440"/>
              <a:gd name="connsiteX10" fmla="*/ 960120 w 1371600"/>
              <a:gd name="connsiteY10" fmla="*/ 144780 h 1234440"/>
              <a:gd name="connsiteX11" fmla="*/ 929640 w 1371600"/>
              <a:gd name="connsiteY11" fmla="*/ 160020 h 1234440"/>
              <a:gd name="connsiteX12" fmla="*/ 891540 w 1371600"/>
              <a:gd name="connsiteY12" fmla="*/ 175260 h 1234440"/>
              <a:gd name="connsiteX13" fmla="*/ 868680 w 1371600"/>
              <a:gd name="connsiteY13" fmla="*/ 182880 h 1234440"/>
              <a:gd name="connsiteX14" fmla="*/ 815340 w 1371600"/>
              <a:gd name="connsiteY14" fmla="*/ 213360 h 1234440"/>
              <a:gd name="connsiteX15" fmla="*/ 784860 w 1371600"/>
              <a:gd name="connsiteY15" fmla="*/ 220980 h 1234440"/>
              <a:gd name="connsiteX16" fmla="*/ 716280 w 1371600"/>
              <a:gd name="connsiteY16" fmla="*/ 259080 h 1234440"/>
              <a:gd name="connsiteX17" fmla="*/ 693420 w 1371600"/>
              <a:gd name="connsiteY17" fmla="*/ 266700 h 1234440"/>
              <a:gd name="connsiteX18" fmla="*/ 632460 w 1371600"/>
              <a:gd name="connsiteY18" fmla="*/ 327660 h 1234440"/>
              <a:gd name="connsiteX19" fmla="*/ 617220 w 1371600"/>
              <a:gd name="connsiteY19" fmla="*/ 350520 h 1234440"/>
              <a:gd name="connsiteX20" fmla="*/ 579120 w 1371600"/>
              <a:gd name="connsiteY20" fmla="*/ 388620 h 1234440"/>
              <a:gd name="connsiteX21" fmla="*/ 502920 w 1371600"/>
              <a:gd name="connsiteY21" fmla="*/ 472440 h 1234440"/>
              <a:gd name="connsiteX22" fmla="*/ 434340 w 1371600"/>
              <a:gd name="connsiteY22" fmla="*/ 525780 h 1234440"/>
              <a:gd name="connsiteX23" fmla="*/ 335280 w 1371600"/>
              <a:gd name="connsiteY23" fmla="*/ 594360 h 1234440"/>
              <a:gd name="connsiteX24" fmla="*/ 297180 w 1371600"/>
              <a:gd name="connsiteY24" fmla="*/ 624840 h 1234440"/>
              <a:gd name="connsiteX25" fmla="*/ 259080 w 1371600"/>
              <a:gd name="connsiteY25" fmla="*/ 655320 h 1234440"/>
              <a:gd name="connsiteX26" fmla="*/ 167640 w 1371600"/>
              <a:gd name="connsiteY26" fmla="*/ 731520 h 1234440"/>
              <a:gd name="connsiteX27" fmla="*/ 144780 w 1371600"/>
              <a:gd name="connsiteY27" fmla="*/ 739140 h 1234440"/>
              <a:gd name="connsiteX28" fmla="*/ 83820 w 1371600"/>
              <a:gd name="connsiteY28" fmla="*/ 800100 h 1234440"/>
              <a:gd name="connsiteX29" fmla="*/ 60960 w 1371600"/>
              <a:gd name="connsiteY29" fmla="*/ 822960 h 1234440"/>
              <a:gd name="connsiteX30" fmla="*/ 15240 w 1371600"/>
              <a:gd name="connsiteY30" fmla="*/ 868680 h 1234440"/>
              <a:gd name="connsiteX31" fmla="*/ 7620 w 1371600"/>
              <a:gd name="connsiteY31" fmla="*/ 922020 h 1234440"/>
              <a:gd name="connsiteX32" fmla="*/ 0 w 1371600"/>
              <a:gd name="connsiteY32" fmla="*/ 944880 h 1234440"/>
              <a:gd name="connsiteX33" fmla="*/ 7620 w 1371600"/>
              <a:gd name="connsiteY33" fmla="*/ 1074420 h 1234440"/>
              <a:gd name="connsiteX34" fmla="*/ 45720 w 1371600"/>
              <a:gd name="connsiteY34" fmla="*/ 1127760 h 1234440"/>
              <a:gd name="connsiteX35" fmla="*/ 60960 w 1371600"/>
              <a:gd name="connsiteY35" fmla="*/ 1150620 h 1234440"/>
              <a:gd name="connsiteX36" fmla="*/ 167640 w 1371600"/>
              <a:gd name="connsiteY36" fmla="*/ 1211580 h 1234440"/>
              <a:gd name="connsiteX37" fmla="*/ 228600 w 1371600"/>
              <a:gd name="connsiteY37" fmla="*/ 1234440 h 1234440"/>
              <a:gd name="connsiteX38" fmla="*/ 289560 w 1371600"/>
              <a:gd name="connsiteY38" fmla="*/ 1226820 h 1234440"/>
              <a:gd name="connsiteX39" fmla="*/ 342900 w 1371600"/>
              <a:gd name="connsiteY39" fmla="*/ 1203960 h 1234440"/>
              <a:gd name="connsiteX40" fmla="*/ 365760 w 1371600"/>
              <a:gd name="connsiteY40" fmla="*/ 1188720 h 1234440"/>
              <a:gd name="connsiteX41" fmla="*/ 396240 w 1371600"/>
              <a:gd name="connsiteY41" fmla="*/ 1181100 h 1234440"/>
              <a:gd name="connsiteX42" fmla="*/ 441960 w 1371600"/>
              <a:gd name="connsiteY42" fmla="*/ 1165860 h 1234440"/>
              <a:gd name="connsiteX43" fmla="*/ 495300 w 1371600"/>
              <a:gd name="connsiteY43" fmla="*/ 1143000 h 1234440"/>
              <a:gd name="connsiteX44" fmla="*/ 518160 w 1371600"/>
              <a:gd name="connsiteY44" fmla="*/ 1120140 h 1234440"/>
              <a:gd name="connsiteX45" fmla="*/ 548640 w 1371600"/>
              <a:gd name="connsiteY45" fmla="*/ 1074420 h 1234440"/>
              <a:gd name="connsiteX46" fmla="*/ 563880 w 1371600"/>
              <a:gd name="connsiteY46" fmla="*/ 1051560 h 1234440"/>
              <a:gd name="connsiteX47" fmla="*/ 579120 w 1371600"/>
              <a:gd name="connsiteY47" fmla="*/ 1028700 h 1234440"/>
              <a:gd name="connsiteX48" fmla="*/ 601980 w 1371600"/>
              <a:gd name="connsiteY48" fmla="*/ 1005840 h 1234440"/>
              <a:gd name="connsiteX49" fmla="*/ 632460 w 1371600"/>
              <a:gd name="connsiteY49" fmla="*/ 960120 h 1234440"/>
              <a:gd name="connsiteX50" fmla="*/ 662940 w 1371600"/>
              <a:gd name="connsiteY50" fmla="*/ 914400 h 1234440"/>
              <a:gd name="connsiteX51" fmla="*/ 678180 w 1371600"/>
              <a:gd name="connsiteY51" fmla="*/ 891540 h 1234440"/>
              <a:gd name="connsiteX52" fmla="*/ 701040 w 1371600"/>
              <a:gd name="connsiteY52" fmla="*/ 861060 h 1234440"/>
              <a:gd name="connsiteX53" fmla="*/ 716280 w 1371600"/>
              <a:gd name="connsiteY53" fmla="*/ 838200 h 1234440"/>
              <a:gd name="connsiteX54" fmla="*/ 769620 w 1371600"/>
              <a:gd name="connsiteY54" fmla="*/ 784860 h 1234440"/>
              <a:gd name="connsiteX55" fmla="*/ 784860 w 1371600"/>
              <a:gd name="connsiteY55" fmla="*/ 762000 h 1234440"/>
              <a:gd name="connsiteX56" fmla="*/ 807720 w 1371600"/>
              <a:gd name="connsiteY56" fmla="*/ 723900 h 1234440"/>
              <a:gd name="connsiteX57" fmla="*/ 830580 w 1371600"/>
              <a:gd name="connsiteY57" fmla="*/ 701040 h 1234440"/>
              <a:gd name="connsiteX58" fmla="*/ 845820 w 1371600"/>
              <a:gd name="connsiteY58" fmla="*/ 678180 h 1234440"/>
              <a:gd name="connsiteX59" fmla="*/ 868680 w 1371600"/>
              <a:gd name="connsiteY59" fmla="*/ 655320 h 1234440"/>
              <a:gd name="connsiteX60" fmla="*/ 899160 w 1371600"/>
              <a:gd name="connsiteY60" fmla="*/ 617220 h 1234440"/>
              <a:gd name="connsiteX61" fmla="*/ 922020 w 1371600"/>
              <a:gd name="connsiteY61" fmla="*/ 601980 h 1234440"/>
              <a:gd name="connsiteX62" fmla="*/ 967740 w 1371600"/>
              <a:gd name="connsiteY62" fmla="*/ 563880 h 1234440"/>
              <a:gd name="connsiteX63" fmla="*/ 990600 w 1371600"/>
              <a:gd name="connsiteY63" fmla="*/ 556260 h 1234440"/>
              <a:gd name="connsiteX64" fmla="*/ 1013460 w 1371600"/>
              <a:gd name="connsiteY64" fmla="*/ 541020 h 1234440"/>
              <a:gd name="connsiteX65" fmla="*/ 1043940 w 1371600"/>
              <a:gd name="connsiteY65" fmla="*/ 525780 h 1234440"/>
              <a:gd name="connsiteX66" fmla="*/ 1089660 w 1371600"/>
              <a:gd name="connsiteY66" fmla="*/ 495300 h 1234440"/>
              <a:gd name="connsiteX67" fmla="*/ 1143000 w 1371600"/>
              <a:gd name="connsiteY67" fmla="*/ 464820 h 1234440"/>
              <a:gd name="connsiteX68" fmla="*/ 1173480 w 1371600"/>
              <a:gd name="connsiteY68" fmla="*/ 441960 h 1234440"/>
              <a:gd name="connsiteX69" fmla="*/ 1196340 w 1371600"/>
              <a:gd name="connsiteY69" fmla="*/ 411480 h 1234440"/>
              <a:gd name="connsiteX70" fmla="*/ 1264920 w 1371600"/>
              <a:gd name="connsiteY70" fmla="*/ 358140 h 1234440"/>
              <a:gd name="connsiteX71" fmla="*/ 1318260 w 1371600"/>
              <a:gd name="connsiteY71" fmla="*/ 281940 h 1234440"/>
              <a:gd name="connsiteX72" fmla="*/ 1341120 w 1371600"/>
              <a:gd name="connsiteY72" fmla="*/ 236220 h 1234440"/>
              <a:gd name="connsiteX73" fmla="*/ 1363980 w 1371600"/>
              <a:gd name="connsiteY73" fmla="*/ 190500 h 1234440"/>
              <a:gd name="connsiteX74" fmla="*/ 1371600 w 1371600"/>
              <a:gd name="connsiteY74" fmla="*/ 152400 h 1234440"/>
              <a:gd name="connsiteX75" fmla="*/ 1348740 w 1371600"/>
              <a:gd name="connsiteY75" fmla="*/ 99060 h 1234440"/>
              <a:gd name="connsiteX76" fmla="*/ 1318260 w 1371600"/>
              <a:gd name="connsiteY76" fmla="*/ 53340 h 1234440"/>
              <a:gd name="connsiteX77" fmla="*/ 1310640 w 1371600"/>
              <a:gd name="connsiteY77" fmla="*/ 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371600" h="1234440">
                <a:moveTo>
                  <a:pt x="1310640" y="0"/>
                </a:moveTo>
                <a:lnTo>
                  <a:pt x="1310640" y="0"/>
                </a:lnTo>
                <a:lnTo>
                  <a:pt x="1219200" y="22860"/>
                </a:lnTo>
                <a:cubicBezTo>
                  <a:pt x="1211439" y="24930"/>
                  <a:pt x="1204063" y="28273"/>
                  <a:pt x="1196340" y="30480"/>
                </a:cubicBezTo>
                <a:cubicBezTo>
                  <a:pt x="1186270" y="33357"/>
                  <a:pt x="1175666" y="34423"/>
                  <a:pt x="1165860" y="38100"/>
                </a:cubicBezTo>
                <a:cubicBezTo>
                  <a:pt x="1155224" y="42088"/>
                  <a:pt x="1145243" y="47704"/>
                  <a:pt x="1135380" y="53340"/>
                </a:cubicBezTo>
                <a:cubicBezTo>
                  <a:pt x="1127429" y="57884"/>
                  <a:pt x="1120938" y="64972"/>
                  <a:pt x="1112520" y="68580"/>
                </a:cubicBezTo>
                <a:cubicBezTo>
                  <a:pt x="1102894" y="72705"/>
                  <a:pt x="1092200" y="73660"/>
                  <a:pt x="1082040" y="76200"/>
                </a:cubicBezTo>
                <a:cubicBezTo>
                  <a:pt x="970196" y="150763"/>
                  <a:pt x="1087849" y="75057"/>
                  <a:pt x="1005840" y="121920"/>
                </a:cubicBezTo>
                <a:cubicBezTo>
                  <a:pt x="997889" y="126464"/>
                  <a:pt x="991171" y="133064"/>
                  <a:pt x="982980" y="137160"/>
                </a:cubicBezTo>
                <a:cubicBezTo>
                  <a:pt x="975796" y="140752"/>
                  <a:pt x="967503" y="141616"/>
                  <a:pt x="960120" y="144780"/>
                </a:cubicBezTo>
                <a:cubicBezTo>
                  <a:pt x="949679" y="149255"/>
                  <a:pt x="940020" y="155407"/>
                  <a:pt x="929640" y="160020"/>
                </a:cubicBezTo>
                <a:cubicBezTo>
                  <a:pt x="917141" y="165575"/>
                  <a:pt x="904347" y="170457"/>
                  <a:pt x="891540" y="175260"/>
                </a:cubicBezTo>
                <a:cubicBezTo>
                  <a:pt x="884019" y="178080"/>
                  <a:pt x="875864" y="179288"/>
                  <a:pt x="868680" y="182880"/>
                </a:cubicBezTo>
                <a:cubicBezTo>
                  <a:pt x="824464" y="204988"/>
                  <a:pt x="868777" y="193321"/>
                  <a:pt x="815340" y="213360"/>
                </a:cubicBezTo>
                <a:cubicBezTo>
                  <a:pt x="805534" y="217037"/>
                  <a:pt x="794584" y="217091"/>
                  <a:pt x="784860" y="220980"/>
                </a:cubicBezTo>
                <a:cubicBezTo>
                  <a:pt x="670013" y="266919"/>
                  <a:pt x="786069" y="224185"/>
                  <a:pt x="716280" y="259080"/>
                </a:cubicBezTo>
                <a:cubicBezTo>
                  <a:pt x="709096" y="262672"/>
                  <a:pt x="701040" y="264160"/>
                  <a:pt x="693420" y="266700"/>
                </a:cubicBezTo>
                <a:cubicBezTo>
                  <a:pt x="599311" y="384337"/>
                  <a:pt x="719442" y="240678"/>
                  <a:pt x="632460" y="327660"/>
                </a:cubicBezTo>
                <a:cubicBezTo>
                  <a:pt x="625984" y="334136"/>
                  <a:pt x="623251" y="343628"/>
                  <a:pt x="617220" y="350520"/>
                </a:cubicBezTo>
                <a:cubicBezTo>
                  <a:pt x="605393" y="364037"/>
                  <a:pt x="590947" y="375103"/>
                  <a:pt x="579120" y="388620"/>
                </a:cubicBezTo>
                <a:cubicBezTo>
                  <a:pt x="530519" y="444164"/>
                  <a:pt x="625020" y="377473"/>
                  <a:pt x="502920" y="472440"/>
                </a:cubicBezTo>
                <a:cubicBezTo>
                  <a:pt x="480060" y="490220"/>
                  <a:pt x="460243" y="512828"/>
                  <a:pt x="434340" y="525780"/>
                </a:cubicBezTo>
                <a:cubicBezTo>
                  <a:pt x="378802" y="553549"/>
                  <a:pt x="410672" y="535123"/>
                  <a:pt x="335280" y="594360"/>
                </a:cubicBezTo>
                <a:cubicBezTo>
                  <a:pt x="322491" y="604408"/>
                  <a:pt x="309880" y="614680"/>
                  <a:pt x="297180" y="624840"/>
                </a:cubicBezTo>
                <a:cubicBezTo>
                  <a:pt x="284480" y="635000"/>
                  <a:pt x="270580" y="643820"/>
                  <a:pt x="259080" y="655320"/>
                </a:cubicBezTo>
                <a:cubicBezTo>
                  <a:pt x="234865" y="679535"/>
                  <a:pt x="193335" y="722955"/>
                  <a:pt x="167640" y="731520"/>
                </a:cubicBezTo>
                <a:lnTo>
                  <a:pt x="144780" y="739140"/>
                </a:lnTo>
                <a:lnTo>
                  <a:pt x="83820" y="800100"/>
                </a:lnTo>
                <a:cubicBezTo>
                  <a:pt x="76200" y="807720"/>
                  <a:pt x="67426" y="814339"/>
                  <a:pt x="60960" y="822960"/>
                </a:cubicBezTo>
                <a:cubicBezTo>
                  <a:pt x="32605" y="860766"/>
                  <a:pt x="48667" y="846395"/>
                  <a:pt x="15240" y="868680"/>
                </a:cubicBezTo>
                <a:cubicBezTo>
                  <a:pt x="12700" y="886460"/>
                  <a:pt x="11142" y="904408"/>
                  <a:pt x="7620" y="922020"/>
                </a:cubicBezTo>
                <a:cubicBezTo>
                  <a:pt x="6045" y="929896"/>
                  <a:pt x="0" y="936848"/>
                  <a:pt x="0" y="944880"/>
                </a:cubicBezTo>
                <a:cubicBezTo>
                  <a:pt x="0" y="988135"/>
                  <a:pt x="3316" y="1031380"/>
                  <a:pt x="7620" y="1074420"/>
                </a:cubicBezTo>
                <a:cubicBezTo>
                  <a:pt x="10526" y="1103479"/>
                  <a:pt x="26121" y="1104895"/>
                  <a:pt x="45720" y="1127760"/>
                </a:cubicBezTo>
                <a:cubicBezTo>
                  <a:pt x="51680" y="1134713"/>
                  <a:pt x="54184" y="1144460"/>
                  <a:pt x="60960" y="1150620"/>
                </a:cubicBezTo>
                <a:cubicBezTo>
                  <a:pt x="125170" y="1208993"/>
                  <a:pt x="107668" y="1199586"/>
                  <a:pt x="167640" y="1211580"/>
                </a:cubicBezTo>
                <a:cubicBezTo>
                  <a:pt x="184980" y="1220250"/>
                  <a:pt x="207850" y="1234440"/>
                  <a:pt x="228600" y="1234440"/>
                </a:cubicBezTo>
                <a:cubicBezTo>
                  <a:pt x="249078" y="1234440"/>
                  <a:pt x="269240" y="1229360"/>
                  <a:pt x="289560" y="1226820"/>
                </a:cubicBezTo>
                <a:cubicBezTo>
                  <a:pt x="307340" y="1219200"/>
                  <a:pt x="325598" y="1212611"/>
                  <a:pt x="342900" y="1203960"/>
                </a:cubicBezTo>
                <a:cubicBezTo>
                  <a:pt x="351091" y="1199864"/>
                  <a:pt x="357342" y="1192328"/>
                  <a:pt x="365760" y="1188720"/>
                </a:cubicBezTo>
                <a:cubicBezTo>
                  <a:pt x="375386" y="1184595"/>
                  <a:pt x="386209" y="1184109"/>
                  <a:pt x="396240" y="1181100"/>
                </a:cubicBezTo>
                <a:cubicBezTo>
                  <a:pt x="411627" y="1176484"/>
                  <a:pt x="426720" y="1170940"/>
                  <a:pt x="441960" y="1165860"/>
                </a:cubicBezTo>
                <a:cubicBezTo>
                  <a:pt x="460615" y="1159642"/>
                  <a:pt x="478822" y="1154770"/>
                  <a:pt x="495300" y="1143000"/>
                </a:cubicBezTo>
                <a:cubicBezTo>
                  <a:pt x="504069" y="1136736"/>
                  <a:pt x="511544" y="1128646"/>
                  <a:pt x="518160" y="1120140"/>
                </a:cubicBezTo>
                <a:cubicBezTo>
                  <a:pt x="529405" y="1105682"/>
                  <a:pt x="538480" y="1089660"/>
                  <a:pt x="548640" y="1074420"/>
                </a:cubicBezTo>
                <a:lnTo>
                  <a:pt x="563880" y="1051560"/>
                </a:lnTo>
                <a:cubicBezTo>
                  <a:pt x="568960" y="1043940"/>
                  <a:pt x="572644" y="1035176"/>
                  <a:pt x="579120" y="1028700"/>
                </a:cubicBezTo>
                <a:cubicBezTo>
                  <a:pt x="586740" y="1021080"/>
                  <a:pt x="595364" y="1014346"/>
                  <a:pt x="601980" y="1005840"/>
                </a:cubicBezTo>
                <a:cubicBezTo>
                  <a:pt x="613225" y="991382"/>
                  <a:pt x="622300" y="975360"/>
                  <a:pt x="632460" y="960120"/>
                </a:cubicBezTo>
                <a:lnTo>
                  <a:pt x="662940" y="914400"/>
                </a:lnTo>
                <a:cubicBezTo>
                  <a:pt x="668020" y="906780"/>
                  <a:pt x="672685" y="898866"/>
                  <a:pt x="678180" y="891540"/>
                </a:cubicBezTo>
                <a:cubicBezTo>
                  <a:pt x="685800" y="881380"/>
                  <a:pt x="693658" y="871394"/>
                  <a:pt x="701040" y="861060"/>
                </a:cubicBezTo>
                <a:cubicBezTo>
                  <a:pt x="706363" y="853608"/>
                  <a:pt x="710154" y="845007"/>
                  <a:pt x="716280" y="838200"/>
                </a:cubicBezTo>
                <a:cubicBezTo>
                  <a:pt x="733101" y="819510"/>
                  <a:pt x="755672" y="805782"/>
                  <a:pt x="769620" y="784860"/>
                </a:cubicBezTo>
                <a:cubicBezTo>
                  <a:pt x="774700" y="777240"/>
                  <a:pt x="780006" y="769766"/>
                  <a:pt x="784860" y="762000"/>
                </a:cubicBezTo>
                <a:cubicBezTo>
                  <a:pt x="792710" y="749441"/>
                  <a:pt x="798834" y="735748"/>
                  <a:pt x="807720" y="723900"/>
                </a:cubicBezTo>
                <a:cubicBezTo>
                  <a:pt x="814186" y="715279"/>
                  <a:pt x="823681" y="709319"/>
                  <a:pt x="830580" y="701040"/>
                </a:cubicBezTo>
                <a:cubicBezTo>
                  <a:pt x="836443" y="694005"/>
                  <a:pt x="839957" y="685215"/>
                  <a:pt x="845820" y="678180"/>
                </a:cubicBezTo>
                <a:cubicBezTo>
                  <a:pt x="852719" y="669901"/>
                  <a:pt x="861584" y="663430"/>
                  <a:pt x="868680" y="655320"/>
                </a:cubicBezTo>
                <a:cubicBezTo>
                  <a:pt x="879390" y="643080"/>
                  <a:pt x="887660" y="628720"/>
                  <a:pt x="899160" y="617220"/>
                </a:cubicBezTo>
                <a:cubicBezTo>
                  <a:pt x="905636" y="610744"/>
                  <a:pt x="914985" y="607843"/>
                  <a:pt x="922020" y="601980"/>
                </a:cubicBezTo>
                <a:cubicBezTo>
                  <a:pt x="947299" y="580914"/>
                  <a:pt x="939361" y="578069"/>
                  <a:pt x="967740" y="563880"/>
                </a:cubicBezTo>
                <a:cubicBezTo>
                  <a:pt x="974924" y="560288"/>
                  <a:pt x="983416" y="559852"/>
                  <a:pt x="990600" y="556260"/>
                </a:cubicBezTo>
                <a:cubicBezTo>
                  <a:pt x="998791" y="552164"/>
                  <a:pt x="1005509" y="545564"/>
                  <a:pt x="1013460" y="541020"/>
                </a:cubicBezTo>
                <a:cubicBezTo>
                  <a:pt x="1023323" y="535384"/>
                  <a:pt x="1034200" y="531624"/>
                  <a:pt x="1043940" y="525780"/>
                </a:cubicBezTo>
                <a:cubicBezTo>
                  <a:pt x="1059646" y="516356"/>
                  <a:pt x="1073277" y="503491"/>
                  <a:pt x="1089660" y="495300"/>
                </a:cubicBezTo>
                <a:cubicBezTo>
                  <a:pt x="1119425" y="480417"/>
                  <a:pt x="1117869" y="482771"/>
                  <a:pt x="1143000" y="464820"/>
                </a:cubicBezTo>
                <a:cubicBezTo>
                  <a:pt x="1153334" y="457438"/>
                  <a:pt x="1164500" y="450940"/>
                  <a:pt x="1173480" y="441960"/>
                </a:cubicBezTo>
                <a:cubicBezTo>
                  <a:pt x="1182460" y="432980"/>
                  <a:pt x="1186848" y="419917"/>
                  <a:pt x="1196340" y="411480"/>
                </a:cubicBezTo>
                <a:cubicBezTo>
                  <a:pt x="1258255" y="356445"/>
                  <a:pt x="1224856" y="404882"/>
                  <a:pt x="1264920" y="358140"/>
                </a:cubicBezTo>
                <a:cubicBezTo>
                  <a:pt x="1274404" y="347075"/>
                  <a:pt x="1315875" y="289094"/>
                  <a:pt x="1318260" y="281940"/>
                </a:cubicBezTo>
                <a:cubicBezTo>
                  <a:pt x="1337413" y="224481"/>
                  <a:pt x="1311577" y="295306"/>
                  <a:pt x="1341120" y="236220"/>
                </a:cubicBezTo>
                <a:cubicBezTo>
                  <a:pt x="1372668" y="173124"/>
                  <a:pt x="1320304" y="256014"/>
                  <a:pt x="1363980" y="190500"/>
                </a:cubicBezTo>
                <a:cubicBezTo>
                  <a:pt x="1366520" y="177800"/>
                  <a:pt x="1371600" y="165352"/>
                  <a:pt x="1371600" y="152400"/>
                </a:cubicBezTo>
                <a:cubicBezTo>
                  <a:pt x="1371600" y="141889"/>
                  <a:pt x="1351716" y="104020"/>
                  <a:pt x="1348740" y="99060"/>
                </a:cubicBezTo>
                <a:cubicBezTo>
                  <a:pt x="1339316" y="83354"/>
                  <a:pt x="1328420" y="68580"/>
                  <a:pt x="1318260" y="53340"/>
                </a:cubicBezTo>
                <a:cubicBezTo>
                  <a:pt x="1301611" y="28367"/>
                  <a:pt x="1303020" y="39638"/>
                  <a:pt x="131064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CaixaDeTexto 1">
            <a:hlinkClick r:id="rId7" action="ppaction://hlinksldjump"/>
            <a:extLst>
              <a:ext uri="{FF2B5EF4-FFF2-40B4-BE49-F238E27FC236}">
                <a16:creationId xmlns:a16="http://schemas.microsoft.com/office/drawing/2014/main" id="{69466D07-84F0-43BF-8261-00AB03748BB3}"/>
              </a:ext>
            </a:extLst>
          </p:cNvPr>
          <p:cNvSpPr txBox="1"/>
          <p:nvPr/>
        </p:nvSpPr>
        <p:spPr>
          <a:xfrm>
            <a:off x="8383172" y="5047254"/>
            <a:ext cx="511917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PB</a:t>
            </a:r>
          </a:p>
        </p:txBody>
      </p:sp>
      <p:sp>
        <p:nvSpPr>
          <p:cNvPr id="87" name="CaixaDeTexto 86">
            <a:hlinkClick r:id="rId8" action="ppaction://hlinksldjump"/>
            <a:extLst>
              <a:ext uri="{FF2B5EF4-FFF2-40B4-BE49-F238E27FC236}">
                <a16:creationId xmlns:a16="http://schemas.microsoft.com/office/drawing/2014/main" id="{1A409AB1-B35C-478D-91F2-1C649FC9388A}"/>
              </a:ext>
            </a:extLst>
          </p:cNvPr>
          <p:cNvSpPr txBox="1"/>
          <p:nvPr/>
        </p:nvSpPr>
        <p:spPr>
          <a:xfrm>
            <a:off x="8376684" y="5479302"/>
            <a:ext cx="51840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CE</a:t>
            </a:r>
          </a:p>
        </p:txBody>
      </p:sp>
      <p:sp>
        <p:nvSpPr>
          <p:cNvPr id="88" name="CaixaDeTexto 87">
            <a:hlinkClick r:id="rId9" action="ppaction://hlinksldjump"/>
            <a:extLst>
              <a:ext uri="{FF2B5EF4-FFF2-40B4-BE49-F238E27FC236}">
                <a16:creationId xmlns:a16="http://schemas.microsoft.com/office/drawing/2014/main" id="{9032314A-2E4B-49A3-9C45-4AA7C6482412}"/>
              </a:ext>
            </a:extLst>
          </p:cNvPr>
          <p:cNvSpPr txBox="1"/>
          <p:nvPr/>
        </p:nvSpPr>
        <p:spPr>
          <a:xfrm>
            <a:off x="8376684" y="5918287"/>
            <a:ext cx="51840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RN</a:t>
            </a:r>
          </a:p>
        </p:txBody>
      </p:sp>
      <p:sp>
        <p:nvSpPr>
          <p:cNvPr id="89" name="CaixaDeTexto 88">
            <a:hlinkClick r:id="rId10" action="ppaction://hlinksldjump"/>
            <a:extLst>
              <a:ext uri="{FF2B5EF4-FFF2-40B4-BE49-F238E27FC236}">
                <a16:creationId xmlns:a16="http://schemas.microsoft.com/office/drawing/2014/main" id="{6745FD38-C04D-4DAD-B750-BD0F374D80C2}"/>
              </a:ext>
            </a:extLst>
          </p:cNvPr>
          <p:cNvSpPr txBox="1"/>
          <p:nvPr/>
        </p:nvSpPr>
        <p:spPr>
          <a:xfrm>
            <a:off x="8376684" y="4615206"/>
            <a:ext cx="51840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PE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2528FB-0B9D-40AB-A9F8-7CC46E85498C}"/>
              </a:ext>
            </a:extLst>
          </p:cNvPr>
          <p:cNvSpPr txBox="1"/>
          <p:nvPr/>
        </p:nvSpPr>
        <p:spPr>
          <a:xfrm>
            <a:off x="8059589" y="3967084"/>
            <a:ext cx="104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Obras Estados</a:t>
            </a:r>
          </a:p>
        </p:txBody>
      </p:sp>
      <p:sp>
        <p:nvSpPr>
          <p:cNvPr id="73" name="Espaço Reservado para Número de Slide 1">
            <a:extLst>
              <a:ext uri="{FF2B5EF4-FFF2-40B4-BE49-F238E27FC236}">
                <a16:creationId xmlns:a16="http://schemas.microsoft.com/office/drawing/2014/main" id="{8E8E7F65-AA9A-4A2C-8DAD-D044DE83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3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5154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763" y="1052736"/>
            <a:ext cx="915352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-3874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OBRIGAÇÕES DA UNIÃO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87DE7C06-568E-430C-A56F-B47092C5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30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323435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88825"/>
            <a:ext cx="8956228" cy="60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-3874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OBRIGAÇÕES DOS ESTADOS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00D7B130-34BE-4E0D-914E-038DF37E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31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602839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pt-BR" sz="2000" b="1" dirty="0"/>
              <a:t>DECRETO 5.995/2006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-3874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SISTEMA DE GESTÃO DO PISF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5C0BA8DB-B496-463A-BE29-BF4E6297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32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448567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283087-0F96-4657-B4C0-5CA0E4E29A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8" name="Botão de ação: Retornar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9670E3-B876-4075-BF3F-7431B11D9FBD}"/>
              </a:ext>
            </a:extLst>
          </p:cNvPr>
          <p:cNvSpPr/>
          <p:nvPr/>
        </p:nvSpPr>
        <p:spPr>
          <a:xfrm>
            <a:off x="4427984" y="6220985"/>
            <a:ext cx="435648" cy="3469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4E7357EC-0FC4-4DDB-BE99-2F2B0730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33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4993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4134810-FA3B-4E68-A782-ED3A0F80A8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8" name="Botão de ação: Retornar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F12A58A-0A3F-49CF-A344-E482F0E2BF10}"/>
              </a:ext>
            </a:extLst>
          </p:cNvPr>
          <p:cNvSpPr/>
          <p:nvPr/>
        </p:nvSpPr>
        <p:spPr>
          <a:xfrm>
            <a:off x="4427984" y="6220985"/>
            <a:ext cx="435648" cy="3469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91682196-075C-4185-86B4-7EFADA02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34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2985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AC774CD-4C0E-44DB-8AA3-485C4ABD10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9" name="Botão de ação: Retornar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0DC0F48-1E61-4FC0-9DA4-20090394C1AF}"/>
              </a:ext>
            </a:extLst>
          </p:cNvPr>
          <p:cNvSpPr/>
          <p:nvPr/>
        </p:nvSpPr>
        <p:spPr>
          <a:xfrm>
            <a:off x="4427984" y="6220985"/>
            <a:ext cx="435648" cy="3469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5B42656C-E3C7-4213-A3FF-EDDE6169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35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5845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492395D-93FA-43BB-A433-A0F44480A2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8" name="Botão de ação: Retornar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F07314-F5CB-4B7A-85EA-4B5C27F69E09}"/>
              </a:ext>
            </a:extLst>
          </p:cNvPr>
          <p:cNvSpPr/>
          <p:nvPr/>
        </p:nvSpPr>
        <p:spPr>
          <a:xfrm>
            <a:off x="4427984" y="6220985"/>
            <a:ext cx="435648" cy="3469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359ED90B-FDFA-44F4-810B-79E9C17F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rgbClr val="0D62A6"/>
                </a:solidFill>
              </a:rPr>
              <a:pPr algn="r"/>
              <a:t>36</a:t>
            </a:fld>
            <a:r>
              <a:rPr lang="en-US" sz="1200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1051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0" y="3816271"/>
            <a:ext cx="3600000" cy="5142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117167"/>
            <a:ext cx="9144001" cy="740833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>
            <a:off x="0" y="345084"/>
            <a:ext cx="9144001" cy="36000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pic>
        <p:nvPicPr>
          <p:cNvPr id="12" name="Picture 11" descr="lg_BRAS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54" y="4330557"/>
            <a:ext cx="3880292" cy="1800000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0" y="614148"/>
            <a:ext cx="9144000" cy="281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font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3600" b="1" dirty="0">
                <a:solidFill>
                  <a:srgbClr val="0070C0"/>
                </a:solidFill>
              </a:rPr>
              <a:t>Obrigado</a:t>
            </a:r>
          </a:p>
          <a:p>
            <a:pPr algn="ctr" fontAlgn="ctr">
              <a:spcBef>
                <a:spcPct val="20000"/>
              </a:spcBef>
              <a:buFont typeface="Arial" charset="0"/>
              <a:buNone/>
              <a:defRPr/>
            </a:pPr>
            <a:endParaRPr lang="pt-BR" sz="2400" dirty="0">
              <a:solidFill>
                <a:srgbClr val="0070C0"/>
              </a:solidFill>
            </a:endParaRPr>
          </a:p>
          <a:p>
            <a:pPr algn="ctr" font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2400" dirty="0">
                <a:solidFill>
                  <a:srgbClr val="0070C0"/>
                </a:solidFill>
              </a:rPr>
              <a:t>Irani Braga Ramos</a:t>
            </a:r>
          </a:p>
          <a:p>
            <a:pPr algn="ctr" font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2400" dirty="0">
                <a:solidFill>
                  <a:srgbClr val="0070C0"/>
                </a:solidFill>
              </a:rPr>
              <a:t>Assessor Especial do Ministro</a:t>
            </a:r>
          </a:p>
          <a:p>
            <a:pPr algn="ctr" font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2400" dirty="0">
                <a:solidFill>
                  <a:srgbClr val="0070C0"/>
                </a:solidFill>
                <a:hlinkClick r:id="rId4"/>
              </a:rPr>
              <a:t>irani.ramos@integracao.gov.br</a:t>
            </a:r>
            <a:endParaRPr lang="pt-BR" sz="2400" dirty="0">
              <a:solidFill>
                <a:srgbClr val="0070C0"/>
              </a:solidFill>
            </a:endParaRPr>
          </a:p>
          <a:p>
            <a:pPr algn="ctr" font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2400" dirty="0">
                <a:solidFill>
                  <a:srgbClr val="0070C0"/>
                </a:solidFill>
              </a:rPr>
              <a:t>+55 61 2034 4093</a:t>
            </a:r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7664A2A5-8FE5-405A-9262-A674543C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r"/>
            <a:fld id="{D017A824-85F9-0A49-AB44-2EDFB0FD5B13}" type="slidenum">
              <a:rPr lang="en-US" sz="1200" smtClean="0">
                <a:solidFill>
                  <a:schemeClr val="bg1"/>
                </a:solidFill>
              </a:rPr>
              <a:pPr algn="r"/>
              <a:t>37</a:t>
            </a:fld>
            <a:r>
              <a:rPr lang="en-US" sz="1200" dirty="0">
                <a:solidFill>
                  <a:schemeClr val="bg1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84956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Conector reto 266"/>
          <p:cNvCxnSpPr/>
          <p:nvPr/>
        </p:nvCxnSpPr>
        <p:spPr bwMode="auto">
          <a:xfrm>
            <a:off x="-2731" y="3631396"/>
            <a:ext cx="88631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Conector reto 280"/>
          <p:cNvCxnSpPr/>
          <p:nvPr/>
        </p:nvCxnSpPr>
        <p:spPr bwMode="auto">
          <a:xfrm flipV="1">
            <a:off x="85604" y="5550946"/>
            <a:ext cx="0" cy="518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98" name="CaixaDeTexto 297"/>
          <p:cNvSpPr txBox="1"/>
          <p:nvPr/>
        </p:nvSpPr>
        <p:spPr>
          <a:xfrm>
            <a:off x="8163164" y="5625366"/>
            <a:ext cx="978396" cy="192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260 km</a:t>
            </a:r>
          </a:p>
        </p:txBody>
      </p:sp>
      <p:sp>
        <p:nvSpPr>
          <p:cNvPr id="86" name="Título 1"/>
          <p:cNvSpPr txBox="1">
            <a:spLocks/>
          </p:cNvSpPr>
          <p:nvPr/>
        </p:nvSpPr>
        <p:spPr>
          <a:xfrm>
            <a:off x="0" y="-3874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EIXO NORTE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sp>
        <p:nvSpPr>
          <p:cNvPr id="90" name="Retângulo 89"/>
          <p:cNvSpPr/>
          <p:nvPr/>
        </p:nvSpPr>
        <p:spPr>
          <a:xfrm>
            <a:off x="8460432" y="5569544"/>
            <a:ext cx="644890" cy="2618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260 km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-2732" y="1412776"/>
            <a:ext cx="9108054" cy="5365932"/>
            <a:chOff x="-2732" y="1306860"/>
            <a:chExt cx="9108054" cy="5365932"/>
          </a:xfrm>
        </p:grpSpPr>
        <p:grpSp>
          <p:nvGrpSpPr>
            <p:cNvPr id="110" name="Grupo 109"/>
            <p:cNvGrpSpPr/>
            <p:nvPr/>
          </p:nvGrpSpPr>
          <p:grpSpPr>
            <a:xfrm>
              <a:off x="-2732" y="1306860"/>
              <a:ext cx="9108054" cy="4668467"/>
              <a:chOff x="6504" y="1268760"/>
              <a:chExt cx="9108054" cy="4668466"/>
            </a:xfrm>
          </p:grpSpPr>
          <p:pic>
            <p:nvPicPr>
              <p:cNvPr id="111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92176" y="3769990"/>
                <a:ext cx="8922382" cy="21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04" y="1268760"/>
                <a:ext cx="8863176" cy="2246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Retângulo 112"/>
              <p:cNvSpPr/>
              <p:nvPr/>
            </p:nvSpPr>
            <p:spPr>
              <a:xfrm>
                <a:off x="577652" y="2961833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14" name="Retângulo 113"/>
              <p:cNvSpPr/>
              <p:nvPr/>
            </p:nvSpPr>
            <p:spPr>
              <a:xfrm>
                <a:off x="1009700" y="2961833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15" name="Retângulo 114"/>
              <p:cNvSpPr/>
              <p:nvPr/>
            </p:nvSpPr>
            <p:spPr>
              <a:xfrm>
                <a:off x="1346498" y="2961019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16" name="Retângulo 115"/>
              <p:cNvSpPr/>
              <p:nvPr/>
            </p:nvSpPr>
            <p:spPr>
              <a:xfrm>
                <a:off x="1691680" y="2961018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17" name="Retângulo 116"/>
              <p:cNvSpPr/>
              <p:nvPr/>
            </p:nvSpPr>
            <p:spPr>
              <a:xfrm>
                <a:off x="2365152" y="2961017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18" name="Retângulo 117"/>
              <p:cNvSpPr/>
              <p:nvPr/>
            </p:nvSpPr>
            <p:spPr>
              <a:xfrm>
                <a:off x="2699792" y="2961017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19" name="Retângulo 118"/>
              <p:cNvSpPr/>
              <p:nvPr/>
            </p:nvSpPr>
            <p:spPr>
              <a:xfrm>
                <a:off x="3075707" y="2961016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20" name="Retângulo 119"/>
              <p:cNvSpPr/>
              <p:nvPr/>
            </p:nvSpPr>
            <p:spPr>
              <a:xfrm>
                <a:off x="3491880" y="2961015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26" name="Retângulo 125"/>
              <p:cNvSpPr/>
              <p:nvPr/>
            </p:nvSpPr>
            <p:spPr>
              <a:xfrm>
                <a:off x="3923928" y="2961014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27" name="Retângulo 126"/>
              <p:cNvSpPr/>
              <p:nvPr/>
            </p:nvSpPr>
            <p:spPr>
              <a:xfrm>
                <a:off x="4427984" y="2961013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28" name="Retângulo 127"/>
              <p:cNvSpPr/>
              <p:nvPr/>
            </p:nvSpPr>
            <p:spPr>
              <a:xfrm>
                <a:off x="4788024" y="2688595"/>
                <a:ext cx="49999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29" name="Retângulo 128"/>
              <p:cNvSpPr/>
              <p:nvPr/>
            </p:nvSpPr>
            <p:spPr>
              <a:xfrm>
                <a:off x="5508104" y="2961012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99,8%</a:t>
                </a:r>
              </a:p>
            </p:txBody>
          </p:sp>
          <p:sp>
            <p:nvSpPr>
              <p:cNvPr id="130" name="Retângulo 129"/>
              <p:cNvSpPr/>
              <p:nvPr/>
            </p:nvSpPr>
            <p:spPr>
              <a:xfrm>
                <a:off x="6028035" y="2961833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99,9%</a:t>
                </a:r>
              </a:p>
            </p:txBody>
          </p:sp>
          <p:sp>
            <p:nvSpPr>
              <p:cNvPr id="131" name="Retângulo 130"/>
              <p:cNvSpPr/>
              <p:nvPr/>
            </p:nvSpPr>
            <p:spPr>
              <a:xfrm>
                <a:off x="7020272" y="2961011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99,9%</a:t>
                </a:r>
              </a:p>
            </p:txBody>
          </p:sp>
          <p:sp>
            <p:nvSpPr>
              <p:cNvPr id="138" name="Retângulo 137"/>
              <p:cNvSpPr/>
              <p:nvPr/>
            </p:nvSpPr>
            <p:spPr>
              <a:xfrm>
                <a:off x="7448599" y="2961010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66,9%</a:t>
                </a:r>
              </a:p>
            </p:txBody>
          </p:sp>
          <p:sp>
            <p:nvSpPr>
              <p:cNvPr id="139" name="Retângulo 138"/>
              <p:cNvSpPr/>
              <p:nvPr/>
            </p:nvSpPr>
            <p:spPr>
              <a:xfrm>
                <a:off x="7877174" y="2961009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140" name="Retângulo 139"/>
              <p:cNvSpPr/>
              <p:nvPr/>
            </p:nvSpPr>
            <p:spPr>
              <a:xfrm>
                <a:off x="1302962" y="5402792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38" name="Retângulo 237"/>
              <p:cNvSpPr/>
              <p:nvPr/>
            </p:nvSpPr>
            <p:spPr>
              <a:xfrm>
                <a:off x="1599800" y="5405967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99,8%</a:t>
                </a:r>
              </a:p>
            </p:txBody>
          </p:sp>
          <p:sp>
            <p:nvSpPr>
              <p:cNvPr id="239" name="Retângulo 238"/>
              <p:cNvSpPr/>
              <p:nvPr/>
            </p:nvSpPr>
            <p:spPr>
              <a:xfrm>
                <a:off x="1840455" y="5154017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40" name="Retângulo 239"/>
              <p:cNvSpPr/>
              <p:nvPr/>
            </p:nvSpPr>
            <p:spPr>
              <a:xfrm>
                <a:off x="2195633" y="5144492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41" name="Retângulo 240"/>
              <p:cNvSpPr/>
              <p:nvPr/>
            </p:nvSpPr>
            <p:spPr>
              <a:xfrm>
                <a:off x="2538558" y="5403670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42" name="Retângulo 241"/>
              <p:cNvSpPr/>
              <p:nvPr/>
            </p:nvSpPr>
            <p:spPr>
              <a:xfrm>
                <a:off x="2872849" y="5400331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43" name="Retângulo 242"/>
              <p:cNvSpPr/>
              <p:nvPr/>
            </p:nvSpPr>
            <p:spPr>
              <a:xfrm>
                <a:off x="3229145" y="5400330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44" name="Retângulo 243"/>
              <p:cNvSpPr/>
              <p:nvPr/>
            </p:nvSpPr>
            <p:spPr>
              <a:xfrm>
                <a:off x="3535210" y="5400329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45" name="Retângulo 244"/>
              <p:cNvSpPr/>
              <p:nvPr/>
            </p:nvSpPr>
            <p:spPr>
              <a:xfrm>
                <a:off x="3923928" y="5400329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46" name="Retângulo 245"/>
              <p:cNvSpPr/>
              <p:nvPr/>
            </p:nvSpPr>
            <p:spPr>
              <a:xfrm>
                <a:off x="4211960" y="5400328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47" name="Retângulo 246"/>
              <p:cNvSpPr/>
              <p:nvPr/>
            </p:nvSpPr>
            <p:spPr>
              <a:xfrm>
                <a:off x="5076056" y="5400328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48" name="Retângulo 247"/>
              <p:cNvSpPr/>
              <p:nvPr/>
            </p:nvSpPr>
            <p:spPr>
              <a:xfrm>
                <a:off x="5436096" y="5400328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49" name="Retângulo 248"/>
              <p:cNvSpPr/>
              <p:nvPr/>
            </p:nvSpPr>
            <p:spPr>
              <a:xfrm>
                <a:off x="6217331" y="4942755"/>
                <a:ext cx="529354" cy="1408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100,0%</a:t>
                </a:r>
              </a:p>
            </p:txBody>
          </p:sp>
          <p:sp>
            <p:nvSpPr>
              <p:cNvPr id="250" name="Retângulo 249"/>
              <p:cNvSpPr/>
              <p:nvPr/>
            </p:nvSpPr>
            <p:spPr>
              <a:xfrm>
                <a:off x="6709912" y="5392266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51" name="Retângulo 250"/>
              <p:cNvSpPr/>
              <p:nvPr/>
            </p:nvSpPr>
            <p:spPr>
              <a:xfrm>
                <a:off x="4759346" y="5408640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sp>
            <p:nvSpPr>
              <p:cNvPr id="252" name="Retângulo 251"/>
              <p:cNvSpPr/>
              <p:nvPr/>
            </p:nvSpPr>
            <p:spPr>
              <a:xfrm>
                <a:off x="791286" y="4542843"/>
                <a:ext cx="326132" cy="104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Retângulo 252"/>
              <p:cNvSpPr/>
              <p:nvPr/>
            </p:nvSpPr>
            <p:spPr>
              <a:xfrm>
                <a:off x="1461835" y="4594929"/>
                <a:ext cx="326132" cy="104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Retângulo 253"/>
              <p:cNvSpPr/>
              <p:nvPr/>
            </p:nvSpPr>
            <p:spPr>
              <a:xfrm>
                <a:off x="1675127" y="4665376"/>
                <a:ext cx="2194052" cy="95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Retângulo 254"/>
              <p:cNvSpPr/>
              <p:nvPr/>
            </p:nvSpPr>
            <p:spPr>
              <a:xfrm>
                <a:off x="4019367" y="4554458"/>
                <a:ext cx="577763" cy="866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Retângulo 255"/>
              <p:cNvSpPr/>
              <p:nvPr/>
            </p:nvSpPr>
            <p:spPr>
              <a:xfrm>
                <a:off x="4838126" y="4513107"/>
                <a:ext cx="326132" cy="104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Retângulo 256"/>
              <p:cNvSpPr/>
              <p:nvPr/>
            </p:nvSpPr>
            <p:spPr>
              <a:xfrm>
                <a:off x="5257542" y="4628177"/>
                <a:ext cx="635539" cy="104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Retângulo 257"/>
              <p:cNvSpPr/>
              <p:nvPr/>
            </p:nvSpPr>
            <p:spPr>
              <a:xfrm>
                <a:off x="6885296" y="4703476"/>
                <a:ext cx="326132" cy="104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Retângulo 258"/>
              <p:cNvSpPr/>
              <p:nvPr/>
            </p:nvSpPr>
            <p:spPr>
              <a:xfrm>
                <a:off x="6397115" y="4515680"/>
                <a:ext cx="326132" cy="104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6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6220" y="3776762"/>
                <a:ext cx="250599" cy="2160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1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27179"/>
              <a:stretch/>
            </p:blipFill>
            <p:spPr bwMode="auto">
              <a:xfrm>
                <a:off x="251520" y="3769990"/>
                <a:ext cx="539766" cy="21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2" name="Retângulo 261"/>
              <p:cNvSpPr/>
              <p:nvPr/>
            </p:nvSpPr>
            <p:spPr>
              <a:xfrm>
                <a:off x="653584" y="5236825"/>
                <a:ext cx="632304" cy="1331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Existente</a:t>
                </a:r>
              </a:p>
            </p:txBody>
          </p:sp>
          <p:sp>
            <p:nvSpPr>
              <p:cNvPr id="263" name="Retângulo 262"/>
              <p:cNvSpPr/>
              <p:nvPr/>
            </p:nvSpPr>
            <p:spPr>
              <a:xfrm>
                <a:off x="65791" y="5388238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99,9%</a:t>
                </a:r>
              </a:p>
            </p:txBody>
          </p:sp>
          <p:sp>
            <p:nvSpPr>
              <p:cNvPr id="264" name="Retângulo 263"/>
              <p:cNvSpPr/>
              <p:nvPr/>
            </p:nvSpPr>
            <p:spPr>
              <a:xfrm>
                <a:off x="588368" y="3422630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Retângulo 264"/>
              <p:cNvSpPr/>
              <p:nvPr/>
            </p:nvSpPr>
            <p:spPr>
              <a:xfrm>
                <a:off x="1022320" y="3422630"/>
                <a:ext cx="432048" cy="92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Retângulo 265"/>
              <p:cNvSpPr/>
              <p:nvPr/>
            </p:nvSpPr>
            <p:spPr>
              <a:xfrm>
                <a:off x="104044" y="3450244"/>
                <a:ext cx="1049639" cy="569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Mendes Júnior</a:t>
                </a:r>
              </a:p>
            </p:txBody>
          </p:sp>
        </p:grpSp>
        <p:cxnSp>
          <p:nvCxnSpPr>
            <p:cNvPr id="268" name="Conector reto 267"/>
            <p:cNvCxnSpPr/>
            <p:nvPr/>
          </p:nvCxnSpPr>
          <p:spPr bwMode="auto">
            <a:xfrm flipV="1">
              <a:off x="1350524" y="3112546"/>
              <a:ext cx="0" cy="518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9" name="Retângulo 268"/>
            <p:cNvSpPr/>
            <p:nvPr/>
          </p:nvSpPr>
          <p:spPr>
            <a:xfrm>
              <a:off x="1328594" y="3542971"/>
              <a:ext cx="1780862" cy="61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CASF – Carioca/AS Paulista/</a:t>
              </a:r>
              <a:r>
                <a:rPr kumimoji="0" lang="pt-BR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Serveng</a:t>
              </a:r>
              <a:endParaRPr kumimoji="0" lang="pt-BR" sz="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270" name="Conector reto 269"/>
            <p:cNvCxnSpPr/>
            <p:nvPr/>
          </p:nvCxnSpPr>
          <p:spPr bwMode="auto">
            <a:xfrm flipV="1">
              <a:off x="3914692" y="3117308"/>
              <a:ext cx="0" cy="518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Conector reto 270"/>
            <p:cNvCxnSpPr/>
            <p:nvPr/>
          </p:nvCxnSpPr>
          <p:spPr bwMode="auto">
            <a:xfrm flipV="1">
              <a:off x="5426860" y="3117308"/>
              <a:ext cx="0" cy="518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Conector reto 271"/>
            <p:cNvCxnSpPr/>
            <p:nvPr/>
          </p:nvCxnSpPr>
          <p:spPr bwMode="auto">
            <a:xfrm flipV="1">
              <a:off x="3133642" y="3117308"/>
              <a:ext cx="0" cy="518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3" name="Retângulo 272"/>
            <p:cNvSpPr/>
            <p:nvPr/>
          </p:nvSpPr>
          <p:spPr>
            <a:xfrm>
              <a:off x="3001156" y="3549411"/>
              <a:ext cx="1049639" cy="5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Mendes Júnior</a:t>
              </a:r>
            </a:p>
          </p:txBody>
        </p:sp>
        <p:sp>
          <p:nvSpPr>
            <p:cNvPr id="274" name="Retângulo 273"/>
            <p:cNvSpPr/>
            <p:nvPr/>
          </p:nvSpPr>
          <p:spPr>
            <a:xfrm>
              <a:off x="3790015" y="3542971"/>
              <a:ext cx="1780862" cy="61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CASF – Carioca/AS Paulista/</a:t>
              </a:r>
              <a:r>
                <a:rPr kumimoji="0" lang="pt-BR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Serveng</a:t>
              </a:r>
              <a:endParaRPr kumimoji="0" lang="pt-BR" sz="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275" name="Conector reto 274"/>
            <p:cNvCxnSpPr/>
            <p:nvPr/>
          </p:nvCxnSpPr>
          <p:spPr bwMode="auto">
            <a:xfrm flipV="1">
              <a:off x="8858167" y="3112546"/>
              <a:ext cx="0" cy="518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6" name="Retângulo 275"/>
            <p:cNvSpPr/>
            <p:nvPr/>
          </p:nvSpPr>
          <p:spPr>
            <a:xfrm>
              <a:off x="6714013" y="3549411"/>
              <a:ext cx="1049639" cy="5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Mendes Júnior</a:t>
              </a:r>
            </a:p>
          </p:txBody>
        </p:sp>
        <p:sp>
          <p:nvSpPr>
            <p:cNvPr id="277" name="Texto explicativo retangular com cantos arredondados 276"/>
            <p:cNvSpPr/>
            <p:nvPr/>
          </p:nvSpPr>
          <p:spPr>
            <a:xfrm>
              <a:off x="5248309" y="3715692"/>
              <a:ext cx="1452370" cy="419760"/>
            </a:xfrm>
            <a:prstGeom prst="wedgeRoundRectCallout">
              <a:avLst>
                <a:gd name="adj1" fmla="val -49252"/>
                <a:gd name="adj2" fmla="val -170628"/>
                <a:gd name="adj3" fmla="val 16667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Execução Física: + 90%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278" name="Conector reto 277"/>
            <p:cNvCxnSpPr/>
            <p:nvPr/>
          </p:nvCxnSpPr>
          <p:spPr bwMode="auto">
            <a:xfrm>
              <a:off x="94808" y="6066994"/>
              <a:ext cx="8658594" cy="104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Conector reto 278"/>
            <p:cNvCxnSpPr/>
            <p:nvPr/>
          </p:nvCxnSpPr>
          <p:spPr bwMode="auto">
            <a:xfrm flipV="1">
              <a:off x="8748464" y="5820247"/>
              <a:ext cx="0" cy="2594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Conector reto 279"/>
            <p:cNvCxnSpPr/>
            <p:nvPr/>
          </p:nvCxnSpPr>
          <p:spPr bwMode="auto">
            <a:xfrm flipV="1">
              <a:off x="2874524" y="5566186"/>
              <a:ext cx="0" cy="518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2" name="Retângulo 281"/>
            <p:cNvSpPr/>
            <p:nvPr/>
          </p:nvSpPr>
          <p:spPr>
            <a:xfrm>
              <a:off x="3219911" y="5971338"/>
              <a:ext cx="1049639" cy="5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Queiroz Galvão</a:t>
              </a:r>
            </a:p>
          </p:txBody>
        </p:sp>
        <p:sp>
          <p:nvSpPr>
            <p:cNvPr id="283" name="Retângulo 282"/>
            <p:cNvSpPr/>
            <p:nvPr/>
          </p:nvSpPr>
          <p:spPr>
            <a:xfrm>
              <a:off x="851394" y="5971050"/>
              <a:ext cx="1049639" cy="5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Serveng</a:t>
              </a:r>
              <a:endParaRPr kumimoji="0" lang="pt-BR" sz="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284" name="Conector reto 283"/>
            <p:cNvCxnSpPr/>
            <p:nvPr/>
          </p:nvCxnSpPr>
          <p:spPr bwMode="auto">
            <a:xfrm flipV="1">
              <a:off x="4634772" y="5566186"/>
              <a:ext cx="0" cy="518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Conector reto 284"/>
            <p:cNvCxnSpPr/>
            <p:nvPr/>
          </p:nvCxnSpPr>
          <p:spPr bwMode="auto">
            <a:xfrm flipV="1">
              <a:off x="5160524" y="5573806"/>
              <a:ext cx="0" cy="518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Conector reto 285"/>
            <p:cNvCxnSpPr/>
            <p:nvPr/>
          </p:nvCxnSpPr>
          <p:spPr bwMode="auto">
            <a:xfrm flipV="1">
              <a:off x="6200123" y="5566186"/>
              <a:ext cx="0" cy="518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Conector reto 286"/>
            <p:cNvCxnSpPr/>
            <p:nvPr/>
          </p:nvCxnSpPr>
          <p:spPr bwMode="auto">
            <a:xfrm flipV="1">
              <a:off x="6764003" y="5566186"/>
              <a:ext cx="0" cy="518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8" name="Retângulo 287"/>
            <p:cNvSpPr/>
            <p:nvPr/>
          </p:nvSpPr>
          <p:spPr>
            <a:xfrm>
              <a:off x="7034325" y="5971338"/>
              <a:ext cx="1049639" cy="5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Queiroz Galvão</a:t>
              </a:r>
            </a:p>
          </p:txBody>
        </p:sp>
        <p:sp>
          <p:nvSpPr>
            <p:cNvPr id="289" name="Retângulo 288"/>
            <p:cNvSpPr/>
            <p:nvPr/>
          </p:nvSpPr>
          <p:spPr>
            <a:xfrm>
              <a:off x="5185467" y="5971050"/>
              <a:ext cx="1049639" cy="5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Queiroz Galvão</a:t>
              </a:r>
            </a:p>
          </p:txBody>
        </p:sp>
        <p:sp>
          <p:nvSpPr>
            <p:cNvPr id="290" name="Texto explicativo retangular com cantos arredondados 289"/>
            <p:cNvSpPr/>
            <p:nvPr/>
          </p:nvSpPr>
          <p:spPr>
            <a:xfrm>
              <a:off x="6791474" y="6305648"/>
              <a:ext cx="1498560" cy="367144"/>
            </a:xfrm>
            <a:prstGeom prst="wedgeRoundRectCallout">
              <a:avLst>
                <a:gd name="adj1" fmla="val -72160"/>
                <a:gd name="adj2" fmla="val -232065"/>
                <a:gd name="adj3" fmla="val 16667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Execução Física: 98%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Texto explicativo retangular com cantos arredondados 290"/>
            <p:cNvSpPr/>
            <p:nvPr/>
          </p:nvSpPr>
          <p:spPr>
            <a:xfrm>
              <a:off x="1462258" y="6163343"/>
              <a:ext cx="1384695" cy="446754"/>
            </a:xfrm>
            <a:prstGeom prst="wedgeRoundRectCallout">
              <a:avLst>
                <a:gd name="adj1" fmla="val -1235"/>
                <a:gd name="adj2" fmla="val -177353"/>
                <a:gd name="adj3" fmla="val 16667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Execução Física: 99%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Retângulo 291"/>
            <p:cNvSpPr/>
            <p:nvPr/>
          </p:nvSpPr>
          <p:spPr>
            <a:xfrm>
              <a:off x="4485178" y="6056359"/>
              <a:ext cx="872446" cy="3303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Construcap</a:t>
              </a: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/ Ferreira Guedes/ </a:t>
              </a:r>
              <a:r>
                <a:rPr kumimoji="0" lang="pt-BR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Toniolo</a:t>
              </a: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pt-BR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Busnello</a:t>
              </a:r>
              <a:endParaRPr kumimoji="0" lang="pt-BR" sz="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93" name="Retângulo 292"/>
            <p:cNvSpPr/>
            <p:nvPr/>
          </p:nvSpPr>
          <p:spPr>
            <a:xfrm>
              <a:off x="6074932" y="6059523"/>
              <a:ext cx="872446" cy="3303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Construcap</a:t>
              </a: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/ Ferreira Guedes/ </a:t>
              </a:r>
              <a:r>
                <a:rPr kumimoji="0" lang="pt-BR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Toniolo</a:t>
              </a: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pt-BR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Busnello</a:t>
              </a:r>
              <a:endParaRPr kumimoji="0" lang="pt-BR" sz="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grpSp>
          <p:nvGrpSpPr>
            <p:cNvPr id="294" name="Grupo 293"/>
            <p:cNvGrpSpPr/>
            <p:nvPr/>
          </p:nvGrpSpPr>
          <p:grpSpPr>
            <a:xfrm>
              <a:off x="2430788" y="4290505"/>
              <a:ext cx="1182000" cy="528599"/>
              <a:chOff x="6012160" y="3649750"/>
              <a:chExt cx="1182000" cy="528599"/>
            </a:xfrm>
          </p:grpSpPr>
          <p:pic>
            <p:nvPicPr>
              <p:cNvPr id="295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12160" y="3853917"/>
                <a:ext cx="720080" cy="324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CaixaDeTexto 295"/>
              <p:cNvSpPr txBox="1"/>
              <p:nvPr/>
            </p:nvSpPr>
            <p:spPr>
              <a:xfrm>
                <a:off x="6559905" y="3649750"/>
                <a:ext cx="6342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Calibri"/>
                  </a:rPr>
                  <a:t>Ramal do Piancó </a:t>
                </a:r>
              </a:p>
            </p:txBody>
          </p:sp>
        </p:grpSp>
        <p:pic>
          <p:nvPicPr>
            <p:cNvPr id="297" name="Picture 3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7585" y="4060175"/>
              <a:ext cx="651136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3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30840" y="4749803"/>
              <a:ext cx="604022" cy="37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Retângulo 299"/>
            <p:cNvSpPr/>
            <p:nvPr/>
          </p:nvSpPr>
          <p:spPr>
            <a:xfrm>
              <a:off x="602326" y="5431596"/>
              <a:ext cx="683515" cy="1260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Reforma: 99,9%</a:t>
              </a:r>
            </a:p>
          </p:txBody>
        </p:sp>
        <p:sp>
          <p:nvSpPr>
            <p:cNvPr id="2" name="Forma livre 1"/>
            <p:cNvSpPr/>
            <p:nvPr/>
          </p:nvSpPr>
          <p:spPr>
            <a:xfrm>
              <a:off x="8305800" y="5310188"/>
              <a:ext cx="71438" cy="214312"/>
            </a:xfrm>
            <a:custGeom>
              <a:avLst/>
              <a:gdLst>
                <a:gd name="connsiteX0" fmla="*/ 0 w 71438"/>
                <a:gd name="connsiteY0" fmla="*/ 0 h 214312"/>
                <a:gd name="connsiteX1" fmla="*/ 4763 w 71438"/>
                <a:gd name="connsiteY1" fmla="*/ 214312 h 214312"/>
                <a:gd name="connsiteX2" fmla="*/ 71438 w 71438"/>
                <a:gd name="connsiteY2" fmla="*/ 204787 h 214312"/>
                <a:gd name="connsiteX3" fmla="*/ 52388 w 71438"/>
                <a:gd name="connsiteY3" fmla="*/ 28575 h 214312"/>
                <a:gd name="connsiteX4" fmla="*/ 0 w 71438"/>
                <a:gd name="connsiteY4" fmla="*/ 0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8" h="214312">
                  <a:moveTo>
                    <a:pt x="0" y="0"/>
                  </a:moveTo>
                  <a:lnTo>
                    <a:pt x="4763" y="214312"/>
                  </a:lnTo>
                  <a:lnTo>
                    <a:pt x="71438" y="204787"/>
                  </a:lnTo>
                  <a:lnTo>
                    <a:pt x="52388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Forma livre 2"/>
            <p:cNvSpPr/>
            <p:nvPr/>
          </p:nvSpPr>
          <p:spPr>
            <a:xfrm>
              <a:off x="8224838" y="5572125"/>
              <a:ext cx="223837" cy="238125"/>
            </a:xfrm>
            <a:custGeom>
              <a:avLst/>
              <a:gdLst>
                <a:gd name="connsiteX0" fmla="*/ 19050 w 223837"/>
                <a:gd name="connsiteY0" fmla="*/ 90488 h 238125"/>
                <a:gd name="connsiteX1" fmla="*/ 28575 w 223837"/>
                <a:gd name="connsiteY1" fmla="*/ 238125 h 238125"/>
                <a:gd name="connsiteX2" fmla="*/ 223837 w 223837"/>
                <a:gd name="connsiteY2" fmla="*/ 233363 h 238125"/>
                <a:gd name="connsiteX3" fmla="*/ 214312 w 223837"/>
                <a:gd name="connsiteY3" fmla="*/ 0 h 238125"/>
                <a:gd name="connsiteX4" fmla="*/ 0 w 223837"/>
                <a:gd name="connsiteY4" fmla="*/ 0 h 238125"/>
                <a:gd name="connsiteX5" fmla="*/ 19050 w 223837"/>
                <a:gd name="connsiteY5" fmla="*/ 9048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837" h="238125">
                  <a:moveTo>
                    <a:pt x="19050" y="90488"/>
                  </a:moveTo>
                  <a:lnTo>
                    <a:pt x="28575" y="238125"/>
                  </a:lnTo>
                  <a:lnTo>
                    <a:pt x="223837" y="233363"/>
                  </a:lnTo>
                  <a:lnTo>
                    <a:pt x="214312" y="0"/>
                  </a:lnTo>
                  <a:lnTo>
                    <a:pt x="0" y="0"/>
                  </a:lnTo>
                  <a:lnTo>
                    <a:pt x="19050" y="9048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00" name="Tabela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87335"/>
              </p:ext>
            </p:extLst>
          </p:nvPr>
        </p:nvGraphicFramePr>
        <p:xfrm>
          <a:off x="254947" y="404664"/>
          <a:ext cx="8565525" cy="105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9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1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1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533"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+mn-lt"/>
                        </a:rPr>
                        <a:t>Avanço Operacional (%)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+mn-lt"/>
                        </a:rPr>
                        <a:t>Avanço Real (%)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Trecho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Mão</a:t>
                      </a:r>
                      <a:r>
                        <a:rPr lang="pt-BR" sz="900" baseline="0" dirty="0">
                          <a:latin typeface="+mn-lt"/>
                        </a:rPr>
                        <a:t> de Obra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Equipamento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Consórcio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Saldo do Contrato (R$)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P0 x Apostilamento (R$)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20">
                <a:tc rowSpan="3"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+mn-lt"/>
                        </a:rPr>
                        <a:t>94,96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+mn-lt"/>
                        </a:rPr>
                        <a:t>93,93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1.143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411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EMSA/SITON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512.848.582,59 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512.848.582,59 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II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464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+mn-lt"/>
                        </a:rPr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SERVENG CIVILSAN S.A.</a:t>
                      </a: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150.626.495,78 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195.970.041,68 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QUEIROZ GALVÃO S.A.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61.193.840,81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73.765.319,88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" name="Espaço Reservado para Número de Slide 1">
            <a:extLst>
              <a:ext uri="{FF2B5EF4-FFF2-40B4-BE49-F238E27FC236}">
                <a16:creationId xmlns:a16="http://schemas.microsoft.com/office/drawing/2014/main" id="{FC945110-DD96-49AF-B032-05CBFCBA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4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4312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71996" y="404664"/>
            <a:ext cx="86914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Aproximadamente 300  milhões </a:t>
            </a:r>
            <a:r>
              <a:rPr lang="pt-BR" dirty="0"/>
              <a:t>em arrecadação total de ISS nos municípios da faixa de obra;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No auge da mobilização foram gerados, </a:t>
            </a:r>
            <a:r>
              <a:rPr lang="pt-BR" sz="2000" b="1" dirty="0"/>
              <a:t>11.500 empregos diretos </a:t>
            </a:r>
            <a:r>
              <a:rPr lang="pt-BR" dirty="0"/>
              <a:t>e cerca de </a:t>
            </a:r>
            <a:r>
              <a:rPr lang="pt-BR" sz="2000" b="1" dirty="0"/>
              <a:t>60.000 indiretos</a:t>
            </a:r>
            <a:r>
              <a:rPr lang="pt-BR" dirty="0"/>
              <a:t>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/>
              <a:t>Aquecimento da economia na região, devido a geração de empregos,  e necessidade de criação de estrutura hoteleira, alimentícia e afins para o atendimento do pessoal deslocado para a obra.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-387424"/>
            <a:ext cx="81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BENEFÍCIOS DO PROJETO SÃO FRANCISCO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95536" y="2807216"/>
            <a:ext cx="8496944" cy="3551208"/>
            <a:chOff x="395536" y="2758112"/>
            <a:chExt cx="8496944" cy="355120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536" y="2758112"/>
              <a:ext cx="8486775" cy="3551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7475104" y="275811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dirty="0"/>
                <a:t>Atualizado 28/07/2017</a:t>
              </a: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28700" y="3008204"/>
            <a:ext cx="7550150" cy="2736850"/>
          </a:xfrm>
          <a:custGeom>
            <a:avLst/>
            <a:gdLst>
              <a:gd name="connsiteX0" fmla="*/ 0 w 7550150"/>
              <a:gd name="connsiteY0" fmla="*/ 2114550 h 2736850"/>
              <a:gd name="connsiteX1" fmla="*/ 82550 w 7550150"/>
              <a:gd name="connsiteY1" fmla="*/ 1727200 h 2736850"/>
              <a:gd name="connsiteX2" fmla="*/ 158750 w 7550150"/>
              <a:gd name="connsiteY2" fmla="*/ 1517650 h 2736850"/>
              <a:gd name="connsiteX3" fmla="*/ 228600 w 7550150"/>
              <a:gd name="connsiteY3" fmla="*/ 1371600 h 2736850"/>
              <a:gd name="connsiteX4" fmla="*/ 298450 w 7550150"/>
              <a:gd name="connsiteY4" fmla="*/ 1225550 h 2736850"/>
              <a:gd name="connsiteX5" fmla="*/ 393700 w 7550150"/>
              <a:gd name="connsiteY5" fmla="*/ 749300 h 2736850"/>
              <a:gd name="connsiteX6" fmla="*/ 450850 w 7550150"/>
              <a:gd name="connsiteY6" fmla="*/ 692150 h 2736850"/>
              <a:gd name="connsiteX7" fmla="*/ 539750 w 7550150"/>
              <a:gd name="connsiteY7" fmla="*/ 577850 h 2736850"/>
              <a:gd name="connsiteX8" fmla="*/ 641350 w 7550150"/>
              <a:gd name="connsiteY8" fmla="*/ 615950 h 2736850"/>
              <a:gd name="connsiteX9" fmla="*/ 679450 w 7550150"/>
              <a:gd name="connsiteY9" fmla="*/ 793750 h 2736850"/>
              <a:gd name="connsiteX10" fmla="*/ 749300 w 7550150"/>
              <a:gd name="connsiteY10" fmla="*/ 914400 h 2736850"/>
              <a:gd name="connsiteX11" fmla="*/ 831850 w 7550150"/>
              <a:gd name="connsiteY11" fmla="*/ 603250 h 2736850"/>
              <a:gd name="connsiteX12" fmla="*/ 914400 w 7550150"/>
              <a:gd name="connsiteY12" fmla="*/ 685800 h 2736850"/>
              <a:gd name="connsiteX13" fmla="*/ 977900 w 7550150"/>
              <a:gd name="connsiteY13" fmla="*/ 895350 h 2736850"/>
              <a:gd name="connsiteX14" fmla="*/ 1066800 w 7550150"/>
              <a:gd name="connsiteY14" fmla="*/ 838200 h 2736850"/>
              <a:gd name="connsiteX15" fmla="*/ 1200150 w 7550150"/>
              <a:gd name="connsiteY15" fmla="*/ 984250 h 2736850"/>
              <a:gd name="connsiteX16" fmla="*/ 1282700 w 7550150"/>
              <a:gd name="connsiteY16" fmla="*/ 1168400 h 2736850"/>
              <a:gd name="connsiteX17" fmla="*/ 1371600 w 7550150"/>
              <a:gd name="connsiteY17" fmla="*/ 1263650 h 2736850"/>
              <a:gd name="connsiteX18" fmla="*/ 1422400 w 7550150"/>
              <a:gd name="connsiteY18" fmla="*/ 1181100 h 2736850"/>
              <a:gd name="connsiteX19" fmla="*/ 1517650 w 7550150"/>
              <a:gd name="connsiteY19" fmla="*/ 1282700 h 2736850"/>
              <a:gd name="connsiteX20" fmla="*/ 1600200 w 7550150"/>
              <a:gd name="connsiteY20" fmla="*/ 1530350 h 2736850"/>
              <a:gd name="connsiteX21" fmla="*/ 1670050 w 7550150"/>
              <a:gd name="connsiteY21" fmla="*/ 1555750 h 2736850"/>
              <a:gd name="connsiteX22" fmla="*/ 1765300 w 7550150"/>
              <a:gd name="connsiteY22" fmla="*/ 1784350 h 2736850"/>
              <a:gd name="connsiteX23" fmla="*/ 1835150 w 7550150"/>
              <a:gd name="connsiteY23" fmla="*/ 1930400 h 2736850"/>
              <a:gd name="connsiteX24" fmla="*/ 1905000 w 7550150"/>
              <a:gd name="connsiteY24" fmla="*/ 2089150 h 2736850"/>
              <a:gd name="connsiteX25" fmla="*/ 2152650 w 7550150"/>
              <a:gd name="connsiteY25" fmla="*/ 2152650 h 2736850"/>
              <a:gd name="connsiteX26" fmla="*/ 2197100 w 7550150"/>
              <a:gd name="connsiteY26" fmla="*/ 2197100 h 2736850"/>
              <a:gd name="connsiteX27" fmla="*/ 2292350 w 7550150"/>
              <a:gd name="connsiteY27" fmla="*/ 2235200 h 2736850"/>
              <a:gd name="connsiteX28" fmla="*/ 2419350 w 7550150"/>
              <a:gd name="connsiteY28" fmla="*/ 2209800 h 2736850"/>
              <a:gd name="connsiteX29" fmla="*/ 2501900 w 7550150"/>
              <a:gd name="connsiteY29" fmla="*/ 2362200 h 2736850"/>
              <a:gd name="connsiteX30" fmla="*/ 2609850 w 7550150"/>
              <a:gd name="connsiteY30" fmla="*/ 2298700 h 2736850"/>
              <a:gd name="connsiteX31" fmla="*/ 2635250 w 7550150"/>
              <a:gd name="connsiteY31" fmla="*/ 2247900 h 2736850"/>
              <a:gd name="connsiteX32" fmla="*/ 2717800 w 7550150"/>
              <a:gd name="connsiteY32" fmla="*/ 2019300 h 2736850"/>
              <a:gd name="connsiteX33" fmla="*/ 2781300 w 7550150"/>
              <a:gd name="connsiteY33" fmla="*/ 1974850 h 2736850"/>
              <a:gd name="connsiteX34" fmla="*/ 2870200 w 7550150"/>
              <a:gd name="connsiteY34" fmla="*/ 2108200 h 2736850"/>
              <a:gd name="connsiteX35" fmla="*/ 3041650 w 7550150"/>
              <a:gd name="connsiteY35" fmla="*/ 2139950 h 2736850"/>
              <a:gd name="connsiteX36" fmla="*/ 3098800 w 7550150"/>
              <a:gd name="connsiteY36" fmla="*/ 2203450 h 2736850"/>
              <a:gd name="connsiteX37" fmla="*/ 3168650 w 7550150"/>
              <a:gd name="connsiteY37" fmla="*/ 2197100 h 2736850"/>
              <a:gd name="connsiteX38" fmla="*/ 3257550 w 7550150"/>
              <a:gd name="connsiteY38" fmla="*/ 2216150 h 2736850"/>
              <a:gd name="connsiteX39" fmla="*/ 3321050 w 7550150"/>
              <a:gd name="connsiteY39" fmla="*/ 2165350 h 2736850"/>
              <a:gd name="connsiteX40" fmla="*/ 3403600 w 7550150"/>
              <a:gd name="connsiteY40" fmla="*/ 2159000 h 2736850"/>
              <a:gd name="connsiteX41" fmla="*/ 3479800 w 7550150"/>
              <a:gd name="connsiteY41" fmla="*/ 2127250 h 2736850"/>
              <a:gd name="connsiteX42" fmla="*/ 3543300 w 7550150"/>
              <a:gd name="connsiteY42" fmla="*/ 2012950 h 2736850"/>
              <a:gd name="connsiteX43" fmla="*/ 3632200 w 7550150"/>
              <a:gd name="connsiteY43" fmla="*/ 1974850 h 2736850"/>
              <a:gd name="connsiteX44" fmla="*/ 3695700 w 7550150"/>
              <a:gd name="connsiteY44" fmla="*/ 1866900 h 2736850"/>
              <a:gd name="connsiteX45" fmla="*/ 3765550 w 7550150"/>
              <a:gd name="connsiteY45" fmla="*/ 1714500 h 2736850"/>
              <a:gd name="connsiteX46" fmla="*/ 3917950 w 7550150"/>
              <a:gd name="connsiteY46" fmla="*/ 1524000 h 2736850"/>
              <a:gd name="connsiteX47" fmla="*/ 3987800 w 7550150"/>
              <a:gd name="connsiteY47" fmla="*/ 1397000 h 2736850"/>
              <a:gd name="connsiteX48" fmla="*/ 4083050 w 7550150"/>
              <a:gd name="connsiteY48" fmla="*/ 1333500 h 2736850"/>
              <a:gd name="connsiteX49" fmla="*/ 4165600 w 7550150"/>
              <a:gd name="connsiteY49" fmla="*/ 1085850 h 2736850"/>
              <a:gd name="connsiteX50" fmla="*/ 4241800 w 7550150"/>
              <a:gd name="connsiteY50" fmla="*/ 1009650 h 2736850"/>
              <a:gd name="connsiteX51" fmla="*/ 4305300 w 7550150"/>
              <a:gd name="connsiteY51" fmla="*/ 825500 h 2736850"/>
              <a:gd name="connsiteX52" fmla="*/ 4375150 w 7550150"/>
              <a:gd name="connsiteY52" fmla="*/ 647700 h 2736850"/>
              <a:gd name="connsiteX53" fmla="*/ 4432300 w 7550150"/>
              <a:gd name="connsiteY53" fmla="*/ 571500 h 2736850"/>
              <a:gd name="connsiteX54" fmla="*/ 4533900 w 7550150"/>
              <a:gd name="connsiteY54" fmla="*/ 419100 h 2736850"/>
              <a:gd name="connsiteX55" fmla="*/ 4603750 w 7550150"/>
              <a:gd name="connsiteY55" fmla="*/ 190500 h 2736850"/>
              <a:gd name="connsiteX56" fmla="*/ 4667250 w 7550150"/>
              <a:gd name="connsiteY56" fmla="*/ 63500 h 2736850"/>
              <a:gd name="connsiteX57" fmla="*/ 4743450 w 7550150"/>
              <a:gd name="connsiteY57" fmla="*/ 0 h 2736850"/>
              <a:gd name="connsiteX58" fmla="*/ 4832350 w 7550150"/>
              <a:gd name="connsiteY58" fmla="*/ 0 h 2736850"/>
              <a:gd name="connsiteX59" fmla="*/ 4895850 w 7550150"/>
              <a:gd name="connsiteY59" fmla="*/ 0 h 2736850"/>
              <a:gd name="connsiteX60" fmla="*/ 4984750 w 7550150"/>
              <a:gd name="connsiteY60" fmla="*/ 69850 h 2736850"/>
              <a:gd name="connsiteX61" fmla="*/ 5041900 w 7550150"/>
              <a:gd name="connsiteY61" fmla="*/ 146050 h 2736850"/>
              <a:gd name="connsiteX62" fmla="*/ 5118100 w 7550150"/>
              <a:gd name="connsiteY62" fmla="*/ 158750 h 2736850"/>
              <a:gd name="connsiteX63" fmla="*/ 5200650 w 7550150"/>
              <a:gd name="connsiteY63" fmla="*/ 431800 h 2736850"/>
              <a:gd name="connsiteX64" fmla="*/ 5276850 w 7550150"/>
              <a:gd name="connsiteY64" fmla="*/ 603250 h 2736850"/>
              <a:gd name="connsiteX65" fmla="*/ 5353050 w 7550150"/>
              <a:gd name="connsiteY65" fmla="*/ 679450 h 2736850"/>
              <a:gd name="connsiteX66" fmla="*/ 5422900 w 7550150"/>
              <a:gd name="connsiteY66" fmla="*/ 666750 h 2736850"/>
              <a:gd name="connsiteX67" fmla="*/ 5505450 w 7550150"/>
              <a:gd name="connsiteY67" fmla="*/ 539750 h 2736850"/>
              <a:gd name="connsiteX68" fmla="*/ 5575300 w 7550150"/>
              <a:gd name="connsiteY68" fmla="*/ 514350 h 2736850"/>
              <a:gd name="connsiteX69" fmla="*/ 5651500 w 7550150"/>
              <a:gd name="connsiteY69" fmla="*/ 450850 h 2736850"/>
              <a:gd name="connsiteX70" fmla="*/ 5734050 w 7550150"/>
              <a:gd name="connsiteY70" fmla="*/ 298450 h 2736850"/>
              <a:gd name="connsiteX71" fmla="*/ 5816600 w 7550150"/>
              <a:gd name="connsiteY71" fmla="*/ 381000 h 2736850"/>
              <a:gd name="connsiteX72" fmla="*/ 5880100 w 7550150"/>
              <a:gd name="connsiteY72" fmla="*/ 406400 h 2736850"/>
              <a:gd name="connsiteX73" fmla="*/ 5937250 w 7550150"/>
              <a:gd name="connsiteY73" fmla="*/ 273050 h 2736850"/>
              <a:gd name="connsiteX74" fmla="*/ 6051550 w 7550150"/>
              <a:gd name="connsiteY74" fmla="*/ 336550 h 2736850"/>
              <a:gd name="connsiteX75" fmla="*/ 6102350 w 7550150"/>
              <a:gd name="connsiteY75" fmla="*/ 400050 h 2736850"/>
              <a:gd name="connsiteX76" fmla="*/ 6165850 w 7550150"/>
              <a:gd name="connsiteY76" fmla="*/ 349250 h 2736850"/>
              <a:gd name="connsiteX77" fmla="*/ 6248400 w 7550150"/>
              <a:gd name="connsiteY77" fmla="*/ 374650 h 2736850"/>
              <a:gd name="connsiteX78" fmla="*/ 6318250 w 7550150"/>
              <a:gd name="connsiteY78" fmla="*/ 349250 h 2736850"/>
              <a:gd name="connsiteX79" fmla="*/ 6407150 w 7550150"/>
              <a:gd name="connsiteY79" fmla="*/ 431800 h 2736850"/>
              <a:gd name="connsiteX80" fmla="*/ 6477000 w 7550150"/>
              <a:gd name="connsiteY80" fmla="*/ 628650 h 2736850"/>
              <a:gd name="connsiteX81" fmla="*/ 6559550 w 7550150"/>
              <a:gd name="connsiteY81" fmla="*/ 793750 h 2736850"/>
              <a:gd name="connsiteX82" fmla="*/ 6635750 w 7550150"/>
              <a:gd name="connsiteY82" fmla="*/ 927100 h 2736850"/>
              <a:gd name="connsiteX83" fmla="*/ 6699250 w 7550150"/>
              <a:gd name="connsiteY83" fmla="*/ 1644650 h 2736850"/>
              <a:gd name="connsiteX84" fmla="*/ 6794500 w 7550150"/>
              <a:gd name="connsiteY84" fmla="*/ 1714500 h 2736850"/>
              <a:gd name="connsiteX85" fmla="*/ 6851650 w 7550150"/>
              <a:gd name="connsiteY85" fmla="*/ 1809750 h 2736850"/>
              <a:gd name="connsiteX86" fmla="*/ 6934200 w 7550150"/>
              <a:gd name="connsiteY86" fmla="*/ 2012950 h 2736850"/>
              <a:gd name="connsiteX87" fmla="*/ 7004050 w 7550150"/>
              <a:gd name="connsiteY87" fmla="*/ 2127250 h 2736850"/>
              <a:gd name="connsiteX88" fmla="*/ 7080250 w 7550150"/>
              <a:gd name="connsiteY88" fmla="*/ 2463800 h 2736850"/>
              <a:gd name="connsiteX89" fmla="*/ 7162800 w 7550150"/>
              <a:gd name="connsiteY89" fmla="*/ 2514600 h 2736850"/>
              <a:gd name="connsiteX90" fmla="*/ 7239000 w 7550150"/>
              <a:gd name="connsiteY90" fmla="*/ 2667000 h 2736850"/>
              <a:gd name="connsiteX91" fmla="*/ 7315200 w 7550150"/>
              <a:gd name="connsiteY91" fmla="*/ 2736850 h 2736850"/>
              <a:gd name="connsiteX92" fmla="*/ 7385050 w 7550150"/>
              <a:gd name="connsiteY92" fmla="*/ 2711450 h 2736850"/>
              <a:gd name="connsiteX93" fmla="*/ 7473950 w 7550150"/>
              <a:gd name="connsiteY93" fmla="*/ 2673350 h 2736850"/>
              <a:gd name="connsiteX94" fmla="*/ 7550150 w 7550150"/>
              <a:gd name="connsiteY94" fmla="*/ 262255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550150" h="2736850">
                <a:moveTo>
                  <a:pt x="0" y="2114550"/>
                </a:moveTo>
                <a:lnTo>
                  <a:pt x="82550" y="1727200"/>
                </a:lnTo>
                <a:lnTo>
                  <a:pt x="158750" y="1517650"/>
                </a:lnTo>
                <a:lnTo>
                  <a:pt x="228600" y="1371600"/>
                </a:lnTo>
                <a:lnTo>
                  <a:pt x="298450" y="1225550"/>
                </a:lnTo>
                <a:lnTo>
                  <a:pt x="393700" y="749300"/>
                </a:lnTo>
                <a:lnTo>
                  <a:pt x="450850" y="692150"/>
                </a:lnTo>
                <a:lnTo>
                  <a:pt x="539750" y="577850"/>
                </a:lnTo>
                <a:lnTo>
                  <a:pt x="641350" y="615950"/>
                </a:lnTo>
                <a:lnTo>
                  <a:pt x="679450" y="793750"/>
                </a:lnTo>
                <a:lnTo>
                  <a:pt x="749300" y="914400"/>
                </a:lnTo>
                <a:lnTo>
                  <a:pt x="831850" y="603250"/>
                </a:lnTo>
                <a:lnTo>
                  <a:pt x="914400" y="685800"/>
                </a:lnTo>
                <a:lnTo>
                  <a:pt x="977900" y="895350"/>
                </a:lnTo>
                <a:lnTo>
                  <a:pt x="1066800" y="838200"/>
                </a:lnTo>
                <a:lnTo>
                  <a:pt x="1200150" y="984250"/>
                </a:lnTo>
                <a:lnTo>
                  <a:pt x="1282700" y="1168400"/>
                </a:lnTo>
                <a:lnTo>
                  <a:pt x="1371600" y="1263650"/>
                </a:lnTo>
                <a:lnTo>
                  <a:pt x="1422400" y="1181100"/>
                </a:lnTo>
                <a:lnTo>
                  <a:pt x="1517650" y="1282700"/>
                </a:lnTo>
                <a:lnTo>
                  <a:pt x="1600200" y="1530350"/>
                </a:lnTo>
                <a:lnTo>
                  <a:pt x="1670050" y="1555750"/>
                </a:lnTo>
                <a:lnTo>
                  <a:pt x="1765300" y="1784350"/>
                </a:lnTo>
                <a:lnTo>
                  <a:pt x="1835150" y="1930400"/>
                </a:lnTo>
                <a:lnTo>
                  <a:pt x="1905000" y="2089150"/>
                </a:lnTo>
                <a:lnTo>
                  <a:pt x="2152650" y="2152650"/>
                </a:lnTo>
                <a:lnTo>
                  <a:pt x="2197100" y="2197100"/>
                </a:lnTo>
                <a:lnTo>
                  <a:pt x="2292350" y="2235200"/>
                </a:lnTo>
                <a:lnTo>
                  <a:pt x="2419350" y="2209800"/>
                </a:lnTo>
                <a:lnTo>
                  <a:pt x="2501900" y="2362200"/>
                </a:lnTo>
                <a:lnTo>
                  <a:pt x="2609850" y="2298700"/>
                </a:lnTo>
                <a:lnTo>
                  <a:pt x="2635250" y="2247900"/>
                </a:lnTo>
                <a:lnTo>
                  <a:pt x="2717800" y="2019300"/>
                </a:lnTo>
                <a:lnTo>
                  <a:pt x="2781300" y="1974850"/>
                </a:lnTo>
                <a:lnTo>
                  <a:pt x="2870200" y="2108200"/>
                </a:lnTo>
                <a:lnTo>
                  <a:pt x="3041650" y="2139950"/>
                </a:lnTo>
                <a:lnTo>
                  <a:pt x="3098800" y="2203450"/>
                </a:lnTo>
                <a:lnTo>
                  <a:pt x="3168650" y="2197100"/>
                </a:lnTo>
                <a:lnTo>
                  <a:pt x="3257550" y="2216150"/>
                </a:lnTo>
                <a:lnTo>
                  <a:pt x="3321050" y="2165350"/>
                </a:lnTo>
                <a:lnTo>
                  <a:pt x="3403600" y="2159000"/>
                </a:lnTo>
                <a:lnTo>
                  <a:pt x="3479800" y="2127250"/>
                </a:lnTo>
                <a:lnTo>
                  <a:pt x="3543300" y="2012950"/>
                </a:lnTo>
                <a:lnTo>
                  <a:pt x="3632200" y="1974850"/>
                </a:lnTo>
                <a:lnTo>
                  <a:pt x="3695700" y="1866900"/>
                </a:lnTo>
                <a:lnTo>
                  <a:pt x="3765550" y="1714500"/>
                </a:lnTo>
                <a:lnTo>
                  <a:pt x="3917950" y="1524000"/>
                </a:lnTo>
                <a:lnTo>
                  <a:pt x="3987800" y="1397000"/>
                </a:lnTo>
                <a:lnTo>
                  <a:pt x="4083050" y="1333500"/>
                </a:lnTo>
                <a:lnTo>
                  <a:pt x="4165600" y="1085850"/>
                </a:lnTo>
                <a:lnTo>
                  <a:pt x="4241800" y="1009650"/>
                </a:lnTo>
                <a:lnTo>
                  <a:pt x="4305300" y="825500"/>
                </a:lnTo>
                <a:lnTo>
                  <a:pt x="4375150" y="647700"/>
                </a:lnTo>
                <a:lnTo>
                  <a:pt x="4432300" y="571500"/>
                </a:lnTo>
                <a:lnTo>
                  <a:pt x="4533900" y="419100"/>
                </a:lnTo>
                <a:lnTo>
                  <a:pt x="4603750" y="190500"/>
                </a:lnTo>
                <a:lnTo>
                  <a:pt x="4667250" y="63500"/>
                </a:lnTo>
                <a:lnTo>
                  <a:pt x="4743450" y="0"/>
                </a:lnTo>
                <a:lnTo>
                  <a:pt x="4832350" y="0"/>
                </a:lnTo>
                <a:lnTo>
                  <a:pt x="4895850" y="0"/>
                </a:lnTo>
                <a:lnTo>
                  <a:pt x="4984750" y="69850"/>
                </a:lnTo>
                <a:lnTo>
                  <a:pt x="5041900" y="146050"/>
                </a:lnTo>
                <a:lnTo>
                  <a:pt x="5118100" y="158750"/>
                </a:lnTo>
                <a:lnTo>
                  <a:pt x="5200650" y="431800"/>
                </a:lnTo>
                <a:lnTo>
                  <a:pt x="5276850" y="603250"/>
                </a:lnTo>
                <a:lnTo>
                  <a:pt x="5353050" y="679450"/>
                </a:lnTo>
                <a:lnTo>
                  <a:pt x="5422900" y="666750"/>
                </a:lnTo>
                <a:lnTo>
                  <a:pt x="5505450" y="539750"/>
                </a:lnTo>
                <a:lnTo>
                  <a:pt x="5575300" y="514350"/>
                </a:lnTo>
                <a:lnTo>
                  <a:pt x="5651500" y="450850"/>
                </a:lnTo>
                <a:lnTo>
                  <a:pt x="5734050" y="298450"/>
                </a:lnTo>
                <a:lnTo>
                  <a:pt x="5816600" y="381000"/>
                </a:lnTo>
                <a:lnTo>
                  <a:pt x="5880100" y="406400"/>
                </a:lnTo>
                <a:lnTo>
                  <a:pt x="5937250" y="273050"/>
                </a:lnTo>
                <a:lnTo>
                  <a:pt x="6051550" y="336550"/>
                </a:lnTo>
                <a:lnTo>
                  <a:pt x="6102350" y="400050"/>
                </a:lnTo>
                <a:lnTo>
                  <a:pt x="6165850" y="349250"/>
                </a:lnTo>
                <a:lnTo>
                  <a:pt x="6248400" y="374650"/>
                </a:lnTo>
                <a:lnTo>
                  <a:pt x="6318250" y="349250"/>
                </a:lnTo>
                <a:lnTo>
                  <a:pt x="6407150" y="431800"/>
                </a:lnTo>
                <a:lnTo>
                  <a:pt x="6477000" y="628650"/>
                </a:lnTo>
                <a:lnTo>
                  <a:pt x="6559550" y="793750"/>
                </a:lnTo>
                <a:lnTo>
                  <a:pt x="6635750" y="927100"/>
                </a:lnTo>
                <a:lnTo>
                  <a:pt x="6699250" y="1644650"/>
                </a:lnTo>
                <a:lnTo>
                  <a:pt x="6794500" y="1714500"/>
                </a:lnTo>
                <a:lnTo>
                  <a:pt x="6851650" y="1809750"/>
                </a:lnTo>
                <a:lnTo>
                  <a:pt x="6934200" y="2012950"/>
                </a:lnTo>
                <a:lnTo>
                  <a:pt x="7004050" y="2127250"/>
                </a:lnTo>
                <a:lnTo>
                  <a:pt x="7080250" y="2463800"/>
                </a:lnTo>
                <a:lnTo>
                  <a:pt x="7162800" y="2514600"/>
                </a:lnTo>
                <a:lnTo>
                  <a:pt x="7239000" y="2667000"/>
                </a:lnTo>
                <a:lnTo>
                  <a:pt x="7315200" y="2736850"/>
                </a:lnTo>
                <a:lnTo>
                  <a:pt x="7385050" y="2711450"/>
                </a:lnTo>
                <a:lnTo>
                  <a:pt x="7473950" y="2673350"/>
                </a:lnTo>
                <a:lnTo>
                  <a:pt x="7550150" y="262255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993423" y="3101085"/>
            <a:ext cx="4584700" cy="3141306"/>
            <a:chOff x="-4789040" y="3074893"/>
            <a:chExt cx="4584700" cy="31413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89040" y="3460299"/>
              <a:ext cx="458470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-4789040" y="3074893"/>
              <a:ext cx="45847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Projeção de Mão de Obra Trecho I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-3964642" y="5641503"/>
              <a:ext cx="579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Atual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-2637765" y="5452372"/>
              <a:ext cx="627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/>
                <a:t>Final</a:t>
              </a:r>
            </a:p>
            <a:p>
              <a:pPr algn="ctr"/>
              <a:r>
                <a:rPr lang="pt-BR" sz="1200" b="1" dirty="0"/>
                <a:t>Agosto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-1410118" y="4294837"/>
              <a:ext cx="83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A partir de Setembro</a:t>
              </a:r>
            </a:p>
          </p:txBody>
        </p:sp>
      </p:grpSp>
      <p:sp>
        <p:nvSpPr>
          <p:cNvPr id="15" name="Espaço Reservado para Número de Slide 1">
            <a:extLst>
              <a:ext uri="{FF2B5EF4-FFF2-40B4-BE49-F238E27FC236}">
                <a16:creationId xmlns:a16="http://schemas.microsoft.com/office/drawing/2014/main" id="{3D52CF55-1306-4E3F-8511-0306CFAA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5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1350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79512" y="1465481"/>
            <a:ext cx="8691418" cy="22236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pt-BR" sz="1050" dirty="0"/>
          </a:p>
          <a:p>
            <a:pPr algn="just"/>
            <a:r>
              <a:rPr lang="pt-BR" sz="2000" dirty="0"/>
              <a:t>O CAC completo (1291 km) beneficiará 95% da população do estado (8 milhões de pessoas).</a:t>
            </a:r>
            <a:endParaRPr lang="pt-BR" sz="1050" b="1" dirty="0">
              <a:solidFill>
                <a:srgbClr val="105766"/>
              </a:solidFill>
              <a:latin typeface="Gotham Book"/>
            </a:endParaRPr>
          </a:p>
          <a:p>
            <a:endParaRPr lang="pt-BR" sz="2000" dirty="0"/>
          </a:p>
          <a:p>
            <a:pPr algn="just"/>
            <a:r>
              <a:rPr lang="pt-BR" sz="2000" dirty="0"/>
              <a:t>A área de influência do empreendimento, após o Trecho I construído e em operação abastecerá 24 municípios entre Jati e o rio </a:t>
            </a:r>
            <a:r>
              <a:rPr lang="pt-BR" sz="2000" dirty="0" err="1"/>
              <a:t>Cariús</a:t>
            </a:r>
            <a:r>
              <a:rPr lang="pt-BR" sz="2000" dirty="0"/>
              <a:t>, no Ceará, </a:t>
            </a:r>
            <a:r>
              <a:rPr lang="pt-BR" sz="2800" b="1" dirty="0"/>
              <a:t>beneficiando 561.000 pessoas</a:t>
            </a:r>
            <a:r>
              <a:rPr lang="pt-BR" sz="2000" dirty="0"/>
              <a:t>.</a:t>
            </a:r>
            <a:endParaRPr lang="pt-BR" sz="2000" b="1" dirty="0">
              <a:solidFill>
                <a:srgbClr val="105766"/>
              </a:solidFill>
              <a:latin typeface="Gotham Book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-387424"/>
            <a:ext cx="81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CINTURÃO DAS ÁGUAS DO CEARÁ - CAC</a:t>
            </a:r>
            <a:endParaRPr lang="pt-BR" sz="1600" b="1" dirty="0">
              <a:solidFill>
                <a:srgbClr val="005AA1"/>
              </a:solidFill>
              <a:latin typeface="Gotham Book"/>
              <a:ea typeface="+mn-ea"/>
              <a:cs typeface="Gotham Book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AB5A2131-BE9B-4B5A-97EA-770D80A3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6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  <p:sp>
        <p:nvSpPr>
          <p:cNvPr id="5" name="Botão de ação: Retornar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37B4DA0-C1B4-4FB9-AEFA-7E8B5C85273D}"/>
              </a:ext>
            </a:extLst>
          </p:cNvPr>
          <p:cNvSpPr/>
          <p:nvPr/>
        </p:nvSpPr>
        <p:spPr>
          <a:xfrm>
            <a:off x="4427984" y="6220985"/>
            <a:ext cx="435648" cy="3469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86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348880"/>
            <a:ext cx="8676456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000" b="1" dirty="0"/>
              <a:t>Trecho III - 35 km</a:t>
            </a:r>
            <a:endParaRPr lang="pt-BR" sz="2000" dirty="0"/>
          </a:p>
          <a:p>
            <a:pPr marL="457200" lvl="1" indent="0">
              <a:buNone/>
            </a:pPr>
            <a:r>
              <a:rPr lang="pt-BR" sz="1600" dirty="0"/>
              <a:t>Projeto executivo concluído</a:t>
            </a:r>
          </a:p>
          <a:p>
            <a:pPr marL="457200" lvl="1" indent="0">
              <a:buNone/>
            </a:pPr>
            <a:r>
              <a:rPr lang="pt-BR" sz="1600" dirty="0"/>
              <a:t>Valor global estimado (execução, questões ambientais e serviços de engenharia do proprietário): R$ 700 milhões</a:t>
            </a:r>
            <a:endParaRPr lang="pt-BR" sz="4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-387424"/>
            <a:ext cx="8244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RAMAL DO SALGADO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1C16C52E-ED8F-43DB-A511-48046979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7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  <p:sp>
        <p:nvSpPr>
          <p:cNvPr id="6" name="Botão de ação: Retorna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06C8706-9905-495A-80F3-25BB1A1FC3F0}"/>
              </a:ext>
            </a:extLst>
          </p:cNvPr>
          <p:cNvSpPr/>
          <p:nvPr/>
        </p:nvSpPr>
        <p:spPr>
          <a:xfrm>
            <a:off x="4427984" y="6220985"/>
            <a:ext cx="435648" cy="3469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72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46635" y="2204864"/>
            <a:ext cx="8676456" cy="27363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pt-BR" sz="105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dk1"/>
                </a:solidFill>
              </a:rPr>
              <a:t>Trecho IV – 113 km</a:t>
            </a:r>
          </a:p>
          <a:p>
            <a:pPr marL="457200" lvl="1" indent="0">
              <a:buNone/>
            </a:pPr>
            <a:r>
              <a:rPr lang="pt-BR" sz="1600" dirty="0">
                <a:solidFill>
                  <a:schemeClr val="dk1"/>
                </a:solidFill>
              </a:rPr>
              <a:t>Projeto executivo </a:t>
            </a:r>
            <a:r>
              <a:rPr lang="pt-BR" sz="1600" dirty="0"/>
              <a:t>Concluído.</a:t>
            </a:r>
            <a:endParaRPr lang="pt-BR" sz="1600" dirty="0">
              <a:solidFill>
                <a:schemeClr val="dk1"/>
              </a:solidFill>
            </a:endParaRPr>
          </a:p>
          <a:p>
            <a:pPr marL="457200" lvl="1" indent="0">
              <a:buNone/>
            </a:pPr>
            <a:r>
              <a:rPr lang="pt-BR" sz="1600" dirty="0">
                <a:solidFill>
                  <a:schemeClr val="dk1"/>
                </a:solidFill>
              </a:rPr>
              <a:t>Valor estimado (execução, questões ambientais e serviços de engenharia do proprietário): R$ 2.169.157.160,94 (data base Mar/2014)</a:t>
            </a:r>
          </a:p>
          <a:p>
            <a:pPr marL="457200" lvl="1" indent="0">
              <a:buNone/>
            </a:pPr>
            <a:r>
              <a:rPr lang="pt-BR" sz="1600" dirty="0">
                <a:solidFill>
                  <a:srgbClr val="FF0000"/>
                </a:solidFill>
              </a:rPr>
              <a:t>Atualmente </a:t>
            </a:r>
            <a:r>
              <a:rPr lang="pt-BR" sz="1600" b="1" dirty="0">
                <a:solidFill>
                  <a:srgbClr val="FF0000"/>
                </a:solidFill>
              </a:rPr>
              <a:t>PLOA 2018</a:t>
            </a:r>
            <a:endParaRPr lang="pt-BR" sz="1600" dirty="0">
              <a:solidFill>
                <a:srgbClr val="FF0000"/>
              </a:solidFill>
            </a:endParaRPr>
          </a:p>
          <a:p>
            <a:pPr lvl="1"/>
            <a:r>
              <a:rPr lang="pt-BR" sz="1600" dirty="0">
                <a:solidFill>
                  <a:srgbClr val="FF0000"/>
                </a:solidFill>
              </a:rPr>
              <a:t>Ação orçamentária 152F – R$ 1 milhão</a:t>
            </a:r>
          </a:p>
          <a:p>
            <a:pPr lvl="1"/>
            <a:r>
              <a:rPr lang="pt-BR" sz="1600" dirty="0">
                <a:solidFill>
                  <a:srgbClr val="FF0000"/>
                </a:solidFill>
              </a:rPr>
              <a:t>Ação orçamentária 5900 (Eixo Norte) – </a:t>
            </a:r>
            <a:r>
              <a:rPr lang="pt-BR" sz="1600" b="1" dirty="0">
                <a:solidFill>
                  <a:srgbClr val="FF0000"/>
                </a:solidFill>
              </a:rPr>
              <a:t>R$ 400 milhões </a:t>
            </a:r>
            <a:r>
              <a:rPr lang="pt-BR" sz="1600" dirty="0">
                <a:solidFill>
                  <a:srgbClr val="FF0000"/>
                </a:solidFill>
              </a:rPr>
              <a:t>(EMENDA CDR)</a:t>
            </a:r>
          </a:p>
          <a:p>
            <a:pPr lvl="1"/>
            <a:r>
              <a:rPr lang="pt-BR" sz="1600" dirty="0">
                <a:solidFill>
                  <a:srgbClr val="FF0000"/>
                </a:solidFill>
              </a:rPr>
              <a:t>Ação orçamentária 5900 (Eixo Norte) – </a:t>
            </a:r>
            <a:r>
              <a:rPr lang="pt-BR" sz="1600" b="1" dirty="0">
                <a:solidFill>
                  <a:srgbClr val="FF0000"/>
                </a:solidFill>
              </a:rPr>
              <a:t>R$ 100 milhões </a:t>
            </a:r>
            <a:r>
              <a:rPr lang="pt-BR" sz="1600" dirty="0">
                <a:solidFill>
                  <a:srgbClr val="FF0000"/>
                </a:solidFill>
              </a:rPr>
              <a:t>(EMENDA BANCADA RN)</a:t>
            </a:r>
          </a:p>
          <a:p>
            <a:pPr marL="457200" lvl="1" indent="0">
              <a:buNone/>
            </a:pPr>
            <a:endParaRPr lang="pt-BR" sz="1600" dirty="0">
              <a:solidFill>
                <a:schemeClr val="dk1"/>
              </a:solidFill>
            </a:endParaRPr>
          </a:p>
          <a:p>
            <a:pPr marL="457200" lvl="1" indent="0">
              <a:buNone/>
            </a:pPr>
            <a:endParaRPr lang="pt-BR" sz="160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-387424"/>
            <a:ext cx="8244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RAMAL DO APODI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8084A03B-6BFA-4B35-B789-3960D869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8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  <p:sp>
        <p:nvSpPr>
          <p:cNvPr id="6" name="Botão de ação: Retorna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8CC756E-1EA5-4BF4-A71E-AFC2F5F3523A}"/>
              </a:ext>
            </a:extLst>
          </p:cNvPr>
          <p:cNvSpPr/>
          <p:nvPr/>
        </p:nvSpPr>
        <p:spPr>
          <a:xfrm>
            <a:off x="4427984" y="6220985"/>
            <a:ext cx="435648" cy="3469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80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chemeClr val="dk1"/>
                </a:solidFill>
              </a:rPr>
              <a:t>Ramal do Piancó – 20 km</a:t>
            </a:r>
          </a:p>
          <a:p>
            <a:pPr marL="0" indent="0">
              <a:buNone/>
            </a:pPr>
            <a:endParaRPr lang="pt-BR" sz="2000" b="1" dirty="0">
              <a:solidFill>
                <a:schemeClr val="dk1"/>
              </a:solidFill>
            </a:endParaRPr>
          </a:p>
          <a:p>
            <a:pPr marL="457200" lvl="1" indent="0" algn="just">
              <a:buNone/>
            </a:pPr>
            <a:r>
              <a:rPr lang="pt-BR" sz="1600" dirty="0">
                <a:solidFill>
                  <a:schemeClr val="dk1"/>
                </a:solidFill>
              </a:rPr>
              <a:t>Estão em andamento as ações para elaboração do Estudo de Viabilidade Técnica, Econômica e Ambiental - EVTEA. O estudo de melhor traçado encontra-se em fase de licitação, no âmbito do Interáguas, pelo Banco Mundial, com previsão de contratação da consultoria em </a:t>
            </a:r>
            <a:r>
              <a:rPr lang="pt-BR" sz="1600" dirty="0"/>
              <a:t>dezembro</a:t>
            </a:r>
            <a:r>
              <a:rPr lang="pt-BR" sz="1600" dirty="0">
                <a:solidFill>
                  <a:schemeClr val="dk1"/>
                </a:solidFill>
              </a:rPr>
              <a:t>/2017. O prazo para conclusão dos estudos é de 180 dias.</a:t>
            </a:r>
          </a:p>
          <a:p>
            <a:pPr marL="457200" lvl="1" indent="0" algn="just">
              <a:buNone/>
            </a:pPr>
            <a:r>
              <a:rPr lang="pt-BR" sz="1600" dirty="0">
                <a:solidFill>
                  <a:schemeClr val="dk1"/>
                </a:solidFill>
              </a:rPr>
              <a:t>Após conclusão do estudo de melhor traçado, será licitado diretamente pelo MI o </a:t>
            </a:r>
            <a:r>
              <a:rPr lang="pt-BR" sz="1600" dirty="0" err="1">
                <a:solidFill>
                  <a:schemeClr val="dk1"/>
                </a:solidFill>
              </a:rPr>
              <a:t>ante-projeto</a:t>
            </a:r>
            <a:r>
              <a:rPr lang="pt-BR" sz="1600" dirty="0">
                <a:solidFill>
                  <a:schemeClr val="dk1"/>
                </a:solidFill>
              </a:rPr>
              <a:t> do Ramal do Piancó.</a:t>
            </a:r>
          </a:p>
          <a:p>
            <a:pPr marL="457200" lvl="1" indent="0" algn="just">
              <a:buNone/>
            </a:pPr>
            <a:r>
              <a:rPr lang="pt-BR" sz="1600" dirty="0">
                <a:solidFill>
                  <a:schemeClr val="dk1"/>
                </a:solidFill>
              </a:rPr>
              <a:t>Com a definição de traçado e </a:t>
            </a:r>
            <a:r>
              <a:rPr lang="pt-BR" sz="1600" dirty="0" err="1">
                <a:solidFill>
                  <a:schemeClr val="dk1"/>
                </a:solidFill>
              </a:rPr>
              <a:t>ante-projeto</a:t>
            </a:r>
            <a:r>
              <a:rPr lang="pt-BR" sz="1600" dirty="0">
                <a:solidFill>
                  <a:schemeClr val="dk1"/>
                </a:solidFill>
              </a:rPr>
              <a:t>, poderá ser lançado edital RDC para contratação do projeto executivo e das obras.</a:t>
            </a:r>
          </a:p>
          <a:p>
            <a:pPr marL="457200" lvl="1" indent="0">
              <a:buNone/>
            </a:pPr>
            <a:endParaRPr lang="pt-BR" sz="1600" dirty="0"/>
          </a:p>
          <a:p>
            <a:pPr marL="457200" lvl="1" indent="0">
              <a:buNone/>
            </a:pPr>
            <a:r>
              <a:rPr lang="pt-BR" sz="1600" dirty="0">
                <a:solidFill>
                  <a:srgbClr val="FF0000"/>
                </a:solidFill>
              </a:rPr>
              <a:t>Atualmente </a:t>
            </a:r>
            <a:r>
              <a:rPr lang="pt-BR" sz="1600" b="1" dirty="0">
                <a:solidFill>
                  <a:srgbClr val="FF0000"/>
                </a:solidFill>
              </a:rPr>
              <a:t>PLOA 2018</a:t>
            </a:r>
            <a:endParaRPr lang="pt-BR" sz="1600" dirty="0">
              <a:solidFill>
                <a:srgbClr val="FF0000"/>
              </a:solidFill>
            </a:endParaRPr>
          </a:p>
          <a:p>
            <a:pPr lvl="1"/>
            <a:r>
              <a:rPr lang="pt-BR" sz="1600" dirty="0">
                <a:solidFill>
                  <a:srgbClr val="FF0000"/>
                </a:solidFill>
              </a:rPr>
              <a:t>Ação orçamentária 15DX – ZERO</a:t>
            </a:r>
          </a:p>
          <a:p>
            <a:pPr lvl="1"/>
            <a:r>
              <a:rPr lang="pt-BR" sz="1600" dirty="0">
                <a:solidFill>
                  <a:srgbClr val="FF0000"/>
                </a:solidFill>
              </a:rPr>
              <a:t>Ação orçamentária 15DX </a:t>
            </a:r>
            <a:r>
              <a:rPr lang="pt-BR" sz="1600" b="1" dirty="0">
                <a:solidFill>
                  <a:srgbClr val="FF0000"/>
                </a:solidFill>
              </a:rPr>
              <a:t>– R$ 133 milhões </a:t>
            </a:r>
            <a:r>
              <a:rPr lang="pt-BR" sz="1600" dirty="0">
                <a:solidFill>
                  <a:srgbClr val="FF0000"/>
                </a:solidFill>
              </a:rPr>
              <a:t>(EMENDA BANCADA PB)</a:t>
            </a:r>
          </a:p>
          <a:p>
            <a:pPr marL="457200" lvl="1" indent="0">
              <a:buNone/>
            </a:pPr>
            <a:endParaRPr lang="pt-BR" sz="1600" dirty="0"/>
          </a:p>
          <a:p>
            <a:pPr marL="457200" lvl="1" indent="0">
              <a:buNone/>
            </a:pPr>
            <a:endParaRPr lang="pt-BR" sz="160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-3874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5AA1"/>
                </a:solidFill>
                <a:latin typeface="Gotham Book"/>
                <a:ea typeface="+mn-ea"/>
                <a:cs typeface="Gotham Book"/>
              </a:rPr>
              <a:t>RAMAL DO PIANCÓ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CD7522A1-C095-46C2-AA92-19F38AEB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480035"/>
            <a:ext cx="2133600" cy="365125"/>
          </a:xfrm>
        </p:spPr>
        <p:txBody>
          <a:bodyPr/>
          <a:lstStyle/>
          <a:p>
            <a:pPr algn="r"/>
            <a:fld id="{D017A824-85F9-0A49-AB44-2EDFB0FD5B13}" type="slidenum">
              <a:rPr lang="en-US" smtClean="0">
                <a:solidFill>
                  <a:srgbClr val="0D62A6"/>
                </a:solidFill>
              </a:rPr>
              <a:pPr algn="r"/>
              <a:t>9</a:t>
            </a:fld>
            <a:r>
              <a:rPr lang="en-US" dirty="0">
                <a:solidFill>
                  <a:srgbClr val="0D62A6"/>
                </a:solidFill>
              </a:rPr>
              <a:t>/37</a:t>
            </a:r>
          </a:p>
        </p:txBody>
      </p:sp>
      <p:sp>
        <p:nvSpPr>
          <p:cNvPr id="6" name="Botão de ação: Retorna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AD8CDAF-466A-4D34-A0A4-1A99E8934825}"/>
              </a:ext>
            </a:extLst>
          </p:cNvPr>
          <p:cNvSpPr/>
          <p:nvPr/>
        </p:nvSpPr>
        <p:spPr>
          <a:xfrm>
            <a:off x="4427984" y="6220985"/>
            <a:ext cx="435648" cy="3469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3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5195</TotalTime>
  <Words>1479</Words>
  <Application>Microsoft Office PowerPoint</Application>
  <PresentationFormat>Apresentação na tela (4:3)</PresentationFormat>
  <Paragraphs>337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37</vt:i4>
      </vt:variant>
    </vt:vector>
  </HeadingPairs>
  <TitlesOfParts>
    <vt:vector size="48" baseType="lpstr">
      <vt:lpstr>Arial</vt:lpstr>
      <vt:lpstr>Calibri</vt:lpstr>
      <vt:lpstr>Gotham Black</vt:lpstr>
      <vt:lpstr>Gotham Book</vt:lpstr>
      <vt:lpstr>Times New Roman</vt:lpstr>
      <vt:lpstr>Wingdings</vt:lpstr>
      <vt:lpstr>Tema do Office</vt:lpstr>
      <vt:lpstr>1_Tema do Office</vt:lpstr>
      <vt:lpstr>2_Tema do Office</vt:lpstr>
      <vt:lpstr>Office Theme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LICENCIAMENTO AMBIENTAL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OUTORGA MARCOS REGULATÓRIOS E CONDICIONANTES</vt:lpstr>
      <vt:lpstr>Apresentação do PowerPoint</vt:lpstr>
      <vt:lpstr>Apresentação do PowerPoint</vt:lpstr>
      <vt:lpstr>Apresentação do PowerPoint</vt:lpstr>
      <vt:lpstr>Apresentação do PowerPoint</vt:lpstr>
      <vt:lpstr>DECRETO 5.995/2006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INTEGRAÇÃO DO RIO SÃO FRANCISCO COM BACIAS HIDROGRÁFICAS DO NORDESTE SETENTRIONAL - PISF</dc:title>
  <dc:creator>Cícero Emanuel Vieira de Meneses</dc:creator>
  <cp:lastModifiedBy>Irani Braga Ramos</cp:lastModifiedBy>
  <cp:revision>231</cp:revision>
  <cp:lastPrinted>2017-11-28T13:33:39Z</cp:lastPrinted>
  <dcterms:created xsi:type="dcterms:W3CDTF">2017-07-21T14:34:17Z</dcterms:created>
  <dcterms:modified xsi:type="dcterms:W3CDTF">2017-11-29T10:44:01Z</dcterms:modified>
</cp:coreProperties>
</file>