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320" r:id="rId2"/>
    <p:sldId id="452" r:id="rId3"/>
    <p:sldId id="504" r:id="rId4"/>
    <p:sldId id="489" r:id="rId5"/>
    <p:sldId id="490" r:id="rId6"/>
    <p:sldId id="491" r:id="rId7"/>
    <p:sldId id="492" r:id="rId8"/>
    <p:sldId id="554" r:id="rId9"/>
    <p:sldId id="555" r:id="rId10"/>
    <p:sldId id="571" r:id="rId11"/>
    <p:sldId id="812" r:id="rId12"/>
    <p:sldId id="497" r:id="rId13"/>
    <p:sldId id="499" r:id="rId14"/>
    <p:sldId id="500" r:id="rId15"/>
    <p:sldId id="501" r:id="rId16"/>
    <p:sldId id="505" r:id="rId17"/>
    <p:sldId id="467" r:id="rId18"/>
    <p:sldId id="745" r:id="rId19"/>
    <p:sldId id="471" r:id="rId20"/>
    <p:sldId id="472" r:id="rId21"/>
    <p:sldId id="473" r:id="rId22"/>
    <p:sldId id="474" r:id="rId23"/>
    <p:sldId id="475" r:id="rId24"/>
    <p:sldId id="482" r:id="rId25"/>
    <p:sldId id="936" r:id="rId26"/>
    <p:sldId id="743" r:id="rId27"/>
    <p:sldId id="744" r:id="rId28"/>
    <p:sldId id="750" r:id="rId29"/>
    <p:sldId id="918" r:id="rId30"/>
    <p:sldId id="919" r:id="rId31"/>
    <p:sldId id="920" r:id="rId32"/>
    <p:sldId id="921" r:id="rId33"/>
    <p:sldId id="922" r:id="rId34"/>
    <p:sldId id="923" r:id="rId35"/>
    <p:sldId id="924" r:id="rId36"/>
    <p:sldId id="925" r:id="rId37"/>
    <p:sldId id="926" r:id="rId38"/>
    <p:sldId id="927" r:id="rId39"/>
    <p:sldId id="928" r:id="rId40"/>
    <p:sldId id="929" r:id="rId41"/>
    <p:sldId id="933" r:id="rId42"/>
    <p:sldId id="934" r:id="rId43"/>
    <p:sldId id="935" r:id="rId44"/>
    <p:sldId id="537" r:id="rId45"/>
    <p:sldId id="876" r:id="rId46"/>
    <p:sldId id="879" r:id="rId47"/>
    <p:sldId id="875" r:id="rId48"/>
    <p:sldId id="880" r:id="rId49"/>
    <p:sldId id="882" r:id="rId50"/>
    <p:sldId id="883" r:id="rId51"/>
    <p:sldId id="884" r:id="rId52"/>
    <p:sldId id="885" r:id="rId53"/>
    <p:sldId id="886" r:id="rId54"/>
    <p:sldId id="887" r:id="rId55"/>
    <p:sldId id="888" r:id="rId56"/>
    <p:sldId id="889" r:id="rId57"/>
    <p:sldId id="890" r:id="rId58"/>
    <p:sldId id="891" r:id="rId59"/>
    <p:sldId id="892" r:id="rId60"/>
    <p:sldId id="893" r:id="rId61"/>
    <p:sldId id="894" r:id="rId62"/>
    <p:sldId id="895" r:id="rId63"/>
    <p:sldId id="896" r:id="rId64"/>
    <p:sldId id="897" r:id="rId65"/>
    <p:sldId id="898" r:id="rId66"/>
    <p:sldId id="899" r:id="rId67"/>
    <p:sldId id="900" r:id="rId68"/>
    <p:sldId id="902" r:id="rId69"/>
    <p:sldId id="903" r:id="rId70"/>
    <p:sldId id="905" r:id="rId71"/>
    <p:sldId id="908" r:id="rId72"/>
    <p:sldId id="559" r:id="rId73"/>
    <p:sldId id="909" r:id="rId74"/>
    <p:sldId id="911" r:id="rId75"/>
    <p:sldId id="912" r:id="rId76"/>
  </p:sldIdLst>
  <p:sldSz cx="9144000" cy="6858000" type="screen4x3"/>
  <p:notesSz cx="6797675" cy="99282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0C"/>
    <a:srgbClr val="008000"/>
    <a:srgbClr val="000000"/>
    <a:srgbClr val="FFFF66"/>
    <a:srgbClr val="003300"/>
    <a:srgbClr val="1423AE"/>
    <a:srgbClr val="FFFF99"/>
    <a:srgbClr val="33CC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0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504"/>
    </p:cViewPr>
  </p:sorterViewPr>
  <p:notesViewPr>
    <p:cSldViewPr showGuides="1">
      <p:cViewPr varScale="1">
        <p:scale>
          <a:sx n="87" d="100"/>
          <a:sy n="87" d="100"/>
        </p:scale>
        <p:origin x="-3672" y="-96"/>
      </p:cViewPr>
      <p:guideLst>
        <p:guide orient="horz" pos="3223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gitenas01\desktop\MACROLOGISTICA\WEBSITE_MLog\Graficos_Produtos_Agro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212606313717127"/>
          <c:y val="0.1688369776319808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Açúcar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Rodoviário43%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Ferroviário57%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Rodoviário</c:v>
                </c:pt>
                <c:pt idx="1">
                  <c:v>Ferroviário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43</c:v>
                </c:pt>
                <c:pt idx="1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700235263004238"/>
          <c:y val="0.1688369776319808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Etanol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Rodoviário59%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Dutoviário 41%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Rodoviário</c:v>
                </c:pt>
                <c:pt idx="1">
                  <c:v>Dutoviário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Algodão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9282001631245319"/>
          <c:y val="0.18826648346809075"/>
          <c:w val="0.65562423258461033"/>
          <c:h val="0.648747379731897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Plan2!$B$4</c:f>
              <c:strCache>
                <c:ptCount val="1"/>
                <c:pt idx="0">
                  <c:v>Área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3422818791946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2018344382317083E-2"/>
                  <c:y val="-4.47427293064878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Plan2!$B$14:$O$14</c:f>
              <c:numCache>
                <c:formatCode>General</c:formatCode>
                <c:ptCount val="14"/>
                <c:pt idx="0">
                  <c:v>1976</c:v>
                </c:pt>
                <c:pt idx="1">
                  <c:v>1986</c:v>
                </c:pt>
                <c:pt idx="2">
                  <c:v>1996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Plan2!$B$15:$O$15</c:f>
              <c:numCache>
                <c:formatCode>#,##0</c:formatCode>
                <c:ptCount val="14"/>
                <c:pt idx="0">
                  <c:v>904841</c:v>
                </c:pt>
                <c:pt idx="1">
                  <c:v>2198027</c:v>
                </c:pt>
                <c:pt idx="2">
                  <c:v>952013</c:v>
                </c:pt>
                <c:pt idx="3">
                  <c:v>2898721</c:v>
                </c:pt>
                <c:pt idx="4">
                  <c:v>4110822</c:v>
                </c:pt>
                <c:pt idx="5">
                  <c:v>3983181</c:v>
                </c:pt>
                <c:pt idx="6">
                  <c:v>2897542</c:v>
                </c:pt>
                <c:pt idx="7">
                  <c:v>2949845</c:v>
                </c:pt>
                <c:pt idx="8">
                  <c:v>5070717</c:v>
                </c:pt>
                <c:pt idx="9">
                  <c:v>4969064</c:v>
                </c:pt>
                <c:pt idx="10">
                  <c:v>3417196</c:v>
                </c:pt>
                <c:pt idx="11">
                  <c:v>4236763</c:v>
                </c:pt>
                <c:pt idx="12">
                  <c:v>4007326</c:v>
                </c:pt>
                <c:pt idx="13">
                  <c:v>3464103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39886720"/>
        <c:axId val="-539888352"/>
      </c:barChart>
      <c:lineChart>
        <c:grouping val="standard"/>
        <c:varyColors val="0"/>
        <c:ser>
          <c:idx val="1"/>
          <c:order val="1"/>
          <c:tx>
            <c:strRef>
              <c:f>Plan2!$B$31</c:f>
              <c:strCache>
                <c:ptCount val="1"/>
                <c:pt idx="0">
                  <c:v>Produção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6697240637195191E-2"/>
                  <c:y val="-0.12080536912751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1590285063219684E-2"/>
                  <c:y val="-0.14765100671140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6.6506620325635743E-2"/>
                  <c:y val="-7.2625611043217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Plan2!$B$15:$O$15</c:f>
              <c:numCache>
                <c:formatCode>#,##0</c:formatCode>
                <c:ptCount val="14"/>
                <c:pt idx="0">
                  <c:v>904841</c:v>
                </c:pt>
                <c:pt idx="1">
                  <c:v>2198027</c:v>
                </c:pt>
                <c:pt idx="2">
                  <c:v>952013</c:v>
                </c:pt>
                <c:pt idx="3">
                  <c:v>2898721</c:v>
                </c:pt>
                <c:pt idx="4">
                  <c:v>4110822</c:v>
                </c:pt>
                <c:pt idx="5">
                  <c:v>3983181</c:v>
                </c:pt>
                <c:pt idx="6">
                  <c:v>2897542</c:v>
                </c:pt>
                <c:pt idx="7">
                  <c:v>2949845</c:v>
                </c:pt>
                <c:pt idx="8">
                  <c:v>5070717</c:v>
                </c:pt>
                <c:pt idx="9">
                  <c:v>4969064</c:v>
                </c:pt>
                <c:pt idx="10">
                  <c:v>3417196</c:v>
                </c:pt>
                <c:pt idx="11">
                  <c:v>4236763</c:v>
                </c:pt>
                <c:pt idx="12">
                  <c:v>4007326</c:v>
                </c:pt>
                <c:pt idx="13">
                  <c:v>3464103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9886176"/>
        <c:axId val="-539890528"/>
      </c:lineChart>
      <c:catAx>
        <c:axId val="-53988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240000"/>
          <a:lstStyle/>
          <a:p>
            <a:pPr>
              <a:defRPr/>
            </a:pPr>
            <a:endParaRPr lang="pt-BR"/>
          </a:p>
        </c:txPr>
        <c:crossAx val="-539888352"/>
        <c:crosses val="autoZero"/>
        <c:auto val="1"/>
        <c:lblAlgn val="ctr"/>
        <c:lblOffset val="100"/>
        <c:noMultiLvlLbl val="0"/>
      </c:catAx>
      <c:valAx>
        <c:axId val="-539888352"/>
        <c:scaling>
          <c:orientation val="minMax"/>
          <c:max val="10000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Área (ha)</a:t>
                </a:r>
              </a:p>
            </c:rich>
          </c:tx>
          <c:layout>
            <c:manualLayout>
              <c:xMode val="edge"/>
              <c:yMode val="edge"/>
              <c:x val="0"/>
              <c:y val="0.4057225964791793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-539886720"/>
        <c:crosses val="autoZero"/>
        <c:crossBetween val="between"/>
        <c:majorUnit val="2000000"/>
      </c:valAx>
      <c:valAx>
        <c:axId val="-53989052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-539886176"/>
        <c:crosses val="max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95195232937081053"/>
                <c:y val="0.38610987668036922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Mil toneladas </a:t>
                  </a:r>
                </a:p>
              </c:rich>
            </c:tx>
          </c:dispUnitsLbl>
        </c:dispUnits>
      </c:valAx>
      <c:catAx>
        <c:axId val="-539886176"/>
        <c:scaling>
          <c:orientation val="minMax"/>
        </c:scaling>
        <c:delete val="1"/>
        <c:axPos val="b"/>
        <c:majorTickMark val="out"/>
        <c:minorTickMark val="none"/>
        <c:tickLblPos val="none"/>
        <c:crossAx val="-53989052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6444907907977239"/>
          <c:y val="0.19755958357554312"/>
          <c:w val="0.25477843183675747"/>
          <c:h val="0.11707305043245447"/>
        </c:manualLayout>
      </c:layout>
      <c:overlay val="0"/>
      <c:spPr>
        <a:noFill/>
      </c:sp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E7FDC5-60EA-44EC-AC9A-5922EC2AA61C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9191CB3-6458-4FEE-8A14-1B1BD6482AF0}">
      <dgm:prSet phldrT="[Texto]"/>
      <dgm:spPr/>
      <dgm:t>
        <a:bodyPr anchor="b"/>
        <a:lstStyle/>
        <a:p>
          <a:r>
            <a:rPr lang="pt-BR" b="1" dirty="0" smtClean="0"/>
            <a:t>Açúcar</a:t>
          </a:r>
          <a:endParaRPr lang="pt-BR" b="1" dirty="0"/>
        </a:p>
      </dgm:t>
    </dgm:pt>
    <dgm:pt modelId="{CC3EC145-CCF7-4276-896D-E1543560FAAF}" type="parTrans" cxnId="{5E2CC965-9361-471A-B35C-90F02A427127}">
      <dgm:prSet/>
      <dgm:spPr/>
      <dgm:t>
        <a:bodyPr/>
        <a:lstStyle/>
        <a:p>
          <a:endParaRPr lang="pt-BR"/>
        </a:p>
      </dgm:t>
    </dgm:pt>
    <dgm:pt modelId="{FE3472E5-78B1-41A9-9A82-FA4D39DCE055}" type="sibTrans" cxnId="{5E2CC965-9361-471A-B35C-90F02A427127}">
      <dgm:prSet/>
      <dgm:spPr/>
      <dgm:t>
        <a:bodyPr/>
        <a:lstStyle/>
        <a:p>
          <a:endParaRPr lang="pt-BR"/>
        </a:p>
      </dgm:t>
    </dgm:pt>
    <dgm:pt modelId="{2C1B930F-0062-4B47-9D0D-3F4E6E5F87DD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38,7 MI t (1º)</a:t>
          </a:r>
        </a:p>
      </dgm:t>
    </dgm:pt>
    <dgm:pt modelId="{066B482E-574E-4777-8EDA-7E47456359D3}" type="parTrans" cxnId="{4C677738-FC4D-42B7-B08A-F5C011ACC317}">
      <dgm:prSet/>
      <dgm:spPr/>
      <dgm:t>
        <a:bodyPr/>
        <a:lstStyle/>
        <a:p>
          <a:endParaRPr lang="pt-BR"/>
        </a:p>
      </dgm:t>
    </dgm:pt>
    <dgm:pt modelId="{7510404C-2BB4-475A-8CE3-8C206A14C842}" type="sibTrans" cxnId="{4C677738-FC4D-42B7-B08A-F5C011ACC317}">
      <dgm:prSet/>
      <dgm:spPr/>
      <dgm:t>
        <a:bodyPr/>
        <a:lstStyle/>
        <a:p>
          <a:endParaRPr lang="pt-BR"/>
        </a:p>
      </dgm:t>
    </dgm:pt>
    <dgm:pt modelId="{165B30E7-2A86-4AD7-8BBD-11B2A0028863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28,9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EB3DD3-06DE-4FFB-B414-8117B4F71A6B}" type="parTrans" cxnId="{0CB07795-16BD-47B4-9D3B-7A65E943DA21}">
      <dgm:prSet/>
      <dgm:spPr/>
      <dgm:t>
        <a:bodyPr/>
        <a:lstStyle/>
        <a:p>
          <a:endParaRPr lang="pt-BR"/>
        </a:p>
      </dgm:t>
    </dgm:pt>
    <dgm:pt modelId="{8A8BFFBD-0E33-41D7-9EB1-9B95797B5770}" type="sibTrans" cxnId="{0CB07795-16BD-47B4-9D3B-7A65E943DA21}">
      <dgm:prSet/>
      <dgm:spPr/>
      <dgm:t>
        <a:bodyPr/>
        <a:lstStyle/>
        <a:p>
          <a:endParaRPr lang="pt-BR"/>
        </a:p>
      </dgm:t>
    </dgm:pt>
    <dgm:pt modelId="{190A3946-D6A3-40CD-8A55-BA6DF1079A71}">
      <dgm:prSet phldrT="[Texto]"/>
      <dgm:spPr/>
      <dgm:t>
        <a:bodyPr anchor="b"/>
        <a:lstStyle/>
        <a:p>
          <a:r>
            <a:rPr lang="pt-BR" b="1" dirty="0" smtClean="0"/>
            <a:t>Café</a:t>
          </a:r>
          <a:endParaRPr lang="pt-BR" b="1" dirty="0"/>
        </a:p>
      </dgm:t>
    </dgm:pt>
    <dgm:pt modelId="{295A34D9-A07B-46AF-877D-583628EE6ED2}" type="parTrans" cxnId="{AE83527C-84A7-4CE9-8AC3-0E5F62B5C21A}">
      <dgm:prSet/>
      <dgm:spPr/>
      <dgm:t>
        <a:bodyPr/>
        <a:lstStyle/>
        <a:p>
          <a:endParaRPr lang="pt-BR"/>
        </a:p>
      </dgm:t>
    </dgm:pt>
    <dgm:pt modelId="{A7D1FE5A-A4D1-48AB-89A8-76565CF92125}" type="sibTrans" cxnId="{AE83527C-84A7-4CE9-8AC3-0E5F62B5C21A}">
      <dgm:prSet/>
      <dgm:spPr/>
      <dgm:t>
        <a:bodyPr/>
        <a:lstStyle/>
        <a:p>
          <a:endParaRPr lang="pt-BR"/>
        </a:p>
      </dgm:t>
    </dgm:pt>
    <dgm:pt modelId="{9CA195FA-E82A-4E88-9984-F87C2B345AD7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3,1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B60D3B-4979-4DB6-9C46-59305C06E6FA}" type="parTrans" cxnId="{7395F8FE-32C4-40AB-B68C-9846E43FA698}">
      <dgm:prSet/>
      <dgm:spPr/>
      <dgm:t>
        <a:bodyPr/>
        <a:lstStyle/>
        <a:p>
          <a:endParaRPr lang="pt-BR"/>
        </a:p>
      </dgm:t>
    </dgm:pt>
    <dgm:pt modelId="{A47748FB-6FBD-452A-B588-A3F5C31D3D06}" type="sibTrans" cxnId="{7395F8FE-32C4-40AB-B68C-9846E43FA698}">
      <dgm:prSet/>
      <dgm:spPr/>
      <dgm:t>
        <a:bodyPr/>
        <a:lstStyle/>
        <a:p>
          <a:endParaRPr lang="pt-BR"/>
        </a:p>
      </dgm:t>
    </dgm:pt>
    <dgm:pt modelId="{16C26B4F-3B27-4857-A2BD-D7E245F06D9C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1,9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9E7CF6-A37C-4CB3-BB87-88F797028F9C}" type="parTrans" cxnId="{5CF450C5-474B-44EC-B520-5E9D2B9DA63E}">
      <dgm:prSet/>
      <dgm:spPr/>
      <dgm:t>
        <a:bodyPr/>
        <a:lstStyle/>
        <a:p>
          <a:endParaRPr lang="pt-BR"/>
        </a:p>
      </dgm:t>
    </dgm:pt>
    <dgm:pt modelId="{9237101D-1531-4302-BCEF-21156DC21230}" type="sibTrans" cxnId="{5CF450C5-474B-44EC-B520-5E9D2B9DA63E}">
      <dgm:prSet/>
      <dgm:spPr/>
      <dgm:t>
        <a:bodyPr/>
        <a:lstStyle/>
        <a:p>
          <a:endParaRPr lang="pt-BR"/>
        </a:p>
      </dgm:t>
    </dgm:pt>
    <dgm:pt modelId="{707E0337-266F-4B08-83B7-5FF3A0F85E60}">
      <dgm:prSet phldrT="[Texto]" custT="1"/>
      <dgm:spPr/>
      <dgm:t>
        <a:bodyPr anchor="b"/>
        <a:lstStyle/>
        <a:p>
          <a:r>
            <a:rPr lang="pt-BR" sz="2000" b="1" dirty="0" smtClean="0"/>
            <a:t>Suco de Laranja</a:t>
          </a:r>
          <a:endParaRPr lang="pt-BR" sz="2000" b="1" dirty="0"/>
        </a:p>
      </dgm:t>
    </dgm:pt>
    <dgm:pt modelId="{C32E4C26-5679-44B3-BA2F-E80E3C3F7FB2}" type="parTrans" cxnId="{B65C63DA-7D5E-4DCA-97E1-8CB918285264}">
      <dgm:prSet/>
      <dgm:spPr/>
      <dgm:t>
        <a:bodyPr/>
        <a:lstStyle/>
        <a:p>
          <a:endParaRPr lang="pt-BR"/>
        </a:p>
      </dgm:t>
    </dgm:pt>
    <dgm:pt modelId="{4A38B585-2562-4CB4-80E9-F6610AE336B8}" type="sibTrans" cxnId="{B65C63DA-7D5E-4DCA-97E1-8CB918285264}">
      <dgm:prSet/>
      <dgm:spPr/>
      <dgm:t>
        <a:bodyPr/>
        <a:lstStyle/>
        <a:p>
          <a:endParaRPr lang="pt-BR"/>
        </a:p>
      </dgm:t>
    </dgm:pt>
    <dgm:pt modelId="{01A11758-CDC1-45A6-9101-9D7D2DBADEF7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1,1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DCC11-AE73-447E-8C0A-76D57B4389B7}" type="parTrans" cxnId="{55424E98-EB9E-44E1-8305-B805EC99D7C1}">
      <dgm:prSet/>
      <dgm:spPr/>
      <dgm:t>
        <a:bodyPr/>
        <a:lstStyle/>
        <a:p>
          <a:endParaRPr lang="pt-BR"/>
        </a:p>
      </dgm:t>
    </dgm:pt>
    <dgm:pt modelId="{F8FF2BB8-76BD-4636-B77D-CA1315A44FC9}" type="sibTrans" cxnId="{55424E98-EB9E-44E1-8305-B805EC99D7C1}">
      <dgm:prSet/>
      <dgm:spPr/>
      <dgm:t>
        <a:bodyPr/>
        <a:lstStyle/>
        <a:p>
          <a:endParaRPr lang="pt-BR"/>
        </a:p>
      </dgm:t>
    </dgm:pt>
    <dgm:pt modelId="{1CB15CF9-60AD-4CCD-B48B-FBB123EEBC0E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1,0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9CF287-2412-43F5-BE29-0FD2D1DA343D}" type="parTrans" cxnId="{10F8A3F8-CDB3-44BA-A7A8-2F92C292EE68}">
      <dgm:prSet/>
      <dgm:spPr/>
      <dgm:t>
        <a:bodyPr/>
        <a:lstStyle/>
        <a:p>
          <a:endParaRPr lang="pt-BR"/>
        </a:p>
      </dgm:t>
    </dgm:pt>
    <dgm:pt modelId="{F304E514-0720-4750-99AF-2E31F925AF75}" type="sibTrans" cxnId="{10F8A3F8-CDB3-44BA-A7A8-2F92C292EE68}">
      <dgm:prSet/>
      <dgm:spPr/>
      <dgm:t>
        <a:bodyPr/>
        <a:lstStyle/>
        <a:p>
          <a:endParaRPr lang="pt-BR"/>
        </a:p>
      </dgm:t>
    </dgm:pt>
    <dgm:pt modelId="{6A4F6AF8-6EEC-444A-95AB-67D053CB8A06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F760-8459-4CE6-A9CE-B0E06E89920C}" type="parTrans" cxnId="{249D875D-BB2C-4FE9-990A-ADD7800072DF}">
      <dgm:prSet/>
      <dgm:spPr/>
      <dgm:t>
        <a:bodyPr/>
        <a:lstStyle/>
        <a:p>
          <a:endParaRPr lang="pt-BR"/>
        </a:p>
      </dgm:t>
    </dgm:pt>
    <dgm:pt modelId="{602C8AFC-E64F-4BCD-9FEA-396A6DFB314B}" type="sibTrans" cxnId="{249D875D-BB2C-4FE9-990A-ADD7800072DF}">
      <dgm:prSet/>
      <dgm:spPr/>
      <dgm:t>
        <a:bodyPr/>
        <a:lstStyle/>
        <a:p>
          <a:endParaRPr lang="pt-BR"/>
        </a:p>
      </dgm:t>
    </dgm:pt>
    <dgm:pt modelId="{586CBFEB-2E42-4BEB-8508-741ED711E380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87C49F-E411-4041-91DE-5D51B38F9BD1}" type="parTrans" cxnId="{BF979DEA-1370-411A-AD18-EBD6A014A0D0}">
      <dgm:prSet/>
      <dgm:spPr/>
      <dgm:t>
        <a:bodyPr/>
        <a:lstStyle/>
        <a:p>
          <a:endParaRPr lang="pt-BR"/>
        </a:p>
      </dgm:t>
    </dgm:pt>
    <dgm:pt modelId="{DE3745CA-E99F-4409-8DDE-9BDF6F386091}" type="sibTrans" cxnId="{BF979DEA-1370-411A-AD18-EBD6A014A0D0}">
      <dgm:prSet/>
      <dgm:spPr/>
      <dgm:t>
        <a:bodyPr/>
        <a:lstStyle/>
        <a:p>
          <a:endParaRPr lang="pt-BR"/>
        </a:p>
      </dgm:t>
    </dgm:pt>
    <dgm:pt modelId="{532510BA-290E-48C4-9B06-AD5CAE4F51EE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76%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3C1F9B-7E59-4134-BFCF-CC80E41954CC}" type="parTrans" cxnId="{AD2FAAC3-6283-4C47-BC02-B2716A07AF70}">
      <dgm:prSet/>
      <dgm:spPr/>
      <dgm:t>
        <a:bodyPr/>
        <a:lstStyle/>
        <a:p>
          <a:endParaRPr lang="pt-BR"/>
        </a:p>
      </dgm:t>
    </dgm:pt>
    <dgm:pt modelId="{E164A925-0CD3-42CB-8E5D-1304BFCB898F}" type="sibTrans" cxnId="{AD2FAAC3-6283-4C47-BC02-B2716A07AF70}">
      <dgm:prSet/>
      <dgm:spPr/>
      <dgm:t>
        <a:bodyPr/>
        <a:lstStyle/>
        <a:p>
          <a:endParaRPr lang="pt-BR"/>
        </a:p>
      </dgm:t>
    </dgm:pt>
    <dgm:pt modelId="{F4CE73F5-EBDD-4DB9-8B8E-0AB59EB841FD}">
      <dgm:prSet phldrT="[Texto]"/>
      <dgm:spPr/>
      <dgm:t>
        <a:bodyPr anchor="b"/>
        <a:lstStyle/>
        <a:p>
          <a:r>
            <a:rPr lang="pt-BR" b="1" dirty="0" smtClean="0"/>
            <a:t>Soja</a:t>
          </a:r>
          <a:endParaRPr lang="pt-BR" b="1" dirty="0"/>
        </a:p>
      </dgm:t>
    </dgm:pt>
    <dgm:pt modelId="{7A30AF0C-03B8-4AFC-8526-93706E555511}" type="parTrans" cxnId="{0179C1D7-3025-4BED-B16A-50A518722310}">
      <dgm:prSet/>
      <dgm:spPr/>
      <dgm:t>
        <a:bodyPr/>
        <a:lstStyle/>
        <a:p>
          <a:endParaRPr lang="pt-BR"/>
        </a:p>
      </dgm:t>
    </dgm:pt>
    <dgm:pt modelId="{14AC17A2-7748-4593-8394-87B9A8ADAF54}" type="sibTrans" cxnId="{0179C1D7-3025-4BED-B16A-50A518722310}">
      <dgm:prSet/>
      <dgm:spPr/>
      <dgm:t>
        <a:bodyPr/>
        <a:lstStyle/>
        <a:p>
          <a:endParaRPr lang="pt-BR"/>
        </a:p>
      </dgm:t>
    </dgm:pt>
    <dgm:pt modelId="{41F4DD7D-E1FD-4F9F-A644-A83CA8193F1D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113 MI t (2º)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A47153-8C87-4657-B700-09E68600C6FC}" type="parTrans" cxnId="{B9F9C71F-1795-4F41-B730-1D3940B7C30F}">
      <dgm:prSet/>
      <dgm:spPr/>
      <dgm:t>
        <a:bodyPr/>
        <a:lstStyle/>
        <a:p>
          <a:endParaRPr lang="pt-BR"/>
        </a:p>
      </dgm:t>
    </dgm:pt>
    <dgm:pt modelId="{69123407-5C83-4A08-B3FC-759D2452C98C}" type="sibTrans" cxnId="{B9F9C71F-1795-4F41-B730-1D3940B7C30F}">
      <dgm:prSet/>
      <dgm:spPr/>
      <dgm:t>
        <a:bodyPr/>
        <a:lstStyle/>
        <a:p>
          <a:endParaRPr lang="pt-BR"/>
        </a:p>
      </dgm:t>
    </dgm:pt>
    <dgm:pt modelId="{B4168C91-61EC-40F8-AB4F-287CF6491B38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63,6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EBF233-2D94-4607-A5E4-8D9FBE01AABF}" type="parTrans" cxnId="{13722B11-79AF-4520-B7AF-E4D7713D1561}">
      <dgm:prSet/>
      <dgm:spPr/>
      <dgm:t>
        <a:bodyPr/>
        <a:lstStyle/>
        <a:p>
          <a:endParaRPr lang="pt-BR"/>
        </a:p>
      </dgm:t>
    </dgm:pt>
    <dgm:pt modelId="{0D1417DA-07FE-4B49-8F72-C949320E6A6F}" type="sibTrans" cxnId="{13722B11-79AF-4520-B7AF-E4D7713D1561}">
      <dgm:prSet/>
      <dgm:spPr/>
      <dgm:t>
        <a:bodyPr/>
        <a:lstStyle/>
        <a:p>
          <a:endParaRPr lang="pt-BR"/>
        </a:p>
      </dgm:t>
    </dgm:pt>
    <dgm:pt modelId="{B14F6DB9-FBBD-40B1-B70B-968F51A990D0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E38C9-31CE-47F0-972D-D862143F8BEB}" type="parTrans" cxnId="{AE363C5E-EF0E-4A41-950D-BC8AA6D6718B}">
      <dgm:prSet/>
      <dgm:spPr/>
      <dgm:t>
        <a:bodyPr/>
        <a:lstStyle/>
        <a:p>
          <a:endParaRPr lang="pt-BR"/>
        </a:p>
      </dgm:t>
    </dgm:pt>
    <dgm:pt modelId="{F6AAF9C1-9EF7-4E0B-96BE-CE3EE47D39E1}" type="sibTrans" cxnId="{AE363C5E-EF0E-4A41-950D-BC8AA6D6718B}">
      <dgm:prSet/>
      <dgm:spPr/>
      <dgm:t>
        <a:bodyPr/>
        <a:lstStyle/>
        <a:p>
          <a:endParaRPr lang="pt-BR"/>
        </a:p>
      </dgm:t>
    </dgm:pt>
    <dgm:pt modelId="{804762EC-3E09-4B9D-B66F-05385FDF324A}">
      <dgm:prSet phldrT="[Texto]" custT="1"/>
      <dgm:spPr/>
      <dgm:t>
        <a:bodyPr anchor="b"/>
        <a:lstStyle/>
        <a:p>
          <a:r>
            <a:rPr lang="pt-BR" sz="1800" b="1" dirty="0" smtClean="0"/>
            <a:t>Carne de Frango</a:t>
          </a:r>
          <a:endParaRPr lang="pt-BR" sz="1800" b="1" dirty="0"/>
        </a:p>
      </dgm:t>
    </dgm:pt>
    <dgm:pt modelId="{9AE957C1-73A1-49B4-B971-EFEFDEABD2E5}" type="parTrans" cxnId="{B64A48C7-172E-4536-8B97-59DB9FDC89E1}">
      <dgm:prSet/>
      <dgm:spPr/>
      <dgm:t>
        <a:bodyPr/>
        <a:lstStyle/>
        <a:p>
          <a:endParaRPr lang="pt-BR"/>
        </a:p>
      </dgm:t>
    </dgm:pt>
    <dgm:pt modelId="{CD20CB24-441B-4C27-A1BD-9CCE20921912}" type="sibTrans" cxnId="{B64A48C7-172E-4536-8B97-59DB9FDC89E1}">
      <dgm:prSet/>
      <dgm:spPr/>
      <dgm:t>
        <a:bodyPr/>
        <a:lstStyle/>
        <a:p>
          <a:endParaRPr lang="pt-BR"/>
        </a:p>
      </dgm:t>
    </dgm:pt>
    <dgm:pt modelId="{ADC5767C-7AF4-47DB-8256-6DAAFAA92A1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14,2 MI t (2º)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0D4ADD-2BD0-4F1A-9817-20B76695658C}" type="parTrans" cxnId="{A4C0E790-2809-417B-93D6-25F16FE6EB55}">
      <dgm:prSet/>
      <dgm:spPr/>
      <dgm:t>
        <a:bodyPr/>
        <a:lstStyle/>
        <a:p>
          <a:endParaRPr lang="pt-BR"/>
        </a:p>
      </dgm:t>
    </dgm:pt>
    <dgm:pt modelId="{162F5998-6A97-4358-8816-92AAAF484769}" type="sibTrans" cxnId="{A4C0E790-2809-417B-93D6-25F16FE6EB55}">
      <dgm:prSet/>
      <dgm:spPr/>
      <dgm:t>
        <a:bodyPr/>
        <a:lstStyle/>
        <a:p>
          <a:endParaRPr lang="pt-BR"/>
        </a:p>
      </dgm:t>
    </dgm:pt>
    <dgm:pt modelId="{84677A91-EEE0-4D0A-8D81-BC5F4EA30400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4,3 MI t (1º)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068809-23E7-4D40-9FC2-329611836882}" type="parTrans" cxnId="{D3B52924-BC5C-41C4-BAD3-C419956D86E4}">
      <dgm:prSet/>
      <dgm:spPr/>
      <dgm:t>
        <a:bodyPr/>
        <a:lstStyle/>
        <a:p>
          <a:endParaRPr lang="pt-BR"/>
        </a:p>
      </dgm:t>
    </dgm:pt>
    <dgm:pt modelId="{230B667D-903D-466C-8C5F-5B305FD91F0D}" type="sibTrans" cxnId="{D3B52924-BC5C-41C4-BAD3-C419956D86E4}">
      <dgm:prSet/>
      <dgm:spPr/>
      <dgm:t>
        <a:bodyPr/>
        <a:lstStyle/>
        <a:p>
          <a:endParaRPr lang="pt-BR"/>
        </a:p>
      </dgm:t>
    </dgm:pt>
    <dgm:pt modelId="{C1BFF5D6-6F10-426A-8D68-F353A59DBAD2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58D77F-3400-4C75-A98D-7D65A039A080}" type="parTrans" cxnId="{98F8A7AF-8FCE-4549-A48B-D4E4C9164027}">
      <dgm:prSet/>
      <dgm:spPr/>
      <dgm:t>
        <a:bodyPr/>
        <a:lstStyle/>
        <a:p>
          <a:endParaRPr lang="pt-BR"/>
        </a:p>
      </dgm:t>
    </dgm:pt>
    <dgm:pt modelId="{0CFE433A-407B-402A-B10B-F2FA7925EEE3}" type="sibTrans" cxnId="{98F8A7AF-8FCE-4549-A48B-D4E4C9164027}">
      <dgm:prSet/>
      <dgm:spPr/>
      <dgm:t>
        <a:bodyPr/>
        <a:lstStyle/>
        <a:p>
          <a:endParaRPr lang="pt-BR"/>
        </a:p>
      </dgm:t>
    </dgm:pt>
    <dgm:pt modelId="{86434814-F43B-45D4-95C3-FADA211DEF90}">
      <dgm:prSet phldrT="[Texto]"/>
      <dgm:spPr/>
      <dgm:t>
        <a:bodyPr anchor="b"/>
        <a:lstStyle/>
        <a:p>
          <a:r>
            <a:rPr lang="pt-BR" b="1" dirty="0" smtClean="0"/>
            <a:t>Carne Bovina</a:t>
          </a:r>
          <a:endParaRPr lang="pt-BR" b="1" dirty="0"/>
        </a:p>
      </dgm:t>
    </dgm:pt>
    <dgm:pt modelId="{1F2C4F28-7416-4041-BE8D-FDA534C6B85E}" type="parTrans" cxnId="{52FEC83B-9DE2-4F4B-94B3-1480C9E8B377}">
      <dgm:prSet/>
      <dgm:spPr/>
      <dgm:t>
        <a:bodyPr/>
        <a:lstStyle/>
        <a:p>
          <a:endParaRPr lang="pt-BR"/>
        </a:p>
      </dgm:t>
    </dgm:pt>
    <dgm:pt modelId="{C4C56CCD-CDA1-4885-9A1F-29211C38B000}" type="sibTrans" cxnId="{52FEC83B-9DE2-4F4B-94B3-1480C9E8B377}">
      <dgm:prSet/>
      <dgm:spPr/>
      <dgm:t>
        <a:bodyPr/>
        <a:lstStyle/>
        <a:p>
          <a:endParaRPr lang="pt-BR"/>
        </a:p>
      </dgm:t>
    </dgm:pt>
    <dgm:pt modelId="{607CF4F9-26AB-467C-B895-BD2EA4A60A8E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8,5 MI t (2º)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15A242-E810-4250-B6D2-F3C809F881E7}" type="parTrans" cxnId="{28C71C80-0ACF-4B73-8178-9E73463BDCCD}">
      <dgm:prSet/>
      <dgm:spPr/>
      <dgm:t>
        <a:bodyPr/>
        <a:lstStyle/>
        <a:p>
          <a:endParaRPr lang="pt-BR"/>
        </a:p>
      </dgm:t>
    </dgm:pt>
    <dgm:pt modelId="{46314737-ABC4-47DC-A8E7-2B2B156072BF}" type="sibTrans" cxnId="{28C71C80-0ACF-4B73-8178-9E73463BDCCD}">
      <dgm:prSet/>
      <dgm:spPr/>
      <dgm:t>
        <a:bodyPr/>
        <a:lstStyle/>
        <a:p>
          <a:endParaRPr lang="pt-BR"/>
        </a:p>
      </dgm:t>
    </dgm:pt>
    <dgm:pt modelId="{A58668E4-7E04-4AA0-8C4F-30B0F90478C6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1,4 MI t (2º)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6C18E-FB31-4C40-88B5-F9B2A4599E68}" type="parTrans" cxnId="{01C662A4-DB9D-4432-984A-A4E35CBBC520}">
      <dgm:prSet/>
      <dgm:spPr/>
      <dgm:t>
        <a:bodyPr/>
        <a:lstStyle/>
        <a:p>
          <a:endParaRPr lang="pt-BR"/>
        </a:p>
      </dgm:t>
    </dgm:pt>
    <dgm:pt modelId="{9478779C-9C51-4EB6-8418-469A297A74BF}" type="sibTrans" cxnId="{01C662A4-DB9D-4432-984A-A4E35CBBC520}">
      <dgm:prSet/>
      <dgm:spPr/>
      <dgm:t>
        <a:bodyPr/>
        <a:lstStyle/>
        <a:p>
          <a:endParaRPr lang="pt-BR"/>
        </a:p>
      </dgm:t>
    </dgm:pt>
    <dgm:pt modelId="{90E38581-D9F1-4B30-9F41-559FF1D047F7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B25204-BCE0-478A-8BFD-0594CB05A580}" type="parTrans" cxnId="{320C4C7E-AC63-4348-BA0B-55FF6FA83394}">
      <dgm:prSet/>
      <dgm:spPr/>
      <dgm:t>
        <a:bodyPr/>
        <a:lstStyle/>
        <a:p>
          <a:endParaRPr lang="pt-BR"/>
        </a:p>
      </dgm:t>
    </dgm:pt>
    <dgm:pt modelId="{880AD3B4-760D-456D-B170-CFEE9FA952E7}" type="sibTrans" cxnId="{320C4C7E-AC63-4348-BA0B-55FF6FA83394}">
      <dgm:prSet/>
      <dgm:spPr/>
      <dgm:t>
        <a:bodyPr/>
        <a:lstStyle/>
        <a:p>
          <a:endParaRPr lang="pt-BR"/>
        </a:p>
      </dgm:t>
    </dgm:pt>
    <dgm:pt modelId="{F9EA5FF2-2F34-4BD1-A01B-FE72E95123DA}">
      <dgm:prSet phldrT="[Texto]"/>
      <dgm:spPr/>
      <dgm:t>
        <a:bodyPr anchor="b"/>
        <a:lstStyle/>
        <a:p>
          <a:r>
            <a:rPr lang="pt-BR" b="1" dirty="0" smtClean="0"/>
            <a:t>Milho</a:t>
          </a:r>
          <a:endParaRPr lang="pt-BR" b="1" dirty="0"/>
        </a:p>
      </dgm:t>
    </dgm:pt>
    <dgm:pt modelId="{B7509E3A-E8DF-4055-A24D-19766830293A}" type="parTrans" cxnId="{A126D419-69F6-4635-B427-5ED45F1B80E1}">
      <dgm:prSet/>
      <dgm:spPr/>
      <dgm:t>
        <a:bodyPr/>
        <a:lstStyle/>
        <a:p>
          <a:endParaRPr lang="pt-BR"/>
        </a:p>
      </dgm:t>
    </dgm:pt>
    <dgm:pt modelId="{AD17EE99-FC6F-4DA1-9DE1-3D431416D97B}" type="sibTrans" cxnId="{A126D419-69F6-4635-B427-5ED45F1B80E1}">
      <dgm:prSet/>
      <dgm:spPr/>
      <dgm:t>
        <a:bodyPr/>
        <a:lstStyle/>
        <a:p>
          <a:endParaRPr lang="pt-BR"/>
        </a:p>
      </dgm:t>
    </dgm:pt>
    <dgm:pt modelId="{5D2D69B3-447E-4FD5-B7FF-8ED5D9529D05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92,8 MI t (3º)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14C5E3-2966-4780-8172-CB5C20AD80E9}" type="parTrans" cxnId="{044D964D-6695-4867-92D3-0A7DC6B08C4D}">
      <dgm:prSet/>
      <dgm:spPr/>
      <dgm:t>
        <a:bodyPr/>
        <a:lstStyle/>
        <a:p>
          <a:endParaRPr lang="pt-BR"/>
        </a:p>
      </dgm:t>
    </dgm:pt>
    <dgm:pt modelId="{2952350B-87EA-4809-9811-801D0C127032}" type="sibTrans" cxnId="{044D964D-6695-4867-92D3-0A7DC6B08C4D}">
      <dgm:prSet/>
      <dgm:spPr/>
      <dgm:t>
        <a:bodyPr/>
        <a:lstStyle/>
        <a:p>
          <a:endParaRPr lang="pt-BR"/>
        </a:p>
      </dgm:t>
    </dgm:pt>
    <dgm:pt modelId="{087AB131-E2CC-4C48-99F8-55F862A1F7CD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21,8 MI t (2º)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729047-B46C-4826-BF97-E94FB86AB8F6}" type="parTrans" cxnId="{2488877D-6522-456C-B67E-27281863CFAE}">
      <dgm:prSet/>
      <dgm:spPr/>
      <dgm:t>
        <a:bodyPr/>
        <a:lstStyle/>
        <a:p>
          <a:endParaRPr lang="pt-BR"/>
        </a:p>
      </dgm:t>
    </dgm:pt>
    <dgm:pt modelId="{BA187B74-3EB1-4EAD-AB44-196B5B4660C5}" type="sibTrans" cxnId="{2488877D-6522-456C-B67E-27281863CFAE}">
      <dgm:prSet/>
      <dgm:spPr/>
      <dgm:t>
        <a:bodyPr/>
        <a:lstStyle/>
        <a:p>
          <a:endParaRPr lang="pt-BR"/>
        </a:p>
      </dgm:t>
    </dgm:pt>
    <dgm:pt modelId="{53F49A2F-E241-4ED0-9787-6F291E60EB07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592C7-6E56-4337-B537-8038EE2CE320}" type="parTrans" cxnId="{40DB7847-63B8-4B67-AB40-39BC34F24914}">
      <dgm:prSet/>
      <dgm:spPr/>
      <dgm:t>
        <a:bodyPr/>
        <a:lstStyle/>
        <a:p>
          <a:endParaRPr lang="pt-BR"/>
        </a:p>
      </dgm:t>
    </dgm:pt>
    <dgm:pt modelId="{C23F9AB2-7869-4086-A46A-9CFCA5B45EEF}" type="sibTrans" cxnId="{40DB7847-63B8-4B67-AB40-39BC34F24914}">
      <dgm:prSet/>
      <dgm:spPr/>
      <dgm:t>
        <a:bodyPr/>
        <a:lstStyle/>
        <a:p>
          <a:endParaRPr lang="pt-BR"/>
        </a:p>
      </dgm:t>
    </dgm:pt>
    <dgm:pt modelId="{EFACDBDA-A8F1-4E89-B6B6-7BAFFB5B5D70}">
      <dgm:prSet phldrT="[Texto]"/>
      <dgm:spPr/>
      <dgm:t>
        <a:bodyPr anchor="b"/>
        <a:lstStyle/>
        <a:p>
          <a:r>
            <a:rPr lang="pt-BR" b="1" dirty="0" smtClean="0"/>
            <a:t>Carne Suína</a:t>
          </a:r>
          <a:endParaRPr lang="pt-BR" b="1" dirty="0"/>
        </a:p>
      </dgm:t>
    </dgm:pt>
    <dgm:pt modelId="{13DDBBCD-E7C8-4F42-9BC5-AE5705BC7E44}" type="parTrans" cxnId="{44B59221-585C-4774-AC70-826B4F25CBF0}">
      <dgm:prSet/>
      <dgm:spPr/>
      <dgm:t>
        <a:bodyPr/>
        <a:lstStyle/>
        <a:p>
          <a:endParaRPr lang="pt-BR"/>
        </a:p>
      </dgm:t>
    </dgm:pt>
    <dgm:pt modelId="{0033B453-3DF0-434A-B0F6-E1707B888098}" type="sibTrans" cxnId="{44B59221-585C-4774-AC70-826B4F25CBF0}">
      <dgm:prSet/>
      <dgm:spPr/>
      <dgm:t>
        <a:bodyPr/>
        <a:lstStyle/>
        <a:p>
          <a:endParaRPr lang="pt-BR"/>
        </a:p>
      </dgm:t>
    </dgm:pt>
    <dgm:pt modelId="{A0D6279C-E14E-4450-8BC4-1792006FDB1F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3,6 MI t (4º)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1F50B0-D788-462C-8DC0-1C309851CAE6}" type="parTrans" cxnId="{A4A460E1-5021-4234-9A2F-0BD0CC5DF807}">
      <dgm:prSet/>
      <dgm:spPr/>
      <dgm:t>
        <a:bodyPr/>
        <a:lstStyle/>
        <a:p>
          <a:endParaRPr lang="pt-BR"/>
        </a:p>
      </dgm:t>
    </dgm:pt>
    <dgm:pt modelId="{7D54CAF6-0685-4A8F-8215-27ED872490BF}" type="sibTrans" cxnId="{A4A460E1-5021-4234-9A2F-0BD0CC5DF807}">
      <dgm:prSet/>
      <dgm:spPr/>
      <dgm:t>
        <a:bodyPr/>
        <a:lstStyle/>
        <a:p>
          <a:endParaRPr lang="pt-BR"/>
        </a:p>
      </dgm:t>
    </dgm:pt>
    <dgm:pt modelId="{A62BE965-89A8-45E0-A71A-88BBC4E92C53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0,7 MI t (4º)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86FF4B-05CC-4101-81BB-189BAC91EFD9}" type="parTrans" cxnId="{60F7013D-556B-4EC8-A762-A30B7CBE6410}">
      <dgm:prSet/>
      <dgm:spPr/>
      <dgm:t>
        <a:bodyPr/>
        <a:lstStyle/>
        <a:p>
          <a:endParaRPr lang="pt-BR"/>
        </a:p>
      </dgm:t>
    </dgm:pt>
    <dgm:pt modelId="{6AAFD70A-00E1-4826-8737-84CAE86A147E}" type="sibTrans" cxnId="{60F7013D-556B-4EC8-A762-A30B7CBE6410}">
      <dgm:prSet/>
      <dgm:spPr/>
      <dgm:t>
        <a:bodyPr/>
        <a:lstStyle/>
        <a:p>
          <a:endParaRPr lang="pt-BR"/>
        </a:p>
      </dgm:t>
    </dgm:pt>
    <dgm:pt modelId="{A8B3A788-5558-4A58-9EE3-AA23891DA287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4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10%</a:t>
          </a:r>
          <a:endParaRPr lang="pt-BR" sz="14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019301-DCA8-48D8-B456-D3969772DFEB}" type="parTrans" cxnId="{978AE23C-8EC5-467F-8148-6CB9CF2098B5}">
      <dgm:prSet/>
      <dgm:spPr/>
      <dgm:t>
        <a:bodyPr/>
        <a:lstStyle/>
        <a:p>
          <a:endParaRPr lang="pt-BR"/>
        </a:p>
      </dgm:t>
    </dgm:pt>
    <dgm:pt modelId="{BBC58479-B0BF-4448-977E-C65FFF94DBFB}" type="sibTrans" cxnId="{978AE23C-8EC5-467F-8148-6CB9CF2098B5}">
      <dgm:prSet/>
      <dgm:spPr/>
      <dgm:t>
        <a:bodyPr/>
        <a:lstStyle/>
        <a:p>
          <a:endParaRPr lang="pt-BR"/>
        </a:p>
      </dgm:t>
    </dgm:pt>
    <dgm:pt modelId="{EB26A4F2-71FA-440B-8C27-6CC2A173B731}" type="pres">
      <dgm:prSet presAssocID="{9CE7FDC5-60EA-44EC-AC9A-5922EC2AA61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A3E9A2-453E-4A4E-BCEC-C5E5F8040228}" type="pres">
      <dgm:prSet presAssocID="{79191CB3-6458-4FEE-8A14-1B1BD6482AF0}" presName="compNode" presStyleCnt="0"/>
      <dgm:spPr/>
    </dgm:pt>
    <dgm:pt modelId="{37CE776D-4A7A-478F-B794-587F0B7E029F}" type="pres">
      <dgm:prSet presAssocID="{79191CB3-6458-4FEE-8A14-1B1BD6482AF0}" presName="aNode" presStyleLbl="bgShp" presStyleIdx="0" presStyleCnt="8" custScaleY="93334" custLinFactNeighborY="6556"/>
      <dgm:spPr/>
      <dgm:t>
        <a:bodyPr/>
        <a:lstStyle/>
        <a:p>
          <a:endParaRPr lang="pt-BR"/>
        </a:p>
      </dgm:t>
    </dgm:pt>
    <dgm:pt modelId="{804A6C00-8590-4AA7-A824-43CE20B98790}" type="pres">
      <dgm:prSet presAssocID="{79191CB3-6458-4FEE-8A14-1B1BD6482AF0}" presName="textNode" presStyleLbl="bgShp" presStyleIdx="0" presStyleCnt="8"/>
      <dgm:spPr/>
      <dgm:t>
        <a:bodyPr/>
        <a:lstStyle/>
        <a:p>
          <a:endParaRPr lang="pt-BR"/>
        </a:p>
      </dgm:t>
    </dgm:pt>
    <dgm:pt modelId="{DF88E0F7-DC1B-44DF-B84A-10AF35E84321}" type="pres">
      <dgm:prSet presAssocID="{79191CB3-6458-4FEE-8A14-1B1BD6482AF0}" presName="compChildNode" presStyleCnt="0"/>
      <dgm:spPr/>
    </dgm:pt>
    <dgm:pt modelId="{C073954F-D7BC-4813-A15D-8E5CDD04729A}" type="pres">
      <dgm:prSet presAssocID="{79191CB3-6458-4FEE-8A14-1B1BD6482AF0}" presName="theInnerList" presStyleCnt="0"/>
      <dgm:spPr/>
    </dgm:pt>
    <dgm:pt modelId="{7ECF04B9-094D-4B29-AE26-150BC44FF5E8}" type="pres">
      <dgm:prSet presAssocID="{2C1B930F-0062-4B47-9D0D-3F4E6E5F87DD}" presName="childNode" presStyleLbl="node1" presStyleIdx="0" presStyleCnt="24" custLinFactY="20520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D015646-69C4-4A3E-82FE-EBB1CC2D1F78}" type="pres">
      <dgm:prSet presAssocID="{2C1B930F-0062-4B47-9D0D-3F4E6E5F87DD}" presName="aSpace2" presStyleCnt="0"/>
      <dgm:spPr/>
    </dgm:pt>
    <dgm:pt modelId="{9FECF7D5-CC0D-4B59-A19B-3BC90B4DEF01}" type="pres">
      <dgm:prSet presAssocID="{165B30E7-2A86-4AD7-8BBD-11B2A0028863}" presName="childNode" presStyleLbl="node1" presStyleIdx="1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5EAC5C-CF7E-4A3A-82D4-637F7FE78988}" type="pres">
      <dgm:prSet presAssocID="{165B30E7-2A86-4AD7-8BBD-11B2A0028863}" presName="aSpace2" presStyleCnt="0"/>
      <dgm:spPr/>
    </dgm:pt>
    <dgm:pt modelId="{926A80E3-C646-4B41-A2D2-B2A3856E8ED0}" type="pres">
      <dgm:prSet presAssocID="{6A4F6AF8-6EEC-444A-95AB-67D053CB8A06}" presName="childNode" presStyleLbl="node1" presStyleIdx="2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B2A057-9CB0-41D0-BFC3-8F0C932A477A}" type="pres">
      <dgm:prSet presAssocID="{79191CB3-6458-4FEE-8A14-1B1BD6482AF0}" presName="aSpace" presStyleCnt="0"/>
      <dgm:spPr/>
    </dgm:pt>
    <dgm:pt modelId="{9629AE5D-1BF1-489C-94A0-5C1CB8F82941}" type="pres">
      <dgm:prSet presAssocID="{190A3946-D6A3-40CD-8A55-BA6DF1079A71}" presName="compNode" presStyleCnt="0"/>
      <dgm:spPr/>
    </dgm:pt>
    <dgm:pt modelId="{2CCFFF52-6F25-4622-8593-0F9D5E5F40D1}" type="pres">
      <dgm:prSet presAssocID="{190A3946-D6A3-40CD-8A55-BA6DF1079A71}" presName="aNode" presStyleLbl="bgShp" presStyleIdx="1" presStyleCnt="8" custScaleY="93334" custLinFactNeighborY="6556"/>
      <dgm:spPr/>
      <dgm:t>
        <a:bodyPr/>
        <a:lstStyle/>
        <a:p>
          <a:endParaRPr lang="pt-BR"/>
        </a:p>
      </dgm:t>
    </dgm:pt>
    <dgm:pt modelId="{6A40F727-0040-4E94-9CEB-B2074BDEE02D}" type="pres">
      <dgm:prSet presAssocID="{190A3946-D6A3-40CD-8A55-BA6DF1079A71}" presName="textNode" presStyleLbl="bgShp" presStyleIdx="1" presStyleCnt="8"/>
      <dgm:spPr/>
      <dgm:t>
        <a:bodyPr/>
        <a:lstStyle/>
        <a:p>
          <a:endParaRPr lang="pt-BR"/>
        </a:p>
      </dgm:t>
    </dgm:pt>
    <dgm:pt modelId="{27706950-EEF8-4FDF-AFA3-4A390C0B8CD8}" type="pres">
      <dgm:prSet presAssocID="{190A3946-D6A3-40CD-8A55-BA6DF1079A71}" presName="compChildNode" presStyleCnt="0"/>
      <dgm:spPr/>
    </dgm:pt>
    <dgm:pt modelId="{DFF9922D-76FD-4784-ACFD-0EE81FDB570A}" type="pres">
      <dgm:prSet presAssocID="{190A3946-D6A3-40CD-8A55-BA6DF1079A71}" presName="theInnerList" presStyleCnt="0"/>
      <dgm:spPr/>
    </dgm:pt>
    <dgm:pt modelId="{7CC29119-A2EF-4B79-B0A6-178E8B7B7B94}" type="pres">
      <dgm:prSet presAssocID="{9CA195FA-E82A-4E88-9984-F87C2B345AD7}" presName="childNode" presStyleLbl="node1" presStyleIdx="3" presStyleCnt="24" custLinFactY="20520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54FBE1-90D9-424D-80C4-8C83398F839B}" type="pres">
      <dgm:prSet presAssocID="{9CA195FA-E82A-4E88-9984-F87C2B345AD7}" presName="aSpace2" presStyleCnt="0"/>
      <dgm:spPr/>
    </dgm:pt>
    <dgm:pt modelId="{5940B2D9-4DCD-4610-B7E7-569D572315C9}" type="pres">
      <dgm:prSet presAssocID="{16C26B4F-3B27-4857-A2BD-D7E245F06D9C}" presName="childNode" presStyleLbl="node1" presStyleIdx="4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039A3E-7504-44DF-B7B0-50D882C2E16F}" type="pres">
      <dgm:prSet presAssocID="{16C26B4F-3B27-4857-A2BD-D7E245F06D9C}" presName="aSpace2" presStyleCnt="0"/>
      <dgm:spPr/>
    </dgm:pt>
    <dgm:pt modelId="{6CE38075-7DEB-4740-AF57-D6CF163F9169}" type="pres">
      <dgm:prSet presAssocID="{586CBFEB-2E42-4BEB-8508-741ED711E380}" presName="childNode" presStyleLbl="node1" presStyleIdx="5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4A5BD0-EB7C-4022-8BBA-0B7EBD89F858}" type="pres">
      <dgm:prSet presAssocID="{190A3946-D6A3-40CD-8A55-BA6DF1079A71}" presName="aSpace" presStyleCnt="0"/>
      <dgm:spPr/>
    </dgm:pt>
    <dgm:pt modelId="{825218B1-CC3B-48C9-AE27-E52CDF78AB2C}" type="pres">
      <dgm:prSet presAssocID="{707E0337-266F-4B08-83B7-5FF3A0F85E60}" presName="compNode" presStyleCnt="0"/>
      <dgm:spPr/>
    </dgm:pt>
    <dgm:pt modelId="{15ECC93E-9267-40C3-9571-A5D668AE90DB}" type="pres">
      <dgm:prSet presAssocID="{707E0337-266F-4B08-83B7-5FF3A0F85E60}" presName="aNode" presStyleLbl="bgShp" presStyleIdx="2" presStyleCnt="8" custScaleY="93334" custLinFactNeighborY="6556"/>
      <dgm:spPr/>
      <dgm:t>
        <a:bodyPr/>
        <a:lstStyle/>
        <a:p>
          <a:endParaRPr lang="pt-BR"/>
        </a:p>
      </dgm:t>
    </dgm:pt>
    <dgm:pt modelId="{E93D3987-2363-4900-9461-1ECAC7AD9DCC}" type="pres">
      <dgm:prSet presAssocID="{707E0337-266F-4B08-83B7-5FF3A0F85E60}" presName="textNode" presStyleLbl="bgShp" presStyleIdx="2" presStyleCnt="8"/>
      <dgm:spPr/>
      <dgm:t>
        <a:bodyPr/>
        <a:lstStyle/>
        <a:p>
          <a:endParaRPr lang="pt-BR"/>
        </a:p>
      </dgm:t>
    </dgm:pt>
    <dgm:pt modelId="{E01FC736-E746-4689-9A70-AAB9ECBD1050}" type="pres">
      <dgm:prSet presAssocID="{707E0337-266F-4B08-83B7-5FF3A0F85E60}" presName="compChildNode" presStyleCnt="0"/>
      <dgm:spPr/>
    </dgm:pt>
    <dgm:pt modelId="{FCEF1342-7B83-4F13-B9D5-B36C3D6DEEC7}" type="pres">
      <dgm:prSet presAssocID="{707E0337-266F-4B08-83B7-5FF3A0F85E60}" presName="theInnerList" presStyleCnt="0"/>
      <dgm:spPr/>
    </dgm:pt>
    <dgm:pt modelId="{11C3CAF0-FDE8-4672-9FA0-C4CCC512D849}" type="pres">
      <dgm:prSet presAssocID="{01A11758-CDC1-45A6-9101-9D7D2DBADEF7}" presName="childNode" presStyleLbl="node1" presStyleIdx="6" presStyleCnt="24" custLinFactY="20520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31DA73-D900-47D1-80B6-9991A78C8BBA}" type="pres">
      <dgm:prSet presAssocID="{01A11758-CDC1-45A6-9101-9D7D2DBADEF7}" presName="aSpace2" presStyleCnt="0"/>
      <dgm:spPr/>
    </dgm:pt>
    <dgm:pt modelId="{CBB78661-66F9-48F5-A4F2-1AB69445D523}" type="pres">
      <dgm:prSet presAssocID="{1CB15CF9-60AD-4CCD-B48B-FBB123EEBC0E}" presName="childNode" presStyleLbl="node1" presStyleIdx="7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237168-D652-403F-8E38-A76B6EC80698}" type="pres">
      <dgm:prSet presAssocID="{1CB15CF9-60AD-4CCD-B48B-FBB123EEBC0E}" presName="aSpace2" presStyleCnt="0"/>
      <dgm:spPr/>
    </dgm:pt>
    <dgm:pt modelId="{F8CA84D3-B56E-434C-A9C1-B538AE8E7A6D}" type="pres">
      <dgm:prSet presAssocID="{532510BA-290E-48C4-9B06-AD5CAE4F51EE}" presName="childNode" presStyleLbl="node1" presStyleIdx="8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823DCB-D4FB-4ACC-B885-2C8CFCBEAA03}" type="pres">
      <dgm:prSet presAssocID="{707E0337-266F-4B08-83B7-5FF3A0F85E60}" presName="aSpace" presStyleCnt="0"/>
      <dgm:spPr/>
    </dgm:pt>
    <dgm:pt modelId="{11FA5656-B1E9-4173-A760-235B17B1F962}" type="pres">
      <dgm:prSet presAssocID="{F4CE73F5-EBDD-4DB9-8B8E-0AB59EB841FD}" presName="compNode" presStyleCnt="0"/>
      <dgm:spPr/>
    </dgm:pt>
    <dgm:pt modelId="{3DDF6797-1219-470B-BB22-B9D6A99BFD23}" type="pres">
      <dgm:prSet presAssocID="{F4CE73F5-EBDD-4DB9-8B8E-0AB59EB841FD}" presName="aNode" presStyleLbl="bgShp" presStyleIdx="3" presStyleCnt="8" custScaleY="93334" custLinFactNeighborY="6556"/>
      <dgm:spPr/>
      <dgm:t>
        <a:bodyPr/>
        <a:lstStyle/>
        <a:p>
          <a:endParaRPr lang="pt-BR"/>
        </a:p>
      </dgm:t>
    </dgm:pt>
    <dgm:pt modelId="{75C8316C-0077-47D8-AAC9-8755F4FFE88A}" type="pres">
      <dgm:prSet presAssocID="{F4CE73F5-EBDD-4DB9-8B8E-0AB59EB841FD}" presName="textNode" presStyleLbl="bgShp" presStyleIdx="3" presStyleCnt="8"/>
      <dgm:spPr/>
      <dgm:t>
        <a:bodyPr/>
        <a:lstStyle/>
        <a:p>
          <a:endParaRPr lang="pt-BR"/>
        </a:p>
      </dgm:t>
    </dgm:pt>
    <dgm:pt modelId="{512A025D-3C07-46DC-B0FB-AB18772CBC25}" type="pres">
      <dgm:prSet presAssocID="{F4CE73F5-EBDD-4DB9-8B8E-0AB59EB841FD}" presName="compChildNode" presStyleCnt="0"/>
      <dgm:spPr/>
    </dgm:pt>
    <dgm:pt modelId="{B4F02254-8DDA-4656-81D4-85E952F6FFF1}" type="pres">
      <dgm:prSet presAssocID="{F4CE73F5-EBDD-4DB9-8B8E-0AB59EB841FD}" presName="theInnerList" presStyleCnt="0"/>
      <dgm:spPr/>
    </dgm:pt>
    <dgm:pt modelId="{EE9C6042-E252-43B8-828B-E2104B94FDE1}" type="pres">
      <dgm:prSet presAssocID="{41F4DD7D-E1FD-4F9F-A644-A83CA8193F1D}" presName="childNode" presStyleLbl="node1" presStyleIdx="9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54043E-AB0B-4D41-A3D7-C1D76E8FE837}" type="pres">
      <dgm:prSet presAssocID="{41F4DD7D-E1FD-4F9F-A644-A83CA8193F1D}" presName="aSpace2" presStyleCnt="0"/>
      <dgm:spPr/>
    </dgm:pt>
    <dgm:pt modelId="{358580B4-3D65-4A51-BE74-4D8E2F0C4E43}" type="pres">
      <dgm:prSet presAssocID="{B4168C91-61EC-40F8-AB4F-287CF6491B38}" presName="childNode" presStyleLbl="node1" presStyleIdx="10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8DFF59-6FBE-4781-8CF5-DC3D67DD4127}" type="pres">
      <dgm:prSet presAssocID="{B4168C91-61EC-40F8-AB4F-287CF6491B38}" presName="aSpace2" presStyleCnt="0"/>
      <dgm:spPr/>
    </dgm:pt>
    <dgm:pt modelId="{943DF46D-8392-4612-B93A-AC88D20CD18E}" type="pres">
      <dgm:prSet presAssocID="{B14F6DB9-FBBD-40B1-B70B-968F51A990D0}" presName="childNode" presStyleLbl="node1" presStyleIdx="11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0A5A19-BD3A-4299-8862-97065B41111C}" type="pres">
      <dgm:prSet presAssocID="{F4CE73F5-EBDD-4DB9-8B8E-0AB59EB841FD}" presName="aSpace" presStyleCnt="0"/>
      <dgm:spPr/>
    </dgm:pt>
    <dgm:pt modelId="{69F2C683-DA02-4C6C-8935-CC431A8392A1}" type="pres">
      <dgm:prSet presAssocID="{804762EC-3E09-4B9D-B66F-05385FDF324A}" presName="compNode" presStyleCnt="0"/>
      <dgm:spPr/>
    </dgm:pt>
    <dgm:pt modelId="{4E12C33A-02F7-4A54-B02D-B43FA8166DEA}" type="pres">
      <dgm:prSet presAssocID="{804762EC-3E09-4B9D-B66F-05385FDF324A}" presName="aNode" presStyleLbl="bgShp" presStyleIdx="4" presStyleCnt="8" custScaleY="93334" custLinFactNeighborY="6556"/>
      <dgm:spPr/>
      <dgm:t>
        <a:bodyPr/>
        <a:lstStyle/>
        <a:p>
          <a:endParaRPr lang="pt-BR"/>
        </a:p>
      </dgm:t>
    </dgm:pt>
    <dgm:pt modelId="{E03FF2EA-7CB2-4661-84BE-8A597C3AB9A9}" type="pres">
      <dgm:prSet presAssocID="{804762EC-3E09-4B9D-B66F-05385FDF324A}" presName="textNode" presStyleLbl="bgShp" presStyleIdx="4" presStyleCnt="8"/>
      <dgm:spPr/>
      <dgm:t>
        <a:bodyPr/>
        <a:lstStyle/>
        <a:p>
          <a:endParaRPr lang="pt-BR"/>
        </a:p>
      </dgm:t>
    </dgm:pt>
    <dgm:pt modelId="{40EDB8C6-8F42-46A3-BE8C-29AE36F4C2FD}" type="pres">
      <dgm:prSet presAssocID="{804762EC-3E09-4B9D-B66F-05385FDF324A}" presName="compChildNode" presStyleCnt="0"/>
      <dgm:spPr/>
    </dgm:pt>
    <dgm:pt modelId="{F68162DD-5BA1-4ADE-B2F1-E5FD95FA10F3}" type="pres">
      <dgm:prSet presAssocID="{804762EC-3E09-4B9D-B66F-05385FDF324A}" presName="theInnerList" presStyleCnt="0"/>
      <dgm:spPr/>
    </dgm:pt>
    <dgm:pt modelId="{EEEB2C90-B173-48C4-BA59-DDD2F47B2AF1}" type="pres">
      <dgm:prSet presAssocID="{ADC5767C-7AF4-47DB-8256-6DAAFAA92A12}" presName="childNode" presStyleLbl="node1" presStyleIdx="12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5EF3BF-637E-4ED8-B146-EB1E6EED7186}" type="pres">
      <dgm:prSet presAssocID="{ADC5767C-7AF4-47DB-8256-6DAAFAA92A12}" presName="aSpace2" presStyleCnt="0"/>
      <dgm:spPr/>
    </dgm:pt>
    <dgm:pt modelId="{335CF004-94EC-485F-8150-CEB2CC778AD5}" type="pres">
      <dgm:prSet presAssocID="{84677A91-EEE0-4D0A-8D81-BC5F4EA30400}" presName="childNode" presStyleLbl="node1" presStyleIdx="13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0C1B08-AABC-42ED-A963-163D2B3BB25D}" type="pres">
      <dgm:prSet presAssocID="{84677A91-EEE0-4D0A-8D81-BC5F4EA30400}" presName="aSpace2" presStyleCnt="0"/>
      <dgm:spPr/>
    </dgm:pt>
    <dgm:pt modelId="{1D652265-BD71-423C-B168-AC20694989E9}" type="pres">
      <dgm:prSet presAssocID="{C1BFF5D6-6F10-426A-8D68-F353A59DBAD2}" presName="childNode" presStyleLbl="node1" presStyleIdx="14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FA7A00-4E65-4770-BF2E-B78EDC4AF083}" type="pres">
      <dgm:prSet presAssocID="{804762EC-3E09-4B9D-B66F-05385FDF324A}" presName="aSpace" presStyleCnt="0"/>
      <dgm:spPr/>
    </dgm:pt>
    <dgm:pt modelId="{62EFA94E-AAF6-4742-B224-BEFF39E48608}" type="pres">
      <dgm:prSet presAssocID="{86434814-F43B-45D4-95C3-FADA211DEF90}" presName="compNode" presStyleCnt="0"/>
      <dgm:spPr/>
    </dgm:pt>
    <dgm:pt modelId="{2355C5E2-3C44-415B-8B8D-CBC39E794E06}" type="pres">
      <dgm:prSet presAssocID="{86434814-F43B-45D4-95C3-FADA211DEF90}" presName="aNode" presStyleLbl="bgShp" presStyleIdx="5" presStyleCnt="8" custScaleY="93334" custLinFactNeighborY="6556"/>
      <dgm:spPr/>
      <dgm:t>
        <a:bodyPr/>
        <a:lstStyle/>
        <a:p>
          <a:endParaRPr lang="pt-BR"/>
        </a:p>
      </dgm:t>
    </dgm:pt>
    <dgm:pt modelId="{2B3CF0CC-496A-422F-9E18-D294B2B350A1}" type="pres">
      <dgm:prSet presAssocID="{86434814-F43B-45D4-95C3-FADA211DEF90}" presName="textNode" presStyleLbl="bgShp" presStyleIdx="5" presStyleCnt="8"/>
      <dgm:spPr/>
      <dgm:t>
        <a:bodyPr/>
        <a:lstStyle/>
        <a:p>
          <a:endParaRPr lang="pt-BR"/>
        </a:p>
      </dgm:t>
    </dgm:pt>
    <dgm:pt modelId="{D47F01D5-AF2C-4B5B-8DEE-950C3A79623D}" type="pres">
      <dgm:prSet presAssocID="{86434814-F43B-45D4-95C3-FADA211DEF90}" presName="compChildNode" presStyleCnt="0"/>
      <dgm:spPr/>
    </dgm:pt>
    <dgm:pt modelId="{C5C2640C-7403-47C5-A252-50220AD2BA27}" type="pres">
      <dgm:prSet presAssocID="{86434814-F43B-45D4-95C3-FADA211DEF90}" presName="theInnerList" presStyleCnt="0"/>
      <dgm:spPr/>
    </dgm:pt>
    <dgm:pt modelId="{E505082B-FD10-415C-A565-792D5A29977B}" type="pres">
      <dgm:prSet presAssocID="{607CF4F9-26AB-467C-B895-BD2EA4A60A8E}" presName="childNode" presStyleLbl="node1" presStyleIdx="15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9C4D14-0BBF-4154-9917-7CC1D38265AF}" type="pres">
      <dgm:prSet presAssocID="{607CF4F9-26AB-467C-B895-BD2EA4A60A8E}" presName="aSpace2" presStyleCnt="0"/>
      <dgm:spPr/>
    </dgm:pt>
    <dgm:pt modelId="{230E7120-E2AC-489B-831E-A51C3C46ABE7}" type="pres">
      <dgm:prSet presAssocID="{A58668E4-7E04-4AA0-8C4F-30B0F90478C6}" presName="childNode" presStyleLbl="node1" presStyleIdx="16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6BB68D-5A67-4F86-B5E7-D735B8F1D831}" type="pres">
      <dgm:prSet presAssocID="{A58668E4-7E04-4AA0-8C4F-30B0F90478C6}" presName="aSpace2" presStyleCnt="0"/>
      <dgm:spPr/>
    </dgm:pt>
    <dgm:pt modelId="{18C811C4-6DC0-4F9A-8B12-4D2FCF9EFF8C}" type="pres">
      <dgm:prSet presAssocID="{90E38581-D9F1-4B30-9F41-559FF1D047F7}" presName="childNode" presStyleLbl="node1" presStyleIdx="17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31DAA2-F8D8-41B2-B36C-88DF1FC35E81}" type="pres">
      <dgm:prSet presAssocID="{86434814-F43B-45D4-95C3-FADA211DEF90}" presName="aSpace" presStyleCnt="0"/>
      <dgm:spPr/>
    </dgm:pt>
    <dgm:pt modelId="{CB13C600-4F43-4713-9C12-CDCA4C78BB04}" type="pres">
      <dgm:prSet presAssocID="{F9EA5FF2-2F34-4BD1-A01B-FE72E95123DA}" presName="compNode" presStyleCnt="0"/>
      <dgm:spPr/>
    </dgm:pt>
    <dgm:pt modelId="{7DDAC566-03A8-46FE-9DB7-AD3E6E2A92BB}" type="pres">
      <dgm:prSet presAssocID="{F9EA5FF2-2F34-4BD1-A01B-FE72E95123DA}" presName="aNode" presStyleLbl="bgShp" presStyleIdx="6" presStyleCnt="8" custScaleY="93334" custLinFactNeighborY="6556"/>
      <dgm:spPr/>
      <dgm:t>
        <a:bodyPr/>
        <a:lstStyle/>
        <a:p>
          <a:endParaRPr lang="pt-BR"/>
        </a:p>
      </dgm:t>
    </dgm:pt>
    <dgm:pt modelId="{693FA203-21F0-4263-8180-72657CC848DD}" type="pres">
      <dgm:prSet presAssocID="{F9EA5FF2-2F34-4BD1-A01B-FE72E95123DA}" presName="textNode" presStyleLbl="bgShp" presStyleIdx="6" presStyleCnt="8"/>
      <dgm:spPr/>
      <dgm:t>
        <a:bodyPr/>
        <a:lstStyle/>
        <a:p>
          <a:endParaRPr lang="pt-BR"/>
        </a:p>
      </dgm:t>
    </dgm:pt>
    <dgm:pt modelId="{C8B77223-F8C8-428B-9C92-AD7CF99F1528}" type="pres">
      <dgm:prSet presAssocID="{F9EA5FF2-2F34-4BD1-A01B-FE72E95123DA}" presName="compChildNode" presStyleCnt="0"/>
      <dgm:spPr/>
    </dgm:pt>
    <dgm:pt modelId="{6822817C-39B3-45A8-ACF2-350917903294}" type="pres">
      <dgm:prSet presAssocID="{F9EA5FF2-2F34-4BD1-A01B-FE72E95123DA}" presName="theInnerList" presStyleCnt="0"/>
      <dgm:spPr/>
    </dgm:pt>
    <dgm:pt modelId="{25D3741A-D28C-46E0-AB87-36B2DAFC7821}" type="pres">
      <dgm:prSet presAssocID="{5D2D69B3-447E-4FD5-B7FF-8ED5D9529D05}" presName="childNode" presStyleLbl="node1" presStyleIdx="18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A5BFBA-0130-4753-A216-A80C34AE7534}" type="pres">
      <dgm:prSet presAssocID="{5D2D69B3-447E-4FD5-B7FF-8ED5D9529D05}" presName="aSpace2" presStyleCnt="0"/>
      <dgm:spPr/>
    </dgm:pt>
    <dgm:pt modelId="{A309CB44-13FA-4914-B5B1-47B4C8A1E2B0}" type="pres">
      <dgm:prSet presAssocID="{087AB131-E2CC-4C48-99F8-55F862A1F7CD}" presName="childNode" presStyleLbl="node1" presStyleIdx="19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52F2E2-7578-4419-8790-F320829A1E56}" type="pres">
      <dgm:prSet presAssocID="{087AB131-E2CC-4C48-99F8-55F862A1F7CD}" presName="aSpace2" presStyleCnt="0"/>
      <dgm:spPr/>
    </dgm:pt>
    <dgm:pt modelId="{A2A62DBF-3C99-4BCF-8FE1-8CE48E8D2312}" type="pres">
      <dgm:prSet presAssocID="{53F49A2F-E241-4ED0-9787-6F291E60EB07}" presName="childNode" presStyleLbl="node1" presStyleIdx="20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7FE7DE-B4C6-47DE-A48C-C66DAC231A35}" type="pres">
      <dgm:prSet presAssocID="{F9EA5FF2-2F34-4BD1-A01B-FE72E95123DA}" presName="aSpace" presStyleCnt="0"/>
      <dgm:spPr/>
    </dgm:pt>
    <dgm:pt modelId="{D482CFC3-496B-40E1-9248-51097C23E5CA}" type="pres">
      <dgm:prSet presAssocID="{EFACDBDA-A8F1-4E89-B6B6-7BAFFB5B5D70}" presName="compNode" presStyleCnt="0"/>
      <dgm:spPr/>
    </dgm:pt>
    <dgm:pt modelId="{490C9A26-E53D-4DD0-A8A3-83E7A7BAA29F}" type="pres">
      <dgm:prSet presAssocID="{EFACDBDA-A8F1-4E89-B6B6-7BAFFB5B5D70}" presName="aNode" presStyleLbl="bgShp" presStyleIdx="7" presStyleCnt="8" custScaleY="93334" custLinFactNeighborY="6556"/>
      <dgm:spPr/>
      <dgm:t>
        <a:bodyPr/>
        <a:lstStyle/>
        <a:p>
          <a:endParaRPr lang="pt-BR"/>
        </a:p>
      </dgm:t>
    </dgm:pt>
    <dgm:pt modelId="{F30A4E77-F5FD-49D3-B139-A714818DA513}" type="pres">
      <dgm:prSet presAssocID="{EFACDBDA-A8F1-4E89-B6B6-7BAFFB5B5D70}" presName="textNode" presStyleLbl="bgShp" presStyleIdx="7" presStyleCnt="8"/>
      <dgm:spPr/>
      <dgm:t>
        <a:bodyPr/>
        <a:lstStyle/>
        <a:p>
          <a:endParaRPr lang="pt-BR"/>
        </a:p>
      </dgm:t>
    </dgm:pt>
    <dgm:pt modelId="{1E27A5F6-BB3C-4270-86CD-27880D3D32F0}" type="pres">
      <dgm:prSet presAssocID="{EFACDBDA-A8F1-4E89-B6B6-7BAFFB5B5D70}" presName="compChildNode" presStyleCnt="0"/>
      <dgm:spPr/>
    </dgm:pt>
    <dgm:pt modelId="{6BDED1C3-FEC4-4A02-86C9-D99CBE5300C9}" type="pres">
      <dgm:prSet presAssocID="{EFACDBDA-A8F1-4E89-B6B6-7BAFFB5B5D70}" presName="theInnerList" presStyleCnt="0"/>
      <dgm:spPr/>
    </dgm:pt>
    <dgm:pt modelId="{0FF1FCF1-4BD9-42EA-BE08-A0460599308C}" type="pres">
      <dgm:prSet presAssocID="{A0D6279C-E14E-4450-8BC4-1792006FDB1F}" presName="childNode" presStyleLbl="node1" presStyleIdx="21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41C18F-CF7B-43C7-B562-E9176F95E46B}" type="pres">
      <dgm:prSet presAssocID="{A0D6279C-E14E-4450-8BC4-1792006FDB1F}" presName="aSpace2" presStyleCnt="0"/>
      <dgm:spPr/>
    </dgm:pt>
    <dgm:pt modelId="{61DF12E2-6CBE-4D55-8B3D-80AE8F96191E}" type="pres">
      <dgm:prSet presAssocID="{A62BE965-89A8-45E0-A71A-88BBC4E92C53}" presName="childNode" presStyleLbl="node1" presStyleIdx="22" presStyleCnt="24" custLinFactY="1601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CFE7FD-0472-4C10-9FE3-E13A02F1F61A}" type="pres">
      <dgm:prSet presAssocID="{A62BE965-89A8-45E0-A71A-88BBC4E92C53}" presName="aSpace2" presStyleCnt="0"/>
      <dgm:spPr/>
    </dgm:pt>
    <dgm:pt modelId="{7577C65C-4FCE-45F6-B4EC-78024CECB537}" type="pres">
      <dgm:prSet presAssocID="{A8B3A788-5558-4A58-9EE3-AA23891DA287}" presName="childNode" presStyleLbl="node1" presStyleIdx="23" presStyleCnt="24" custLinFactY="21056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395F8FE-32C4-40AB-B68C-9846E43FA698}" srcId="{190A3946-D6A3-40CD-8A55-BA6DF1079A71}" destId="{9CA195FA-E82A-4E88-9984-F87C2B345AD7}" srcOrd="0" destOrd="0" parTransId="{01B60D3B-4979-4DB6-9C46-59305C06E6FA}" sibTransId="{A47748FB-6FBD-452A-B588-A3F5C31D3D06}"/>
    <dgm:cxn modelId="{1259A293-3B75-41E0-8E9E-59BC2236D49D}" type="presOf" srcId="{532510BA-290E-48C4-9B06-AD5CAE4F51EE}" destId="{F8CA84D3-B56E-434C-A9C1-B538AE8E7A6D}" srcOrd="0" destOrd="0" presId="urn:microsoft.com/office/officeart/2005/8/layout/lProcess2"/>
    <dgm:cxn modelId="{44B59221-585C-4774-AC70-826B4F25CBF0}" srcId="{9CE7FDC5-60EA-44EC-AC9A-5922EC2AA61C}" destId="{EFACDBDA-A8F1-4E89-B6B6-7BAFFB5B5D70}" srcOrd="7" destOrd="0" parTransId="{13DDBBCD-E7C8-4F42-9BC5-AE5705BC7E44}" sibTransId="{0033B453-3DF0-434A-B0F6-E1707B888098}"/>
    <dgm:cxn modelId="{320C4C7E-AC63-4348-BA0B-55FF6FA83394}" srcId="{86434814-F43B-45D4-95C3-FADA211DEF90}" destId="{90E38581-D9F1-4B30-9F41-559FF1D047F7}" srcOrd="2" destOrd="0" parTransId="{D1B25204-BCE0-478A-8BFD-0594CB05A580}" sibTransId="{880AD3B4-760D-456D-B170-CFEE9FA952E7}"/>
    <dgm:cxn modelId="{13722B11-79AF-4520-B7AF-E4D7713D1561}" srcId="{F4CE73F5-EBDD-4DB9-8B8E-0AB59EB841FD}" destId="{B4168C91-61EC-40F8-AB4F-287CF6491B38}" srcOrd="1" destOrd="0" parTransId="{26EBF233-2D94-4607-A5E4-8D9FBE01AABF}" sibTransId="{0D1417DA-07FE-4B49-8F72-C949320E6A6F}"/>
    <dgm:cxn modelId="{A4A460E1-5021-4234-9A2F-0BD0CC5DF807}" srcId="{EFACDBDA-A8F1-4E89-B6B6-7BAFFB5B5D70}" destId="{A0D6279C-E14E-4450-8BC4-1792006FDB1F}" srcOrd="0" destOrd="0" parTransId="{751F50B0-D788-462C-8DC0-1C309851CAE6}" sibTransId="{7D54CAF6-0685-4A8F-8215-27ED872490BF}"/>
    <dgm:cxn modelId="{2A859529-DDC0-4F06-86BF-0BBDD8B3ACAE}" type="presOf" srcId="{53F49A2F-E241-4ED0-9787-6F291E60EB07}" destId="{A2A62DBF-3C99-4BCF-8FE1-8CE48E8D2312}" srcOrd="0" destOrd="0" presId="urn:microsoft.com/office/officeart/2005/8/layout/lProcess2"/>
    <dgm:cxn modelId="{61F054CA-5AB1-4C6B-902A-F5626D4393BD}" type="presOf" srcId="{190A3946-D6A3-40CD-8A55-BA6DF1079A71}" destId="{6A40F727-0040-4E94-9CEB-B2074BDEE02D}" srcOrd="1" destOrd="0" presId="urn:microsoft.com/office/officeart/2005/8/layout/lProcess2"/>
    <dgm:cxn modelId="{B05A4D5C-7F01-47C6-9713-F181208EB18C}" type="presOf" srcId="{586CBFEB-2E42-4BEB-8508-741ED711E380}" destId="{6CE38075-7DEB-4740-AF57-D6CF163F9169}" srcOrd="0" destOrd="0" presId="urn:microsoft.com/office/officeart/2005/8/layout/lProcess2"/>
    <dgm:cxn modelId="{D44F66D6-F010-4271-A6A8-B8883B940795}" type="presOf" srcId="{A0D6279C-E14E-4450-8BC4-1792006FDB1F}" destId="{0FF1FCF1-4BD9-42EA-BE08-A0460599308C}" srcOrd="0" destOrd="0" presId="urn:microsoft.com/office/officeart/2005/8/layout/lProcess2"/>
    <dgm:cxn modelId="{2488877D-6522-456C-B67E-27281863CFAE}" srcId="{F9EA5FF2-2F34-4BD1-A01B-FE72E95123DA}" destId="{087AB131-E2CC-4C48-99F8-55F862A1F7CD}" srcOrd="1" destOrd="0" parTransId="{FC729047-B46C-4826-BF97-E94FB86AB8F6}" sibTransId="{BA187B74-3EB1-4EAD-AB44-196B5B4660C5}"/>
    <dgm:cxn modelId="{41FD1D69-58E1-4B18-A526-E388A76383FA}" type="presOf" srcId="{F4CE73F5-EBDD-4DB9-8B8E-0AB59EB841FD}" destId="{75C8316C-0077-47D8-AAC9-8755F4FFE88A}" srcOrd="1" destOrd="0" presId="urn:microsoft.com/office/officeart/2005/8/layout/lProcess2"/>
    <dgm:cxn modelId="{044D964D-6695-4867-92D3-0A7DC6B08C4D}" srcId="{F9EA5FF2-2F34-4BD1-A01B-FE72E95123DA}" destId="{5D2D69B3-447E-4FD5-B7FF-8ED5D9529D05}" srcOrd="0" destOrd="0" parTransId="{0314C5E3-2966-4780-8172-CB5C20AD80E9}" sibTransId="{2952350B-87EA-4809-9811-801D0C127032}"/>
    <dgm:cxn modelId="{617F7E7E-9367-430D-8398-1C217558095D}" type="presOf" srcId="{5D2D69B3-447E-4FD5-B7FF-8ED5D9529D05}" destId="{25D3741A-D28C-46E0-AB87-36B2DAFC7821}" srcOrd="0" destOrd="0" presId="urn:microsoft.com/office/officeart/2005/8/layout/lProcess2"/>
    <dgm:cxn modelId="{86601BD7-F162-4303-830E-08B86E22562C}" type="presOf" srcId="{9CE7FDC5-60EA-44EC-AC9A-5922EC2AA61C}" destId="{EB26A4F2-71FA-440B-8C27-6CC2A173B731}" srcOrd="0" destOrd="0" presId="urn:microsoft.com/office/officeart/2005/8/layout/lProcess2"/>
    <dgm:cxn modelId="{884A51F7-E6D1-42A7-B110-4F3D435589E3}" type="presOf" srcId="{B14F6DB9-FBBD-40B1-B70B-968F51A990D0}" destId="{943DF46D-8392-4612-B93A-AC88D20CD18E}" srcOrd="0" destOrd="0" presId="urn:microsoft.com/office/officeart/2005/8/layout/lProcess2"/>
    <dgm:cxn modelId="{C17FC71F-8801-437A-A649-020092DE5A46}" type="presOf" srcId="{2C1B930F-0062-4B47-9D0D-3F4E6E5F87DD}" destId="{7ECF04B9-094D-4B29-AE26-150BC44FF5E8}" srcOrd="0" destOrd="0" presId="urn:microsoft.com/office/officeart/2005/8/layout/lProcess2"/>
    <dgm:cxn modelId="{60F7013D-556B-4EC8-A762-A30B7CBE6410}" srcId="{EFACDBDA-A8F1-4E89-B6B6-7BAFFB5B5D70}" destId="{A62BE965-89A8-45E0-A71A-88BBC4E92C53}" srcOrd="1" destOrd="0" parTransId="{B486FF4B-05CC-4101-81BB-189BAC91EFD9}" sibTransId="{6AAFD70A-00E1-4826-8737-84CAE86A147E}"/>
    <dgm:cxn modelId="{D3B52924-BC5C-41C4-BAD3-C419956D86E4}" srcId="{804762EC-3E09-4B9D-B66F-05385FDF324A}" destId="{84677A91-EEE0-4D0A-8D81-BC5F4EA30400}" srcOrd="1" destOrd="0" parTransId="{ED068809-23E7-4D40-9FC2-329611836882}" sibTransId="{230B667D-903D-466C-8C5F-5B305FD91F0D}"/>
    <dgm:cxn modelId="{5CF450C5-474B-44EC-B520-5E9D2B9DA63E}" srcId="{190A3946-D6A3-40CD-8A55-BA6DF1079A71}" destId="{16C26B4F-3B27-4857-A2BD-D7E245F06D9C}" srcOrd="1" destOrd="0" parTransId="{2C9E7CF6-A37C-4CB3-BB87-88F797028F9C}" sibTransId="{9237101D-1531-4302-BCEF-21156DC21230}"/>
    <dgm:cxn modelId="{40DB7847-63B8-4B67-AB40-39BC34F24914}" srcId="{F9EA5FF2-2F34-4BD1-A01B-FE72E95123DA}" destId="{53F49A2F-E241-4ED0-9787-6F291E60EB07}" srcOrd="2" destOrd="0" parTransId="{149592C7-6E56-4337-B537-8038EE2CE320}" sibTransId="{C23F9AB2-7869-4086-A46A-9CFCA5B45EEF}"/>
    <dgm:cxn modelId="{01C662A4-DB9D-4432-984A-A4E35CBBC520}" srcId="{86434814-F43B-45D4-95C3-FADA211DEF90}" destId="{A58668E4-7E04-4AA0-8C4F-30B0F90478C6}" srcOrd="1" destOrd="0" parTransId="{A586C18E-FB31-4C40-88B5-F9B2A4599E68}" sibTransId="{9478779C-9C51-4EB6-8418-469A297A74BF}"/>
    <dgm:cxn modelId="{84D6C266-54E1-4EB0-8FC9-F7A444E2652C}" type="presOf" srcId="{F4CE73F5-EBDD-4DB9-8B8E-0AB59EB841FD}" destId="{3DDF6797-1219-470B-BB22-B9D6A99BFD23}" srcOrd="0" destOrd="0" presId="urn:microsoft.com/office/officeart/2005/8/layout/lProcess2"/>
    <dgm:cxn modelId="{C23466AC-411E-4F44-A5D3-D3C72E0DF199}" type="presOf" srcId="{607CF4F9-26AB-467C-B895-BD2EA4A60A8E}" destId="{E505082B-FD10-415C-A565-792D5A29977B}" srcOrd="0" destOrd="0" presId="urn:microsoft.com/office/officeart/2005/8/layout/lProcess2"/>
    <dgm:cxn modelId="{C8BE2FF2-B50E-4A0C-8665-329A9B11716D}" type="presOf" srcId="{ADC5767C-7AF4-47DB-8256-6DAAFAA92A12}" destId="{EEEB2C90-B173-48C4-BA59-DDD2F47B2AF1}" srcOrd="0" destOrd="0" presId="urn:microsoft.com/office/officeart/2005/8/layout/lProcess2"/>
    <dgm:cxn modelId="{09D4CD59-664C-428D-8DB9-F4205A5B5DA7}" type="presOf" srcId="{804762EC-3E09-4B9D-B66F-05385FDF324A}" destId="{E03FF2EA-7CB2-4661-84BE-8A597C3AB9A9}" srcOrd="1" destOrd="0" presId="urn:microsoft.com/office/officeart/2005/8/layout/lProcess2"/>
    <dgm:cxn modelId="{5E2CC965-9361-471A-B35C-90F02A427127}" srcId="{9CE7FDC5-60EA-44EC-AC9A-5922EC2AA61C}" destId="{79191CB3-6458-4FEE-8A14-1B1BD6482AF0}" srcOrd="0" destOrd="0" parTransId="{CC3EC145-CCF7-4276-896D-E1543560FAAF}" sibTransId="{FE3472E5-78B1-41A9-9A82-FA4D39DCE055}"/>
    <dgm:cxn modelId="{0EB38D40-FCB8-419C-8A42-B0CC66688C71}" type="presOf" srcId="{16C26B4F-3B27-4857-A2BD-D7E245F06D9C}" destId="{5940B2D9-4DCD-4610-B7E7-569D572315C9}" srcOrd="0" destOrd="0" presId="urn:microsoft.com/office/officeart/2005/8/layout/lProcess2"/>
    <dgm:cxn modelId="{4C677738-FC4D-42B7-B08A-F5C011ACC317}" srcId="{79191CB3-6458-4FEE-8A14-1B1BD6482AF0}" destId="{2C1B930F-0062-4B47-9D0D-3F4E6E5F87DD}" srcOrd="0" destOrd="0" parTransId="{066B482E-574E-4777-8EDA-7E47456359D3}" sibTransId="{7510404C-2BB4-475A-8CE3-8C206A14C842}"/>
    <dgm:cxn modelId="{A4C0E790-2809-417B-93D6-25F16FE6EB55}" srcId="{804762EC-3E09-4B9D-B66F-05385FDF324A}" destId="{ADC5767C-7AF4-47DB-8256-6DAAFAA92A12}" srcOrd="0" destOrd="0" parTransId="{9E0D4ADD-2BD0-4F1A-9817-20B76695658C}" sibTransId="{162F5998-6A97-4358-8816-92AAAF484769}"/>
    <dgm:cxn modelId="{8C3D3554-FFD1-42F5-B3ED-425B01DE5C0A}" type="presOf" srcId="{01A11758-CDC1-45A6-9101-9D7D2DBADEF7}" destId="{11C3CAF0-FDE8-4672-9FA0-C4CCC512D849}" srcOrd="0" destOrd="0" presId="urn:microsoft.com/office/officeart/2005/8/layout/lProcess2"/>
    <dgm:cxn modelId="{55424E98-EB9E-44E1-8305-B805EC99D7C1}" srcId="{707E0337-266F-4B08-83B7-5FF3A0F85E60}" destId="{01A11758-CDC1-45A6-9101-9D7D2DBADEF7}" srcOrd="0" destOrd="0" parTransId="{35ADCC11-AE73-447E-8C0A-76D57B4389B7}" sibTransId="{F8FF2BB8-76BD-4636-B77D-CA1315A44FC9}"/>
    <dgm:cxn modelId="{B878FF9B-48C0-4CC3-8876-508EBDEDDE7B}" type="presOf" srcId="{707E0337-266F-4B08-83B7-5FF3A0F85E60}" destId="{15ECC93E-9267-40C3-9571-A5D668AE90DB}" srcOrd="0" destOrd="0" presId="urn:microsoft.com/office/officeart/2005/8/layout/lProcess2"/>
    <dgm:cxn modelId="{AE363C5E-EF0E-4A41-950D-BC8AA6D6718B}" srcId="{F4CE73F5-EBDD-4DB9-8B8E-0AB59EB841FD}" destId="{B14F6DB9-FBBD-40B1-B70B-968F51A990D0}" srcOrd="2" destOrd="0" parTransId="{E97E38C9-31CE-47F0-972D-D862143F8BEB}" sibTransId="{F6AAF9C1-9EF7-4E0B-96BE-CE3EE47D39E1}"/>
    <dgm:cxn modelId="{2565F2BF-BA54-4CCC-BCBD-79061B5DE33E}" type="presOf" srcId="{9CA195FA-E82A-4E88-9984-F87C2B345AD7}" destId="{7CC29119-A2EF-4B79-B0A6-178E8B7B7B94}" srcOrd="0" destOrd="0" presId="urn:microsoft.com/office/officeart/2005/8/layout/lProcess2"/>
    <dgm:cxn modelId="{F182F59B-B75D-4564-8E30-B7EB19768E2C}" type="presOf" srcId="{EFACDBDA-A8F1-4E89-B6B6-7BAFFB5B5D70}" destId="{F30A4E77-F5FD-49D3-B139-A714818DA513}" srcOrd="1" destOrd="0" presId="urn:microsoft.com/office/officeart/2005/8/layout/lProcess2"/>
    <dgm:cxn modelId="{2A0E8C0C-FA04-4C7C-94B0-C679FD372C2D}" type="presOf" srcId="{190A3946-D6A3-40CD-8A55-BA6DF1079A71}" destId="{2CCFFF52-6F25-4622-8593-0F9D5E5F40D1}" srcOrd="0" destOrd="0" presId="urn:microsoft.com/office/officeart/2005/8/layout/lProcess2"/>
    <dgm:cxn modelId="{350C1E5F-994A-407B-A98B-71A10A20B908}" type="presOf" srcId="{A62BE965-89A8-45E0-A71A-88BBC4E92C53}" destId="{61DF12E2-6CBE-4D55-8B3D-80AE8F96191E}" srcOrd="0" destOrd="0" presId="urn:microsoft.com/office/officeart/2005/8/layout/lProcess2"/>
    <dgm:cxn modelId="{7DB47F98-6809-474B-8201-12EDC19FB1F3}" type="presOf" srcId="{165B30E7-2A86-4AD7-8BBD-11B2A0028863}" destId="{9FECF7D5-CC0D-4B59-A19B-3BC90B4DEF01}" srcOrd="0" destOrd="0" presId="urn:microsoft.com/office/officeart/2005/8/layout/lProcess2"/>
    <dgm:cxn modelId="{0179C1D7-3025-4BED-B16A-50A518722310}" srcId="{9CE7FDC5-60EA-44EC-AC9A-5922EC2AA61C}" destId="{F4CE73F5-EBDD-4DB9-8B8E-0AB59EB841FD}" srcOrd="3" destOrd="0" parTransId="{7A30AF0C-03B8-4AFC-8526-93706E555511}" sibTransId="{14AC17A2-7748-4593-8394-87B9A8ADAF54}"/>
    <dgm:cxn modelId="{249D875D-BB2C-4FE9-990A-ADD7800072DF}" srcId="{79191CB3-6458-4FEE-8A14-1B1BD6482AF0}" destId="{6A4F6AF8-6EEC-444A-95AB-67D053CB8A06}" srcOrd="2" destOrd="0" parTransId="{8614F760-8459-4CE6-A9CE-B0E06E89920C}" sibTransId="{602C8AFC-E64F-4BCD-9FEA-396A6DFB314B}"/>
    <dgm:cxn modelId="{CEF8926D-5CBA-4EEB-810D-68D3561626E7}" type="presOf" srcId="{804762EC-3E09-4B9D-B66F-05385FDF324A}" destId="{4E12C33A-02F7-4A54-B02D-B43FA8166DEA}" srcOrd="0" destOrd="0" presId="urn:microsoft.com/office/officeart/2005/8/layout/lProcess2"/>
    <dgm:cxn modelId="{0CB07795-16BD-47B4-9D3B-7A65E943DA21}" srcId="{79191CB3-6458-4FEE-8A14-1B1BD6482AF0}" destId="{165B30E7-2A86-4AD7-8BBD-11B2A0028863}" srcOrd="1" destOrd="0" parTransId="{1CEB3DD3-06DE-4FFB-B414-8117B4F71A6B}" sibTransId="{8A8BFFBD-0E33-41D7-9EB1-9B95797B5770}"/>
    <dgm:cxn modelId="{D765C028-B464-491E-8B30-DF5A042E2DC5}" type="presOf" srcId="{C1BFF5D6-6F10-426A-8D68-F353A59DBAD2}" destId="{1D652265-BD71-423C-B168-AC20694989E9}" srcOrd="0" destOrd="0" presId="urn:microsoft.com/office/officeart/2005/8/layout/lProcess2"/>
    <dgm:cxn modelId="{A126D419-69F6-4635-B427-5ED45F1B80E1}" srcId="{9CE7FDC5-60EA-44EC-AC9A-5922EC2AA61C}" destId="{F9EA5FF2-2F34-4BD1-A01B-FE72E95123DA}" srcOrd="6" destOrd="0" parTransId="{B7509E3A-E8DF-4055-A24D-19766830293A}" sibTransId="{AD17EE99-FC6F-4DA1-9DE1-3D431416D97B}"/>
    <dgm:cxn modelId="{FF856ED6-0F24-40ED-8F15-B59C890BF951}" type="presOf" srcId="{B4168C91-61EC-40F8-AB4F-287CF6491B38}" destId="{358580B4-3D65-4A51-BE74-4D8E2F0C4E43}" srcOrd="0" destOrd="0" presId="urn:microsoft.com/office/officeart/2005/8/layout/lProcess2"/>
    <dgm:cxn modelId="{28C71C80-0ACF-4B73-8178-9E73463BDCCD}" srcId="{86434814-F43B-45D4-95C3-FADA211DEF90}" destId="{607CF4F9-26AB-467C-B895-BD2EA4A60A8E}" srcOrd="0" destOrd="0" parTransId="{7B15A242-E810-4250-B6D2-F3C809F881E7}" sibTransId="{46314737-ABC4-47DC-A8E7-2B2B156072BF}"/>
    <dgm:cxn modelId="{978AE23C-8EC5-467F-8148-6CB9CF2098B5}" srcId="{EFACDBDA-A8F1-4E89-B6B6-7BAFFB5B5D70}" destId="{A8B3A788-5558-4A58-9EE3-AA23891DA287}" srcOrd="2" destOrd="0" parTransId="{6A019301-DCA8-48D8-B456-D3969772DFEB}" sibTransId="{BBC58479-B0BF-4448-977E-C65FFF94DBFB}"/>
    <dgm:cxn modelId="{B65C63DA-7D5E-4DCA-97E1-8CB918285264}" srcId="{9CE7FDC5-60EA-44EC-AC9A-5922EC2AA61C}" destId="{707E0337-266F-4B08-83B7-5FF3A0F85E60}" srcOrd="2" destOrd="0" parTransId="{C32E4C26-5679-44B3-BA2F-E80E3C3F7FB2}" sibTransId="{4A38B585-2562-4CB4-80E9-F6610AE336B8}"/>
    <dgm:cxn modelId="{BE0173B1-4D07-4C25-9916-46AB6C89A43F}" type="presOf" srcId="{86434814-F43B-45D4-95C3-FADA211DEF90}" destId="{2B3CF0CC-496A-422F-9E18-D294B2B350A1}" srcOrd="1" destOrd="0" presId="urn:microsoft.com/office/officeart/2005/8/layout/lProcess2"/>
    <dgm:cxn modelId="{89780B1F-B820-409C-8695-9F87543A5C77}" type="presOf" srcId="{EFACDBDA-A8F1-4E89-B6B6-7BAFFB5B5D70}" destId="{490C9A26-E53D-4DD0-A8A3-83E7A7BAA29F}" srcOrd="0" destOrd="0" presId="urn:microsoft.com/office/officeart/2005/8/layout/lProcess2"/>
    <dgm:cxn modelId="{B64A48C7-172E-4536-8B97-59DB9FDC89E1}" srcId="{9CE7FDC5-60EA-44EC-AC9A-5922EC2AA61C}" destId="{804762EC-3E09-4B9D-B66F-05385FDF324A}" srcOrd="4" destOrd="0" parTransId="{9AE957C1-73A1-49B4-B971-EFEFDEABD2E5}" sibTransId="{CD20CB24-441B-4C27-A1BD-9CCE20921912}"/>
    <dgm:cxn modelId="{D4E991EC-230B-474D-8815-E8C0A20B3DFA}" type="presOf" srcId="{41F4DD7D-E1FD-4F9F-A644-A83CA8193F1D}" destId="{EE9C6042-E252-43B8-828B-E2104B94FDE1}" srcOrd="0" destOrd="0" presId="urn:microsoft.com/office/officeart/2005/8/layout/lProcess2"/>
    <dgm:cxn modelId="{F955BBD3-CE25-4901-B4C6-DCFF358A2611}" type="presOf" srcId="{84677A91-EEE0-4D0A-8D81-BC5F4EA30400}" destId="{335CF004-94EC-485F-8150-CEB2CC778AD5}" srcOrd="0" destOrd="0" presId="urn:microsoft.com/office/officeart/2005/8/layout/lProcess2"/>
    <dgm:cxn modelId="{B6FB590E-D488-4F71-8DBE-169D47FED06E}" type="presOf" srcId="{79191CB3-6458-4FEE-8A14-1B1BD6482AF0}" destId="{37CE776D-4A7A-478F-B794-587F0B7E029F}" srcOrd="0" destOrd="0" presId="urn:microsoft.com/office/officeart/2005/8/layout/lProcess2"/>
    <dgm:cxn modelId="{965D1AC3-2145-43FF-B160-17AF82BE65CC}" type="presOf" srcId="{1CB15CF9-60AD-4CCD-B48B-FBB123EEBC0E}" destId="{CBB78661-66F9-48F5-A4F2-1AB69445D523}" srcOrd="0" destOrd="0" presId="urn:microsoft.com/office/officeart/2005/8/layout/lProcess2"/>
    <dgm:cxn modelId="{52FEC83B-9DE2-4F4B-94B3-1480C9E8B377}" srcId="{9CE7FDC5-60EA-44EC-AC9A-5922EC2AA61C}" destId="{86434814-F43B-45D4-95C3-FADA211DEF90}" srcOrd="5" destOrd="0" parTransId="{1F2C4F28-7416-4041-BE8D-FDA534C6B85E}" sibTransId="{C4C56CCD-CDA1-4885-9A1F-29211C38B000}"/>
    <dgm:cxn modelId="{10F8A3F8-CDB3-44BA-A7A8-2F92C292EE68}" srcId="{707E0337-266F-4B08-83B7-5FF3A0F85E60}" destId="{1CB15CF9-60AD-4CCD-B48B-FBB123EEBC0E}" srcOrd="1" destOrd="0" parTransId="{4F9CF287-2412-43F5-BE29-0FD2D1DA343D}" sibTransId="{F304E514-0720-4750-99AF-2E31F925AF75}"/>
    <dgm:cxn modelId="{98F8A7AF-8FCE-4549-A48B-D4E4C9164027}" srcId="{804762EC-3E09-4B9D-B66F-05385FDF324A}" destId="{C1BFF5D6-6F10-426A-8D68-F353A59DBAD2}" srcOrd="2" destOrd="0" parTransId="{4A58D77F-3400-4C75-A98D-7D65A039A080}" sibTransId="{0CFE433A-407B-402A-B10B-F2FA7925EEE3}"/>
    <dgm:cxn modelId="{B9F9C71F-1795-4F41-B730-1D3940B7C30F}" srcId="{F4CE73F5-EBDD-4DB9-8B8E-0AB59EB841FD}" destId="{41F4DD7D-E1FD-4F9F-A644-A83CA8193F1D}" srcOrd="0" destOrd="0" parTransId="{20A47153-8C87-4657-B700-09E68600C6FC}" sibTransId="{69123407-5C83-4A08-B3FC-759D2452C98C}"/>
    <dgm:cxn modelId="{BF979DEA-1370-411A-AD18-EBD6A014A0D0}" srcId="{190A3946-D6A3-40CD-8A55-BA6DF1079A71}" destId="{586CBFEB-2E42-4BEB-8508-741ED711E380}" srcOrd="2" destOrd="0" parTransId="{EE87C49F-E411-4041-91DE-5D51B38F9BD1}" sibTransId="{DE3745CA-E99F-4409-8DDE-9BDF6F386091}"/>
    <dgm:cxn modelId="{707FA7BC-2FD4-4EB4-B01A-FE25D84A1843}" type="presOf" srcId="{79191CB3-6458-4FEE-8A14-1B1BD6482AF0}" destId="{804A6C00-8590-4AA7-A824-43CE20B98790}" srcOrd="1" destOrd="0" presId="urn:microsoft.com/office/officeart/2005/8/layout/lProcess2"/>
    <dgm:cxn modelId="{1A9151B4-542D-453C-9FA6-231AA4BA8997}" type="presOf" srcId="{86434814-F43B-45D4-95C3-FADA211DEF90}" destId="{2355C5E2-3C44-415B-8B8D-CBC39E794E06}" srcOrd="0" destOrd="0" presId="urn:microsoft.com/office/officeart/2005/8/layout/lProcess2"/>
    <dgm:cxn modelId="{F3686CD3-E30A-4995-85D9-DC35E120C17C}" type="presOf" srcId="{90E38581-D9F1-4B30-9F41-559FF1D047F7}" destId="{18C811C4-6DC0-4F9A-8B12-4D2FCF9EFF8C}" srcOrd="0" destOrd="0" presId="urn:microsoft.com/office/officeart/2005/8/layout/lProcess2"/>
    <dgm:cxn modelId="{AC060827-392C-4434-A87C-99C714D451F2}" type="presOf" srcId="{707E0337-266F-4B08-83B7-5FF3A0F85E60}" destId="{E93D3987-2363-4900-9461-1ECAC7AD9DCC}" srcOrd="1" destOrd="0" presId="urn:microsoft.com/office/officeart/2005/8/layout/lProcess2"/>
    <dgm:cxn modelId="{FECBB34F-1DA0-4C0F-99CF-AA7AB97299DE}" type="presOf" srcId="{F9EA5FF2-2F34-4BD1-A01B-FE72E95123DA}" destId="{7DDAC566-03A8-46FE-9DB7-AD3E6E2A92BB}" srcOrd="0" destOrd="0" presId="urn:microsoft.com/office/officeart/2005/8/layout/lProcess2"/>
    <dgm:cxn modelId="{C50B3D1C-CCE9-45BC-8448-F2767B6CE2C9}" type="presOf" srcId="{A58668E4-7E04-4AA0-8C4F-30B0F90478C6}" destId="{230E7120-E2AC-489B-831E-A51C3C46ABE7}" srcOrd="0" destOrd="0" presId="urn:microsoft.com/office/officeart/2005/8/layout/lProcess2"/>
    <dgm:cxn modelId="{AD2FAAC3-6283-4C47-BC02-B2716A07AF70}" srcId="{707E0337-266F-4B08-83B7-5FF3A0F85E60}" destId="{532510BA-290E-48C4-9B06-AD5CAE4F51EE}" srcOrd="2" destOrd="0" parTransId="{533C1F9B-7E59-4134-BFCF-CC80E41954CC}" sibTransId="{E164A925-0CD3-42CB-8E5D-1304BFCB898F}"/>
    <dgm:cxn modelId="{AE83527C-84A7-4CE9-8AC3-0E5F62B5C21A}" srcId="{9CE7FDC5-60EA-44EC-AC9A-5922EC2AA61C}" destId="{190A3946-D6A3-40CD-8A55-BA6DF1079A71}" srcOrd="1" destOrd="0" parTransId="{295A34D9-A07B-46AF-877D-583628EE6ED2}" sibTransId="{A7D1FE5A-A4D1-48AB-89A8-76565CF92125}"/>
    <dgm:cxn modelId="{EC416F1C-7B6E-4D0A-B564-51B7F46437AF}" type="presOf" srcId="{A8B3A788-5558-4A58-9EE3-AA23891DA287}" destId="{7577C65C-4FCE-45F6-B4EC-78024CECB537}" srcOrd="0" destOrd="0" presId="urn:microsoft.com/office/officeart/2005/8/layout/lProcess2"/>
    <dgm:cxn modelId="{31C5F987-612E-4528-929A-A2F940C5E71E}" type="presOf" srcId="{087AB131-E2CC-4C48-99F8-55F862A1F7CD}" destId="{A309CB44-13FA-4914-B5B1-47B4C8A1E2B0}" srcOrd="0" destOrd="0" presId="urn:microsoft.com/office/officeart/2005/8/layout/lProcess2"/>
    <dgm:cxn modelId="{39086994-A658-4266-89EA-6DF043565DF4}" type="presOf" srcId="{F9EA5FF2-2F34-4BD1-A01B-FE72E95123DA}" destId="{693FA203-21F0-4263-8180-72657CC848DD}" srcOrd="1" destOrd="0" presId="urn:microsoft.com/office/officeart/2005/8/layout/lProcess2"/>
    <dgm:cxn modelId="{8608382C-C19B-41EB-B434-2E65A1D5A6AC}" type="presOf" srcId="{6A4F6AF8-6EEC-444A-95AB-67D053CB8A06}" destId="{926A80E3-C646-4B41-A2D2-B2A3856E8ED0}" srcOrd="0" destOrd="0" presId="urn:microsoft.com/office/officeart/2005/8/layout/lProcess2"/>
    <dgm:cxn modelId="{4C0B220D-65F4-47D6-890D-F96C13B03212}" type="presParOf" srcId="{EB26A4F2-71FA-440B-8C27-6CC2A173B731}" destId="{BDA3E9A2-453E-4A4E-BCEC-C5E5F8040228}" srcOrd="0" destOrd="0" presId="urn:microsoft.com/office/officeart/2005/8/layout/lProcess2"/>
    <dgm:cxn modelId="{4874C758-888E-4C05-81E3-29BA444888AC}" type="presParOf" srcId="{BDA3E9A2-453E-4A4E-BCEC-C5E5F8040228}" destId="{37CE776D-4A7A-478F-B794-587F0B7E029F}" srcOrd="0" destOrd="0" presId="urn:microsoft.com/office/officeart/2005/8/layout/lProcess2"/>
    <dgm:cxn modelId="{12578E8F-E6F6-4A83-8653-EE9FF3D9B399}" type="presParOf" srcId="{BDA3E9A2-453E-4A4E-BCEC-C5E5F8040228}" destId="{804A6C00-8590-4AA7-A824-43CE20B98790}" srcOrd="1" destOrd="0" presId="urn:microsoft.com/office/officeart/2005/8/layout/lProcess2"/>
    <dgm:cxn modelId="{3270E15D-1AFB-43D0-89BC-3F9FE2A82389}" type="presParOf" srcId="{BDA3E9A2-453E-4A4E-BCEC-C5E5F8040228}" destId="{DF88E0F7-DC1B-44DF-B84A-10AF35E84321}" srcOrd="2" destOrd="0" presId="urn:microsoft.com/office/officeart/2005/8/layout/lProcess2"/>
    <dgm:cxn modelId="{E4EF53E7-F829-4A78-AE95-2DB88F168ED7}" type="presParOf" srcId="{DF88E0F7-DC1B-44DF-B84A-10AF35E84321}" destId="{C073954F-D7BC-4813-A15D-8E5CDD04729A}" srcOrd="0" destOrd="0" presId="urn:microsoft.com/office/officeart/2005/8/layout/lProcess2"/>
    <dgm:cxn modelId="{2984018C-0CE4-4F49-937B-819C766C915F}" type="presParOf" srcId="{C073954F-D7BC-4813-A15D-8E5CDD04729A}" destId="{7ECF04B9-094D-4B29-AE26-150BC44FF5E8}" srcOrd="0" destOrd="0" presId="urn:microsoft.com/office/officeart/2005/8/layout/lProcess2"/>
    <dgm:cxn modelId="{647BB78B-722D-463C-B5ED-76D151DF2C33}" type="presParOf" srcId="{C073954F-D7BC-4813-A15D-8E5CDD04729A}" destId="{FD015646-69C4-4A3E-82FE-EBB1CC2D1F78}" srcOrd="1" destOrd="0" presId="urn:microsoft.com/office/officeart/2005/8/layout/lProcess2"/>
    <dgm:cxn modelId="{4F82C994-5C77-4CA2-8401-1B1A2F77F65C}" type="presParOf" srcId="{C073954F-D7BC-4813-A15D-8E5CDD04729A}" destId="{9FECF7D5-CC0D-4B59-A19B-3BC90B4DEF01}" srcOrd="2" destOrd="0" presId="urn:microsoft.com/office/officeart/2005/8/layout/lProcess2"/>
    <dgm:cxn modelId="{7DD6D8BA-0B8B-431F-8C64-D8101BAB57F4}" type="presParOf" srcId="{C073954F-D7BC-4813-A15D-8E5CDD04729A}" destId="{CF5EAC5C-CF7E-4A3A-82D4-637F7FE78988}" srcOrd="3" destOrd="0" presId="urn:microsoft.com/office/officeart/2005/8/layout/lProcess2"/>
    <dgm:cxn modelId="{27E8BD23-2E35-4744-8F20-386AB21541BE}" type="presParOf" srcId="{C073954F-D7BC-4813-A15D-8E5CDD04729A}" destId="{926A80E3-C646-4B41-A2D2-B2A3856E8ED0}" srcOrd="4" destOrd="0" presId="urn:microsoft.com/office/officeart/2005/8/layout/lProcess2"/>
    <dgm:cxn modelId="{BC1227A2-02D8-42D8-9C7E-36EC759E0443}" type="presParOf" srcId="{EB26A4F2-71FA-440B-8C27-6CC2A173B731}" destId="{02B2A057-9CB0-41D0-BFC3-8F0C932A477A}" srcOrd="1" destOrd="0" presId="urn:microsoft.com/office/officeart/2005/8/layout/lProcess2"/>
    <dgm:cxn modelId="{DDAC706D-8744-464E-AD67-C6988AA905F1}" type="presParOf" srcId="{EB26A4F2-71FA-440B-8C27-6CC2A173B731}" destId="{9629AE5D-1BF1-489C-94A0-5C1CB8F82941}" srcOrd="2" destOrd="0" presId="urn:microsoft.com/office/officeart/2005/8/layout/lProcess2"/>
    <dgm:cxn modelId="{F2498CA0-2D66-4621-8B86-07D50AB47486}" type="presParOf" srcId="{9629AE5D-1BF1-489C-94A0-5C1CB8F82941}" destId="{2CCFFF52-6F25-4622-8593-0F9D5E5F40D1}" srcOrd="0" destOrd="0" presId="urn:microsoft.com/office/officeart/2005/8/layout/lProcess2"/>
    <dgm:cxn modelId="{9110568C-1F78-4A21-864C-EFDD103001FF}" type="presParOf" srcId="{9629AE5D-1BF1-489C-94A0-5C1CB8F82941}" destId="{6A40F727-0040-4E94-9CEB-B2074BDEE02D}" srcOrd="1" destOrd="0" presId="urn:microsoft.com/office/officeart/2005/8/layout/lProcess2"/>
    <dgm:cxn modelId="{45B2286A-4049-40E8-91FF-C9A3F082C6B5}" type="presParOf" srcId="{9629AE5D-1BF1-489C-94A0-5C1CB8F82941}" destId="{27706950-EEF8-4FDF-AFA3-4A390C0B8CD8}" srcOrd="2" destOrd="0" presId="urn:microsoft.com/office/officeart/2005/8/layout/lProcess2"/>
    <dgm:cxn modelId="{A57CAFE1-21E5-4409-B3E0-2333C622C8B9}" type="presParOf" srcId="{27706950-EEF8-4FDF-AFA3-4A390C0B8CD8}" destId="{DFF9922D-76FD-4784-ACFD-0EE81FDB570A}" srcOrd="0" destOrd="0" presId="urn:microsoft.com/office/officeart/2005/8/layout/lProcess2"/>
    <dgm:cxn modelId="{2EBE79D7-DD59-4232-8DF1-EE6A5D21A778}" type="presParOf" srcId="{DFF9922D-76FD-4784-ACFD-0EE81FDB570A}" destId="{7CC29119-A2EF-4B79-B0A6-178E8B7B7B94}" srcOrd="0" destOrd="0" presId="urn:microsoft.com/office/officeart/2005/8/layout/lProcess2"/>
    <dgm:cxn modelId="{941EB3E8-A872-4EF0-9713-FB32485FC0AD}" type="presParOf" srcId="{DFF9922D-76FD-4784-ACFD-0EE81FDB570A}" destId="{0554FBE1-90D9-424D-80C4-8C83398F839B}" srcOrd="1" destOrd="0" presId="urn:microsoft.com/office/officeart/2005/8/layout/lProcess2"/>
    <dgm:cxn modelId="{C956E60E-6834-4940-A014-F8A0E037C0DD}" type="presParOf" srcId="{DFF9922D-76FD-4784-ACFD-0EE81FDB570A}" destId="{5940B2D9-4DCD-4610-B7E7-569D572315C9}" srcOrd="2" destOrd="0" presId="urn:microsoft.com/office/officeart/2005/8/layout/lProcess2"/>
    <dgm:cxn modelId="{44BAFA4C-4EFB-48F3-BEDB-9CF37473D368}" type="presParOf" srcId="{DFF9922D-76FD-4784-ACFD-0EE81FDB570A}" destId="{92039A3E-7504-44DF-B7B0-50D882C2E16F}" srcOrd="3" destOrd="0" presId="urn:microsoft.com/office/officeart/2005/8/layout/lProcess2"/>
    <dgm:cxn modelId="{42838EBF-FCA6-4747-8B07-4B1368442F4F}" type="presParOf" srcId="{DFF9922D-76FD-4784-ACFD-0EE81FDB570A}" destId="{6CE38075-7DEB-4740-AF57-D6CF163F9169}" srcOrd="4" destOrd="0" presId="urn:microsoft.com/office/officeart/2005/8/layout/lProcess2"/>
    <dgm:cxn modelId="{6E92C0CD-86D4-4983-90EE-4D060926851F}" type="presParOf" srcId="{EB26A4F2-71FA-440B-8C27-6CC2A173B731}" destId="{CB4A5BD0-EB7C-4022-8BBA-0B7EBD89F858}" srcOrd="3" destOrd="0" presId="urn:microsoft.com/office/officeart/2005/8/layout/lProcess2"/>
    <dgm:cxn modelId="{3E33B2CE-74B7-498C-A3BC-A7971DFD34F0}" type="presParOf" srcId="{EB26A4F2-71FA-440B-8C27-6CC2A173B731}" destId="{825218B1-CC3B-48C9-AE27-E52CDF78AB2C}" srcOrd="4" destOrd="0" presId="urn:microsoft.com/office/officeart/2005/8/layout/lProcess2"/>
    <dgm:cxn modelId="{97B625F5-C3E0-4ED9-A847-375D83FE38E5}" type="presParOf" srcId="{825218B1-CC3B-48C9-AE27-E52CDF78AB2C}" destId="{15ECC93E-9267-40C3-9571-A5D668AE90DB}" srcOrd="0" destOrd="0" presId="urn:microsoft.com/office/officeart/2005/8/layout/lProcess2"/>
    <dgm:cxn modelId="{4284C662-6296-4B9C-9AAC-8B7828F99D5F}" type="presParOf" srcId="{825218B1-CC3B-48C9-AE27-E52CDF78AB2C}" destId="{E93D3987-2363-4900-9461-1ECAC7AD9DCC}" srcOrd="1" destOrd="0" presId="urn:microsoft.com/office/officeart/2005/8/layout/lProcess2"/>
    <dgm:cxn modelId="{28A9D9A1-70ED-405B-97A8-713B502706A2}" type="presParOf" srcId="{825218B1-CC3B-48C9-AE27-E52CDF78AB2C}" destId="{E01FC736-E746-4689-9A70-AAB9ECBD1050}" srcOrd="2" destOrd="0" presId="urn:microsoft.com/office/officeart/2005/8/layout/lProcess2"/>
    <dgm:cxn modelId="{4B1E37DB-222C-4812-9A18-73393F108A41}" type="presParOf" srcId="{E01FC736-E746-4689-9A70-AAB9ECBD1050}" destId="{FCEF1342-7B83-4F13-B9D5-B36C3D6DEEC7}" srcOrd="0" destOrd="0" presId="urn:microsoft.com/office/officeart/2005/8/layout/lProcess2"/>
    <dgm:cxn modelId="{F60E0223-CD20-401A-B176-FF317E4ADD1C}" type="presParOf" srcId="{FCEF1342-7B83-4F13-B9D5-B36C3D6DEEC7}" destId="{11C3CAF0-FDE8-4672-9FA0-C4CCC512D849}" srcOrd="0" destOrd="0" presId="urn:microsoft.com/office/officeart/2005/8/layout/lProcess2"/>
    <dgm:cxn modelId="{3FF91238-0BEA-4E94-A34F-145A3C59AC39}" type="presParOf" srcId="{FCEF1342-7B83-4F13-B9D5-B36C3D6DEEC7}" destId="{3A31DA73-D900-47D1-80B6-9991A78C8BBA}" srcOrd="1" destOrd="0" presId="urn:microsoft.com/office/officeart/2005/8/layout/lProcess2"/>
    <dgm:cxn modelId="{6E324C5F-2B99-4B2D-A447-251CDBE20B7C}" type="presParOf" srcId="{FCEF1342-7B83-4F13-B9D5-B36C3D6DEEC7}" destId="{CBB78661-66F9-48F5-A4F2-1AB69445D523}" srcOrd="2" destOrd="0" presId="urn:microsoft.com/office/officeart/2005/8/layout/lProcess2"/>
    <dgm:cxn modelId="{561D8060-F4E3-4B2A-B802-B3CA36B68EC6}" type="presParOf" srcId="{FCEF1342-7B83-4F13-B9D5-B36C3D6DEEC7}" destId="{07237168-D652-403F-8E38-A76B6EC80698}" srcOrd="3" destOrd="0" presId="urn:microsoft.com/office/officeart/2005/8/layout/lProcess2"/>
    <dgm:cxn modelId="{1E8AFCF6-58D6-4D5F-BCFD-69FF4F98E312}" type="presParOf" srcId="{FCEF1342-7B83-4F13-B9D5-B36C3D6DEEC7}" destId="{F8CA84D3-B56E-434C-A9C1-B538AE8E7A6D}" srcOrd="4" destOrd="0" presId="urn:microsoft.com/office/officeart/2005/8/layout/lProcess2"/>
    <dgm:cxn modelId="{4E9492D3-36ED-4286-B60C-10C78C41DA39}" type="presParOf" srcId="{EB26A4F2-71FA-440B-8C27-6CC2A173B731}" destId="{AF823DCB-D4FB-4ACC-B885-2C8CFCBEAA03}" srcOrd="5" destOrd="0" presId="urn:microsoft.com/office/officeart/2005/8/layout/lProcess2"/>
    <dgm:cxn modelId="{37FD7794-5549-473E-95B4-24363C214235}" type="presParOf" srcId="{EB26A4F2-71FA-440B-8C27-6CC2A173B731}" destId="{11FA5656-B1E9-4173-A760-235B17B1F962}" srcOrd="6" destOrd="0" presId="urn:microsoft.com/office/officeart/2005/8/layout/lProcess2"/>
    <dgm:cxn modelId="{6584DF72-B843-4920-AEC9-B13485DEE360}" type="presParOf" srcId="{11FA5656-B1E9-4173-A760-235B17B1F962}" destId="{3DDF6797-1219-470B-BB22-B9D6A99BFD23}" srcOrd="0" destOrd="0" presId="urn:microsoft.com/office/officeart/2005/8/layout/lProcess2"/>
    <dgm:cxn modelId="{5F4C8DC0-D909-42EE-89F8-9E50310E7255}" type="presParOf" srcId="{11FA5656-B1E9-4173-A760-235B17B1F962}" destId="{75C8316C-0077-47D8-AAC9-8755F4FFE88A}" srcOrd="1" destOrd="0" presId="urn:microsoft.com/office/officeart/2005/8/layout/lProcess2"/>
    <dgm:cxn modelId="{309B9DAB-BD02-4805-A7BC-A658BDC8DFB4}" type="presParOf" srcId="{11FA5656-B1E9-4173-A760-235B17B1F962}" destId="{512A025D-3C07-46DC-B0FB-AB18772CBC25}" srcOrd="2" destOrd="0" presId="urn:microsoft.com/office/officeart/2005/8/layout/lProcess2"/>
    <dgm:cxn modelId="{B2F4650C-89A6-4A2A-8852-10261B7C18CC}" type="presParOf" srcId="{512A025D-3C07-46DC-B0FB-AB18772CBC25}" destId="{B4F02254-8DDA-4656-81D4-85E952F6FFF1}" srcOrd="0" destOrd="0" presId="urn:microsoft.com/office/officeart/2005/8/layout/lProcess2"/>
    <dgm:cxn modelId="{2ECB4154-82AB-4075-847C-555FC64F355D}" type="presParOf" srcId="{B4F02254-8DDA-4656-81D4-85E952F6FFF1}" destId="{EE9C6042-E252-43B8-828B-E2104B94FDE1}" srcOrd="0" destOrd="0" presId="urn:microsoft.com/office/officeart/2005/8/layout/lProcess2"/>
    <dgm:cxn modelId="{79565FDE-E872-487B-837F-5A800AC8E7B9}" type="presParOf" srcId="{B4F02254-8DDA-4656-81D4-85E952F6FFF1}" destId="{6054043E-AB0B-4D41-A3D7-C1D76E8FE837}" srcOrd="1" destOrd="0" presId="urn:microsoft.com/office/officeart/2005/8/layout/lProcess2"/>
    <dgm:cxn modelId="{FE62037A-8800-49B4-8DC8-9A9963FBD2C9}" type="presParOf" srcId="{B4F02254-8DDA-4656-81D4-85E952F6FFF1}" destId="{358580B4-3D65-4A51-BE74-4D8E2F0C4E43}" srcOrd="2" destOrd="0" presId="urn:microsoft.com/office/officeart/2005/8/layout/lProcess2"/>
    <dgm:cxn modelId="{9B2BB6EC-6E0D-48B2-9431-726DD40BC51C}" type="presParOf" srcId="{B4F02254-8DDA-4656-81D4-85E952F6FFF1}" destId="{FB8DFF59-6FBE-4781-8CF5-DC3D67DD4127}" srcOrd="3" destOrd="0" presId="urn:microsoft.com/office/officeart/2005/8/layout/lProcess2"/>
    <dgm:cxn modelId="{D7D63D90-1FE5-4657-83B7-925393B0D6AC}" type="presParOf" srcId="{B4F02254-8DDA-4656-81D4-85E952F6FFF1}" destId="{943DF46D-8392-4612-B93A-AC88D20CD18E}" srcOrd="4" destOrd="0" presId="urn:microsoft.com/office/officeart/2005/8/layout/lProcess2"/>
    <dgm:cxn modelId="{D30A5D02-5972-4E58-AB85-580A3636E4D8}" type="presParOf" srcId="{EB26A4F2-71FA-440B-8C27-6CC2A173B731}" destId="{E20A5A19-BD3A-4299-8862-97065B41111C}" srcOrd="7" destOrd="0" presId="urn:microsoft.com/office/officeart/2005/8/layout/lProcess2"/>
    <dgm:cxn modelId="{E7CD5370-BAB0-4C16-923E-70192BD74349}" type="presParOf" srcId="{EB26A4F2-71FA-440B-8C27-6CC2A173B731}" destId="{69F2C683-DA02-4C6C-8935-CC431A8392A1}" srcOrd="8" destOrd="0" presId="urn:microsoft.com/office/officeart/2005/8/layout/lProcess2"/>
    <dgm:cxn modelId="{2F77CED3-B97A-43A9-AD9E-7DD2416C7D18}" type="presParOf" srcId="{69F2C683-DA02-4C6C-8935-CC431A8392A1}" destId="{4E12C33A-02F7-4A54-B02D-B43FA8166DEA}" srcOrd="0" destOrd="0" presId="urn:microsoft.com/office/officeart/2005/8/layout/lProcess2"/>
    <dgm:cxn modelId="{39F4A0BD-C72F-4A7A-B3AD-C39697CB1740}" type="presParOf" srcId="{69F2C683-DA02-4C6C-8935-CC431A8392A1}" destId="{E03FF2EA-7CB2-4661-84BE-8A597C3AB9A9}" srcOrd="1" destOrd="0" presId="urn:microsoft.com/office/officeart/2005/8/layout/lProcess2"/>
    <dgm:cxn modelId="{81C00335-85F0-4528-A697-73B1A2FA0107}" type="presParOf" srcId="{69F2C683-DA02-4C6C-8935-CC431A8392A1}" destId="{40EDB8C6-8F42-46A3-BE8C-29AE36F4C2FD}" srcOrd="2" destOrd="0" presId="urn:microsoft.com/office/officeart/2005/8/layout/lProcess2"/>
    <dgm:cxn modelId="{DC71A267-DE44-40DC-BB70-7A2A39401667}" type="presParOf" srcId="{40EDB8C6-8F42-46A3-BE8C-29AE36F4C2FD}" destId="{F68162DD-5BA1-4ADE-B2F1-E5FD95FA10F3}" srcOrd="0" destOrd="0" presId="urn:microsoft.com/office/officeart/2005/8/layout/lProcess2"/>
    <dgm:cxn modelId="{FDF2A9E7-2CC8-4ECF-8789-70F8C2C6A625}" type="presParOf" srcId="{F68162DD-5BA1-4ADE-B2F1-E5FD95FA10F3}" destId="{EEEB2C90-B173-48C4-BA59-DDD2F47B2AF1}" srcOrd="0" destOrd="0" presId="urn:microsoft.com/office/officeart/2005/8/layout/lProcess2"/>
    <dgm:cxn modelId="{19CA6114-46FF-4199-A585-42B9B164E397}" type="presParOf" srcId="{F68162DD-5BA1-4ADE-B2F1-E5FD95FA10F3}" destId="{125EF3BF-637E-4ED8-B146-EB1E6EED7186}" srcOrd="1" destOrd="0" presId="urn:microsoft.com/office/officeart/2005/8/layout/lProcess2"/>
    <dgm:cxn modelId="{D15A4FF3-2F59-4A6C-8C07-A90BBB923767}" type="presParOf" srcId="{F68162DD-5BA1-4ADE-B2F1-E5FD95FA10F3}" destId="{335CF004-94EC-485F-8150-CEB2CC778AD5}" srcOrd="2" destOrd="0" presId="urn:microsoft.com/office/officeart/2005/8/layout/lProcess2"/>
    <dgm:cxn modelId="{04636C71-6CCC-4C3C-AB6C-72A10887D9A3}" type="presParOf" srcId="{F68162DD-5BA1-4ADE-B2F1-E5FD95FA10F3}" destId="{380C1B08-AABC-42ED-A963-163D2B3BB25D}" srcOrd="3" destOrd="0" presId="urn:microsoft.com/office/officeart/2005/8/layout/lProcess2"/>
    <dgm:cxn modelId="{FD6B4F81-F6B8-4C0A-908F-93173C30B18E}" type="presParOf" srcId="{F68162DD-5BA1-4ADE-B2F1-E5FD95FA10F3}" destId="{1D652265-BD71-423C-B168-AC20694989E9}" srcOrd="4" destOrd="0" presId="urn:microsoft.com/office/officeart/2005/8/layout/lProcess2"/>
    <dgm:cxn modelId="{703990B4-717A-455E-9B60-0DC15E06621C}" type="presParOf" srcId="{EB26A4F2-71FA-440B-8C27-6CC2A173B731}" destId="{E1FA7A00-4E65-4770-BF2E-B78EDC4AF083}" srcOrd="9" destOrd="0" presId="urn:microsoft.com/office/officeart/2005/8/layout/lProcess2"/>
    <dgm:cxn modelId="{B9398D36-A825-4DBF-9124-B89AA403C060}" type="presParOf" srcId="{EB26A4F2-71FA-440B-8C27-6CC2A173B731}" destId="{62EFA94E-AAF6-4742-B224-BEFF39E48608}" srcOrd="10" destOrd="0" presId="urn:microsoft.com/office/officeart/2005/8/layout/lProcess2"/>
    <dgm:cxn modelId="{F8ACCCC8-7408-4F61-8250-8FA038F4A6DC}" type="presParOf" srcId="{62EFA94E-AAF6-4742-B224-BEFF39E48608}" destId="{2355C5E2-3C44-415B-8B8D-CBC39E794E06}" srcOrd="0" destOrd="0" presId="urn:microsoft.com/office/officeart/2005/8/layout/lProcess2"/>
    <dgm:cxn modelId="{DFC945CC-54E5-4EBF-A6A7-27526C09F91B}" type="presParOf" srcId="{62EFA94E-AAF6-4742-B224-BEFF39E48608}" destId="{2B3CF0CC-496A-422F-9E18-D294B2B350A1}" srcOrd="1" destOrd="0" presId="urn:microsoft.com/office/officeart/2005/8/layout/lProcess2"/>
    <dgm:cxn modelId="{1E75DB85-B49C-4D2C-B318-C0321E58B97F}" type="presParOf" srcId="{62EFA94E-AAF6-4742-B224-BEFF39E48608}" destId="{D47F01D5-AF2C-4B5B-8DEE-950C3A79623D}" srcOrd="2" destOrd="0" presId="urn:microsoft.com/office/officeart/2005/8/layout/lProcess2"/>
    <dgm:cxn modelId="{AC523A01-CF96-484C-A25A-52700BC7E834}" type="presParOf" srcId="{D47F01D5-AF2C-4B5B-8DEE-950C3A79623D}" destId="{C5C2640C-7403-47C5-A252-50220AD2BA27}" srcOrd="0" destOrd="0" presId="urn:microsoft.com/office/officeart/2005/8/layout/lProcess2"/>
    <dgm:cxn modelId="{43B04394-501C-4FBB-A799-9916AFA9A809}" type="presParOf" srcId="{C5C2640C-7403-47C5-A252-50220AD2BA27}" destId="{E505082B-FD10-415C-A565-792D5A29977B}" srcOrd="0" destOrd="0" presId="urn:microsoft.com/office/officeart/2005/8/layout/lProcess2"/>
    <dgm:cxn modelId="{7CFAAD1D-73A8-4F79-95CF-978B8035CF6A}" type="presParOf" srcId="{C5C2640C-7403-47C5-A252-50220AD2BA27}" destId="{FE9C4D14-0BBF-4154-9917-7CC1D38265AF}" srcOrd="1" destOrd="0" presId="urn:microsoft.com/office/officeart/2005/8/layout/lProcess2"/>
    <dgm:cxn modelId="{DD93BFC4-F2B3-4A4E-B805-7222A0278E0F}" type="presParOf" srcId="{C5C2640C-7403-47C5-A252-50220AD2BA27}" destId="{230E7120-E2AC-489B-831E-A51C3C46ABE7}" srcOrd="2" destOrd="0" presId="urn:microsoft.com/office/officeart/2005/8/layout/lProcess2"/>
    <dgm:cxn modelId="{3D33C755-315D-43F5-B287-9EC63FE809ED}" type="presParOf" srcId="{C5C2640C-7403-47C5-A252-50220AD2BA27}" destId="{836BB68D-5A67-4F86-B5E7-D735B8F1D831}" srcOrd="3" destOrd="0" presId="urn:microsoft.com/office/officeart/2005/8/layout/lProcess2"/>
    <dgm:cxn modelId="{4B4B0DA2-D987-4A48-8C0A-1F5DB6EC252F}" type="presParOf" srcId="{C5C2640C-7403-47C5-A252-50220AD2BA27}" destId="{18C811C4-6DC0-4F9A-8B12-4D2FCF9EFF8C}" srcOrd="4" destOrd="0" presId="urn:microsoft.com/office/officeart/2005/8/layout/lProcess2"/>
    <dgm:cxn modelId="{659F1291-E8B2-4110-9753-9BF0CF85C493}" type="presParOf" srcId="{EB26A4F2-71FA-440B-8C27-6CC2A173B731}" destId="{1F31DAA2-F8D8-41B2-B36C-88DF1FC35E81}" srcOrd="11" destOrd="0" presId="urn:microsoft.com/office/officeart/2005/8/layout/lProcess2"/>
    <dgm:cxn modelId="{5B6ABD01-B1FA-4399-B51E-D7B7ABF0E1EE}" type="presParOf" srcId="{EB26A4F2-71FA-440B-8C27-6CC2A173B731}" destId="{CB13C600-4F43-4713-9C12-CDCA4C78BB04}" srcOrd="12" destOrd="0" presId="urn:microsoft.com/office/officeart/2005/8/layout/lProcess2"/>
    <dgm:cxn modelId="{6C29F2AD-8949-4509-8F30-AE7DB507C7C7}" type="presParOf" srcId="{CB13C600-4F43-4713-9C12-CDCA4C78BB04}" destId="{7DDAC566-03A8-46FE-9DB7-AD3E6E2A92BB}" srcOrd="0" destOrd="0" presId="urn:microsoft.com/office/officeart/2005/8/layout/lProcess2"/>
    <dgm:cxn modelId="{DB3177B0-3C79-4C14-B6AF-B6BAA53E1A44}" type="presParOf" srcId="{CB13C600-4F43-4713-9C12-CDCA4C78BB04}" destId="{693FA203-21F0-4263-8180-72657CC848DD}" srcOrd="1" destOrd="0" presId="urn:microsoft.com/office/officeart/2005/8/layout/lProcess2"/>
    <dgm:cxn modelId="{DD6ED6A8-2319-40A5-964A-A938B7E361DA}" type="presParOf" srcId="{CB13C600-4F43-4713-9C12-CDCA4C78BB04}" destId="{C8B77223-F8C8-428B-9C92-AD7CF99F1528}" srcOrd="2" destOrd="0" presId="urn:microsoft.com/office/officeart/2005/8/layout/lProcess2"/>
    <dgm:cxn modelId="{24DDEFE9-CC74-4EE5-8CDE-9199FEA5BD5B}" type="presParOf" srcId="{C8B77223-F8C8-428B-9C92-AD7CF99F1528}" destId="{6822817C-39B3-45A8-ACF2-350917903294}" srcOrd="0" destOrd="0" presId="urn:microsoft.com/office/officeart/2005/8/layout/lProcess2"/>
    <dgm:cxn modelId="{EBF8B538-13A4-477C-9B9E-9CD1DFECA8F2}" type="presParOf" srcId="{6822817C-39B3-45A8-ACF2-350917903294}" destId="{25D3741A-D28C-46E0-AB87-36B2DAFC7821}" srcOrd="0" destOrd="0" presId="urn:microsoft.com/office/officeart/2005/8/layout/lProcess2"/>
    <dgm:cxn modelId="{BED9DE9C-B115-46DB-8990-F0F3826907DE}" type="presParOf" srcId="{6822817C-39B3-45A8-ACF2-350917903294}" destId="{5EA5BFBA-0130-4753-A216-A80C34AE7534}" srcOrd="1" destOrd="0" presId="urn:microsoft.com/office/officeart/2005/8/layout/lProcess2"/>
    <dgm:cxn modelId="{09DE5F35-6D60-42FD-8729-AE6204E71803}" type="presParOf" srcId="{6822817C-39B3-45A8-ACF2-350917903294}" destId="{A309CB44-13FA-4914-B5B1-47B4C8A1E2B0}" srcOrd="2" destOrd="0" presId="urn:microsoft.com/office/officeart/2005/8/layout/lProcess2"/>
    <dgm:cxn modelId="{EAFBF1A7-DF3D-416C-901F-1DCB109E02F4}" type="presParOf" srcId="{6822817C-39B3-45A8-ACF2-350917903294}" destId="{4252F2E2-7578-4419-8790-F320829A1E56}" srcOrd="3" destOrd="0" presId="urn:microsoft.com/office/officeart/2005/8/layout/lProcess2"/>
    <dgm:cxn modelId="{D2316E7E-74BA-4DFF-A0E9-BDC48686CD29}" type="presParOf" srcId="{6822817C-39B3-45A8-ACF2-350917903294}" destId="{A2A62DBF-3C99-4BCF-8FE1-8CE48E8D2312}" srcOrd="4" destOrd="0" presId="urn:microsoft.com/office/officeart/2005/8/layout/lProcess2"/>
    <dgm:cxn modelId="{E59A4028-D3FC-446E-B4A5-B5E3794BB532}" type="presParOf" srcId="{EB26A4F2-71FA-440B-8C27-6CC2A173B731}" destId="{C87FE7DE-B4C6-47DE-A48C-C66DAC231A35}" srcOrd="13" destOrd="0" presId="urn:microsoft.com/office/officeart/2005/8/layout/lProcess2"/>
    <dgm:cxn modelId="{1EC69A3E-44E0-44C0-B6F4-2C46AB26E77E}" type="presParOf" srcId="{EB26A4F2-71FA-440B-8C27-6CC2A173B731}" destId="{D482CFC3-496B-40E1-9248-51097C23E5CA}" srcOrd="14" destOrd="0" presId="urn:microsoft.com/office/officeart/2005/8/layout/lProcess2"/>
    <dgm:cxn modelId="{4A08E3FF-A02F-4416-8D70-E527D92E2BD5}" type="presParOf" srcId="{D482CFC3-496B-40E1-9248-51097C23E5CA}" destId="{490C9A26-E53D-4DD0-A8A3-83E7A7BAA29F}" srcOrd="0" destOrd="0" presId="urn:microsoft.com/office/officeart/2005/8/layout/lProcess2"/>
    <dgm:cxn modelId="{FE4C155B-8301-446C-9F52-C755170543A8}" type="presParOf" srcId="{D482CFC3-496B-40E1-9248-51097C23E5CA}" destId="{F30A4E77-F5FD-49D3-B139-A714818DA513}" srcOrd="1" destOrd="0" presId="urn:microsoft.com/office/officeart/2005/8/layout/lProcess2"/>
    <dgm:cxn modelId="{27BDFFC4-C5D9-4369-AF20-FA47C583B003}" type="presParOf" srcId="{D482CFC3-496B-40E1-9248-51097C23E5CA}" destId="{1E27A5F6-BB3C-4270-86CD-27880D3D32F0}" srcOrd="2" destOrd="0" presId="urn:microsoft.com/office/officeart/2005/8/layout/lProcess2"/>
    <dgm:cxn modelId="{DDFA4CDF-440A-46DD-81A1-E33C8BF8B2CF}" type="presParOf" srcId="{1E27A5F6-BB3C-4270-86CD-27880D3D32F0}" destId="{6BDED1C3-FEC4-4A02-86C9-D99CBE5300C9}" srcOrd="0" destOrd="0" presId="urn:microsoft.com/office/officeart/2005/8/layout/lProcess2"/>
    <dgm:cxn modelId="{6E3FAE23-5490-4B47-9DAB-F95470F80FE1}" type="presParOf" srcId="{6BDED1C3-FEC4-4A02-86C9-D99CBE5300C9}" destId="{0FF1FCF1-4BD9-42EA-BE08-A0460599308C}" srcOrd="0" destOrd="0" presId="urn:microsoft.com/office/officeart/2005/8/layout/lProcess2"/>
    <dgm:cxn modelId="{6AFE956E-0ECF-456E-812A-9CB01E013327}" type="presParOf" srcId="{6BDED1C3-FEC4-4A02-86C9-D99CBE5300C9}" destId="{4C41C18F-CF7B-43C7-B562-E9176F95E46B}" srcOrd="1" destOrd="0" presId="urn:microsoft.com/office/officeart/2005/8/layout/lProcess2"/>
    <dgm:cxn modelId="{683A7B35-9AC2-42BC-B442-28CF7F09DE80}" type="presParOf" srcId="{6BDED1C3-FEC4-4A02-86C9-D99CBE5300C9}" destId="{61DF12E2-6CBE-4D55-8B3D-80AE8F96191E}" srcOrd="2" destOrd="0" presId="urn:microsoft.com/office/officeart/2005/8/layout/lProcess2"/>
    <dgm:cxn modelId="{C8FCEEB5-C80D-40E4-A559-D5E603BD0D40}" type="presParOf" srcId="{6BDED1C3-FEC4-4A02-86C9-D99CBE5300C9}" destId="{D2CFE7FD-0472-4C10-9FE3-E13A02F1F61A}" srcOrd="3" destOrd="0" presId="urn:microsoft.com/office/officeart/2005/8/layout/lProcess2"/>
    <dgm:cxn modelId="{7FACA875-BCAD-4677-BEFD-1A76A06A714F}" type="presParOf" srcId="{6BDED1C3-FEC4-4A02-86C9-D99CBE5300C9}" destId="{7577C65C-4FCE-45F6-B4EC-78024CECB53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924E16-36D4-4805-83FC-9E9CB1155BB7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</dgm:pt>
    <dgm:pt modelId="{4AB3DE42-755D-4934-866C-8DC744572134}">
      <dgm:prSet phldrT="[Texto]" custT="1"/>
      <dgm:spPr/>
      <dgm:t>
        <a:bodyPr/>
        <a:lstStyle/>
        <a:p>
          <a:r>
            <a:rPr lang="pt-BR" sz="2200" b="1" dirty="0" smtClean="0"/>
            <a:t>Logística para consumo interno</a:t>
          </a:r>
          <a:endParaRPr lang="pt-BR" sz="2200" b="1" dirty="0"/>
        </a:p>
      </dgm:t>
    </dgm:pt>
    <dgm:pt modelId="{0E42D5BB-73A4-45F2-B698-26ABCBAC7027}" type="parTrans" cxnId="{C4166464-57B6-400A-B6ED-D9DBBFCC0592}">
      <dgm:prSet/>
      <dgm:spPr/>
      <dgm:t>
        <a:bodyPr/>
        <a:lstStyle/>
        <a:p>
          <a:endParaRPr lang="pt-BR" sz="2200" b="1"/>
        </a:p>
      </dgm:t>
    </dgm:pt>
    <dgm:pt modelId="{68BC669C-DE26-4381-AE90-7D062B5B9A36}" type="sibTrans" cxnId="{C4166464-57B6-400A-B6ED-D9DBBFCC0592}">
      <dgm:prSet/>
      <dgm:spPr/>
      <dgm:t>
        <a:bodyPr/>
        <a:lstStyle/>
        <a:p>
          <a:endParaRPr lang="pt-BR" sz="2200" b="1"/>
        </a:p>
      </dgm:t>
    </dgm:pt>
    <dgm:pt modelId="{D5DA116B-2D38-435D-9892-ED268C5E05C3}">
      <dgm:prSet phldrT="[Texto]" custT="1"/>
      <dgm:spPr/>
      <dgm:t>
        <a:bodyPr/>
        <a:lstStyle/>
        <a:p>
          <a:r>
            <a:rPr lang="pt-BR" sz="2200" b="1" dirty="0" smtClean="0"/>
            <a:t>Logística para exportação</a:t>
          </a:r>
          <a:endParaRPr lang="pt-BR" sz="2200" b="1" dirty="0"/>
        </a:p>
      </dgm:t>
    </dgm:pt>
    <dgm:pt modelId="{03F7E4F8-C75A-4F8F-8A39-76CE729C3E94}" type="parTrans" cxnId="{4A7A190D-FF5E-45DE-91C9-9278B278C1C4}">
      <dgm:prSet/>
      <dgm:spPr/>
      <dgm:t>
        <a:bodyPr/>
        <a:lstStyle/>
        <a:p>
          <a:endParaRPr lang="pt-BR" sz="2200" b="1"/>
        </a:p>
      </dgm:t>
    </dgm:pt>
    <dgm:pt modelId="{B4C9EB5F-C3E7-4FA2-B0AA-FD438F4C7E51}" type="sibTrans" cxnId="{4A7A190D-FF5E-45DE-91C9-9278B278C1C4}">
      <dgm:prSet/>
      <dgm:spPr/>
      <dgm:t>
        <a:bodyPr/>
        <a:lstStyle/>
        <a:p>
          <a:endParaRPr lang="pt-BR" sz="2200" b="1"/>
        </a:p>
      </dgm:t>
    </dgm:pt>
    <dgm:pt modelId="{A2AEB391-4874-434A-A68F-271DA6DC8B87}" type="pres">
      <dgm:prSet presAssocID="{1D924E16-36D4-4805-83FC-9E9CB1155BB7}" presName="compositeShape" presStyleCnt="0">
        <dgm:presLayoutVars>
          <dgm:chMax val="7"/>
          <dgm:dir/>
          <dgm:resizeHandles val="exact"/>
        </dgm:presLayoutVars>
      </dgm:prSet>
      <dgm:spPr/>
    </dgm:pt>
    <dgm:pt modelId="{0BFE8F41-D38B-40A0-BB1B-66BA89151DB9}" type="pres">
      <dgm:prSet presAssocID="{4AB3DE42-755D-4934-866C-8DC744572134}" presName="circ1" presStyleLbl="vennNode1" presStyleIdx="0" presStyleCnt="2" custScaleX="143696" custScaleY="77496" custLinFactNeighborX="-18494" custLinFactNeighborY="-3886"/>
      <dgm:spPr/>
      <dgm:t>
        <a:bodyPr/>
        <a:lstStyle/>
        <a:p>
          <a:endParaRPr lang="pt-BR"/>
        </a:p>
      </dgm:t>
    </dgm:pt>
    <dgm:pt modelId="{EB22BBFE-CF20-4A53-BA02-B94B6BA0F311}" type="pres">
      <dgm:prSet presAssocID="{4AB3DE42-755D-4934-866C-8DC74457213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EE2C3E-C1AB-47B1-BAB4-EAF3DD4BA3FE}" type="pres">
      <dgm:prSet presAssocID="{D5DA116B-2D38-435D-9892-ED268C5E05C3}" presName="circ2" presStyleLbl="vennNode1" presStyleIdx="1" presStyleCnt="2" custScaleX="143696" custScaleY="77496" custLinFactNeighborX="18494" custLinFactNeighborY="-3886"/>
      <dgm:spPr/>
      <dgm:t>
        <a:bodyPr/>
        <a:lstStyle/>
        <a:p>
          <a:endParaRPr lang="pt-BR"/>
        </a:p>
      </dgm:t>
    </dgm:pt>
    <dgm:pt modelId="{DD700B3A-A735-49F4-9569-FC07A5C5B8D8}" type="pres">
      <dgm:prSet presAssocID="{D5DA116B-2D38-435D-9892-ED268C5E05C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F1CD437-0C1C-4D15-A96B-7B7C0633B8F6}" type="presOf" srcId="{D5DA116B-2D38-435D-9892-ED268C5E05C3}" destId="{54EE2C3E-C1AB-47B1-BAB4-EAF3DD4BA3FE}" srcOrd="0" destOrd="0" presId="urn:microsoft.com/office/officeart/2005/8/layout/venn1"/>
    <dgm:cxn modelId="{A00A23B4-36AD-4152-819E-9BF3CDB0CE71}" type="presOf" srcId="{1D924E16-36D4-4805-83FC-9E9CB1155BB7}" destId="{A2AEB391-4874-434A-A68F-271DA6DC8B87}" srcOrd="0" destOrd="0" presId="urn:microsoft.com/office/officeart/2005/8/layout/venn1"/>
    <dgm:cxn modelId="{A4650574-FE52-4BB2-9CCE-763E95B49CEC}" type="presOf" srcId="{4AB3DE42-755D-4934-866C-8DC744572134}" destId="{EB22BBFE-CF20-4A53-BA02-B94B6BA0F311}" srcOrd="1" destOrd="0" presId="urn:microsoft.com/office/officeart/2005/8/layout/venn1"/>
    <dgm:cxn modelId="{4A7A190D-FF5E-45DE-91C9-9278B278C1C4}" srcId="{1D924E16-36D4-4805-83FC-9E9CB1155BB7}" destId="{D5DA116B-2D38-435D-9892-ED268C5E05C3}" srcOrd="1" destOrd="0" parTransId="{03F7E4F8-C75A-4F8F-8A39-76CE729C3E94}" sibTransId="{B4C9EB5F-C3E7-4FA2-B0AA-FD438F4C7E51}"/>
    <dgm:cxn modelId="{C4166464-57B6-400A-B6ED-D9DBBFCC0592}" srcId="{1D924E16-36D4-4805-83FC-9E9CB1155BB7}" destId="{4AB3DE42-755D-4934-866C-8DC744572134}" srcOrd="0" destOrd="0" parTransId="{0E42D5BB-73A4-45F2-B698-26ABCBAC7027}" sibTransId="{68BC669C-DE26-4381-AE90-7D062B5B9A36}"/>
    <dgm:cxn modelId="{5F39FDB7-F7B5-468C-A995-C19AAF476FB7}" type="presOf" srcId="{4AB3DE42-755D-4934-866C-8DC744572134}" destId="{0BFE8F41-D38B-40A0-BB1B-66BA89151DB9}" srcOrd="0" destOrd="0" presId="urn:microsoft.com/office/officeart/2005/8/layout/venn1"/>
    <dgm:cxn modelId="{120F5C21-98F5-4F68-8468-CE466F733FF9}" type="presOf" srcId="{D5DA116B-2D38-435D-9892-ED268C5E05C3}" destId="{DD700B3A-A735-49F4-9569-FC07A5C5B8D8}" srcOrd="1" destOrd="0" presId="urn:microsoft.com/office/officeart/2005/8/layout/venn1"/>
    <dgm:cxn modelId="{143C400E-1496-49F9-8A64-3583937E452D}" type="presParOf" srcId="{A2AEB391-4874-434A-A68F-271DA6DC8B87}" destId="{0BFE8F41-D38B-40A0-BB1B-66BA89151DB9}" srcOrd="0" destOrd="0" presId="urn:microsoft.com/office/officeart/2005/8/layout/venn1"/>
    <dgm:cxn modelId="{17AD1409-F3D6-4E56-9973-4592655D9A8A}" type="presParOf" srcId="{A2AEB391-4874-434A-A68F-271DA6DC8B87}" destId="{EB22BBFE-CF20-4A53-BA02-B94B6BA0F311}" srcOrd="1" destOrd="0" presId="urn:microsoft.com/office/officeart/2005/8/layout/venn1"/>
    <dgm:cxn modelId="{4383867E-B054-499D-A00C-1C086073AE2E}" type="presParOf" srcId="{A2AEB391-4874-434A-A68F-271DA6DC8B87}" destId="{54EE2C3E-C1AB-47B1-BAB4-EAF3DD4BA3FE}" srcOrd="2" destOrd="0" presId="urn:microsoft.com/office/officeart/2005/8/layout/venn1"/>
    <dgm:cxn modelId="{19CBF101-D3EC-4709-81DE-0E249F3749BB}" type="presParOf" srcId="{A2AEB391-4874-434A-A68F-271DA6DC8B87}" destId="{DD700B3A-A735-49F4-9569-FC07A5C5B8D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E776D-4A7A-478F-B794-587F0B7E029F}">
      <dsp:nvSpPr>
        <dsp:cNvPr id="0" name=""/>
        <dsp:cNvSpPr/>
      </dsp:nvSpPr>
      <dsp:spPr>
        <a:xfrm>
          <a:off x="4166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Açúcar</a:t>
          </a:r>
          <a:endParaRPr lang="pt-BR" sz="2200" b="1" kern="1200" dirty="0"/>
        </a:p>
      </dsp:txBody>
      <dsp:txXfrm>
        <a:off x="4166" y="348578"/>
        <a:ext cx="999895" cy="1464186"/>
      </dsp:txXfrm>
    </dsp:sp>
    <dsp:sp modelId="{7ECF04B9-094D-4B29-AE26-150BC44FF5E8}">
      <dsp:nvSpPr>
        <dsp:cNvPr id="0" name=""/>
        <dsp:cNvSpPr/>
      </dsp:nvSpPr>
      <dsp:spPr>
        <a:xfrm>
          <a:off x="104155" y="1938065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38,7 MI t (1º)</a:t>
          </a:r>
        </a:p>
      </dsp:txBody>
      <dsp:txXfrm>
        <a:off x="127584" y="1961494"/>
        <a:ext cx="753058" cy="980470"/>
      </dsp:txXfrm>
    </dsp:sp>
    <dsp:sp modelId="{9FECF7D5-CC0D-4B59-A19B-3BC90B4DEF01}">
      <dsp:nvSpPr>
        <dsp:cNvPr id="0" name=""/>
        <dsp:cNvSpPr/>
      </dsp:nvSpPr>
      <dsp:spPr>
        <a:xfrm>
          <a:off x="104155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28,9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584" y="3100561"/>
        <a:ext cx="753058" cy="980470"/>
      </dsp:txXfrm>
    </dsp:sp>
    <dsp:sp modelId="{926A80E3-C646-4B41-A2D2-B2A3856E8ED0}">
      <dsp:nvSpPr>
        <dsp:cNvPr id="0" name=""/>
        <dsp:cNvSpPr/>
      </dsp:nvSpPr>
      <dsp:spPr>
        <a:xfrm>
          <a:off x="104155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584" y="4225300"/>
        <a:ext cx="753058" cy="980470"/>
      </dsp:txXfrm>
    </dsp:sp>
    <dsp:sp modelId="{2CCFFF52-6F25-4622-8593-0F9D5E5F40D1}">
      <dsp:nvSpPr>
        <dsp:cNvPr id="0" name=""/>
        <dsp:cNvSpPr/>
      </dsp:nvSpPr>
      <dsp:spPr>
        <a:xfrm>
          <a:off x="1079053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Café</a:t>
          </a:r>
          <a:endParaRPr lang="pt-BR" sz="2200" b="1" kern="1200" dirty="0"/>
        </a:p>
      </dsp:txBody>
      <dsp:txXfrm>
        <a:off x="1079053" y="348578"/>
        <a:ext cx="999895" cy="1464186"/>
      </dsp:txXfrm>
    </dsp:sp>
    <dsp:sp modelId="{7CC29119-A2EF-4B79-B0A6-178E8B7B7B94}">
      <dsp:nvSpPr>
        <dsp:cNvPr id="0" name=""/>
        <dsp:cNvSpPr/>
      </dsp:nvSpPr>
      <dsp:spPr>
        <a:xfrm>
          <a:off x="1179043" y="1938065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3,1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2472" y="1961494"/>
        <a:ext cx="753058" cy="980470"/>
      </dsp:txXfrm>
    </dsp:sp>
    <dsp:sp modelId="{5940B2D9-4DCD-4610-B7E7-569D572315C9}">
      <dsp:nvSpPr>
        <dsp:cNvPr id="0" name=""/>
        <dsp:cNvSpPr/>
      </dsp:nvSpPr>
      <dsp:spPr>
        <a:xfrm>
          <a:off x="1179043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1,9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2472" y="3100561"/>
        <a:ext cx="753058" cy="980470"/>
      </dsp:txXfrm>
    </dsp:sp>
    <dsp:sp modelId="{6CE38075-7DEB-4740-AF57-D6CF163F9169}">
      <dsp:nvSpPr>
        <dsp:cNvPr id="0" name=""/>
        <dsp:cNvSpPr/>
      </dsp:nvSpPr>
      <dsp:spPr>
        <a:xfrm>
          <a:off x="1179043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2472" y="4225300"/>
        <a:ext cx="753058" cy="980470"/>
      </dsp:txXfrm>
    </dsp:sp>
    <dsp:sp modelId="{15ECC93E-9267-40C3-9571-A5D668AE90DB}">
      <dsp:nvSpPr>
        <dsp:cNvPr id="0" name=""/>
        <dsp:cNvSpPr/>
      </dsp:nvSpPr>
      <dsp:spPr>
        <a:xfrm>
          <a:off x="2153941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Suco de Laranja</a:t>
          </a:r>
          <a:endParaRPr lang="pt-BR" sz="2000" b="1" kern="1200" dirty="0"/>
        </a:p>
      </dsp:txBody>
      <dsp:txXfrm>
        <a:off x="2153941" y="348578"/>
        <a:ext cx="999895" cy="1464186"/>
      </dsp:txXfrm>
    </dsp:sp>
    <dsp:sp modelId="{11C3CAF0-FDE8-4672-9FA0-C4CCC512D849}">
      <dsp:nvSpPr>
        <dsp:cNvPr id="0" name=""/>
        <dsp:cNvSpPr/>
      </dsp:nvSpPr>
      <dsp:spPr>
        <a:xfrm>
          <a:off x="2253930" y="1938065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1,1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7359" y="1961494"/>
        <a:ext cx="753058" cy="980470"/>
      </dsp:txXfrm>
    </dsp:sp>
    <dsp:sp modelId="{CBB78661-66F9-48F5-A4F2-1AB69445D523}">
      <dsp:nvSpPr>
        <dsp:cNvPr id="0" name=""/>
        <dsp:cNvSpPr/>
      </dsp:nvSpPr>
      <dsp:spPr>
        <a:xfrm>
          <a:off x="2253930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1,0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7359" y="3100561"/>
        <a:ext cx="753058" cy="980470"/>
      </dsp:txXfrm>
    </dsp:sp>
    <dsp:sp modelId="{F8CA84D3-B56E-434C-A9C1-B538AE8E7A6D}">
      <dsp:nvSpPr>
        <dsp:cNvPr id="0" name=""/>
        <dsp:cNvSpPr/>
      </dsp:nvSpPr>
      <dsp:spPr>
        <a:xfrm>
          <a:off x="2253930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76%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7359" y="4225300"/>
        <a:ext cx="753058" cy="980470"/>
      </dsp:txXfrm>
    </dsp:sp>
    <dsp:sp modelId="{3DDF6797-1219-470B-BB22-B9D6A99BFD23}">
      <dsp:nvSpPr>
        <dsp:cNvPr id="0" name=""/>
        <dsp:cNvSpPr/>
      </dsp:nvSpPr>
      <dsp:spPr>
        <a:xfrm>
          <a:off x="3228828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Soja</a:t>
          </a:r>
          <a:endParaRPr lang="pt-BR" sz="2200" b="1" kern="1200" dirty="0"/>
        </a:p>
      </dsp:txBody>
      <dsp:txXfrm>
        <a:off x="3228828" y="348578"/>
        <a:ext cx="999895" cy="1464186"/>
      </dsp:txXfrm>
    </dsp:sp>
    <dsp:sp modelId="{EE9C6042-E252-43B8-828B-E2104B94FDE1}">
      <dsp:nvSpPr>
        <dsp:cNvPr id="0" name=""/>
        <dsp:cNvSpPr/>
      </dsp:nvSpPr>
      <dsp:spPr>
        <a:xfrm>
          <a:off x="3328818" y="19435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113 MI t (2º)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2247" y="1967000"/>
        <a:ext cx="753058" cy="980470"/>
      </dsp:txXfrm>
    </dsp:sp>
    <dsp:sp modelId="{358580B4-3D65-4A51-BE74-4D8E2F0C4E43}">
      <dsp:nvSpPr>
        <dsp:cNvPr id="0" name=""/>
        <dsp:cNvSpPr/>
      </dsp:nvSpPr>
      <dsp:spPr>
        <a:xfrm>
          <a:off x="3328818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63,6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2247" y="3100561"/>
        <a:ext cx="753058" cy="980470"/>
      </dsp:txXfrm>
    </dsp:sp>
    <dsp:sp modelId="{943DF46D-8392-4612-B93A-AC88D20CD18E}">
      <dsp:nvSpPr>
        <dsp:cNvPr id="0" name=""/>
        <dsp:cNvSpPr/>
      </dsp:nvSpPr>
      <dsp:spPr>
        <a:xfrm>
          <a:off x="3328818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2247" y="4225300"/>
        <a:ext cx="753058" cy="980470"/>
      </dsp:txXfrm>
    </dsp:sp>
    <dsp:sp modelId="{4E12C33A-02F7-4A54-B02D-B43FA8166DEA}">
      <dsp:nvSpPr>
        <dsp:cNvPr id="0" name=""/>
        <dsp:cNvSpPr/>
      </dsp:nvSpPr>
      <dsp:spPr>
        <a:xfrm>
          <a:off x="4303716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Carne de Frango</a:t>
          </a:r>
          <a:endParaRPr lang="pt-BR" sz="1800" b="1" kern="1200" dirty="0"/>
        </a:p>
      </dsp:txBody>
      <dsp:txXfrm>
        <a:off x="4303716" y="348578"/>
        <a:ext cx="999895" cy="1464186"/>
      </dsp:txXfrm>
    </dsp:sp>
    <dsp:sp modelId="{EEEB2C90-B173-48C4-BA59-DDD2F47B2AF1}">
      <dsp:nvSpPr>
        <dsp:cNvPr id="0" name=""/>
        <dsp:cNvSpPr/>
      </dsp:nvSpPr>
      <dsp:spPr>
        <a:xfrm>
          <a:off x="4403705" y="19435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14,2 MI t (2º)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7134" y="1967000"/>
        <a:ext cx="753058" cy="980470"/>
      </dsp:txXfrm>
    </dsp:sp>
    <dsp:sp modelId="{335CF004-94EC-485F-8150-CEB2CC778AD5}">
      <dsp:nvSpPr>
        <dsp:cNvPr id="0" name=""/>
        <dsp:cNvSpPr/>
      </dsp:nvSpPr>
      <dsp:spPr>
        <a:xfrm>
          <a:off x="4403705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4,3 MI t (1º)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7134" y="3100561"/>
        <a:ext cx="753058" cy="980470"/>
      </dsp:txXfrm>
    </dsp:sp>
    <dsp:sp modelId="{1D652265-BD71-423C-B168-AC20694989E9}">
      <dsp:nvSpPr>
        <dsp:cNvPr id="0" name=""/>
        <dsp:cNvSpPr/>
      </dsp:nvSpPr>
      <dsp:spPr>
        <a:xfrm>
          <a:off x="4403705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38%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7134" y="4225300"/>
        <a:ext cx="753058" cy="980470"/>
      </dsp:txXfrm>
    </dsp:sp>
    <dsp:sp modelId="{2355C5E2-3C44-415B-8B8D-CBC39E794E06}">
      <dsp:nvSpPr>
        <dsp:cNvPr id="0" name=""/>
        <dsp:cNvSpPr/>
      </dsp:nvSpPr>
      <dsp:spPr>
        <a:xfrm>
          <a:off x="5378603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Carne Bovina</a:t>
          </a:r>
          <a:endParaRPr lang="pt-BR" sz="2200" b="1" kern="1200" dirty="0"/>
        </a:p>
      </dsp:txBody>
      <dsp:txXfrm>
        <a:off x="5378603" y="348578"/>
        <a:ext cx="999895" cy="1464186"/>
      </dsp:txXfrm>
    </dsp:sp>
    <dsp:sp modelId="{E505082B-FD10-415C-A565-792D5A29977B}">
      <dsp:nvSpPr>
        <dsp:cNvPr id="0" name=""/>
        <dsp:cNvSpPr/>
      </dsp:nvSpPr>
      <dsp:spPr>
        <a:xfrm>
          <a:off x="5478593" y="19435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8,5 MI t (2º)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2022" y="1967000"/>
        <a:ext cx="753058" cy="980470"/>
      </dsp:txXfrm>
    </dsp:sp>
    <dsp:sp modelId="{230E7120-E2AC-489B-831E-A51C3C46ABE7}">
      <dsp:nvSpPr>
        <dsp:cNvPr id="0" name=""/>
        <dsp:cNvSpPr/>
      </dsp:nvSpPr>
      <dsp:spPr>
        <a:xfrm>
          <a:off x="5478593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1,4 MI t (2º)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2022" y="3100561"/>
        <a:ext cx="753058" cy="980470"/>
      </dsp:txXfrm>
    </dsp:sp>
    <dsp:sp modelId="{18C811C4-6DC0-4F9A-8B12-4D2FCF9EFF8C}">
      <dsp:nvSpPr>
        <dsp:cNvPr id="0" name=""/>
        <dsp:cNvSpPr/>
      </dsp:nvSpPr>
      <dsp:spPr>
        <a:xfrm>
          <a:off x="5478593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2022" y="4225300"/>
        <a:ext cx="753058" cy="980470"/>
      </dsp:txXfrm>
    </dsp:sp>
    <dsp:sp modelId="{7DDAC566-03A8-46FE-9DB7-AD3E6E2A92BB}">
      <dsp:nvSpPr>
        <dsp:cNvPr id="0" name=""/>
        <dsp:cNvSpPr/>
      </dsp:nvSpPr>
      <dsp:spPr>
        <a:xfrm>
          <a:off x="6453490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Milho</a:t>
          </a:r>
          <a:endParaRPr lang="pt-BR" sz="2200" b="1" kern="1200" dirty="0"/>
        </a:p>
      </dsp:txBody>
      <dsp:txXfrm>
        <a:off x="6453490" y="348578"/>
        <a:ext cx="999895" cy="1464186"/>
      </dsp:txXfrm>
    </dsp:sp>
    <dsp:sp modelId="{25D3741A-D28C-46E0-AB87-36B2DAFC7821}">
      <dsp:nvSpPr>
        <dsp:cNvPr id="0" name=""/>
        <dsp:cNvSpPr/>
      </dsp:nvSpPr>
      <dsp:spPr>
        <a:xfrm>
          <a:off x="6553480" y="19435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92,8 MI t (3º)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6909" y="1967000"/>
        <a:ext cx="753058" cy="980470"/>
      </dsp:txXfrm>
    </dsp:sp>
    <dsp:sp modelId="{A309CB44-13FA-4914-B5B1-47B4C8A1E2B0}">
      <dsp:nvSpPr>
        <dsp:cNvPr id="0" name=""/>
        <dsp:cNvSpPr/>
      </dsp:nvSpPr>
      <dsp:spPr>
        <a:xfrm>
          <a:off x="6553480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21,8 MI t (2º)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6909" y="3100561"/>
        <a:ext cx="753058" cy="980470"/>
      </dsp:txXfrm>
    </dsp:sp>
    <dsp:sp modelId="{A2A62DBF-3C99-4BCF-8FE1-8CE48E8D2312}">
      <dsp:nvSpPr>
        <dsp:cNvPr id="0" name=""/>
        <dsp:cNvSpPr/>
      </dsp:nvSpPr>
      <dsp:spPr>
        <a:xfrm>
          <a:off x="6553480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6909" y="4225300"/>
        <a:ext cx="753058" cy="980470"/>
      </dsp:txXfrm>
    </dsp:sp>
    <dsp:sp modelId="{490C9A26-E53D-4DD0-A8A3-83E7A7BAA29F}">
      <dsp:nvSpPr>
        <dsp:cNvPr id="0" name=""/>
        <dsp:cNvSpPr/>
      </dsp:nvSpPr>
      <dsp:spPr>
        <a:xfrm>
          <a:off x="7528378" y="348578"/>
          <a:ext cx="999895" cy="48806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Carne Suína</a:t>
          </a:r>
          <a:endParaRPr lang="pt-BR" sz="2200" b="1" kern="1200" dirty="0"/>
        </a:p>
      </dsp:txBody>
      <dsp:txXfrm>
        <a:off x="7528378" y="348578"/>
        <a:ext cx="999895" cy="1464186"/>
      </dsp:txXfrm>
    </dsp:sp>
    <dsp:sp modelId="{0FF1FCF1-4BD9-42EA-BE08-A0460599308C}">
      <dsp:nvSpPr>
        <dsp:cNvPr id="0" name=""/>
        <dsp:cNvSpPr/>
      </dsp:nvSpPr>
      <dsp:spPr>
        <a:xfrm>
          <a:off x="7628367" y="19435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3,6 MI t (4º)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51796" y="1967000"/>
        <a:ext cx="753058" cy="980470"/>
      </dsp:txXfrm>
    </dsp:sp>
    <dsp:sp modelId="{61DF12E2-6CBE-4D55-8B3D-80AE8F96191E}">
      <dsp:nvSpPr>
        <dsp:cNvPr id="0" name=""/>
        <dsp:cNvSpPr/>
      </dsp:nvSpPr>
      <dsp:spPr>
        <a:xfrm>
          <a:off x="7628367" y="3077132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0,7 MI t (4º)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51796" y="3100561"/>
        <a:ext cx="753058" cy="980470"/>
      </dsp:txXfrm>
    </dsp:sp>
    <dsp:sp modelId="{7577C65C-4FCE-45F6-B4EC-78024CECB537}">
      <dsp:nvSpPr>
        <dsp:cNvPr id="0" name=""/>
        <dsp:cNvSpPr/>
      </dsp:nvSpPr>
      <dsp:spPr>
        <a:xfrm>
          <a:off x="7628367" y="4201871"/>
          <a:ext cx="799916" cy="10273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10%</a:t>
          </a:r>
          <a:endParaRPr lang="pt-BR" sz="14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51796" y="4225300"/>
        <a:ext cx="753058" cy="980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41910C2C-8B4C-4C60-A8EE-A58AC4346325}" type="datetimeFigureOut">
              <a:rPr lang="pt-BR" smtClean="0"/>
              <a:t>16/04/2018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F0E7DDA4-C134-4DEE-84B4-52F9F5117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262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2561E52B-BF45-4E6D-8858-96FC16915F0E}" type="datetimeFigureOut">
              <a:rPr lang="pt-BR" smtClean="0"/>
              <a:pPr/>
              <a:t>16/04/2018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0" tIns="44115" rIns="88230" bIns="44115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64" y="4715406"/>
            <a:ext cx="5438748" cy="4467471"/>
          </a:xfrm>
          <a:prstGeom prst="rect">
            <a:avLst/>
          </a:prstGeom>
        </p:spPr>
        <p:txBody>
          <a:bodyPr vert="horz" lIns="88230" tIns="44115" rIns="88230" bIns="44115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0926D8C6-E679-4333-965B-685835D3623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569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acana.com/n/etanol/logistica/ociosidade-etanolduto-paulista-160514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opersucar.com.br/comercializacao-e-logistica/" TargetMode="External"/><Relationship Id="rId5" Type="http://schemas.openxmlformats.org/officeDocument/2006/relationships/hyperlink" Target="http://www.logum.com.br/MANAGER/php_upload/uploads/Historico_de_Movimentacoes___2016___Atualizado_NS020217.pdf" TargetMode="External"/><Relationship Id="rId4" Type="http://schemas.openxmlformats.org/officeDocument/2006/relationships/hyperlink" Target="https://www.novacana.com/n/etanol/logistica/bndes-trava-obra-alcoolduto-230315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6D8C6-E679-4333-965B-685835D36238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173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http://www.dnpm.gov.br/dnpm/publicacoes/serie-estatisticas-e-economia-mineral/anuario-mineral/anuario-mineral-brasileiro/anuario-mineral-brasileiro-2016-metalicos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5696A-57C3-4370-953E-E9429001C547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8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Em 2016 foram movimentados 2,35 bilhões de litros por dutos, sendo pontos de captação Uberaba e Ribeirão Preto e pontos de entrega Paulínia, Barueri, Guarulhos, Duque e Volta Redonda</a:t>
            </a:r>
          </a:p>
          <a:p>
            <a:r>
              <a:rPr lang="pt-BR" dirty="0" smtClean="0">
                <a:hlinkClick r:id="rId3"/>
              </a:rPr>
              <a:t>https://www.novacana.com/n/etanol/logistica/ociosidade-etanolduto-paulista-160514/</a:t>
            </a:r>
            <a:r>
              <a:rPr lang="pt-BR" dirty="0" smtClean="0"/>
              <a:t>   </a:t>
            </a:r>
            <a:r>
              <a:rPr lang="pt-BR" dirty="0" smtClean="0">
                <a:hlinkClick r:id="rId4"/>
              </a:rPr>
              <a:t>https://www.novacana.com/n/etanol/logistica/bndes-trava-obra-alcoolduto-230315/</a:t>
            </a:r>
            <a:r>
              <a:rPr lang="pt-BR" dirty="0" smtClean="0"/>
              <a:t>  </a:t>
            </a:r>
            <a:r>
              <a:rPr lang="pt-BR" dirty="0" smtClean="0">
                <a:hlinkClick r:id="rId5"/>
              </a:rPr>
              <a:t>http://www.logum.com.br/MANAGER/php_upload/uploads/Historico_de_Movimentacoes___2016___Atualizado_NS020217.pdf</a:t>
            </a:r>
            <a:r>
              <a:rPr lang="pt-BR" dirty="0" smtClean="0"/>
              <a:t>           </a:t>
            </a:r>
            <a:r>
              <a:rPr lang="pt-BR" dirty="0" smtClean="0">
                <a:hlinkClick r:id="rId6"/>
              </a:rPr>
              <a:t>http://www.copersucar.com.br/comercializacao-e-logistica/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1E6E-C894-4A2D-8378-90D837F43F61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71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http://www.dnpm.gov.br/dnpm/publicacoes/serie-estatisticas-e-economia-mineral/anuario-mineral/anuario-mineral-brasileiro/anuario-mineral-brasileiro-2016-metalicos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5696A-57C3-4370-953E-E9429001C547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37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5696A-57C3-4370-953E-E9429001C547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09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496944" cy="2547714"/>
          </a:xfrm>
        </p:spPr>
        <p:txBody>
          <a:bodyPr>
            <a:norm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>
            <a:normAutofit/>
          </a:bodyPr>
          <a:lstStyle>
            <a:lvl1pPr marL="0" indent="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800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376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3141985" cy="95842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476672"/>
            <a:ext cx="5173414" cy="5904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23528" y="1435100"/>
            <a:ext cx="3141985" cy="49462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323528" y="6453336"/>
            <a:ext cx="8424936" cy="268139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863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443789"/>
            <a:ext cx="5173414" cy="4937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23528" y="1435100"/>
            <a:ext cx="3141985" cy="49462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323528" y="6453336"/>
            <a:ext cx="8424936" cy="268139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778098"/>
          </a:xfrm>
        </p:spPr>
        <p:txBody>
          <a:bodyPr>
            <a:norm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525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124744"/>
            <a:ext cx="5486400" cy="54726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778098"/>
          </a:xfrm>
        </p:spPr>
        <p:txBody>
          <a:bodyPr>
            <a:norm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7483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23528" y="1124744"/>
            <a:ext cx="4176464" cy="55446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5" name="Espaço Reservado para Imagem 2"/>
          <p:cNvSpPr>
            <a:spLocks noGrp="1"/>
          </p:cNvSpPr>
          <p:nvPr>
            <p:ph type="pic" idx="11"/>
          </p:nvPr>
        </p:nvSpPr>
        <p:spPr>
          <a:xfrm>
            <a:off x="4572000" y="1124744"/>
            <a:ext cx="4176464" cy="55446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778098"/>
          </a:xfrm>
        </p:spPr>
        <p:txBody>
          <a:bodyPr>
            <a:norm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3656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m com Le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225752"/>
            <a:ext cx="8424936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95536" y="332656"/>
            <a:ext cx="8424936" cy="482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95536" y="5792490"/>
            <a:ext cx="8424936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7642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23528" y="1196752"/>
            <a:ext cx="5486400" cy="5482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940152" y="1196752"/>
            <a:ext cx="2808312" cy="54726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778098"/>
          </a:xfrm>
        </p:spPr>
        <p:txBody>
          <a:bodyPr>
            <a:norm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987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275856" y="1196752"/>
            <a:ext cx="5486400" cy="5482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778098"/>
          </a:xfrm>
        </p:spPr>
        <p:txBody>
          <a:bodyPr>
            <a:norm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23528" y="3933056"/>
            <a:ext cx="2808312" cy="17281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half" idx="10"/>
          </p:nvPr>
        </p:nvSpPr>
        <p:spPr>
          <a:xfrm>
            <a:off x="323528" y="2060848"/>
            <a:ext cx="2808312" cy="17281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55670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 userDrawn="1"/>
        </p:nvSpPr>
        <p:spPr>
          <a:xfrm>
            <a:off x="395536" y="476672"/>
            <a:ext cx="8496944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49263" rtl="0" eaLnBrk="0" fontAlgn="base" latinLnBrk="0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400" b="1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cap="all" baseline="0" dirty="0" smtClean="0"/>
              <a:t>Clique para editar o título mestre</a:t>
            </a:r>
            <a:endParaRPr lang="pt-BR" cap="all" baseline="0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1403648" y="2852936"/>
            <a:ext cx="6400800" cy="2952328"/>
          </a:xfrm>
        </p:spPr>
        <p:txBody>
          <a:bodyPr>
            <a:normAutofit/>
          </a:bodyPr>
          <a:lstStyle>
            <a:lvl1pPr marL="0" indent="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800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pic>
        <p:nvPicPr>
          <p:cNvPr id="6" name="Imagem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313" y="5907405"/>
            <a:ext cx="4316412" cy="56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96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>
            <a:no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>
            <a:normAutofit/>
          </a:bodyPr>
          <a:lstStyle>
            <a:lvl1pPr mar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800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4030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>
            <a:no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4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>
            <a:normAutofit/>
          </a:bodyPr>
          <a:lstStyle>
            <a:lvl1pPr mar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800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2116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56" y="280371"/>
            <a:ext cx="7849111" cy="628349"/>
          </a:xfrm>
        </p:spPr>
        <p:txBody>
          <a:bodyPr>
            <a:no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2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323528" y="6453336"/>
            <a:ext cx="8424936" cy="268139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653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57" y="280371"/>
            <a:ext cx="7777104" cy="628349"/>
          </a:xfrm>
        </p:spPr>
        <p:txBody>
          <a:bodyPr>
            <a:no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2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3528" y="1052737"/>
            <a:ext cx="8424936" cy="576064"/>
          </a:xfrm>
        </p:spPr>
        <p:txBody>
          <a:bodyPr anchor="b">
            <a:normAutofit/>
          </a:bodyPr>
          <a:lstStyle>
            <a:lvl1pPr marL="0" indent="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400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4335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57" y="280371"/>
            <a:ext cx="7777104" cy="628349"/>
          </a:xfrm>
        </p:spPr>
        <p:txBody>
          <a:bodyPr>
            <a:no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2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4172272" cy="5184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196752"/>
            <a:ext cx="4176464" cy="5184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323528" y="6453336"/>
            <a:ext cx="8424936" cy="268139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949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57" y="280371"/>
            <a:ext cx="7777104" cy="628349"/>
          </a:xfrm>
        </p:spPr>
        <p:txBody>
          <a:bodyPr>
            <a:norm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2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4173860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23528" y="2174874"/>
            <a:ext cx="4173860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572001" y="1196752"/>
            <a:ext cx="4176464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572001" y="2174874"/>
            <a:ext cx="4176464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323528" y="6453336"/>
            <a:ext cx="8424936" cy="268139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9809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57" y="280371"/>
            <a:ext cx="7777104" cy="628349"/>
          </a:xfrm>
        </p:spPr>
        <p:txBody>
          <a:bodyPr>
            <a:noAutofit/>
          </a:bodyPr>
          <a:lstStyle>
            <a:lvl1pPr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20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686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6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5256" y="-7661"/>
            <a:ext cx="9108743" cy="628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424936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323528" y="6453336"/>
            <a:ext cx="8424936" cy="268139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246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7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8" r:id="rId18"/>
  </p:sldLayoutIdLst>
  <p:txStyles>
    <p:titleStyle>
      <a:lvl1pPr algn="ctr" defTabSz="449263" rtl="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None/>
        <a:defRPr lang="pt-BR" sz="3200" b="1" kern="1200" cap="all" baseline="0" dirty="0" smtClean="0">
          <a:solidFill>
            <a:srgbClr val="008047"/>
          </a:solidFill>
          <a:latin typeface="Arial" charset="0"/>
          <a:ea typeface="ＭＳ Ｐゴシック" pitchFamily="34" charset="-128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sidra.ibge.gov.br/bda/tabela/listabl.asp?z=t&amp;o=11&amp;i=P&amp;c=1244" TargetMode="External"/><Relationship Id="rId2" Type="http://schemas.openxmlformats.org/officeDocument/2006/relationships/hyperlink" Target="http://www.florestal.gov.br/documentos/car/boletim-do-car/3510-boletim-informativo-car-fevereiro-2018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diagramData" Target="../diagrams/data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43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.jpeg"/><Relationship Id="rId10" Type="http://schemas.openxmlformats.org/officeDocument/2006/relationships/image" Target="../media/image4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7.png"/><Relationship Id="rId9" Type="http://schemas.microsoft.com/office/2007/relationships/diagramDrawing" Target="../diagrams/drawing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47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4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mbrapa.br/macrolog&#237;stica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embrapa.br/macrolog&#237;stica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502" y="0"/>
            <a:ext cx="913549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4" descr="G:\EVARISTO_FOTOS\FOTOS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6425" r="5656" b="13283"/>
          <a:stretch/>
        </p:blipFill>
        <p:spPr bwMode="auto">
          <a:xfrm>
            <a:off x="4251" y="764704"/>
            <a:ext cx="9144000" cy="48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1555217" y="5971503"/>
            <a:ext cx="5544616" cy="885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</a:pPr>
            <a:endParaRPr lang="pt-BR" altLang="pt-BR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2" descr="https://www.embrapa.br/image/journal/article?img_id=13309734&amp;t=14654033608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16008"/>
            <a:ext cx="7272808" cy="103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0" y="3501008"/>
            <a:ext cx="9144000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INTELIGÊNCIA TERRITORIAL DA MACROLOGÍSTICA AGROPECUÁRIA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972546"/>
            <a:ext cx="1944216" cy="863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69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6" y="467543"/>
            <a:ext cx="8964488" cy="63900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503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</a:t>
            </a:r>
            <a:r>
              <a:rPr lang="pt-BR" sz="24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TERRESTRES</a:t>
            </a:r>
            <a:endParaRPr 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3247" y="5955306"/>
            <a:ext cx="4738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Fonte: </a:t>
            </a:r>
            <a:r>
              <a:rPr lang="pt-BR" sz="800" dirty="0" err="1"/>
              <a:t>Protected</a:t>
            </a:r>
            <a:r>
              <a:rPr lang="pt-BR" sz="800" dirty="0"/>
              <a:t> Planet – WDPA 2017. Disponível em:  https://www.protectedplanet.net/c/unep-regions UNEP-WCMC (2017).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</a:t>
            </a:r>
            <a:r>
              <a:rPr lang="pt-BR" sz="800" dirty="0"/>
              <a:t> Profile for France </a:t>
            </a:r>
            <a:r>
              <a:rPr lang="pt-BR" sz="800" dirty="0" err="1"/>
              <a:t>from</a:t>
            </a:r>
            <a:r>
              <a:rPr lang="pt-BR" sz="800" dirty="0"/>
              <a:t> </a:t>
            </a:r>
            <a:r>
              <a:rPr lang="pt-BR" sz="800" dirty="0" err="1"/>
              <a:t>the</a:t>
            </a:r>
            <a:r>
              <a:rPr lang="pt-BR" sz="800" dirty="0"/>
              <a:t> World </a:t>
            </a:r>
            <a:r>
              <a:rPr lang="pt-BR" sz="800" dirty="0" err="1"/>
              <a:t>Database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Areas</a:t>
            </a:r>
            <a:r>
              <a:rPr lang="pt-BR" sz="800" dirty="0"/>
              <a:t>, </a:t>
            </a:r>
            <a:r>
              <a:rPr lang="pt-BR" sz="800" dirty="0" err="1"/>
              <a:t>December</a:t>
            </a:r>
            <a:r>
              <a:rPr lang="pt-BR" sz="800" dirty="0"/>
              <a:t> 2017. </a:t>
            </a:r>
            <a:r>
              <a:rPr lang="pt-BR" sz="800" dirty="0" err="1"/>
              <a:t>Available</a:t>
            </a:r>
            <a:r>
              <a:rPr lang="pt-BR" sz="800" dirty="0"/>
              <a:t> </a:t>
            </a:r>
            <a:r>
              <a:rPr lang="pt-BR" sz="800" dirty="0" err="1"/>
              <a:t>at</a:t>
            </a:r>
            <a:r>
              <a:rPr lang="pt-BR" sz="800" dirty="0"/>
              <a:t>: www.protectedplanet.net.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07504" y="6595906"/>
            <a:ext cx="51845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i="1" dirty="0"/>
              <a:t>* Valor calculado e oficial do Brasil, ainda não atualizado totalmente na base da </a:t>
            </a:r>
            <a:r>
              <a:rPr lang="pt-BR" sz="800" i="1" dirty="0" err="1"/>
              <a:t>Protected</a:t>
            </a:r>
            <a:r>
              <a:rPr lang="pt-BR" sz="800" i="1" dirty="0"/>
              <a:t> Planet.</a:t>
            </a:r>
          </a:p>
        </p:txBody>
      </p:sp>
    </p:spTree>
    <p:extLst>
      <p:ext uri="{BB962C8B-B14F-4D97-AF65-F5344CB8AC3E}">
        <p14:creationId xmlns:p14="http://schemas.microsoft.com/office/powerpoint/2010/main" val="24824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6474818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-46837"/>
            <a:ext cx="9144000" cy="830997"/>
          </a:xfrm>
          <a:prstGeom prst="rect">
            <a:avLst/>
          </a:prstGeo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449263" eaLnBrk="0" latin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400" b="1" cap="all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pt-BR" dirty="0"/>
              <a:t>TOTAL DE ÁREAS PROTEGIDAS NO BRASIL</a:t>
            </a:r>
          </a:p>
          <a:p>
            <a:r>
              <a:rPr lang="pt-BR" dirty="0"/>
              <a:t>(EQUIVALENTE A SUPERFÍCIE DE 15 PAÍSES DA UNIÃO EUROPÉIA)</a:t>
            </a:r>
          </a:p>
        </p:txBody>
      </p:sp>
    </p:spTree>
    <p:extLst>
      <p:ext uri="{BB962C8B-B14F-4D97-AF65-F5344CB8AC3E}">
        <p14:creationId xmlns:p14="http://schemas.microsoft.com/office/powerpoint/2010/main" val="31963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44"/>
            <a:ext cx="9143997" cy="6464753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5954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ASSENTAMENTOS DA REFORMA AGRÁRIA + QUILOMBOLAS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55976" y="836712"/>
            <a:ext cx="45365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 smtClean="0"/>
              <a:t>Assentamentos</a:t>
            </a:r>
          </a:p>
          <a:p>
            <a:pPr algn="r"/>
            <a:endParaRPr lang="pt-BR" sz="1600" b="1" dirty="0" smtClean="0"/>
          </a:p>
          <a:p>
            <a:pPr algn="r"/>
            <a:r>
              <a:rPr lang="pt-BR" sz="1600" b="1" dirty="0" smtClean="0"/>
              <a:t>Área de 88.410.217 ha</a:t>
            </a:r>
          </a:p>
          <a:p>
            <a:pPr algn="r"/>
            <a:r>
              <a:rPr lang="pt-BR" sz="1600" b="1" dirty="0" smtClean="0"/>
              <a:t>9.349 assentamentos</a:t>
            </a:r>
          </a:p>
          <a:p>
            <a:pPr algn="r"/>
            <a:r>
              <a:rPr lang="pt-BR" sz="1600" b="1" dirty="0" smtClean="0"/>
              <a:t>10% do Brasil</a:t>
            </a:r>
            <a:endParaRPr lang="pt-BR" sz="1600" b="1" dirty="0"/>
          </a:p>
          <a:p>
            <a:pPr algn="r"/>
            <a:endParaRPr lang="pt-BR" sz="1600" b="1" dirty="0" smtClean="0"/>
          </a:p>
          <a:p>
            <a:pPr algn="r"/>
            <a:endParaRPr lang="pt-BR" sz="1600" b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805772" y="5466710"/>
            <a:ext cx="280831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800" b="1" dirty="0" err="1" smtClean="0"/>
              <a:t>Obs.:Um</a:t>
            </a:r>
            <a:r>
              <a:rPr lang="pt-BR" sz="800" b="1" dirty="0" smtClean="0"/>
              <a:t> </a:t>
            </a:r>
            <a:r>
              <a:rPr lang="pt-BR" sz="800" b="1" dirty="0"/>
              <a:t>total </a:t>
            </a:r>
            <a:r>
              <a:rPr lang="pt-BR" sz="800" b="1" dirty="0" smtClean="0"/>
              <a:t>de 11.670.704 ha de </a:t>
            </a:r>
            <a:r>
              <a:rPr lang="pt-BR" sz="800" b="1" dirty="0"/>
              <a:t>assentamentos do </a:t>
            </a:r>
            <a:r>
              <a:rPr lang="pt-BR" sz="800" b="1" dirty="0" smtClean="0"/>
              <a:t>INCRA não </a:t>
            </a:r>
            <a:r>
              <a:rPr lang="pt-BR" sz="800" b="1" dirty="0"/>
              <a:t>foram vetorizados e não estão presentes no mapa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55976" y="3989382"/>
            <a:ext cx="45365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 smtClean="0"/>
              <a:t>Quilombolas</a:t>
            </a:r>
          </a:p>
          <a:p>
            <a:pPr algn="r"/>
            <a:endParaRPr lang="pt-BR" sz="1600" b="1" dirty="0" smtClean="0"/>
          </a:p>
          <a:p>
            <a:pPr algn="r"/>
            <a:r>
              <a:rPr lang="pt-BR" sz="1600" b="1" dirty="0" smtClean="0"/>
              <a:t>Área de 2.720.579 ha</a:t>
            </a:r>
          </a:p>
          <a:p>
            <a:pPr algn="r"/>
            <a:r>
              <a:rPr lang="pt-BR" sz="1600" b="1" dirty="0" smtClean="0"/>
              <a:t>296 quilombolas</a:t>
            </a:r>
          </a:p>
          <a:p>
            <a:pPr algn="r"/>
            <a:r>
              <a:rPr lang="pt-BR" sz="1600" b="1" dirty="0" smtClean="0"/>
              <a:t>0,3% do Brasil</a:t>
            </a:r>
            <a:endParaRPr lang="pt-BR" sz="1600" b="1" dirty="0"/>
          </a:p>
          <a:p>
            <a:pPr algn="r"/>
            <a:endParaRPr lang="pt-BR" sz="1600" b="1" dirty="0" smtClean="0"/>
          </a:p>
          <a:p>
            <a:pPr algn="r"/>
            <a:endParaRPr lang="pt-BR" sz="1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949280"/>
            <a:ext cx="3946447" cy="6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15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244"/>
            <a:ext cx="9144000" cy="64647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40359"/>
            <a:ext cx="9144000" cy="58477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LEGALMENTE ATRIBUÍDAS PARA UNIDADES DE CONSERVAÇÃO, TERRAS INDÍGENAS, ASSENTAMENTOS DE REFORMA AGRÁRIA, QUILOMBOLAS E ÁREAS MILITARES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949280"/>
            <a:ext cx="3946447" cy="6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8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44"/>
            <a:ext cx="9143998" cy="6464755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07707" y="2344237"/>
            <a:ext cx="45365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2400" b="1" dirty="0" smtClean="0"/>
              <a:t>12.184 áreas</a:t>
            </a:r>
          </a:p>
          <a:p>
            <a:pPr algn="r"/>
            <a:endParaRPr lang="pt-BR" sz="2400" b="1" dirty="0"/>
          </a:p>
          <a:p>
            <a:pPr algn="r"/>
            <a:r>
              <a:rPr lang="pt-BR" sz="2400" b="1" dirty="0" smtClean="0"/>
              <a:t>315.924.844 ha</a:t>
            </a:r>
          </a:p>
          <a:p>
            <a:pPr algn="r"/>
            <a:endParaRPr lang="pt-BR" sz="2400" b="1" dirty="0"/>
          </a:p>
          <a:p>
            <a:pPr algn="r"/>
            <a:r>
              <a:rPr lang="pt-BR" sz="2400" b="1" dirty="0" smtClean="0"/>
              <a:t>37,1% </a:t>
            </a:r>
            <a:r>
              <a:rPr lang="pt-BR" sz="2400" b="1" dirty="0"/>
              <a:t>do Brasil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0" y="-40359"/>
            <a:ext cx="91440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ÁREAS LEGALMENTE ATRIBUÍDAS PARA UNIDADES DE CONSERVAÇÃO, TERRAS INDÍGENAS, ASSENTAMENTOS DE REFORMA AGRÁRIA, QUILOMBOLAS E ÁREAS MILITARES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04568" y="4748951"/>
            <a:ext cx="35227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200" b="1" dirty="0" smtClean="0"/>
              <a:t>1.871 </a:t>
            </a:r>
            <a:r>
              <a:rPr lang="pt-BR" sz="1200" b="1" dirty="0"/>
              <a:t>unidades de conservação</a:t>
            </a:r>
          </a:p>
          <a:p>
            <a:pPr algn="r"/>
            <a:r>
              <a:rPr lang="pt-BR" sz="1200" b="1" dirty="0" smtClean="0"/>
              <a:t>600 </a:t>
            </a:r>
            <a:r>
              <a:rPr lang="pt-BR" sz="1200" b="1" dirty="0"/>
              <a:t>terras indígenas</a:t>
            </a:r>
          </a:p>
          <a:p>
            <a:pPr algn="r"/>
            <a:r>
              <a:rPr lang="pt-BR" sz="1200" b="1" dirty="0" smtClean="0"/>
              <a:t>9.349 </a:t>
            </a:r>
            <a:r>
              <a:rPr lang="pt-BR" sz="1200" b="1" dirty="0"/>
              <a:t>assentamentos</a:t>
            </a:r>
          </a:p>
          <a:p>
            <a:pPr algn="r"/>
            <a:r>
              <a:rPr lang="pt-BR" sz="1200" b="1" dirty="0" smtClean="0"/>
              <a:t>296 quilombolas</a:t>
            </a:r>
          </a:p>
          <a:p>
            <a:pPr algn="r"/>
            <a:r>
              <a:rPr lang="pt-BR" sz="1200" b="1" dirty="0" smtClean="0"/>
              <a:t>68 áreas militares</a:t>
            </a:r>
          </a:p>
          <a:p>
            <a:pPr algn="r"/>
            <a:endParaRPr lang="pt-BR" sz="12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597395" y="620688"/>
            <a:ext cx="4084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SEM ZONAS DE AMORTECIMENTO DAS </a:t>
            </a:r>
            <a:r>
              <a:rPr lang="pt-BR" sz="1400" b="1" dirty="0" err="1" smtClean="0"/>
              <a:t>UCs</a:t>
            </a:r>
            <a:r>
              <a:rPr lang="pt-BR" sz="1400" b="1" dirty="0" smtClean="0"/>
              <a:t>.</a:t>
            </a:r>
          </a:p>
          <a:p>
            <a:r>
              <a:rPr lang="pt-BR" sz="1400" b="1" dirty="0" smtClean="0"/>
              <a:t> E CERCA DE 12M HA DE ASSENTAMENTOS </a:t>
            </a:r>
            <a:endParaRPr lang="pt-BR" sz="1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949280"/>
            <a:ext cx="3946447" cy="6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13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DEMANDAS ADICIONAIS POR ATRIBUIÇÃO DE TERRAS</a:t>
            </a:r>
            <a:endParaRPr lang="pt-B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39604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pt-BR" dirty="0" smtClean="0"/>
              <a:t>DEMANDA AMBIENTAL POR NOVAS </a:t>
            </a:r>
            <a:r>
              <a:rPr lang="pt-BR" dirty="0" err="1" smtClean="0"/>
              <a:t>UCs</a:t>
            </a:r>
            <a:endParaRPr lang="pt-BR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pt-BR" dirty="0" smtClean="0"/>
              <a:t>DEMANDA POR MAIS TERRAS INDÍGENAS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pt-BR" dirty="0" smtClean="0"/>
              <a:t>DEMANDA PARA REFORMA AGRÁRIA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pt-BR" dirty="0" smtClean="0"/>
              <a:t>DEMANDA PARA QUILOMBOLAS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pt-BR" dirty="0" smtClean="0"/>
              <a:t>OUTRAS DEMANDAS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273" y="6093296"/>
            <a:ext cx="3946447" cy="6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7303" b="606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075058"/>
            <a:ext cx="9144000" cy="707886"/>
          </a:xfr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OCUPAÇÃO E USO DAS TERRAS NO BRASIL</a:t>
            </a:r>
            <a:endParaRPr lang="pt-BR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 t="1079" r="1352" b="2542"/>
          <a:stretch/>
        </p:blipFill>
        <p:spPr>
          <a:xfrm>
            <a:off x="-18106" y="169810"/>
            <a:ext cx="9153054" cy="635553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-1" y="-865"/>
            <a:ext cx="9144002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CADASTRO AMBIENTAL RURAL – CAR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" y="6491732"/>
            <a:ext cx="9144001" cy="457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60884" y="6481842"/>
            <a:ext cx="86222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dirty="0" smtClean="0"/>
              <a:t>BRASIL: 5 METROS (SATÉLITE) – SÃO PAULO: 1 METRO (ORTOFOTO)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073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5848236"/>
            <a:ext cx="96490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/>
              <a:t>Fontes: </a:t>
            </a:r>
          </a:p>
          <a:p>
            <a:r>
              <a:rPr lang="pt-BR" sz="1100" dirty="0" smtClean="0"/>
              <a:t>Boletim do CAR </a:t>
            </a:r>
            <a:r>
              <a:rPr lang="pt-BR" sz="1100" dirty="0" err="1" smtClean="0"/>
              <a:t>Fev</a:t>
            </a:r>
            <a:r>
              <a:rPr lang="pt-BR" sz="1100" dirty="0" smtClean="0"/>
              <a:t>/2018 - </a:t>
            </a:r>
            <a:r>
              <a:rPr lang="pt-BR" sz="1100" dirty="0">
                <a:hlinkClick r:id="rId2"/>
              </a:rPr>
              <a:t>http://</a:t>
            </a:r>
            <a:r>
              <a:rPr lang="pt-BR" sz="1100" dirty="0" smtClean="0">
                <a:hlinkClick r:id="rId2"/>
              </a:rPr>
              <a:t>www.florestal.gov.br/documentos/car/boletim-do-car/3510-boletim-informativo-car-fevereiro-2018</a:t>
            </a:r>
            <a:r>
              <a:rPr lang="pt-BR" sz="1100" dirty="0" smtClean="0"/>
              <a:t> </a:t>
            </a:r>
          </a:p>
          <a:p>
            <a:r>
              <a:rPr lang="pt-BR" sz="1100" dirty="0" smtClean="0"/>
              <a:t>Censo 2006 - </a:t>
            </a:r>
            <a:r>
              <a:rPr lang="pt-BR" sz="1100" dirty="0" smtClean="0">
                <a:hlinkClick r:id="rId3"/>
              </a:rPr>
              <a:t>http://www2.sidra.ibge.gov.br/bda/tabela/listabl.asp?z=t&amp;o=11&amp;i=P&amp;c=1244</a:t>
            </a:r>
            <a:r>
              <a:rPr lang="pt-BR" sz="1100" dirty="0" smtClean="0"/>
              <a:t> </a:t>
            </a:r>
            <a:endParaRPr lang="pt-BR" sz="12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719944"/>
              </p:ext>
            </p:extLst>
          </p:nvPr>
        </p:nvGraphicFramePr>
        <p:xfrm>
          <a:off x="162000" y="1089001"/>
          <a:ext cx="8820000" cy="2190638"/>
        </p:xfrm>
        <a:graphic>
          <a:graphicData uri="http://schemas.openxmlformats.org/drawingml/2006/table">
            <a:tbl>
              <a:tblPr/>
              <a:tblGrid>
                <a:gridCol w="2205000"/>
                <a:gridCol w="2205000"/>
                <a:gridCol w="2205000"/>
                <a:gridCol w="2205000"/>
              </a:tblGrid>
              <a:tr h="1692766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REGIÕES</a:t>
                      </a:r>
                      <a:r>
                        <a:rPr lang="pt-B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PAÍS</a:t>
                      </a:r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NÚMERO DE ESTABELECIMENTOS AGROPECUÁRIOS EM 2006</a:t>
                      </a: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(CENSO 2006)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IMÓVEIS CADASTRADOS NO CAR EM FEVEREIRO DE 2018</a:t>
                      </a: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(SOMA DO SICAR, SISTEMAS DO ES, MS SP E ASSENTAMENTOS)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EVOLUÇÃO ENTRE 2006 E 2018 EM %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9787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5.175.636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4.845.204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-5396" y="0"/>
            <a:ext cx="9144000" cy="461665"/>
          </a:xfr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NÚMERO E ÁREA DOS 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IMÓVEIS </a:t>
            </a:r>
            <a:r>
              <a:rPr lang="pt-BR" sz="24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SICAR (02/2018)</a:t>
            </a:r>
            <a:endParaRPr 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835" y="6309321"/>
            <a:ext cx="3398769" cy="548680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655467"/>
              </p:ext>
            </p:extLst>
          </p:nvPr>
        </p:nvGraphicFramePr>
        <p:xfrm>
          <a:off x="151344" y="3438918"/>
          <a:ext cx="8820000" cy="2178775"/>
        </p:xfrm>
        <a:graphic>
          <a:graphicData uri="http://schemas.openxmlformats.org/drawingml/2006/table">
            <a:tbl>
              <a:tblPr/>
              <a:tblGrid>
                <a:gridCol w="2205000"/>
                <a:gridCol w="2205000"/>
                <a:gridCol w="2205000"/>
                <a:gridCol w="2205000"/>
              </a:tblGrid>
              <a:tr h="1602872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REGIÕES</a:t>
                      </a:r>
                      <a:r>
                        <a:rPr lang="pt-B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 PAÍS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ÁREA DOS ESTABELECIMENTOS AGROPECUÁRIOS (HECTARES) EM 2006</a:t>
                      </a: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(CENSO 2006)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ÁREA CADASTRADA NO CAR EM HECTARES EM FEVEREIRO/2018</a:t>
                      </a: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(SOMA DO SICAR, SISTEMAS DO ES, MS SP E ASSENTAMENTOS)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EVOLUÇÃO ENTRE 2006 E 2018 EM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57590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333.680.037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436.841.622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130,9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110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641299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ESTADO DE SÃO PAULO 1:50.000</a:t>
            </a:r>
            <a:endParaRPr lang="pt-BR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165304"/>
            <a:ext cx="3600400" cy="5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3441194"/>
            <a:ext cx="914400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OCUPAÇÃO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USO DAS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TERRAS NO BRASIL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2348880"/>
            <a:ext cx="9144000" cy="707886"/>
          </a:xfrm>
          <a:prstGeom prst="rect">
            <a:avLst/>
          </a:prstGeo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ATRIBUIÇÃO DAS TERRAS NO BRASIL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4509120"/>
            <a:ext cx="9144000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MACROLOGÍSTICA</a:t>
            </a:r>
            <a:r>
              <a:rPr kumimoji="0" lang="pt-BR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AGROPECUÁRIA</a:t>
            </a:r>
            <a:endParaRPr kumimoji="0" lang="pt-BR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anchor="ctr">
            <a:noAutofit/>
          </a:bodyPr>
          <a:lstStyle>
            <a:defPPr>
              <a:defRPr lang="pt-BR"/>
            </a:defPPr>
            <a:lvl1pPr algn="ctr"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 INTELIGÊNCIA TERRITORIAL TRABALHA COM TRÊS CONCEITOS INSEPARÁVEIS E INCONFUNDÍVEIS</a:t>
            </a:r>
          </a:p>
        </p:txBody>
      </p:sp>
    </p:spTree>
    <p:extLst>
      <p:ext uri="{BB962C8B-B14F-4D97-AF65-F5344CB8AC3E}">
        <p14:creationId xmlns:p14="http://schemas.microsoft.com/office/powerpoint/2010/main" val="38757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r="1380" b="691"/>
          <a:stretch/>
        </p:blipFill>
        <p:spPr>
          <a:xfrm>
            <a:off x="-1" y="405157"/>
            <a:ext cx="9171933" cy="645284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19575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ESTADO DE SÃO PAULO – 1:150.000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40" y="6341657"/>
            <a:ext cx="2598521" cy="37487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586" y="6329781"/>
            <a:ext cx="2598521" cy="374877"/>
          </a:xfrm>
          <a:prstGeom prst="rect">
            <a:avLst/>
          </a:prstGeom>
        </p:spPr>
      </p:pic>
      <p:grpSp>
        <p:nvGrpSpPr>
          <p:cNvPr id="3" name="Grupo 6"/>
          <p:cNvGrpSpPr/>
          <p:nvPr/>
        </p:nvGrpSpPr>
        <p:grpSpPr>
          <a:xfrm>
            <a:off x="5523192" y="6351819"/>
            <a:ext cx="3439834" cy="334734"/>
            <a:chOff x="4234027" y="6135251"/>
            <a:chExt cx="4586445" cy="491455"/>
          </a:xfrm>
        </p:grpSpPr>
        <p:pic>
          <p:nvPicPr>
            <p:cNvPr id="10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364088" y="6135251"/>
              <a:ext cx="3456384" cy="4914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2" descr="Q:\4AreaTIeProcessos\templates_logos\Logo_Triplice\logaster_No_1_small_size_272x75_pixels_(PNG)\Original_transparent_272x75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027" y="6277986"/>
              <a:ext cx="1054875" cy="290866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191" y="6221190"/>
            <a:ext cx="3633938" cy="5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528"/>
            <a:ext cx="9144000" cy="644347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10204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ESTADO DE SÃO PAULO – 1:350.000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165304"/>
            <a:ext cx="3600400" cy="5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836"/>
            <a:ext cx="9144000" cy="646316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ESTADO DE SÃO PAULO – 1:700.000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40" y="6236882"/>
            <a:ext cx="2598521" cy="37487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586" y="6225006"/>
            <a:ext cx="2598521" cy="374877"/>
          </a:xfrm>
          <a:prstGeom prst="rect">
            <a:avLst/>
          </a:prstGeom>
        </p:spPr>
      </p:pic>
      <p:grpSp>
        <p:nvGrpSpPr>
          <p:cNvPr id="5" name="Grupo 6"/>
          <p:cNvGrpSpPr/>
          <p:nvPr/>
        </p:nvGrpSpPr>
        <p:grpSpPr>
          <a:xfrm>
            <a:off x="5523192" y="6247044"/>
            <a:ext cx="3439834" cy="334734"/>
            <a:chOff x="4234027" y="6135251"/>
            <a:chExt cx="4586445" cy="491455"/>
          </a:xfrm>
        </p:grpSpPr>
        <p:pic>
          <p:nvPicPr>
            <p:cNvPr id="1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364088" y="6135251"/>
              <a:ext cx="3456384" cy="4914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2" descr="Q:\4AreaTIeProcessos\templates_logos\Logo_Triplice\logaster_No_1_small_size_272x75_pixels_(PNG)\Original_transparent_272x75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027" y="6277986"/>
              <a:ext cx="1054875" cy="290866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6165304"/>
            <a:ext cx="3600400" cy="5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4836"/>
            <a:ext cx="9144000" cy="6463164"/>
          </a:xfrm>
          <a:prstGeom prst="rect">
            <a:avLst/>
          </a:prstGeom>
        </p:spPr>
      </p:pic>
      <p:sp>
        <p:nvSpPr>
          <p:cNvPr id="9" name="Espaço Reservado para Texto 2"/>
          <p:cNvSpPr txBox="1">
            <a:spLocks/>
          </p:cNvSpPr>
          <p:nvPr/>
        </p:nvSpPr>
        <p:spPr>
          <a:xfrm>
            <a:off x="5623408" y="5157192"/>
            <a:ext cx="2861994" cy="4571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</a:pPr>
            <a:endParaRPr lang="pt-BR" altLang="pt-BR" sz="1600" dirty="0" smtClean="0">
              <a:solidFill>
                <a:schemeClr val="tx1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6438900" y="6261103"/>
            <a:ext cx="2057400" cy="365125"/>
          </a:xfrm>
          <a:prstGeom prst="rect">
            <a:avLst/>
          </a:prstGeom>
        </p:spPr>
        <p:txBody>
          <a:bodyPr/>
          <a:lstStyle/>
          <a:p>
            <a:fld id="{FDB1BAF5-DACD-4DCF-A79B-460AD1DE806A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99592" y="4293096"/>
            <a:ext cx="108012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017662" y="4282702"/>
            <a:ext cx="108012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496494" y="701748"/>
            <a:ext cx="2544742" cy="1584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-2563" y="-27384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SÃO PAULO: ÁREAS DEDICADAS À PRESERVAÇÃO NOS IMÓVEIS RURAIS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933950" y="6400800"/>
            <a:ext cx="405765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spaço Reservado para Número de Slide 5"/>
          <p:cNvSpPr txBox="1">
            <a:spLocks/>
          </p:cNvSpPr>
          <p:nvPr/>
        </p:nvSpPr>
        <p:spPr>
          <a:xfrm>
            <a:off x="6438900" y="62611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1BAF5-DACD-4DCF-A79B-460AD1DE806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4546633"/>
            <a:ext cx="374441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3.986.115 </a:t>
            </a:r>
            <a:r>
              <a:rPr lang="pt-BR" b="1" dirty="0"/>
              <a:t>ha </a:t>
            </a:r>
            <a:endParaRPr lang="pt-BR" b="1" dirty="0" smtClean="0"/>
          </a:p>
          <a:p>
            <a:r>
              <a:rPr lang="pt-BR" b="1" dirty="0" smtClean="0"/>
              <a:t>22</a:t>
            </a:r>
            <a:r>
              <a:rPr lang="pt-BR" b="1" dirty="0"/>
              <a:t>% </a:t>
            </a:r>
            <a:r>
              <a:rPr lang="pt-BR" b="1" dirty="0" smtClean="0"/>
              <a:t>dos imóveis rurais</a:t>
            </a:r>
          </a:p>
          <a:p>
            <a:r>
              <a:rPr lang="pt-BR" b="1" dirty="0" smtClean="0"/>
              <a:t>16% do Estado de São Paulo</a:t>
            </a:r>
          </a:p>
          <a:p>
            <a:r>
              <a:rPr lang="pt-BR" sz="1400" b="1" dirty="0" smtClean="0"/>
              <a:t>(SICAR, 2018)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165304"/>
            <a:ext cx="3600400" cy="5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33" y="407481"/>
            <a:ext cx="7123757" cy="645051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24" y="3803248"/>
            <a:ext cx="49290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 smtClean="0"/>
              <a:t>+ de 200 MILHÕES/ha *    </a:t>
            </a:r>
          </a:p>
          <a:p>
            <a:r>
              <a:rPr lang="pt-BR" b="1" dirty="0" smtClean="0"/>
              <a:t>48% </a:t>
            </a:r>
            <a:r>
              <a:rPr lang="pt-BR" dirty="0" smtClean="0"/>
              <a:t>DOS IMÓVEIS RURAIS*</a:t>
            </a:r>
          </a:p>
          <a:p>
            <a:r>
              <a:rPr lang="pt-BR" b="1" dirty="0" smtClean="0"/>
              <a:t>24% </a:t>
            </a:r>
            <a:r>
              <a:rPr lang="pt-BR" dirty="0" smtClean="0"/>
              <a:t>DO BRASIL*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6244666"/>
            <a:ext cx="3131840" cy="50558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-27384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BRASIL: ÁREAS DEDICADAS À PRESERVAÇÃO NOS IMÓVEIS RURAIS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-18516" y="6581001"/>
            <a:ext cx="4259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*Atualização em curso e conclusão prevista para maio/2018</a:t>
            </a:r>
            <a:endParaRPr lang="pt-BR" sz="1200" dirty="0"/>
          </a:p>
        </p:txBody>
      </p:sp>
      <p:sp>
        <p:nvSpPr>
          <p:cNvPr id="11" name="CaixaDeTexto 10"/>
          <p:cNvSpPr txBox="1"/>
          <p:nvPr/>
        </p:nvSpPr>
        <p:spPr>
          <a:xfrm flipH="1">
            <a:off x="0" y="4880559"/>
            <a:ext cx="447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PATRIMÔNIO IMOBILIZADO: </a:t>
            </a:r>
          </a:p>
          <a:p>
            <a:r>
              <a:rPr lang="pt-BR" sz="1600" b="1" dirty="0" smtClean="0"/>
              <a:t>R$ 3,5 TRILHÕES</a:t>
            </a:r>
          </a:p>
        </p:txBody>
      </p:sp>
      <p:sp>
        <p:nvSpPr>
          <p:cNvPr id="12" name="CaixaDeTexto 11"/>
          <p:cNvSpPr txBox="1"/>
          <p:nvPr/>
        </p:nvSpPr>
        <p:spPr>
          <a:xfrm flipH="1">
            <a:off x="3025" y="5632367"/>
            <a:ext cx="447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CUSTO DE MANUTENÇÃO: </a:t>
            </a:r>
          </a:p>
          <a:p>
            <a:r>
              <a:rPr lang="pt-BR" sz="1600" dirty="0" smtClean="0"/>
              <a:t>SUPERIOR A </a:t>
            </a:r>
            <a:r>
              <a:rPr lang="pt-BR" sz="1600" b="1" dirty="0" smtClean="0"/>
              <a:t>R$ 20 BILHÕES/ANO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0612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2PF487 copy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-576863" y="0"/>
            <a:ext cx="102977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-389106" y="4669226"/>
            <a:ext cx="9786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NINGUÉM, NENHUMA CATEGORIA PROFISSIONAL,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PRESERVA MAIS O MEIO AMBIENTE E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DEDICA MAIS RECURSOS E TEMPO A ISSO 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QUE OS PRODUTORES RURAIS BRASILEIROS!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6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1" y="-27384"/>
            <a:ext cx="9144839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TOTAL DE ÁREAS PROTEGIDAS E PRESERVADAS NO BRASIL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-45149" y="340728"/>
            <a:ext cx="6417349" cy="6548943"/>
            <a:chOff x="-45149" y="340728"/>
            <a:chExt cx="6417349" cy="6548943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2"/>
            <a:srcRect l="7292"/>
            <a:stretch/>
          </p:blipFill>
          <p:spPr>
            <a:xfrm>
              <a:off x="18172" y="535309"/>
              <a:ext cx="6354028" cy="6206059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130" r="17689"/>
            <a:stretch/>
          </p:blipFill>
          <p:spPr>
            <a:xfrm>
              <a:off x="-45149" y="340728"/>
              <a:ext cx="6397815" cy="6548943"/>
            </a:xfrm>
            <a:prstGeom prst="rect">
              <a:avLst/>
            </a:prstGeom>
          </p:spPr>
        </p:pic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498" y="6276770"/>
            <a:ext cx="3600400" cy="58123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37138" y="3145133"/>
            <a:ext cx="2834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50% </a:t>
            </a:r>
            <a:r>
              <a:rPr lang="pt-BR" sz="2400" b="1" dirty="0"/>
              <a:t>DO BRASIL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/>
              <a:t>425 milhões de ha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00715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566"/>
            <a:ext cx="9144000" cy="647481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29620" y="-27384"/>
            <a:ext cx="9180512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TOTAL DE ÁREAS PROTEGIDAS E PRESERVADAS NO BRASIL</a:t>
            </a:r>
          </a:p>
          <a:p>
            <a:r>
              <a:rPr lang="pt-BR" sz="2000" dirty="0"/>
              <a:t>(EQUIVALENTE A SUPERFÍCIE DE TODA A UNIÃO EUROPÉIA + 3,6 NORUEGAS)</a:t>
            </a:r>
          </a:p>
        </p:txBody>
      </p:sp>
    </p:spTree>
    <p:extLst>
      <p:ext uri="{BB962C8B-B14F-4D97-AF65-F5344CB8AC3E}">
        <p14:creationId xmlns:p14="http://schemas.microsoft.com/office/powerpoint/2010/main" val="40921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0" y="4512874"/>
            <a:ext cx="1905000" cy="87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216741" y="340728"/>
            <a:ext cx="6762395" cy="6548943"/>
            <a:chOff x="-216741" y="340728"/>
            <a:chExt cx="6762395" cy="6548943"/>
          </a:xfrm>
        </p:grpSpPr>
        <p:grpSp>
          <p:nvGrpSpPr>
            <p:cNvPr id="11" name="Grupo 10"/>
            <p:cNvGrpSpPr/>
            <p:nvPr/>
          </p:nvGrpSpPr>
          <p:grpSpPr>
            <a:xfrm>
              <a:off x="-45149" y="340728"/>
              <a:ext cx="6417349" cy="6548943"/>
              <a:chOff x="-45149" y="340728"/>
              <a:chExt cx="6417349" cy="6548943"/>
            </a:xfrm>
          </p:grpSpPr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2"/>
              <a:srcRect l="7292"/>
              <a:stretch/>
            </p:blipFill>
            <p:spPr>
              <a:xfrm>
                <a:off x="18172" y="535309"/>
                <a:ext cx="6354028" cy="6206059"/>
              </a:xfrm>
              <a:prstGeom prst="rect">
                <a:avLst/>
              </a:prstGeom>
            </p:spPr>
          </p:pic>
          <p:pic>
            <p:nvPicPr>
              <p:cNvPr id="13" name="Imagem 1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4130" r="17689"/>
              <a:stretch/>
            </p:blipFill>
            <p:spPr>
              <a:xfrm>
                <a:off x="-45149" y="340728"/>
                <a:ext cx="6397815" cy="6548943"/>
              </a:xfrm>
              <a:prstGeom prst="rect">
                <a:avLst/>
              </a:prstGeom>
            </p:spPr>
          </p:pic>
        </p:grp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16741" y="429213"/>
              <a:ext cx="6762395" cy="6378629"/>
            </a:xfrm>
            <a:prstGeom prst="rect">
              <a:avLst/>
            </a:prstGeom>
          </p:spPr>
        </p:pic>
      </p:grpSp>
      <p:sp>
        <p:nvSpPr>
          <p:cNvPr id="22" name="CaixaDeTexto 21"/>
          <p:cNvSpPr txBox="1"/>
          <p:nvPr/>
        </p:nvSpPr>
        <p:spPr>
          <a:xfrm>
            <a:off x="6136337" y="3145133"/>
            <a:ext cx="2836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66,3% DO BRASIL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 smtClean="0"/>
              <a:t>563.736.030 HA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0" y="0"/>
            <a:ext cx="9148970" cy="5355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/>
              <a:t>ÁREAS DEDICADAS À PRESERVAÇÃO E PROTEÇÃO DA VEGETAÇÃO NATIVA</a:t>
            </a:r>
          </a:p>
          <a:p>
            <a:r>
              <a:rPr lang="pt-BR" sz="1600" dirty="0"/>
              <a:t>E ÁREAS OUTRAS (DEVOLUTAS, MILITARES...)</a:t>
            </a:r>
          </a:p>
        </p:txBody>
      </p:sp>
    </p:spTree>
    <p:extLst>
      <p:ext uri="{BB962C8B-B14F-4D97-AF65-F5344CB8AC3E}">
        <p14:creationId xmlns:p14="http://schemas.microsoft.com/office/powerpoint/2010/main" val="26594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2699792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5400" b="1" dirty="0" smtClean="0">
                <a:ln w="50800"/>
                <a:solidFill>
                  <a:schemeClr val="bg1"/>
                </a:solidFill>
              </a:rPr>
              <a:t>BRASIL</a:t>
            </a:r>
          </a:p>
          <a:p>
            <a:pPr lvl="0" algn="ctr"/>
            <a:r>
              <a:rPr lang="pt-BR" sz="2800" dirty="0" smtClean="0">
                <a:solidFill>
                  <a:schemeClr val="bg1"/>
                </a:solidFill>
              </a:rPr>
              <a:t>850.280.588 ha</a:t>
            </a:r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30480" y="-27384"/>
            <a:ext cx="920496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</a:t>
            </a:r>
            <a:r>
              <a:rPr lang="pt-BR" dirty="0" smtClean="0"/>
              <a:t>BRASIL (02/2017)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7303" b="606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044280"/>
            <a:ext cx="9144000" cy="769441"/>
          </a:xfrm>
          <a:solidFill>
            <a:srgbClr val="604A7B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ATRIBUIÇÃO </a:t>
            </a:r>
            <a:r>
              <a:rPr lang="pt-BR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TERRAS NO BRASIL</a:t>
            </a:r>
            <a:endParaRPr lang="pt-BR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</a:t>
            </a:r>
            <a:r>
              <a:rPr lang="pt-BR" dirty="0" smtClean="0"/>
              <a:t>(</a:t>
            </a:r>
            <a:r>
              <a:rPr lang="pt-BR" dirty="0"/>
              <a:t>02/2017)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832907" y="3171443"/>
            <a:ext cx="1648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BRASIL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/>
            <a:r>
              <a:rPr lang="pt-BR" sz="1600" dirty="0">
                <a:solidFill>
                  <a:schemeClr val="bg1"/>
                </a:solidFill>
              </a:rPr>
              <a:t>850.280.588 ha</a:t>
            </a:r>
            <a:endParaRPr lang="pt-BR" sz="3600" dirty="0">
              <a:solidFill>
                <a:schemeClr val="bg1"/>
              </a:solidFill>
            </a:endParaRPr>
          </a:p>
          <a:p>
            <a:pPr algn="ctr"/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832907" y="3171443"/>
            <a:ext cx="1648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BRASIL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 algn="ctr"/>
            <a:r>
              <a:rPr lang="pt-BR" sz="1600" dirty="0">
                <a:solidFill>
                  <a:schemeClr val="bg1"/>
                </a:solidFill>
              </a:rPr>
              <a:t>850.280.588 ha</a:t>
            </a:r>
            <a:endParaRPr lang="pt-BR" sz="3600" dirty="0">
              <a:solidFill>
                <a:schemeClr val="bg1"/>
              </a:solidFill>
            </a:endParaRPr>
          </a:p>
          <a:p>
            <a:pPr algn="ctr"/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15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7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832907" y="3171443"/>
            <a:ext cx="1648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BRASIL</a:t>
            </a:r>
          </a:p>
          <a:p>
            <a:pPr lvl="0" algn="ctr"/>
            <a:r>
              <a:rPr lang="pt-BR" sz="1600" dirty="0">
                <a:solidFill>
                  <a:schemeClr val="bg1"/>
                </a:solidFill>
              </a:rPr>
              <a:t>850.280.588 ha</a:t>
            </a:r>
            <a:endParaRPr lang="pt-BR" sz="3600" dirty="0">
              <a:solidFill>
                <a:schemeClr val="bg1"/>
              </a:solidFill>
            </a:endParaRPr>
          </a:p>
          <a:p>
            <a:pPr algn="ctr"/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17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6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832907" y="3372793"/>
            <a:ext cx="1648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BRASIL</a:t>
            </a:r>
          </a:p>
          <a:p>
            <a:pPr lvl="0" algn="ctr"/>
            <a:r>
              <a:rPr lang="pt-BR" sz="1600" dirty="0">
                <a:solidFill>
                  <a:schemeClr val="bg1"/>
                </a:solidFill>
              </a:rPr>
              <a:t>850.280.588 ha</a:t>
            </a:r>
            <a:endParaRPr lang="pt-BR" sz="3600" dirty="0">
              <a:solidFill>
                <a:schemeClr val="bg1"/>
              </a:solidFill>
            </a:endParaRPr>
          </a:p>
          <a:p>
            <a:pPr algn="ctr"/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19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</p:spTree>
    <p:extLst>
      <p:ext uri="{BB962C8B-B14F-4D97-AF65-F5344CB8AC3E}">
        <p14:creationId xmlns:p14="http://schemas.microsoft.com/office/powerpoint/2010/main" val="17300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211624" y="4515072"/>
            <a:ext cx="164840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BRASIL</a:t>
            </a:r>
          </a:p>
          <a:p>
            <a:pPr lvl="0" algn="ctr"/>
            <a:r>
              <a:rPr lang="pt-BR" sz="1050" dirty="0">
                <a:solidFill>
                  <a:schemeClr val="bg1"/>
                </a:solidFill>
              </a:rPr>
              <a:t>850.280.588 ha</a:t>
            </a:r>
            <a:endParaRPr lang="pt-BR" sz="2000" dirty="0">
              <a:solidFill>
                <a:schemeClr val="bg1"/>
              </a:solidFill>
            </a:endParaRPr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21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</p:spTree>
    <p:extLst>
      <p:ext uri="{BB962C8B-B14F-4D97-AF65-F5344CB8AC3E}">
        <p14:creationId xmlns:p14="http://schemas.microsoft.com/office/powerpoint/2010/main" val="17953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20216" y="4758802"/>
            <a:ext cx="164840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BRASIL</a:t>
            </a:r>
          </a:p>
          <a:p>
            <a:pPr lvl="0" algn="ctr"/>
            <a:r>
              <a:rPr lang="pt-BR" sz="1050" dirty="0">
                <a:solidFill>
                  <a:schemeClr val="bg1"/>
                </a:solidFill>
              </a:rPr>
              <a:t>850.280.588 ha</a:t>
            </a:r>
            <a:endParaRPr lang="pt-BR" sz="2000" dirty="0">
              <a:solidFill>
                <a:schemeClr val="bg1"/>
              </a:solidFill>
            </a:endParaRPr>
          </a:p>
          <a:p>
            <a:pPr algn="ctr"/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24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</p:spTree>
    <p:extLst>
      <p:ext uri="{BB962C8B-B14F-4D97-AF65-F5344CB8AC3E}">
        <p14:creationId xmlns:p14="http://schemas.microsoft.com/office/powerpoint/2010/main" val="18729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24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  <p:sp>
        <p:nvSpPr>
          <p:cNvPr id="26" name="Pizza 25"/>
          <p:cNvSpPr/>
          <p:nvPr/>
        </p:nvSpPr>
        <p:spPr>
          <a:xfrm rot="18494050">
            <a:off x="2589662" y="1629252"/>
            <a:ext cx="4100264" cy="4104456"/>
          </a:xfrm>
          <a:prstGeom prst="pie">
            <a:avLst>
              <a:gd name="adj1" fmla="val 9022918"/>
              <a:gd name="adj2" fmla="val 10774804"/>
            </a:avLst>
          </a:prstGeom>
          <a:solidFill>
            <a:srgbClr val="FFFF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385685" y="4936997"/>
            <a:ext cx="1330517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LAVOURAS</a:t>
            </a:r>
            <a:b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0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7,8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5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24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  <p:sp>
        <p:nvSpPr>
          <p:cNvPr id="26" name="Pizza 25"/>
          <p:cNvSpPr/>
          <p:nvPr/>
        </p:nvSpPr>
        <p:spPr>
          <a:xfrm rot="18494050">
            <a:off x="2589662" y="1629252"/>
            <a:ext cx="4100264" cy="4104456"/>
          </a:xfrm>
          <a:prstGeom prst="pie">
            <a:avLst>
              <a:gd name="adj1" fmla="val 9022918"/>
              <a:gd name="adj2" fmla="val 10774804"/>
            </a:avLst>
          </a:prstGeom>
          <a:solidFill>
            <a:srgbClr val="FFFF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385685" y="4936997"/>
            <a:ext cx="1330517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LAVOURAS</a:t>
            </a:r>
            <a:b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0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7,8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Pizza 19"/>
          <p:cNvSpPr/>
          <p:nvPr/>
        </p:nvSpPr>
        <p:spPr>
          <a:xfrm rot="18494050">
            <a:off x="2596203" y="1631736"/>
            <a:ext cx="4100264" cy="4104456"/>
          </a:xfrm>
          <a:prstGeom prst="pie">
            <a:avLst>
              <a:gd name="adj1" fmla="val 8599736"/>
              <a:gd name="adj2" fmla="val 9034619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3862111" y="4379615"/>
            <a:ext cx="1330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FLORESTAS PLANTADAS</a:t>
            </a:r>
          </a:p>
          <a:p>
            <a:pPr algn="ctr"/>
            <a:r>
              <a:rPr lang="pt-BR" sz="11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14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1,2</a:t>
            </a:r>
            <a:r>
              <a:rPr lang="pt-BR" sz="14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sz="12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12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5" name="Pizza 64"/>
          <p:cNvSpPr/>
          <p:nvPr/>
        </p:nvSpPr>
        <p:spPr>
          <a:xfrm rot="18494050">
            <a:off x="2593189" y="1624475"/>
            <a:ext cx="4100264" cy="4104456"/>
          </a:xfrm>
          <a:prstGeom prst="pie">
            <a:avLst>
              <a:gd name="adj1" fmla="val 7991926"/>
              <a:gd name="adj2" fmla="val 8588307"/>
            </a:avLst>
          </a:prstGeom>
          <a:solidFill>
            <a:srgbClr val="D9D9D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  <p:sp>
        <p:nvSpPr>
          <p:cNvPr id="30" name="Pizza 29"/>
          <p:cNvSpPr/>
          <p:nvPr/>
        </p:nvSpPr>
        <p:spPr>
          <a:xfrm rot="18494050">
            <a:off x="2589662" y="1629252"/>
            <a:ext cx="4100264" cy="4104456"/>
          </a:xfrm>
          <a:prstGeom prst="pie">
            <a:avLst>
              <a:gd name="adj1" fmla="val 9022918"/>
              <a:gd name="adj2" fmla="val 10774804"/>
            </a:avLst>
          </a:prstGeom>
          <a:solidFill>
            <a:srgbClr val="FFFF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3385685" y="4936997"/>
            <a:ext cx="1330517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LAVOURAS</a:t>
            </a:r>
            <a:b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0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7,8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Pizza 31"/>
          <p:cNvSpPr/>
          <p:nvPr/>
        </p:nvSpPr>
        <p:spPr>
          <a:xfrm rot="18494050">
            <a:off x="2596203" y="1631736"/>
            <a:ext cx="4100264" cy="4104456"/>
          </a:xfrm>
          <a:prstGeom prst="pie">
            <a:avLst>
              <a:gd name="adj1" fmla="val 8599736"/>
              <a:gd name="adj2" fmla="val 9034619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862111" y="4379615"/>
            <a:ext cx="1330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FLORESTAS PLANTADAS</a:t>
            </a:r>
          </a:p>
          <a:p>
            <a:pPr algn="ctr"/>
            <a:r>
              <a:rPr lang="pt-BR" sz="11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14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1,2</a:t>
            </a:r>
            <a:r>
              <a:rPr lang="pt-BR" sz="14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sz="12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4341132" y="5189293"/>
            <a:ext cx="953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INFRA ESTRUTURAS </a:t>
            </a:r>
            <a:r>
              <a:rPr lang="pt-BR" sz="8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 </a:t>
            </a:r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OUTROS</a:t>
            </a:r>
          </a:p>
          <a:p>
            <a:pPr algn="ctr"/>
            <a:r>
              <a:rPr lang="pt-BR" sz="12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3,5%</a:t>
            </a:r>
            <a:endParaRPr lang="pt-BR" sz="28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09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emicírculos 43"/>
          <p:cNvSpPr/>
          <p:nvPr/>
        </p:nvSpPr>
        <p:spPr>
          <a:xfrm rot="5400000">
            <a:off x="1938229" y="1033514"/>
            <a:ext cx="5403130" cy="5403130"/>
          </a:xfrm>
          <a:prstGeom prst="blockArc">
            <a:avLst>
              <a:gd name="adj1" fmla="val 21109395"/>
              <a:gd name="adj2" fmla="val 668811"/>
              <a:gd name="adj3" fmla="val 993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300000" lon="0" rev="21299999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Semicírculos 38"/>
          <p:cNvSpPr/>
          <p:nvPr/>
        </p:nvSpPr>
        <p:spPr>
          <a:xfrm rot="17977908">
            <a:off x="1532257" y="817571"/>
            <a:ext cx="5816849" cy="5712697"/>
          </a:xfrm>
          <a:prstGeom prst="blockArc">
            <a:avLst>
              <a:gd name="adj1" fmla="val 8846655"/>
              <a:gd name="adj2" fmla="val 16020467"/>
              <a:gd name="adj3" fmla="val 14449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1655345" y="3287614"/>
            <a:ext cx="821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30,2%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4572000" y="6042774"/>
            <a:ext cx="591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3,5%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5" name="Pizza 64"/>
          <p:cNvSpPr/>
          <p:nvPr/>
        </p:nvSpPr>
        <p:spPr>
          <a:xfrm rot="18494050">
            <a:off x="2593189" y="1624475"/>
            <a:ext cx="4100264" cy="4104456"/>
          </a:xfrm>
          <a:prstGeom prst="pie">
            <a:avLst>
              <a:gd name="adj1" fmla="val 7991926"/>
              <a:gd name="adj2" fmla="val 8588307"/>
            </a:avLst>
          </a:prstGeom>
          <a:solidFill>
            <a:srgbClr val="D9D9D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33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 rot="16200000">
            <a:off x="-668147" y="3253590"/>
            <a:ext cx="3100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dirty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Uso </a:t>
            </a:r>
            <a:r>
              <a:rPr lang="pt-BR" sz="2800" dirty="0" smtClean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Agropecuário</a:t>
            </a:r>
            <a:endParaRPr lang="pt-BR" sz="2400" dirty="0">
              <a:ln w="10160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Triângulo isósceles 37"/>
          <p:cNvSpPr/>
          <p:nvPr/>
        </p:nvSpPr>
        <p:spPr>
          <a:xfrm rot="5400000" flipH="1">
            <a:off x="1090399" y="3414005"/>
            <a:ext cx="223310" cy="7200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4341132" y="5189293"/>
            <a:ext cx="953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INFRA ESTRUTURAS </a:t>
            </a:r>
            <a:r>
              <a:rPr lang="pt-BR" sz="8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 </a:t>
            </a:r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OUTROS</a:t>
            </a:r>
          </a:p>
          <a:p>
            <a:pPr algn="ctr"/>
            <a:r>
              <a:rPr lang="pt-BR" sz="12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3,5%</a:t>
            </a:r>
            <a:endParaRPr lang="pt-BR" sz="28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8" name="Pizza 57"/>
          <p:cNvSpPr/>
          <p:nvPr/>
        </p:nvSpPr>
        <p:spPr>
          <a:xfrm rot="18494050">
            <a:off x="2589662" y="1629252"/>
            <a:ext cx="4100264" cy="4104456"/>
          </a:xfrm>
          <a:prstGeom prst="pie">
            <a:avLst>
              <a:gd name="adj1" fmla="val 9022918"/>
              <a:gd name="adj2" fmla="val 10774804"/>
            </a:avLst>
          </a:prstGeom>
          <a:solidFill>
            <a:srgbClr val="FFFF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3385685" y="4936997"/>
            <a:ext cx="1330517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LAVOURAS</a:t>
            </a:r>
            <a:b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0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7,8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9" name="Pizza 68"/>
          <p:cNvSpPr/>
          <p:nvPr/>
        </p:nvSpPr>
        <p:spPr>
          <a:xfrm rot="18494050">
            <a:off x="2596203" y="1631736"/>
            <a:ext cx="4100264" cy="4104456"/>
          </a:xfrm>
          <a:prstGeom prst="pie">
            <a:avLst>
              <a:gd name="adj1" fmla="val 8599736"/>
              <a:gd name="adj2" fmla="val 9034619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862111" y="4379615"/>
            <a:ext cx="1330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FLORESTAS PLANTADAS</a:t>
            </a:r>
          </a:p>
          <a:p>
            <a:pPr algn="ctr"/>
            <a:r>
              <a:rPr lang="pt-BR" sz="11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14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1,2</a:t>
            </a:r>
            <a:r>
              <a:rPr lang="pt-BR" sz="14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sz="12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75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44"/>
            <a:ext cx="9143998" cy="6464755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21194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BRASIL</a:t>
            </a:r>
            <a:endParaRPr lang="pt-BR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55976" y="836712"/>
            <a:ext cx="453650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 smtClean="0"/>
              <a:t>ÁREA TERRITORIAL OFICIAL (IBGE, 2016)</a:t>
            </a:r>
          </a:p>
          <a:p>
            <a:pPr algn="r"/>
            <a:endParaRPr lang="pt-BR" sz="1600" b="1" dirty="0" smtClean="0"/>
          </a:p>
          <a:p>
            <a:pPr algn="r"/>
            <a:r>
              <a:rPr lang="pt-BR" sz="1600" b="1" dirty="0" smtClean="0"/>
              <a:t>851.576.705 ha</a:t>
            </a:r>
            <a:endParaRPr lang="pt-BR" sz="1600" b="1" dirty="0"/>
          </a:p>
          <a:p>
            <a:pPr algn="r"/>
            <a:endParaRPr lang="pt-BR" sz="1600" b="1" dirty="0" smtClean="0"/>
          </a:p>
          <a:p>
            <a:pPr algn="r"/>
            <a:endParaRPr lang="pt-BR" sz="1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949280"/>
            <a:ext cx="3888109" cy="6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9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8" name="Semicírculos 27"/>
          <p:cNvSpPr/>
          <p:nvPr/>
        </p:nvSpPr>
        <p:spPr>
          <a:xfrm rot="5400000">
            <a:off x="1764122" y="761573"/>
            <a:ext cx="5728976" cy="5728976"/>
          </a:xfrm>
          <a:prstGeom prst="blockArc">
            <a:avLst>
              <a:gd name="adj1" fmla="val 19037861"/>
              <a:gd name="adj2" fmla="val 10698223"/>
              <a:gd name="adj3" fmla="val 1121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300000" lon="0" rev="21299999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Semicírculos 37"/>
          <p:cNvSpPr/>
          <p:nvPr/>
        </p:nvSpPr>
        <p:spPr>
          <a:xfrm>
            <a:off x="1425070" y="548680"/>
            <a:ext cx="6408000" cy="6216533"/>
          </a:xfrm>
          <a:prstGeom prst="blockArc">
            <a:avLst>
              <a:gd name="adj1" fmla="val 12269813"/>
              <a:gd name="adj2" fmla="val 4940081"/>
              <a:gd name="adj3" fmla="val 1551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Semicírculos 38"/>
          <p:cNvSpPr/>
          <p:nvPr/>
        </p:nvSpPr>
        <p:spPr>
          <a:xfrm rot="17977908">
            <a:off x="1405430" y="632122"/>
            <a:ext cx="6187510" cy="6098717"/>
          </a:xfrm>
          <a:prstGeom prst="blockArc">
            <a:avLst>
              <a:gd name="adj1" fmla="val 8846655"/>
              <a:gd name="adj2" fmla="val 15969158"/>
              <a:gd name="adj3" fmla="val 1491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Retângulo 42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6977390" y="3199751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66,3%</a:t>
            </a:r>
            <a:endParaRPr lang="pt-B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1496552" y="3287614"/>
            <a:ext cx="947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30,2%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4572000" y="6042774"/>
            <a:ext cx="591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3,5%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6" name="Retângulo 55"/>
          <p:cNvSpPr/>
          <p:nvPr/>
        </p:nvSpPr>
        <p:spPr>
          <a:xfrm rot="16200000">
            <a:off x="-668147" y="3253590"/>
            <a:ext cx="3100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dirty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Uso </a:t>
            </a:r>
            <a:r>
              <a:rPr lang="pt-BR" sz="2800" dirty="0" smtClean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Agropecuário</a:t>
            </a:r>
            <a:endParaRPr lang="pt-BR" sz="2400" dirty="0">
              <a:ln w="10160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8" name="Triângulo isósceles 57"/>
          <p:cNvSpPr/>
          <p:nvPr/>
        </p:nvSpPr>
        <p:spPr>
          <a:xfrm rot="16200000">
            <a:off x="7971898" y="3102868"/>
            <a:ext cx="223310" cy="7200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Triângulo isósceles 58"/>
          <p:cNvSpPr/>
          <p:nvPr/>
        </p:nvSpPr>
        <p:spPr>
          <a:xfrm rot="5400000" flipH="1">
            <a:off x="1090399" y="3414005"/>
            <a:ext cx="223310" cy="7200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5" name="Pizza 64"/>
          <p:cNvSpPr/>
          <p:nvPr/>
        </p:nvSpPr>
        <p:spPr>
          <a:xfrm rot="18494050">
            <a:off x="2593189" y="1624475"/>
            <a:ext cx="4100264" cy="4104456"/>
          </a:xfrm>
          <a:prstGeom prst="pie">
            <a:avLst>
              <a:gd name="adj1" fmla="val 7991926"/>
              <a:gd name="adj2" fmla="val 8588307"/>
            </a:avLst>
          </a:prstGeom>
          <a:solidFill>
            <a:srgbClr val="D9D9D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7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9" name="Pizza 68"/>
          <p:cNvSpPr/>
          <p:nvPr/>
        </p:nvSpPr>
        <p:spPr>
          <a:xfrm rot="18494050">
            <a:off x="2589662" y="1629252"/>
            <a:ext cx="4100264" cy="4104456"/>
          </a:xfrm>
          <a:prstGeom prst="pie">
            <a:avLst>
              <a:gd name="adj1" fmla="val 9022918"/>
              <a:gd name="adj2" fmla="val 10774804"/>
            </a:avLst>
          </a:prstGeom>
          <a:solidFill>
            <a:srgbClr val="FFFF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0" name="Pizza 69"/>
          <p:cNvSpPr/>
          <p:nvPr/>
        </p:nvSpPr>
        <p:spPr>
          <a:xfrm rot="18494050">
            <a:off x="2596203" y="1631736"/>
            <a:ext cx="4100264" cy="4104456"/>
          </a:xfrm>
          <a:prstGeom prst="pie">
            <a:avLst>
              <a:gd name="adj1" fmla="val 8599736"/>
              <a:gd name="adj2" fmla="val 9034619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4341132" y="5189293"/>
            <a:ext cx="953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INFRA ESTRUTURAS </a:t>
            </a:r>
            <a:r>
              <a:rPr lang="pt-BR" sz="8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 </a:t>
            </a:r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OUTROS</a:t>
            </a:r>
          </a:p>
          <a:p>
            <a:pPr algn="ctr"/>
            <a:r>
              <a:rPr lang="pt-BR" sz="12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3,5%</a:t>
            </a:r>
            <a:endParaRPr lang="pt-BR" sz="28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3385685" y="4936997"/>
            <a:ext cx="1330517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LAVOURAS</a:t>
            </a:r>
            <a:b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0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7,8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3" name="Retângulo 72"/>
          <p:cNvSpPr/>
          <p:nvPr/>
        </p:nvSpPr>
        <p:spPr>
          <a:xfrm>
            <a:off x="3862111" y="4379615"/>
            <a:ext cx="1330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FLORESTAS PLANTADAS</a:t>
            </a:r>
          </a:p>
          <a:p>
            <a:pPr algn="ctr"/>
            <a:r>
              <a:rPr lang="pt-BR" sz="11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14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1,2</a:t>
            </a:r>
            <a:r>
              <a:rPr lang="pt-BR" sz="14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sz="12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Retângulo 33"/>
          <p:cNvSpPr/>
          <p:nvPr/>
        </p:nvSpPr>
        <p:spPr>
          <a:xfrm rot="16200000">
            <a:off x="6558503" y="2877825"/>
            <a:ext cx="4139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 destinada à Vegetação </a:t>
            </a:r>
          </a:p>
          <a:p>
            <a:pPr algn="ctr"/>
            <a:r>
              <a:rPr lang="pt-BR" sz="2400" b="0" cap="none" spc="0" dirty="0" smtClean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Protegida e Preservada</a:t>
            </a:r>
            <a:endParaRPr lang="pt-BR" sz="2000" b="1" cap="none" spc="0" dirty="0">
              <a:ln w="1016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9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6352412"/>
            <a:ext cx="3131840" cy="505588"/>
          </a:xfrm>
          <a:prstGeom prst="rect">
            <a:avLst/>
          </a:prstGeom>
        </p:spPr>
      </p:pic>
      <p:sp>
        <p:nvSpPr>
          <p:cNvPr id="68" name="Elipse 67"/>
          <p:cNvSpPr/>
          <p:nvPr/>
        </p:nvSpPr>
        <p:spPr>
          <a:xfrm>
            <a:off x="2684394" y="1772816"/>
            <a:ext cx="3888432" cy="38164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pt-BR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pt-B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8" name="Semicírculos 27"/>
          <p:cNvSpPr/>
          <p:nvPr/>
        </p:nvSpPr>
        <p:spPr>
          <a:xfrm rot="5400000">
            <a:off x="1764122" y="761573"/>
            <a:ext cx="5728976" cy="5728976"/>
          </a:xfrm>
          <a:prstGeom prst="blockArc">
            <a:avLst>
              <a:gd name="adj1" fmla="val 19037861"/>
              <a:gd name="adj2" fmla="val 10698223"/>
              <a:gd name="adj3" fmla="val 11216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300000" lon="0" rev="21299999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6" name="Pizza 35"/>
          <p:cNvSpPr/>
          <p:nvPr/>
        </p:nvSpPr>
        <p:spPr>
          <a:xfrm rot="18494050">
            <a:off x="2590583" y="1621692"/>
            <a:ext cx="4100264" cy="4104456"/>
          </a:xfrm>
          <a:prstGeom prst="pie">
            <a:avLst>
              <a:gd name="adj1" fmla="val 10760393"/>
              <a:gd name="adj2" fmla="val 13409629"/>
            </a:avLst>
          </a:prstGeom>
          <a:solidFill>
            <a:srgbClr val="FCD5B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Pizza 36"/>
          <p:cNvSpPr/>
          <p:nvPr/>
        </p:nvSpPr>
        <p:spPr>
          <a:xfrm rot="2580000">
            <a:off x="2589679" y="1625703"/>
            <a:ext cx="4100264" cy="4104456"/>
          </a:xfrm>
          <a:prstGeom prst="pie">
            <a:avLst>
              <a:gd name="adj1" fmla="val 7733613"/>
              <a:gd name="adj2" fmla="val 9513313"/>
            </a:avLst>
          </a:prstGeom>
          <a:solidFill>
            <a:schemeClr val="bg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Semicírculos 37"/>
          <p:cNvSpPr/>
          <p:nvPr/>
        </p:nvSpPr>
        <p:spPr>
          <a:xfrm>
            <a:off x="1425070" y="548680"/>
            <a:ext cx="6408000" cy="6216533"/>
          </a:xfrm>
          <a:prstGeom prst="blockArc">
            <a:avLst>
              <a:gd name="adj1" fmla="val 10318575"/>
              <a:gd name="adj2" fmla="val 4940081"/>
              <a:gd name="adj3" fmla="val 15514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Semicírculos 38"/>
          <p:cNvSpPr/>
          <p:nvPr/>
        </p:nvSpPr>
        <p:spPr>
          <a:xfrm rot="17977908">
            <a:off x="1405430" y="632122"/>
            <a:ext cx="6187510" cy="6098717"/>
          </a:xfrm>
          <a:prstGeom prst="blockArc">
            <a:avLst>
              <a:gd name="adj1" fmla="val 8846655"/>
              <a:gd name="adj2" fmla="val 13919685"/>
              <a:gd name="adj3" fmla="val 16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0" name="Pizza 39"/>
          <p:cNvSpPr/>
          <p:nvPr/>
        </p:nvSpPr>
        <p:spPr>
          <a:xfrm rot="4448616">
            <a:off x="2291764" y="1234721"/>
            <a:ext cx="4525338" cy="4653887"/>
          </a:xfrm>
          <a:prstGeom prst="pie">
            <a:avLst>
              <a:gd name="adj1" fmla="val 7726787"/>
              <a:gd name="adj2" fmla="val 11764464"/>
            </a:avLst>
          </a:prstGeom>
          <a:solidFill>
            <a:srgbClr val="00FF0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plastic"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Retângulo 42"/>
          <p:cNvSpPr/>
          <p:nvPr/>
        </p:nvSpPr>
        <p:spPr>
          <a:xfrm>
            <a:off x="2954361" y="1573238"/>
            <a:ext cx="16561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ÁREAS DESTINADAS À PRESERVAÇÃO DA VEGETAÇÃO</a:t>
            </a:r>
            <a:b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12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NOS IMÓVEIS RURAIS</a:t>
            </a:r>
          </a:p>
          <a:p>
            <a:pPr algn="ctr"/>
            <a:r>
              <a:rPr lang="pt-BR" sz="1600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20,5%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6922086" y="3199751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74,3%</a:t>
            </a:r>
            <a:endParaRPr lang="pt-B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2086000" y="5145516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22,2%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4572000" y="6042774"/>
            <a:ext cx="591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3,5%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6" name="Retângulo 55"/>
          <p:cNvSpPr/>
          <p:nvPr/>
        </p:nvSpPr>
        <p:spPr>
          <a:xfrm rot="16200000">
            <a:off x="-668147" y="3253590"/>
            <a:ext cx="3100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dirty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Uso </a:t>
            </a:r>
            <a:r>
              <a:rPr lang="pt-BR" sz="2800" dirty="0" smtClean="0">
                <a:ln w="1016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Agropecuário</a:t>
            </a:r>
            <a:endParaRPr lang="pt-BR" sz="2400" dirty="0">
              <a:ln w="10160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8" name="Triângulo isósceles 57"/>
          <p:cNvSpPr/>
          <p:nvPr/>
        </p:nvSpPr>
        <p:spPr>
          <a:xfrm rot="16200000">
            <a:off x="7971898" y="3102868"/>
            <a:ext cx="223310" cy="7200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Triângulo isósceles 58"/>
          <p:cNvSpPr/>
          <p:nvPr/>
        </p:nvSpPr>
        <p:spPr>
          <a:xfrm rot="5400000" flipH="1">
            <a:off x="1090399" y="3414005"/>
            <a:ext cx="223310" cy="7200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Pizza 40"/>
          <p:cNvSpPr/>
          <p:nvPr/>
        </p:nvSpPr>
        <p:spPr>
          <a:xfrm rot="13049572">
            <a:off x="2582878" y="1602725"/>
            <a:ext cx="4100264" cy="4104456"/>
          </a:xfrm>
          <a:prstGeom prst="pie">
            <a:avLst>
              <a:gd name="adj1" fmla="val 9429928"/>
              <a:gd name="adj2" fmla="val 13475151"/>
            </a:avLst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655110" y="4016611"/>
            <a:ext cx="1875708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DEVOLUTAS E NÃO CADASTRADAS</a:t>
            </a:r>
          </a:p>
          <a:p>
            <a:pPr algn="ctr"/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18,9%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4" name="Pizza 53"/>
          <p:cNvSpPr/>
          <p:nvPr/>
        </p:nvSpPr>
        <p:spPr>
          <a:xfrm rot="7649572">
            <a:off x="2578478" y="1608473"/>
            <a:ext cx="4100264" cy="4104456"/>
          </a:xfrm>
          <a:prstGeom prst="pie">
            <a:avLst>
              <a:gd name="adj1" fmla="val 11580120"/>
              <a:gd name="adj2" fmla="val 1484452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Pizza 59"/>
          <p:cNvSpPr/>
          <p:nvPr/>
        </p:nvSpPr>
        <p:spPr>
          <a:xfrm>
            <a:off x="2582628" y="1621692"/>
            <a:ext cx="4100264" cy="4104456"/>
          </a:xfrm>
          <a:prstGeom prst="pie">
            <a:avLst>
              <a:gd name="adj1" fmla="val 16206198"/>
              <a:gd name="adj2" fmla="val 19209748"/>
            </a:avLst>
          </a:prstGeom>
          <a:solidFill>
            <a:srgbClr val="BBF3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4535262" y="1788491"/>
            <a:ext cx="1476897" cy="907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 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UNIDADES DE 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CONSERVAÇÃO 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13,1%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-24622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OCUPAÇÃO E USO DAS TERRAS NO BRASIL (02/2017)</a:t>
            </a:r>
          </a:p>
        </p:txBody>
      </p:sp>
      <p:sp>
        <p:nvSpPr>
          <p:cNvPr id="65" name="Pizza 64"/>
          <p:cNvSpPr/>
          <p:nvPr/>
        </p:nvSpPr>
        <p:spPr>
          <a:xfrm rot="18494050">
            <a:off x="2593189" y="1624475"/>
            <a:ext cx="4100264" cy="4104456"/>
          </a:xfrm>
          <a:prstGeom prst="pie">
            <a:avLst>
              <a:gd name="adj1" fmla="val 7991926"/>
              <a:gd name="adj2" fmla="val 8588307"/>
            </a:avLst>
          </a:prstGeom>
          <a:solidFill>
            <a:srgbClr val="D9D9D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2490614" y="3194706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 NATIVAS</a:t>
            </a:r>
            <a:endParaRPr lang="pt-BR" sz="1100" b="1" dirty="0" smtClean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8,0%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796883" y="4007074"/>
            <a:ext cx="115562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PASTAGENS</a:t>
            </a:r>
          </a:p>
          <a:p>
            <a:pPr algn="ctr"/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PLANTADAS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13,2%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7" name="CaixaDeTexto 5"/>
          <p:cNvSpPr txBox="1">
            <a:spLocks noChangeArrowheads="1"/>
          </p:cNvSpPr>
          <p:nvPr/>
        </p:nvSpPr>
        <p:spPr bwMode="auto">
          <a:xfrm>
            <a:off x="0" y="6381328"/>
            <a:ext cx="2483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Fontes: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SFB;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SICAR, EMBRAPA; IBGE; MMA; </a:t>
            </a:r>
            <a:r>
              <a:rPr lang="pt-BR" sz="1200" b="1" dirty="0">
                <a:solidFill>
                  <a:srgbClr val="002060"/>
                </a:solidFill>
                <a:latin typeface="Calibri" pitchFamily="34" charset="0"/>
              </a:rPr>
              <a:t>FUNAI; DNIT; ANA; </a:t>
            </a:r>
            <a:r>
              <a:rPr lang="pt-BR" sz="1200" b="1" dirty="0" smtClean="0">
                <a:solidFill>
                  <a:srgbClr val="002060"/>
                </a:solidFill>
                <a:latin typeface="Calibri" pitchFamily="34" charset="0"/>
              </a:rPr>
              <a:t>MPOG.</a:t>
            </a:r>
            <a:endParaRPr lang="pt-BR" sz="1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9" name="Pizza 68"/>
          <p:cNvSpPr/>
          <p:nvPr/>
        </p:nvSpPr>
        <p:spPr>
          <a:xfrm rot="18494050">
            <a:off x="2589662" y="1629252"/>
            <a:ext cx="4100264" cy="4104456"/>
          </a:xfrm>
          <a:prstGeom prst="pie">
            <a:avLst>
              <a:gd name="adj1" fmla="val 9022918"/>
              <a:gd name="adj2" fmla="val 10774804"/>
            </a:avLst>
          </a:prstGeom>
          <a:solidFill>
            <a:srgbClr val="FFFF9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0" name="Pizza 69"/>
          <p:cNvSpPr/>
          <p:nvPr/>
        </p:nvSpPr>
        <p:spPr>
          <a:xfrm rot="18494050">
            <a:off x="2596203" y="1631736"/>
            <a:ext cx="4100264" cy="4104456"/>
          </a:xfrm>
          <a:prstGeom prst="pie">
            <a:avLst>
              <a:gd name="adj1" fmla="val 8599736"/>
              <a:gd name="adj2" fmla="val 9034619"/>
            </a:avLst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4341132" y="5189293"/>
            <a:ext cx="9536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INFRA ESTRUTURAS </a:t>
            </a:r>
            <a:r>
              <a:rPr lang="pt-BR" sz="800" b="1" dirty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 </a:t>
            </a:r>
            <a:r>
              <a:rPr lang="pt-BR" sz="8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OUTROS</a:t>
            </a:r>
          </a:p>
          <a:p>
            <a:pPr algn="ctr"/>
            <a:r>
              <a:rPr lang="pt-BR" sz="12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3,5%</a:t>
            </a:r>
            <a:endParaRPr lang="pt-BR" sz="28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3385685" y="4936997"/>
            <a:ext cx="1330517" cy="5693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LAVOURAS</a:t>
            </a:r>
            <a:b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0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7,8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3" name="Retângulo 72"/>
          <p:cNvSpPr/>
          <p:nvPr/>
        </p:nvSpPr>
        <p:spPr>
          <a:xfrm>
            <a:off x="3862111" y="4379615"/>
            <a:ext cx="1330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FLORESTAS PLANTADAS</a:t>
            </a:r>
          </a:p>
          <a:p>
            <a:pPr algn="ctr"/>
            <a:r>
              <a:rPr lang="pt-BR" sz="11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14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1,2</a:t>
            </a:r>
            <a:r>
              <a:rPr lang="pt-BR" sz="14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  <a:endParaRPr lang="pt-BR" sz="12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4932040" y="2942816"/>
            <a:ext cx="216024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VEGETAÇÃO NATIVA</a:t>
            </a:r>
          </a:p>
          <a:p>
            <a:pPr algn="ctr"/>
            <a:r>
              <a:rPr lang="pt-BR" sz="11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EM </a:t>
            </a:r>
            <a:r>
              <a:rPr lang="pt-BR" sz="1100" b="1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TERRAS INDÍGENAS</a:t>
            </a:r>
          </a:p>
          <a:p>
            <a:pPr algn="ctr"/>
            <a:r>
              <a:rPr lang="pt-BR" sz="1600" b="0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2000" b="1" cap="none" spc="0" dirty="0" smtClean="0">
                <a:ln w="10160">
                  <a:noFill/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13,8%</a:t>
            </a:r>
            <a:endParaRPr lang="pt-BR" sz="2000" b="1" cap="none" spc="0" dirty="0">
              <a:ln w="10160">
                <a:noFill/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Retângulo 33"/>
          <p:cNvSpPr/>
          <p:nvPr/>
        </p:nvSpPr>
        <p:spPr>
          <a:xfrm rot="16200000">
            <a:off x="6001783" y="2877825"/>
            <a:ext cx="52533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Área destinada à Vegetação </a:t>
            </a:r>
          </a:p>
          <a:p>
            <a:pPr algn="ctr"/>
            <a:r>
              <a:rPr lang="pt-BR" sz="2400" b="0" cap="none" spc="0" dirty="0" smtClean="0">
                <a:ln w="1016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Protegida, Preservada e Conservada</a:t>
            </a:r>
            <a:endParaRPr lang="pt-BR" sz="2000" b="1" cap="none" spc="0" dirty="0">
              <a:ln w="1016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2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 bwMode="auto">
          <a:xfrm>
            <a:off x="0" y="476672"/>
            <a:ext cx="9144000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BRASIL – ATRIBUIÇÃO, OCUPAÇÃO E USO (</a:t>
            </a:r>
            <a:r>
              <a:rPr lang="pt-BR" dirty="0" smtClean="0"/>
              <a:t>2017)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3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/>
          <a:stretch/>
        </p:blipFill>
        <p:spPr bwMode="auto">
          <a:xfrm>
            <a:off x="1538" y="516048"/>
            <a:ext cx="9142461" cy="64413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EUA – ATRIBUIÇÃO, OCUPAÇÃO E USO (</a:t>
            </a:r>
            <a:r>
              <a:rPr lang="pt-BR" dirty="0" smtClean="0"/>
              <a:t>2017)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47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3" y="1713937"/>
            <a:ext cx="8636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5" y="548680"/>
            <a:ext cx="8555860" cy="117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353" y="-917"/>
            <a:ext cx="9144000" cy="4247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NASA – USGS - CROPLANDS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080195" y="5355644"/>
            <a:ext cx="4542711" cy="1359958"/>
            <a:chOff x="1368442" y="4668370"/>
            <a:chExt cx="5616624" cy="1681457"/>
          </a:xfrm>
        </p:grpSpPr>
        <p:sp>
          <p:nvSpPr>
            <p:cNvPr id="8" name="Retângulo 7"/>
            <p:cNvSpPr/>
            <p:nvPr/>
          </p:nvSpPr>
          <p:spPr>
            <a:xfrm>
              <a:off x="1368442" y="4668370"/>
              <a:ext cx="5616624" cy="16814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3012844" y="5132594"/>
              <a:ext cx="2176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/>
                <a:t>ÁREA CULTIVADA </a:t>
              </a:r>
            </a:p>
            <a:p>
              <a:pPr algn="ctr"/>
              <a:r>
                <a:rPr lang="pt-BR" dirty="0" smtClean="0"/>
                <a:t>DO BRASIL</a:t>
              </a:r>
              <a:endParaRPr lang="pt-BR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4893438"/>
              <a:ext cx="1427645" cy="63417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4691108"/>
              <a:ext cx="1069439" cy="106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1762243" y="583137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7,8%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759605" y="583137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7,6%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62220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IMPORTÂNCIA DO AGRONEGÓCIO BRASILEIRO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1641" y="6581001"/>
            <a:ext cx="2610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altLang="pt-BR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CONAB, 2017; USDA,2017.</a:t>
            </a:r>
            <a:endParaRPr lang="pt-BR" altLang="pt-BR" sz="2800" dirty="0">
              <a:latin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/>
        </p:nvGraphicFramePr>
        <p:xfrm>
          <a:off x="539552" y="1052736"/>
          <a:ext cx="853244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tângulo 8"/>
          <p:cNvSpPr/>
          <p:nvPr/>
        </p:nvSpPr>
        <p:spPr>
          <a:xfrm>
            <a:off x="107504" y="2996952"/>
            <a:ext cx="360040" cy="9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 smtClean="0"/>
              <a:t>Produz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07504" y="4149080"/>
            <a:ext cx="360040" cy="9361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 smtClean="0"/>
              <a:t>Exporta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07504" y="5283278"/>
            <a:ext cx="360040" cy="9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 err="1" smtClean="0"/>
              <a:t>Share</a:t>
            </a:r>
            <a:endParaRPr lang="pt-BR" dirty="0"/>
          </a:p>
        </p:txBody>
      </p:sp>
      <p:sp>
        <p:nvSpPr>
          <p:cNvPr id="13" name="Retângulo de cantos arredondados 12"/>
          <p:cNvSpPr>
            <a:spLocks/>
          </p:cNvSpPr>
          <p:nvPr/>
        </p:nvSpPr>
        <p:spPr>
          <a:xfrm>
            <a:off x="593630" y="1196752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726931" y="1196752"/>
            <a:ext cx="900000" cy="900000"/>
          </a:xfrm>
          <a:prstGeom prst="roundRect">
            <a:avLst>
              <a:gd name="adj" fmla="val 2148"/>
            </a:avLst>
          </a:prstGeom>
          <a:blipFill>
            <a:blip r:embed="rId8" cstate="print"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887171" y="1187787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673706" y="1196752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967291" y="1169813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3807051" y="1196752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7038446" y="1160848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8118566" y="1160848"/>
            <a:ext cx="900000" cy="900000"/>
          </a:xfrm>
          <a:prstGeom prst="roundRect">
            <a:avLst>
              <a:gd name="adj" fmla="val 2148"/>
            </a:avLst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22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3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15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Imagem 23" descr="logo_embrapa_territorial_m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749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http://agro.olhardireto.com.br/imgsite/noticias/caminhoes-fila-em-Alto-Aragua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" y="3500437"/>
            <a:ext cx="4860925" cy="3357563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caos logistico agricult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" y="332656"/>
            <a:ext cx="5435149" cy="324726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istica comprometida M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0"/>
          <a:stretch/>
        </p:blipFill>
        <p:spPr bwMode="auto">
          <a:xfrm>
            <a:off x="4860926" y="3366247"/>
            <a:ext cx="4283074" cy="3491753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2" descr="Cidades perdem oportunidades por falta de infraestrutura de rodovi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b="2747"/>
          <a:stretch>
            <a:fillRect/>
          </a:stretch>
        </p:blipFill>
        <p:spPr bwMode="auto">
          <a:xfrm>
            <a:off x="4868658" y="-1"/>
            <a:ext cx="4283968" cy="3573017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 A AGROPECUÁRIA, QUE É QUEM MAIS NECESSITA, NÃO TEM.</a:t>
            </a:r>
          </a:p>
        </p:txBody>
      </p:sp>
    </p:spTree>
    <p:extLst>
      <p:ext uri="{BB962C8B-B14F-4D97-AF65-F5344CB8AC3E}">
        <p14:creationId xmlns:p14="http://schemas.microsoft.com/office/powerpoint/2010/main" val="33941148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8"/>
          <p:cNvGrpSpPr/>
          <p:nvPr/>
        </p:nvGrpSpPr>
        <p:grpSpPr>
          <a:xfrm>
            <a:off x="1" y="5971913"/>
            <a:ext cx="9143999" cy="937976"/>
            <a:chOff x="1" y="5971913"/>
            <a:chExt cx="9143999" cy="937976"/>
          </a:xfrm>
          <a:solidFill>
            <a:srgbClr val="00420C"/>
          </a:solidFill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5971913"/>
              <a:ext cx="9143999" cy="910653"/>
            </a:xfrm>
            <a:prstGeom prst="rect">
              <a:avLst/>
            </a:prstGeom>
            <a:grpFill/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9270" y="5976439"/>
              <a:ext cx="4562475" cy="933450"/>
            </a:xfrm>
            <a:prstGeom prst="rect">
              <a:avLst/>
            </a:prstGeom>
            <a:grpFill/>
          </p:spPr>
        </p:pic>
        <p:pic>
          <p:nvPicPr>
            <p:cNvPr id="18" name="Imagem 4"/>
            <p:cNvPicPr>
              <a:picLocks noChangeAspect="1"/>
            </p:cNvPicPr>
            <p:nvPr/>
          </p:nvPicPr>
          <p:blipFill rotWithShape="1"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1" r="34587"/>
            <a:stretch/>
          </p:blipFill>
          <p:spPr bwMode="auto">
            <a:xfrm>
              <a:off x="3139385" y="5985193"/>
              <a:ext cx="1870323" cy="65749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5"/>
          <p:cNvGrpSpPr>
            <a:grpSpLocks noChangeAspect="1"/>
          </p:cNvGrpSpPr>
          <p:nvPr/>
        </p:nvGrpSpPr>
        <p:grpSpPr>
          <a:xfrm>
            <a:off x="4991341" y="1547037"/>
            <a:ext cx="3973147" cy="2314012"/>
            <a:chOff x="4860031" y="1547036"/>
            <a:chExt cx="12875035" cy="7498588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r="6150"/>
            <a:stretch>
              <a:fillRect/>
            </a:stretch>
          </p:blipFill>
          <p:spPr bwMode="auto">
            <a:xfrm flipH="1">
              <a:off x="4860031" y="1547036"/>
              <a:ext cx="12875035" cy="7498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33199" y="2299892"/>
              <a:ext cx="288033" cy="406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 cstate="print"/>
          <a:srcRect t="27616"/>
          <a:stretch/>
        </p:blipFill>
        <p:spPr>
          <a:xfrm>
            <a:off x="0" y="-27384"/>
            <a:ext cx="9144000" cy="15099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0" name="TextBox 21"/>
          <p:cNvSpPr txBox="1"/>
          <p:nvPr/>
        </p:nvSpPr>
        <p:spPr>
          <a:xfrm>
            <a:off x="670614" y="538985"/>
            <a:ext cx="7802772" cy="412526"/>
          </a:xfrm>
          <a:prstGeom prst="rect">
            <a:avLst/>
          </a:prstGeom>
          <a:noFill/>
        </p:spPr>
        <p:txBody>
          <a:bodyPr wrap="square" lIns="42776" tIns="21388" rIns="42776" bIns="21388" rtlCol="0">
            <a:spAutoFit/>
          </a:bodyPr>
          <a:lstStyle/>
          <a:p>
            <a:pPr marL="54955" indent="-54955" algn="ctr"/>
            <a:r>
              <a:rPr lang="pt-BR" sz="24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0000"/>
                    </a:prstClr>
                  </a:outerShdw>
                </a:effectLst>
                <a:latin typeface="+mj-lt"/>
              </a:rPr>
              <a:t>UM SISTEMA DE INTELIGÊNCIA, GESTÃO E MONITORAMENTO</a:t>
            </a:r>
          </a:p>
        </p:txBody>
      </p:sp>
      <p:sp>
        <p:nvSpPr>
          <p:cNvPr id="11" name="TextBox 21"/>
          <p:cNvSpPr txBox="1"/>
          <p:nvPr/>
        </p:nvSpPr>
        <p:spPr>
          <a:xfrm>
            <a:off x="0" y="-16498"/>
            <a:ext cx="9144000" cy="47408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42776" tIns="21388" rIns="42776" bIns="21388" rtlCol="0">
            <a:spAutoFit/>
          </a:bodyPr>
          <a:lstStyle/>
          <a:p>
            <a:pPr marL="54955" indent="-54955" algn="ctr"/>
            <a:r>
              <a:rPr lang="pt-BR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MACROLOGISTÍCA DA AGROPECUÁRIA BRASILEIRA</a:t>
            </a:r>
            <a:endParaRPr lang="pt-BR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50" name="Picture 6" descr="Resultado de imagem para fotos hidrovia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395" y="1548170"/>
            <a:ext cx="4525201" cy="241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ângulo 16"/>
          <p:cNvSpPr/>
          <p:nvPr/>
        </p:nvSpPr>
        <p:spPr>
          <a:xfrm>
            <a:off x="1" y="5373216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955" indent="-54955" algn="ctr"/>
            <a:r>
              <a:rPr lang="pt-BR" b="1" dirty="0" smtClean="0">
                <a:ln w="18415" cmpd="sng">
                  <a:noFill/>
                  <a:prstDash val="solid"/>
                </a:ln>
              </a:rPr>
              <a:t>EVARISTO E. DE MIRANDA  - Chefe-geral da Embrapa Territorial</a:t>
            </a:r>
          </a:p>
          <a:p>
            <a:pPr marL="54955" indent="-54955" algn="ctr"/>
            <a:r>
              <a:rPr lang="pt-BR" b="1" dirty="0" smtClean="0">
                <a:ln w="18415" cmpd="sng">
                  <a:noFill/>
                  <a:prstDash val="solid"/>
                </a:ln>
              </a:rPr>
              <a:t>E EQUIPE</a:t>
            </a:r>
          </a:p>
        </p:txBody>
      </p:sp>
      <p:pic>
        <p:nvPicPr>
          <p:cNvPr id="6153" name="Picture 9" descr="Resultado de imagem para caminhão carregando grãos no silo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8549" y="3383222"/>
            <a:ext cx="3105782" cy="188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Resultado de imagem para fotos ferrovia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5772" y="3656518"/>
            <a:ext cx="2275956" cy="159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1" cstate="print"/>
          <a:srcRect l="22189"/>
          <a:stretch/>
        </p:blipFill>
        <p:spPr>
          <a:xfrm>
            <a:off x="776423" y="3620317"/>
            <a:ext cx="2301405" cy="166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uário\Desktop\Logo_Embrapa_Territorial_negativo.png"/>
          <p:cNvPicPr>
            <a:picLocks noChangeAspect="1" noChangeArrowheads="1"/>
          </p:cNvPicPr>
          <p:nvPr/>
        </p:nvPicPr>
        <p:blipFill>
          <a:blip r:embed="rId12" cstate="print"/>
          <a:srcRect l="35401" t="33839" r="35401" b="44613"/>
          <a:stretch>
            <a:fillRect/>
          </a:stretch>
        </p:blipFill>
        <p:spPr bwMode="auto">
          <a:xfrm>
            <a:off x="1403648" y="6093296"/>
            <a:ext cx="1173000" cy="612000"/>
          </a:xfrm>
          <a:prstGeom prst="rect">
            <a:avLst/>
          </a:prstGeom>
          <a:noFill/>
        </p:spPr>
      </p:pic>
      <p:sp>
        <p:nvSpPr>
          <p:cNvPr id="1028" name="AutoShape 4" descr="https://correio.embrapa.br/service/home/~/logo_MACROFINAL.jpg?auth=co&amp;loc=pt_BR&amp;id=49969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0" name="AutoShape 6" descr="https://correio.embrapa.br/service/home/~/logo_MACROFINAL.jpg?auth=co&amp;loc=pt_BR&amp;id=49969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523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s://lh3.googleusercontent.com/NKy5tOGPU4yD3_dvd5-RdfOtqx1KiXbjdYgUdLnwmcTvemx4T15QnjixVOHrR_WNunvgNX-_yez3-3JHxxahmR5bCKvMs44flH3yV22eUAE4wA_0SHL3Px2Or-7oRBs6DdoCKjEb-cQtDrQxO1ZWMHkX1Vo52205-9VX_l8KASXvdywEIIQUx5Iro1x2otUXt8l8BkZKygQEuoYIWygG2Elo2QPgafr1dXlW_YerhL4MnlMo-5czopD_TQb4sdV00jqkaY-8-MiYJyL22sYYr9GKLgpn6L8uaPkPlaGtbfjWLBDHUvDEudn0lZzK8Bae2f6Vqm89v2PlY2dO_91SSIxSHKPt7KT_EYhNK2KJvamCGmZumYIMMnF-r7Hx3UH-Qc4X26s4pwRp410D-SFYqO1QdbB5sptbp860OpW1gmuyZpQbCAvMSS_gKkF0NR3EAp6l6A-zv_QEjy0_0VsjbVaXKDP5lI_W_7clrqKKPuRWVEeEQa5WzhG2F3GAT_QTJ5oe0DpmueQV-sa8vRmrse2ysqusJpxrxyWLnZVz_3VgumQml-RGXNsv3qKY_p7oaMkWdu8yLdl9u1taL4Osmsw6ohd5xFF7Qavo1AySNA=w1299-h974-no"/>
          <p:cNvPicPr>
            <a:picLocks noChangeAspect="1" noChangeArrowheads="1"/>
          </p:cNvPicPr>
          <p:nvPr/>
        </p:nvPicPr>
        <p:blipFill>
          <a:blip r:embed="rId3" cstate="print"/>
          <a:srcRect b="7120"/>
          <a:stretch>
            <a:fillRect/>
          </a:stretch>
        </p:blipFill>
        <p:spPr bwMode="auto">
          <a:xfrm rot="21001082">
            <a:off x="422913" y="3767500"/>
            <a:ext cx="4152029" cy="2821161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16394" name="Picture 10" descr="https://lh3.googleusercontent.com/hEaaMfJrDxBTnOdaHRKxjIVBmc5nVMvUuML16NGNnleONbt64msgGBPAejTvJWwTgF7d-hHMKADhqOOEBKmCzBE_LEUpgIQUiU061WICojJWjVDnojkZG4JdUyOnuPtmS29EEVvkhT56J8LlX1Gb1FAuotgrT4wrMS2Y-gtjz8c8yjybn7F_l2CbcNlnb_4v91hiFfos9Z6nDcpyIfAkqmnuG7ASL_slCqqyy3OQ0UX7DoN2A04M3v0kQCH-exw2VDPlcsgW2XPCeZjFAUWaO75W3-5UnAXpdJUx2kf67sjzUacBsKzWLzUWtFTnZ8IE-R4KFqi7olqnilxCEjYLs9ggu-Kn92I8W742U6I9_lz36EBnkR4o_2j6SWfNUcKvdRsKXfHOut2bJIw5yKL5T6SYjpYWFJEWcOF45-E3n3TQjNLkGdFJI0krfqYR4UvApshDLB7-QCVTDcwq7luQ9uaLPuRd7rZYadnbYlttxei1v4OKUZfLxn2JoVjKgQhosu76kGu8rk-cjsCWYO7-u0WecM6gA9pINIjMNnLQveQq7NL6E3DeKpeSXOeqEdMNLVP1iFNIcUBEpV8ZXFyQuAp1ePpcIvFcymLENRuL0Q=w731-h974-no"/>
          <p:cNvPicPr>
            <a:picLocks noChangeAspect="1" noChangeArrowheads="1"/>
          </p:cNvPicPr>
          <p:nvPr/>
        </p:nvPicPr>
        <p:blipFill>
          <a:blip r:embed="rId4" cstate="print"/>
          <a:srcRect l="5538"/>
          <a:stretch>
            <a:fillRect/>
          </a:stretch>
        </p:blipFill>
        <p:spPr bwMode="auto">
          <a:xfrm>
            <a:off x="4716016" y="908720"/>
            <a:ext cx="4320480" cy="5688633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16398" name="Picture 14" descr="https://lh3.googleusercontent.com/xkI--xhb5rrBWpJuRizK-4WZXy-_2V6-WCRuToTsyKWH6uv6JF72yahCO8PvlLtBN5zLiRxl8WDBJpbthBOGwrGtxPq_rNmORhVEswDPquIzkc0t_jQLdvoimM7EpPMvgQZUa_XIiIdDthVwvRYG_39T3CCGIaYTOAdV7PsRGuddhIZnRJGa43qpi8HidcPujtx7tWd1g0Q3_CuvUdq66EmPGDiQ2jTGFvm4lTzXJjDpQ5l5OtewsP1XaH3sRVzOYbq02jZcDJIzlXLikRSh6TNUr9LHLveVlYzGv4UJRPi66q6599TBdd3vzCBcTxK0BtSNsPRrjBSfJDuSf7enQv7BVet2a4LXhwAtv_nr5xBazGe_Thy9QhbBAt4UzvyMYUJq38zec2M6q1Y188iN_HCucRPUfY-CxR5IiMzzweWjefhrUfW_1ujbpRn7RvDHoSKzSlj2uZTmZj9W-FK9LELjNjCjboi6mj2Kg2qYS-2QgRsM7fvsitL_iwpNpAa4neF4K6vRlGyd8454GTabqnaYpXQM9Jz5TL6QZw35rvIMTPgKP9iaIlvD4C2JDedKW3dhKtQ6rwldcpIza6nZkDDh8HAdSiBc_R7zP-DwoQ=w1299-h974-no"/>
          <p:cNvPicPr>
            <a:picLocks noChangeAspect="1" noChangeArrowheads="1"/>
          </p:cNvPicPr>
          <p:nvPr/>
        </p:nvPicPr>
        <p:blipFill>
          <a:blip r:embed="rId5" cstate="print"/>
          <a:srcRect b="11326"/>
          <a:stretch>
            <a:fillRect/>
          </a:stretch>
        </p:blipFill>
        <p:spPr bwMode="auto">
          <a:xfrm rot="460155">
            <a:off x="453047" y="1019569"/>
            <a:ext cx="3991371" cy="2564063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PROPOSTO PELO MAPA, DISCUTIDO COM ATORES DO AGRO, CONCEBIDO E ESTRUTURADO PELA EMBRAPA TERRITORIAL</a:t>
            </a:r>
          </a:p>
        </p:txBody>
      </p:sp>
    </p:spTree>
    <p:extLst>
      <p:ext uri="{BB962C8B-B14F-4D97-AF65-F5344CB8AC3E}">
        <p14:creationId xmlns:p14="http://schemas.microsoft.com/office/powerpoint/2010/main" val="24069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/>
          </a:bodyPr>
          <a:lstStyle/>
          <a:p>
            <a:r>
              <a:rPr lang="pt-BR" b="1" dirty="0"/>
              <a:t>CARGAS </a:t>
            </a:r>
            <a:r>
              <a:rPr lang="pt-BR" b="1" dirty="0" smtClean="0"/>
              <a:t>DA AGRICULTURA </a:t>
            </a:r>
            <a:r>
              <a:rPr lang="pt-BR" b="1" dirty="0"/>
              <a:t>NA MALHA </a:t>
            </a:r>
            <a:r>
              <a:rPr lang="pt-BR" b="1" dirty="0" smtClean="0"/>
              <a:t>VIÁRIA</a:t>
            </a:r>
          </a:p>
          <a:p>
            <a:r>
              <a:rPr lang="pt-BR" dirty="0" smtClean="0"/>
              <a:t>FRETES </a:t>
            </a:r>
            <a:r>
              <a:rPr lang="pt-BR" dirty="0"/>
              <a:t>GERADOS PELA </a:t>
            </a:r>
            <a:r>
              <a:rPr lang="pt-BR" dirty="0" smtClean="0"/>
              <a:t>AGROPECUÁRIA: ESTIMATIVAS</a:t>
            </a:r>
          </a:p>
          <a:p>
            <a:r>
              <a:rPr lang="pt-BR" dirty="0" smtClean="0"/>
              <a:t>ORIGEM DAS ORIGENS: ANÁLISE GRÁFICA, NUMÉRICA E CARTOGRÁFICA DA PRODUÇÃO</a:t>
            </a:r>
          </a:p>
          <a:p>
            <a:r>
              <a:rPr lang="pt-BR" dirty="0"/>
              <a:t>DESTINO DOS </a:t>
            </a:r>
            <a:r>
              <a:rPr lang="pt-BR" dirty="0" smtClean="0"/>
              <a:t>DESTINOS: PROCESSAMENTO E EXPORTAÇÃO DA PRODUÇÃO AGROPECUÁRIA</a:t>
            </a:r>
          </a:p>
          <a:p>
            <a:r>
              <a:rPr lang="pt-BR" dirty="0" smtClean="0"/>
              <a:t>MODELAGEM DAS EXPORTAÇÕES DE GRÃOS</a:t>
            </a:r>
          </a:p>
          <a:p>
            <a:r>
              <a:rPr lang="pt-BR" dirty="0" smtClean="0"/>
              <a:t>DESTINOS DA PRODUÇÃO MUNICIPAL (EXPORTAÇÃO)</a:t>
            </a:r>
          </a:p>
          <a:p>
            <a:r>
              <a:rPr lang="pt-BR" dirty="0" smtClean="0"/>
              <a:t>DELIMITAÇÃO E QUALIFICAÇÃO DAS BACIAS LOGÍSTICAS</a:t>
            </a:r>
            <a:endParaRPr lang="pt-BR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3473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44"/>
            <a:ext cx="9143998" cy="646475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21195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UNIDADES DE CONSERVAÇÃO (</a:t>
            </a:r>
            <a:r>
              <a:rPr 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UCs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55976" y="836712"/>
            <a:ext cx="45365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 smtClean="0"/>
              <a:t>Federais, Estaduais e Municipais</a:t>
            </a:r>
          </a:p>
          <a:p>
            <a:pPr algn="r"/>
            <a:endParaRPr lang="pt-BR" sz="1600" b="1" dirty="0" smtClean="0"/>
          </a:p>
          <a:p>
            <a:pPr algn="r"/>
            <a:r>
              <a:rPr lang="pt-BR" sz="1600" b="1" dirty="0" smtClean="0"/>
              <a:t>Área de 154.433.280 ha</a:t>
            </a:r>
          </a:p>
          <a:p>
            <a:pPr algn="r"/>
            <a:r>
              <a:rPr lang="pt-BR" sz="1600" b="1" dirty="0" smtClean="0"/>
              <a:t>1.871 unidades</a:t>
            </a:r>
          </a:p>
          <a:p>
            <a:pPr algn="r"/>
            <a:r>
              <a:rPr lang="pt-BR" sz="1600" b="1" dirty="0" smtClean="0"/>
              <a:t>18% do Brasil</a:t>
            </a:r>
            <a:endParaRPr lang="pt-BR" sz="1600" b="1" dirty="0"/>
          </a:p>
          <a:p>
            <a:pPr algn="r"/>
            <a:endParaRPr lang="pt-BR" sz="1600" b="1" dirty="0" smtClean="0"/>
          </a:p>
          <a:p>
            <a:pPr algn="r"/>
            <a:endParaRPr lang="pt-BR" sz="16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949280"/>
            <a:ext cx="3888109" cy="6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08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10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1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m 11" descr="logo_embrapa_territorial_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CARGAS DAS CADEIAS AGROPECUÁRIAS NA MALHA VIÁRIA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/>
          </p:nvPr>
        </p:nvGraphicFramePr>
        <p:xfrm>
          <a:off x="116902" y="1772816"/>
          <a:ext cx="8910197" cy="2016225"/>
        </p:xfrm>
        <a:graphic>
          <a:graphicData uri="http://schemas.openxmlformats.org/drawingml/2006/table">
            <a:tbl>
              <a:tblPr lastRow="1"/>
              <a:tblGrid>
                <a:gridCol w="2874391"/>
                <a:gridCol w="1031250"/>
                <a:gridCol w="1548172"/>
                <a:gridCol w="1800200"/>
                <a:gridCol w="1656184"/>
              </a:tblGrid>
              <a:tr h="44805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CATEGORIA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Nº DE PRODUTOS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PRODUÇÃO EM 2016 </a:t>
                      </a:r>
                    </a:p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(t)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EXPORTAÇÃO EM 2016 </a:t>
                      </a:r>
                    </a:p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(t)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TOTAL </a:t>
                      </a:r>
                    </a:p>
                    <a:p>
                      <a:pPr algn="ctr" fontAlgn="b"/>
                      <a:r>
                        <a:rPr lang="pt-BR" sz="13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(t)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Lavouras temporárias ou permanentes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1.148.089.607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128.280.732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1.276.370.339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Produtos da silvicultura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98.538.035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21.417.897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119.955.932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Principais cadeias de carne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91.055.583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7.914.562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98.970.145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Fertilizantes e corretivos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70.722.315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549.444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71.271.759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Produtos do extrativismo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19.524.591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530.493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20.055.084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Produtos da horticultura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5.973.393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763.130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6.736.523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2402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1.433.903.524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159.456.258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1.593.359.782</a:t>
                      </a:r>
                      <a:r>
                        <a:rPr lang="pt-BR" sz="1400" dirty="0" smtClean="0"/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/>
          </p:nvPr>
        </p:nvGraphicFramePr>
        <p:xfrm>
          <a:off x="179512" y="3789040"/>
          <a:ext cx="8640960" cy="234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Seta para a esquerda e para a direita 14"/>
          <p:cNvSpPr/>
          <p:nvPr/>
        </p:nvSpPr>
        <p:spPr>
          <a:xfrm>
            <a:off x="2123728" y="5178033"/>
            <a:ext cx="4608512" cy="788487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RETROLOGÍSTICA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79512" y="5993904"/>
            <a:ext cx="8784976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O SISTEMA DA MACROLOGÍSTICA TRABALHA COM NÚMEROS, MAPAS E FLUXOS EM MAPAS </a:t>
            </a:r>
            <a:endParaRPr lang="pt-BR" sz="1600" dirty="0"/>
          </a:p>
        </p:txBody>
      </p:sp>
      <p:sp>
        <p:nvSpPr>
          <p:cNvPr id="7" name="Retângulo 6"/>
          <p:cNvSpPr/>
          <p:nvPr/>
        </p:nvSpPr>
        <p:spPr>
          <a:xfrm>
            <a:off x="251520" y="836712"/>
            <a:ext cx="864096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Movimentação AGRO Total =  1,6 bilhões de toneladas</a:t>
            </a:r>
            <a:br>
              <a:rPr lang="pt-BR" b="1" dirty="0" smtClean="0"/>
            </a:br>
            <a:r>
              <a:rPr lang="pt-BR" b="1" dirty="0" smtClean="0"/>
              <a:t>Movimentação de minério (Bruto+Beneficiado) = 1,4 bilhões de toneladas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1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/>
          </a:bodyPr>
          <a:lstStyle/>
          <a:p>
            <a:r>
              <a:rPr lang="pt-BR" dirty="0"/>
              <a:t>CARGAS </a:t>
            </a:r>
            <a:r>
              <a:rPr lang="pt-BR" dirty="0" smtClean="0"/>
              <a:t>DA AGRICULTURA </a:t>
            </a:r>
            <a:r>
              <a:rPr lang="pt-BR" dirty="0"/>
              <a:t>NA MALHA </a:t>
            </a:r>
            <a:r>
              <a:rPr lang="pt-BR" dirty="0" smtClean="0"/>
              <a:t>VIÁRIA</a:t>
            </a:r>
          </a:p>
          <a:p>
            <a:r>
              <a:rPr lang="pt-BR" b="1" dirty="0" smtClean="0"/>
              <a:t>FRETES </a:t>
            </a:r>
            <a:r>
              <a:rPr lang="pt-BR" b="1" dirty="0"/>
              <a:t>GERADOS PELA </a:t>
            </a:r>
            <a:r>
              <a:rPr lang="pt-BR" b="1" dirty="0" smtClean="0"/>
              <a:t>AGROPECUÁRIA: ESTIMATIVAS</a:t>
            </a:r>
          </a:p>
          <a:p>
            <a:r>
              <a:rPr lang="pt-BR" dirty="0" smtClean="0"/>
              <a:t>ORIGEM DAS ORIGENS: ANÁLISE GRÁFICA, NUMÉRICA E CARTOGRÁFICA DA PRODUÇÃO</a:t>
            </a:r>
          </a:p>
          <a:p>
            <a:r>
              <a:rPr lang="pt-BR" dirty="0"/>
              <a:t>DESTINO DOS </a:t>
            </a:r>
            <a:r>
              <a:rPr lang="pt-BR" dirty="0" smtClean="0"/>
              <a:t>DESTINOS: PROCESSAMENTO E EXPORTAÇÃO DA PRODUÇÃO AGROPECUÁRIA</a:t>
            </a:r>
          </a:p>
          <a:p>
            <a:r>
              <a:rPr lang="pt-BR" dirty="0" smtClean="0"/>
              <a:t>MODELAGEM DAS EXPORTAÇÕES DE GRÃOS</a:t>
            </a:r>
          </a:p>
          <a:p>
            <a:r>
              <a:rPr lang="pt-BR" dirty="0" smtClean="0"/>
              <a:t>DESTINOS DA PRODUÇÃO MUNICIPAL (EXPORTAÇÃO)</a:t>
            </a:r>
          </a:p>
          <a:p>
            <a:r>
              <a:rPr lang="pt-BR" dirty="0" smtClean="0"/>
              <a:t>DELIMITAÇÃO E QUALIFICAÇÃO DAS BACIAS LOGÍSTICAS</a:t>
            </a:r>
            <a:endParaRPr lang="pt-BR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481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t="41834"/>
          <a:stretch>
            <a:fillRect/>
          </a:stretch>
        </p:blipFill>
        <p:spPr bwMode="auto">
          <a:xfrm>
            <a:off x="446402" y="2725271"/>
            <a:ext cx="8251196" cy="36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/>
          </p:nvPr>
        </p:nvGraphicFramePr>
        <p:xfrm>
          <a:off x="22293" y="0"/>
          <a:ext cx="4355976" cy="338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Espaço Reservado para Conteúdo 4"/>
          <p:cNvGraphicFramePr>
            <a:graphicFrameLocks/>
          </p:cNvGraphicFramePr>
          <p:nvPr/>
        </p:nvGraphicFramePr>
        <p:xfrm>
          <a:off x="4788024" y="45170"/>
          <a:ext cx="4355976" cy="338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CaixaDeTexto 22"/>
          <p:cNvSpPr txBox="1"/>
          <p:nvPr/>
        </p:nvSpPr>
        <p:spPr>
          <a:xfrm>
            <a:off x="0" y="6581001"/>
            <a:ext cx="2636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Fontes</a:t>
            </a:r>
            <a:r>
              <a:rPr lang="pt-BR" sz="1200" dirty="0" smtClean="0"/>
              <a:t>: </a:t>
            </a:r>
            <a:r>
              <a:rPr lang="pt-BR" sz="1200" dirty="0" err="1" smtClean="0"/>
              <a:t>Logum</a:t>
            </a:r>
            <a:r>
              <a:rPr lang="pt-BR" sz="1200" dirty="0" smtClean="0"/>
              <a:t>, </a:t>
            </a:r>
            <a:r>
              <a:rPr lang="pt-BR" sz="1200" dirty="0" err="1" smtClean="0"/>
              <a:t>Copersucar</a:t>
            </a:r>
            <a:r>
              <a:rPr lang="pt-BR" sz="1200" dirty="0" smtClean="0"/>
              <a:t> e </a:t>
            </a:r>
            <a:r>
              <a:rPr lang="pt-BR" sz="1200" dirty="0" err="1" smtClean="0"/>
              <a:t>Novacana</a:t>
            </a:r>
            <a:endParaRPr lang="pt-BR" sz="1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1531" y="-27384"/>
            <a:ext cx="9155531" cy="526873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FRETES E DADOS LOGÍSTICOS DO AÇÚCAR E ETANOL</a:t>
            </a:r>
          </a:p>
        </p:txBody>
      </p:sp>
      <p:grpSp>
        <p:nvGrpSpPr>
          <p:cNvPr id="7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8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9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6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m 9" descr="logo_embrapa_territorial_m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071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ESTIMATIVAS DOS FRETES GERADOS PELA AGROPECUÁRIA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/>
          </p:nvPr>
        </p:nvGraphicFramePr>
        <p:xfrm>
          <a:off x="16939" y="1268758"/>
          <a:ext cx="9036496" cy="3812553"/>
        </p:xfrm>
        <a:graphic>
          <a:graphicData uri="http://schemas.openxmlformats.org/drawingml/2006/table">
            <a:tbl>
              <a:tblPr lastRow="1"/>
              <a:tblGrid>
                <a:gridCol w="3580697"/>
                <a:gridCol w="1284653"/>
                <a:gridCol w="1928594"/>
                <a:gridCol w="2242552"/>
              </a:tblGrid>
              <a:tr h="73444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CATEGORIA</a:t>
                      </a:r>
                      <a:endParaRPr lang="pt-BR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Nº DE PRODUTOS</a:t>
                      </a:r>
                      <a:endParaRPr lang="pt-BR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TOTAL </a:t>
                      </a:r>
                    </a:p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(t)</a:t>
                      </a:r>
                      <a:endParaRPr lang="pt-BR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Nº</a:t>
                      </a:r>
                      <a:r>
                        <a:rPr lang="pt-BR" sz="2000" b="1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FRETES</a:t>
                      </a:r>
                      <a:endParaRPr lang="pt-BR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</a:tr>
              <a:tr h="734444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Lavouras temporárias ou permanentes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1.276.370.339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29,5 </a:t>
                      </a:r>
                      <a:endParaRPr lang="pt-BR" sz="20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36722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Produtos da silvicultura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119.955.932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3,6 </a:t>
                      </a:r>
                      <a:endParaRPr lang="pt-BR" sz="20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722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Principais cadeias de carne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98.970.145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4,4 </a:t>
                      </a:r>
                      <a:endParaRPr lang="pt-BR" sz="20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36722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Fertilizantes e corretivos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71.271.759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3,8 </a:t>
                      </a:r>
                      <a:endParaRPr lang="pt-BR" sz="20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36722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Produtos do extrativismo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20.055.084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1,1 </a:t>
                      </a:r>
                      <a:endParaRPr lang="pt-BR" sz="20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36722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Produtos da horticultura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6.736.523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0,3</a:t>
                      </a:r>
                      <a:endParaRPr lang="pt-BR" sz="20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50755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/>
                        <a:t>1.593.359.782</a:t>
                      </a:r>
                      <a:r>
                        <a:rPr lang="pt-BR" sz="2400" dirty="0" smtClean="0"/>
                        <a:t>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42,7 </a:t>
                      </a:r>
                      <a:endParaRPr lang="pt-BR" sz="200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2520280" y="5294676"/>
            <a:ext cx="3923928" cy="896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 </a:t>
            </a:r>
            <a:r>
              <a:rPr lang="pt-BR" sz="2400" dirty="0" smtClean="0"/>
              <a:t>Aproximadamente </a:t>
            </a:r>
            <a:r>
              <a:rPr lang="pt-BR" sz="2400" dirty="0"/>
              <a:t> </a:t>
            </a:r>
            <a:endParaRPr lang="pt-BR" sz="2400" dirty="0" smtClean="0"/>
          </a:p>
          <a:p>
            <a:pPr algn="ctr"/>
            <a:r>
              <a:rPr lang="pt-BR" sz="2400" dirty="0" smtClean="0"/>
              <a:t>42,7 milhões de fretes </a:t>
            </a:r>
            <a:endParaRPr lang="pt-BR" sz="2400" dirty="0"/>
          </a:p>
        </p:txBody>
      </p:sp>
      <p:grpSp>
        <p:nvGrpSpPr>
          <p:cNvPr id="5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6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7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62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/>
          </a:bodyPr>
          <a:lstStyle/>
          <a:p>
            <a:r>
              <a:rPr lang="pt-BR" dirty="0"/>
              <a:t>CARGAS </a:t>
            </a:r>
            <a:r>
              <a:rPr lang="pt-BR" dirty="0" smtClean="0"/>
              <a:t>DA AGRICULTURA </a:t>
            </a:r>
            <a:r>
              <a:rPr lang="pt-BR" dirty="0"/>
              <a:t>NA MALHA </a:t>
            </a:r>
            <a:r>
              <a:rPr lang="pt-BR" dirty="0" smtClean="0"/>
              <a:t>VIÁRIA</a:t>
            </a:r>
          </a:p>
          <a:p>
            <a:r>
              <a:rPr lang="pt-BR" dirty="0" smtClean="0"/>
              <a:t>FRETES </a:t>
            </a:r>
            <a:r>
              <a:rPr lang="pt-BR" dirty="0"/>
              <a:t>GERADOS PELA </a:t>
            </a:r>
            <a:r>
              <a:rPr lang="pt-BR" dirty="0" smtClean="0"/>
              <a:t>AGROPECUÁRIA: ESTIMATIVAS</a:t>
            </a:r>
          </a:p>
          <a:p>
            <a:r>
              <a:rPr lang="pt-BR" b="1" dirty="0" smtClean="0"/>
              <a:t>ORIGEM DAS ORIGENS: ANÁLISE GRÁFICA, NUMÉRICA E CARTOGRÁFICA DA PRODUÇÃO</a:t>
            </a:r>
          </a:p>
          <a:p>
            <a:r>
              <a:rPr lang="pt-BR" dirty="0"/>
              <a:t>DESTINO DOS </a:t>
            </a:r>
            <a:r>
              <a:rPr lang="pt-BR" dirty="0" smtClean="0"/>
              <a:t>DESTINOS: PROCESSAMENTO E EXPORTAÇÃO DA PRODUÇÃO AGROPECUÁRIA</a:t>
            </a:r>
          </a:p>
          <a:p>
            <a:r>
              <a:rPr lang="pt-BR" dirty="0" smtClean="0"/>
              <a:t>MODELAGEM DAS EXPORTAÇÕES DE GRÃOS</a:t>
            </a:r>
          </a:p>
          <a:p>
            <a:r>
              <a:rPr lang="pt-BR" dirty="0" smtClean="0"/>
              <a:t>DESTINOS DA PRODUÇÃO MUNICIPAL (EXPORTAÇÃO)</a:t>
            </a:r>
          </a:p>
          <a:p>
            <a:r>
              <a:rPr lang="pt-BR" dirty="0" smtClean="0"/>
              <a:t>DELIMITAÇÃO E QUALIFICAÇÃO DAS BACIAS LOGÍSTICAS</a:t>
            </a:r>
            <a:endParaRPr lang="pt-BR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274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3995936" y="2708920"/>
          <a:ext cx="3746500" cy="1800225"/>
        </p:xfrm>
        <a:graphic>
          <a:graphicData uri="http://schemas.openxmlformats.org/drawingml/2006/table">
            <a:tbl>
              <a:tblPr/>
              <a:tblGrid>
                <a:gridCol w="1548088"/>
                <a:gridCol w="1484642"/>
                <a:gridCol w="713770"/>
              </a:tblGrid>
              <a:tr h="600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Estado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Quantidade produzida 2015 (Toneladas)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Mato Grosso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2.373.581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Bahia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1.196.663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Goiás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131.995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Mato Grosso do Sul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137.724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Maranhão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89.774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4.007.326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48F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ORIGEM DAS ORIGENS: ANÁLISE NUMÉRICA, GRÁFICA E CARTOGRÁFICA DAS CADEIAS PRODUTIVAS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07504" y="1412776"/>
          <a:ext cx="2997200" cy="3888430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609600"/>
                <a:gridCol w="2387600"/>
              </a:tblGrid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1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Algodão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2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Aves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3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Bovinos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4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Café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5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Cana-de-açúcar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6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Laranja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7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Madeira para papel e celulose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8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Milho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9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Soja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  <a:tr h="388843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/>
                        <a:t>10</a:t>
                      </a:r>
                      <a:endParaRPr lang="pt-BR" sz="140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Suínos</a:t>
                      </a: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itchFamily="34" charset="0"/>
                <a:cs typeface="Arial" pitchFamily="34" charset="0"/>
              </a:rPr>
              <a:t> 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itchFamily="34" charset="0"/>
                <a:cs typeface="Arial" pitchFamily="34" charset="0"/>
              </a:rPr>
              <a:t> </a:t>
            </a: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04048" y="1268760"/>
            <a:ext cx="117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 Mi t/ano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323528" y="1423534"/>
            <a:ext cx="1656184" cy="3492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Gráfico 19"/>
          <p:cNvGraphicFramePr/>
          <p:nvPr/>
        </p:nvGraphicFramePr>
        <p:xfrm>
          <a:off x="3491880" y="2060848"/>
          <a:ext cx="46085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3419872" y="2060848"/>
          <a:ext cx="4752529" cy="2664295"/>
        </p:xfrm>
        <a:graphic>
          <a:graphicData uri="http://schemas.openxmlformats.org/drawingml/2006/table">
            <a:tbl>
              <a:tblPr/>
              <a:tblGrid>
                <a:gridCol w="2167235"/>
                <a:gridCol w="1434788"/>
                <a:gridCol w="1150506"/>
              </a:tblGrid>
              <a:tr h="53285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333333"/>
                          </a:solidFill>
                          <a:latin typeface="Calibri"/>
                        </a:rPr>
                        <a:t>Exportações em 2015</a:t>
                      </a:r>
                      <a:endParaRPr lang="pt-BR" sz="1600" b="1" i="0" u="none" strike="noStrike" dirty="0">
                        <a:solidFill>
                          <a:srgbClr val="333333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Porto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Peso (</a:t>
                      </a:r>
                      <a:r>
                        <a:rPr lang="pt-BR" sz="1600" b="1" i="0" u="none" strike="noStrike" dirty="0" err="1">
                          <a:solidFill>
                            <a:srgbClr val="333333"/>
                          </a:solidFill>
                          <a:latin typeface="Calibri"/>
                        </a:rPr>
                        <a:t>ton</a:t>
                      </a:r>
                      <a:r>
                        <a:rPr lang="pt-BR" sz="1600" b="1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333333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5"/>
                    </a:solidFill>
                  </a:tcPr>
                </a:tc>
              </a:tr>
              <a:tr h="53285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Porto de Santos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748.634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91,0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285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rgbClr val="333333"/>
                          </a:solidFill>
                          <a:latin typeface="Calibri"/>
                        </a:rPr>
                        <a:t>Porto de Paranaguá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74.125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333333"/>
                          </a:solidFill>
                          <a:latin typeface="Calibri"/>
                        </a:rPr>
                        <a:t>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285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822.759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345" name="Picture 9" descr="Algod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24744"/>
            <a:ext cx="5040560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Conector de seta reta 16"/>
          <p:cNvCxnSpPr/>
          <p:nvPr/>
        </p:nvCxnSpPr>
        <p:spPr>
          <a:xfrm>
            <a:off x="1979712" y="1598175"/>
            <a:ext cx="1728192" cy="12547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18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4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m 20" descr="logo_embrapa_territorial_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2351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animBg="1"/>
      <p:bldGraphic spid="20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/>
          </a:bodyPr>
          <a:lstStyle/>
          <a:p>
            <a:r>
              <a:rPr lang="pt-BR" dirty="0"/>
              <a:t>CARGAS </a:t>
            </a:r>
            <a:r>
              <a:rPr lang="pt-BR" dirty="0" smtClean="0"/>
              <a:t>DA AGRICULTURA </a:t>
            </a:r>
            <a:r>
              <a:rPr lang="pt-BR" dirty="0"/>
              <a:t>NA MALHA </a:t>
            </a:r>
            <a:r>
              <a:rPr lang="pt-BR" dirty="0" smtClean="0"/>
              <a:t>VIÁRIA</a:t>
            </a:r>
          </a:p>
          <a:p>
            <a:r>
              <a:rPr lang="pt-BR" dirty="0" smtClean="0"/>
              <a:t>FRETES </a:t>
            </a:r>
            <a:r>
              <a:rPr lang="pt-BR" dirty="0"/>
              <a:t>GERADOS PELA </a:t>
            </a:r>
            <a:r>
              <a:rPr lang="pt-BR" dirty="0" smtClean="0"/>
              <a:t>AGROPECUÁRIA: ESTIMATIVAS</a:t>
            </a:r>
          </a:p>
          <a:p>
            <a:r>
              <a:rPr lang="pt-BR" dirty="0" smtClean="0"/>
              <a:t>ORIGEM DAS ORIGENS: ANÁLISE GRÁFICA, NUMÉRICA E CARTOGRÁFICA DA PRODUÇÃO</a:t>
            </a:r>
          </a:p>
          <a:p>
            <a:r>
              <a:rPr lang="pt-BR" b="1" dirty="0"/>
              <a:t>DESTINO DOS </a:t>
            </a:r>
            <a:r>
              <a:rPr lang="pt-BR" b="1" dirty="0" smtClean="0"/>
              <a:t>DESTINOS: PROCESSAMENTO E EXPORTAÇÃO DA PRODUÇÃO AGROPECUÁRIA</a:t>
            </a:r>
          </a:p>
          <a:p>
            <a:r>
              <a:rPr lang="pt-BR" dirty="0" smtClean="0"/>
              <a:t>MODELAGEM DAS EXPORTAÇÕES DE GRÃOS</a:t>
            </a:r>
          </a:p>
          <a:p>
            <a:r>
              <a:rPr lang="pt-BR" dirty="0" smtClean="0"/>
              <a:t>DESTINOS DA PRODUÇÃO MUNICIPAL (EXPORTAÇÃO)</a:t>
            </a:r>
          </a:p>
          <a:p>
            <a:r>
              <a:rPr lang="pt-BR" dirty="0" smtClean="0"/>
              <a:t>DELIMITAÇÃO E QUALIFICAÇÃO DAS BACIAS LOGÍSTICAS</a:t>
            </a:r>
            <a:endParaRPr lang="pt-BR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6573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DESTINO DOS DESTINOS: CADEIAS DA BOVINOCULTURA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96752"/>
            <a:ext cx="468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5912" y="1196752"/>
            <a:ext cx="468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899592" y="980728"/>
            <a:ext cx="332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G75 DA PRODUÇÃO DE BOVINOS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508104" y="980728"/>
            <a:ext cx="24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ABATEDOUROS E ROTAS</a:t>
            </a:r>
            <a:endParaRPr lang="pt-BR" b="1" dirty="0"/>
          </a:p>
        </p:txBody>
      </p:sp>
      <p:grpSp>
        <p:nvGrpSpPr>
          <p:cNvPr id="7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8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1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4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m 11" descr="logo_embrapa_territorial_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1585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DESTINO DOS DESTINOS: CADEIAS DA AVICULTURA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97272"/>
            <a:ext cx="468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612" y="1197272"/>
            <a:ext cx="468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1043608" y="980728"/>
            <a:ext cx="29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G75 DA PRODUÇÃO DE AVES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508104" y="980728"/>
            <a:ext cx="24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ABATEDOUROS E ROTAS</a:t>
            </a:r>
            <a:endParaRPr lang="pt-BR" b="1" dirty="0"/>
          </a:p>
        </p:txBody>
      </p:sp>
      <p:grpSp>
        <p:nvGrpSpPr>
          <p:cNvPr id="7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8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9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4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10" descr="logo_embrapa_territorial_m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715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/>
          </a:bodyPr>
          <a:lstStyle/>
          <a:p>
            <a:r>
              <a:rPr lang="pt-BR" dirty="0"/>
              <a:t>CARGAS </a:t>
            </a:r>
            <a:r>
              <a:rPr lang="pt-BR" dirty="0" smtClean="0"/>
              <a:t>DA AGRICULTURA </a:t>
            </a:r>
            <a:r>
              <a:rPr lang="pt-BR" dirty="0"/>
              <a:t>NA MALHA </a:t>
            </a:r>
            <a:r>
              <a:rPr lang="pt-BR" dirty="0" smtClean="0"/>
              <a:t>VIÁRIA</a:t>
            </a:r>
          </a:p>
          <a:p>
            <a:r>
              <a:rPr lang="pt-BR" dirty="0" smtClean="0"/>
              <a:t>FRETES </a:t>
            </a:r>
            <a:r>
              <a:rPr lang="pt-BR" dirty="0"/>
              <a:t>GERADOS PELA </a:t>
            </a:r>
            <a:r>
              <a:rPr lang="pt-BR" dirty="0" smtClean="0"/>
              <a:t>AGROPECUÁRIA: ESTIMATIVAS</a:t>
            </a:r>
          </a:p>
          <a:p>
            <a:r>
              <a:rPr lang="pt-BR" dirty="0" smtClean="0"/>
              <a:t>ORIGEM DAS ORIGENS: ANÁLISE GRÁFICA, NUMÉRICA E CARTOGRÁFICA DA PRODUÇÃO</a:t>
            </a:r>
          </a:p>
          <a:p>
            <a:r>
              <a:rPr lang="pt-BR" dirty="0"/>
              <a:t>DESTINO DOS </a:t>
            </a:r>
            <a:r>
              <a:rPr lang="pt-BR" dirty="0" smtClean="0"/>
              <a:t>DESTINOS: PROCESSAMENTO E EXPORTAÇÃO DA PRODUÇÃO AGROPECUÁRIA</a:t>
            </a:r>
          </a:p>
          <a:p>
            <a:r>
              <a:rPr lang="pt-BR" b="1" dirty="0" smtClean="0"/>
              <a:t>MODELAGEM DAS EXPORTAÇÕES DE GRÃOS</a:t>
            </a:r>
          </a:p>
          <a:p>
            <a:r>
              <a:rPr lang="pt-BR" dirty="0" smtClean="0"/>
              <a:t>DESTINOS DA PRODUÇÃO MUNICIPAL (EXPORTAÇÃO)</a:t>
            </a:r>
          </a:p>
          <a:p>
            <a:r>
              <a:rPr lang="pt-BR" dirty="0" smtClean="0"/>
              <a:t>DELIMITAÇÃO E QUALIFICAÇÃO DAS BACIAS LOGÍSTICAS</a:t>
            </a:r>
            <a:endParaRPr lang="pt-BR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131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44"/>
            <a:ext cx="9143997" cy="646475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21195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TERRAS INDÍGENAS (</a:t>
            </a:r>
            <a:r>
              <a:rPr 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TIs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55976" y="836712"/>
            <a:ext cx="45365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 smtClean="0"/>
              <a:t>Terras Indígenas</a:t>
            </a:r>
          </a:p>
          <a:p>
            <a:pPr algn="r"/>
            <a:endParaRPr lang="pt-BR" sz="1600" b="1" dirty="0" smtClean="0"/>
          </a:p>
          <a:p>
            <a:pPr algn="r"/>
            <a:r>
              <a:rPr lang="pt-BR" sz="1600" b="1" dirty="0" smtClean="0"/>
              <a:t>Área de 117.956.054 ha</a:t>
            </a:r>
          </a:p>
          <a:p>
            <a:pPr algn="r"/>
            <a:r>
              <a:rPr lang="pt-BR" sz="1600" b="1" dirty="0" smtClean="0"/>
              <a:t>600 unidades</a:t>
            </a:r>
          </a:p>
          <a:p>
            <a:pPr algn="r"/>
            <a:r>
              <a:rPr lang="pt-BR" sz="1600" b="1" dirty="0" smtClean="0"/>
              <a:t>14% do Brasil</a:t>
            </a:r>
            <a:endParaRPr lang="pt-BR" sz="1600" b="1" dirty="0"/>
          </a:p>
          <a:p>
            <a:pPr algn="r"/>
            <a:endParaRPr lang="pt-BR" sz="1600" b="1" dirty="0" smtClean="0"/>
          </a:p>
          <a:p>
            <a:pPr algn="r"/>
            <a:endParaRPr lang="pt-BR" sz="16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949280"/>
            <a:ext cx="3888109" cy="6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65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/>
          <p:cNvGrpSpPr/>
          <p:nvPr/>
        </p:nvGrpSpPr>
        <p:grpSpPr>
          <a:xfrm>
            <a:off x="0" y="548680"/>
            <a:ext cx="5219700" cy="6287095"/>
            <a:chOff x="0" y="548680"/>
            <a:chExt cx="5219700" cy="6287095"/>
          </a:xfrm>
        </p:grpSpPr>
        <p:pic>
          <p:nvPicPr>
            <p:cNvPr id="870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14"/>
            <a:stretch>
              <a:fillRect/>
            </a:stretch>
          </p:blipFill>
          <p:spPr bwMode="auto">
            <a:xfrm>
              <a:off x="0" y="549275"/>
              <a:ext cx="5219700" cy="6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tângulo 42"/>
            <p:cNvSpPr/>
            <p:nvPr/>
          </p:nvSpPr>
          <p:spPr>
            <a:xfrm>
              <a:off x="755576" y="548680"/>
              <a:ext cx="374441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7043" name="CaixaDeTexto 1"/>
          <p:cNvSpPr txBox="1">
            <a:spLocks noChangeArrowheads="1"/>
          </p:cNvSpPr>
          <p:nvPr/>
        </p:nvSpPr>
        <p:spPr bwMode="auto">
          <a:xfrm>
            <a:off x="6084888" y="4265613"/>
            <a:ext cx="178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/>
              <a:t>RIO GRANDE - RS</a:t>
            </a:r>
          </a:p>
        </p:txBody>
      </p:sp>
      <p:pic>
        <p:nvPicPr>
          <p:cNvPr id="8704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1878013"/>
            <a:ext cx="1804987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5" name="CaixaDeTexto 2"/>
          <p:cNvSpPr txBox="1">
            <a:spLocks noChangeArrowheads="1"/>
          </p:cNvSpPr>
          <p:nvPr/>
        </p:nvSpPr>
        <p:spPr bwMode="auto">
          <a:xfrm>
            <a:off x="6516688" y="2155825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400"/>
              <a:t>TOTAL</a:t>
            </a: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2916238" y="6049949"/>
            <a:ext cx="395287" cy="200054"/>
            <a:chOff x="2915816" y="5501666"/>
            <a:chExt cx="395807" cy="199632"/>
          </a:xfrm>
        </p:grpSpPr>
        <p:pic>
          <p:nvPicPr>
            <p:cNvPr id="8707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78" name="CaixaDeTexto 25"/>
            <p:cNvSpPr txBox="1">
              <a:spLocks noChangeArrowheads="1"/>
            </p:cNvSpPr>
            <p:nvPr/>
          </p:nvSpPr>
          <p:spPr bwMode="auto">
            <a:xfrm>
              <a:off x="2953969" y="5501666"/>
              <a:ext cx="357654" cy="19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14,0</a:t>
              </a:r>
              <a:endParaRPr lang="pt-BR" sz="900" dirty="0"/>
            </a:p>
          </p:txBody>
        </p:sp>
      </p:grpSp>
      <p:grpSp>
        <p:nvGrpSpPr>
          <p:cNvPr id="3" name="Grupo 28"/>
          <p:cNvGrpSpPr>
            <a:grpSpLocks/>
          </p:cNvGrpSpPr>
          <p:nvPr/>
        </p:nvGrpSpPr>
        <p:grpSpPr bwMode="auto">
          <a:xfrm>
            <a:off x="3427413" y="5434013"/>
            <a:ext cx="395287" cy="215900"/>
            <a:chOff x="2915816" y="5501665"/>
            <a:chExt cx="395807" cy="215444"/>
          </a:xfrm>
        </p:grpSpPr>
        <p:pic>
          <p:nvPicPr>
            <p:cNvPr id="87075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76" name="CaixaDeTexto 30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800" dirty="0" smtClean="0"/>
                <a:t>8,0</a:t>
              </a:r>
              <a:endParaRPr lang="pt-BR" sz="800" dirty="0"/>
            </a:p>
          </p:txBody>
        </p:sp>
      </p:grpSp>
      <p:grpSp>
        <p:nvGrpSpPr>
          <p:cNvPr id="4" name="Grupo 31"/>
          <p:cNvGrpSpPr>
            <a:grpSpLocks/>
          </p:cNvGrpSpPr>
          <p:nvPr/>
        </p:nvGrpSpPr>
        <p:grpSpPr bwMode="auto">
          <a:xfrm>
            <a:off x="3592513" y="5248275"/>
            <a:ext cx="395287" cy="200025"/>
            <a:chOff x="2915816" y="5501665"/>
            <a:chExt cx="395807" cy="200055"/>
          </a:xfrm>
        </p:grpSpPr>
        <p:pic>
          <p:nvPicPr>
            <p:cNvPr id="8707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74" name="CaixaDeTexto 33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18,5</a:t>
              </a:r>
              <a:endParaRPr lang="pt-BR" sz="700" dirty="0"/>
            </a:p>
          </p:txBody>
        </p:sp>
      </p:grpSp>
      <p:grpSp>
        <p:nvGrpSpPr>
          <p:cNvPr id="5" name="Grupo 34"/>
          <p:cNvGrpSpPr>
            <a:grpSpLocks/>
          </p:cNvGrpSpPr>
          <p:nvPr/>
        </p:nvGrpSpPr>
        <p:grpSpPr bwMode="auto">
          <a:xfrm>
            <a:off x="3811588" y="5048250"/>
            <a:ext cx="396875" cy="200025"/>
            <a:chOff x="2915816" y="5501665"/>
            <a:chExt cx="395807" cy="200055"/>
          </a:xfrm>
        </p:grpSpPr>
        <p:pic>
          <p:nvPicPr>
            <p:cNvPr id="87071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72" name="CaixaDeTexto 36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32,6</a:t>
              </a:r>
              <a:endParaRPr lang="pt-BR" sz="700" dirty="0"/>
            </a:p>
          </p:txBody>
        </p:sp>
      </p:grpSp>
      <p:grpSp>
        <p:nvGrpSpPr>
          <p:cNvPr id="6" name="Grupo 37"/>
          <p:cNvGrpSpPr>
            <a:grpSpLocks/>
          </p:cNvGrpSpPr>
          <p:nvPr/>
        </p:nvGrpSpPr>
        <p:grpSpPr bwMode="auto">
          <a:xfrm>
            <a:off x="4341813" y="4600575"/>
            <a:ext cx="396875" cy="200025"/>
            <a:chOff x="2915816" y="5501665"/>
            <a:chExt cx="395807" cy="200055"/>
          </a:xfrm>
        </p:grpSpPr>
        <p:pic>
          <p:nvPicPr>
            <p:cNvPr id="87069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70" name="CaixaDeTexto 39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6,9</a:t>
              </a:r>
              <a:endParaRPr lang="pt-BR" sz="700" dirty="0"/>
            </a:p>
          </p:txBody>
        </p:sp>
      </p:grpSp>
      <p:grpSp>
        <p:nvGrpSpPr>
          <p:cNvPr id="7" name="Grupo 40"/>
          <p:cNvGrpSpPr>
            <a:grpSpLocks/>
          </p:cNvGrpSpPr>
          <p:nvPr/>
        </p:nvGrpSpPr>
        <p:grpSpPr bwMode="auto">
          <a:xfrm>
            <a:off x="4581525" y="3716338"/>
            <a:ext cx="395288" cy="200025"/>
            <a:chOff x="2915816" y="5501665"/>
            <a:chExt cx="395807" cy="200055"/>
          </a:xfrm>
        </p:grpSpPr>
        <p:pic>
          <p:nvPicPr>
            <p:cNvPr id="8706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68" name="CaixaDeTexto 42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3,5</a:t>
              </a:r>
              <a:endParaRPr lang="pt-BR" sz="700" dirty="0"/>
            </a:p>
          </p:txBody>
        </p:sp>
      </p:grpSp>
      <p:grpSp>
        <p:nvGrpSpPr>
          <p:cNvPr id="8" name="Grupo 43"/>
          <p:cNvGrpSpPr>
            <a:grpSpLocks/>
          </p:cNvGrpSpPr>
          <p:nvPr/>
        </p:nvGrpSpPr>
        <p:grpSpPr bwMode="auto">
          <a:xfrm>
            <a:off x="3624263" y="1924050"/>
            <a:ext cx="396875" cy="200025"/>
            <a:chOff x="2915816" y="5501665"/>
            <a:chExt cx="395807" cy="200055"/>
          </a:xfrm>
        </p:grpSpPr>
        <p:pic>
          <p:nvPicPr>
            <p:cNvPr id="87065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66" name="CaixaDeTexto 45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7,2</a:t>
              </a:r>
              <a:endParaRPr lang="pt-BR" sz="700" dirty="0"/>
            </a:p>
          </p:txBody>
        </p:sp>
      </p:grpSp>
      <p:grpSp>
        <p:nvGrpSpPr>
          <p:cNvPr id="9" name="Grupo 46"/>
          <p:cNvGrpSpPr>
            <a:grpSpLocks/>
          </p:cNvGrpSpPr>
          <p:nvPr/>
        </p:nvGrpSpPr>
        <p:grpSpPr bwMode="auto">
          <a:xfrm>
            <a:off x="2411413" y="2087563"/>
            <a:ext cx="396875" cy="200025"/>
            <a:chOff x="2915816" y="5501665"/>
            <a:chExt cx="395807" cy="200055"/>
          </a:xfrm>
        </p:grpSpPr>
        <p:pic>
          <p:nvPicPr>
            <p:cNvPr id="87063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64" name="CaixaDeTexto 48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2,5</a:t>
              </a:r>
              <a:endParaRPr lang="pt-BR" sz="700" dirty="0"/>
            </a:p>
          </p:txBody>
        </p:sp>
      </p:grpSp>
      <p:grpSp>
        <p:nvGrpSpPr>
          <p:cNvPr id="10" name="Grupo 49"/>
          <p:cNvGrpSpPr>
            <a:grpSpLocks/>
          </p:cNvGrpSpPr>
          <p:nvPr/>
        </p:nvGrpSpPr>
        <p:grpSpPr bwMode="auto">
          <a:xfrm>
            <a:off x="1835150" y="2203447"/>
            <a:ext cx="396875" cy="200025"/>
            <a:chOff x="2915816" y="5501662"/>
            <a:chExt cx="395807" cy="200055"/>
          </a:xfrm>
        </p:grpSpPr>
        <p:pic>
          <p:nvPicPr>
            <p:cNvPr id="87061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62" name="CaixaDeTexto 51"/>
            <p:cNvSpPr txBox="1">
              <a:spLocks noChangeArrowheads="1"/>
            </p:cNvSpPr>
            <p:nvPr/>
          </p:nvSpPr>
          <p:spPr bwMode="auto">
            <a:xfrm>
              <a:off x="2953969" y="5501662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3,4</a:t>
              </a:r>
              <a:endParaRPr lang="pt-BR" sz="700" dirty="0"/>
            </a:p>
          </p:txBody>
        </p:sp>
      </p:grpSp>
      <p:grpSp>
        <p:nvGrpSpPr>
          <p:cNvPr id="11" name="Grupo 6"/>
          <p:cNvGrpSpPr>
            <a:grpSpLocks/>
          </p:cNvGrpSpPr>
          <p:nvPr/>
        </p:nvGrpSpPr>
        <p:grpSpPr bwMode="auto">
          <a:xfrm>
            <a:off x="5411788" y="4800600"/>
            <a:ext cx="1320800" cy="679450"/>
            <a:chOff x="5411208" y="4251203"/>
            <a:chExt cx="1320740" cy="679536"/>
          </a:xfrm>
        </p:grpSpPr>
        <p:pic>
          <p:nvPicPr>
            <p:cNvPr id="87059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208" y="4251203"/>
              <a:ext cx="1320740" cy="679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60" name="CaixaDeTexto 53"/>
            <p:cNvSpPr txBox="1">
              <a:spLocks noChangeArrowheads="1"/>
            </p:cNvSpPr>
            <p:nvPr/>
          </p:nvSpPr>
          <p:spPr bwMode="auto">
            <a:xfrm>
              <a:off x="5638319" y="4429467"/>
              <a:ext cx="83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pt-BR" sz="2400" dirty="0" smtClean="0"/>
                <a:t>14,0</a:t>
              </a:r>
              <a:endParaRPr lang="pt-BR" sz="2400" dirty="0"/>
            </a:p>
          </p:txBody>
        </p:sp>
      </p:grpSp>
      <p:pic>
        <p:nvPicPr>
          <p:cNvPr id="8705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27"/>
          <a:stretch>
            <a:fillRect/>
          </a:stretch>
        </p:blipFill>
        <p:spPr bwMode="auto">
          <a:xfrm>
            <a:off x="165100" y="5427663"/>
            <a:ext cx="1127125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5437483" y="555304"/>
            <a:ext cx="3521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SAFRA </a:t>
            </a:r>
            <a:r>
              <a:rPr lang="pt-BR" sz="1400" b="1" dirty="0" smtClean="0">
                <a:solidFill>
                  <a:schemeClr val="tx1"/>
                </a:solidFill>
              </a:rPr>
              <a:t>2015</a:t>
            </a:r>
            <a:endParaRPr lang="pt-BR" sz="1400" b="1" dirty="0">
              <a:solidFill>
                <a:schemeClr val="tx1"/>
              </a:solidFill>
            </a:endParaRPr>
          </a:p>
          <a:p>
            <a:pPr algn="ctr"/>
            <a:r>
              <a:rPr lang="pt-BR" sz="1400" dirty="0" smtClean="0">
                <a:solidFill>
                  <a:schemeClr val="tx1"/>
                </a:solidFill>
              </a:rPr>
              <a:t>197 </a:t>
            </a:r>
            <a:r>
              <a:rPr lang="pt-BR" sz="1400" dirty="0">
                <a:solidFill>
                  <a:schemeClr val="tx1"/>
                </a:solidFill>
              </a:rPr>
              <a:t>MILHÕES DE TONELADAS DE GRÃOS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</a:rPr>
              <a:t>(SOJA + MILHO + FARELO + </a:t>
            </a:r>
            <a:r>
              <a:rPr lang="pt-BR" sz="1400" dirty="0" smtClean="0">
                <a:solidFill>
                  <a:schemeClr val="tx1"/>
                </a:solidFill>
              </a:rPr>
              <a:t>ÓLEO + ALGODÃO)</a:t>
            </a:r>
            <a:endParaRPr lang="pt-BR" sz="1400" dirty="0">
              <a:solidFill>
                <a:schemeClr val="tx1"/>
              </a:solidFill>
            </a:endParaRPr>
          </a:p>
          <a:p>
            <a:pPr algn="ctr"/>
            <a:endParaRPr lang="pt-BR" sz="1400" dirty="0">
              <a:solidFill>
                <a:schemeClr val="tx1"/>
              </a:solidFill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</a:rPr>
              <a:t>EXPORTAÇÃO </a:t>
            </a:r>
            <a:r>
              <a:rPr lang="pt-BR" sz="1400" dirty="0" smtClean="0"/>
              <a:t>99</a:t>
            </a:r>
            <a:r>
              <a:rPr lang="pt-BR" sz="1400" dirty="0" smtClean="0">
                <a:solidFill>
                  <a:schemeClr val="tx1"/>
                </a:solidFill>
              </a:rPr>
              <a:t> </a:t>
            </a:r>
            <a:r>
              <a:rPr lang="pt-BR" sz="1400" dirty="0">
                <a:solidFill>
                  <a:schemeClr val="tx1"/>
                </a:solidFill>
              </a:rPr>
              <a:t>MILHÕES DE </a:t>
            </a:r>
            <a:r>
              <a:rPr lang="pt-BR" sz="1400" dirty="0" smtClean="0">
                <a:solidFill>
                  <a:schemeClr val="tx1"/>
                </a:solidFill>
              </a:rPr>
              <a:t>TONELADAS</a:t>
            </a:r>
          </a:p>
          <a:p>
            <a:pPr algn="ctr"/>
            <a:r>
              <a:rPr lang="pt-BR" sz="1400" dirty="0" smtClean="0"/>
              <a:t>(SOJA + MILHO + FARELO + ÓLEO)</a:t>
            </a:r>
          </a:p>
        </p:txBody>
      </p:sp>
      <p:grpSp>
        <p:nvGrpSpPr>
          <p:cNvPr id="12" name="Grupo 43"/>
          <p:cNvGrpSpPr>
            <a:grpSpLocks/>
          </p:cNvGrpSpPr>
          <p:nvPr/>
        </p:nvGrpSpPr>
        <p:grpSpPr bwMode="auto">
          <a:xfrm>
            <a:off x="3131840" y="1844824"/>
            <a:ext cx="396875" cy="200025"/>
            <a:chOff x="2915816" y="5501665"/>
            <a:chExt cx="395807" cy="200055"/>
          </a:xfrm>
        </p:grpSpPr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517232"/>
              <a:ext cx="388492" cy="179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CaixaDeTexto 45"/>
            <p:cNvSpPr txBox="1">
              <a:spLocks noChangeArrowheads="1"/>
            </p:cNvSpPr>
            <p:nvPr/>
          </p:nvSpPr>
          <p:spPr bwMode="auto">
            <a:xfrm>
              <a:off x="2953969" y="5501665"/>
              <a:ext cx="357654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700" dirty="0" smtClean="0"/>
                <a:t>2,4</a:t>
              </a:r>
              <a:endParaRPr lang="pt-BR" sz="700" dirty="0"/>
            </a:p>
          </p:txBody>
        </p:sp>
      </p:grpSp>
      <p:sp>
        <p:nvSpPr>
          <p:cNvPr id="56" name="Triângulo isósceles 55"/>
          <p:cNvSpPr/>
          <p:nvPr/>
        </p:nvSpPr>
        <p:spPr>
          <a:xfrm>
            <a:off x="3275856" y="2159144"/>
            <a:ext cx="72008" cy="72000"/>
          </a:xfrm>
          <a:prstGeom prst="triangle">
            <a:avLst/>
          </a:prstGeom>
          <a:solidFill>
            <a:srgbClr val="00FF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2" name="Grupo 101"/>
          <p:cNvGrpSpPr/>
          <p:nvPr/>
        </p:nvGrpSpPr>
        <p:grpSpPr>
          <a:xfrm>
            <a:off x="0" y="476250"/>
            <a:ext cx="9144000" cy="6381750"/>
            <a:chOff x="0" y="476250"/>
            <a:chExt cx="9144000" cy="6381750"/>
          </a:xfrm>
        </p:grpSpPr>
        <p:sp>
          <p:nvSpPr>
            <p:cNvPr id="103" name="Retângulo 102"/>
            <p:cNvSpPr/>
            <p:nvPr/>
          </p:nvSpPr>
          <p:spPr>
            <a:xfrm>
              <a:off x="0" y="476250"/>
              <a:ext cx="9144000" cy="6381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3"/>
            <a:stretch>
              <a:fillRect/>
            </a:stretch>
          </p:blipFill>
          <p:spPr bwMode="auto">
            <a:xfrm>
              <a:off x="0" y="549275"/>
              <a:ext cx="5219700" cy="627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CaixaDeTexto 1"/>
            <p:cNvSpPr txBox="1">
              <a:spLocks noChangeArrowheads="1"/>
            </p:cNvSpPr>
            <p:nvPr/>
          </p:nvSpPr>
          <p:spPr bwMode="auto">
            <a:xfrm>
              <a:off x="6084888" y="4518025"/>
              <a:ext cx="17843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/>
                <a:t>RIO GRANDE - RS</a:t>
              </a:r>
            </a:p>
          </p:txBody>
        </p:sp>
        <p:pic>
          <p:nvPicPr>
            <p:cNvPr id="10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575" y="1960563"/>
              <a:ext cx="1679575" cy="174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2033588"/>
              <a:ext cx="3587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463" y="1960563"/>
              <a:ext cx="3587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3733800"/>
              <a:ext cx="3603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613" y="4552950"/>
              <a:ext cx="3587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975" y="5049838"/>
              <a:ext cx="360363" cy="43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8" y="5202238"/>
              <a:ext cx="358775" cy="44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1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5541963"/>
              <a:ext cx="358775" cy="48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300" y="6026150"/>
              <a:ext cx="358775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27"/>
            <a:stretch>
              <a:fillRect/>
            </a:stretch>
          </p:blipFill>
          <p:spPr bwMode="auto">
            <a:xfrm>
              <a:off x="165100" y="5427663"/>
              <a:ext cx="1127125" cy="396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6" name="CaixaDeTexto 115"/>
            <p:cNvSpPr txBox="1"/>
            <p:nvPr/>
          </p:nvSpPr>
          <p:spPr>
            <a:xfrm>
              <a:off x="5437483" y="555304"/>
              <a:ext cx="352154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/>
                  </a:solidFill>
                </a:rPr>
                <a:t>SAFRA </a:t>
              </a:r>
              <a:r>
                <a:rPr lang="pt-BR" sz="1400" b="1" dirty="0" smtClean="0">
                  <a:solidFill>
                    <a:schemeClr val="tx1"/>
                  </a:solidFill>
                </a:rPr>
                <a:t>2015</a:t>
              </a:r>
              <a:endParaRPr lang="pt-BR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pt-BR" sz="1400" dirty="0" smtClean="0">
                  <a:solidFill>
                    <a:schemeClr val="tx1"/>
                  </a:solidFill>
                </a:rPr>
                <a:t>197 </a:t>
              </a:r>
              <a:r>
                <a:rPr lang="pt-BR" sz="1400" dirty="0">
                  <a:solidFill>
                    <a:schemeClr val="tx1"/>
                  </a:solidFill>
                </a:rPr>
                <a:t>MILHÕES DE TONELADAS DE GRÃOS</a:t>
              </a: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(SOJA + MILHO + FARELO + </a:t>
              </a:r>
              <a:r>
                <a:rPr lang="pt-BR" sz="1400" dirty="0" smtClean="0">
                  <a:solidFill>
                    <a:schemeClr val="tx1"/>
                  </a:solidFill>
                </a:rPr>
                <a:t>ÓLEO + ALGODÃO)</a:t>
              </a:r>
              <a:endParaRPr lang="pt-BR" sz="1400" dirty="0">
                <a:solidFill>
                  <a:schemeClr val="tx1"/>
                </a:solidFill>
              </a:endParaRPr>
            </a:p>
            <a:p>
              <a:pPr algn="ctr"/>
              <a:endParaRPr lang="pt-BR" sz="14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EXPORTAÇÃO </a:t>
              </a:r>
              <a:r>
                <a:rPr lang="pt-BR" sz="1400" dirty="0" smtClean="0"/>
                <a:t>99</a:t>
              </a:r>
              <a:r>
                <a:rPr lang="pt-BR" sz="1400" dirty="0" smtClean="0">
                  <a:solidFill>
                    <a:schemeClr val="tx1"/>
                  </a:solidFill>
                </a:rPr>
                <a:t> </a:t>
              </a:r>
              <a:r>
                <a:rPr lang="pt-BR" sz="1400" dirty="0">
                  <a:solidFill>
                    <a:schemeClr val="tx1"/>
                  </a:solidFill>
                </a:rPr>
                <a:t>MILHÕES DE </a:t>
              </a:r>
              <a:r>
                <a:rPr lang="pt-BR" sz="1400" dirty="0" smtClean="0">
                  <a:solidFill>
                    <a:schemeClr val="tx1"/>
                  </a:solidFill>
                </a:rPr>
                <a:t>TONELADAS</a:t>
              </a:r>
            </a:p>
            <a:p>
              <a:pPr algn="ctr"/>
              <a:r>
                <a:rPr lang="pt-BR" sz="1400" dirty="0" smtClean="0"/>
                <a:t>(SOJA + MILHO + FARELO + ÓLEO)</a:t>
              </a:r>
            </a:p>
          </p:txBody>
        </p:sp>
        <p:pic>
          <p:nvPicPr>
            <p:cNvPr id="117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076056" y="4986281"/>
              <a:ext cx="1834489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8" name="Picture 1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58859" y="1817929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9" name="Picture 1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691680" y="1916832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0" name="Picture 16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482062" y="3636059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1" name="Picture 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211960" y="4437112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" name="Picture 1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086727" y="5463154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3" name="Picture 20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53870" y="5913132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4" name="Picture 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167988" y="5103114"/>
              <a:ext cx="720000" cy="566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5" name="Picture 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563888" y="4896343"/>
              <a:ext cx="720000" cy="56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6" name="Triângulo isósceles 125"/>
            <p:cNvSpPr/>
            <p:nvPr/>
          </p:nvSpPr>
          <p:spPr>
            <a:xfrm>
              <a:off x="3275856" y="2159144"/>
              <a:ext cx="72008" cy="72000"/>
            </a:xfrm>
            <a:prstGeom prst="triangle">
              <a:avLst/>
            </a:prstGeom>
            <a:solidFill>
              <a:srgbClr val="00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7" name="Picture 1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074902" y="1638284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8" name="Picture 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635976" y="1851366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" name="CaixaDeTexto 128"/>
            <p:cNvSpPr txBox="1"/>
            <p:nvPr/>
          </p:nvSpPr>
          <p:spPr>
            <a:xfrm>
              <a:off x="5895230" y="3473624"/>
              <a:ext cx="21432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chemeClr val="tx1"/>
                  </a:solidFill>
                </a:rPr>
                <a:t>FERRO </a:t>
              </a:r>
              <a:r>
                <a:rPr lang="pt-BR" sz="1400" dirty="0">
                  <a:solidFill>
                    <a:schemeClr val="tx1"/>
                  </a:solidFill>
                </a:rPr>
                <a:t>= </a:t>
              </a:r>
              <a:r>
                <a:rPr lang="pt-BR" sz="1400" dirty="0" smtClean="0">
                  <a:solidFill>
                    <a:schemeClr val="tx1"/>
                  </a:solidFill>
                </a:rPr>
                <a:t>47,3 MI </a:t>
              </a:r>
              <a:r>
                <a:rPr lang="pt-BR" sz="1400" dirty="0" err="1" smtClean="0">
                  <a:solidFill>
                    <a:schemeClr val="tx1"/>
                  </a:solidFill>
                </a:rPr>
                <a:t>ton</a:t>
              </a:r>
              <a:r>
                <a:rPr lang="pt-BR" sz="1400" dirty="0" smtClean="0">
                  <a:solidFill>
                    <a:schemeClr val="tx1"/>
                  </a:solidFill>
                </a:rPr>
                <a:t> </a:t>
              </a:r>
              <a:r>
                <a:rPr lang="pt-BR" sz="1400" dirty="0">
                  <a:solidFill>
                    <a:schemeClr val="tx1"/>
                  </a:solidFill>
                </a:rPr>
                <a:t>(</a:t>
              </a:r>
              <a:r>
                <a:rPr lang="pt-BR" sz="1400" dirty="0" smtClean="0">
                  <a:solidFill>
                    <a:schemeClr val="tx1"/>
                  </a:solidFill>
                </a:rPr>
                <a:t>47%)</a:t>
              </a:r>
              <a:endParaRPr lang="pt-BR" sz="1400" dirty="0">
                <a:solidFill>
                  <a:schemeClr val="tx1"/>
                </a:solidFill>
              </a:endParaRPr>
            </a:p>
            <a:p>
              <a:r>
                <a:rPr lang="pt-BR" sz="1400" dirty="0">
                  <a:solidFill>
                    <a:schemeClr val="tx1"/>
                  </a:solidFill>
                </a:rPr>
                <a:t>HIDRO </a:t>
              </a:r>
              <a:r>
                <a:rPr lang="pt-BR" sz="1400" dirty="0" smtClean="0">
                  <a:solidFill>
                    <a:schemeClr val="tx1"/>
                  </a:solidFill>
                </a:rPr>
                <a:t>= 10,7 MI </a:t>
              </a:r>
              <a:r>
                <a:rPr lang="pt-BR" sz="1400" dirty="0" err="1" smtClean="0">
                  <a:solidFill>
                    <a:schemeClr val="tx1"/>
                  </a:solidFill>
                </a:rPr>
                <a:t>ton</a:t>
              </a:r>
              <a:r>
                <a:rPr lang="pt-BR" sz="1400" dirty="0" smtClean="0">
                  <a:solidFill>
                    <a:schemeClr val="tx1"/>
                  </a:solidFill>
                </a:rPr>
                <a:t> (11%)</a:t>
              </a:r>
            </a:p>
            <a:p>
              <a:r>
                <a:rPr lang="pt-BR" sz="1400" dirty="0" smtClean="0">
                  <a:solidFill>
                    <a:schemeClr val="tx1"/>
                  </a:solidFill>
                </a:rPr>
                <a:t>RODO= </a:t>
              </a:r>
              <a:r>
                <a:rPr lang="pt-BR" sz="1400" dirty="0" smtClean="0"/>
                <a:t>42,3</a:t>
              </a:r>
              <a:r>
                <a:rPr lang="pt-BR" sz="1400" dirty="0" smtClean="0">
                  <a:solidFill>
                    <a:schemeClr val="tx1"/>
                  </a:solidFill>
                </a:rPr>
                <a:t> MI </a:t>
              </a:r>
              <a:r>
                <a:rPr lang="pt-BR" sz="1400" dirty="0" err="1" smtClean="0">
                  <a:solidFill>
                    <a:schemeClr val="tx1"/>
                  </a:solidFill>
                </a:rPr>
                <a:t>ton</a:t>
              </a:r>
              <a:r>
                <a:rPr lang="pt-BR" sz="1400" dirty="0" smtClean="0">
                  <a:solidFill>
                    <a:schemeClr val="tx1"/>
                  </a:solidFill>
                </a:rPr>
                <a:t> </a:t>
              </a:r>
              <a:r>
                <a:rPr lang="pt-BR" sz="1400" dirty="0">
                  <a:solidFill>
                    <a:schemeClr val="tx1"/>
                  </a:solidFill>
                </a:rPr>
                <a:t>(</a:t>
              </a:r>
              <a:r>
                <a:rPr lang="pt-BR" sz="1400" dirty="0" smtClean="0">
                  <a:solidFill>
                    <a:schemeClr val="tx1"/>
                  </a:solidFill>
                </a:rPr>
                <a:t>42%)</a:t>
              </a:r>
              <a:endParaRPr lang="pt-BR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0" name="Grupo 129"/>
          <p:cNvGrpSpPr/>
          <p:nvPr/>
        </p:nvGrpSpPr>
        <p:grpSpPr>
          <a:xfrm>
            <a:off x="0" y="476250"/>
            <a:ext cx="9144000" cy="6381750"/>
            <a:chOff x="0" y="476250"/>
            <a:chExt cx="9144000" cy="6381750"/>
          </a:xfrm>
        </p:grpSpPr>
        <p:sp>
          <p:nvSpPr>
            <p:cNvPr id="131" name="Retângulo 130"/>
            <p:cNvSpPr/>
            <p:nvPr/>
          </p:nvSpPr>
          <p:spPr>
            <a:xfrm>
              <a:off x="0" y="476250"/>
              <a:ext cx="9144000" cy="6381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8296"/>
            <a:stretch>
              <a:fillRect/>
            </a:stretch>
          </p:blipFill>
          <p:spPr bwMode="auto">
            <a:xfrm>
              <a:off x="0" y="549275"/>
              <a:ext cx="5219700" cy="630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CaixaDeTexto 1"/>
            <p:cNvSpPr txBox="1">
              <a:spLocks noChangeArrowheads="1"/>
            </p:cNvSpPr>
            <p:nvPr/>
          </p:nvSpPr>
          <p:spPr bwMode="auto">
            <a:xfrm>
              <a:off x="6084888" y="4518025"/>
              <a:ext cx="17843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dirty="0"/>
                <a:t>RIO GRANDE - RS</a:t>
              </a:r>
            </a:p>
          </p:txBody>
        </p:sp>
        <p:pic>
          <p:nvPicPr>
            <p:cNvPr id="134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2033588"/>
              <a:ext cx="3587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463" y="1960563"/>
              <a:ext cx="3587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6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3733800"/>
              <a:ext cx="3603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7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613" y="4554538"/>
              <a:ext cx="358775" cy="334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8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975" y="5049838"/>
              <a:ext cx="360363" cy="43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9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8" y="5202238"/>
              <a:ext cx="358775" cy="44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0" name="Picture 1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5541963"/>
              <a:ext cx="358775" cy="48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300" y="6026150"/>
              <a:ext cx="358775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575" y="1960563"/>
              <a:ext cx="1679575" cy="174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87"/>
            <a:stretch>
              <a:fillRect/>
            </a:stretch>
          </p:blipFill>
          <p:spPr bwMode="auto">
            <a:xfrm>
              <a:off x="107950" y="4986338"/>
              <a:ext cx="1590675" cy="14620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4" name="CaixaDeTexto 143"/>
            <p:cNvSpPr txBox="1"/>
            <p:nvPr/>
          </p:nvSpPr>
          <p:spPr>
            <a:xfrm>
              <a:off x="5437483" y="555304"/>
              <a:ext cx="352154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/>
                  </a:solidFill>
                </a:rPr>
                <a:t>SAFRA </a:t>
              </a:r>
              <a:r>
                <a:rPr lang="pt-BR" sz="1400" b="1" dirty="0" smtClean="0">
                  <a:solidFill>
                    <a:schemeClr val="tx1"/>
                  </a:solidFill>
                </a:rPr>
                <a:t>2015</a:t>
              </a:r>
              <a:endParaRPr lang="pt-BR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pt-BR" sz="1400" dirty="0" smtClean="0">
                  <a:solidFill>
                    <a:schemeClr val="tx1"/>
                  </a:solidFill>
                </a:rPr>
                <a:t>197 </a:t>
              </a:r>
              <a:r>
                <a:rPr lang="pt-BR" sz="1400" dirty="0">
                  <a:solidFill>
                    <a:schemeClr val="tx1"/>
                  </a:solidFill>
                </a:rPr>
                <a:t>MILHÕES DE TONELADAS DE GRÃOS</a:t>
              </a: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(SOJA + MILHO + FARELO + </a:t>
              </a:r>
              <a:r>
                <a:rPr lang="pt-BR" sz="1400" dirty="0" smtClean="0">
                  <a:solidFill>
                    <a:schemeClr val="tx1"/>
                  </a:solidFill>
                </a:rPr>
                <a:t>ÓLEO + ALGODÃO)</a:t>
              </a:r>
              <a:endParaRPr lang="pt-BR" sz="1400" dirty="0">
                <a:solidFill>
                  <a:schemeClr val="tx1"/>
                </a:solidFill>
              </a:endParaRPr>
            </a:p>
            <a:p>
              <a:pPr algn="ctr"/>
              <a:endParaRPr lang="pt-BR" sz="14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EXPORTAÇÃO </a:t>
              </a:r>
              <a:r>
                <a:rPr lang="pt-BR" sz="1400" dirty="0" smtClean="0"/>
                <a:t>99</a:t>
              </a:r>
              <a:r>
                <a:rPr lang="pt-BR" sz="1400" dirty="0" smtClean="0">
                  <a:solidFill>
                    <a:schemeClr val="tx1"/>
                  </a:solidFill>
                </a:rPr>
                <a:t> </a:t>
              </a:r>
              <a:r>
                <a:rPr lang="pt-BR" sz="1400" dirty="0">
                  <a:solidFill>
                    <a:schemeClr val="tx1"/>
                  </a:solidFill>
                </a:rPr>
                <a:t>MILHÕES DE </a:t>
              </a:r>
              <a:r>
                <a:rPr lang="pt-BR" sz="1400" dirty="0" smtClean="0">
                  <a:solidFill>
                    <a:schemeClr val="tx1"/>
                  </a:solidFill>
                </a:rPr>
                <a:t>TONELADAS</a:t>
              </a:r>
            </a:p>
            <a:p>
              <a:pPr algn="ctr"/>
              <a:r>
                <a:rPr lang="pt-BR" sz="1400" dirty="0" smtClean="0"/>
                <a:t>(SOJA + MILHO + FARELO + ÓLEO)</a:t>
              </a:r>
            </a:p>
          </p:txBody>
        </p:sp>
        <p:pic>
          <p:nvPicPr>
            <p:cNvPr id="145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076056" y="4986281"/>
              <a:ext cx="1834489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6" name="Picture 1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074902" y="1638284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7" name="Picture 1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58859" y="1817929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8" name="Picture 1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691680" y="1916832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9" name="Picture 16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482062" y="3636059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0" name="Picture 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211960" y="4437112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1" name="Picture 18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635976" y="1851366"/>
              <a:ext cx="720000" cy="56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2" name="Picture 19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086727" y="5463154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" name="Picture 20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53870" y="5913132"/>
              <a:ext cx="720000" cy="565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4" name="Picture 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167988" y="5103114"/>
              <a:ext cx="720000" cy="566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5" name="Picture 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563888" y="4896343"/>
              <a:ext cx="720000" cy="56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6" name="Triângulo isósceles 155"/>
            <p:cNvSpPr/>
            <p:nvPr/>
          </p:nvSpPr>
          <p:spPr>
            <a:xfrm>
              <a:off x="3275856" y="2159144"/>
              <a:ext cx="72008" cy="72000"/>
            </a:xfrm>
            <a:prstGeom prst="triangle">
              <a:avLst/>
            </a:prstGeom>
            <a:solidFill>
              <a:srgbClr val="00FF00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7" name="CaixaDeTexto 156"/>
            <p:cNvSpPr txBox="1"/>
            <p:nvPr/>
          </p:nvSpPr>
          <p:spPr>
            <a:xfrm>
              <a:off x="5895230" y="3473624"/>
              <a:ext cx="21432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chemeClr val="tx1"/>
                  </a:solidFill>
                </a:rPr>
                <a:t>FERRO </a:t>
              </a:r>
              <a:r>
                <a:rPr lang="pt-BR" sz="1400" dirty="0">
                  <a:solidFill>
                    <a:schemeClr val="tx1"/>
                  </a:solidFill>
                </a:rPr>
                <a:t>= </a:t>
              </a:r>
              <a:r>
                <a:rPr lang="pt-BR" sz="1400" dirty="0" smtClean="0">
                  <a:solidFill>
                    <a:schemeClr val="tx1"/>
                  </a:solidFill>
                </a:rPr>
                <a:t>47,3 MI </a:t>
              </a:r>
              <a:r>
                <a:rPr lang="pt-BR" sz="1400" dirty="0" err="1" smtClean="0">
                  <a:solidFill>
                    <a:schemeClr val="tx1"/>
                  </a:solidFill>
                </a:rPr>
                <a:t>ton</a:t>
              </a:r>
              <a:r>
                <a:rPr lang="pt-BR" sz="1400" dirty="0" smtClean="0">
                  <a:solidFill>
                    <a:schemeClr val="tx1"/>
                  </a:solidFill>
                </a:rPr>
                <a:t> </a:t>
              </a:r>
              <a:r>
                <a:rPr lang="pt-BR" sz="1400" dirty="0">
                  <a:solidFill>
                    <a:schemeClr val="tx1"/>
                  </a:solidFill>
                </a:rPr>
                <a:t>(</a:t>
              </a:r>
              <a:r>
                <a:rPr lang="pt-BR" sz="1400" dirty="0" smtClean="0">
                  <a:solidFill>
                    <a:schemeClr val="tx1"/>
                  </a:solidFill>
                </a:rPr>
                <a:t>47%)</a:t>
              </a:r>
              <a:endParaRPr lang="pt-BR" sz="1400" dirty="0">
                <a:solidFill>
                  <a:schemeClr val="tx1"/>
                </a:solidFill>
              </a:endParaRPr>
            </a:p>
            <a:p>
              <a:r>
                <a:rPr lang="pt-BR" sz="1400" dirty="0">
                  <a:solidFill>
                    <a:schemeClr val="tx1"/>
                  </a:solidFill>
                </a:rPr>
                <a:t>HIDRO </a:t>
              </a:r>
              <a:r>
                <a:rPr lang="pt-BR" sz="1400" dirty="0" smtClean="0">
                  <a:solidFill>
                    <a:schemeClr val="tx1"/>
                  </a:solidFill>
                </a:rPr>
                <a:t>= 10,7 MI </a:t>
              </a:r>
              <a:r>
                <a:rPr lang="pt-BR" sz="1400" dirty="0" err="1" smtClean="0">
                  <a:solidFill>
                    <a:schemeClr val="tx1"/>
                  </a:solidFill>
                </a:rPr>
                <a:t>ton</a:t>
              </a:r>
              <a:r>
                <a:rPr lang="pt-BR" sz="1400" dirty="0" smtClean="0">
                  <a:solidFill>
                    <a:schemeClr val="tx1"/>
                  </a:solidFill>
                </a:rPr>
                <a:t> (11%)</a:t>
              </a:r>
            </a:p>
            <a:p>
              <a:r>
                <a:rPr lang="pt-BR" sz="1400" dirty="0" smtClean="0">
                  <a:solidFill>
                    <a:schemeClr val="tx1"/>
                  </a:solidFill>
                </a:rPr>
                <a:t>RODO= </a:t>
              </a:r>
              <a:r>
                <a:rPr lang="pt-BR" sz="1400" dirty="0" smtClean="0"/>
                <a:t>42,3</a:t>
              </a:r>
              <a:r>
                <a:rPr lang="pt-BR" sz="1400" dirty="0" smtClean="0">
                  <a:solidFill>
                    <a:schemeClr val="tx1"/>
                  </a:solidFill>
                </a:rPr>
                <a:t> MI </a:t>
              </a:r>
              <a:r>
                <a:rPr lang="pt-BR" sz="1400" dirty="0" err="1" smtClean="0">
                  <a:solidFill>
                    <a:schemeClr val="tx1"/>
                  </a:solidFill>
                </a:rPr>
                <a:t>ton</a:t>
              </a:r>
              <a:r>
                <a:rPr lang="pt-BR" sz="1400" dirty="0" smtClean="0">
                  <a:solidFill>
                    <a:schemeClr val="tx1"/>
                  </a:solidFill>
                </a:rPr>
                <a:t> </a:t>
              </a:r>
              <a:r>
                <a:rPr lang="pt-BR" sz="1400" dirty="0">
                  <a:solidFill>
                    <a:schemeClr val="tx1"/>
                  </a:solidFill>
                </a:rPr>
                <a:t>(</a:t>
              </a:r>
              <a:r>
                <a:rPr lang="pt-BR" sz="1400" dirty="0" smtClean="0">
                  <a:solidFill>
                    <a:schemeClr val="tx1"/>
                  </a:solidFill>
                </a:rPr>
                <a:t>42%)</a:t>
              </a:r>
              <a:endParaRPr lang="pt-BR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9" name="Picture 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4"/>
          <a:stretch/>
        </p:blipFill>
        <p:spPr bwMode="auto">
          <a:xfrm>
            <a:off x="6588224" y="5103114"/>
            <a:ext cx="1808371" cy="97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" name="CaixaDeTexto 159"/>
          <p:cNvSpPr txBox="1"/>
          <p:nvPr/>
        </p:nvSpPr>
        <p:spPr>
          <a:xfrm>
            <a:off x="8284942" y="5542471"/>
            <a:ext cx="9268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YANGSHAN</a:t>
            </a:r>
          </a:p>
          <a:p>
            <a:r>
              <a:rPr lang="pt-BR" sz="1100" dirty="0" smtClean="0"/>
              <a:t>ROTTERDAM</a:t>
            </a:r>
            <a:endParaRPr lang="pt-BR" sz="1100" dirty="0"/>
          </a:p>
        </p:txBody>
      </p:sp>
      <p:sp>
        <p:nvSpPr>
          <p:cNvPr id="41" name="Título 1"/>
          <p:cNvSpPr txBox="1">
            <a:spLocks/>
          </p:cNvSpPr>
          <p:nvPr/>
        </p:nvSpPr>
        <p:spPr>
          <a:xfrm>
            <a:off x="0" y="-48253"/>
            <a:ext cx="9144000" cy="6064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pt-BR"/>
            </a:defPPr>
            <a:lvl1pPr algn="ctr"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MODELAGEM DE ORIGEM E DESTINO DAS EXPORTAÇÕES DE GRÃOS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34211" y="600998"/>
            <a:ext cx="4038600" cy="295275"/>
          </a:xfrm>
          <a:prstGeom prst="rect">
            <a:avLst/>
          </a:prstGeom>
        </p:spPr>
      </p:pic>
      <p:grpSp>
        <p:nvGrpSpPr>
          <p:cNvPr id="158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161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62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1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Imagem 162" descr="logo_embrapa_territorial_m.pn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1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205493" y="1628800"/>
          <a:ext cx="8733015" cy="4608512"/>
        </p:xfrm>
        <a:graphic>
          <a:graphicData uri="http://schemas.openxmlformats.org/drawingml/2006/table">
            <a:tbl>
              <a:tblPr firstRow="1" firstCol="1" lastRow="1" lastCol="1" bandRow="1">
                <a:tableStyleId>{69012ECD-51FC-41F1-AA8D-1B2483CD663E}</a:tableStyleId>
              </a:tblPr>
              <a:tblGrid>
                <a:gridCol w="1459782"/>
                <a:gridCol w="860355"/>
                <a:gridCol w="591631"/>
                <a:gridCol w="842482"/>
                <a:gridCol w="890737"/>
                <a:gridCol w="902537"/>
                <a:gridCol w="902537"/>
                <a:gridCol w="493692"/>
                <a:gridCol w="432212"/>
                <a:gridCol w="469529"/>
                <a:gridCol w="887521"/>
              </a:tblGrid>
              <a:tr h="381639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  <a:p>
                      <a:pPr algn="ctr" fontAlgn="b"/>
                      <a:r>
                        <a:rPr lang="pt-BR" sz="1200" b="1" i="0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relativa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  <a:p>
                      <a:pPr algn="ctr" fontAlgn="b"/>
                      <a:r>
                        <a:rPr lang="pt-BR" sz="1200" b="1" i="0" u="none" strike="noStrike" baseline="0" dirty="0" smtClean="0">
                          <a:solidFill>
                            <a:schemeClr val="bg1"/>
                          </a:solidFill>
                          <a:latin typeface="Calibri"/>
                        </a:rPr>
                        <a:t>acumulada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</a:rPr>
                        <a:t>Hidro(t)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 smtClean="0"/>
                        <a:t>Ferro(t)</a:t>
                      </a:r>
                      <a:endParaRPr lang="pt-BR" sz="1200" b="1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1" u="none" strike="noStrike" kern="1200" dirty="0" smtClean="0"/>
                        <a:t>Rodo(t)</a:t>
                      </a:r>
                      <a:endParaRPr lang="pt-BR" sz="1200" b="1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/>
                        <a:t>Hidro</a:t>
                      </a:r>
                    </a:p>
                    <a:p>
                      <a:pPr algn="ctr" fontAlgn="b"/>
                      <a:r>
                        <a:rPr lang="pt-BR" sz="1200" b="1" u="none" strike="noStrike" dirty="0" smtClean="0"/>
                        <a:t>(%)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</a:rPr>
                        <a:t>Ferro</a:t>
                      </a:r>
                    </a:p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</a:rPr>
                        <a:t>(%)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</a:rPr>
                        <a:t>Rodo</a:t>
                      </a:r>
                    </a:p>
                    <a:p>
                      <a:pPr algn="ctr" fontAlgn="b"/>
                      <a:r>
                        <a:rPr lang="pt-BR" sz="1200" b="1" u="none" strike="noStrike" dirty="0" smtClean="0">
                          <a:solidFill>
                            <a:schemeClr val="bg1"/>
                          </a:solidFill>
                        </a:rPr>
                        <a:t>(%)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FretesRodo</a:t>
                      </a:r>
                      <a:endParaRPr lang="en-US" sz="1200" b="1" i="0" u="none" strike="noStrike" dirty="0" smtClean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(nº)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smtClean="0"/>
                        <a:t>Santos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32.631.684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22.189.545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10.442.139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68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32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232.048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/>
                        <a:t>Paranaguá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18.450.810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4.428.194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14.022.616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24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76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311.614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err="1" smtClean="0"/>
                        <a:t>RioGrande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13.958.293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2.512.493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3.210.407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8.095.810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23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58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179.907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err="1" smtClean="0"/>
                        <a:t>S.FranciscodoSul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8.024.007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4.573.684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3.450.323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57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43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76.674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err="1"/>
                        <a:t>Itaqui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7.162.276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6.016.312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1.145.964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84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25.466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smtClean="0"/>
                        <a:t>Vitória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6.892.446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87,7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6.892.446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smtClean="0"/>
                        <a:t>Salvador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3.543.985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0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3.543.985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78.755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Itacoatiara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3.439.612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3.439.612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 smtClean="0"/>
                        <a:t>Santarém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2.532.832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2.532.832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639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Barcarena-</a:t>
                      </a:r>
                    </a:p>
                    <a:p>
                      <a:pPr marL="0" indent="85725" algn="l" fontAlgn="b"/>
                      <a:r>
                        <a:rPr lang="pt-BR" sz="1200" b="1" u="none" strike="noStrike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ViladoConde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2.413.021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2.171.719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/>
                        <a:t>0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b="0" u="none" strike="noStrike" kern="1200" dirty="0" smtClean="0"/>
                        <a:t>241.302</a:t>
                      </a:r>
                      <a:endParaRPr lang="pt-BR" sz="1200" b="0" i="0" u="none" strike="noStrike" kern="1200" dirty="0">
                        <a:solidFill>
                          <a:srgbClr val="333333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90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/>
                        <a:t>10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5.362</a:t>
                      </a:r>
                      <a:endParaRPr lang="pt-BR" sz="1200" b="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0483">
                <a:tc>
                  <a:txBody>
                    <a:bodyPr/>
                    <a:lstStyle/>
                    <a:p>
                      <a:pPr marL="0" indent="85725" algn="l" fontAlgn="b"/>
                      <a:r>
                        <a:rPr lang="pt-BR" sz="1200" u="none" strike="noStrike" dirty="0"/>
                        <a:t>TOTAL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/>
                        <a:t>99.326.491</a:t>
                      </a:r>
                      <a:endParaRPr lang="pt-BR" sz="1200" b="0" i="0" u="none" strike="noStrike" dirty="0">
                        <a:solidFill>
                          <a:srgbClr val="333333"/>
                        </a:solidFill>
                        <a:latin typeface="Arial Baltic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solidFill>
                            <a:schemeClr val="tx1"/>
                          </a:solidFill>
                        </a:rPr>
                        <a:t>10.656.655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</a:rPr>
                        <a:t>47.310.589</a:t>
                      </a:r>
                      <a:endParaRPr lang="pt-BR" sz="1200" b="0" i="0" u="none" strike="noStrike" kern="1200" dirty="0">
                        <a:solidFill>
                          <a:schemeClr val="tx1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200" u="none" strike="noStrike" kern="1200" dirty="0" smtClean="0">
                          <a:solidFill>
                            <a:schemeClr val="tx1"/>
                          </a:solidFill>
                        </a:rPr>
                        <a:t>42.337.968</a:t>
                      </a:r>
                      <a:endParaRPr lang="pt-BR" sz="1200" b="0" i="0" u="none" strike="noStrike" kern="1200" dirty="0">
                        <a:solidFill>
                          <a:schemeClr val="tx1"/>
                        </a:solidFill>
                        <a:latin typeface="Arial Balt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11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47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42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253" marR="8253" marT="82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 909.825 </a:t>
                      </a:r>
                    </a:p>
                  </a:txBody>
                  <a:tcPr marL="8253" marR="8253" marT="8253" marB="0" anchor="ctr"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" y="653787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EXPORTAÇÃO DE MILHO+SOJA+FARELO+ÓLEO (ANTAQ2015)</a:t>
            </a:r>
          </a:p>
          <a:p>
            <a:pPr algn="ctr"/>
            <a:r>
              <a:rPr lang="pt-BR" b="1" dirty="0" smtClean="0"/>
              <a:t>(proporção por modal – chegada aos 10 portos)</a:t>
            </a:r>
            <a:endParaRPr lang="pt-BR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-48253"/>
            <a:ext cx="9144000" cy="6064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MODELAGEM DAS EXPORTAÇÕES DE GRÃOS</a:t>
            </a:r>
          </a:p>
        </p:txBody>
      </p:sp>
      <p:grpSp>
        <p:nvGrpSpPr>
          <p:cNvPr id="5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9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10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658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CARGAS </a:t>
            </a:r>
            <a:r>
              <a:rPr lang="pt-BR" dirty="0" smtClean="0"/>
              <a:t>DA AGRICULTURA </a:t>
            </a:r>
            <a:r>
              <a:rPr lang="pt-BR" dirty="0"/>
              <a:t>NA MALHA </a:t>
            </a:r>
            <a:r>
              <a:rPr lang="pt-BR" dirty="0" smtClean="0"/>
              <a:t>VIÁRIA</a:t>
            </a:r>
          </a:p>
          <a:p>
            <a:r>
              <a:rPr lang="pt-BR" dirty="0" smtClean="0"/>
              <a:t>FRETES </a:t>
            </a:r>
            <a:r>
              <a:rPr lang="pt-BR" dirty="0"/>
              <a:t>GERADOS PELA </a:t>
            </a:r>
            <a:r>
              <a:rPr lang="pt-BR" dirty="0" smtClean="0"/>
              <a:t>AGROPECUÁRIA: ESTIMATIVAS</a:t>
            </a:r>
          </a:p>
          <a:p>
            <a:r>
              <a:rPr lang="pt-BR" dirty="0" smtClean="0"/>
              <a:t>ORIGEM DAS ORIGENS: ANÁLISE GRÁFICA, NUMÉRICA E CARTOGRÁFICA DA PRODUÇÃO</a:t>
            </a:r>
          </a:p>
          <a:p>
            <a:r>
              <a:rPr lang="pt-BR" dirty="0"/>
              <a:t>DESTINO DOS </a:t>
            </a:r>
            <a:r>
              <a:rPr lang="pt-BR" dirty="0" smtClean="0"/>
              <a:t>DESTINOS: PROCESSAMENTO E EXPORTAÇÃO DA PRODUÇÃO AGROPECUÁRIA</a:t>
            </a:r>
          </a:p>
          <a:p>
            <a:r>
              <a:rPr lang="pt-BR" dirty="0" smtClean="0"/>
              <a:t>MODELAGEM DAS EXPORTAÇÕES DE GRÃOS</a:t>
            </a:r>
          </a:p>
          <a:p>
            <a:r>
              <a:rPr lang="pt-BR" b="1" dirty="0" smtClean="0"/>
              <a:t>DESTINOS DA PRODUÇÃO MUNICIPAL (EXPORTAÇÃO)</a:t>
            </a:r>
          </a:p>
          <a:p>
            <a:r>
              <a:rPr lang="pt-BR" dirty="0" smtClean="0"/>
              <a:t>DELIMITAÇÃO E QUALIFICAÇÃO DAS BACIAS LOGÍSTICAS</a:t>
            </a:r>
            <a:endParaRPr lang="pt-BR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1237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868144" y="6165304"/>
            <a:ext cx="3275856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DESTINOS DA PRODUÇÃO MUNICIPAL</a:t>
            </a:r>
            <a:br>
              <a:rPr lang="pt-BR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t-BR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EXPORTAÇÃO DE CADA MUNICÍPIO PARA CADA PORTO</a:t>
            </a: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 cstate="print"/>
          <a:srcRect l="13809" r="15820"/>
          <a:stretch>
            <a:fillRect/>
          </a:stretch>
        </p:blipFill>
        <p:spPr bwMode="auto">
          <a:xfrm>
            <a:off x="1782000" y="1248398"/>
            <a:ext cx="5580000" cy="560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6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7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m 7" descr="logo_embrapa_territorial_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06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55044"/>
            <a:ext cx="8735072" cy="617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9144000" cy="6550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DESTINOS DA PRODUÇÃO MUNICIPAL</a:t>
            </a:r>
            <a:br>
              <a:rPr lang="pt-BR" sz="2400" dirty="0"/>
            </a:br>
            <a:r>
              <a:rPr lang="pt-BR" sz="2400" dirty="0"/>
              <a:t>EXPORTAÇÃO DE CADA MUNICÍPIO PARA CADA PORTO</a:t>
            </a:r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114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DE INTELIGENCIA TERRITORIAL DA MACROLOGÍSTICA AGROPECUÁRIA BRASILEIRA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112568"/>
          </a:xfrm>
        </p:spPr>
        <p:txBody>
          <a:bodyPr>
            <a:normAutofit fontScale="92500"/>
          </a:bodyPr>
          <a:lstStyle/>
          <a:p>
            <a:r>
              <a:rPr lang="pt-BR" dirty="0"/>
              <a:t>CARGAS </a:t>
            </a:r>
            <a:r>
              <a:rPr lang="pt-BR" dirty="0" smtClean="0"/>
              <a:t>DA AGRICULTURA </a:t>
            </a:r>
            <a:r>
              <a:rPr lang="pt-BR" dirty="0"/>
              <a:t>NA MALHA </a:t>
            </a:r>
            <a:r>
              <a:rPr lang="pt-BR" dirty="0" smtClean="0"/>
              <a:t>VIÁRIA</a:t>
            </a:r>
          </a:p>
          <a:p>
            <a:r>
              <a:rPr lang="pt-BR" dirty="0" smtClean="0"/>
              <a:t>FRETES </a:t>
            </a:r>
            <a:r>
              <a:rPr lang="pt-BR" dirty="0"/>
              <a:t>GERADOS PELA </a:t>
            </a:r>
            <a:r>
              <a:rPr lang="pt-BR" dirty="0" smtClean="0"/>
              <a:t>AGROPECUÁRIA: ESTIMATIVAS</a:t>
            </a:r>
          </a:p>
          <a:p>
            <a:r>
              <a:rPr lang="pt-BR" dirty="0" smtClean="0"/>
              <a:t>ORIGEM DAS ORIGENS: ANÁLISE GRÁFICA, NUMÉRICA E CARTOGRÁFICA DA PRODUÇÃO</a:t>
            </a:r>
          </a:p>
          <a:p>
            <a:r>
              <a:rPr lang="pt-BR" dirty="0"/>
              <a:t>DESTINO DOS </a:t>
            </a:r>
            <a:r>
              <a:rPr lang="pt-BR" dirty="0" smtClean="0"/>
              <a:t>DESTINOS: PROCESSAMENTO E EXPORTAÇÃO DA PRODUÇÃO AGROPECUÁRIA</a:t>
            </a:r>
          </a:p>
          <a:p>
            <a:r>
              <a:rPr lang="pt-BR" dirty="0" smtClean="0"/>
              <a:t>MODELAGEM DAS EXPORTAÇÕES DE GRÃOS</a:t>
            </a:r>
          </a:p>
          <a:p>
            <a:r>
              <a:rPr lang="pt-BR" dirty="0" smtClean="0"/>
              <a:t>DESTINOS DA PRODUÇÃO MUNICIPAL (EXPORTAÇÃO)</a:t>
            </a:r>
          </a:p>
          <a:p>
            <a:r>
              <a:rPr lang="pt-BR" b="1" dirty="0" smtClean="0"/>
              <a:t>DELIMITAÇÃO E QUALIFICAÇÃO DAS 8 BACIAS LOGÍSTICAS</a:t>
            </a:r>
            <a:endParaRPr lang="pt-BR" b="1" dirty="0"/>
          </a:p>
        </p:txBody>
      </p:sp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726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868144" y="6165304"/>
            <a:ext cx="3275856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8" y="-7661"/>
            <a:ext cx="9142272" cy="484333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DELIMITAÇÃO DE 8 BACIAS LOGÍSTICAS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23" y="620688"/>
            <a:ext cx="8892480" cy="628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020272" y="620688"/>
            <a:ext cx="2123728" cy="6237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Delimitação Inédita</a:t>
            </a:r>
          </a:p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Difere de Vetores</a:t>
            </a:r>
          </a:p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Difere de Corredores</a:t>
            </a:r>
          </a:p>
          <a:p>
            <a:pPr algn="ctr"/>
            <a:endParaRPr lang="pt-B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Permite estudos territoriais</a:t>
            </a:r>
            <a:endParaRPr lang="pt-BR" dirty="0">
              <a:solidFill>
                <a:sysClr val="windowText" lastClr="000000"/>
              </a:solidFill>
            </a:endParaRPr>
          </a:p>
        </p:txBody>
      </p:sp>
      <p:grpSp>
        <p:nvGrpSpPr>
          <p:cNvPr id="8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9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10" descr="logo_embrapa_territorial_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534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425"/>
            <a:ext cx="9144000" cy="628349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QUALIFICAÇÃO DAS BACIAS LOGÍSTICAS (EXPORTAÇÃO)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9114" y="980728"/>
          <a:ext cx="9036495" cy="4796004"/>
        </p:xfrm>
        <a:graphic>
          <a:graphicData uri="http://schemas.openxmlformats.org/drawingml/2006/table">
            <a:tbl>
              <a:tblPr/>
              <a:tblGrid>
                <a:gridCol w="1403976"/>
                <a:gridCol w="1274464"/>
                <a:gridCol w="1274464"/>
                <a:gridCol w="1723152"/>
                <a:gridCol w="1723152"/>
                <a:gridCol w="1637287"/>
              </a:tblGrid>
              <a:tr h="123442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BACIA LOGÍSTICA 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QUANTIDADE PRODUZIDA (t)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QUANTIDADE EXPORTADA PELOS PORTOS DA BACIA 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(t)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PARTICIPAÇÃO DA BACIA LOGÍSTICA NA EXPORTAÇÃO</a:t>
                      </a:r>
                      <a:b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DE 2015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QUANTIDADE EXPORTADA PELOS MUNICIPIOS DA BACIA PELOS PORTOS DA BACIA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(t)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PARTICIPAÇÃO DOS MUNICÍPIOS NA EXPORTAÇÃO DA BACIA LOGÍSTICA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(%)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CENTRO LESTE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20.106.677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6.128.981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2.391.896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CENTRO SUDESTE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56.820.512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26.271.633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20.257.999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SUL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48.054.239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19.985.100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15.333.671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EXTREMO SUL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21.263.819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11.752.154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9.692.979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NORDESTE 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7.957.835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2.767.652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2.426.594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88%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NORTE CENTRAL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9.134.703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5.438.599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2.655.482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49%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298317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NORTE OCIDENTAL 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7.689.000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2.880.843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2.026.937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NORTE ORIENTAL 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11.722.807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7.049.742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5.730.042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81%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pt-BR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182.749.592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777" marR="667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83.248.189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60.515.598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73%</a:t>
                      </a:r>
                      <a:endParaRPr lang="pt-B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6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7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m 7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2308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064721"/>
            <a:ext cx="9116888" cy="76470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/>
          <p:cNvSpPr txBox="1">
            <a:spLocks/>
          </p:cNvSpPr>
          <p:nvPr/>
        </p:nvSpPr>
        <p:spPr>
          <a:xfrm>
            <a:off x="1555217" y="5971503"/>
            <a:ext cx="5544616" cy="885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</a:pPr>
            <a:endParaRPr lang="pt-BR" altLang="pt-BR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2" descr="https://www.embrapa.br/image/journal/article?img_id=13309734&amp;t=14654033608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616" y="5589240"/>
            <a:ext cx="8412769" cy="119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1849223" y="-46592"/>
            <a:ext cx="346513" cy="167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2195736" y="-46592"/>
            <a:ext cx="346513" cy="167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1162034" y="-99390"/>
            <a:ext cx="346513" cy="24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687189" y="-95026"/>
            <a:ext cx="346513" cy="24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1033702" y="-95026"/>
            <a:ext cx="346513" cy="24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0" y="-95026"/>
            <a:ext cx="346513" cy="24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346513" y="-95026"/>
            <a:ext cx="346513" cy="24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6592186" y="-42228"/>
            <a:ext cx="288950" cy="167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6870503" y="-42228"/>
            <a:ext cx="288950" cy="167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7431715" y="-99391"/>
            <a:ext cx="288950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8280597" y="-95027"/>
            <a:ext cx="288950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8558914" y="-95027"/>
            <a:ext cx="288950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8834522" y="-95026"/>
            <a:ext cx="309477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7720665" y="-99392"/>
            <a:ext cx="288950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7998982" y="-99392"/>
            <a:ext cx="288950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5"/>
          <a:stretch/>
        </p:blipFill>
        <p:spPr bwMode="auto">
          <a:xfrm>
            <a:off x="1554825" y="-2119"/>
            <a:ext cx="6034351" cy="23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18"/>
          <a:stretch/>
        </p:blipFill>
        <p:spPr bwMode="auto">
          <a:xfrm>
            <a:off x="0" y="-99390"/>
            <a:ext cx="2022479" cy="24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66935"/>
          <a:stretch/>
        </p:blipFill>
        <p:spPr bwMode="auto">
          <a:xfrm>
            <a:off x="7153398" y="-99391"/>
            <a:ext cx="2004568" cy="244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/>
          <a:stretch/>
        </p:blipFill>
        <p:spPr bwMode="auto">
          <a:xfrm>
            <a:off x="0" y="2316981"/>
            <a:ext cx="9144000" cy="188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08798" y="4581128"/>
            <a:ext cx="6446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hlinkClick r:id="rId4"/>
              </a:rPr>
              <a:t>www.embrapa.br/macrologística</a:t>
            </a:r>
            <a:r>
              <a:rPr lang="pt-BR" sz="3600" dirty="0" smtClean="0"/>
              <a:t>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5303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68457" cy="687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9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44"/>
            <a:ext cx="9143997" cy="6464753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21195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– </a:t>
            </a:r>
            <a:r>
              <a:rPr 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UCs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TIs</a:t>
            </a:r>
            <a:endParaRPr 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27984" y="733532"/>
            <a:ext cx="453650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 smtClean="0"/>
              <a:t>Áreas Protegidas</a:t>
            </a:r>
          </a:p>
          <a:p>
            <a:pPr algn="r"/>
            <a:endParaRPr lang="pt-BR" sz="1600" b="1" dirty="0" smtClean="0"/>
          </a:p>
          <a:p>
            <a:pPr algn="r"/>
            <a:r>
              <a:rPr lang="pt-BR" sz="1600" b="1" dirty="0" smtClean="0"/>
              <a:t>Área de 257.257.508 ha*</a:t>
            </a:r>
          </a:p>
          <a:p>
            <a:pPr algn="r"/>
            <a:r>
              <a:rPr lang="pt-BR" sz="1600" b="1" dirty="0" smtClean="0"/>
              <a:t>2.471 unidades</a:t>
            </a:r>
          </a:p>
          <a:p>
            <a:pPr algn="r"/>
            <a:r>
              <a:rPr lang="pt-BR" sz="1600" b="1" dirty="0" smtClean="0"/>
              <a:t>30,2% do Brasil</a:t>
            </a:r>
          </a:p>
          <a:p>
            <a:pPr algn="r"/>
            <a:endParaRPr lang="pt-BR" sz="1600" b="1" dirty="0"/>
          </a:p>
          <a:p>
            <a:pPr algn="r"/>
            <a:endParaRPr lang="pt-BR" sz="1600" b="1" dirty="0" smtClean="0"/>
          </a:p>
          <a:p>
            <a:pPr algn="r"/>
            <a:r>
              <a:rPr lang="pt-BR" sz="1100" b="1" dirty="0" smtClean="0"/>
              <a:t>*Descontadas as sobreposições</a:t>
            </a:r>
            <a:endParaRPr lang="pt-BR" sz="1100" b="1" dirty="0"/>
          </a:p>
          <a:p>
            <a:pPr algn="r"/>
            <a:endParaRPr lang="pt-BR" sz="1600" b="1" dirty="0" smtClean="0"/>
          </a:p>
          <a:p>
            <a:pPr algn="r"/>
            <a:endParaRPr lang="pt-BR" sz="16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949280"/>
            <a:ext cx="3888109" cy="6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82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848"/>
            <a:ext cx="9144000" cy="628349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 ESTUDOS E PLANOS REALIZADOS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Análise territorial </a:t>
            </a:r>
            <a:r>
              <a:rPr lang="pt-BR" dirty="0" smtClean="0"/>
              <a:t>da </a:t>
            </a:r>
            <a:r>
              <a:rPr lang="pt-BR" dirty="0"/>
              <a:t>macrologística agropecuária: da produção à exportação</a:t>
            </a:r>
          </a:p>
          <a:p>
            <a:r>
              <a:rPr lang="pt-BR" dirty="0"/>
              <a:t>Macrologística da Agropecuária Brasileira: delimitação das bacias logísticas</a:t>
            </a:r>
          </a:p>
          <a:p>
            <a:r>
              <a:rPr lang="pt-BR" dirty="0"/>
              <a:t>Detalhamento das bacias logísticas da exportação de grãos</a:t>
            </a:r>
          </a:p>
          <a:p>
            <a:r>
              <a:rPr lang="pt-BR" dirty="0"/>
              <a:t>Projeção das exportações agropecuárias e impactos nas bacias logísticas</a:t>
            </a:r>
          </a:p>
          <a:p>
            <a:r>
              <a:rPr lang="pt-BR" dirty="0"/>
              <a:t>Atualidades e perspectivas dos portos do Arco Norte</a:t>
            </a:r>
          </a:p>
          <a:p>
            <a:r>
              <a:rPr lang="pt-BR" dirty="0"/>
              <a:t>Análise da capacidade estática dos armazéns</a:t>
            </a:r>
          </a:p>
          <a:p>
            <a:r>
              <a:rPr lang="pt-BR" dirty="0"/>
              <a:t>Movimentação de cargas agropecuárias</a:t>
            </a:r>
          </a:p>
          <a:p>
            <a:r>
              <a:rPr lang="pt-BR" dirty="0"/>
              <a:t>Estimativa de fretes rodoviários pelas cargas agropecuárias</a:t>
            </a:r>
          </a:p>
          <a:p>
            <a:r>
              <a:rPr lang="pt-BR" dirty="0"/>
              <a:t>Detalhamento das principais cadeias produtivas da agropecuária nacional</a:t>
            </a:r>
          </a:p>
          <a:p>
            <a:r>
              <a:rPr lang="pt-BR" dirty="0"/>
              <a:t>Caminhos da safra da produção e exportação de grãos</a:t>
            </a:r>
          </a:p>
          <a:p>
            <a:r>
              <a:rPr lang="pt-BR" dirty="0"/>
              <a:t>Cenários e perspectivas da expansão da safra de grãos</a:t>
            </a:r>
          </a:p>
          <a:p>
            <a:r>
              <a:rPr lang="pt-BR" dirty="0"/>
              <a:t>Priorização de obras para o setor agropecuário: curto, médio e longo prazo</a:t>
            </a:r>
          </a:p>
          <a:p>
            <a:r>
              <a:rPr lang="pt-BR" dirty="0"/>
              <a:t>Priorização de obras para o agronegócio: aumentar a participação dos portos do Arco Norte</a:t>
            </a:r>
          </a:p>
          <a:p>
            <a:r>
              <a:rPr lang="pt-BR" dirty="0" smtClean="0"/>
              <a:t>A </a:t>
            </a:r>
            <a:r>
              <a:rPr lang="pt-BR" dirty="0"/>
              <a:t>macrologística do </a:t>
            </a:r>
            <a:r>
              <a:rPr lang="pt-BR" dirty="0" err="1" smtClean="0"/>
              <a:t>Matopiba</a:t>
            </a:r>
            <a:endParaRPr lang="pt-BR" dirty="0" smtClean="0"/>
          </a:p>
          <a:p>
            <a:r>
              <a:rPr lang="pt-BR" dirty="0"/>
              <a:t>Intervenções prioritárias na macrologística para aumentar a competitividade da </a:t>
            </a:r>
            <a:r>
              <a:rPr lang="pt-BR" dirty="0" smtClean="0"/>
              <a:t>agropecuária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97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22"/>
          <p:cNvGrpSpPr>
            <a:grpSpLocks noChangeAspect="1"/>
          </p:cNvGrpSpPr>
          <p:nvPr/>
        </p:nvGrpSpPr>
        <p:grpSpPr>
          <a:xfrm>
            <a:off x="5796136" y="6339981"/>
            <a:ext cx="3347864" cy="518018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7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2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Imagem 8" descr="logo_embrapa_territorial_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  <p:sp>
        <p:nvSpPr>
          <p:cNvPr id="3" name="Retângulo 2"/>
          <p:cNvSpPr/>
          <p:nvPr/>
        </p:nvSpPr>
        <p:spPr>
          <a:xfrm>
            <a:off x="0" y="404665"/>
            <a:ext cx="9144000" cy="6413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O SISTEMA DE INTELIGÊNCIA, GESTÃO E MONITORAMENTO DA MACROLOGÍSTICA AGROPECUÁRIA É UM LEGADO PARA O SETOR AGRÍCOLA E O ESTADO BRASILEIRO, INDEPENDENTE DE GOVERNOS.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sz="1600" b="1" dirty="0" smtClean="0"/>
              <a:t>ELE ESTÁ CONCLUIDO, SERÁ CONTINUAMENTE ATUALIZADO, AMPLIADO (ex. novas culturas, áreas e rotas) E APERFEIÇOADO (ex. micrologística) PELA EQUIPE DA EMBRAPA TERRITORIAL E INTEGRA A PROGRAMAÇÃO DA EMBRAPA .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sz="1600" b="1" dirty="0"/>
              <a:t>O SISTEMA ESTÁ ACESSÍVEL PELA INTERNET COM GRANDE PARTE DOS BANCOS DE DADOS, POR CADEIAS PRODUTIVAS, BACIAS LOGÍSTICAS, TIPOS DE MODAIS ETC. E COM</a:t>
            </a:r>
          </a:p>
          <a:p>
            <a:pPr algn="ctr"/>
            <a:r>
              <a:rPr lang="pt-BR" sz="1600" b="1" dirty="0"/>
              <a:t> UM </a:t>
            </a:r>
            <a:r>
              <a:rPr lang="pt-BR" sz="1600" b="1" i="1" dirty="0"/>
              <a:t>GEOWEB</a:t>
            </a:r>
            <a:r>
              <a:rPr lang="pt-BR" sz="1600" b="1" dirty="0"/>
              <a:t> COM O QUAL QUALQUER INSTITUIÇÃO OU PESSOA PODE FAZER SIMULAÇÕES,  GERAR MAPAS, GERIR DADOS NUMÉRICOS, CRIAR CENÁRIOS FUTUROS ETC.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b="1" dirty="0"/>
              <a:t>O SISTEMA ESTÁ DISPONÍVEL DE FORMA OPERACIONAL PARA INVESTIDORES, </a:t>
            </a:r>
            <a:r>
              <a:rPr lang="pt-BR" sz="1600" b="1" i="1" dirty="0"/>
              <a:t>TRADERS</a:t>
            </a:r>
            <a:r>
              <a:rPr lang="pt-BR" sz="1600" b="1" dirty="0"/>
              <a:t>, EMPRESAS DE LOGÍSTICA, FORNECEDORES DE INSUMOS PARA O AGRONEGÓCIO, INDÚSTRIAS DE TRANSFORMAÇÃO, CENTROS DE CONSUMO, ÓRGÃOS DOS GOVERNOS FEDERAL E ESTADUAL ETC</a:t>
            </a:r>
            <a:r>
              <a:rPr lang="pt-BR" sz="1600" b="1" dirty="0" smtClean="0"/>
              <a:t>.</a:t>
            </a:r>
          </a:p>
          <a:p>
            <a:pPr algn="ctr"/>
            <a:endParaRPr lang="pt-BR" sz="1600" dirty="0"/>
          </a:p>
          <a:p>
            <a:pPr algn="ctr"/>
            <a:r>
              <a:rPr lang="pt-BR" sz="1600" b="1" dirty="0" smtClean="0"/>
              <a:t>ELE APOIARÁ AS POLÍTICAS PÚBLICAS DO MAPA, DE OUTROS MINISTÉRIOS E DO SETOR PRIVADO (disponível 24h/dia, 7 dias/semana na Internet).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sz="2800" b="1" dirty="0" smtClean="0">
                <a:hlinkClick r:id="rId4"/>
              </a:rPr>
              <a:t>www.embrapa.br/macrologistica</a:t>
            </a:r>
            <a:endParaRPr lang="pt-BR" sz="2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val="13984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screen"/>
          <a:srcRect r="7928" b="9412"/>
          <a:stretch/>
        </p:blipFill>
        <p:spPr bwMode="auto">
          <a:xfrm>
            <a:off x="-198784" y="0"/>
            <a:ext cx="9342784" cy="6891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2483768" y="2708920"/>
            <a:ext cx="37753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OBRIGADO!</a:t>
            </a:r>
            <a:endParaRPr lang="pt-BR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1284" name="Rectangle 4"/>
          <p:cNvSpPr>
            <a:spLocks noChangeArrowheads="1"/>
          </p:cNvSpPr>
          <p:nvPr/>
        </p:nvSpPr>
        <p:spPr bwMode="auto">
          <a:xfrm>
            <a:off x="1331640" y="4509120"/>
            <a:ext cx="64235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EVARISTO </a:t>
            </a: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 MIRANDA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evaristo.miranda@embrapa.br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5952" r="2444" b="18996"/>
          <a:stretch>
            <a:fillRect/>
          </a:stretch>
        </p:blipFill>
        <p:spPr bwMode="auto">
          <a:xfrm>
            <a:off x="0" y="-27383"/>
            <a:ext cx="91440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76064"/>
          </a:xfrm>
          <a:noFill/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057006" y="6218262"/>
            <a:ext cx="4067944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301208"/>
          </a:xfrm>
        </p:spPr>
        <p:txBody>
          <a:bodyPr>
            <a:normAutofit fontScale="40000" lnSpcReduction="20000"/>
          </a:bodyPr>
          <a:lstStyle/>
          <a:p>
            <a:r>
              <a:rPr lang="pt-BR" sz="3400" dirty="0" smtClean="0"/>
              <a:t>COORDENADOR</a:t>
            </a:r>
          </a:p>
          <a:p>
            <a:pPr lvl="1"/>
            <a:r>
              <a:rPr lang="pt-BR" sz="2900" b="1" dirty="0" smtClean="0"/>
              <a:t>Evaristo Eduardo de Miranda</a:t>
            </a:r>
          </a:p>
          <a:p>
            <a:pPr lvl="1"/>
            <a:endParaRPr lang="pt-BR" sz="2000" b="1" dirty="0" smtClean="0"/>
          </a:p>
          <a:p>
            <a:r>
              <a:rPr lang="pt-BR" sz="3400" dirty="0" smtClean="0"/>
              <a:t>EQUIPE DA EMBRAPA TERRITORIAL</a:t>
            </a:r>
          </a:p>
          <a:p>
            <a:pPr lvl="1"/>
            <a:r>
              <a:rPr lang="pt-BR" sz="2900" b="1" dirty="0" smtClean="0"/>
              <a:t>Carlos Alberto de Carvalho</a:t>
            </a:r>
          </a:p>
          <a:p>
            <a:pPr lvl="1"/>
            <a:r>
              <a:rPr lang="pt-BR" sz="2900" b="1" dirty="0"/>
              <a:t>Davi de Oliveira Custodio, </a:t>
            </a:r>
          </a:p>
          <a:p>
            <a:pPr lvl="1"/>
            <a:r>
              <a:rPr lang="pt-BR" sz="2900" b="1" dirty="0" smtClean="0"/>
              <a:t>Gustavo </a:t>
            </a:r>
            <a:r>
              <a:rPr lang="pt-BR" sz="2900" b="1" dirty="0" err="1" smtClean="0"/>
              <a:t>Spadotti</a:t>
            </a:r>
            <a:r>
              <a:rPr lang="pt-BR" sz="2900" b="1" dirty="0" smtClean="0"/>
              <a:t> Amaral Castro</a:t>
            </a:r>
          </a:p>
          <a:p>
            <a:pPr lvl="1"/>
            <a:r>
              <a:rPr lang="pt-BR" sz="2900" b="1" dirty="0" err="1" smtClean="0"/>
              <a:t>Jaudete</a:t>
            </a:r>
            <a:r>
              <a:rPr lang="pt-BR" sz="2900" b="1" dirty="0" smtClean="0"/>
              <a:t> </a:t>
            </a:r>
            <a:r>
              <a:rPr lang="pt-BR" sz="2900" b="1" dirty="0" err="1" smtClean="0"/>
              <a:t>Daltio</a:t>
            </a:r>
            <a:endParaRPr lang="pt-BR" sz="2900" b="1" dirty="0" smtClean="0"/>
          </a:p>
          <a:p>
            <a:pPr lvl="1"/>
            <a:r>
              <a:rPr lang="pt-BR" sz="2900" b="1" dirty="0"/>
              <a:t>João Alfredo de Carvalho Mangabeira</a:t>
            </a:r>
          </a:p>
          <a:p>
            <a:pPr lvl="1"/>
            <a:r>
              <a:rPr lang="pt-BR" sz="2900" b="1" dirty="0" smtClean="0"/>
              <a:t>Lucíola Alves Magalhães</a:t>
            </a:r>
          </a:p>
          <a:p>
            <a:pPr lvl="1"/>
            <a:r>
              <a:rPr lang="pt-BR" sz="2900" b="1" dirty="0" smtClean="0"/>
              <a:t>Marcelo Fernando Fonseca</a:t>
            </a:r>
          </a:p>
          <a:p>
            <a:pPr lvl="1"/>
            <a:r>
              <a:rPr lang="pt-BR" sz="2900" b="1" dirty="0"/>
              <a:t>Marcos Fernando </a:t>
            </a:r>
            <a:r>
              <a:rPr lang="pt-BR" sz="2900" b="1" dirty="0" err="1"/>
              <a:t>Ninomiya</a:t>
            </a:r>
            <a:endParaRPr lang="pt-BR" sz="2900" b="1" dirty="0"/>
          </a:p>
          <a:p>
            <a:pPr lvl="1"/>
            <a:r>
              <a:rPr lang="pt-BR" sz="2900" b="1" dirty="0" smtClean="0"/>
              <a:t>Paulo Roberto Rodrigues Martinho</a:t>
            </a:r>
          </a:p>
          <a:p>
            <a:pPr marL="457200" lvl="1" indent="0">
              <a:buNone/>
            </a:pPr>
            <a:endParaRPr lang="pt-BR" sz="2000" b="1" dirty="0" smtClean="0"/>
          </a:p>
          <a:p>
            <a:r>
              <a:rPr lang="pt-BR" sz="3400" dirty="0" smtClean="0"/>
              <a:t>ESTAGIÁRIOS</a:t>
            </a:r>
          </a:p>
          <a:p>
            <a:pPr lvl="1"/>
            <a:r>
              <a:rPr lang="pt-BR" sz="2900" b="1" dirty="0" smtClean="0"/>
              <a:t>Marcos Augusto Ananias </a:t>
            </a:r>
            <a:r>
              <a:rPr lang="pt-BR" sz="2900" b="1" dirty="0" err="1" smtClean="0"/>
              <a:t>Dassan</a:t>
            </a:r>
            <a:r>
              <a:rPr lang="pt-BR" sz="2900" b="1" dirty="0" smtClean="0"/>
              <a:t>, Camilla do Nascimento </a:t>
            </a:r>
            <a:r>
              <a:rPr lang="pt-BR" sz="2900" b="1" dirty="0" err="1" smtClean="0"/>
              <a:t>Epifânio</a:t>
            </a:r>
            <a:r>
              <a:rPr lang="pt-BR" sz="2900" b="1" dirty="0" smtClean="0"/>
              <a:t>, Talita de </a:t>
            </a:r>
            <a:r>
              <a:rPr lang="pt-BR" sz="2900" b="1" dirty="0" err="1" smtClean="0"/>
              <a:t>Cassia</a:t>
            </a:r>
            <a:r>
              <a:rPr lang="pt-BR" sz="2900" b="1" dirty="0" smtClean="0"/>
              <a:t> </a:t>
            </a:r>
            <a:r>
              <a:rPr lang="pt-BR" sz="2900" b="1" dirty="0" err="1" smtClean="0"/>
              <a:t>Dalmolin</a:t>
            </a:r>
            <a:endParaRPr lang="pt-BR" sz="2900" b="1" dirty="0" smtClean="0"/>
          </a:p>
          <a:p>
            <a:pPr lvl="1"/>
            <a:endParaRPr lang="pt-BR" sz="2000" b="1" dirty="0" smtClean="0"/>
          </a:p>
          <a:p>
            <a:r>
              <a:rPr lang="pt-BR" sz="3400" dirty="0" smtClean="0"/>
              <a:t>EMBRAPA</a:t>
            </a:r>
          </a:p>
          <a:p>
            <a:pPr lvl="1"/>
            <a:r>
              <a:rPr lang="pt-BR" sz="2900" b="1" dirty="0" smtClean="0"/>
              <a:t>Diretoria-Executiva de Pesquisa e Desenvolvimento: Celso Luiz Moretti</a:t>
            </a:r>
          </a:p>
          <a:p>
            <a:pPr lvl="1"/>
            <a:r>
              <a:rPr lang="pt-BR" sz="2900" b="1" dirty="0" smtClean="0"/>
              <a:t>Secretaria de Gestão e Desenvolvimento Institucional: Fernando </a:t>
            </a:r>
            <a:r>
              <a:rPr lang="pt-BR" sz="2900" b="1" dirty="0" err="1" smtClean="0"/>
              <a:t>Luis</a:t>
            </a:r>
            <a:r>
              <a:rPr lang="pt-BR" sz="2900" b="1" dirty="0" smtClean="0"/>
              <a:t> </a:t>
            </a:r>
            <a:r>
              <a:rPr lang="pt-BR" sz="2900" b="1" dirty="0" err="1" smtClean="0"/>
              <a:t>Garagorry</a:t>
            </a:r>
            <a:r>
              <a:rPr lang="pt-BR" sz="2900" b="1" dirty="0" smtClean="0"/>
              <a:t>; Geraldo de Souza </a:t>
            </a:r>
          </a:p>
          <a:p>
            <a:pPr lvl="1"/>
            <a:endParaRPr lang="pt-BR" sz="2300" b="1" dirty="0" smtClean="0"/>
          </a:p>
          <a:p>
            <a:r>
              <a:rPr lang="pt-BR" sz="3600" dirty="0" smtClean="0"/>
              <a:t>MINISTÉRIO DA AGRICULTURA, PECUÁRIA E ABASTECIMENTO</a:t>
            </a:r>
          </a:p>
          <a:p>
            <a:pPr lvl="1"/>
            <a:r>
              <a:rPr lang="pt-BR" sz="3000" b="1" dirty="0" smtClean="0"/>
              <a:t>Câmara Temática de Infraestrutura e Logística do Agronegócio - </a:t>
            </a:r>
            <a:r>
              <a:rPr lang="pt-BR" sz="3000" b="1" dirty="0" err="1" smtClean="0"/>
              <a:t>CTLog</a:t>
            </a:r>
            <a:endParaRPr lang="pt-BR" sz="3000" b="1" dirty="0" smtClean="0"/>
          </a:p>
          <a:p>
            <a:pPr lvl="1"/>
            <a:r>
              <a:rPr lang="pt-BR" sz="3000" b="1" dirty="0" err="1" smtClean="0"/>
              <a:t>Eumar</a:t>
            </a:r>
            <a:r>
              <a:rPr lang="pt-BR" sz="3000" b="1" dirty="0" smtClean="0"/>
              <a:t> </a:t>
            </a:r>
            <a:r>
              <a:rPr lang="pt-BR" sz="3000" b="1" dirty="0" err="1" smtClean="0"/>
              <a:t>Novacki</a:t>
            </a:r>
            <a:endParaRPr lang="pt-BR" sz="3000" b="1" dirty="0" smtClean="0"/>
          </a:p>
          <a:p>
            <a:pPr lvl="1"/>
            <a:r>
              <a:rPr lang="pt-BR" sz="3000" b="1" dirty="0" smtClean="0"/>
              <a:t>Fernando Fonseca</a:t>
            </a:r>
          </a:p>
          <a:p>
            <a:pPr lvl="1"/>
            <a:r>
              <a:rPr lang="pt-BR" sz="2900" b="1" dirty="0" smtClean="0"/>
              <a:t>José Garcia </a:t>
            </a:r>
            <a:r>
              <a:rPr lang="pt-BR" sz="2900" b="1" dirty="0" err="1" smtClean="0"/>
              <a:t>Gasques</a:t>
            </a:r>
            <a:endParaRPr lang="pt-BR" sz="2900" b="1" dirty="0" smtClean="0"/>
          </a:p>
          <a:p>
            <a:r>
              <a:rPr lang="pt-BR" sz="3400" dirty="0" smtClean="0"/>
              <a:t>COLABORAÇÃO:</a:t>
            </a:r>
          </a:p>
          <a:p>
            <a:pPr lvl="1"/>
            <a:r>
              <a:rPr lang="pt-BR" sz="2900" b="1" dirty="0" smtClean="0"/>
              <a:t>MACROLOGÍSTICA, APROSOJA, ANTAQ, SFB.</a:t>
            </a:r>
          </a:p>
        </p:txBody>
      </p:sp>
      <p:grpSp>
        <p:nvGrpSpPr>
          <p:cNvPr id="8" name="Grupo 22"/>
          <p:cNvGrpSpPr>
            <a:grpSpLocks noChangeAspect="1"/>
          </p:cNvGrpSpPr>
          <p:nvPr/>
        </p:nvGrpSpPr>
        <p:grpSpPr>
          <a:xfrm>
            <a:off x="5076056" y="6165304"/>
            <a:ext cx="3955254" cy="612000"/>
            <a:chOff x="2423591" y="5971503"/>
            <a:chExt cx="5724128" cy="885700"/>
          </a:xfrm>
          <a:solidFill>
            <a:schemeClr val="bg1"/>
          </a:solidFill>
        </p:grpSpPr>
        <p:sp>
          <p:nvSpPr>
            <p:cNvPr id="9" name="Espaço Reservado para Texto 2"/>
            <p:cNvSpPr txBox="1">
              <a:spLocks/>
            </p:cNvSpPr>
            <p:nvPr/>
          </p:nvSpPr>
          <p:spPr>
            <a:xfrm>
              <a:off x="2423591" y="5971503"/>
              <a:ext cx="5724128" cy="885700"/>
            </a:xfrm>
            <a:prstGeom prst="rect">
              <a:avLst/>
            </a:prstGeom>
            <a:grpFill/>
          </p:spPr>
          <p:txBody>
            <a:bodyPr>
              <a:norm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Aft>
                  <a:spcPts val="0"/>
                </a:spcAft>
              </a:pPr>
              <a:endParaRPr lang="pt-BR" altLang="pt-BR" sz="16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https://www.embrapa.br/image/journal/article?img_id=13309734&amp;t=1465403360876"/>
            <p:cNvPicPr>
              <a:picLocks noChangeAspect="1" noChangeArrowheads="1"/>
            </p:cNvPicPr>
            <p:nvPr/>
          </p:nvPicPr>
          <p:blipFill>
            <a:blip r:embed="rId3" cstate="print"/>
            <a:srcRect l="23451" t="-6753"/>
            <a:stretch>
              <a:fillRect/>
            </a:stretch>
          </p:blipFill>
          <p:spPr bwMode="auto">
            <a:xfrm>
              <a:off x="4032517" y="5972048"/>
              <a:ext cx="4115202" cy="816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10" descr="logo_embrapa_territorial_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1262" y="6124117"/>
              <a:ext cx="1454674" cy="64627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334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33400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8094" t="12698" r="1990" b="14287"/>
          <a:stretch/>
        </p:blipFill>
        <p:spPr>
          <a:xfrm>
            <a:off x="1763688" y="0"/>
            <a:ext cx="5665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503"/>
            <a:ext cx="9144000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</a:t>
            </a:r>
            <a:r>
              <a:rPr lang="pt-BR" sz="24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TERRESTRES</a:t>
            </a:r>
            <a:endParaRPr 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7" y="502630"/>
            <a:ext cx="8757507" cy="635536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93247" y="5955306"/>
            <a:ext cx="4738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Fonte: </a:t>
            </a:r>
            <a:r>
              <a:rPr lang="pt-BR" sz="800" dirty="0" err="1"/>
              <a:t>Protected</a:t>
            </a:r>
            <a:r>
              <a:rPr lang="pt-BR" sz="800" dirty="0"/>
              <a:t> Planet – WDPA 2017. Disponível em:  https://www.protectedplanet.net/c/unep-regions UNEP-WCMC (2017).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</a:t>
            </a:r>
            <a:r>
              <a:rPr lang="pt-BR" sz="800" dirty="0"/>
              <a:t> Profile for France </a:t>
            </a:r>
            <a:r>
              <a:rPr lang="pt-BR" sz="800" dirty="0" err="1"/>
              <a:t>from</a:t>
            </a:r>
            <a:r>
              <a:rPr lang="pt-BR" sz="800" dirty="0"/>
              <a:t> </a:t>
            </a:r>
            <a:r>
              <a:rPr lang="pt-BR" sz="800" dirty="0" err="1"/>
              <a:t>the</a:t>
            </a:r>
            <a:r>
              <a:rPr lang="pt-BR" sz="800" dirty="0"/>
              <a:t> World </a:t>
            </a:r>
            <a:r>
              <a:rPr lang="pt-BR" sz="800" dirty="0" err="1"/>
              <a:t>Database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Areas</a:t>
            </a:r>
            <a:r>
              <a:rPr lang="pt-BR" sz="800" dirty="0"/>
              <a:t>, </a:t>
            </a:r>
            <a:r>
              <a:rPr lang="pt-BR" sz="800" dirty="0" err="1"/>
              <a:t>December</a:t>
            </a:r>
            <a:r>
              <a:rPr lang="pt-BR" sz="800" dirty="0"/>
              <a:t> 2017. </a:t>
            </a:r>
            <a:r>
              <a:rPr lang="pt-BR" sz="800" dirty="0" err="1"/>
              <a:t>Available</a:t>
            </a:r>
            <a:r>
              <a:rPr lang="pt-BR" sz="800" dirty="0"/>
              <a:t> </a:t>
            </a:r>
            <a:r>
              <a:rPr lang="pt-BR" sz="800" dirty="0" err="1"/>
              <a:t>at</a:t>
            </a:r>
            <a:r>
              <a:rPr lang="pt-BR" sz="800" dirty="0"/>
              <a:t>: www.protectedplanet.net.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706280" y="3692799"/>
            <a:ext cx="1066799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244061"/>
                </a:solidFill>
                <a:effectLst/>
                <a:latin typeface="Calibri"/>
                <a:ea typeface="Times New Roman"/>
                <a:cs typeface="Times New Roman"/>
              </a:rPr>
              <a:t>Média sem Brasil: 10,9%</a:t>
            </a:r>
            <a:endParaRPr lang="pt-BR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6" name="AutoShape 10"/>
          <p:cNvCxnSpPr>
            <a:cxnSpLocks noChangeShapeType="1"/>
          </p:cNvCxnSpPr>
          <p:nvPr/>
        </p:nvCxnSpPr>
        <p:spPr bwMode="auto">
          <a:xfrm flipV="1">
            <a:off x="971600" y="4221087"/>
            <a:ext cx="7704856" cy="2543"/>
          </a:xfrm>
          <a:prstGeom prst="straightConnector1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tângulo 16"/>
          <p:cNvSpPr/>
          <p:nvPr/>
        </p:nvSpPr>
        <p:spPr>
          <a:xfrm>
            <a:off x="107504" y="6595906"/>
            <a:ext cx="51845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i="1" dirty="0"/>
              <a:t>* Valor calculado e oficial do Brasil, ainda não atualizado totalmente na base da </a:t>
            </a:r>
            <a:r>
              <a:rPr lang="pt-BR" sz="800" i="1" dirty="0" err="1"/>
              <a:t>Protected</a:t>
            </a:r>
            <a:r>
              <a:rPr lang="pt-BR" sz="800" i="1" dirty="0"/>
              <a:t> Planet.</a:t>
            </a:r>
          </a:p>
        </p:txBody>
      </p:sp>
    </p:spTree>
    <p:extLst>
      <p:ext uri="{BB962C8B-B14F-4D97-AF65-F5344CB8AC3E}">
        <p14:creationId xmlns:p14="http://schemas.microsoft.com/office/powerpoint/2010/main" val="25880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25642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30777"/>
            <a:ext cx="9180512" cy="461665"/>
          </a:xfrm>
          <a:solidFill>
            <a:srgbClr val="604A7B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</a:t>
            </a:r>
            <a:r>
              <a:rPr lang="pt-BR" sz="24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TERRESTRES</a:t>
            </a:r>
            <a:endParaRPr 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93247" y="5955306"/>
            <a:ext cx="4738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Fonte: </a:t>
            </a:r>
            <a:r>
              <a:rPr lang="pt-BR" sz="800" dirty="0" err="1"/>
              <a:t>Protected</a:t>
            </a:r>
            <a:r>
              <a:rPr lang="pt-BR" sz="800" dirty="0"/>
              <a:t> Planet – WDPA 2017. Disponível em:  https://www.protectedplanet.net/c/unep-regions UNEP-WCMC (2017).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</a:t>
            </a:r>
            <a:r>
              <a:rPr lang="pt-BR" sz="800" dirty="0"/>
              <a:t> Profile for France </a:t>
            </a:r>
            <a:r>
              <a:rPr lang="pt-BR" sz="800" dirty="0" err="1"/>
              <a:t>from</a:t>
            </a:r>
            <a:r>
              <a:rPr lang="pt-BR" sz="800" dirty="0"/>
              <a:t> </a:t>
            </a:r>
            <a:r>
              <a:rPr lang="pt-BR" sz="800" dirty="0" err="1"/>
              <a:t>the</a:t>
            </a:r>
            <a:r>
              <a:rPr lang="pt-BR" sz="800" dirty="0"/>
              <a:t> World </a:t>
            </a:r>
            <a:r>
              <a:rPr lang="pt-BR" sz="800" dirty="0" err="1"/>
              <a:t>Database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Areas</a:t>
            </a:r>
            <a:r>
              <a:rPr lang="pt-BR" sz="800" dirty="0"/>
              <a:t>, </a:t>
            </a:r>
            <a:r>
              <a:rPr lang="pt-BR" sz="800" dirty="0" err="1"/>
              <a:t>December</a:t>
            </a:r>
            <a:r>
              <a:rPr lang="pt-BR" sz="800" dirty="0"/>
              <a:t> 2017. </a:t>
            </a:r>
            <a:r>
              <a:rPr lang="pt-BR" sz="800" dirty="0" err="1"/>
              <a:t>Available</a:t>
            </a:r>
            <a:r>
              <a:rPr lang="pt-BR" sz="800" dirty="0"/>
              <a:t> </a:t>
            </a:r>
            <a:r>
              <a:rPr lang="pt-BR" sz="800" dirty="0" err="1"/>
              <a:t>at</a:t>
            </a:r>
            <a:r>
              <a:rPr lang="pt-BR" sz="800" dirty="0"/>
              <a:t>: www.protectedplanet.net. </a:t>
            </a:r>
          </a:p>
        </p:txBody>
      </p:sp>
    </p:spTree>
    <p:extLst>
      <p:ext uri="{BB962C8B-B14F-4D97-AF65-F5344CB8AC3E}">
        <p14:creationId xmlns:p14="http://schemas.microsoft.com/office/powerpoint/2010/main" val="18965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20153</TotalTime>
  <Words>3691</Words>
  <Application>Microsoft Office PowerPoint</Application>
  <PresentationFormat>Apresentação na tela (4:3)</PresentationFormat>
  <Paragraphs>949</Paragraphs>
  <Slides>75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4" baseType="lpstr">
      <vt:lpstr>ＭＳ Ｐゴシック</vt:lpstr>
      <vt:lpstr>Arial</vt:lpstr>
      <vt:lpstr>Arial Baltic</vt:lpstr>
      <vt:lpstr>Calibri</vt:lpstr>
      <vt:lpstr>Century Gothic</vt:lpstr>
      <vt:lpstr>Tahoma</vt:lpstr>
      <vt:lpstr>Times New Roman</vt:lpstr>
      <vt:lpstr>Verdana</vt:lpstr>
      <vt:lpstr>1_Tema do Office</vt:lpstr>
      <vt:lpstr>Apresentação do PowerPoint</vt:lpstr>
      <vt:lpstr>Apresentação do PowerPoint</vt:lpstr>
      <vt:lpstr>ATRIBUIÇÃO DAS TERRAS NO BRASIL</vt:lpstr>
      <vt:lpstr>BRASIL</vt:lpstr>
      <vt:lpstr>UNIDADES DE CONSERVAÇÃO (UCs)</vt:lpstr>
      <vt:lpstr>TERRAS INDÍGENAS (TIs)</vt:lpstr>
      <vt:lpstr>ÁREAS PROTEGIDAS – UCs + TIs</vt:lpstr>
      <vt:lpstr>ÁREAS PROTEGIDAS TERRESTRES</vt:lpstr>
      <vt:lpstr>ÁREAS PROTEGIDAS TERRESTRES</vt:lpstr>
      <vt:lpstr>ÁREAS PROTEGIDAS TERRESTRES</vt:lpstr>
      <vt:lpstr>Apresentação do PowerPoint</vt:lpstr>
      <vt:lpstr>ASSENTAMENTOS DA REFORMA AGRÁRIA + QUILOMBOLAS</vt:lpstr>
      <vt:lpstr>ÁREAS LEGALMENTE ATRIBUÍDAS PARA UNIDADES DE CONSERVAÇÃO, TERRAS INDÍGENAS, ASSENTAMENTOS DE REFORMA AGRÁRIA, QUILOMBOLAS E ÁREAS MILITARES</vt:lpstr>
      <vt:lpstr>Apresentação do PowerPoint</vt:lpstr>
      <vt:lpstr>DEMANDAS ADICIONAIS POR ATRIBUIÇÃO DE TERRAS</vt:lpstr>
      <vt:lpstr>OCUPAÇÃO E USO DAS TERRAS NO BRASIL</vt:lpstr>
      <vt:lpstr>Apresentação do PowerPoint</vt:lpstr>
      <vt:lpstr>NÚMERO E ÁREA DOS IMÓVEIS NO SICAR (02/2018)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IMPORTÂNCIA DO AGRONEGÓCIO BRASILEIRO</vt:lpstr>
      <vt:lpstr>Apresentação do PowerPoint</vt:lpstr>
      <vt:lpstr>Apresentação do PowerPoint</vt:lpstr>
      <vt:lpstr>PROPOSTO PELO MAPA, DISCUTIDO COM ATORES DO AGRO, CONCEBIDO E ESTRUTURADO PELA EMBRAPA TERRITORIAL</vt:lpstr>
      <vt:lpstr>SISTEMA DE INTELIGENCIA TERRITORIAL DA MACROLOGÍSTICA AGROPECUÁRIA BRASILEIRA</vt:lpstr>
      <vt:lpstr>CARGAS DAS CADEIAS AGROPECUÁRIAS NA MALHA VIÁRIA</vt:lpstr>
      <vt:lpstr>SISTEMA DE INTELIGENCIA TERRITORIAL DA MACROLOGÍSTICA AGROPECUÁRIA BRASILEIRA</vt:lpstr>
      <vt:lpstr>FRETES E DADOS LOGÍSTICOS DO AÇÚCAR E ETANOL</vt:lpstr>
      <vt:lpstr>ESTIMATIVAS DOS FRETES GERADOS PELA AGROPECUÁRIA</vt:lpstr>
      <vt:lpstr>SISTEMA DE INTELIGENCIA TERRITORIAL DA MACROLOGÍSTICA AGROPECUÁRIA BRASILEIRA</vt:lpstr>
      <vt:lpstr>ORIGEM DAS ORIGENS: ANÁLISE NUMÉRICA, GRÁFICA E CARTOGRÁFICA DAS CADEIAS PRODUTIVAS</vt:lpstr>
      <vt:lpstr>SISTEMA DE INTELIGENCIA TERRITORIAL DA MACROLOGÍSTICA AGROPECUÁRIA BRASILEIRA</vt:lpstr>
      <vt:lpstr>DESTINO DOS DESTINOS: CADEIAS DA BOVINOCULTURA</vt:lpstr>
      <vt:lpstr> DESTINO DOS DESTINOS: CADEIAS DA AVICULTURA</vt:lpstr>
      <vt:lpstr>SISTEMA DE INTELIGENCIA TERRITORIAL DA MACROLOGÍSTICA AGROPECUÁRIA BRASILEIRA</vt:lpstr>
      <vt:lpstr>Apresentação do PowerPoint</vt:lpstr>
      <vt:lpstr>Apresentação do PowerPoint</vt:lpstr>
      <vt:lpstr>SISTEMA DE INTELIGENCIA TERRITORIAL DA MACROLOGÍSTICA AGROPECUÁRIA BRASILEIRA</vt:lpstr>
      <vt:lpstr>DESTINOS DA PRODUÇÃO MUNICIPAL EXPORTAÇÃO DE CADA MUNICÍPIO PARA CADA PORTO</vt:lpstr>
      <vt:lpstr>Apresentação do PowerPoint</vt:lpstr>
      <vt:lpstr>SISTEMA DE INTELIGENCIA TERRITORIAL DA MACROLOGÍSTICA AGROPECUÁRIA BRASILEIRA</vt:lpstr>
      <vt:lpstr>DELIMITAÇÃO DE 8 BACIAS LOGÍSTICAS</vt:lpstr>
      <vt:lpstr>QUALIFICAÇÃO DAS BACIAS LOGÍSTICAS (EXPORTAÇÃO)</vt:lpstr>
      <vt:lpstr>Apresentação do PowerPoint</vt:lpstr>
      <vt:lpstr>Apresentação do PowerPoint</vt:lpstr>
      <vt:lpstr>15 ESTUDOS E PLANOS REALIZADOS</vt:lpstr>
      <vt:lpstr>Apresentação do PowerPoint</vt:lpstr>
      <vt:lpstr>Apresentação do PowerPoint</vt:lpstr>
      <vt:lpstr>EQUIPE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Embrapa</dc:creator>
  <cp:lastModifiedBy>Embrapa</cp:lastModifiedBy>
  <cp:revision>151</cp:revision>
  <cp:lastPrinted>2018-01-19T22:47:12Z</cp:lastPrinted>
  <dcterms:created xsi:type="dcterms:W3CDTF">2013-07-24T23:05:09Z</dcterms:created>
  <dcterms:modified xsi:type="dcterms:W3CDTF">2018-04-16T14:54:03Z</dcterms:modified>
</cp:coreProperties>
</file>