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60" r:id="rId6"/>
    <p:sldId id="266" r:id="rId7"/>
    <p:sldId id="271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8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06604-AF62-4889-A8A2-C3A08DC3E14B}" v="121" dt="2024-09-23T21:36:04.435"/>
    <p1510:client id="{8C23BD61-1C8E-47F4-BF8B-5F7CE023C08C}" v="18" dt="2024-09-24T11:21:17.3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447" autoAdjust="0"/>
  </p:normalViewPr>
  <p:slideViewPr>
    <p:cSldViewPr snapToGrid="0" showGuides="1">
      <p:cViewPr varScale="1">
        <p:scale>
          <a:sx n="84" d="100"/>
          <a:sy n="84" d="100"/>
        </p:scale>
        <p:origin x="816" y="84"/>
      </p:cViewPr>
      <p:guideLst>
        <p:guide orient="horz" pos="2183"/>
        <p:guide pos="8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A1C012-8297-4361-ACE8-A2509FB18911}"/>
              </a:ext>
            </a:extLst>
          </p:cNvPr>
          <p:cNvSpPr/>
          <p:nvPr/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C2572-8518-46FF-8F60-FE2963DF4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640080"/>
            <a:ext cx="10268712" cy="3227832"/>
          </a:xfrm>
        </p:spPr>
        <p:txBody>
          <a:bodyPr anchor="b">
            <a:normAutofit/>
          </a:bodyPr>
          <a:lstStyle>
            <a:lvl1pPr algn="ctr"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0C76A-7715-48A4-8CF5-14BBF6196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" y="4526280"/>
            <a:ext cx="10268712" cy="1508760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2D4EF84-F7DF-49C5-9285-301284AD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266E04-79AF-49EF-86BC-DB29D304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0DF5B53-9A9A-46CE-A910-25ADA587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946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27B9-64C6-4AFE-8E67-F60CD17A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2656D-F600-4D76-8A0F-BDBE78759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A13412-4939-4879-B91F-BB5B029B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237DB9-DE7D-4687-82D7-612600F0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19356-0444-4C23-82D3-E2FDE28D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11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EB51B7C-D548-4AB7-90A4-C196105E6D56}"/>
              </a:ext>
            </a:extLst>
          </p:cNvPr>
          <p:cNvSpPr/>
          <p:nvPr/>
        </p:nvSpPr>
        <p:spPr>
          <a:xfrm>
            <a:off x="7108274" y="0"/>
            <a:ext cx="50837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C521B-8B54-4843-9FF4-B2C30FA00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51740" y="643467"/>
            <a:ext cx="3477092" cy="5533495"/>
          </a:xfrm>
        </p:spPr>
        <p:txBody>
          <a:bodyPr vert="eaVert" tIns="9144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E3F10-9E27-41E6-A965-4243E37BE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60120" y="643467"/>
            <a:ext cx="5504687" cy="5533496"/>
          </a:xfrm>
        </p:spPr>
        <p:txBody>
          <a:bodyPr vert="eaVert" tIns="9144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41D62D-51A0-4AD7-8027-BF548FB6A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7898" y="6356350"/>
            <a:ext cx="25227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857492-A701-44A1-B1D5-7B2C8CD06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D2E8AE-F1AA-4D19-A434-102501D3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276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0910-921F-4143-AB01-0F0AFC29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182FC-5A0B-4C24-A6ED-990ED5BA9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6172F4-3DB0-4AE3-8926-081B7803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F1358-C731-465B-BCB1-2CCBFD6EC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59536-57D3-4C8A-A207-568465A3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775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1E0804-8E9E-4C6E-B18D-44FE715B239E}"/>
              </a:ext>
            </a:extLst>
          </p:cNvPr>
          <p:cNvSpPr/>
          <p:nvPr/>
        </p:nvSpPr>
        <p:spPr>
          <a:xfrm>
            <a:off x="0" y="0"/>
            <a:ext cx="12192000" cy="42249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78AA1-17A5-44BF-8791-EACDA31F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768096"/>
            <a:ext cx="10268712" cy="3136392"/>
          </a:xfrm>
        </p:spPr>
        <p:txBody>
          <a:bodyPr anchor="b">
            <a:normAutofit/>
          </a:bodyPr>
          <a:lstStyle>
            <a:lvl1pPr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203A5-DA79-4778-AB85-150365748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4544568"/>
            <a:ext cx="10268712" cy="154533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E3B1B5E-0912-44AE-BAED-70B980E5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6C82F1-A7B2-4F03-A26B-59D79BF5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1DC1ABC-47A9-477B-A29D-F6690EE6B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598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F398-F05F-4793-9FA5-5B817EB95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7F1CD-2CD4-4BBB-AB36-73A20B1A8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0120" y="2587752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BBE02-B884-4CCC-9CBD-13B792BBA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2992" y="2583371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7FBE509-AA68-4D63-A589-AD5DE7FF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C1A4D52-57E4-4F45-BC2C-9FD73E9C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76AD5E1-358D-4236-85AE-74713259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568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7D32C-166A-4FBE-B24D-C25769095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1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EC567-F249-462A-B71A-9C40D50E2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0120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B7D2C6-69D1-4DE4-BF68-5FB0623DB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9944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67CC7-ED09-4F8D-A39A-C5969D33B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9944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F92A44F-DE98-4FB5-B474-5DCCDD26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79DA-A9E4-4E93-93F1-81907A90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04DFE57-AA80-4ED8-AD77-35CC56F3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B62259C-ADDF-4293-AD3B-AB2E04A7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296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7BA0-DC57-452F-85B7-C979AA690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C53797-8D72-4774-AC93-EB9FDD650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E945AB7-1A32-4516-ABF9-B40958AE2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2923C3-1D67-4089-A6B1-9A10315E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79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A8DC1-14F6-453B-A724-D6493F06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63FF0-1A91-4698-B12A-112D0537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66D53-44B3-4F04-93FD-9756A601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457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3A0FE-F7E3-433E-9A29-D778690D2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591850"/>
            <a:ext cx="6045644" cy="3593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4B15D-55F5-4208-AF40-41CAFEB5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120" y="2591850"/>
            <a:ext cx="3811905" cy="3277137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8A46CE7-2F0F-4C85-B633-B9FCB834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0900919-3A73-4918-9D97-8DBE7ABB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8BC1001-E44E-4A9A-9E60-2E319A84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125AC31-022C-40AA-B65C-C9AC4839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71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7A575-703F-410E-9A84-F9B578FEA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267712"/>
            <a:ext cx="6571469" cy="4590288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8B509-934D-400A-A922-45B61AC6E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5971" y="2587752"/>
            <a:ext cx="3992856" cy="3593592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9813C51-6954-4F3A-A043-D1BCC8B5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AC32FB-49A3-40E4-9D24-17759704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C93F5E6-DAE6-447B-8038-5F4C9A79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F97FB-514D-4FE8-A9A4-E9A111A5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680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153959-30FA-4987-A094-7243641F474B}"/>
              </a:ext>
            </a:extLst>
          </p:cNvPr>
          <p:cNvSpPr/>
          <p:nvPr/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216229-A6DB-436A-B327-667E80F0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B351D-270D-480D-8AF5-6A213ED2B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2587752"/>
            <a:ext cx="10268712" cy="3593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B0E73-3310-4A8F-BB4A-7A6A99121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3720" y="6356350"/>
            <a:ext cx="3236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>
              <a:defRPr sz="1200" spc="50" baseline="0">
                <a:solidFill>
                  <a:schemeClr val="tx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9/25/2024</a:t>
            </a:fld>
            <a:endParaRPr lang="en-US" spc="5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1C4C0-515B-4404-A780-C31E7DFE5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120" y="6356350"/>
            <a:ext cx="5504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50" baseline="0">
                <a:solidFill>
                  <a:schemeClr val="tx1"/>
                </a:solidFill>
              </a:defRPr>
            </a:lvl1pPr>
          </a:lstStyle>
          <a:p>
            <a:endParaRPr lang="en-US" spc="5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C30C7-F013-428C-A6F7-A8CCCD14C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6144" y="6356350"/>
            <a:ext cx="932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909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kern="1200" cap="all" spc="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1000"/>
        </a:lnSpc>
        <a:spcBef>
          <a:spcPts val="700"/>
        </a:spcBef>
        <a:spcAft>
          <a:spcPts val="700"/>
        </a:spcAft>
        <a:buFont typeface="Arial" panose="020B0604020202020204" pitchFamily="34" charset="0"/>
        <a:buNone/>
        <a:defRPr sz="26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23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9436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nsador.com/autor/roberto_matheus_da_costa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462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5E0E3C-32F3-480B-9842-7611BBE2E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345" y="0"/>
            <a:ext cx="753465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D41519D-B04D-0F47-B816-2B90866D8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8937" y="894081"/>
            <a:ext cx="5697704" cy="3812102"/>
          </a:xfrm>
        </p:spPr>
        <p:txBody>
          <a:bodyPr anchor="b">
            <a:normAutofit/>
          </a:bodyPr>
          <a:lstStyle/>
          <a:p>
            <a:pPr algn="l"/>
            <a:r>
              <a:rPr lang="pt-BR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IBS E COMPRAS GOVERNAMENTAIS</a:t>
            </a:r>
            <a:br>
              <a:rPr 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Regime especial: Art. 149-c </a:t>
            </a:r>
            <a:r>
              <a:rPr lang="pt-B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/88, </a:t>
            </a:r>
            <a:r>
              <a:rPr lang="pt-B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Plp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68/2024 (Art. 40 e 359)</a:t>
            </a:r>
          </a:p>
        </p:txBody>
      </p:sp>
      <p:pic>
        <p:nvPicPr>
          <p:cNvPr id="4" name="Picture 3" descr="Rede de conexão abstrata em uma tela de fundo branca">
            <a:extLst>
              <a:ext uri="{FF2B5EF4-FFF2-40B4-BE49-F238E27FC236}">
                <a16:creationId xmlns:a16="http://schemas.microsoft.com/office/drawing/2014/main" id="{2FBC311A-C8A9-C165-B4CF-E6A88EA4A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7" r="51362" b="-1"/>
          <a:stretch/>
        </p:blipFill>
        <p:spPr>
          <a:xfrm>
            <a:off x="20" y="10"/>
            <a:ext cx="465732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81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72D377C-440A-CCBC-1A01-16279FE9DA8A}"/>
              </a:ext>
            </a:extLst>
          </p:cNvPr>
          <p:cNvSpPr txBox="1"/>
          <p:nvPr/>
        </p:nvSpPr>
        <p:spPr>
          <a:xfrm>
            <a:off x="1361440" y="142240"/>
            <a:ext cx="9087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70C0"/>
                </a:solidFill>
                <a:latin typeface="Arial Black" panose="020B0A04020102020204" pitchFamily="34" charset="0"/>
              </a:rPr>
              <a:t>COMPRAS GOVERNAMENTAIS – DESPESA x RECEITA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942C3E04-1DAA-C218-2740-8BA8B612CF03}"/>
              </a:ext>
            </a:extLst>
          </p:cNvPr>
          <p:cNvSpPr/>
          <p:nvPr/>
        </p:nvSpPr>
        <p:spPr>
          <a:xfrm>
            <a:off x="426720" y="1381760"/>
            <a:ext cx="4165600" cy="16560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Compras governamentais: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Valor do bem e serviço + Desp. Tributária (por dentro)</a:t>
            </a:r>
          </a:p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Seta: para Cima 4">
            <a:extLst>
              <a:ext uri="{FF2B5EF4-FFF2-40B4-BE49-F238E27FC236}">
                <a16:creationId xmlns:a16="http://schemas.microsoft.com/office/drawing/2014/main" id="{C3A6264C-09DB-5BD5-D86D-1B2DC5BB05BA}"/>
              </a:ext>
            </a:extLst>
          </p:cNvPr>
          <p:cNvSpPr/>
          <p:nvPr/>
        </p:nvSpPr>
        <p:spPr>
          <a:xfrm>
            <a:off x="2586000" y="3612229"/>
            <a:ext cx="1105852" cy="292100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pt-BR" sz="1400" dirty="0"/>
              <a:t>Repasses</a:t>
            </a:r>
          </a:p>
          <a:p>
            <a:pPr algn="ctr"/>
            <a:r>
              <a:rPr lang="pt-BR" sz="1400" dirty="0" err="1"/>
              <a:t>obrig</a:t>
            </a:r>
            <a:endParaRPr lang="pt-BR" sz="1400" dirty="0"/>
          </a:p>
        </p:txBody>
      </p:sp>
      <p:sp>
        <p:nvSpPr>
          <p:cNvPr id="6" name="Seta: para Cima 5">
            <a:extLst>
              <a:ext uri="{FF2B5EF4-FFF2-40B4-BE49-F238E27FC236}">
                <a16:creationId xmlns:a16="http://schemas.microsoft.com/office/drawing/2014/main" id="{BDAA491C-4A42-D873-5A43-8953C59E44F3}"/>
              </a:ext>
            </a:extLst>
          </p:cNvPr>
          <p:cNvSpPr/>
          <p:nvPr/>
        </p:nvSpPr>
        <p:spPr>
          <a:xfrm>
            <a:off x="1403668" y="3601720"/>
            <a:ext cx="1105852" cy="292100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pt-BR" sz="1400" dirty="0"/>
              <a:t>Repasses</a:t>
            </a:r>
          </a:p>
          <a:p>
            <a:pPr algn="ctr"/>
            <a:r>
              <a:rPr lang="pt-BR" sz="1400" dirty="0" err="1"/>
              <a:t>volunta</a:t>
            </a:r>
            <a:endParaRPr lang="pt-BR" sz="1400" dirty="0"/>
          </a:p>
        </p:txBody>
      </p:sp>
      <p:sp>
        <p:nvSpPr>
          <p:cNvPr id="7" name="Seta: para Cima 6">
            <a:extLst>
              <a:ext uri="{FF2B5EF4-FFF2-40B4-BE49-F238E27FC236}">
                <a16:creationId xmlns:a16="http://schemas.microsoft.com/office/drawing/2014/main" id="{7C96116C-D449-7DE6-D82C-4A7331C038FC}"/>
              </a:ext>
            </a:extLst>
          </p:cNvPr>
          <p:cNvSpPr/>
          <p:nvPr/>
        </p:nvSpPr>
        <p:spPr>
          <a:xfrm>
            <a:off x="262945" y="3604172"/>
            <a:ext cx="1105852" cy="292100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pt-BR" sz="1400" dirty="0"/>
              <a:t>Empréstimo</a:t>
            </a:r>
          </a:p>
        </p:txBody>
      </p:sp>
      <p:sp>
        <p:nvSpPr>
          <p:cNvPr id="8" name="Seta: para Cima 7">
            <a:extLst>
              <a:ext uri="{FF2B5EF4-FFF2-40B4-BE49-F238E27FC236}">
                <a16:creationId xmlns:a16="http://schemas.microsoft.com/office/drawing/2014/main" id="{DED6287F-2C81-8DAB-A2A8-87B903D835AD}"/>
              </a:ext>
            </a:extLst>
          </p:cNvPr>
          <p:cNvSpPr/>
          <p:nvPr/>
        </p:nvSpPr>
        <p:spPr>
          <a:xfrm>
            <a:off x="3730308" y="3611880"/>
            <a:ext cx="1105852" cy="292100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pt-BR" sz="1400" dirty="0"/>
              <a:t>Rec. </a:t>
            </a:r>
            <a:r>
              <a:rPr lang="pt-BR" sz="1400" dirty="0" err="1"/>
              <a:t>prop</a:t>
            </a:r>
            <a:endParaRPr lang="pt-BR" sz="14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D539C31-E76B-90F7-242D-54A5BB89D05D}"/>
              </a:ext>
            </a:extLst>
          </p:cNvPr>
          <p:cNvSpPr txBox="1"/>
          <p:nvPr/>
        </p:nvSpPr>
        <p:spPr>
          <a:xfrm>
            <a:off x="1757680" y="721360"/>
            <a:ext cx="1478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Modelo atual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3B9F6C76-B807-6FE0-2777-15AA3EE57E92}"/>
              </a:ext>
            </a:extLst>
          </p:cNvPr>
          <p:cNvSpPr/>
          <p:nvPr/>
        </p:nvSpPr>
        <p:spPr>
          <a:xfrm>
            <a:off x="4460240" y="2926080"/>
            <a:ext cx="2062480" cy="6299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Ref. Tributária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0D59BD5-39FE-E3A3-F0D4-F3C16024E6F4}"/>
              </a:ext>
            </a:extLst>
          </p:cNvPr>
          <p:cNvSpPr/>
          <p:nvPr/>
        </p:nvSpPr>
        <p:spPr>
          <a:xfrm>
            <a:off x="6492240" y="640080"/>
            <a:ext cx="2783840" cy="16560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Compras governamentais: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Valor do bem e serviço</a:t>
            </a:r>
          </a:p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6BCA141-370A-FE49-93FD-695FB4D459A5}"/>
              </a:ext>
            </a:extLst>
          </p:cNvPr>
          <p:cNvSpPr/>
          <p:nvPr/>
        </p:nvSpPr>
        <p:spPr>
          <a:xfrm>
            <a:off x="9489440" y="1671320"/>
            <a:ext cx="2611120" cy="129032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Compras governamentais: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Desp. Tributária (por fora)</a:t>
            </a:r>
          </a:p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7" name="Sinal de Adição 16">
            <a:extLst>
              <a:ext uri="{FF2B5EF4-FFF2-40B4-BE49-F238E27FC236}">
                <a16:creationId xmlns:a16="http://schemas.microsoft.com/office/drawing/2014/main" id="{2579A106-79B4-9395-D797-553C5952F297}"/>
              </a:ext>
            </a:extLst>
          </p:cNvPr>
          <p:cNvSpPr/>
          <p:nvPr/>
        </p:nvSpPr>
        <p:spPr>
          <a:xfrm>
            <a:off x="9144000" y="1747520"/>
            <a:ext cx="406400" cy="375920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: para Cima 18">
            <a:extLst>
              <a:ext uri="{FF2B5EF4-FFF2-40B4-BE49-F238E27FC236}">
                <a16:creationId xmlns:a16="http://schemas.microsoft.com/office/drawing/2014/main" id="{4B1A889D-EB66-C360-FFB4-1CA5C0F1C7A9}"/>
              </a:ext>
            </a:extLst>
          </p:cNvPr>
          <p:cNvSpPr/>
          <p:nvPr/>
        </p:nvSpPr>
        <p:spPr>
          <a:xfrm>
            <a:off x="10871200" y="3677920"/>
            <a:ext cx="924560" cy="161544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Rec. </a:t>
            </a:r>
            <a:r>
              <a:rPr lang="pt-BR" sz="1400" dirty="0" err="1">
                <a:solidFill>
                  <a:schemeClr val="tx1"/>
                </a:solidFill>
              </a:rPr>
              <a:t>prop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20" name="Seta: para Cima 19">
            <a:extLst>
              <a:ext uri="{FF2B5EF4-FFF2-40B4-BE49-F238E27FC236}">
                <a16:creationId xmlns:a16="http://schemas.microsoft.com/office/drawing/2014/main" id="{8FBFD031-5F0A-89D0-C8B1-CC65345A41ED}"/>
              </a:ext>
            </a:extLst>
          </p:cNvPr>
          <p:cNvSpPr/>
          <p:nvPr/>
        </p:nvSpPr>
        <p:spPr>
          <a:xfrm>
            <a:off x="8466538" y="3581050"/>
            <a:ext cx="1105852" cy="292100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pt-BR" sz="1400" dirty="0"/>
              <a:t>Repasses</a:t>
            </a:r>
          </a:p>
          <a:p>
            <a:pPr algn="ctr"/>
            <a:r>
              <a:rPr lang="pt-BR" sz="1400" dirty="0" err="1"/>
              <a:t>obrig</a:t>
            </a:r>
            <a:endParaRPr lang="pt-BR" sz="1400" dirty="0"/>
          </a:p>
        </p:txBody>
      </p:sp>
      <p:sp>
        <p:nvSpPr>
          <p:cNvPr id="21" name="Seta: para Cima 20">
            <a:extLst>
              <a:ext uri="{FF2B5EF4-FFF2-40B4-BE49-F238E27FC236}">
                <a16:creationId xmlns:a16="http://schemas.microsoft.com/office/drawing/2014/main" id="{420D6F58-2F72-543C-7518-254EC23A5BCC}"/>
              </a:ext>
            </a:extLst>
          </p:cNvPr>
          <p:cNvSpPr/>
          <p:nvPr/>
        </p:nvSpPr>
        <p:spPr>
          <a:xfrm>
            <a:off x="7347268" y="3632200"/>
            <a:ext cx="1034732" cy="234188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pt-BR" sz="1400" dirty="0"/>
              <a:t>Repasses</a:t>
            </a:r>
          </a:p>
          <a:p>
            <a:pPr algn="ctr"/>
            <a:r>
              <a:rPr lang="pt-BR" sz="1400" dirty="0" err="1"/>
              <a:t>volunta</a:t>
            </a:r>
            <a:endParaRPr lang="pt-BR" sz="1400" dirty="0"/>
          </a:p>
        </p:txBody>
      </p:sp>
      <p:sp>
        <p:nvSpPr>
          <p:cNvPr id="22" name="Seta: para Cima 21">
            <a:extLst>
              <a:ext uri="{FF2B5EF4-FFF2-40B4-BE49-F238E27FC236}">
                <a16:creationId xmlns:a16="http://schemas.microsoft.com/office/drawing/2014/main" id="{A6E47B82-545D-DEA6-EF21-A919EBDAA369}"/>
              </a:ext>
            </a:extLst>
          </p:cNvPr>
          <p:cNvSpPr/>
          <p:nvPr/>
        </p:nvSpPr>
        <p:spPr>
          <a:xfrm>
            <a:off x="6163453" y="3612580"/>
            <a:ext cx="1105852" cy="242316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pt-BR" sz="1400" dirty="0" err="1"/>
              <a:t>Emprést</a:t>
            </a:r>
            <a:r>
              <a:rPr lang="pt-BR" sz="1400" dirty="0"/>
              <a:t>.</a:t>
            </a:r>
          </a:p>
        </p:txBody>
      </p:sp>
      <p:sp>
        <p:nvSpPr>
          <p:cNvPr id="23" name="Seta: para Cima 22">
            <a:extLst>
              <a:ext uri="{FF2B5EF4-FFF2-40B4-BE49-F238E27FC236}">
                <a16:creationId xmlns:a16="http://schemas.microsoft.com/office/drawing/2014/main" id="{F301DAE1-6A96-9882-1AA1-8AB092D4944E}"/>
              </a:ext>
            </a:extLst>
          </p:cNvPr>
          <p:cNvSpPr/>
          <p:nvPr/>
        </p:nvSpPr>
        <p:spPr>
          <a:xfrm>
            <a:off x="9673908" y="3581400"/>
            <a:ext cx="1105852" cy="203708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pt-BR" sz="1400" dirty="0"/>
              <a:t>Rec. </a:t>
            </a:r>
            <a:r>
              <a:rPr lang="pt-BR" sz="1400" dirty="0" err="1"/>
              <a:t>prop</a:t>
            </a:r>
            <a:endParaRPr lang="pt-BR" sz="1400" dirty="0"/>
          </a:p>
        </p:txBody>
      </p:sp>
      <p:sp>
        <p:nvSpPr>
          <p:cNvPr id="24" name="Sinal de Adição 23">
            <a:extLst>
              <a:ext uri="{FF2B5EF4-FFF2-40B4-BE49-F238E27FC236}">
                <a16:creationId xmlns:a16="http://schemas.microsoft.com/office/drawing/2014/main" id="{C9F41174-9503-D201-556F-C8E53640E141}"/>
              </a:ext>
            </a:extLst>
          </p:cNvPr>
          <p:cNvSpPr/>
          <p:nvPr/>
        </p:nvSpPr>
        <p:spPr>
          <a:xfrm>
            <a:off x="10607040" y="4429760"/>
            <a:ext cx="406400" cy="375920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9695DB5-E75A-EE7D-F89C-FC5E81791AE8}"/>
              </a:ext>
            </a:extLst>
          </p:cNvPr>
          <p:cNvSpPr txBox="1"/>
          <p:nvPr/>
        </p:nvSpPr>
        <p:spPr>
          <a:xfrm>
            <a:off x="9408160" y="812800"/>
            <a:ext cx="2625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EC 132/23 – PLP 68/24</a:t>
            </a:r>
          </a:p>
        </p:txBody>
      </p:sp>
      <p:sp>
        <p:nvSpPr>
          <p:cNvPr id="27" name="Seta: de Cima para Baixo 26">
            <a:extLst>
              <a:ext uri="{FF2B5EF4-FFF2-40B4-BE49-F238E27FC236}">
                <a16:creationId xmlns:a16="http://schemas.microsoft.com/office/drawing/2014/main" id="{619B6DCC-CA63-B03D-96E7-509684F41BB4}"/>
              </a:ext>
            </a:extLst>
          </p:cNvPr>
          <p:cNvSpPr/>
          <p:nvPr/>
        </p:nvSpPr>
        <p:spPr>
          <a:xfrm>
            <a:off x="11226800" y="2997200"/>
            <a:ext cx="182880" cy="579120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28A9DD18-42D1-B7E3-47C3-050438A4F5FE}"/>
              </a:ext>
            </a:extLst>
          </p:cNvPr>
          <p:cNvSpPr/>
          <p:nvPr/>
        </p:nvSpPr>
        <p:spPr>
          <a:xfrm>
            <a:off x="9347200" y="6339840"/>
            <a:ext cx="182880" cy="203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0E1FBFCD-D506-2B1E-3DDB-D2791EBBAFDB}"/>
              </a:ext>
            </a:extLst>
          </p:cNvPr>
          <p:cNvSpPr txBox="1"/>
          <p:nvPr/>
        </p:nvSpPr>
        <p:spPr>
          <a:xfrm>
            <a:off x="9499600" y="6248400"/>
            <a:ext cx="2737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Rec. Financeira e contábil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8F566583-5712-63AF-E3FE-44D821F53340}"/>
              </a:ext>
            </a:extLst>
          </p:cNvPr>
          <p:cNvSpPr/>
          <p:nvPr/>
        </p:nvSpPr>
        <p:spPr>
          <a:xfrm>
            <a:off x="9357360" y="6593840"/>
            <a:ext cx="182880" cy="203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44B4538A-105B-1872-4A31-A0AF95B3E385}"/>
              </a:ext>
            </a:extLst>
          </p:cNvPr>
          <p:cNvSpPr txBox="1"/>
          <p:nvPr/>
        </p:nvSpPr>
        <p:spPr>
          <a:xfrm>
            <a:off x="9499600" y="6488668"/>
            <a:ext cx="1747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Rec. só contábil</a:t>
            </a:r>
          </a:p>
        </p:txBody>
      </p:sp>
      <p:sp>
        <p:nvSpPr>
          <p:cNvPr id="32" name="Chave Esquerda 31">
            <a:extLst>
              <a:ext uri="{FF2B5EF4-FFF2-40B4-BE49-F238E27FC236}">
                <a16:creationId xmlns:a16="http://schemas.microsoft.com/office/drawing/2014/main" id="{C4CC7B80-8639-F93D-C668-8E60D4173D96}"/>
              </a:ext>
            </a:extLst>
          </p:cNvPr>
          <p:cNvSpPr/>
          <p:nvPr/>
        </p:nvSpPr>
        <p:spPr>
          <a:xfrm rot="16200000">
            <a:off x="10647680" y="5303520"/>
            <a:ext cx="396240" cy="1036320"/>
          </a:xfrm>
          <a:prstGeom prst="lef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4401AFB6-3169-1FD2-A01B-2B62055FD348}"/>
              </a:ext>
            </a:extLst>
          </p:cNvPr>
          <p:cNvSpPr txBox="1"/>
          <p:nvPr/>
        </p:nvSpPr>
        <p:spPr>
          <a:xfrm>
            <a:off x="10383520" y="5933440"/>
            <a:ext cx="894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= Atual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37E93419-4FE7-67EE-29ED-4B1C1400545D}"/>
              </a:ext>
            </a:extLst>
          </p:cNvPr>
          <p:cNvSpPr txBox="1"/>
          <p:nvPr/>
        </p:nvSpPr>
        <p:spPr>
          <a:xfrm>
            <a:off x="6141545" y="6190592"/>
            <a:ext cx="2260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  <a:highlight>
                  <a:srgbClr val="FFFF00"/>
                </a:highlight>
              </a:rPr>
              <a:t>DEVEDOR = CREDOR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D0176410-E6C3-F9A4-B017-AB858199FDCA}"/>
              </a:ext>
            </a:extLst>
          </p:cNvPr>
          <p:cNvSpPr/>
          <p:nvPr/>
        </p:nvSpPr>
        <p:spPr>
          <a:xfrm>
            <a:off x="2719252" y="1082267"/>
            <a:ext cx="6085840" cy="238324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DESPESAS OBRIGATÓRIAS X VINCULAÇÃO DE RECEITAS:</a:t>
            </a:r>
          </a:p>
          <a:p>
            <a:pPr algn="ctr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Educação: Art. 212 / CF 88 (25% E &amp; M)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Saúde: Art. 198, §§ 2º e 3º / CF 88 ( M: 15%; E: 12%)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Legislativo: Mun. (Art. 29-A/CF 88); Est. (CE)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Judiciário Estadual: (CE)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Cota municipal ICMS/IBS-E: Art. 158, IV / CF 88 (25%)</a:t>
            </a:r>
          </a:p>
        </p:txBody>
      </p:sp>
    </p:spTree>
    <p:extLst>
      <p:ext uri="{BB962C8B-B14F-4D97-AF65-F5344CB8AC3E}">
        <p14:creationId xmlns:p14="http://schemas.microsoft.com/office/powerpoint/2010/main" val="241132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7" grpId="0" animBg="1"/>
      <p:bldP spid="32" grpId="0" animBg="1"/>
      <p:bldP spid="33" grpId="0"/>
      <p:bldP spid="36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51F379E-7BE8-A0DA-556A-EF5975A8E53B}"/>
              </a:ext>
            </a:extLst>
          </p:cNvPr>
          <p:cNvSpPr txBox="1"/>
          <p:nvPr/>
        </p:nvSpPr>
        <p:spPr>
          <a:xfrm>
            <a:off x="2661920" y="91440"/>
            <a:ext cx="76514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Geração de receita própria só contábil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5384D89-4B28-7BE8-98FE-5A32F919B5D6}"/>
              </a:ext>
            </a:extLst>
          </p:cNvPr>
          <p:cNvSpPr txBox="1"/>
          <p:nvPr/>
        </p:nvSpPr>
        <p:spPr>
          <a:xfrm>
            <a:off x="4754880" y="650240"/>
            <a:ext cx="3946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Alíquota CBS &amp; IBS: 26,5%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EEB8674-BB87-CEEA-C7AD-4A8A8B4F000C}"/>
              </a:ext>
            </a:extLst>
          </p:cNvPr>
          <p:cNvSpPr txBox="1"/>
          <p:nvPr/>
        </p:nvSpPr>
        <p:spPr>
          <a:xfrm>
            <a:off x="4765040" y="1076960"/>
            <a:ext cx="2068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Redutor: 35%</a:t>
            </a: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EEE701F2-526E-DC21-BEE9-AD3BEE9F8397}"/>
              </a:ext>
            </a:extLst>
          </p:cNvPr>
          <p:cNvSpPr/>
          <p:nvPr/>
        </p:nvSpPr>
        <p:spPr>
          <a:xfrm>
            <a:off x="6786880" y="1219200"/>
            <a:ext cx="406400" cy="2133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5178163-BF05-BD6B-2554-3EFB9D6F0C50}"/>
              </a:ext>
            </a:extLst>
          </p:cNvPr>
          <p:cNvSpPr txBox="1"/>
          <p:nvPr/>
        </p:nvSpPr>
        <p:spPr>
          <a:xfrm>
            <a:off x="7203440" y="1087120"/>
            <a:ext cx="2100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Alíq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 : 17,23%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AB17D287-4E63-BE9F-D9D2-B18A2A128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1" y="802640"/>
            <a:ext cx="3926799" cy="255651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89EA2DA-D31A-F85E-474D-C0287A952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615" y="2042160"/>
            <a:ext cx="5592606" cy="1278890"/>
          </a:xfrm>
          <a:prstGeom prst="rect">
            <a:avLst/>
          </a:prstGeom>
        </p:spPr>
      </p:pic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D1574130-A578-7A69-7256-C43B1800EF52}"/>
              </a:ext>
            </a:extLst>
          </p:cNvPr>
          <p:cNvSpPr/>
          <p:nvPr/>
        </p:nvSpPr>
        <p:spPr>
          <a:xfrm>
            <a:off x="8503920" y="1544320"/>
            <a:ext cx="355600" cy="39624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luxograma: Armazenamento de Acesso Sequencial 17">
            <a:extLst>
              <a:ext uri="{FF2B5EF4-FFF2-40B4-BE49-F238E27FC236}">
                <a16:creationId xmlns:a16="http://schemas.microsoft.com/office/drawing/2014/main" id="{8E35FA2A-FE78-3760-ABB3-FC391C5C91FC}"/>
              </a:ext>
            </a:extLst>
          </p:cNvPr>
          <p:cNvSpPr/>
          <p:nvPr/>
        </p:nvSpPr>
        <p:spPr>
          <a:xfrm>
            <a:off x="2804160" y="3802743"/>
            <a:ext cx="2560320" cy="2468880"/>
          </a:xfrm>
          <a:prstGeom prst="flowChartMagnetic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82% dos municípios ganham com a RT!!!</a:t>
            </a:r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id="{859A3EA6-7D61-017C-D60F-B5A05F236BF6}"/>
              </a:ext>
            </a:extLst>
          </p:cNvPr>
          <p:cNvSpPr/>
          <p:nvPr/>
        </p:nvSpPr>
        <p:spPr>
          <a:xfrm>
            <a:off x="5732417" y="4819469"/>
            <a:ext cx="518160" cy="3860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0283E6ED-2473-FB5B-FE20-D85B3FAF3082}"/>
              </a:ext>
            </a:extLst>
          </p:cNvPr>
          <p:cNvSpPr/>
          <p:nvPr/>
        </p:nvSpPr>
        <p:spPr>
          <a:xfrm>
            <a:off x="6696165" y="4169954"/>
            <a:ext cx="3444240" cy="19100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 PRÓPRIA</a:t>
            </a:r>
          </a:p>
          <a:p>
            <a:pPr algn="ctr"/>
            <a:endParaRPr lang="pt-B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 A 40% SERÁ SÓ CONTÁBIL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DB3A5FB-6E21-CE1B-7FE4-5A21E64B9DB8}"/>
              </a:ext>
            </a:extLst>
          </p:cNvPr>
          <p:cNvSpPr txBox="1"/>
          <p:nvPr/>
        </p:nvSpPr>
        <p:spPr>
          <a:xfrm>
            <a:off x="10312400" y="6380480"/>
            <a:ext cx="1554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DADOS 2022 </a:t>
            </a:r>
          </a:p>
        </p:txBody>
      </p:sp>
    </p:spTree>
    <p:extLst>
      <p:ext uri="{BB962C8B-B14F-4D97-AF65-F5344CB8AC3E}">
        <p14:creationId xmlns:p14="http://schemas.microsoft.com/office/powerpoint/2010/main" val="100686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  <p:bldP spid="15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005F248-FFE5-AFCA-FE5A-54DA537ECEFA}"/>
              </a:ext>
            </a:extLst>
          </p:cNvPr>
          <p:cNvSpPr txBox="1"/>
          <p:nvPr/>
        </p:nvSpPr>
        <p:spPr>
          <a:xfrm>
            <a:off x="416560" y="223520"/>
            <a:ext cx="7697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 Própria só contábil expressiva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6444FF5-94E5-A4FE-EF2C-5B903F4657A1}"/>
              </a:ext>
            </a:extLst>
          </p:cNvPr>
          <p:cNvSpPr txBox="1"/>
          <p:nvPr/>
        </p:nvSpPr>
        <p:spPr>
          <a:xfrm>
            <a:off x="477520" y="934720"/>
            <a:ext cx="129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Riscos: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F238C5A-4847-1B04-5DCB-5F83C1B1206A}"/>
              </a:ext>
            </a:extLst>
          </p:cNvPr>
          <p:cNvSpPr txBox="1"/>
          <p:nvPr/>
        </p:nvSpPr>
        <p:spPr>
          <a:xfrm>
            <a:off x="406400" y="1493520"/>
            <a:ext cx="11054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Descontrole do gasto público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receita sem lastro financeiro autoriza gasto</a:t>
            </a:r>
          </a:p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Ex.: Despesa com pessoal – LRF (Art. 19) limites percentuais incidem sobre receitas próprias só contábeis (RCL)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5D6E46EF-598B-2BB9-6B2A-0FAAA6456AC7}"/>
              </a:ext>
            </a:extLst>
          </p:cNvPr>
          <p:cNvGrpSpPr/>
          <p:nvPr/>
        </p:nvGrpSpPr>
        <p:grpSpPr>
          <a:xfrm>
            <a:off x="436516" y="3034212"/>
            <a:ext cx="10093597" cy="2677656"/>
            <a:chOff x="436516" y="3034212"/>
            <a:chExt cx="10093597" cy="2677656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309627A4-408D-3699-94C6-4549D3437E3D}"/>
                </a:ext>
              </a:extLst>
            </p:cNvPr>
            <p:cNvSpPr txBox="1"/>
            <p:nvPr/>
          </p:nvSpPr>
          <p:spPr>
            <a:xfrm>
              <a:off x="436516" y="3034212"/>
              <a:ext cx="10093597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indent="-457200" algn="just">
                <a:buFont typeface="Arial" panose="020B0604020202020204" pitchFamily="34" charset="0"/>
                <a:buChar char="•"/>
              </a:pPr>
              <a:r>
                <a:rPr lang="pt-BR" sz="2400" b="1" i="0" dirty="0">
                  <a:effectLst/>
                  <a:highlight>
                    <a:srgbClr val="FFFFFF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PGE: prefeito que não aplicar percentual mínimo de 25% em educação fica inelegível</a:t>
              </a:r>
            </a:p>
            <a:p>
              <a:pPr algn="just"/>
              <a:r>
                <a:rPr lang="pt-BR" sz="2400" b="0" i="0" dirty="0">
                  <a:effectLst/>
                  <a:highlight>
                    <a:srgbClr val="FFFFFF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      Para a vice-procuradora-geral eleitoral, Sandra </a:t>
              </a:r>
              <a:r>
                <a:rPr lang="pt-BR" sz="2400" b="0" i="0" dirty="0" err="1">
                  <a:effectLst/>
                  <a:highlight>
                    <a:srgbClr val="FFFFFF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Cureau</a:t>
              </a:r>
              <a:r>
                <a:rPr lang="pt-BR" sz="2400" b="0" i="0" dirty="0">
                  <a:effectLst/>
                  <a:highlight>
                    <a:srgbClr val="FFFFFF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, omissão de recursos na área de educação configura ato doloso de improbidade administrativa. </a:t>
              </a:r>
            </a:p>
            <a:p>
              <a:pPr algn="just"/>
              <a:endParaRPr lang="pt-BR" sz="24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pt-BR" sz="2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40F9FA2D-82A8-FCF4-481B-952931E9AFC6}"/>
                </a:ext>
              </a:extLst>
            </p:cNvPr>
            <p:cNvSpPr txBox="1"/>
            <p:nvPr/>
          </p:nvSpPr>
          <p:spPr>
            <a:xfrm>
              <a:off x="449944" y="5014742"/>
              <a:ext cx="851262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dirty="0">
                  <a:solidFill>
                    <a:srgbClr val="0070C0"/>
                  </a:solidFill>
                </a:rPr>
                <a:t>https://www.jusbrasil.com.br/noticias/pge-prefeito-que-nao-aplicar-percentual-minimo-de-25-em-educacao-fica-inelegivel/100472607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866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00D58D-7FBC-F138-A39A-8EEE9B6DC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Proposta de emenda</a:t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plp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68/24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D2526C-BE98-3B49-B8D5-99429E4AF90E}"/>
              </a:ext>
            </a:extLst>
          </p:cNvPr>
          <p:cNvSpPr txBox="1"/>
          <p:nvPr/>
        </p:nvSpPr>
        <p:spPr>
          <a:xfrm>
            <a:off x="1402080" y="2915920"/>
            <a:ext cx="9784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Reduzir a alíquota da compra governamental para a alíquota do própria ente adquirente do bem ou serviço,  a que ele impõe à sociedade.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4F1CFC4-5520-C35A-8C31-18DCF5C64D4E}"/>
              </a:ext>
            </a:extLst>
          </p:cNvPr>
          <p:cNvSpPr txBox="1"/>
          <p:nvPr/>
        </p:nvSpPr>
        <p:spPr>
          <a:xfrm>
            <a:off x="1418733" y="4652579"/>
            <a:ext cx="9784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Geração de receitas próprias só contábeis ficará dentro de limites aceitáveis para o controle da despesa pública, e sem sofrer influência de outras esferas de governo.</a:t>
            </a:r>
          </a:p>
        </p:txBody>
      </p:sp>
    </p:spTree>
    <p:extLst>
      <p:ext uri="{BB962C8B-B14F-4D97-AF65-F5344CB8AC3E}">
        <p14:creationId xmlns:p14="http://schemas.microsoft.com/office/powerpoint/2010/main" val="327543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25395E-FB4B-948B-FEA9-9A4C123F3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REFLEXÃO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F30A80E-82C6-A184-E0CC-46BD0478176E}"/>
              </a:ext>
            </a:extLst>
          </p:cNvPr>
          <p:cNvSpPr txBox="1"/>
          <p:nvPr/>
        </p:nvSpPr>
        <p:spPr>
          <a:xfrm>
            <a:off x="453448" y="2569442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0" i="0" dirty="0">
                <a:effectLst/>
                <a:latin typeface="Google Sans"/>
              </a:rPr>
              <a:t>“O </a:t>
            </a:r>
            <a:r>
              <a:rPr lang="pt-BR" sz="2400" b="1" i="0" dirty="0">
                <a:effectLst/>
                <a:latin typeface="Google Sans"/>
              </a:rPr>
              <a:t>tributo</a:t>
            </a:r>
            <a:r>
              <a:rPr lang="pt-BR" sz="2400" b="0" i="0" dirty="0">
                <a:effectLst/>
                <a:latin typeface="Google Sans"/>
              </a:rPr>
              <a:t> é classificado como fiscal quando a sua função preponderante é a arrecadação de valores para </a:t>
            </a:r>
            <a:r>
              <a:rPr lang="pt-BR" sz="2400" b="1" i="0" dirty="0">
                <a:effectLst/>
                <a:latin typeface="Google Sans"/>
              </a:rPr>
              <a:t>compensar as despesas públicas</a:t>
            </a:r>
            <a:r>
              <a:rPr lang="pt-BR" sz="2400" b="0" i="0" dirty="0">
                <a:effectLst/>
                <a:latin typeface="Google Sans"/>
              </a:rPr>
              <a:t>.”</a:t>
            </a:r>
            <a:endParaRPr lang="pt-BR" sz="24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6127959-53E1-2E51-6792-98F156CD9A08}"/>
              </a:ext>
            </a:extLst>
          </p:cNvPr>
          <p:cNvSpPr txBox="1"/>
          <p:nvPr/>
        </p:nvSpPr>
        <p:spPr>
          <a:xfrm>
            <a:off x="6319520" y="3941379"/>
            <a:ext cx="5455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Não seria melhor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reduzir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ao máximo a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carga tributária sobre as compras governamentais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(menos despesas públicas), para cada ente federado tributar menos a sociedade conforme sua realidade fiscal?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9FBD3CE7-09D9-9287-D881-2B9DBF7AD1DA}"/>
              </a:ext>
            </a:extLst>
          </p:cNvPr>
          <p:cNvSpPr/>
          <p:nvPr/>
        </p:nvSpPr>
        <p:spPr>
          <a:xfrm>
            <a:off x="863600" y="4267200"/>
            <a:ext cx="4409440" cy="183896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Quanto menor a carga tributária sobre as compras governamentais, melhor a situação fiscal dos entes e menor a geração de receitas contábeis.</a:t>
            </a:r>
          </a:p>
        </p:txBody>
      </p:sp>
    </p:spTree>
    <p:extLst>
      <p:ext uri="{BB962C8B-B14F-4D97-AF65-F5344CB8AC3E}">
        <p14:creationId xmlns:p14="http://schemas.microsoft.com/office/powerpoint/2010/main" val="1086190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9912A8D-49A2-2924-2FDA-0A849DAD1805}"/>
              </a:ext>
            </a:extLst>
          </p:cNvPr>
          <p:cNvSpPr txBox="1"/>
          <p:nvPr/>
        </p:nvSpPr>
        <p:spPr>
          <a:xfrm>
            <a:off x="3045817" y="4303455"/>
            <a:ext cx="658545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  <a:p>
            <a:pPr algn="ctr"/>
            <a:endParaRPr lang="pt-BR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FENAFIM">
            <a:extLst>
              <a:ext uri="{FF2B5EF4-FFF2-40B4-BE49-F238E27FC236}">
                <a16:creationId xmlns:a16="http://schemas.microsoft.com/office/drawing/2014/main" id="{1C745F47-0B40-3871-F12A-9C5920785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618" y="5337856"/>
            <a:ext cx="2386044" cy="12717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06FCDE7-EA5E-EC9C-DD96-D4E937EB1C04}"/>
              </a:ext>
            </a:extLst>
          </p:cNvPr>
          <p:cNvSpPr txBox="1"/>
          <p:nvPr/>
        </p:nvSpPr>
        <p:spPr>
          <a:xfrm>
            <a:off x="1271589" y="965642"/>
            <a:ext cx="101138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0" i="0" dirty="0">
                <a:solidFill>
                  <a:srgbClr val="403E3B"/>
                </a:solidFill>
                <a:effectLst/>
                <a:latin typeface="Roboto" panose="02000000000000000000" pitchFamily="2" charset="0"/>
              </a:rPr>
              <a:t>“Triste não é mudar de ideia. Triste é ter uma ideia errada e achar que ela é a correta o resto da vida.”</a:t>
            </a:r>
          </a:p>
          <a:p>
            <a:pPr algn="r"/>
            <a:r>
              <a:rPr lang="pt-BR" b="0" i="0" u="none" strike="noStrike" dirty="0">
                <a:solidFill>
                  <a:srgbClr val="00B0F0"/>
                </a:solidFill>
                <a:effectLst/>
                <a:latin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Roberto Matheus da Costa</a:t>
            </a:r>
            <a:endParaRPr lang="pt-BR" b="0" i="0" dirty="0">
              <a:solidFill>
                <a:srgbClr val="00B0F0"/>
              </a:solidFill>
              <a:effectLst/>
              <a:latin typeface="Roboto" panose="02000000000000000000" pitchFamily="2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2075189"/>
      </p:ext>
    </p:extLst>
  </p:cSld>
  <p:clrMapOvr>
    <a:masterClrMapping/>
  </p:clrMapOvr>
</p:sld>
</file>

<file path=ppt/theme/theme1.xml><?xml version="1.0" encoding="utf-8"?>
<a:theme xmlns:a="http://schemas.openxmlformats.org/drawingml/2006/main" name="Juxtapose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167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uxtaposeVTI" id="{FBDCC3B4-6EA8-442A-B697-43C068E31FE3}" vid="{090F2E09-E4E2-4F71-A70E-279F5A0D9E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3255</TotalTime>
  <Words>500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Franklin Gothic Demi Cond</vt:lpstr>
      <vt:lpstr>Franklin Gothic Medium</vt:lpstr>
      <vt:lpstr>Google Sans</vt:lpstr>
      <vt:lpstr>Roboto</vt:lpstr>
      <vt:lpstr>Wingdings</vt:lpstr>
      <vt:lpstr>JuxtaposeVTI</vt:lpstr>
      <vt:lpstr>IBS E COMPRAS GOVERNAMENTAIS  Regime especial: Art. 149-c Cf/88, Plp 68/2024 (Art. 40 e 359)</vt:lpstr>
      <vt:lpstr>Apresentação do PowerPoint</vt:lpstr>
      <vt:lpstr>Apresentação do PowerPoint</vt:lpstr>
      <vt:lpstr>Apresentação do PowerPoint</vt:lpstr>
      <vt:lpstr>Proposta de emenda plp 68/24</vt:lpstr>
      <vt:lpstr>REFLEXÃO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IBS E COMPRAS GOVERNAMENTAIS</dc:title>
  <dc:creator>Afrem Sindical</dc:creator>
  <cp:lastModifiedBy>Juliana Soares Amorim</cp:lastModifiedBy>
  <cp:revision>6</cp:revision>
  <dcterms:created xsi:type="dcterms:W3CDTF">2024-03-25T13:18:52Z</dcterms:created>
  <dcterms:modified xsi:type="dcterms:W3CDTF">2024-09-25T16:44:04Z</dcterms:modified>
</cp:coreProperties>
</file>