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60" r:id="rId6"/>
    <p:sldId id="266" r:id="rId7"/>
    <p:sldId id="271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8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406604-AF62-4889-A8A2-C3A08DC3E14B}" v="121" dt="2024-09-23T21:36:04.435"/>
    <p1510:client id="{8C23BD61-1C8E-47F4-BF8B-5F7CE023C08C}" v="18" dt="2024-09-24T11:21:17.3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 showGuides="1">
      <p:cViewPr varScale="1">
        <p:scale>
          <a:sx n="84" d="100"/>
          <a:sy n="84" d="100"/>
        </p:scale>
        <p:origin x="816" y="84"/>
      </p:cViewPr>
      <p:guideLst>
        <p:guide orient="horz" pos="2183"/>
        <p:guide pos="8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4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11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76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77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98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6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29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9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45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71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680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9/25/2024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90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nsador.com/autor/roberto_matheus_da_costa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462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5E0E3C-32F3-480B-9842-7611BBE2E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7345" y="0"/>
            <a:ext cx="753465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D41519D-B04D-0F47-B816-2B90866D8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8937" y="894081"/>
            <a:ext cx="5697704" cy="3812102"/>
          </a:xfrm>
        </p:spPr>
        <p:txBody>
          <a:bodyPr anchor="b">
            <a:normAutofit/>
          </a:bodyPr>
          <a:lstStyle/>
          <a:p>
            <a:pPr algn="l"/>
            <a:r>
              <a:rPr lang="pt-B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E COMPRAS GOVERNAMENTAIS</a:t>
            </a:r>
            <a:b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Regime especial: Art. 149-c </a:t>
            </a:r>
            <a:r>
              <a:rPr lang="pt-BR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/88, </a:t>
            </a:r>
            <a:r>
              <a:rPr lang="pt-BR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Plp</a:t>
            </a:r>
            <a:r>
              <a:rPr lang="pt-B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68/2024 (Art. 40 e 359)</a:t>
            </a:r>
          </a:p>
        </p:txBody>
      </p:sp>
      <p:pic>
        <p:nvPicPr>
          <p:cNvPr id="4" name="Picture 3" descr="Rede de conexão abstrata em uma tela de fundo branca">
            <a:extLst>
              <a:ext uri="{FF2B5EF4-FFF2-40B4-BE49-F238E27FC236}">
                <a16:creationId xmlns:a16="http://schemas.microsoft.com/office/drawing/2014/main" id="{2FBC311A-C8A9-C165-B4CF-E6A88EA4AB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07" r="51362" b="-1"/>
          <a:stretch/>
        </p:blipFill>
        <p:spPr>
          <a:xfrm>
            <a:off x="20" y="10"/>
            <a:ext cx="465732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8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72D377C-440A-CCBC-1A01-16279FE9DA8A}"/>
              </a:ext>
            </a:extLst>
          </p:cNvPr>
          <p:cNvSpPr txBox="1"/>
          <p:nvPr/>
        </p:nvSpPr>
        <p:spPr>
          <a:xfrm>
            <a:off x="1361440" y="142240"/>
            <a:ext cx="9087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solidFill>
                  <a:srgbClr val="0070C0"/>
                </a:solidFill>
                <a:latin typeface="Arial Black" panose="020B0A04020102020204" pitchFamily="34" charset="0"/>
              </a:rPr>
              <a:t>COMPRAS GOVERNAMENTAIS – DESPESA x RECEITA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942C3E04-1DAA-C218-2740-8BA8B612CF03}"/>
              </a:ext>
            </a:extLst>
          </p:cNvPr>
          <p:cNvSpPr/>
          <p:nvPr/>
        </p:nvSpPr>
        <p:spPr>
          <a:xfrm>
            <a:off x="426720" y="1381760"/>
            <a:ext cx="4165600" cy="16560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Compras governamentais: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Valor do bem e serviço + Desp. Tributária (por dentro)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5" name="Seta: para Cima 4">
            <a:extLst>
              <a:ext uri="{FF2B5EF4-FFF2-40B4-BE49-F238E27FC236}">
                <a16:creationId xmlns:a16="http://schemas.microsoft.com/office/drawing/2014/main" id="{C3A6264C-09DB-5BD5-D86D-1B2DC5BB05BA}"/>
              </a:ext>
            </a:extLst>
          </p:cNvPr>
          <p:cNvSpPr/>
          <p:nvPr/>
        </p:nvSpPr>
        <p:spPr>
          <a:xfrm>
            <a:off x="2586000" y="3612229"/>
            <a:ext cx="1105852" cy="2921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Repasses</a:t>
            </a:r>
          </a:p>
          <a:p>
            <a:pPr algn="ctr"/>
            <a:r>
              <a:rPr lang="pt-BR" sz="1400" dirty="0" err="1"/>
              <a:t>obrig</a:t>
            </a:r>
            <a:endParaRPr lang="pt-BR" sz="1400" dirty="0"/>
          </a:p>
        </p:txBody>
      </p:sp>
      <p:sp>
        <p:nvSpPr>
          <p:cNvPr id="6" name="Seta: para Cima 5">
            <a:extLst>
              <a:ext uri="{FF2B5EF4-FFF2-40B4-BE49-F238E27FC236}">
                <a16:creationId xmlns:a16="http://schemas.microsoft.com/office/drawing/2014/main" id="{BDAA491C-4A42-D873-5A43-8953C59E44F3}"/>
              </a:ext>
            </a:extLst>
          </p:cNvPr>
          <p:cNvSpPr/>
          <p:nvPr/>
        </p:nvSpPr>
        <p:spPr>
          <a:xfrm>
            <a:off x="1403668" y="3601720"/>
            <a:ext cx="1105852" cy="2921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Repasses</a:t>
            </a:r>
          </a:p>
          <a:p>
            <a:pPr algn="ctr"/>
            <a:r>
              <a:rPr lang="pt-BR" sz="1400" dirty="0" err="1"/>
              <a:t>volunta</a:t>
            </a:r>
            <a:endParaRPr lang="pt-BR" sz="1400" dirty="0"/>
          </a:p>
        </p:txBody>
      </p:sp>
      <p:sp>
        <p:nvSpPr>
          <p:cNvPr id="7" name="Seta: para Cima 6">
            <a:extLst>
              <a:ext uri="{FF2B5EF4-FFF2-40B4-BE49-F238E27FC236}">
                <a16:creationId xmlns:a16="http://schemas.microsoft.com/office/drawing/2014/main" id="{7C96116C-D449-7DE6-D82C-4A7331C038FC}"/>
              </a:ext>
            </a:extLst>
          </p:cNvPr>
          <p:cNvSpPr/>
          <p:nvPr/>
        </p:nvSpPr>
        <p:spPr>
          <a:xfrm>
            <a:off x="262945" y="3604172"/>
            <a:ext cx="1105852" cy="2921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Empréstimo</a:t>
            </a:r>
          </a:p>
        </p:txBody>
      </p:sp>
      <p:sp>
        <p:nvSpPr>
          <p:cNvPr id="8" name="Seta: para Cima 7">
            <a:extLst>
              <a:ext uri="{FF2B5EF4-FFF2-40B4-BE49-F238E27FC236}">
                <a16:creationId xmlns:a16="http://schemas.microsoft.com/office/drawing/2014/main" id="{DED6287F-2C81-8DAB-A2A8-87B903D835AD}"/>
              </a:ext>
            </a:extLst>
          </p:cNvPr>
          <p:cNvSpPr/>
          <p:nvPr/>
        </p:nvSpPr>
        <p:spPr>
          <a:xfrm>
            <a:off x="3730308" y="3611880"/>
            <a:ext cx="1105852" cy="2921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Rec. </a:t>
            </a:r>
            <a:r>
              <a:rPr lang="pt-BR" sz="1400" dirty="0" err="1"/>
              <a:t>prop</a:t>
            </a:r>
            <a:endParaRPr lang="pt-BR" sz="14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D539C31-E76B-90F7-242D-54A5BB89D05D}"/>
              </a:ext>
            </a:extLst>
          </p:cNvPr>
          <p:cNvSpPr txBox="1"/>
          <p:nvPr/>
        </p:nvSpPr>
        <p:spPr>
          <a:xfrm>
            <a:off x="1757680" y="721360"/>
            <a:ext cx="1478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Modelo atual</a:t>
            </a: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3B9F6C76-B807-6FE0-2777-15AA3EE57E92}"/>
              </a:ext>
            </a:extLst>
          </p:cNvPr>
          <p:cNvSpPr/>
          <p:nvPr/>
        </p:nvSpPr>
        <p:spPr>
          <a:xfrm>
            <a:off x="4460240" y="2926080"/>
            <a:ext cx="2062480" cy="62992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Ref. Tributária</a:t>
            </a: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60D59BD5-39FE-E3A3-F0D4-F3C16024E6F4}"/>
              </a:ext>
            </a:extLst>
          </p:cNvPr>
          <p:cNvSpPr/>
          <p:nvPr/>
        </p:nvSpPr>
        <p:spPr>
          <a:xfrm>
            <a:off x="6492240" y="640080"/>
            <a:ext cx="2783840" cy="165608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Compras governamentais: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Valor do bem e serviço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B6BCA141-370A-FE49-93FD-695FB4D459A5}"/>
              </a:ext>
            </a:extLst>
          </p:cNvPr>
          <p:cNvSpPr/>
          <p:nvPr/>
        </p:nvSpPr>
        <p:spPr>
          <a:xfrm>
            <a:off x="9489440" y="1671320"/>
            <a:ext cx="2611120" cy="129032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Compras governamentais: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Desp. Tributária (por fora)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7" name="Sinal de Adição 16">
            <a:extLst>
              <a:ext uri="{FF2B5EF4-FFF2-40B4-BE49-F238E27FC236}">
                <a16:creationId xmlns:a16="http://schemas.microsoft.com/office/drawing/2014/main" id="{2579A106-79B4-9395-D797-553C5952F297}"/>
              </a:ext>
            </a:extLst>
          </p:cNvPr>
          <p:cNvSpPr/>
          <p:nvPr/>
        </p:nvSpPr>
        <p:spPr>
          <a:xfrm>
            <a:off x="9144000" y="1747520"/>
            <a:ext cx="406400" cy="37592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: para Cima 18">
            <a:extLst>
              <a:ext uri="{FF2B5EF4-FFF2-40B4-BE49-F238E27FC236}">
                <a16:creationId xmlns:a16="http://schemas.microsoft.com/office/drawing/2014/main" id="{4B1A889D-EB66-C360-FFB4-1CA5C0F1C7A9}"/>
              </a:ext>
            </a:extLst>
          </p:cNvPr>
          <p:cNvSpPr/>
          <p:nvPr/>
        </p:nvSpPr>
        <p:spPr>
          <a:xfrm>
            <a:off x="10871200" y="3677920"/>
            <a:ext cx="924560" cy="161544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Rec. </a:t>
            </a:r>
            <a:r>
              <a:rPr lang="pt-BR" sz="1400" dirty="0" err="1">
                <a:solidFill>
                  <a:schemeClr val="tx1"/>
                </a:solidFill>
              </a:rPr>
              <a:t>prop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20" name="Seta: para Cima 19">
            <a:extLst>
              <a:ext uri="{FF2B5EF4-FFF2-40B4-BE49-F238E27FC236}">
                <a16:creationId xmlns:a16="http://schemas.microsoft.com/office/drawing/2014/main" id="{8FBFD031-5F0A-89D0-C8B1-CC65345A41ED}"/>
              </a:ext>
            </a:extLst>
          </p:cNvPr>
          <p:cNvSpPr/>
          <p:nvPr/>
        </p:nvSpPr>
        <p:spPr>
          <a:xfrm>
            <a:off x="8466538" y="3581050"/>
            <a:ext cx="1105852" cy="2921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Repasses</a:t>
            </a:r>
          </a:p>
          <a:p>
            <a:pPr algn="ctr"/>
            <a:r>
              <a:rPr lang="pt-BR" sz="1400" dirty="0" err="1"/>
              <a:t>obrig</a:t>
            </a:r>
            <a:endParaRPr lang="pt-BR" sz="1400" dirty="0"/>
          </a:p>
        </p:txBody>
      </p:sp>
      <p:sp>
        <p:nvSpPr>
          <p:cNvPr id="21" name="Seta: para Cima 20">
            <a:extLst>
              <a:ext uri="{FF2B5EF4-FFF2-40B4-BE49-F238E27FC236}">
                <a16:creationId xmlns:a16="http://schemas.microsoft.com/office/drawing/2014/main" id="{420D6F58-2F72-543C-7518-254EC23A5BCC}"/>
              </a:ext>
            </a:extLst>
          </p:cNvPr>
          <p:cNvSpPr/>
          <p:nvPr/>
        </p:nvSpPr>
        <p:spPr>
          <a:xfrm>
            <a:off x="7347268" y="3632200"/>
            <a:ext cx="1034732" cy="234188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Repasses</a:t>
            </a:r>
          </a:p>
          <a:p>
            <a:pPr algn="ctr"/>
            <a:r>
              <a:rPr lang="pt-BR" sz="1400" dirty="0" err="1"/>
              <a:t>volunta</a:t>
            </a:r>
            <a:endParaRPr lang="pt-BR" sz="1400" dirty="0"/>
          </a:p>
        </p:txBody>
      </p:sp>
      <p:sp>
        <p:nvSpPr>
          <p:cNvPr id="22" name="Seta: para Cima 21">
            <a:extLst>
              <a:ext uri="{FF2B5EF4-FFF2-40B4-BE49-F238E27FC236}">
                <a16:creationId xmlns:a16="http://schemas.microsoft.com/office/drawing/2014/main" id="{A6E47B82-545D-DEA6-EF21-A919EBDAA369}"/>
              </a:ext>
            </a:extLst>
          </p:cNvPr>
          <p:cNvSpPr/>
          <p:nvPr/>
        </p:nvSpPr>
        <p:spPr>
          <a:xfrm>
            <a:off x="6163453" y="3612580"/>
            <a:ext cx="1105852" cy="242316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 err="1"/>
              <a:t>Emprést</a:t>
            </a:r>
            <a:r>
              <a:rPr lang="pt-BR" sz="1400" dirty="0"/>
              <a:t>.</a:t>
            </a:r>
          </a:p>
        </p:txBody>
      </p:sp>
      <p:sp>
        <p:nvSpPr>
          <p:cNvPr id="23" name="Seta: para Cima 22">
            <a:extLst>
              <a:ext uri="{FF2B5EF4-FFF2-40B4-BE49-F238E27FC236}">
                <a16:creationId xmlns:a16="http://schemas.microsoft.com/office/drawing/2014/main" id="{F301DAE1-6A96-9882-1AA1-8AB092D4944E}"/>
              </a:ext>
            </a:extLst>
          </p:cNvPr>
          <p:cNvSpPr/>
          <p:nvPr/>
        </p:nvSpPr>
        <p:spPr>
          <a:xfrm>
            <a:off x="9673908" y="3581400"/>
            <a:ext cx="1105852" cy="203708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pt-BR" sz="1400" dirty="0"/>
              <a:t>Rec. </a:t>
            </a:r>
            <a:r>
              <a:rPr lang="pt-BR" sz="1400" dirty="0" err="1"/>
              <a:t>prop</a:t>
            </a:r>
            <a:endParaRPr lang="pt-BR" sz="1400" dirty="0"/>
          </a:p>
        </p:txBody>
      </p:sp>
      <p:sp>
        <p:nvSpPr>
          <p:cNvPr id="24" name="Sinal de Adição 23">
            <a:extLst>
              <a:ext uri="{FF2B5EF4-FFF2-40B4-BE49-F238E27FC236}">
                <a16:creationId xmlns:a16="http://schemas.microsoft.com/office/drawing/2014/main" id="{C9F41174-9503-D201-556F-C8E53640E141}"/>
              </a:ext>
            </a:extLst>
          </p:cNvPr>
          <p:cNvSpPr/>
          <p:nvPr/>
        </p:nvSpPr>
        <p:spPr>
          <a:xfrm>
            <a:off x="10607040" y="4429760"/>
            <a:ext cx="406400" cy="37592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D9695DB5-E75A-EE7D-F89C-FC5E81791AE8}"/>
              </a:ext>
            </a:extLst>
          </p:cNvPr>
          <p:cNvSpPr txBox="1"/>
          <p:nvPr/>
        </p:nvSpPr>
        <p:spPr>
          <a:xfrm>
            <a:off x="9408160" y="812800"/>
            <a:ext cx="2625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EC 132/23 – PLP 68/24</a:t>
            </a:r>
          </a:p>
        </p:txBody>
      </p:sp>
      <p:sp>
        <p:nvSpPr>
          <p:cNvPr id="27" name="Seta: de Cima para Baixo 26">
            <a:extLst>
              <a:ext uri="{FF2B5EF4-FFF2-40B4-BE49-F238E27FC236}">
                <a16:creationId xmlns:a16="http://schemas.microsoft.com/office/drawing/2014/main" id="{619B6DCC-CA63-B03D-96E7-509684F41BB4}"/>
              </a:ext>
            </a:extLst>
          </p:cNvPr>
          <p:cNvSpPr/>
          <p:nvPr/>
        </p:nvSpPr>
        <p:spPr>
          <a:xfrm>
            <a:off x="11226800" y="2997200"/>
            <a:ext cx="182880" cy="579120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28A9DD18-42D1-B7E3-47C3-050438A4F5FE}"/>
              </a:ext>
            </a:extLst>
          </p:cNvPr>
          <p:cNvSpPr/>
          <p:nvPr/>
        </p:nvSpPr>
        <p:spPr>
          <a:xfrm>
            <a:off x="9347200" y="6339840"/>
            <a:ext cx="182880" cy="203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1FBFCD-D506-2B1E-3DDB-D2791EBBAFDB}"/>
              </a:ext>
            </a:extLst>
          </p:cNvPr>
          <p:cNvSpPr txBox="1"/>
          <p:nvPr/>
        </p:nvSpPr>
        <p:spPr>
          <a:xfrm>
            <a:off x="9499600" y="6248400"/>
            <a:ext cx="273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Rec. Financeira e contábil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8F566583-5712-63AF-E3FE-44D821F53340}"/>
              </a:ext>
            </a:extLst>
          </p:cNvPr>
          <p:cNvSpPr/>
          <p:nvPr/>
        </p:nvSpPr>
        <p:spPr>
          <a:xfrm>
            <a:off x="9357360" y="6593840"/>
            <a:ext cx="182880" cy="203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44B4538A-105B-1872-4A31-A0AF95B3E385}"/>
              </a:ext>
            </a:extLst>
          </p:cNvPr>
          <p:cNvSpPr txBox="1"/>
          <p:nvPr/>
        </p:nvSpPr>
        <p:spPr>
          <a:xfrm>
            <a:off x="9499600" y="6488668"/>
            <a:ext cx="1747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Rec. só contábil</a:t>
            </a:r>
          </a:p>
        </p:txBody>
      </p:sp>
      <p:sp>
        <p:nvSpPr>
          <p:cNvPr id="32" name="Chave Esquerda 31">
            <a:extLst>
              <a:ext uri="{FF2B5EF4-FFF2-40B4-BE49-F238E27FC236}">
                <a16:creationId xmlns:a16="http://schemas.microsoft.com/office/drawing/2014/main" id="{C4CC7B80-8639-F93D-C668-8E60D4173D96}"/>
              </a:ext>
            </a:extLst>
          </p:cNvPr>
          <p:cNvSpPr/>
          <p:nvPr/>
        </p:nvSpPr>
        <p:spPr>
          <a:xfrm rot="16200000">
            <a:off x="10647680" y="5303520"/>
            <a:ext cx="396240" cy="1036320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4401AFB6-3169-1FD2-A01B-2B62055FD348}"/>
              </a:ext>
            </a:extLst>
          </p:cNvPr>
          <p:cNvSpPr txBox="1"/>
          <p:nvPr/>
        </p:nvSpPr>
        <p:spPr>
          <a:xfrm>
            <a:off x="10383520" y="5933440"/>
            <a:ext cx="894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= Atual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37E93419-4FE7-67EE-29ED-4B1C1400545D}"/>
              </a:ext>
            </a:extLst>
          </p:cNvPr>
          <p:cNvSpPr txBox="1"/>
          <p:nvPr/>
        </p:nvSpPr>
        <p:spPr>
          <a:xfrm>
            <a:off x="6141545" y="6190592"/>
            <a:ext cx="2260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  <a:highlight>
                  <a:srgbClr val="FFFF00"/>
                </a:highlight>
              </a:rPr>
              <a:t>DEVEDOR = CREDOR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D0176410-E6C3-F9A4-B017-AB858199FDCA}"/>
              </a:ext>
            </a:extLst>
          </p:cNvPr>
          <p:cNvSpPr/>
          <p:nvPr/>
        </p:nvSpPr>
        <p:spPr>
          <a:xfrm>
            <a:off x="2719252" y="1082267"/>
            <a:ext cx="6085840" cy="238324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DESPESAS OBRIGATÓRIAS X VINCULAÇÃO DE RECEITAS:</a:t>
            </a:r>
          </a:p>
          <a:p>
            <a:pPr algn="ctr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Educação: Art. 212 / CF 88 (25% E &amp; M)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Saúde: Art. 198, §§ 2º e 3º / CF 88 ( M: 15%; E: 12%)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Legislativo: Mun. (Art. 29-A/CF 88); Est. (CE)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Judiciário Estadual: (CE)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/>
              <a:t>Cota municipal ICMS/IBS-E: Art. 158, IV / CF 88 (25%)</a:t>
            </a:r>
          </a:p>
        </p:txBody>
      </p:sp>
    </p:spTree>
    <p:extLst>
      <p:ext uri="{BB962C8B-B14F-4D97-AF65-F5344CB8AC3E}">
        <p14:creationId xmlns:p14="http://schemas.microsoft.com/office/powerpoint/2010/main" val="241132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7" grpId="0" animBg="1"/>
      <p:bldP spid="32" grpId="0" animBg="1"/>
      <p:bldP spid="33" grpId="0"/>
      <p:bldP spid="36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851F379E-7BE8-A0DA-556A-EF5975A8E53B}"/>
              </a:ext>
            </a:extLst>
          </p:cNvPr>
          <p:cNvSpPr txBox="1"/>
          <p:nvPr/>
        </p:nvSpPr>
        <p:spPr>
          <a:xfrm>
            <a:off x="2661920" y="91440"/>
            <a:ext cx="76514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Geração de receita própria só contábil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5384D89-4B28-7BE8-98FE-5A32F919B5D6}"/>
              </a:ext>
            </a:extLst>
          </p:cNvPr>
          <p:cNvSpPr txBox="1"/>
          <p:nvPr/>
        </p:nvSpPr>
        <p:spPr>
          <a:xfrm>
            <a:off x="4754880" y="650240"/>
            <a:ext cx="3946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Alíquota CBS &amp; IBS: 26,5%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EEB8674-BB87-CEEA-C7AD-4A8A8B4F000C}"/>
              </a:ext>
            </a:extLst>
          </p:cNvPr>
          <p:cNvSpPr txBox="1"/>
          <p:nvPr/>
        </p:nvSpPr>
        <p:spPr>
          <a:xfrm>
            <a:off x="4765040" y="1076960"/>
            <a:ext cx="2068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Redutor: 35%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EEE701F2-526E-DC21-BEE9-AD3BEE9F8397}"/>
              </a:ext>
            </a:extLst>
          </p:cNvPr>
          <p:cNvSpPr/>
          <p:nvPr/>
        </p:nvSpPr>
        <p:spPr>
          <a:xfrm>
            <a:off x="6786880" y="1219200"/>
            <a:ext cx="406400" cy="21336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5178163-BF05-BD6B-2554-3EFB9D6F0C50}"/>
              </a:ext>
            </a:extLst>
          </p:cNvPr>
          <p:cNvSpPr txBox="1"/>
          <p:nvPr/>
        </p:nvSpPr>
        <p:spPr>
          <a:xfrm>
            <a:off x="7203440" y="1087120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Alíq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 : 17,23%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AB17D287-4E63-BE9F-D9D2-B18A2A128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1" y="802640"/>
            <a:ext cx="3926799" cy="255651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B89EA2DA-D31A-F85E-474D-C0287A952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615" y="2042160"/>
            <a:ext cx="5592606" cy="1278890"/>
          </a:xfrm>
          <a:prstGeom prst="rect">
            <a:avLst/>
          </a:prstGeom>
        </p:spPr>
      </p:pic>
      <p:sp>
        <p:nvSpPr>
          <p:cNvPr id="15" name="Seta: para Baixo 14">
            <a:extLst>
              <a:ext uri="{FF2B5EF4-FFF2-40B4-BE49-F238E27FC236}">
                <a16:creationId xmlns:a16="http://schemas.microsoft.com/office/drawing/2014/main" id="{D1574130-A578-7A69-7256-C43B1800EF52}"/>
              </a:ext>
            </a:extLst>
          </p:cNvPr>
          <p:cNvSpPr/>
          <p:nvPr/>
        </p:nvSpPr>
        <p:spPr>
          <a:xfrm>
            <a:off x="8503920" y="1544320"/>
            <a:ext cx="355600" cy="39624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Fluxograma: Armazenamento de Acesso Sequencial 17">
            <a:extLst>
              <a:ext uri="{FF2B5EF4-FFF2-40B4-BE49-F238E27FC236}">
                <a16:creationId xmlns:a16="http://schemas.microsoft.com/office/drawing/2014/main" id="{8E35FA2A-FE78-3760-ABB3-FC391C5C91FC}"/>
              </a:ext>
            </a:extLst>
          </p:cNvPr>
          <p:cNvSpPr/>
          <p:nvPr/>
        </p:nvSpPr>
        <p:spPr>
          <a:xfrm>
            <a:off x="2804160" y="3802743"/>
            <a:ext cx="2560320" cy="2468880"/>
          </a:xfrm>
          <a:prstGeom prst="flowChartMagneticTap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82% dos municípios ganham com a RT!!!</a:t>
            </a:r>
          </a:p>
        </p:txBody>
      </p:sp>
      <p:sp>
        <p:nvSpPr>
          <p:cNvPr id="19" name="Seta: para a Direita 18">
            <a:extLst>
              <a:ext uri="{FF2B5EF4-FFF2-40B4-BE49-F238E27FC236}">
                <a16:creationId xmlns:a16="http://schemas.microsoft.com/office/drawing/2014/main" id="{859A3EA6-7D61-017C-D60F-B5A05F236BF6}"/>
              </a:ext>
            </a:extLst>
          </p:cNvPr>
          <p:cNvSpPr/>
          <p:nvPr/>
        </p:nvSpPr>
        <p:spPr>
          <a:xfrm>
            <a:off x="5732417" y="4819469"/>
            <a:ext cx="518160" cy="3860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0283E6ED-2473-FB5B-FE20-D85B3FAF3082}"/>
              </a:ext>
            </a:extLst>
          </p:cNvPr>
          <p:cNvSpPr/>
          <p:nvPr/>
        </p:nvSpPr>
        <p:spPr>
          <a:xfrm>
            <a:off x="6696165" y="4169954"/>
            <a:ext cx="3444240" cy="19100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RECEITA PRÓPRIA</a:t>
            </a:r>
          </a:p>
          <a:p>
            <a:pPr algn="ctr"/>
            <a:endParaRPr lang="pt-BR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30% A 40% SERÁ SÓ CONTÁBIL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EDB3A5FB-6E21-CE1B-7FE4-5A21E64B9DB8}"/>
              </a:ext>
            </a:extLst>
          </p:cNvPr>
          <p:cNvSpPr txBox="1"/>
          <p:nvPr/>
        </p:nvSpPr>
        <p:spPr>
          <a:xfrm>
            <a:off x="10312400" y="6380480"/>
            <a:ext cx="1554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DADOS 2022 </a:t>
            </a:r>
          </a:p>
        </p:txBody>
      </p:sp>
    </p:spTree>
    <p:extLst>
      <p:ext uri="{BB962C8B-B14F-4D97-AF65-F5344CB8AC3E}">
        <p14:creationId xmlns:p14="http://schemas.microsoft.com/office/powerpoint/2010/main" val="100686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15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005F248-FFE5-AFCA-FE5A-54DA537ECEFA}"/>
              </a:ext>
            </a:extLst>
          </p:cNvPr>
          <p:cNvSpPr txBox="1"/>
          <p:nvPr/>
        </p:nvSpPr>
        <p:spPr>
          <a:xfrm>
            <a:off x="416560" y="223520"/>
            <a:ext cx="76979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Receita Própria só contábil expressiva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6444FF5-94E5-A4FE-EF2C-5B903F4657A1}"/>
              </a:ext>
            </a:extLst>
          </p:cNvPr>
          <p:cNvSpPr txBox="1"/>
          <p:nvPr/>
        </p:nvSpPr>
        <p:spPr>
          <a:xfrm>
            <a:off x="477520" y="93472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Riscos: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238C5A-4847-1B04-5DCB-5F83C1B1206A}"/>
              </a:ext>
            </a:extLst>
          </p:cNvPr>
          <p:cNvSpPr txBox="1"/>
          <p:nvPr/>
        </p:nvSpPr>
        <p:spPr>
          <a:xfrm>
            <a:off x="406400" y="1493520"/>
            <a:ext cx="11054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Descontrole do gasto público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- receita sem lastro financeiro autoriza gasto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Ex.: Despesa com pessoal – LRF (Art. 19) limites percentuais incidem sobre receitas próprias só contábeis (RCL)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D6E46EF-598B-2BB9-6B2A-0FAAA6456AC7}"/>
              </a:ext>
            </a:extLst>
          </p:cNvPr>
          <p:cNvGrpSpPr/>
          <p:nvPr/>
        </p:nvGrpSpPr>
        <p:grpSpPr>
          <a:xfrm>
            <a:off x="436516" y="3034212"/>
            <a:ext cx="10093597" cy="2677656"/>
            <a:chOff x="436516" y="3034212"/>
            <a:chExt cx="10093597" cy="2677656"/>
          </a:xfrm>
        </p:grpSpPr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309627A4-408D-3699-94C6-4549D3437E3D}"/>
                </a:ext>
              </a:extLst>
            </p:cNvPr>
            <p:cNvSpPr txBox="1"/>
            <p:nvPr/>
          </p:nvSpPr>
          <p:spPr>
            <a:xfrm>
              <a:off x="436516" y="3034212"/>
              <a:ext cx="10093597" cy="26776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57200" indent="-457200" algn="just">
                <a:buFont typeface="Arial" panose="020B0604020202020204" pitchFamily="34" charset="0"/>
                <a:buChar char="•"/>
              </a:pPr>
              <a:r>
                <a:rPr lang="pt-BR" sz="2400" b="1" i="0" dirty="0">
                  <a:effectLst/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PGE: prefeito que não aplicar percentual mínimo de 25% em educação fica inelegível</a:t>
              </a:r>
            </a:p>
            <a:p>
              <a:pPr algn="just"/>
              <a:r>
                <a:rPr lang="pt-BR" sz="2400" b="0" i="0" dirty="0">
                  <a:effectLst/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      Para a vice-procuradora-geral eleitoral, Sandra </a:t>
              </a:r>
              <a:r>
                <a:rPr lang="pt-BR" sz="2400" b="0" i="0" dirty="0" err="1">
                  <a:effectLst/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Cureau</a:t>
              </a:r>
              <a:r>
                <a:rPr lang="pt-BR" sz="2400" b="0" i="0" dirty="0">
                  <a:effectLst/>
                  <a:highlight>
                    <a:srgbClr val="FFFFFF"/>
                  </a:highlight>
                  <a:latin typeface="Arial" panose="020B0604020202020204" pitchFamily="34" charset="0"/>
                  <a:cs typeface="Arial" panose="020B0604020202020204" pitchFamily="34" charset="0"/>
                </a:rPr>
                <a:t>, omissão de recursos na área de educação configura ato doloso de improbidade administrativa. </a:t>
              </a:r>
            </a:p>
            <a:p>
              <a:pPr algn="just"/>
              <a:endParaRPr lang="pt-BR" sz="2400" dirty="0"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/>
              <a:endParaRPr lang="pt-BR" sz="2400" b="0" i="0" dirty="0"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40F9FA2D-82A8-FCF4-481B-952931E9AFC6}"/>
                </a:ext>
              </a:extLst>
            </p:cNvPr>
            <p:cNvSpPr txBox="1"/>
            <p:nvPr/>
          </p:nvSpPr>
          <p:spPr>
            <a:xfrm>
              <a:off x="449944" y="5014742"/>
              <a:ext cx="851262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 dirty="0">
                  <a:solidFill>
                    <a:srgbClr val="0070C0"/>
                  </a:solidFill>
                </a:rPr>
                <a:t>https://www.jusbrasil.com.br/noticias/pge-prefeito-que-nao-aplicar-percentual-minimo-de-25-em-educacao-fica-inelegivel/100472607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866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00D58D-7FBC-F138-A39A-8EEE9B6DC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Proposta de emenda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plp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68/24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BD2526C-BE98-3B49-B8D5-99429E4AF90E}"/>
              </a:ext>
            </a:extLst>
          </p:cNvPr>
          <p:cNvSpPr txBox="1"/>
          <p:nvPr/>
        </p:nvSpPr>
        <p:spPr>
          <a:xfrm>
            <a:off x="1402080" y="2915920"/>
            <a:ext cx="9784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Reduzir a alíquota da compra governamental para a alíquota do própria ente adquirente do bem ou serviço,  a que ele impõe à sociedade.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4F1CFC4-5520-C35A-8C31-18DCF5C64D4E}"/>
              </a:ext>
            </a:extLst>
          </p:cNvPr>
          <p:cNvSpPr txBox="1"/>
          <p:nvPr/>
        </p:nvSpPr>
        <p:spPr>
          <a:xfrm>
            <a:off x="1418733" y="4652579"/>
            <a:ext cx="9784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Geração de receitas próprias só contábeis ficará dentro de limites aceitáveis para o controle da despesa pública, e sem sofrer influência de outras esferas de governo.</a:t>
            </a:r>
          </a:p>
        </p:txBody>
      </p:sp>
    </p:spTree>
    <p:extLst>
      <p:ext uri="{BB962C8B-B14F-4D97-AF65-F5344CB8AC3E}">
        <p14:creationId xmlns:p14="http://schemas.microsoft.com/office/powerpoint/2010/main" val="327543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25395E-FB4B-948B-FEA9-9A4C123F3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REFLEXÃO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F30A80E-82C6-A184-E0CC-46BD0478176E}"/>
              </a:ext>
            </a:extLst>
          </p:cNvPr>
          <p:cNvSpPr txBox="1"/>
          <p:nvPr/>
        </p:nvSpPr>
        <p:spPr>
          <a:xfrm>
            <a:off x="453448" y="2569442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400" b="0" i="0" dirty="0">
                <a:effectLst/>
                <a:latin typeface="Google Sans"/>
              </a:rPr>
              <a:t>“O </a:t>
            </a:r>
            <a:r>
              <a:rPr lang="pt-BR" sz="2400" b="1" i="0" dirty="0">
                <a:effectLst/>
                <a:latin typeface="Google Sans"/>
              </a:rPr>
              <a:t>tributo</a:t>
            </a:r>
            <a:r>
              <a:rPr lang="pt-BR" sz="2400" b="0" i="0" dirty="0">
                <a:effectLst/>
                <a:latin typeface="Google Sans"/>
              </a:rPr>
              <a:t> é classificado como fiscal quando a sua função preponderante é a arrecadação de valores para </a:t>
            </a:r>
            <a:r>
              <a:rPr lang="pt-BR" sz="2400" b="1" i="0" dirty="0">
                <a:effectLst/>
                <a:latin typeface="Google Sans"/>
              </a:rPr>
              <a:t>compensar as despesas públicas</a:t>
            </a:r>
            <a:r>
              <a:rPr lang="pt-BR" sz="2400" b="0" i="0" dirty="0">
                <a:effectLst/>
                <a:latin typeface="Google Sans"/>
              </a:rPr>
              <a:t>.”</a:t>
            </a:r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6127959-53E1-2E51-6792-98F156CD9A08}"/>
              </a:ext>
            </a:extLst>
          </p:cNvPr>
          <p:cNvSpPr txBox="1"/>
          <p:nvPr/>
        </p:nvSpPr>
        <p:spPr>
          <a:xfrm>
            <a:off x="6319520" y="3941379"/>
            <a:ext cx="5455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Não seria melhor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reduzir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ao máximo a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carga tributária sobre as compras governamentais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(menos despesas públicas), para cada ente federado tributar menos a sociedade conforme sua realidade fiscal?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9FBD3CE7-09D9-9287-D881-2B9DBF7AD1DA}"/>
              </a:ext>
            </a:extLst>
          </p:cNvPr>
          <p:cNvSpPr/>
          <p:nvPr/>
        </p:nvSpPr>
        <p:spPr>
          <a:xfrm>
            <a:off x="863600" y="4267200"/>
            <a:ext cx="4409440" cy="18389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rgbClr val="FF0000"/>
                </a:solidFill>
              </a:rPr>
              <a:t>Quanto menor a carga tributária sobre as compras governamentais, melhor a situação fiscal dos entes e menor a geração de receitas contábeis.</a:t>
            </a:r>
          </a:p>
        </p:txBody>
      </p:sp>
    </p:spTree>
    <p:extLst>
      <p:ext uri="{BB962C8B-B14F-4D97-AF65-F5344CB8AC3E}">
        <p14:creationId xmlns:p14="http://schemas.microsoft.com/office/powerpoint/2010/main" val="1086190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9912A8D-49A2-2924-2FDA-0A849DAD1805}"/>
              </a:ext>
            </a:extLst>
          </p:cNvPr>
          <p:cNvSpPr txBox="1"/>
          <p:nvPr/>
        </p:nvSpPr>
        <p:spPr>
          <a:xfrm>
            <a:off x="3045817" y="4303455"/>
            <a:ext cx="658545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OBRIGADO!</a:t>
            </a:r>
          </a:p>
          <a:p>
            <a:pPr algn="ctr"/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 descr="FENAFIM">
            <a:extLst>
              <a:ext uri="{FF2B5EF4-FFF2-40B4-BE49-F238E27FC236}">
                <a16:creationId xmlns:a16="http://schemas.microsoft.com/office/drawing/2014/main" id="{1C745F47-0B40-3871-F12A-9C5920785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618" y="5337856"/>
            <a:ext cx="2386044" cy="127175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06FCDE7-EA5E-EC9C-DD96-D4E937EB1C04}"/>
              </a:ext>
            </a:extLst>
          </p:cNvPr>
          <p:cNvSpPr txBox="1"/>
          <p:nvPr/>
        </p:nvSpPr>
        <p:spPr>
          <a:xfrm>
            <a:off x="1271589" y="965642"/>
            <a:ext cx="1011380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  <a:t>“Triste não é mudar de ideia. Triste é ter uma ideia errada e achar que ela é a correta o resto da vida.”</a:t>
            </a:r>
          </a:p>
          <a:p>
            <a:pPr algn="r"/>
            <a:r>
              <a:rPr lang="pt-BR" b="0" i="0" u="none" strike="noStrike" dirty="0">
                <a:solidFill>
                  <a:srgbClr val="00B0F0"/>
                </a:solidFill>
                <a:effectLst/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Roberto Matheus da Costa</a:t>
            </a:r>
            <a:endParaRPr lang="pt-BR" b="0" i="0" dirty="0">
              <a:solidFill>
                <a:srgbClr val="00B0F0"/>
              </a:solidFill>
              <a:effectLst/>
              <a:latin typeface="Roboto" panose="02000000000000000000" pitchFamily="2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2075189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3255</TotalTime>
  <Words>500</Words>
  <Application>Microsoft Office PowerPoint</Application>
  <PresentationFormat>Widescreen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Franklin Gothic Demi Cond</vt:lpstr>
      <vt:lpstr>Franklin Gothic Medium</vt:lpstr>
      <vt:lpstr>Google Sans</vt:lpstr>
      <vt:lpstr>Roboto</vt:lpstr>
      <vt:lpstr>Wingdings</vt:lpstr>
      <vt:lpstr>JuxtaposeVTI</vt:lpstr>
      <vt:lpstr>IBS E COMPRAS GOVERNAMENTAIS  Regime especial: Art. 149-c Cf/88, Plp 68/2024 (Art. 40 e 359)</vt:lpstr>
      <vt:lpstr>Apresentação do PowerPoint</vt:lpstr>
      <vt:lpstr>Apresentação do PowerPoint</vt:lpstr>
      <vt:lpstr>Apresentação do PowerPoint</vt:lpstr>
      <vt:lpstr>Proposta de emenda plp 68/24</vt:lpstr>
      <vt:lpstr>REFLEXÃO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IBS E COMPRAS GOVERNAMENTAIS</dc:title>
  <dc:creator>Afrem Sindical</dc:creator>
  <cp:lastModifiedBy>Juliana Soares Amorim</cp:lastModifiedBy>
  <cp:revision>6</cp:revision>
  <dcterms:created xsi:type="dcterms:W3CDTF">2024-03-25T13:18:52Z</dcterms:created>
  <dcterms:modified xsi:type="dcterms:W3CDTF">2024-09-25T16:44:04Z</dcterms:modified>
</cp:coreProperties>
</file>