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9" r:id="rId4"/>
    <p:sldId id="256" r:id="rId5"/>
    <p:sldId id="258" r:id="rId6"/>
    <p:sldId id="260" r:id="rId7"/>
    <p:sldId id="261" r:id="rId8"/>
  </p:sldIdLst>
  <p:sldSz cx="9144000" cy="6858000" type="screen4x3"/>
  <p:notesSz cx="6858000" cy="98726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99945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59540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8411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45285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64444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1248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97500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2318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29767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601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368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DCFD7-26BB-49B1-96B4-950E3ECC658C}" type="datetimeFigureOut">
              <a:rPr lang="pt-BR" smtClean="0"/>
              <a:pPr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92267-67BC-443E-A408-B76462B370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366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211960" y="404664"/>
            <a:ext cx="4392488" cy="5184576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de cantos arredondados 5"/>
          <p:cNvSpPr/>
          <p:nvPr/>
        </p:nvSpPr>
        <p:spPr>
          <a:xfrm>
            <a:off x="251520" y="3284984"/>
            <a:ext cx="5472608" cy="3168352"/>
          </a:xfrm>
          <a:prstGeom prst="round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Agosto/2015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4788024" y="2060848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/>
              <a:t>DISCUSSÃO </a:t>
            </a:r>
          </a:p>
          <a:p>
            <a:pPr algn="ctr"/>
            <a:r>
              <a:rPr lang="pt-BR" sz="3000" b="1" dirty="0" smtClean="0"/>
              <a:t>MEDIDA PROVISÓRIA Nº 678/2015</a:t>
            </a:r>
            <a:endParaRPr lang="pt-BR" sz="3000" b="1" dirty="0"/>
          </a:p>
        </p:txBody>
      </p:sp>
      <p:cxnSp>
        <p:nvCxnSpPr>
          <p:cNvPr id="12" name="Conector reto 11"/>
          <p:cNvCxnSpPr/>
          <p:nvPr/>
        </p:nvCxnSpPr>
        <p:spPr>
          <a:xfrm>
            <a:off x="611560" y="3717032"/>
            <a:ext cx="758169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0481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tângulo 26"/>
          <p:cNvSpPr/>
          <p:nvPr/>
        </p:nvSpPr>
        <p:spPr>
          <a:xfrm>
            <a:off x="475928" y="1628800"/>
            <a:ext cx="8262268" cy="1800199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 smtClean="0"/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600" dirty="0" smtClean="0"/>
              <a:t>Realizar a construção, fornecimento ou prestação de serviços objeto do certame licitatório dentro dos prazos e orçamentos planejados;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600" dirty="0" smtClean="0"/>
              <a:t>Atender às demandas de infraestrutura nacional, gerando crescimento econômico e desenvolvimento.</a:t>
            </a:r>
            <a:endParaRPr lang="pt-BR" sz="16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11125" y="203176"/>
            <a:ext cx="6692900" cy="4175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buFontTx/>
              <a:buNone/>
              <a:defRPr/>
            </a:pPr>
            <a:r>
              <a:rPr lang="pt-BR" sz="3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PANORAMA ATUAL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79388" y="765175"/>
            <a:ext cx="511333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323528" y="1340768"/>
            <a:ext cx="4670252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476899" y="4365104"/>
            <a:ext cx="8262268" cy="1872208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 smtClean="0"/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600" dirty="0" smtClean="0"/>
              <a:t>Contratos inadimplidos não retomados por insuficiência de fundos para fazer frente ao </a:t>
            </a:r>
            <a:r>
              <a:rPr lang="pt-BR" sz="1600" dirty="0" err="1" smtClean="0"/>
              <a:t>sobrecusto</a:t>
            </a:r>
            <a:r>
              <a:rPr lang="pt-BR" sz="1600" dirty="0" smtClean="0"/>
              <a:t> e devido à destinação dos valores indenizados;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600" dirty="0" smtClean="0"/>
              <a:t>Agravamento dos gargalos de infraestrutura e comprometimento do planejamento de obras.</a:t>
            </a:r>
            <a:endParaRPr lang="pt-BR" sz="1600" dirty="0"/>
          </a:p>
        </p:txBody>
      </p:sp>
      <p:sp>
        <p:nvSpPr>
          <p:cNvPr id="29" name="Retângulo 28"/>
          <p:cNvSpPr/>
          <p:nvPr/>
        </p:nvSpPr>
        <p:spPr>
          <a:xfrm>
            <a:off x="324499" y="4077071"/>
            <a:ext cx="4670252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 smtClean="0"/>
              <a:t> 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PRÁTICA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308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11125" y="203176"/>
            <a:ext cx="6692900" cy="4175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buFontTx/>
              <a:buNone/>
              <a:defRPr/>
            </a:pPr>
            <a:r>
              <a:rPr lang="pt-BR" sz="3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ESPÉCIES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79388" y="765175"/>
            <a:ext cx="511333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323528" y="1124744"/>
            <a:ext cx="8424936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CAUÇÃO EM DINHEIRO OU EM TÍTULOS DA DÍVIDA PÚBLICA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11125" y="3429000"/>
            <a:ext cx="6692900" cy="4175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buFontTx/>
              <a:buNone/>
              <a:defRPr/>
            </a:pPr>
            <a:r>
              <a:rPr lang="pt-BR" sz="3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COBERTURA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179388" y="3990999"/>
            <a:ext cx="511333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Retângulo 9"/>
          <p:cNvSpPr/>
          <p:nvPr/>
        </p:nvSpPr>
        <p:spPr>
          <a:xfrm>
            <a:off x="323528" y="1853208"/>
            <a:ext cx="8424936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FIANÇA BANCÁRIA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23528" y="2564904"/>
            <a:ext cx="8424936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SEGURO GARANTIA </a:t>
            </a:r>
            <a:r>
              <a:rPr lang="pt-BR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(PERMITE A RETOMADA DO CONTRATO SOB RESPONSABILIDADE DA SEGURADORA)</a:t>
            </a:r>
            <a:endParaRPr lang="pt-BR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28578" y="4365104"/>
            <a:ext cx="3091294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MODALIDADE LICITANTE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44577" y="5590374"/>
            <a:ext cx="3091294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MODALIDADE EXECUTANTE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3414822" y="4365104"/>
            <a:ext cx="5333642" cy="576064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2000" b="1" dirty="0" smtClean="0"/>
              <a:t>Manutenção da oferta realizada na Licitação</a:t>
            </a:r>
            <a:endParaRPr lang="pt-BR" sz="2000" b="1" dirty="0"/>
          </a:p>
        </p:txBody>
      </p:sp>
      <p:sp>
        <p:nvSpPr>
          <p:cNvPr id="18" name="Retângulo 17"/>
          <p:cNvSpPr/>
          <p:nvPr/>
        </p:nvSpPr>
        <p:spPr>
          <a:xfrm>
            <a:off x="3435871" y="5238718"/>
            <a:ext cx="5333642" cy="576064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2000" b="1" dirty="0" smtClean="0"/>
              <a:t>Execução do Contrato</a:t>
            </a:r>
            <a:endParaRPr lang="pt-BR" sz="2000" b="1" dirty="0"/>
          </a:p>
        </p:txBody>
      </p:sp>
      <p:sp>
        <p:nvSpPr>
          <p:cNvPr id="19" name="Retângulo 18"/>
          <p:cNvSpPr/>
          <p:nvPr/>
        </p:nvSpPr>
        <p:spPr>
          <a:xfrm>
            <a:off x="3435871" y="5805264"/>
            <a:ext cx="5333642" cy="576064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2000" b="1" dirty="0" smtClean="0"/>
              <a:t>Multas aplicadas pela Administração Pública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xmlns="" val="158984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11125" y="116632"/>
            <a:ext cx="6692900" cy="4175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buFontTx/>
              <a:buNone/>
              <a:defRPr/>
            </a:pPr>
            <a:r>
              <a:rPr lang="pt-BR" sz="3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COMPARATIVO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79388" y="678631"/>
            <a:ext cx="511333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35810" y="1843756"/>
            <a:ext cx="3221765" cy="12972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1500" b="1" dirty="0" smtClean="0"/>
              <a:t>GARANTIA DO LICITANTE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1500" dirty="0" smtClean="0"/>
              <a:t>(EM DISSCUSSÃO NO PROJETO DE LEI Nº 2391/2015 – Alteração de 1% para 2%)</a:t>
            </a:r>
            <a:endParaRPr lang="pt-BR" sz="1500" dirty="0"/>
          </a:p>
        </p:txBody>
      </p:sp>
      <p:sp>
        <p:nvSpPr>
          <p:cNvPr id="7" name="Retângulo 6"/>
          <p:cNvSpPr/>
          <p:nvPr/>
        </p:nvSpPr>
        <p:spPr>
          <a:xfrm>
            <a:off x="238919" y="3142036"/>
            <a:ext cx="3218657" cy="18722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b="1" dirty="0" smtClean="0"/>
              <a:t>GARANTIA DO EXECUTANTE</a:t>
            </a:r>
            <a:endParaRPr lang="pt-BR" sz="1500" b="1" dirty="0"/>
          </a:p>
        </p:txBody>
      </p:sp>
      <p:sp>
        <p:nvSpPr>
          <p:cNvPr id="8" name="Retângulo 7"/>
          <p:cNvSpPr/>
          <p:nvPr/>
        </p:nvSpPr>
        <p:spPr>
          <a:xfrm>
            <a:off x="235810" y="5014244"/>
            <a:ext cx="3221765" cy="15831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GARANTIA PARA EXECUÇÃO DE OBRAS, SERVIÇOS E FORNECIMENTOS DE GRANDE VULTO</a:t>
            </a:r>
          </a:p>
          <a:p>
            <a:pPr algn="ctr"/>
            <a:r>
              <a:rPr lang="pt-BR" sz="1500" dirty="0" smtClean="0"/>
              <a:t>(Superior a R$ 100 MM)</a:t>
            </a:r>
            <a:endParaRPr lang="pt-BR" sz="1500" dirty="0"/>
          </a:p>
        </p:txBody>
      </p:sp>
      <p:sp>
        <p:nvSpPr>
          <p:cNvPr id="10" name="Retângulo 9"/>
          <p:cNvSpPr/>
          <p:nvPr/>
        </p:nvSpPr>
        <p:spPr>
          <a:xfrm>
            <a:off x="3476170" y="908720"/>
            <a:ext cx="1395885" cy="93503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RDC</a:t>
            </a:r>
            <a:endParaRPr lang="pt-BR" sz="1500" dirty="0"/>
          </a:p>
        </p:txBody>
      </p:sp>
      <p:sp>
        <p:nvSpPr>
          <p:cNvPr id="11" name="Retângulo 10"/>
          <p:cNvSpPr/>
          <p:nvPr/>
        </p:nvSpPr>
        <p:spPr>
          <a:xfrm>
            <a:off x="4872055" y="908720"/>
            <a:ext cx="1476001" cy="93503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MEDIDA PROVISÓRIA Nº 678/2015</a:t>
            </a:r>
          </a:p>
          <a:p>
            <a:pPr algn="ctr"/>
            <a:r>
              <a:rPr lang="pt-BR" sz="1500" dirty="0" smtClean="0"/>
              <a:t>(72 emendas)</a:t>
            </a:r>
            <a:endParaRPr lang="pt-BR" sz="1500" dirty="0"/>
          </a:p>
        </p:txBody>
      </p:sp>
      <p:sp>
        <p:nvSpPr>
          <p:cNvPr id="12" name="Retângulo 11"/>
          <p:cNvSpPr/>
          <p:nvPr/>
        </p:nvSpPr>
        <p:spPr>
          <a:xfrm>
            <a:off x="235810" y="908720"/>
            <a:ext cx="3240360" cy="93503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TEMA</a:t>
            </a:r>
            <a:endParaRPr lang="pt-BR" sz="1500" dirty="0"/>
          </a:p>
        </p:txBody>
      </p:sp>
      <p:sp>
        <p:nvSpPr>
          <p:cNvPr id="13" name="Retângulo 12"/>
          <p:cNvSpPr/>
          <p:nvPr/>
        </p:nvSpPr>
        <p:spPr>
          <a:xfrm>
            <a:off x="3479278" y="1843756"/>
            <a:ext cx="1384343" cy="129721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Sem previsão expressa</a:t>
            </a:r>
            <a:endParaRPr lang="pt-BR" sz="1300" dirty="0"/>
          </a:p>
        </p:txBody>
      </p:sp>
      <p:sp>
        <p:nvSpPr>
          <p:cNvPr id="16" name="Retângulo 15"/>
          <p:cNvSpPr/>
          <p:nvPr/>
        </p:nvSpPr>
        <p:spPr>
          <a:xfrm>
            <a:off x="4872055" y="1843756"/>
            <a:ext cx="1476001" cy="129721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Sem previsão expressa</a:t>
            </a:r>
            <a:endParaRPr lang="pt-BR" sz="1300" dirty="0"/>
          </a:p>
        </p:txBody>
      </p:sp>
      <p:sp>
        <p:nvSpPr>
          <p:cNvPr id="19" name="Retângulo 18"/>
          <p:cNvSpPr/>
          <p:nvPr/>
        </p:nvSpPr>
        <p:spPr>
          <a:xfrm>
            <a:off x="6356490" y="908720"/>
            <a:ext cx="2535990" cy="93503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JUSTIFICAÇÕES</a:t>
            </a:r>
            <a:endParaRPr lang="pt-BR" sz="1500" dirty="0"/>
          </a:p>
        </p:txBody>
      </p:sp>
      <p:sp>
        <p:nvSpPr>
          <p:cNvPr id="20" name="Retângulo 19"/>
          <p:cNvSpPr/>
          <p:nvPr/>
        </p:nvSpPr>
        <p:spPr>
          <a:xfrm>
            <a:off x="6348056" y="1843756"/>
            <a:ext cx="2535990" cy="129721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1300" b="1" dirty="0" smtClean="0"/>
              <a:t>SUGESTÃO: </a:t>
            </a:r>
            <a:r>
              <a:rPr lang="pt-BR" sz="1300" dirty="0" smtClean="0"/>
              <a:t>Alteração para 5%.</a:t>
            </a:r>
          </a:p>
          <a:p>
            <a:pPr algn="just"/>
            <a:endParaRPr lang="pt-BR" sz="13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 smtClean="0"/>
              <a:t>Evitar o ganho de muitos projetos;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 smtClean="0"/>
              <a:t>Evita o ganho de licitações por empresas menos preparadas</a:t>
            </a:r>
            <a:endParaRPr lang="pt-BR" sz="1300" dirty="0"/>
          </a:p>
        </p:txBody>
      </p:sp>
      <p:sp>
        <p:nvSpPr>
          <p:cNvPr id="21" name="Retângulo 20"/>
          <p:cNvSpPr/>
          <p:nvPr/>
        </p:nvSpPr>
        <p:spPr>
          <a:xfrm>
            <a:off x="3479278" y="3141502"/>
            <a:ext cx="1384343" cy="187274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Até 5% do valor do Contrato</a:t>
            </a:r>
            <a:endParaRPr lang="pt-BR" sz="1300" dirty="0"/>
          </a:p>
        </p:txBody>
      </p:sp>
      <p:sp>
        <p:nvSpPr>
          <p:cNvPr id="22" name="Retângulo 21"/>
          <p:cNvSpPr/>
          <p:nvPr/>
        </p:nvSpPr>
        <p:spPr>
          <a:xfrm>
            <a:off x="4872055" y="3141502"/>
            <a:ext cx="1476001" cy="187274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Entre 10% e 30% do valor do Contrato</a:t>
            </a:r>
            <a:endParaRPr lang="pt-BR" sz="1300" dirty="0"/>
          </a:p>
        </p:txBody>
      </p:sp>
      <p:sp>
        <p:nvSpPr>
          <p:cNvPr id="23" name="Retângulo 22"/>
          <p:cNvSpPr/>
          <p:nvPr/>
        </p:nvSpPr>
        <p:spPr>
          <a:xfrm>
            <a:off x="6348056" y="3141502"/>
            <a:ext cx="2535990" cy="187274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1300" b="1" dirty="0" smtClean="0"/>
              <a:t>Aumento do percentual: </a:t>
            </a:r>
            <a:r>
              <a:rPr lang="pt-BR" sz="1300" dirty="0" smtClean="0"/>
              <a:t>5% é insuficiente para cobertura de multa e retomada da obra pela Seguradora;</a:t>
            </a:r>
          </a:p>
          <a:p>
            <a:pPr algn="just"/>
            <a:endParaRPr lang="pt-BR" sz="1300" dirty="0" smtClean="0"/>
          </a:p>
          <a:p>
            <a:pPr algn="just"/>
            <a:r>
              <a:rPr lang="pt-BR" sz="1300" b="1" dirty="0" smtClean="0"/>
              <a:t>Limitação de 30% no intuito de: </a:t>
            </a:r>
            <a:r>
              <a:rPr lang="pt-BR" sz="1300" dirty="0" smtClean="0"/>
              <a:t>não restringir a participação dos licitantes (alto custo) e capacidade de Mercado.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3479277" y="5014244"/>
            <a:ext cx="1384343" cy="1583108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Segue a garantia geral do Executante (5%), sendo possível qualquer das espécies de garantia permitidas</a:t>
            </a:r>
            <a:endParaRPr lang="pt-BR" sz="1300" dirty="0"/>
          </a:p>
        </p:txBody>
      </p:sp>
      <p:sp>
        <p:nvSpPr>
          <p:cNvPr id="25" name="Retângulo 24"/>
          <p:cNvSpPr/>
          <p:nvPr/>
        </p:nvSpPr>
        <p:spPr>
          <a:xfrm>
            <a:off x="4858493" y="5014244"/>
            <a:ext cx="1497997" cy="1583108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30% do valor do Contrato, limitado a garantia que possibilite a retomada da obra</a:t>
            </a:r>
            <a:endParaRPr lang="pt-BR" sz="1300" dirty="0"/>
          </a:p>
        </p:txBody>
      </p:sp>
      <p:sp>
        <p:nvSpPr>
          <p:cNvPr id="26" name="Retângulo 25"/>
          <p:cNvSpPr/>
          <p:nvPr/>
        </p:nvSpPr>
        <p:spPr>
          <a:xfrm>
            <a:off x="6356490" y="5014244"/>
            <a:ext cx="2513994" cy="1583108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 smtClean="0"/>
              <a:t>Garantir a retomada de obras e projetos estratégicos para a Administração, sem representar restrição excessiva de participação aos licitantes</a:t>
            </a:r>
          </a:p>
        </p:txBody>
      </p:sp>
    </p:spTree>
    <p:extLst>
      <p:ext uri="{BB962C8B-B14F-4D97-AF65-F5344CB8AC3E}">
        <p14:creationId xmlns:p14="http://schemas.microsoft.com/office/powerpoint/2010/main" xmlns="" val="426200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11125" y="203176"/>
            <a:ext cx="6692900" cy="4175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buFontTx/>
              <a:buNone/>
              <a:defRPr/>
            </a:pPr>
            <a:r>
              <a:rPr lang="pt-BR" sz="3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COMPARATIVO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79388" y="765175"/>
            <a:ext cx="511333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235810" y="2346744"/>
            <a:ext cx="3221765" cy="12972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1500" b="1" dirty="0" smtClean="0"/>
              <a:t>RETOMADA - CONTRATAÇÃO</a:t>
            </a:r>
            <a:endParaRPr lang="pt-BR" sz="1500" dirty="0"/>
          </a:p>
        </p:txBody>
      </p:sp>
      <p:sp>
        <p:nvSpPr>
          <p:cNvPr id="7" name="Retângulo 6"/>
          <p:cNvSpPr/>
          <p:nvPr/>
        </p:nvSpPr>
        <p:spPr>
          <a:xfrm>
            <a:off x="235810" y="3643956"/>
            <a:ext cx="3221766" cy="18722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b="1" dirty="0" smtClean="0"/>
              <a:t>RETOMADA - PAGAMENTO</a:t>
            </a:r>
            <a:endParaRPr lang="pt-BR" sz="1500" b="1" dirty="0"/>
          </a:p>
        </p:txBody>
      </p:sp>
      <p:sp>
        <p:nvSpPr>
          <p:cNvPr id="10" name="Retângulo 9"/>
          <p:cNvSpPr/>
          <p:nvPr/>
        </p:nvSpPr>
        <p:spPr>
          <a:xfrm>
            <a:off x="3476170" y="1340768"/>
            <a:ext cx="1395885" cy="100597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RDC</a:t>
            </a:r>
            <a:endParaRPr lang="pt-BR" sz="1500" dirty="0"/>
          </a:p>
        </p:txBody>
      </p:sp>
      <p:sp>
        <p:nvSpPr>
          <p:cNvPr id="11" name="Retângulo 10"/>
          <p:cNvSpPr/>
          <p:nvPr/>
        </p:nvSpPr>
        <p:spPr>
          <a:xfrm>
            <a:off x="4872055" y="1340768"/>
            <a:ext cx="1476001" cy="100597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MEDIDA PROVISÓRIA Nº 678/2015 </a:t>
            </a:r>
          </a:p>
          <a:p>
            <a:pPr algn="ctr"/>
            <a:r>
              <a:rPr lang="pt-BR" sz="1500" dirty="0" smtClean="0"/>
              <a:t>(72 emendas)</a:t>
            </a:r>
            <a:endParaRPr lang="pt-BR" sz="1500" dirty="0"/>
          </a:p>
        </p:txBody>
      </p:sp>
      <p:sp>
        <p:nvSpPr>
          <p:cNvPr id="12" name="Retângulo 11"/>
          <p:cNvSpPr/>
          <p:nvPr/>
        </p:nvSpPr>
        <p:spPr>
          <a:xfrm>
            <a:off x="235810" y="1340768"/>
            <a:ext cx="3240360" cy="100597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TEMA</a:t>
            </a:r>
            <a:endParaRPr lang="pt-BR" sz="1500" dirty="0"/>
          </a:p>
        </p:txBody>
      </p:sp>
      <p:sp>
        <p:nvSpPr>
          <p:cNvPr id="13" name="Retângulo 12"/>
          <p:cNvSpPr/>
          <p:nvPr/>
        </p:nvSpPr>
        <p:spPr>
          <a:xfrm>
            <a:off x="3479277" y="2347278"/>
            <a:ext cx="1384343" cy="129721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Sem previsão expressa</a:t>
            </a:r>
            <a:endParaRPr lang="pt-BR" sz="1300" dirty="0"/>
          </a:p>
        </p:txBody>
      </p:sp>
      <p:sp>
        <p:nvSpPr>
          <p:cNvPr id="16" name="Retângulo 15"/>
          <p:cNvSpPr/>
          <p:nvPr/>
        </p:nvSpPr>
        <p:spPr>
          <a:xfrm>
            <a:off x="4872055" y="2346744"/>
            <a:ext cx="1476001" cy="129721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Subcontratação sob responsabilidade da Seguradora</a:t>
            </a:r>
            <a:endParaRPr lang="pt-BR" sz="1300" dirty="0"/>
          </a:p>
        </p:txBody>
      </p:sp>
      <p:sp>
        <p:nvSpPr>
          <p:cNvPr id="19" name="Retângulo 18"/>
          <p:cNvSpPr/>
          <p:nvPr/>
        </p:nvSpPr>
        <p:spPr>
          <a:xfrm>
            <a:off x="6356490" y="1340768"/>
            <a:ext cx="2535990" cy="100597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dirty="0" smtClean="0"/>
              <a:t>JUSTIFICAÇÕES</a:t>
            </a:r>
            <a:endParaRPr lang="pt-BR" sz="1500" dirty="0"/>
          </a:p>
        </p:txBody>
      </p:sp>
      <p:sp>
        <p:nvSpPr>
          <p:cNvPr id="20" name="Retângulo 19"/>
          <p:cNvSpPr/>
          <p:nvPr/>
        </p:nvSpPr>
        <p:spPr>
          <a:xfrm>
            <a:off x="6348056" y="2346744"/>
            <a:ext cx="2535990" cy="129721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 smtClean="0"/>
              <a:t>Para possibilitar um mecanismo de retomada dentro do mesmo prazo e orçamento, antes de acionar o 2º colocado.</a:t>
            </a:r>
            <a:endParaRPr lang="pt-BR" sz="1300" dirty="0"/>
          </a:p>
        </p:txBody>
      </p:sp>
      <p:sp>
        <p:nvSpPr>
          <p:cNvPr id="21" name="Retângulo 20"/>
          <p:cNvSpPr/>
          <p:nvPr/>
        </p:nvSpPr>
        <p:spPr>
          <a:xfrm>
            <a:off x="3487712" y="3644490"/>
            <a:ext cx="1384343" cy="187274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Sem previsão expressa</a:t>
            </a:r>
            <a:endParaRPr lang="pt-BR" sz="1300" dirty="0"/>
          </a:p>
        </p:txBody>
      </p:sp>
      <p:sp>
        <p:nvSpPr>
          <p:cNvPr id="22" name="Retângulo 21"/>
          <p:cNvSpPr/>
          <p:nvPr/>
        </p:nvSpPr>
        <p:spPr>
          <a:xfrm>
            <a:off x="4872055" y="3644490"/>
            <a:ext cx="1476001" cy="187274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300" dirty="0" smtClean="0"/>
              <a:t>Empenho dos Créditos restantes  em favor da Seguradora ou da empresa por ela indicada</a:t>
            </a:r>
            <a:endParaRPr lang="pt-BR" sz="1300" dirty="0"/>
          </a:p>
        </p:txBody>
      </p:sp>
      <p:sp>
        <p:nvSpPr>
          <p:cNvPr id="23" name="Retângulo 22"/>
          <p:cNvSpPr/>
          <p:nvPr/>
        </p:nvSpPr>
        <p:spPr>
          <a:xfrm>
            <a:off x="6348056" y="3644490"/>
            <a:ext cx="2535990" cy="187274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 smtClean="0"/>
              <a:t>Permitir que os valores restantes em poder da Administração Pública somados ao valor da indenização sejam suficientes para retomada do projeto</a:t>
            </a:r>
          </a:p>
        </p:txBody>
      </p:sp>
    </p:spTree>
    <p:extLst>
      <p:ext uri="{BB962C8B-B14F-4D97-AF65-F5344CB8AC3E}">
        <p14:creationId xmlns:p14="http://schemas.microsoft.com/office/powerpoint/2010/main" xmlns="" val="387599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tângulo 26"/>
          <p:cNvSpPr/>
          <p:nvPr/>
        </p:nvSpPr>
        <p:spPr>
          <a:xfrm>
            <a:off x="463449" y="1460167"/>
            <a:ext cx="8262268" cy="864095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 smtClean="0"/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600" dirty="0" smtClean="0"/>
              <a:t>Com 72 emendas – altera o Regime Diferenciado de Contratações – Lei nº 12.462/11.</a:t>
            </a:r>
            <a:endParaRPr lang="pt-BR" sz="16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11125" y="203176"/>
            <a:ext cx="6692900" cy="4175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buFontTx/>
              <a:buNone/>
              <a:defRPr/>
            </a:pPr>
            <a:r>
              <a:rPr lang="pt-BR" sz="3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DISCUSSÕES EM ANDAMENTO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79388" y="765175"/>
            <a:ext cx="511333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Retângulo 1"/>
          <p:cNvSpPr/>
          <p:nvPr/>
        </p:nvSpPr>
        <p:spPr>
          <a:xfrm>
            <a:off x="311048" y="1172134"/>
            <a:ext cx="5920777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 PROVISÓRIA Nº 678/2015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63449" y="3044343"/>
            <a:ext cx="8262268" cy="864095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 smtClean="0"/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600" dirty="0" smtClean="0"/>
              <a:t>Autoria: Deputado Julio Lopes. Altera a Lei 8.666/1993 (Lei de Licitações).</a:t>
            </a:r>
            <a:endParaRPr lang="pt-BR" sz="1600" dirty="0"/>
          </a:p>
        </p:txBody>
      </p:sp>
      <p:sp>
        <p:nvSpPr>
          <p:cNvPr id="9" name="Retângulo 8"/>
          <p:cNvSpPr/>
          <p:nvPr/>
        </p:nvSpPr>
        <p:spPr>
          <a:xfrm>
            <a:off x="311048" y="2756310"/>
            <a:ext cx="5920777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DE LEI Nº 2.391/2015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447620" y="4581129"/>
            <a:ext cx="8262268" cy="1584176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600" dirty="0" smtClean="0"/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1600" dirty="0" smtClean="0"/>
              <a:t>Análise, estudo e formulação de proposições relacionadas à Lei 8.666/1993 (Lei de Licitações). Participação da indústria de construção civil, da Confederação Nacional das Empresas de Seguros Gerais, Previdência Privada e vida, Saúde Suplementar e Capitalização (</a:t>
            </a:r>
            <a:r>
              <a:rPr lang="pt-BR" sz="1600" dirty="0" err="1" smtClean="0"/>
              <a:t>CNSeg</a:t>
            </a:r>
            <a:r>
              <a:rPr lang="pt-BR" sz="1600" dirty="0" smtClean="0"/>
              <a:t>) e da Federação Nacional das Empresas da Resseguro (FENABER).</a:t>
            </a:r>
            <a:endParaRPr lang="pt-BR" sz="1600" dirty="0"/>
          </a:p>
        </p:txBody>
      </p:sp>
      <p:sp>
        <p:nvSpPr>
          <p:cNvPr id="11" name="Retângulo 10"/>
          <p:cNvSpPr/>
          <p:nvPr/>
        </p:nvSpPr>
        <p:spPr>
          <a:xfrm>
            <a:off x="295219" y="4293096"/>
            <a:ext cx="5920777" cy="576064"/>
          </a:xfrm>
          <a:prstGeom prst="rect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COMISSÃO ESPECIAL NA CÂMARA DOS DEPUTADOS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847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11125" y="203176"/>
            <a:ext cx="6692900" cy="4175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buFontTx/>
              <a:buNone/>
              <a:defRPr/>
            </a:pPr>
            <a:endParaRPr lang="pt-BR" sz="31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ahom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2492896"/>
            <a:ext cx="9180512" cy="1323439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pt-BR" sz="1000" dirty="0" smtClean="0"/>
          </a:p>
          <a:p>
            <a:pPr algn="ctr"/>
            <a:r>
              <a:rPr lang="pt-BR" sz="6000" dirty="0" smtClean="0"/>
              <a:t>Obrigada </a:t>
            </a:r>
            <a:endParaRPr lang="pt-BR" sz="1000" dirty="0" smtClean="0"/>
          </a:p>
          <a:p>
            <a:pPr algn="ctr"/>
            <a:endParaRPr lang="pt-BR" sz="1000" dirty="0" smtClean="0"/>
          </a:p>
        </p:txBody>
      </p:sp>
      <p:sp>
        <p:nvSpPr>
          <p:cNvPr id="6" name="Retângulo 5"/>
          <p:cNvSpPr/>
          <p:nvPr/>
        </p:nvSpPr>
        <p:spPr>
          <a:xfrm>
            <a:off x="3132236" y="4221088"/>
            <a:ext cx="2916039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 smtClean="0"/>
          </a:p>
          <a:p>
            <a:r>
              <a:rPr lang="pt-BR" sz="2500" b="1" i="1" dirty="0" smtClean="0"/>
              <a:t>Danieli S. Gugelmin</a:t>
            </a:r>
            <a:endParaRPr lang="pt-BR" sz="2500" b="1" i="1" dirty="0"/>
          </a:p>
        </p:txBody>
      </p:sp>
    </p:spTree>
    <p:extLst>
      <p:ext uri="{BB962C8B-B14F-4D97-AF65-F5344CB8AC3E}">
        <p14:creationId xmlns:p14="http://schemas.microsoft.com/office/powerpoint/2010/main" xmlns="" val="419415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515</Words>
  <Application>Microsoft Office PowerPoint</Application>
  <PresentationFormat>Apresentação na tela (4:3)</PresentationFormat>
  <Paragraphs>85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Jéssica L. Martelli  - Juridico - J. Malucelli Segur</dc:creator>
  <cp:lastModifiedBy>chayashi</cp:lastModifiedBy>
  <cp:revision>12</cp:revision>
  <cp:lastPrinted>2015-09-01T22:10:41Z</cp:lastPrinted>
  <dcterms:created xsi:type="dcterms:W3CDTF">2015-09-01T20:16:27Z</dcterms:created>
  <dcterms:modified xsi:type="dcterms:W3CDTF">2015-09-02T14:09:15Z</dcterms:modified>
</cp:coreProperties>
</file>