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7" r:id="rId1"/>
  </p:sldMasterIdLst>
  <p:notesMasterIdLst>
    <p:notesMasterId r:id="rId36"/>
  </p:notesMasterIdLst>
  <p:handoutMasterIdLst>
    <p:handoutMasterId r:id="rId37"/>
  </p:handoutMasterIdLst>
  <p:sldIdLst>
    <p:sldId id="256" r:id="rId2"/>
    <p:sldId id="382" r:id="rId3"/>
    <p:sldId id="484" r:id="rId4"/>
    <p:sldId id="380" r:id="rId5"/>
    <p:sldId id="426" r:id="rId6"/>
    <p:sldId id="420" r:id="rId7"/>
    <p:sldId id="421" r:id="rId8"/>
    <p:sldId id="423" r:id="rId9"/>
    <p:sldId id="424" r:id="rId10"/>
    <p:sldId id="427" r:id="rId11"/>
    <p:sldId id="428" r:id="rId12"/>
    <p:sldId id="475" r:id="rId13"/>
    <p:sldId id="476" r:id="rId14"/>
    <p:sldId id="432" r:id="rId15"/>
    <p:sldId id="431" r:id="rId16"/>
    <p:sldId id="461" r:id="rId17"/>
    <p:sldId id="477" r:id="rId18"/>
    <p:sldId id="478" r:id="rId19"/>
    <p:sldId id="464" r:id="rId20"/>
    <p:sldId id="465" r:id="rId21"/>
    <p:sldId id="485" r:id="rId22"/>
    <p:sldId id="480" r:id="rId23"/>
    <p:sldId id="481" r:id="rId24"/>
    <p:sldId id="482" r:id="rId25"/>
    <p:sldId id="471" r:id="rId26"/>
    <p:sldId id="483" r:id="rId27"/>
    <p:sldId id="486" r:id="rId28"/>
    <p:sldId id="469" r:id="rId29"/>
    <p:sldId id="468" r:id="rId30"/>
    <p:sldId id="487" r:id="rId31"/>
    <p:sldId id="404" r:id="rId32"/>
    <p:sldId id="451" r:id="rId33"/>
    <p:sldId id="454" r:id="rId34"/>
    <p:sldId id="453" r:id="rId35"/>
  </p:sldIdLst>
  <p:sldSz cx="12192000" cy="6858000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46C"/>
    <a:srgbClr val="CEE8EE"/>
    <a:srgbClr val="60929F"/>
    <a:srgbClr val="6F91C1"/>
    <a:srgbClr val="0F4098"/>
    <a:srgbClr val="0F40C0"/>
    <a:srgbClr val="1659BF"/>
    <a:srgbClr val="2C4C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5501" autoAdjust="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8574"/>
    </p:cViewPr>
  </p:sorterViewPr>
  <p:notesViewPr>
    <p:cSldViewPr snapToGrid="0">
      <p:cViewPr varScale="1">
        <p:scale>
          <a:sx n="62" d="100"/>
          <a:sy n="62" d="100"/>
        </p:scale>
        <p:origin x="213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56ED8C-7312-4081-A499-8D7E36176AD5}" type="doc">
      <dgm:prSet loTypeId="urn:microsoft.com/office/officeart/2005/8/layout/pyramid1" loCatId="pyramid" qsTypeId="urn:microsoft.com/office/officeart/2005/8/quickstyle/simple5" qsCatId="simple" csTypeId="urn:microsoft.com/office/officeart/2005/8/colors/accent1_3" csCatId="accent1" phldr="1"/>
      <dgm:spPr/>
    </dgm:pt>
    <dgm:pt modelId="{2FC2673D-0DD5-4B17-A8F7-98DBF4F813AF}">
      <dgm:prSet phldrT="[Texto]" custT="1"/>
      <dgm:spPr>
        <a:solidFill>
          <a:srgbClr val="C1DAE0"/>
        </a:solidFill>
      </dgm:spPr>
      <dgm:t>
        <a:bodyPr/>
        <a:lstStyle/>
        <a:p>
          <a:r>
            <a:rPr lang="pt-BR" sz="2400" b="1" dirty="0" smtClean="0">
              <a:solidFill>
                <a:srgbClr val="41646C"/>
              </a:solidFill>
            </a:rPr>
            <a:t>Regime Próprios dos Servidores Públicos - RPPS</a:t>
          </a:r>
          <a:endParaRPr lang="pt-BR" sz="2400" b="1" dirty="0">
            <a:solidFill>
              <a:srgbClr val="41646C"/>
            </a:solidFill>
          </a:endParaRPr>
        </a:p>
      </dgm:t>
    </dgm:pt>
    <dgm:pt modelId="{3F8401BA-4F50-4619-8D4E-1C68CB84AC36}" type="parTrans" cxnId="{E27A6ACD-D7C4-4712-9397-D543B80D2BBA}">
      <dgm:prSet/>
      <dgm:spPr/>
      <dgm:t>
        <a:bodyPr/>
        <a:lstStyle/>
        <a:p>
          <a:endParaRPr lang="pt-BR"/>
        </a:p>
      </dgm:t>
    </dgm:pt>
    <dgm:pt modelId="{BDF12077-CA5A-4EE0-AFA9-A8FFBEFBC3C6}" type="sibTrans" cxnId="{E27A6ACD-D7C4-4712-9397-D543B80D2BBA}">
      <dgm:prSet/>
      <dgm:spPr/>
      <dgm:t>
        <a:bodyPr/>
        <a:lstStyle/>
        <a:p>
          <a:endParaRPr lang="pt-BR"/>
        </a:p>
      </dgm:t>
    </dgm:pt>
    <dgm:pt modelId="{B1D4F36D-489F-4BD2-AFF0-35ACBD56CE5E}">
      <dgm:prSet phldrT="[Texto]" custT="1"/>
      <dgm:spPr>
        <a:solidFill>
          <a:srgbClr val="60929F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Regime Geral de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Previdência Social - RGPS</a:t>
          </a:r>
          <a:endParaRPr lang="pt-BR" sz="2400" b="1" dirty="0">
            <a:solidFill>
              <a:schemeClr val="bg1"/>
            </a:solidFill>
          </a:endParaRPr>
        </a:p>
      </dgm:t>
    </dgm:pt>
    <dgm:pt modelId="{74D9736E-5179-4CAE-B936-A98BAF83D304}" type="parTrans" cxnId="{D963D63A-FD85-41A2-AC20-EB33D867955B}">
      <dgm:prSet/>
      <dgm:spPr/>
      <dgm:t>
        <a:bodyPr/>
        <a:lstStyle/>
        <a:p>
          <a:endParaRPr lang="pt-BR"/>
        </a:p>
      </dgm:t>
    </dgm:pt>
    <dgm:pt modelId="{15EE7849-14D2-40F6-B63B-F78C6041CA62}" type="sibTrans" cxnId="{D963D63A-FD85-41A2-AC20-EB33D867955B}">
      <dgm:prSet/>
      <dgm:spPr/>
      <dgm:t>
        <a:bodyPr/>
        <a:lstStyle/>
        <a:p>
          <a:endParaRPr lang="pt-BR"/>
        </a:p>
      </dgm:t>
    </dgm:pt>
    <dgm:pt modelId="{6B022C86-9763-4AF5-9C37-116B294CC7BA}">
      <dgm:prSet phldrT="[Texto]" custT="1"/>
      <dgm:spPr>
        <a:solidFill>
          <a:srgbClr val="41646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pt-BR" sz="2400" b="1" dirty="0" smtClean="0"/>
        </a:p>
        <a:p>
          <a:pPr>
            <a:lnSpc>
              <a:spcPct val="100000"/>
            </a:lnSpc>
            <a:spcAft>
              <a:spcPts val="0"/>
            </a:spcAft>
          </a:pPr>
          <a:endParaRPr lang="pt-BR" sz="2400" b="1" dirty="0" smtClean="0">
            <a:solidFill>
              <a:schemeClr val="bg1"/>
            </a:solidFill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Previdência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2400" b="1" dirty="0" smtClean="0">
              <a:solidFill>
                <a:schemeClr val="bg1"/>
              </a:solidFill>
            </a:rPr>
            <a:t>Complementar</a:t>
          </a:r>
          <a:endParaRPr lang="pt-BR" sz="2400" b="1" dirty="0">
            <a:solidFill>
              <a:schemeClr val="bg1"/>
            </a:solidFill>
          </a:endParaRPr>
        </a:p>
      </dgm:t>
    </dgm:pt>
    <dgm:pt modelId="{D9278E81-DC1D-478B-A49D-DCD08D926FEF}" type="sibTrans" cxnId="{C29B3D87-EF66-45DE-A1CD-53C451258B99}">
      <dgm:prSet/>
      <dgm:spPr/>
      <dgm:t>
        <a:bodyPr/>
        <a:lstStyle/>
        <a:p>
          <a:endParaRPr lang="pt-BR"/>
        </a:p>
      </dgm:t>
    </dgm:pt>
    <dgm:pt modelId="{A4DCC66F-1EA9-40DD-B7E8-E29350ECC5A2}" type="parTrans" cxnId="{C29B3D87-EF66-45DE-A1CD-53C451258B99}">
      <dgm:prSet/>
      <dgm:spPr/>
      <dgm:t>
        <a:bodyPr/>
        <a:lstStyle/>
        <a:p>
          <a:endParaRPr lang="pt-BR"/>
        </a:p>
      </dgm:t>
    </dgm:pt>
    <dgm:pt modelId="{358CDA43-7B87-4CA3-862C-E6B0396EF724}" type="pres">
      <dgm:prSet presAssocID="{6D56ED8C-7312-4081-A499-8D7E36176AD5}" presName="Name0" presStyleCnt="0">
        <dgm:presLayoutVars>
          <dgm:dir/>
          <dgm:animLvl val="lvl"/>
          <dgm:resizeHandles val="exact"/>
        </dgm:presLayoutVars>
      </dgm:prSet>
      <dgm:spPr/>
    </dgm:pt>
    <dgm:pt modelId="{ABB5DC3E-DC13-4D4E-929C-28C5A235EF89}" type="pres">
      <dgm:prSet presAssocID="{6B022C86-9763-4AF5-9C37-116B294CC7BA}" presName="Name8" presStyleCnt="0"/>
      <dgm:spPr/>
    </dgm:pt>
    <dgm:pt modelId="{582A7FB2-B0BD-4DAE-B988-BE67F18F9869}" type="pres">
      <dgm:prSet presAssocID="{6B022C86-9763-4AF5-9C37-116B294CC7BA}" presName="level" presStyleLbl="node1" presStyleIdx="0" presStyleCnt="3" custScaleX="100928" custScaleY="101840" custLinFactNeighborX="-225" custLinFactNeighborY="70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B38BAB6-0F3B-4B3E-BA70-AF0C1D6322D3}" type="pres">
      <dgm:prSet presAssocID="{6B022C86-9763-4AF5-9C37-116B294CC7B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CCF517E-A35D-470E-B388-963F5F6B9733}" type="pres">
      <dgm:prSet presAssocID="{2FC2673D-0DD5-4B17-A8F7-98DBF4F813AF}" presName="Name8" presStyleCnt="0"/>
      <dgm:spPr/>
    </dgm:pt>
    <dgm:pt modelId="{CE8FB4A0-3678-413A-91F8-EC42E30BCA24}" type="pres">
      <dgm:prSet presAssocID="{2FC2673D-0DD5-4B17-A8F7-98DBF4F813AF}" presName="level" presStyleLbl="node1" presStyleIdx="1" presStyleCnt="3" custScaleX="10022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641F3E-3884-4D80-933B-DA6F2B342CD4}" type="pres">
      <dgm:prSet presAssocID="{2FC2673D-0DD5-4B17-A8F7-98DBF4F813A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C163D-66A4-46ED-B6D4-9A00A75B910A}" type="pres">
      <dgm:prSet presAssocID="{B1D4F36D-489F-4BD2-AFF0-35ACBD56CE5E}" presName="Name8" presStyleCnt="0"/>
      <dgm:spPr/>
    </dgm:pt>
    <dgm:pt modelId="{A08C3545-C26D-4C9E-96D3-B3387C74EDD2}" type="pres">
      <dgm:prSet presAssocID="{B1D4F36D-489F-4BD2-AFF0-35ACBD56CE5E}" presName="level" presStyleLbl="node1" presStyleIdx="2" presStyleCnt="3" custLinFactNeighborY="617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B5A07D7-F89A-4BE8-AD25-B5F2367D11F7}" type="pres">
      <dgm:prSet presAssocID="{B1D4F36D-489F-4BD2-AFF0-35ACBD56CE5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27A6ACD-D7C4-4712-9397-D543B80D2BBA}" srcId="{6D56ED8C-7312-4081-A499-8D7E36176AD5}" destId="{2FC2673D-0DD5-4B17-A8F7-98DBF4F813AF}" srcOrd="1" destOrd="0" parTransId="{3F8401BA-4F50-4619-8D4E-1C68CB84AC36}" sibTransId="{BDF12077-CA5A-4EE0-AFA9-A8FFBEFBC3C6}"/>
    <dgm:cxn modelId="{D963D63A-FD85-41A2-AC20-EB33D867955B}" srcId="{6D56ED8C-7312-4081-A499-8D7E36176AD5}" destId="{B1D4F36D-489F-4BD2-AFF0-35ACBD56CE5E}" srcOrd="2" destOrd="0" parTransId="{74D9736E-5179-4CAE-B936-A98BAF83D304}" sibTransId="{15EE7849-14D2-40F6-B63B-F78C6041CA62}"/>
    <dgm:cxn modelId="{FE65CFCB-1B2E-462A-954A-0FB4E4CC70E2}" type="presOf" srcId="{6B022C86-9763-4AF5-9C37-116B294CC7BA}" destId="{582A7FB2-B0BD-4DAE-B988-BE67F18F9869}" srcOrd="0" destOrd="0" presId="urn:microsoft.com/office/officeart/2005/8/layout/pyramid1"/>
    <dgm:cxn modelId="{C29B3D87-EF66-45DE-A1CD-53C451258B99}" srcId="{6D56ED8C-7312-4081-A499-8D7E36176AD5}" destId="{6B022C86-9763-4AF5-9C37-116B294CC7BA}" srcOrd="0" destOrd="0" parTransId="{A4DCC66F-1EA9-40DD-B7E8-E29350ECC5A2}" sibTransId="{D9278E81-DC1D-478B-A49D-DCD08D926FEF}"/>
    <dgm:cxn modelId="{8EECB9F8-10F6-4F55-A236-B078D87AD478}" type="presOf" srcId="{B1D4F36D-489F-4BD2-AFF0-35ACBD56CE5E}" destId="{5B5A07D7-F89A-4BE8-AD25-B5F2367D11F7}" srcOrd="1" destOrd="0" presId="urn:microsoft.com/office/officeart/2005/8/layout/pyramid1"/>
    <dgm:cxn modelId="{18019BE3-5CF3-47BB-B1D6-A9D988CC872A}" type="presOf" srcId="{6B022C86-9763-4AF5-9C37-116B294CC7BA}" destId="{2B38BAB6-0F3B-4B3E-BA70-AF0C1D6322D3}" srcOrd="1" destOrd="0" presId="urn:microsoft.com/office/officeart/2005/8/layout/pyramid1"/>
    <dgm:cxn modelId="{56BBCF82-44ED-43B9-9408-E3CCD497968F}" type="presOf" srcId="{2FC2673D-0DD5-4B17-A8F7-98DBF4F813AF}" destId="{EE641F3E-3884-4D80-933B-DA6F2B342CD4}" srcOrd="1" destOrd="0" presId="urn:microsoft.com/office/officeart/2005/8/layout/pyramid1"/>
    <dgm:cxn modelId="{B008B1DA-A97E-442B-9D9B-099FC3FD7A4A}" type="presOf" srcId="{2FC2673D-0DD5-4B17-A8F7-98DBF4F813AF}" destId="{CE8FB4A0-3678-413A-91F8-EC42E30BCA24}" srcOrd="0" destOrd="0" presId="urn:microsoft.com/office/officeart/2005/8/layout/pyramid1"/>
    <dgm:cxn modelId="{F9A2C6E6-040F-4DB8-BB6B-18BAF34AB04F}" type="presOf" srcId="{6D56ED8C-7312-4081-A499-8D7E36176AD5}" destId="{358CDA43-7B87-4CA3-862C-E6B0396EF724}" srcOrd="0" destOrd="0" presId="urn:microsoft.com/office/officeart/2005/8/layout/pyramid1"/>
    <dgm:cxn modelId="{61CAE7D4-34FA-4EB9-AC19-F1C67FEF58E7}" type="presOf" srcId="{B1D4F36D-489F-4BD2-AFF0-35ACBD56CE5E}" destId="{A08C3545-C26D-4C9E-96D3-B3387C74EDD2}" srcOrd="0" destOrd="0" presId="urn:microsoft.com/office/officeart/2005/8/layout/pyramid1"/>
    <dgm:cxn modelId="{699622FF-7414-4573-B4F7-356D44EC6F10}" type="presParOf" srcId="{358CDA43-7B87-4CA3-862C-E6B0396EF724}" destId="{ABB5DC3E-DC13-4D4E-929C-28C5A235EF89}" srcOrd="0" destOrd="0" presId="urn:microsoft.com/office/officeart/2005/8/layout/pyramid1"/>
    <dgm:cxn modelId="{4F48044B-F241-49E8-AB42-3D7B4FF00B54}" type="presParOf" srcId="{ABB5DC3E-DC13-4D4E-929C-28C5A235EF89}" destId="{582A7FB2-B0BD-4DAE-B988-BE67F18F9869}" srcOrd="0" destOrd="0" presId="urn:microsoft.com/office/officeart/2005/8/layout/pyramid1"/>
    <dgm:cxn modelId="{9D3EEBC3-F0A7-4EED-857A-5C16398786D2}" type="presParOf" srcId="{ABB5DC3E-DC13-4D4E-929C-28C5A235EF89}" destId="{2B38BAB6-0F3B-4B3E-BA70-AF0C1D6322D3}" srcOrd="1" destOrd="0" presId="urn:microsoft.com/office/officeart/2005/8/layout/pyramid1"/>
    <dgm:cxn modelId="{FF482E88-BA6C-4844-868F-BC4D4BC7A52E}" type="presParOf" srcId="{358CDA43-7B87-4CA3-862C-E6B0396EF724}" destId="{ECCF517E-A35D-470E-B388-963F5F6B9733}" srcOrd="1" destOrd="0" presId="urn:microsoft.com/office/officeart/2005/8/layout/pyramid1"/>
    <dgm:cxn modelId="{297D8309-AE89-42AF-8719-D173A574708D}" type="presParOf" srcId="{ECCF517E-A35D-470E-B388-963F5F6B9733}" destId="{CE8FB4A0-3678-413A-91F8-EC42E30BCA24}" srcOrd="0" destOrd="0" presId="urn:microsoft.com/office/officeart/2005/8/layout/pyramid1"/>
    <dgm:cxn modelId="{8544EE88-C236-4CFA-AD5C-9A18C159C21B}" type="presParOf" srcId="{ECCF517E-A35D-470E-B388-963F5F6B9733}" destId="{EE641F3E-3884-4D80-933B-DA6F2B342CD4}" srcOrd="1" destOrd="0" presId="urn:microsoft.com/office/officeart/2005/8/layout/pyramid1"/>
    <dgm:cxn modelId="{67297FB4-3C90-4639-A823-DF87B1AE0B26}" type="presParOf" srcId="{358CDA43-7B87-4CA3-862C-E6B0396EF724}" destId="{1CAC163D-66A4-46ED-B6D4-9A00A75B910A}" srcOrd="2" destOrd="0" presId="urn:microsoft.com/office/officeart/2005/8/layout/pyramid1"/>
    <dgm:cxn modelId="{F6968C79-6340-4C75-981D-946CE70CE002}" type="presParOf" srcId="{1CAC163D-66A4-46ED-B6D4-9A00A75B910A}" destId="{A08C3545-C26D-4C9E-96D3-B3387C74EDD2}" srcOrd="0" destOrd="0" presId="urn:microsoft.com/office/officeart/2005/8/layout/pyramid1"/>
    <dgm:cxn modelId="{0648A4B0-92D9-407F-9EC5-91E2CAEAC7FB}" type="presParOf" srcId="{1CAC163D-66A4-46ED-B6D4-9A00A75B910A}" destId="{5B5A07D7-F89A-4BE8-AD25-B5F2367D11F7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8BE024-8CC4-41E7-B5A9-DC442756CB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CB7E497A-2E2A-467B-ADCE-A030786437C1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Independente do contrato de trabalho</a:t>
          </a:r>
          <a:endParaRPr lang="pt-BR" sz="1600" b="1" dirty="0">
            <a:solidFill>
              <a:srgbClr val="41646C"/>
            </a:solidFill>
          </a:endParaRPr>
        </a:p>
      </dgm:t>
    </dgm:pt>
    <dgm:pt modelId="{C2442455-303E-4389-A78A-9C6D1FD1942E}" type="parTrans" cxnId="{FF2418BA-5409-43B6-A5F5-39310F9BB03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BC6AF005-416D-42DD-B4E1-ABD26C4247F8}" type="sibTrans" cxnId="{FF2418BA-5409-43B6-A5F5-39310F9BB039}">
      <dgm:prSet/>
      <dgm:spPr>
        <a:ln>
          <a:solidFill>
            <a:srgbClr val="41646C"/>
          </a:solidFill>
        </a:ln>
      </dgm:spPr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D6CB5EAF-875D-400E-B7A1-5A77749DCCBC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1600" b="1" dirty="0">
            <a:solidFill>
              <a:srgbClr val="41646C"/>
            </a:solidFill>
          </a:endParaRPr>
        </a:p>
      </dgm:t>
    </dgm:pt>
    <dgm:pt modelId="{EAC3BF6A-9D56-4FDE-A807-F6973C8BB516}" type="parTrans" cxnId="{15623802-63A8-42D3-B4C5-BB75A66F474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0527C44-671F-4BFB-B9E4-97DC3F326C7C}" type="sibTrans" cxnId="{15623802-63A8-42D3-B4C5-BB75A66F474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E46181E2-1696-4BE7-ACAF-D1CD08FDC182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Estabelecida pelo empregador aos seus empregados, ou</a:t>
          </a:r>
        </a:p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Por associações profissionais/sindicatos para seus membros afiliados</a:t>
          </a:r>
          <a:endParaRPr lang="pt-BR" sz="1600" b="1" dirty="0">
            <a:solidFill>
              <a:srgbClr val="41646C"/>
            </a:solidFill>
          </a:endParaRPr>
        </a:p>
      </dgm:t>
    </dgm:pt>
    <dgm:pt modelId="{17289BEF-8087-4959-938C-E739A798930A}" type="par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39DF07DB-6CC6-48CA-9B0C-F1C61913C279}" type="sib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BE999581-3C9A-43AC-B52E-5494E2FA5B4D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1600" b="1" dirty="0">
            <a:solidFill>
              <a:srgbClr val="41646C"/>
            </a:solidFill>
          </a:endParaRPr>
        </a:p>
      </dgm:t>
    </dgm:pt>
    <dgm:pt modelId="{C6977A22-A4F3-458D-9279-3B5449141EF8}" type="par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8C03C2CB-192A-41BB-BC85-04004EB45718}" type="sib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61D408BA-8D26-47C0-8AE7-DC0CF5C5A326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Gestão privada, sem finalidade lucrativa (Entidades de Previdência Complementar Fechada – EFPC)</a:t>
          </a:r>
          <a:endParaRPr lang="pt-BR" sz="1600" b="1" dirty="0">
            <a:solidFill>
              <a:srgbClr val="41646C"/>
            </a:solidFill>
          </a:endParaRPr>
        </a:p>
      </dgm:t>
    </dgm:pt>
    <dgm:pt modelId="{01417064-1583-468E-8149-C5295DBFBA49}" type="sib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3DDF10F5-A684-44FB-B895-4E6663C48AFF}" type="par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F355B5C-E936-4FB7-819A-12534EB5A63A}" type="pres">
      <dgm:prSet presAssocID="{018BE024-8CC4-41E7-B5A9-DC442756CB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716B9A52-A570-4723-A62F-88F23D485506}" type="pres">
      <dgm:prSet presAssocID="{018BE024-8CC4-41E7-B5A9-DC442756CBA8}" presName="Name1" presStyleCnt="0"/>
      <dgm:spPr/>
      <dgm:t>
        <a:bodyPr/>
        <a:lstStyle/>
        <a:p>
          <a:endParaRPr lang="pt-BR"/>
        </a:p>
      </dgm:t>
    </dgm:pt>
    <dgm:pt modelId="{28EB28C4-0A0B-4AD7-80F7-F46318CDF353}" type="pres">
      <dgm:prSet presAssocID="{018BE024-8CC4-41E7-B5A9-DC442756CBA8}" presName="cycle" presStyleCnt="0"/>
      <dgm:spPr/>
      <dgm:t>
        <a:bodyPr/>
        <a:lstStyle/>
        <a:p>
          <a:endParaRPr lang="pt-BR"/>
        </a:p>
      </dgm:t>
    </dgm:pt>
    <dgm:pt modelId="{648D22EE-3B0D-406D-999D-2982D4FB14BD}" type="pres">
      <dgm:prSet presAssocID="{018BE024-8CC4-41E7-B5A9-DC442756CBA8}" presName="srcNode" presStyleLbl="node1" presStyleIdx="0" presStyleCnt="5"/>
      <dgm:spPr/>
      <dgm:t>
        <a:bodyPr/>
        <a:lstStyle/>
        <a:p>
          <a:endParaRPr lang="pt-BR"/>
        </a:p>
      </dgm:t>
    </dgm:pt>
    <dgm:pt modelId="{5CEF82B9-6DD7-4265-8377-94C0CD151274}" type="pres">
      <dgm:prSet presAssocID="{018BE024-8CC4-41E7-B5A9-DC442756CBA8}" presName="conn" presStyleLbl="parChTrans1D2" presStyleIdx="0" presStyleCnt="1"/>
      <dgm:spPr/>
      <dgm:t>
        <a:bodyPr/>
        <a:lstStyle/>
        <a:p>
          <a:endParaRPr lang="pt-BR"/>
        </a:p>
      </dgm:t>
    </dgm:pt>
    <dgm:pt modelId="{CEB4BD3C-163E-4888-AFC1-CF1F52D3042E}" type="pres">
      <dgm:prSet presAssocID="{018BE024-8CC4-41E7-B5A9-DC442756CBA8}" presName="extraNode" presStyleLbl="node1" presStyleIdx="0" presStyleCnt="5"/>
      <dgm:spPr/>
      <dgm:t>
        <a:bodyPr/>
        <a:lstStyle/>
        <a:p>
          <a:endParaRPr lang="pt-BR"/>
        </a:p>
      </dgm:t>
    </dgm:pt>
    <dgm:pt modelId="{C271D2E7-4A3F-4645-A981-9B92100A15DC}" type="pres">
      <dgm:prSet presAssocID="{018BE024-8CC4-41E7-B5A9-DC442756CBA8}" presName="dstNode" presStyleLbl="node1" presStyleIdx="0" presStyleCnt="5"/>
      <dgm:spPr/>
      <dgm:t>
        <a:bodyPr/>
        <a:lstStyle/>
        <a:p>
          <a:endParaRPr lang="pt-BR"/>
        </a:p>
      </dgm:t>
    </dgm:pt>
    <dgm:pt modelId="{39A4489F-1F94-49C5-9D89-29C8FCAEC724}" type="pres">
      <dgm:prSet presAssocID="{CB7E497A-2E2A-467B-ADCE-A030786437C1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E4DF1-747C-4960-8712-5929DA7303CE}" type="pres">
      <dgm:prSet presAssocID="{CB7E497A-2E2A-467B-ADCE-A030786437C1}" presName="accent_1" presStyleCnt="0"/>
      <dgm:spPr/>
      <dgm:t>
        <a:bodyPr/>
        <a:lstStyle/>
        <a:p>
          <a:endParaRPr lang="pt-BR"/>
        </a:p>
      </dgm:t>
    </dgm:pt>
    <dgm:pt modelId="{C8C18ECF-BE23-4985-B589-B80A0FAB3B50}" type="pres">
      <dgm:prSet presAssocID="{CB7E497A-2E2A-467B-ADCE-A030786437C1}" presName="accentRepeatNode" presStyleLbl="solidFgAcc1" presStyleIdx="0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59CD09B6-17F1-425A-A622-B0DB879D2156}" type="pres">
      <dgm:prSet presAssocID="{D6CB5EAF-875D-400E-B7A1-5A77749DCCBC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4CE851-41AE-4974-A03D-F455FDBAB773}" type="pres">
      <dgm:prSet presAssocID="{D6CB5EAF-875D-400E-B7A1-5A77749DCCBC}" presName="accent_2" presStyleCnt="0"/>
      <dgm:spPr/>
      <dgm:t>
        <a:bodyPr/>
        <a:lstStyle/>
        <a:p>
          <a:endParaRPr lang="pt-BR"/>
        </a:p>
      </dgm:t>
    </dgm:pt>
    <dgm:pt modelId="{78C4C587-9CE5-429D-B129-C27B523C0837}" type="pres">
      <dgm:prSet presAssocID="{D6CB5EAF-875D-400E-B7A1-5A77749DCCBC}" presName="accentRepeatNode" presStyleLbl="solidFgAcc1" presStyleIdx="1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874DF154-774F-426E-AA5A-F54DE3C6922B}" type="pres">
      <dgm:prSet presAssocID="{E46181E2-1696-4BE7-ACAF-D1CD08FDC18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EC92C6-EB04-4F80-BBD5-6EC397A66033}" type="pres">
      <dgm:prSet presAssocID="{E46181E2-1696-4BE7-ACAF-D1CD08FDC182}" presName="accent_3" presStyleCnt="0"/>
      <dgm:spPr/>
      <dgm:t>
        <a:bodyPr/>
        <a:lstStyle/>
        <a:p>
          <a:endParaRPr lang="pt-BR"/>
        </a:p>
      </dgm:t>
    </dgm:pt>
    <dgm:pt modelId="{E40D104C-643E-4910-BF06-D806A0312D34}" type="pres">
      <dgm:prSet presAssocID="{E46181E2-1696-4BE7-ACAF-D1CD08FDC182}" presName="accentRepeatNode" presStyleLbl="solidFgAcc1" presStyleIdx="2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2CA3E1A4-1FA4-470B-AE56-EF1107AF10A8}" type="pres">
      <dgm:prSet presAssocID="{BE999581-3C9A-43AC-B52E-5494E2FA5B4D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F461B69-5410-4EFC-A09F-9D76EC824132}" type="pres">
      <dgm:prSet presAssocID="{BE999581-3C9A-43AC-B52E-5494E2FA5B4D}" presName="accent_4" presStyleCnt="0"/>
      <dgm:spPr/>
    </dgm:pt>
    <dgm:pt modelId="{E4EB85FF-944C-4719-8FA0-3E533054A7F5}" type="pres">
      <dgm:prSet presAssocID="{BE999581-3C9A-43AC-B52E-5494E2FA5B4D}" presName="accentRepeatNode" presStyleLbl="solidFgAcc1" presStyleIdx="3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07ED59BD-1A0D-492E-86F4-46BF171C5415}" type="pres">
      <dgm:prSet presAssocID="{61D408BA-8D26-47C0-8AE7-DC0CF5C5A326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E85DE4-059F-4EFB-9C77-94823EE74B7A}" type="pres">
      <dgm:prSet presAssocID="{61D408BA-8D26-47C0-8AE7-DC0CF5C5A326}" presName="accent_5" presStyleCnt="0"/>
      <dgm:spPr/>
    </dgm:pt>
    <dgm:pt modelId="{A92EBB70-8AEC-4856-A9C5-6081F2ECB638}" type="pres">
      <dgm:prSet presAssocID="{61D408BA-8D26-47C0-8AE7-DC0CF5C5A326}" presName="accentRepeatNode" presStyleLbl="solidFgAcc1" presStyleIdx="4" presStyleCnt="5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</dgm:ptLst>
  <dgm:cxnLst>
    <dgm:cxn modelId="{FC063E8A-C030-4C1F-BB0B-B747A0DE61F2}" type="presOf" srcId="{E46181E2-1696-4BE7-ACAF-D1CD08FDC182}" destId="{874DF154-774F-426E-AA5A-F54DE3C6922B}" srcOrd="0" destOrd="0" presId="urn:microsoft.com/office/officeart/2008/layout/VerticalCurvedList"/>
    <dgm:cxn modelId="{FB4A5C30-50E3-4A43-B1A5-A72CDC74548E}" type="presOf" srcId="{61D408BA-8D26-47C0-8AE7-DC0CF5C5A326}" destId="{07ED59BD-1A0D-492E-86F4-46BF171C5415}" srcOrd="0" destOrd="0" presId="urn:microsoft.com/office/officeart/2008/layout/VerticalCurvedList"/>
    <dgm:cxn modelId="{1B9AAC20-0C46-450F-8E14-D81E8EFF3040}" type="presOf" srcId="{CB7E497A-2E2A-467B-ADCE-A030786437C1}" destId="{39A4489F-1F94-49C5-9D89-29C8FCAEC724}" srcOrd="0" destOrd="0" presId="urn:microsoft.com/office/officeart/2008/layout/VerticalCurvedList"/>
    <dgm:cxn modelId="{FF2418BA-5409-43B6-A5F5-39310F9BB039}" srcId="{018BE024-8CC4-41E7-B5A9-DC442756CBA8}" destId="{CB7E497A-2E2A-467B-ADCE-A030786437C1}" srcOrd="0" destOrd="0" parTransId="{C2442455-303E-4389-A78A-9C6D1FD1942E}" sibTransId="{BC6AF005-416D-42DD-B4E1-ABD26C4247F8}"/>
    <dgm:cxn modelId="{C956FB14-9443-43EB-AC44-DC49FA4A9D1C}" srcId="{018BE024-8CC4-41E7-B5A9-DC442756CBA8}" destId="{BE999581-3C9A-43AC-B52E-5494E2FA5B4D}" srcOrd="3" destOrd="0" parTransId="{C6977A22-A4F3-458D-9279-3B5449141EF8}" sibTransId="{8C03C2CB-192A-41BB-BC85-04004EB45718}"/>
    <dgm:cxn modelId="{B5785B8A-83FD-4B9D-A9E2-9B028DDDAEA2}" type="presOf" srcId="{D6CB5EAF-875D-400E-B7A1-5A77749DCCBC}" destId="{59CD09B6-17F1-425A-A622-B0DB879D2156}" srcOrd="0" destOrd="0" presId="urn:microsoft.com/office/officeart/2008/layout/VerticalCurvedList"/>
    <dgm:cxn modelId="{2CF60B8F-F640-4A13-9AF8-0449A504C730}" type="presOf" srcId="{BE999581-3C9A-43AC-B52E-5494E2FA5B4D}" destId="{2CA3E1A4-1FA4-470B-AE56-EF1107AF10A8}" srcOrd="0" destOrd="0" presId="urn:microsoft.com/office/officeart/2008/layout/VerticalCurvedList"/>
    <dgm:cxn modelId="{15623802-63A8-42D3-B4C5-BB75A66F4749}" srcId="{018BE024-8CC4-41E7-B5A9-DC442756CBA8}" destId="{D6CB5EAF-875D-400E-B7A1-5A77749DCCBC}" srcOrd="1" destOrd="0" parTransId="{EAC3BF6A-9D56-4FDE-A807-F6973C8BB516}" sibTransId="{A0527C44-671F-4BFB-B9E4-97DC3F326C7C}"/>
    <dgm:cxn modelId="{F3B80608-8B70-46AB-A135-22322E825763}" type="presOf" srcId="{BC6AF005-416D-42DD-B4E1-ABD26C4247F8}" destId="{5CEF82B9-6DD7-4265-8377-94C0CD151274}" srcOrd="0" destOrd="0" presId="urn:microsoft.com/office/officeart/2008/layout/VerticalCurvedList"/>
    <dgm:cxn modelId="{9075EBF8-47D5-4191-A8FD-57CBF59A60BC}" srcId="{018BE024-8CC4-41E7-B5A9-DC442756CBA8}" destId="{61D408BA-8D26-47C0-8AE7-DC0CF5C5A326}" srcOrd="4" destOrd="0" parTransId="{3DDF10F5-A684-44FB-B895-4E6663C48AFF}" sibTransId="{01417064-1583-468E-8149-C5295DBFBA49}"/>
    <dgm:cxn modelId="{DE8A8FDA-1552-4381-A5C8-7A50A6658EA3}" type="presOf" srcId="{018BE024-8CC4-41E7-B5A9-DC442756CBA8}" destId="{AF355B5C-E936-4FB7-819A-12534EB5A63A}" srcOrd="0" destOrd="0" presId="urn:microsoft.com/office/officeart/2008/layout/VerticalCurvedList"/>
    <dgm:cxn modelId="{3722FBCB-529B-4C55-B606-37C7C8375FD3}" srcId="{018BE024-8CC4-41E7-B5A9-DC442756CBA8}" destId="{E46181E2-1696-4BE7-ACAF-D1CD08FDC182}" srcOrd="2" destOrd="0" parTransId="{17289BEF-8087-4959-938C-E739A798930A}" sibTransId="{39DF07DB-6CC6-48CA-9B0C-F1C61913C279}"/>
    <dgm:cxn modelId="{8611EAEF-2EFF-4729-870F-6199D96A5FD5}" type="presParOf" srcId="{AF355B5C-E936-4FB7-819A-12534EB5A63A}" destId="{716B9A52-A570-4723-A62F-88F23D485506}" srcOrd="0" destOrd="0" presId="urn:microsoft.com/office/officeart/2008/layout/VerticalCurvedList"/>
    <dgm:cxn modelId="{0EF1D877-F59C-4D16-B1E9-F5D44E709091}" type="presParOf" srcId="{716B9A52-A570-4723-A62F-88F23D485506}" destId="{28EB28C4-0A0B-4AD7-80F7-F46318CDF353}" srcOrd="0" destOrd="0" presId="urn:microsoft.com/office/officeart/2008/layout/VerticalCurvedList"/>
    <dgm:cxn modelId="{6669A168-294D-4745-A8B3-EDE888CC9344}" type="presParOf" srcId="{28EB28C4-0A0B-4AD7-80F7-F46318CDF353}" destId="{648D22EE-3B0D-406D-999D-2982D4FB14BD}" srcOrd="0" destOrd="0" presId="urn:microsoft.com/office/officeart/2008/layout/VerticalCurvedList"/>
    <dgm:cxn modelId="{08608833-F9D1-4C20-9F31-3D7923ECB168}" type="presParOf" srcId="{28EB28C4-0A0B-4AD7-80F7-F46318CDF353}" destId="{5CEF82B9-6DD7-4265-8377-94C0CD151274}" srcOrd="1" destOrd="0" presId="urn:microsoft.com/office/officeart/2008/layout/VerticalCurvedList"/>
    <dgm:cxn modelId="{6A4AB65F-1F22-41DC-8718-8563B99D62F6}" type="presParOf" srcId="{28EB28C4-0A0B-4AD7-80F7-F46318CDF353}" destId="{CEB4BD3C-163E-4888-AFC1-CF1F52D3042E}" srcOrd="2" destOrd="0" presId="urn:microsoft.com/office/officeart/2008/layout/VerticalCurvedList"/>
    <dgm:cxn modelId="{645CA3FB-031E-4986-AF3D-EB9402B884B5}" type="presParOf" srcId="{28EB28C4-0A0B-4AD7-80F7-F46318CDF353}" destId="{C271D2E7-4A3F-4645-A981-9B92100A15DC}" srcOrd="3" destOrd="0" presId="urn:microsoft.com/office/officeart/2008/layout/VerticalCurvedList"/>
    <dgm:cxn modelId="{02DE4E0E-D658-44BA-A511-91F662F48187}" type="presParOf" srcId="{716B9A52-A570-4723-A62F-88F23D485506}" destId="{39A4489F-1F94-49C5-9D89-29C8FCAEC724}" srcOrd="1" destOrd="0" presId="urn:microsoft.com/office/officeart/2008/layout/VerticalCurvedList"/>
    <dgm:cxn modelId="{5C520D4B-4ADC-42C7-8D91-18337CD39E4D}" type="presParOf" srcId="{716B9A52-A570-4723-A62F-88F23D485506}" destId="{98CE4DF1-747C-4960-8712-5929DA7303CE}" srcOrd="2" destOrd="0" presId="urn:microsoft.com/office/officeart/2008/layout/VerticalCurvedList"/>
    <dgm:cxn modelId="{645C7517-BE8D-4C0C-85EC-AC720CFA14B9}" type="presParOf" srcId="{98CE4DF1-747C-4960-8712-5929DA7303CE}" destId="{C8C18ECF-BE23-4985-B589-B80A0FAB3B50}" srcOrd="0" destOrd="0" presId="urn:microsoft.com/office/officeart/2008/layout/VerticalCurvedList"/>
    <dgm:cxn modelId="{77DFB998-E619-42CE-B898-8F8D0B2D39BB}" type="presParOf" srcId="{716B9A52-A570-4723-A62F-88F23D485506}" destId="{59CD09B6-17F1-425A-A622-B0DB879D2156}" srcOrd="3" destOrd="0" presId="urn:microsoft.com/office/officeart/2008/layout/VerticalCurvedList"/>
    <dgm:cxn modelId="{84F64813-9D6A-4324-9385-F8E1CD3FDAC6}" type="presParOf" srcId="{716B9A52-A570-4723-A62F-88F23D485506}" destId="{1A4CE851-41AE-4974-A03D-F455FDBAB773}" srcOrd="4" destOrd="0" presId="urn:microsoft.com/office/officeart/2008/layout/VerticalCurvedList"/>
    <dgm:cxn modelId="{6253F089-AEEE-4E6B-BBBA-62EA0EFE56A8}" type="presParOf" srcId="{1A4CE851-41AE-4974-A03D-F455FDBAB773}" destId="{78C4C587-9CE5-429D-B129-C27B523C0837}" srcOrd="0" destOrd="0" presId="urn:microsoft.com/office/officeart/2008/layout/VerticalCurvedList"/>
    <dgm:cxn modelId="{286B0498-623A-45CF-8D28-0576A17AF54A}" type="presParOf" srcId="{716B9A52-A570-4723-A62F-88F23D485506}" destId="{874DF154-774F-426E-AA5A-F54DE3C6922B}" srcOrd="5" destOrd="0" presId="urn:microsoft.com/office/officeart/2008/layout/VerticalCurvedList"/>
    <dgm:cxn modelId="{36FC73D8-2A48-4C29-A54C-93B489D1C83C}" type="presParOf" srcId="{716B9A52-A570-4723-A62F-88F23D485506}" destId="{8FEC92C6-EB04-4F80-BBD5-6EC397A66033}" srcOrd="6" destOrd="0" presId="urn:microsoft.com/office/officeart/2008/layout/VerticalCurvedList"/>
    <dgm:cxn modelId="{5C48A4C1-EE6D-403A-B3F9-3CCC38BA6389}" type="presParOf" srcId="{8FEC92C6-EB04-4F80-BBD5-6EC397A66033}" destId="{E40D104C-643E-4910-BF06-D806A0312D34}" srcOrd="0" destOrd="0" presId="urn:microsoft.com/office/officeart/2008/layout/VerticalCurvedList"/>
    <dgm:cxn modelId="{9142F322-4ED7-419D-84B5-DA9738F8B2A9}" type="presParOf" srcId="{716B9A52-A570-4723-A62F-88F23D485506}" destId="{2CA3E1A4-1FA4-470B-AE56-EF1107AF10A8}" srcOrd="7" destOrd="0" presId="urn:microsoft.com/office/officeart/2008/layout/VerticalCurvedList"/>
    <dgm:cxn modelId="{BD121315-362B-48C4-8626-BF8923C4B61D}" type="presParOf" srcId="{716B9A52-A570-4723-A62F-88F23D485506}" destId="{8F461B69-5410-4EFC-A09F-9D76EC824132}" srcOrd="8" destOrd="0" presId="urn:microsoft.com/office/officeart/2008/layout/VerticalCurvedList"/>
    <dgm:cxn modelId="{AE5CB993-BA75-4C10-BDFF-D50E06B5AD73}" type="presParOf" srcId="{8F461B69-5410-4EFC-A09F-9D76EC824132}" destId="{E4EB85FF-944C-4719-8FA0-3E533054A7F5}" srcOrd="0" destOrd="0" presId="urn:microsoft.com/office/officeart/2008/layout/VerticalCurvedList"/>
    <dgm:cxn modelId="{6CF1991C-0457-4446-8968-6CF9AD3F4117}" type="presParOf" srcId="{716B9A52-A570-4723-A62F-88F23D485506}" destId="{07ED59BD-1A0D-492E-86F4-46BF171C5415}" srcOrd="9" destOrd="0" presId="urn:microsoft.com/office/officeart/2008/layout/VerticalCurvedList"/>
    <dgm:cxn modelId="{D10778FD-04DC-4C97-B196-593BAEE3E562}" type="presParOf" srcId="{716B9A52-A570-4723-A62F-88F23D485506}" destId="{09E85DE4-059F-4EFB-9C77-94823EE74B7A}" srcOrd="10" destOrd="0" presId="urn:microsoft.com/office/officeart/2008/layout/VerticalCurvedList"/>
    <dgm:cxn modelId="{7D122E90-5C95-4EBA-82C8-6B6655633DAF}" type="presParOf" srcId="{09E85DE4-059F-4EFB-9C77-94823EE74B7A}" destId="{A92EBB70-8AEC-4856-A9C5-6081F2ECB638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8BE024-8CC4-41E7-B5A9-DC442756CB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CB7E497A-2E2A-467B-ADCE-A030786437C1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Efeito distributivo: a</a:t>
          </a:r>
          <a:r>
            <a:rPr lang="pt-BR" sz="1800" b="0" dirty="0" smtClean="0">
              <a:solidFill>
                <a:srgbClr val="41646C"/>
              </a:solidFill>
              <a:latin typeface="+mn-lt"/>
            </a:rPr>
            <a:t>s contribuições não formam poupanças individuais, mas sim são vertidas à massa geral para fins de pagamento de benefícios</a:t>
          </a:r>
          <a:endParaRPr lang="pt-BR" sz="1800" b="0" dirty="0">
            <a:solidFill>
              <a:srgbClr val="41646C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C2442455-303E-4389-A78A-9C6D1FD1942E}" type="parTrans" cxnId="{FF2418BA-5409-43B6-A5F5-39310F9BB039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BC6AF005-416D-42DD-B4E1-ABD26C4247F8}" type="sibTrans" cxnId="{FF2418BA-5409-43B6-A5F5-39310F9BB039}">
      <dgm:prSet/>
      <dgm:spPr>
        <a:ln>
          <a:solidFill>
            <a:srgbClr val="41646C"/>
          </a:solidFill>
        </a:ln>
      </dgm:spPr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E46181E2-1696-4BE7-ACAF-D1CD08FDC182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latin typeface="+mn-lt"/>
            </a:rPr>
            <a:t>Participação Compulsória</a:t>
          </a:r>
          <a:endParaRPr lang="pt-BR" sz="1800" b="0" dirty="0">
            <a:solidFill>
              <a:srgbClr val="41646C"/>
            </a:solidFill>
          </a:endParaRPr>
        </a:p>
      </dgm:t>
    </dgm:pt>
    <dgm:pt modelId="{17289BEF-8087-4959-938C-E739A798930A}" type="parTrans" cxnId="{3722FBCB-529B-4C55-B606-37C7C8375FD3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39DF07DB-6CC6-48CA-9B0C-F1C61913C279}" type="sibTrans" cxnId="{3722FBCB-529B-4C55-B606-37C7C8375FD3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BE999581-3C9A-43AC-B52E-5494E2FA5B4D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Regime de Caixa: contribuições dos trabalhadores ativos suportam os benefícios dos inativos naquele mesmo momento</a:t>
          </a:r>
          <a:endParaRPr lang="pt-BR" sz="1800" b="0" dirty="0">
            <a:solidFill>
              <a:srgbClr val="41646C"/>
            </a:solidFill>
          </a:endParaRPr>
        </a:p>
      </dgm:t>
    </dgm:pt>
    <dgm:pt modelId="{C6977A22-A4F3-458D-9279-3B5449141EF8}" type="parTrans" cxnId="{C956FB14-9443-43EB-AC44-DC49FA4A9D1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8C03C2CB-192A-41BB-BC85-04004EB45718}" type="sibTrans" cxnId="{C956FB14-9443-43EB-AC44-DC49FA4A9D1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61D408BA-8D26-47C0-8AE7-DC0CF5C5A326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Benefício Definido como limite máximo: conforme nível salarial e contribuição vertida, limitada a teto estabelecido pelo INSS (a partir de 1º de janeiro de 2015, R$ 4.663,75)</a:t>
          </a:r>
          <a:endParaRPr lang="pt-BR" sz="1800" b="0" dirty="0">
            <a:solidFill>
              <a:srgbClr val="41646C"/>
            </a:solidFill>
          </a:endParaRPr>
        </a:p>
      </dgm:t>
    </dgm:pt>
    <dgm:pt modelId="{01417064-1583-468E-8149-C5295DBFBA49}" type="sibTrans" cxnId="{9075EBF8-47D5-4191-A8FD-57CBF59A60B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3DDF10F5-A684-44FB-B895-4E6663C48AFF}" type="parTrans" cxnId="{9075EBF8-47D5-4191-A8FD-57CBF59A60B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AF355B5C-E936-4FB7-819A-12534EB5A63A}" type="pres">
      <dgm:prSet presAssocID="{018BE024-8CC4-41E7-B5A9-DC442756CB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716B9A52-A570-4723-A62F-88F23D485506}" type="pres">
      <dgm:prSet presAssocID="{018BE024-8CC4-41E7-B5A9-DC442756CBA8}" presName="Name1" presStyleCnt="0"/>
      <dgm:spPr/>
      <dgm:t>
        <a:bodyPr/>
        <a:lstStyle/>
        <a:p>
          <a:endParaRPr lang="pt-BR"/>
        </a:p>
      </dgm:t>
    </dgm:pt>
    <dgm:pt modelId="{28EB28C4-0A0B-4AD7-80F7-F46318CDF353}" type="pres">
      <dgm:prSet presAssocID="{018BE024-8CC4-41E7-B5A9-DC442756CBA8}" presName="cycle" presStyleCnt="0"/>
      <dgm:spPr/>
      <dgm:t>
        <a:bodyPr/>
        <a:lstStyle/>
        <a:p>
          <a:endParaRPr lang="pt-BR"/>
        </a:p>
      </dgm:t>
    </dgm:pt>
    <dgm:pt modelId="{648D22EE-3B0D-406D-999D-2982D4FB14BD}" type="pres">
      <dgm:prSet presAssocID="{018BE024-8CC4-41E7-B5A9-DC442756CBA8}" presName="srcNode" presStyleLbl="node1" presStyleIdx="0" presStyleCnt="4"/>
      <dgm:spPr/>
      <dgm:t>
        <a:bodyPr/>
        <a:lstStyle/>
        <a:p>
          <a:endParaRPr lang="pt-BR"/>
        </a:p>
      </dgm:t>
    </dgm:pt>
    <dgm:pt modelId="{5CEF82B9-6DD7-4265-8377-94C0CD151274}" type="pres">
      <dgm:prSet presAssocID="{018BE024-8CC4-41E7-B5A9-DC442756CBA8}" presName="conn" presStyleLbl="parChTrans1D2" presStyleIdx="0" presStyleCnt="1"/>
      <dgm:spPr/>
      <dgm:t>
        <a:bodyPr/>
        <a:lstStyle/>
        <a:p>
          <a:endParaRPr lang="pt-BR"/>
        </a:p>
      </dgm:t>
    </dgm:pt>
    <dgm:pt modelId="{CEB4BD3C-163E-4888-AFC1-CF1F52D3042E}" type="pres">
      <dgm:prSet presAssocID="{018BE024-8CC4-41E7-B5A9-DC442756CBA8}" presName="extraNode" presStyleLbl="node1" presStyleIdx="0" presStyleCnt="4"/>
      <dgm:spPr/>
      <dgm:t>
        <a:bodyPr/>
        <a:lstStyle/>
        <a:p>
          <a:endParaRPr lang="pt-BR"/>
        </a:p>
      </dgm:t>
    </dgm:pt>
    <dgm:pt modelId="{C271D2E7-4A3F-4645-A981-9B92100A15DC}" type="pres">
      <dgm:prSet presAssocID="{018BE024-8CC4-41E7-B5A9-DC442756CBA8}" presName="dstNode" presStyleLbl="node1" presStyleIdx="0" presStyleCnt="4"/>
      <dgm:spPr/>
      <dgm:t>
        <a:bodyPr/>
        <a:lstStyle/>
        <a:p>
          <a:endParaRPr lang="pt-BR"/>
        </a:p>
      </dgm:t>
    </dgm:pt>
    <dgm:pt modelId="{39A4489F-1F94-49C5-9D89-29C8FCAEC724}" type="pres">
      <dgm:prSet presAssocID="{CB7E497A-2E2A-467B-ADCE-A030786437C1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E4DF1-747C-4960-8712-5929DA7303CE}" type="pres">
      <dgm:prSet presAssocID="{CB7E497A-2E2A-467B-ADCE-A030786437C1}" presName="accent_1" presStyleCnt="0"/>
      <dgm:spPr/>
      <dgm:t>
        <a:bodyPr/>
        <a:lstStyle/>
        <a:p>
          <a:endParaRPr lang="pt-BR"/>
        </a:p>
      </dgm:t>
    </dgm:pt>
    <dgm:pt modelId="{C8C18ECF-BE23-4985-B589-B80A0FAB3B50}" type="pres">
      <dgm:prSet presAssocID="{CB7E497A-2E2A-467B-ADCE-A030786437C1}" presName="accentRepeatNode" presStyleLbl="solidFgAcc1" presStyleIdx="0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39171A7A-B5B8-4F46-8083-21AB3F00EDD9}" type="pres">
      <dgm:prSet presAssocID="{E46181E2-1696-4BE7-ACAF-D1CD08FDC18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72A3EC2-B107-4D8C-A1B1-1484F2D352D2}" type="pres">
      <dgm:prSet presAssocID="{E46181E2-1696-4BE7-ACAF-D1CD08FDC182}" presName="accent_2" presStyleCnt="0"/>
      <dgm:spPr/>
    </dgm:pt>
    <dgm:pt modelId="{E40D104C-643E-4910-BF06-D806A0312D34}" type="pres">
      <dgm:prSet presAssocID="{E46181E2-1696-4BE7-ACAF-D1CD08FDC182}" presName="accentRepeatNode" presStyleLbl="solidFgAcc1" presStyleIdx="1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A325E6CF-E077-4E30-9DC0-C1BEE86B8531}" type="pres">
      <dgm:prSet presAssocID="{BE999581-3C9A-43AC-B52E-5494E2FA5B4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295C5A1-9A1E-4CB9-8DC1-8B2D26662A46}" type="pres">
      <dgm:prSet presAssocID="{BE999581-3C9A-43AC-B52E-5494E2FA5B4D}" presName="accent_3" presStyleCnt="0"/>
      <dgm:spPr/>
    </dgm:pt>
    <dgm:pt modelId="{E4EB85FF-944C-4719-8FA0-3E533054A7F5}" type="pres">
      <dgm:prSet presAssocID="{BE999581-3C9A-43AC-B52E-5494E2FA5B4D}" presName="accentRepeatNode" presStyleLbl="solidFgAcc1" presStyleIdx="2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F7787A09-EA0F-420A-9DB8-2F9CE38FDAF1}" type="pres">
      <dgm:prSet presAssocID="{61D408BA-8D26-47C0-8AE7-DC0CF5C5A32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43CB339-491F-4EA9-90BE-C236603137BB}" type="pres">
      <dgm:prSet presAssocID="{61D408BA-8D26-47C0-8AE7-DC0CF5C5A326}" presName="accent_4" presStyleCnt="0"/>
      <dgm:spPr/>
    </dgm:pt>
    <dgm:pt modelId="{A92EBB70-8AEC-4856-A9C5-6081F2ECB638}" type="pres">
      <dgm:prSet presAssocID="{61D408BA-8D26-47C0-8AE7-DC0CF5C5A326}" presName="accentRepeatNode" presStyleLbl="solidFgAcc1" presStyleIdx="3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</dgm:ptLst>
  <dgm:cxnLst>
    <dgm:cxn modelId="{FF2418BA-5409-43B6-A5F5-39310F9BB039}" srcId="{018BE024-8CC4-41E7-B5A9-DC442756CBA8}" destId="{CB7E497A-2E2A-467B-ADCE-A030786437C1}" srcOrd="0" destOrd="0" parTransId="{C2442455-303E-4389-A78A-9C6D1FD1942E}" sibTransId="{BC6AF005-416D-42DD-B4E1-ABD26C4247F8}"/>
    <dgm:cxn modelId="{071F0917-4777-4A8E-97A6-3D0839CF5539}" type="presOf" srcId="{BE999581-3C9A-43AC-B52E-5494E2FA5B4D}" destId="{A325E6CF-E077-4E30-9DC0-C1BEE86B8531}" srcOrd="0" destOrd="0" presId="urn:microsoft.com/office/officeart/2008/layout/VerticalCurvedList"/>
    <dgm:cxn modelId="{4A1511C4-A51D-4D1E-8D99-64A899370087}" type="presOf" srcId="{E46181E2-1696-4BE7-ACAF-D1CD08FDC182}" destId="{39171A7A-B5B8-4F46-8083-21AB3F00EDD9}" srcOrd="0" destOrd="0" presId="urn:microsoft.com/office/officeart/2008/layout/VerticalCurvedList"/>
    <dgm:cxn modelId="{48DDEABA-7115-434B-9F23-71B907273EB1}" type="presOf" srcId="{BC6AF005-416D-42DD-B4E1-ABD26C4247F8}" destId="{5CEF82B9-6DD7-4265-8377-94C0CD151274}" srcOrd="0" destOrd="0" presId="urn:microsoft.com/office/officeart/2008/layout/VerticalCurvedList"/>
    <dgm:cxn modelId="{1D74D828-7CCE-4F3D-BD77-1CCE137C05FD}" type="presOf" srcId="{018BE024-8CC4-41E7-B5A9-DC442756CBA8}" destId="{AF355B5C-E936-4FB7-819A-12534EB5A63A}" srcOrd="0" destOrd="0" presId="urn:microsoft.com/office/officeart/2008/layout/VerticalCurvedList"/>
    <dgm:cxn modelId="{C956FB14-9443-43EB-AC44-DC49FA4A9D1C}" srcId="{018BE024-8CC4-41E7-B5A9-DC442756CBA8}" destId="{BE999581-3C9A-43AC-B52E-5494E2FA5B4D}" srcOrd="2" destOrd="0" parTransId="{C6977A22-A4F3-458D-9279-3B5449141EF8}" sibTransId="{8C03C2CB-192A-41BB-BC85-04004EB45718}"/>
    <dgm:cxn modelId="{2104CE0F-F2E3-4862-9A55-DDBB6AAFDAF6}" type="presOf" srcId="{CB7E497A-2E2A-467B-ADCE-A030786437C1}" destId="{39A4489F-1F94-49C5-9D89-29C8FCAEC724}" srcOrd="0" destOrd="0" presId="urn:microsoft.com/office/officeart/2008/layout/VerticalCurvedList"/>
    <dgm:cxn modelId="{3722FBCB-529B-4C55-B606-37C7C8375FD3}" srcId="{018BE024-8CC4-41E7-B5A9-DC442756CBA8}" destId="{E46181E2-1696-4BE7-ACAF-D1CD08FDC182}" srcOrd="1" destOrd="0" parTransId="{17289BEF-8087-4959-938C-E739A798930A}" sibTransId="{39DF07DB-6CC6-48CA-9B0C-F1C61913C279}"/>
    <dgm:cxn modelId="{EE6B24D2-4D9A-4CA4-91B7-52A95E57F8C0}" type="presOf" srcId="{61D408BA-8D26-47C0-8AE7-DC0CF5C5A326}" destId="{F7787A09-EA0F-420A-9DB8-2F9CE38FDAF1}" srcOrd="0" destOrd="0" presId="urn:microsoft.com/office/officeart/2008/layout/VerticalCurvedList"/>
    <dgm:cxn modelId="{9075EBF8-47D5-4191-A8FD-57CBF59A60BC}" srcId="{018BE024-8CC4-41E7-B5A9-DC442756CBA8}" destId="{61D408BA-8D26-47C0-8AE7-DC0CF5C5A326}" srcOrd="3" destOrd="0" parTransId="{3DDF10F5-A684-44FB-B895-4E6663C48AFF}" sibTransId="{01417064-1583-468E-8149-C5295DBFBA49}"/>
    <dgm:cxn modelId="{BB8E90E1-E017-4B7D-A144-6532B597F891}" type="presParOf" srcId="{AF355B5C-E936-4FB7-819A-12534EB5A63A}" destId="{716B9A52-A570-4723-A62F-88F23D485506}" srcOrd="0" destOrd="0" presId="urn:microsoft.com/office/officeart/2008/layout/VerticalCurvedList"/>
    <dgm:cxn modelId="{5932641F-191B-4C99-814A-AE224365803F}" type="presParOf" srcId="{716B9A52-A570-4723-A62F-88F23D485506}" destId="{28EB28C4-0A0B-4AD7-80F7-F46318CDF353}" srcOrd="0" destOrd="0" presId="urn:microsoft.com/office/officeart/2008/layout/VerticalCurvedList"/>
    <dgm:cxn modelId="{784E4CEB-0A14-47A6-8DDE-3C538E3DE7C3}" type="presParOf" srcId="{28EB28C4-0A0B-4AD7-80F7-F46318CDF353}" destId="{648D22EE-3B0D-406D-999D-2982D4FB14BD}" srcOrd="0" destOrd="0" presId="urn:microsoft.com/office/officeart/2008/layout/VerticalCurvedList"/>
    <dgm:cxn modelId="{0E16617A-4E52-4E45-97E9-14335B531CE7}" type="presParOf" srcId="{28EB28C4-0A0B-4AD7-80F7-F46318CDF353}" destId="{5CEF82B9-6DD7-4265-8377-94C0CD151274}" srcOrd="1" destOrd="0" presId="urn:microsoft.com/office/officeart/2008/layout/VerticalCurvedList"/>
    <dgm:cxn modelId="{BDA4A10F-879F-4EB9-8E14-CA4D37F76C4C}" type="presParOf" srcId="{28EB28C4-0A0B-4AD7-80F7-F46318CDF353}" destId="{CEB4BD3C-163E-4888-AFC1-CF1F52D3042E}" srcOrd="2" destOrd="0" presId="urn:microsoft.com/office/officeart/2008/layout/VerticalCurvedList"/>
    <dgm:cxn modelId="{344F584E-7FBE-4F91-AFEF-5C59BCDA510C}" type="presParOf" srcId="{28EB28C4-0A0B-4AD7-80F7-F46318CDF353}" destId="{C271D2E7-4A3F-4645-A981-9B92100A15DC}" srcOrd="3" destOrd="0" presId="urn:microsoft.com/office/officeart/2008/layout/VerticalCurvedList"/>
    <dgm:cxn modelId="{55D2EE29-3610-4176-AC20-6DD83B27CFF2}" type="presParOf" srcId="{716B9A52-A570-4723-A62F-88F23D485506}" destId="{39A4489F-1F94-49C5-9D89-29C8FCAEC724}" srcOrd="1" destOrd="0" presId="urn:microsoft.com/office/officeart/2008/layout/VerticalCurvedList"/>
    <dgm:cxn modelId="{EB87B04C-731E-410A-9DBA-AC54C6FA5E06}" type="presParOf" srcId="{716B9A52-A570-4723-A62F-88F23D485506}" destId="{98CE4DF1-747C-4960-8712-5929DA7303CE}" srcOrd="2" destOrd="0" presId="urn:microsoft.com/office/officeart/2008/layout/VerticalCurvedList"/>
    <dgm:cxn modelId="{0E6DF67C-EC3D-460C-9DFC-7C6C0DE21A1F}" type="presParOf" srcId="{98CE4DF1-747C-4960-8712-5929DA7303CE}" destId="{C8C18ECF-BE23-4985-B589-B80A0FAB3B50}" srcOrd="0" destOrd="0" presId="urn:microsoft.com/office/officeart/2008/layout/VerticalCurvedList"/>
    <dgm:cxn modelId="{F29DDF41-612E-49DB-BED1-5BED0D03F40C}" type="presParOf" srcId="{716B9A52-A570-4723-A62F-88F23D485506}" destId="{39171A7A-B5B8-4F46-8083-21AB3F00EDD9}" srcOrd="3" destOrd="0" presId="urn:microsoft.com/office/officeart/2008/layout/VerticalCurvedList"/>
    <dgm:cxn modelId="{35D9B90C-BB9F-4A06-9EEC-1A5BDF9361C4}" type="presParOf" srcId="{716B9A52-A570-4723-A62F-88F23D485506}" destId="{672A3EC2-B107-4D8C-A1B1-1484F2D352D2}" srcOrd="4" destOrd="0" presId="urn:microsoft.com/office/officeart/2008/layout/VerticalCurvedList"/>
    <dgm:cxn modelId="{36C20618-1E06-43DF-8E46-EBD735B40578}" type="presParOf" srcId="{672A3EC2-B107-4D8C-A1B1-1484F2D352D2}" destId="{E40D104C-643E-4910-BF06-D806A0312D34}" srcOrd="0" destOrd="0" presId="urn:microsoft.com/office/officeart/2008/layout/VerticalCurvedList"/>
    <dgm:cxn modelId="{79D16928-DA47-438D-966C-12DAAFB04A17}" type="presParOf" srcId="{716B9A52-A570-4723-A62F-88F23D485506}" destId="{A325E6CF-E077-4E30-9DC0-C1BEE86B8531}" srcOrd="5" destOrd="0" presId="urn:microsoft.com/office/officeart/2008/layout/VerticalCurvedList"/>
    <dgm:cxn modelId="{A070F4AB-72F2-4A42-9139-29CAFA1A439C}" type="presParOf" srcId="{716B9A52-A570-4723-A62F-88F23D485506}" destId="{4295C5A1-9A1E-4CB9-8DC1-8B2D26662A46}" srcOrd="6" destOrd="0" presId="urn:microsoft.com/office/officeart/2008/layout/VerticalCurvedList"/>
    <dgm:cxn modelId="{4A861FE4-96DE-4B8C-8438-1C0E7C68EEB5}" type="presParOf" srcId="{4295C5A1-9A1E-4CB9-8DC1-8B2D26662A46}" destId="{E4EB85FF-944C-4719-8FA0-3E533054A7F5}" srcOrd="0" destOrd="0" presId="urn:microsoft.com/office/officeart/2008/layout/VerticalCurvedList"/>
    <dgm:cxn modelId="{CE2594A1-9AFA-4F36-9443-5B3B954BC1B0}" type="presParOf" srcId="{716B9A52-A570-4723-A62F-88F23D485506}" destId="{F7787A09-EA0F-420A-9DB8-2F9CE38FDAF1}" srcOrd="7" destOrd="0" presId="urn:microsoft.com/office/officeart/2008/layout/VerticalCurvedList"/>
    <dgm:cxn modelId="{906F86A4-54B9-4491-9E4C-50AE2BA3A92B}" type="presParOf" srcId="{716B9A52-A570-4723-A62F-88F23D485506}" destId="{A43CB339-491F-4EA9-90BE-C236603137BB}" srcOrd="8" destOrd="0" presId="urn:microsoft.com/office/officeart/2008/layout/VerticalCurvedList"/>
    <dgm:cxn modelId="{753ED221-AB66-474B-B26B-5FE5878507A3}" type="presParOf" srcId="{A43CB339-491F-4EA9-90BE-C236603137BB}" destId="{A92EBB70-8AEC-4856-A9C5-6081F2ECB638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8BE024-8CC4-41E7-B5A9-DC442756CB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CB7E497A-2E2A-467B-ADCE-A030786437C1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latin typeface="+mn-lt"/>
            </a:rPr>
            <a:t>Participação Compulsória / Voluntária</a:t>
          </a:r>
          <a:endParaRPr lang="pt-BR" sz="1800" b="0" dirty="0">
            <a:solidFill>
              <a:srgbClr val="41646C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C2442455-303E-4389-A78A-9C6D1FD1942E}" type="parTrans" cxnId="{FF2418BA-5409-43B6-A5F5-39310F9BB039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BC6AF005-416D-42DD-B4E1-ABD26C4247F8}" type="sibTrans" cxnId="{FF2418BA-5409-43B6-A5F5-39310F9BB039}">
      <dgm:prSet/>
      <dgm:spPr>
        <a:ln>
          <a:solidFill>
            <a:srgbClr val="41646C"/>
          </a:solidFill>
        </a:ln>
      </dgm:spPr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BE999581-3C9A-43AC-B52E-5494E2FA5B4D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800" b="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Regime de Caixa / Regime de Capitalização</a:t>
          </a:r>
          <a:endParaRPr lang="pt-BR" sz="1800" b="0" dirty="0">
            <a:solidFill>
              <a:srgbClr val="41646C"/>
            </a:solidFill>
          </a:endParaRPr>
        </a:p>
      </dgm:t>
    </dgm:pt>
    <dgm:pt modelId="{C6977A22-A4F3-458D-9279-3B5449141EF8}" type="parTrans" cxnId="{C956FB14-9443-43EB-AC44-DC49FA4A9D1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8C03C2CB-192A-41BB-BC85-04004EB45718}" type="sibTrans" cxnId="{C956FB14-9443-43EB-AC44-DC49FA4A9D1C}">
      <dgm:prSet/>
      <dgm:spPr/>
      <dgm:t>
        <a:bodyPr/>
        <a:lstStyle/>
        <a:p>
          <a:endParaRPr lang="pt-BR" sz="2400" b="0">
            <a:solidFill>
              <a:srgbClr val="41646C"/>
            </a:solidFill>
          </a:endParaRPr>
        </a:p>
      </dgm:t>
    </dgm:pt>
    <dgm:pt modelId="{AF355B5C-E936-4FB7-819A-12534EB5A63A}" type="pres">
      <dgm:prSet presAssocID="{018BE024-8CC4-41E7-B5A9-DC442756CB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716B9A52-A570-4723-A62F-88F23D485506}" type="pres">
      <dgm:prSet presAssocID="{018BE024-8CC4-41E7-B5A9-DC442756CBA8}" presName="Name1" presStyleCnt="0"/>
      <dgm:spPr/>
      <dgm:t>
        <a:bodyPr/>
        <a:lstStyle/>
        <a:p>
          <a:endParaRPr lang="pt-BR"/>
        </a:p>
      </dgm:t>
    </dgm:pt>
    <dgm:pt modelId="{28EB28C4-0A0B-4AD7-80F7-F46318CDF353}" type="pres">
      <dgm:prSet presAssocID="{018BE024-8CC4-41E7-B5A9-DC442756CBA8}" presName="cycle" presStyleCnt="0"/>
      <dgm:spPr/>
      <dgm:t>
        <a:bodyPr/>
        <a:lstStyle/>
        <a:p>
          <a:endParaRPr lang="pt-BR"/>
        </a:p>
      </dgm:t>
    </dgm:pt>
    <dgm:pt modelId="{648D22EE-3B0D-406D-999D-2982D4FB14BD}" type="pres">
      <dgm:prSet presAssocID="{018BE024-8CC4-41E7-B5A9-DC442756CBA8}" presName="srcNode" presStyleLbl="node1" presStyleIdx="0" presStyleCnt="2"/>
      <dgm:spPr/>
      <dgm:t>
        <a:bodyPr/>
        <a:lstStyle/>
        <a:p>
          <a:endParaRPr lang="pt-BR"/>
        </a:p>
      </dgm:t>
    </dgm:pt>
    <dgm:pt modelId="{5CEF82B9-6DD7-4265-8377-94C0CD151274}" type="pres">
      <dgm:prSet presAssocID="{018BE024-8CC4-41E7-B5A9-DC442756CBA8}" presName="conn" presStyleLbl="parChTrans1D2" presStyleIdx="0" presStyleCnt="1"/>
      <dgm:spPr/>
      <dgm:t>
        <a:bodyPr/>
        <a:lstStyle/>
        <a:p>
          <a:endParaRPr lang="pt-BR"/>
        </a:p>
      </dgm:t>
    </dgm:pt>
    <dgm:pt modelId="{CEB4BD3C-163E-4888-AFC1-CF1F52D3042E}" type="pres">
      <dgm:prSet presAssocID="{018BE024-8CC4-41E7-B5A9-DC442756CBA8}" presName="extraNode" presStyleLbl="node1" presStyleIdx="0" presStyleCnt="2"/>
      <dgm:spPr/>
      <dgm:t>
        <a:bodyPr/>
        <a:lstStyle/>
        <a:p>
          <a:endParaRPr lang="pt-BR"/>
        </a:p>
      </dgm:t>
    </dgm:pt>
    <dgm:pt modelId="{C271D2E7-4A3F-4645-A981-9B92100A15DC}" type="pres">
      <dgm:prSet presAssocID="{018BE024-8CC4-41E7-B5A9-DC442756CBA8}" presName="dstNode" presStyleLbl="node1" presStyleIdx="0" presStyleCnt="2"/>
      <dgm:spPr/>
      <dgm:t>
        <a:bodyPr/>
        <a:lstStyle/>
        <a:p>
          <a:endParaRPr lang="pt-BR"/>
        </a:p>
      </dgm:t>
    </dgm:pt>
    <dgm:pt modelId="{39A4489F-1F94-49C5-9D89-29C8FCAEC724}" type="pres">
      <dgm:prSet presAssocID="{CB7E497A-2E2A-467B-ADCE-A030786437C1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E4DF1-747C-4960-8712-5929DA7303CE}" type="pres">
      <dgm:prSet presAssocID="{CB7E497A-2E2A-467B-ADCE-A030786437C1}" presName="accent_1" presStyleCnt="0"/>
      <dgm:spPr/>
      <dgm:t>
        <a:bodyPr/>
        <a:lstStyle/>
        <a:p>
          <a:endParaRPr lang="pt-BR"/>
        </a:p>
      </dgm:t>
    </dgm:pt>
    <dgm:pt modelId="{C8C18ECF-BE23-4985-B589-B80A0FAB3B50}" type="pres">
      <dgm:prSet presAssocID="{CB7E497A-2E2A-467B-ADCE-A030786437C1}" presName="accentRepeatNode" presStyleLbl="solidFgAcc1" presStyleIdx="0" presStyleCnt="2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3B578473-843C-4587-A240-F3360693A889}" type="pres">
      <dgm:prSet presAssocID="{BE999581-3C9A-43AC-B52E-5494E2FA5B4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C4E6C0C-8A56-4528-866F-AD6122E21B7F}" type="pres">
      <dgm:prSet presAssocID="{BE999581-3C9A-43AC-B52E-5494E2FA5B4D}" presName="accent_2" presStyleCnt="0"/>
      <dgm:spPr/>
    </dgm:pt>
    <dgm:pt modelId="{E4EB85FF-944C-4719-8FA0-3E533054A7F5}" type="pres">
      <dgm:prSet presAssocID="{BE999581-3C9A-43AC-B52E-5494E2FA5B4D}" presName="accentRepeatNode" presStyleLbl="solidFgAcc1" presStyleIdx="1" presStyleCnt="2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</dgm:ptLst>
  <dgm:cxnLst>
    <dgm:cxn modelId="{FF2418BA-5409-43B6-A5F5-39310F9BB039}" srcId="{018BE024-8CC4-41E7-B5A9-DC442756CBA8}" destId="{CB7E497A-2E2A-467B-ADCE-A030786437C1}" srcOrd="0" destOrd="0" parTransId="{C2442455-303E-4389-A78A-9C6D1FD1942E}" sibTransId="{BC6AF005-416D-42DD-B4E1-ABD26C4247F8}"/>
    <dgm:cxn modelId="{730D724C-EE9D-472A-A67C-31C77F735A95}" type="presOf" srcId="{BE999581-3C9A-43AC-B52E-5494E2FA5B4D}" destId="{3B578473-843C-4587-A240-F3360693A889}" srcOrd="0" destOrd="0" presId="urn:microsoft.com/office/officeart/2008/layout/VerticalCurvedList"/>
    <dgm:cxn modelId="{C956FB14-9443-43EB-AC44-DC49FA4A9D1C}" srcId="{018BE024-8CC4-41E7-B5A9-DC442756CBA8}" destId="{BE999581-3C9A-43AC-B52E-5494E2FA5B4D}" srcOrd="1" destOrd="0" parTransId="{C6977A22-A4F3-458D-9279-3B5449141EF8}" sibTransId="{8C03C2CB-192A-41BB-BC85-04004EB45718}"/>
    <dgm:cxn modelId="{CC5B8ABC-48AE-4F90-A1C9-63A8C8A0F0C7}" type="presOf" srcId="{CB7E497A-2E2A-467B-ADCE-A030786437C1}" destId="{39A4489F-1F94-49C5-9D89-29C8FCAEC724}" srcOrd="0" destOrd="0" presId="urn:microsoft.com/office/officeart/2008/layout/VerticalCurvedList"/>
    <dgm:cxn modelId="{C046AFA5-94A2-4272-BB01-A0D186EDE6B0}" type="presOf" srcId="{018BE024-8CC4-41E7-B5A9-DC442756CBA8}" destId="{AF355B5C-E936-4FB7-819A-12534EB5A63A}" srcOrd="0" destOrd="0" presId="urn:microsoft.com/office/officeart/2008/layout/VerticalCurvedList"/>
    <dgm:cxn modelId="{63AF5A5A-B6F3-4164-804F-2C116C7D9C62}" type="presOf" srcId="{BC6AF005-416D-42DD-B4E1-ABD26C4247F8}" destId="{5CEF82B9-6DD7-4265-8377-94C0CD151274}" srcOrd="0" destOrd="0" presId="urn:microsoft.com/office/officeart/2008/layout/VerticalCurvedList"/>
    <dgm:cxn modelId="{DA80F7F0-5682-478A-A940-A6DEF80E6414}" type="presParOf" srcId="{AF355B5C-E936-4FB7-819A-12534EB5A63A}" destId="{716B9A52-A570-4723-A62F-88F23D485506}" srcOrd="0" destOrd="0" presId="urn:microsoft.com/office/officeart/2008/layout/VerticalCurvedList"/>
    <dgm:cxn modelId="{610FFCBC-49CE-41EA-A925-B4D6682492D9}" type="presParOf" srcId="{716B9A52-A570-4723-A62F-88F23D485506}" destId="{28EB28C4-0A0B-4AD7-80F7-F46318CDF353}" srcOrd="0" destOrd="0" presId="urn:microsoft.com/office/officeart/2008/layout/VerticalCurvedList"/>
    <dgm:cxn modelId="{30752A19-C6CA-4AB0-8464-83B937AC3D89}" type="presParOf" srcId="{28EB28C4-0A0B-4AD7-80F7-F46318CDF353}" destId="{648D22EE-3B0D-406D-999D-2982D4FB14BD}" srcOrd="0" destOrd="0" presId="urn:microsoft.com/office/officeart/2008/layout/VerticalCurvedList"/>
    <dgm:cxn modelId="{AD2C3B55-9DC0-4820-A275-DB27EEBE0EC3}" type="presParOf" srcId="{28EB28C4-0A0B-4AD7-80F7-F46318CDF353}" destId="{5CEF82B9-6DD7-4265-8377-94C0CD151274}" srcOrd="1" destOrd="0" presId="urn:microsoft.com/office/officeart/2008/layout/VerticalCurvedList"/>
    <dgm:cxn modelId="{4E81029B-510C-4E45-92C2-2E4857E25058}" type="presParOf" srcId="{28EB28C4-0A0B-4AD7-80F7-F46318CDF353}" destId="{CEB4BD3C-163E-4888-AFC1-CF1F52D3042E}" srcOrd="2" destOrd="0" presId="urn:microsoft.com/office/officeart/2008/layout/VerticalCurvedList"/>
    <dgm:cxn modelId="{535C1EFE-FB93-4067-9F4E-0FB47E15DAD2}" type="presParOf" srcId="{28EB28C4-0A0B-4AD7-80F7-F46318CDF353}" destId="{C271D2E7-4A3F-4645-A981-9B92100A15DC}" srcOrd="3" destOrd="0" presId="urn:microsoft.com/office/officeart/2008/layout/VerticalCurvedList"/>
    <dgm:cxn modelId="{ABCFE3A3-1EB7-475F-ABBA-4242A79533D2}" type="presParOf" srcId="{716B9A52-A570-4723-A62F-88F23D485506}" destId="{39A4489F-1F94-49C5-9D89-29C8FCAEC724}" srcOrd="1" destOrd="0" presId="urn:microsoft.com/office/officeart/2008/layout/VerticalCurvedList"/>
    <dgm:cxn modelId="{EBD4DE84-77A8-483E-94C9-8ADD6B92E381}" type="presParOf" srcId="{716B9A52-A570-4723-A62F-88F23D485506}" destId="{98CE4DF1-747C-4960-8712-5929DA7303CE}" srcOrd="2" destOrd="0" presId="urn:microsoft.com/office/officeart/2008/layout/VerticalCurvedList"/>
    <dgm:cxn modelId="{9FA48AFB-65FD-40D6-8578-B981024CEBEC}" type="presParOf" srcId="{98CE4DF1-747C-4960-8712-5929DA7303CE}" destId="{C8C18ECF-BE23-4985-B589-B80A0FAB3B50}" srcOrd="0" destOrd="0" presId="urn:microsoft.com/office/officeart/2008/layout/VerticalCurvedList"/>
    <dgm:cxn modelId="{172881C6-D628-48FB-8B90-E02B70DB5CBC}" type="presParOf" srcId="{716B9A52-A570-4723-A62F-88F23D485506}" destId="{3B578473-843C-4587-A240-F3360693A889}" srcOrd="3" destOrd="0" presId="urn:microsoft.com/office/officeart/2008/layout/VerticalCurvedList"/>
    <dgm:cxn modelId="{6D6969F2-DDBC-4256-9D79-FEB36DABCE54}" type="presParOf" srcId="{716B9A52-A570-4723-A62F-88F23D485506}" destId="{0C4E6C0C-8A56-4528-866F-AD6122E21B7F}" srcOrd="4" destOrd="0" presId="urn:microsoft.com/office/officeart/2008/layout/VerticalCurvedList"/>
    <dgm:cxn modelId="{C2DDA5BC-AC3E-4C0C-82D5-14B5B40DF4D8}" type="presParOf" srcId="{0C4E6C0C-8A56-4528-866F-AD6122E21B7F}" destId="{E4EB85FF-944C-4719-8FA0-3E533054A7F5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8BE024-8CC4-41E7-B5A9-DC442756CBA8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D6CB5EAF-875D-400E-B7A1-5A77749DCCBC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1600" b="1" dirty="0">
            <a:solidFill>
              <a:srgbClr val="41646C"/>
            </a:solidFill>
          </a:endParaRPr>
        </a:p>
      </dgm:t>
    </dgm:pt>
    <dgm:pt modelId="{EAC3BF6A-9D56-4FDE-A807-F6973C8BB516}" type="parTrans" cxnId="{15623802-63A8-42D3-B4C5-BB75A66F4749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0527C44-671F-4BFB-B9E4-97DC3F326C7C}" type="sibTrans" cxnId="{15623802-63A8-42D3-B4C5-BB75A66F4749}">
      <dgm:prSet/>
      <dgm:spPr>
        <a:ln>
          <a:solidFill>
            <a:srgbClr val="41646C"/>
          </a:solidFill>
        </a:ln>
      </dgm:spPr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BE999581-3C9A-43AC-B52E-5494E2FA5B4D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Gestão privada, sem finalidade lucrativa (Entidades de Previdência Complementar Aberta– EFPC) </a:t>
          </a:r>
          <a:endParaRPr lang="pt-BR" sz="1600" b="1" dirty="0">
            <a:solidFill>
              <a:srgbClr val="41646C"/>
            </a:solidFill>
          </a:endParaRPr>
        </a:p>
      </dgm:t>
    </dgm:pt>
    <dgm:pt modelId="{C6977A22-A4F3-458D-9279-3B5449141EF8}" type="par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8C03C2CB-192A-41BB-BC85-04004EB45718}" type="sibTrans" cxnId="{C956FB14-9443-43EB-AC44-DC49FA4A9D1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61D408BA-8D26-47C0-8AE7-DC0CF5C5A326}">
      <dgm:prSet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Planos são comercializados por bancos e seguradoras, e podem ser adquiridos por qualquer pessoa física ou jurídica. </a:t>
          </a:r>
          <a:endParaRPr lang="pt-BR" sz="1600" b="1" dirty="0">
            <a:solidFill>
              <a:srgbClr val="41646C"/>
            </a:solidFill>
          </a:endParaRPr>
        </a:p>
      </dgm:t>
    </dgm:pt>
    <dgm:pt modelId="{01417064-1583-468E-8149-C5295DBFBA49}" type="sib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3DDF10F5-A684-44FB-B895-4E6663C48AFF}" type="parTrans" cxnId="{9075EBF8-47D5-4191-A8FD-57CBF59A60BC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E46181E2-1696-4BE7-ACAF-D1CD08FDC182}">
      <dgm:prSet phldrT="[Texto]" custT="1"/>
      <dgm:spPr>
        <a:ln w="28575">
          <a:solidFill>
            <a:srgbClr val="41646C"/>
          </a:solidFill>
        </a:ln>
      </dgm:spPr>
      <dgm:t>
        <a:bodyPr/>
        <a:lstStyle/>
        <a:p>
          <a:r>
            <a:rPr lang="pt-BR" sz="1600" b="1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1600" b="1" dirty="0">
            <a:solidFill>
              <a:srgbClr val="41646C"/>
            </a:solidFill>
          </a:endParaRPr>
        </a:p>
      </dgm:t>
    </dgm:pt>
    <dgm:pt modelId="{39DF07DB-6CC6-48CA-9B0C-F1C61913C279}" type="sib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17289BEF-8087-4959-938C-E739A798930A}" type="parTrans" cxnId="{3722FBCB-529B-4C55-B606-37C7C8375FD3}">
      <dgm:prSet/>
      <dgm:spPr/>
      <dgm:t>
        <a:bodyPr/>
        <a:lstStyle/>
        <a:p>
          <a:endParaRPr lang="pt-BR" sz="2000" b="1">
            <a:solidFill>
              <a:srgbClr val="41646C"/>
            </a:solidFill>
          </a:endParaRPr>
        </a:p>
      </dgm:t>
    </dgm:pt>
    <dgm:pt modelId="{AF355B5C-E936-4FB7-819A-12534EB5A63A}" type="pres">
      <dgm:prSet presAssocID="{018BE024-8CC4-41E7-B5A9-DC442756CBA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pt-BR"/>
        </a:p>
      </dgm:t>
    </dgm:pt>
    <dgm:pt modelId="{716B9A52-A570-4723-A62F-88F23D485506}" type="pres">
      <dgm:prSet presAssocID="{018BE024-8CC4-41E7-B5A9-DC442756CBA8}" presName="Name1" presStyleCnt="0"/>
      <dgm:spPr/>
      <dgm:t>
        <a:bodyPr/>
        <a:lstStyle/>
        <a:p>
          <a:endParaRPr lang="pt-BR"/>
        </a:p>
      </dgm:t>
    </dgm:pt>
    <dgm:pt modelId="{28EB28C4-0A0B-4AD7-80F7-F46318CDF353}" type="pres">
      <dgm:prSet presAssocID="{018BE024-8CC4-41E7-B5A9-DC442756CBA8}" presName="cycle" presStyleCnt="0"/>
      <dgm:spPr/>
      <dgm:t>
        <a:bodyPr/>
        <a:lstStyle/>
        <a:p>
          <a:endParaRPr lang="pt-BR"/>
        </a:p>
      </dgm:t>
    </dgm:pt>
    <dgm:pt modelId="{648D22EE-3B0D-406D-999D-2982D4FB14BD}" type="pres">
      <dgm:prSet presAssocID="{018BE024-8CC4-41E7-B5A9-DC442756CBA8}" presName="srcNode" presStyleLbl="node1" presStyleIdx="0" presStyleCnt="4"/>
      <dgm:spPr/>
      <dgm:t>
        <a:bodyPr/>
        <a:lstStyle/>
        <a:p>
          <a:endParaRPr lang="pt-BR"/>
        </a:p>
      </dgm:t>
    </dgm:pt>
    <dgm:pt modelId="{5CEF82B9-6DD7-4265-8377-94C0CD151274}" type="pres">
      <dgm:prSet presAssocID="{018BE024-8CC4-41E7-B5A9-DC442756CBA8}" presName="conn" presStyleLbl="parChTrans1D2" presStyleIdx="0" presStyleCnt="1"/>
      <dgm:spPr/>
      <dgm:t>
        <a:bodyPr/>
        <a:lstStyle/>
        <a:p>
          <a:endParaRPr lang="pt-BR"/>
        </a:p>
      </dgm:t>
    </dgm:pt>
    <dgm:pt modelId="{CEB4BD3C-163E-4888-AFC1-CF1F52D3042E}" type="pres">
      <dgm:prSet presAssocID="{018BE024-8CC4-41E7-B5A9-DC442756CBA8}" presName="extraNode" presStyleLbl="node1" presStyleIdx="0" presStyleCnt="4"/>
      <dgm:spPr/>
      <dgm:t>
        <a:bodyPr/>
        <a:lstStyle/>
        <a:p>
          <a:endParaRPr lang="pt-BR"/>
        </a:p>
      </dgm:t>
    </dgm:pt>
    <dgm:pt modelId="{C271D2E7-4A3F-4645-A981-9B92100A15DC}" type="pres">
      <dgm:prSet presAssocID="{018BE024-8CC4-41E7-B5A9-DC442756CBA8}" presName="dstNode" presStyleLbl="node1" presStyleIdx="0" presStyleCnt="4"/>
      <dgm:spPr/>
      <dgm:t>
        <a:bodyPr/>
        <a:lstStyle/>
        <a:p>
          <a:endParaRPr lang="pt-BR"/>
        </a:p>
      </dgm:t>
    </dgm:pt>
    <dgm:pt modelId="{EB99E649-AB95-4651-9988-B19EED87AE3B}" type="pres">
      <dgm:prSet presAssocID="{D6CB5EAF-875D-400E-B7A1-5A77749DCCBC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EF134C-048C-4EB3-A769-C4275C55F270}" type="pres">
      <dgm:prSet presAssocID="{D6CB5EAF-875D-400E-B7A1-5A77749DCCBC}" presName="accent_1" presStyleCnt="0"/>
      <dgm:spPr/>
    </dgm:pt>
    <dgm:pt modelId="{78C4C587-9CE5-429D-B129-C27B523C0837}" type="pres">
      <dgm:prSet presAssocID="{D6CB5EAF-875D-400E-B7A1-5A77749DCCBC}" presName="accentRepeatNode" presStyleLbl="solidFgAcc1" presStyleIdx="0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045C2976-B00B-4DBB-80B4-254A6795BB64}" type="pres">
      <dgm:prSet presAssocID="{E46181E2-1696-4BE7-ACAF-D1CD08FDC18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1AC130-5D99-48C6-B1A0-C97ED6373A7B}" type="pres">
      <dgm:prSet presAssocID="{E46181E2-1696-4BE7-ACAF-D1CD08FDC182}" presName="accent_2" presStyleCnt="0"/>
      <dgm:spPr/>
    </dgm:pt>
    <dgm:pt modelId="{E40D104C-643E-4910-BF06-D806A0312D34}" type="pres">
      <dgm:prSet presAssocID="{E46181E2-1696-4BE7-ACAF-D1CD08FDC182}" presName="accentRepeatNode" presStyleLbl="solidFgAcc1" presStyleIdx="1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ECBF4FBF-32C6-48DA-8F34-0BDF46D2BFA9}" type="pres">
      <dgm:prSet presAssocID="{BE999581-3C9A-43AC-B52E-5494E2FA5B4D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A6F6C92-7834-4B0D-801E-D1258F93FFA7}" type="pres">
      <dgm:prSet presAssocID="{BE999581-3C9A-43AC-B52E-5494E2FA5B4D}" presName="accent_3" presStyleCnt="0"/>
      <dgm:spPr/>
    </dgm:pt>
    <dgm:pt modelId="{E4EB85FF-944C-4719-8FA0-3E533054A7F5}" type="pres">
      <dgm:prSet presAssocID="{BE999581-3C9A-43AC-B52E-5494E2FA5B4D}" presName="accentRepeatNode" presStyleLbl="solidFgAcc1" presStyleIdx="2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  <dgm:pt modelId="{BC858F79-2F63-48ED-8F8D-B9BF64D6232D}" type="pres">
      <dgm:prSet presAssocID="{61D408BA-8D26-47C0-8AE7-DC0CF5C5A32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98F24D6-58BE-4A3B-8390-A9C1FC3D1B6C}" type="pres">
      <dgm:prSet presAssocID="{61D408BA-8D26-47C0-8AE7-DC0CF5C5A326}" presName="accent_4" presStyleCnt="0"/>
      <dgm:spPr/>
    </dgm:pt>
    <dgm:pt modelId="{A92EBB70-8AEC-4856-A9C5-6081F2ECB638}" type="pres">
      <dgm:prSet presAssocID="{61D408BA-8D26-47C0-8AE7-DC0CF5C5A326}" presName="accentRepeatNode" presStyleLbl="solidFgAcc1" presStyleIdx="3" presStyleCnt="4"/>
      <dgm:spPr>
        <a:solidFill>
          <a:srgbClr val="60929F"/>
        </a:solidFill>
        <a:ln w="28575">
          <a:solidFill>
            <a:srgbClr val="41646C"/>
          </a:solidFill>
        </a:ln>
      </dgm:spPr>
      <dgm:t>
        <a:bodyPr/>
        <a:lstStyle/>
        <a:p>
          <a:endParaRPr lang="pt-BR"/>
        </a:p>
      </dgm:t>
    </dgm:pt>
  </dgm:ptLst>
  <dgm:cxnLst>
    <dgm:cxn modelId="{7E2774B6-3C77-4DEE-BB61-70E0FB5894C9}" type="presOf" srcId="{A0527C44-671F-4BFB-B9E4-97DC3F326C7C}" destId="{5CEF82B9-6DD7-4265-8377-94C0CD151274}" srcOrd="0" destOrd="0" presId="urn:microsoft.com/office/officeart/2008/layout/VerticalCurvedList"/>
    <dgm:cxn modelId="{E1850144-1AE4-42C4-ACA6-20EA67DBDE6E}" type="presOf" srcId="{61D408BA-8D26-47C0-8AE7-DC0CF5C5A326}" destId="{BC858F79-2F63-48ED-8F8D-B9BF64D6232D}" srcOrd="0" destOrd="0" presId="urn:microsoft.com/office/officeart/2008/layout/VerticalCurvedList"/>
    <dgm:cxn modelId="{53212661-9922-401D-967D-DF2AAB20E70B}" type="presOf" srcId="{BE999581-3C9A-43AC-B52E-5494E2FA5B4D}" destId="{ECBF4FBF-32C6-48DA-8F34-0BDF46D2BFA9}" srcOrd="0" destOrd="0" presId="urn:microsoft.com/office/officeart/2008/layout/VerticalCurvedList"/>
    <dgm:cxn modelId="{E2424CC5-1BB5-40F6-8B0A-6D40317E4935}" type="presOf" srcId="{E46181E2-1696-4BE7-ACAF-D1CD08FDC182}" destId="{045C2976-B00B-4DBB-80B4-254A6795BB64}" srcOrd="0" destOrd="0" presId="urn:microsoft.com/office/officeart/2008/layout/VerticalCurvedList"/>
    <dgm:cxn modelId="{C956FB14-9443-43EB-AC44-DC49FA4A9D1C}" srcId="{018BE024-8CC4-41E7-B5A9-DC442756CBA8}" destId="{BE999581-3C9A-43AC-B52E-5494E2FA5B4D}" srcOrd="2" destOrd="0" parTransId="{C6977A22-A4F3-458D-9279-3B5449141EF8}" sibTransId="{8C03C2CB-192A-41BB-BC85-04004EB45718}"/>
    <dgm:cxn modelId="{B7D08714-5F6A-49FC-A321-023FCB019996}" type="presOf" srcId="{D6CB5EAF-875D-400E-B7A1-5A77749DCCBC}" destId="{EB99E649-AB95-4651-9988-B19EED87AE3B}" srcOrd="0" destOrd="0" presId="urn:microsoft.com/office/officeart/2008/layout/VerticalCurvedList"/>
    <dgm:cxn modelId="{DD143CEF-A6FB-494F-8994-9A6259D717FD}" type="presOf" srcId="{018BE024-8CC4-41E7-B5A9-DC442756CBA8}" destId="{AF355B5C-E936-4FB7-819A-12534EB5A63A}" srcOrd="0" destOrd="0" presId="urn:microsoft.com/office/officeart/2008/layout/VerticalCurvedList"/>
    <dgm:cxn modelId="{15623802-63A8-42D3-B4C5-BB75A66F4749}" srcId="{018BE024-8CC4-41E7-B5A9-DC442756CBA8}" destId="{D6CB5EAF-875D-400E-B7A1-5A77749DCCBC}" srcOrd="0" destOrd="0" parTransId="{EAC3BF6A-9D56-4FDE-A807-F6973C8BB516}" sibTransId="{A0527C44-671F-4BFB-B9E4-97DC3F326C7C}"/>
    <dgm:cxn modelId="{9075EBF8-47D5-4191-A8FD-57CBF59A60BC}" srcId="{018BE024-8CC4-41E7-B5A9-DC442756CBA8}" destId="{61D408BA-8D26-47C0-8AE7-DC0CF5C5A326}" srcOrd="3" destOrd="0" parTransId="{3DDF10F5-A684-44FB-B895-4E6663C48AFF}" sibTransId="{01417064-1583-468E-8149-C5295DBFBA49}"/>
    <dgm:cxn modelId="{3722FBCB-529B-4C55-B606-37C7C8375FD3}" srcId="{018BE024-8CC4-41E7-B5A9-DC442756CBA8}" destId="{E46181E2-1696-4BE7-ACAF-D1CD08FDC182}" srcOrd="1" destOrd="0" parTransId="{17289BEF-8087-4959-938C-E739A798930A}" sibTransId="{39DF07DB-6CC6-48CA-9B0C-F1C61913C279}"/>
    <dgm:cxn modelId="{C69992DB-B96A-4BB3-A5E3-9724AE6E5849}" type="presParOf" srcId="{AF355B5C-E936-4FB7-819A-12534EB5A63A}" destId="{716B9A52-A570-4723-A62F-88F23D485506}" srcOrd="0" destOrd="0" presId="urn:microsoft.com/office/officeart/2008/layout/VerticalCurvedList"/>
    <dgm:cxn modelId="{5D75CDBF-BD3E-4855-B477-520CC66F80C0}" type="presParOf" srcId="{716B9A52-A570-4723-A62F-88F23D485506}" destId="{28EB28C4-0A0B-4AD7-80F7-F46318CDF353}" srcOrd="0" destOrd="0" presId="urn:microsoft.com/office/officeart/2008/layout/VerticalCurvedList"/>
    <dgm:cxn modelId="{E91AA885-254B-4E9F-8A45-24EB3ED87FCE}" type="presParOf" srcId="{28EB28C4-0A0B-4AD7-80F7-F46318CDF353}" destId="{648D22EE-3B0D-406D-999D-2982D4FB14BD}" srcOrd="0" destOrd="0" presId="urn:microsoft.com/office/officeart/2008/layout/VerticalCurvedList"/>
    <dgm:cxn modelId="{4ED3AD3C-CEEC-42F5-A498-A975ECAD3001}" type="presParOf" srcId="{28EB28C4-0A0B-4AD7-80F7-F46318CDF353}" destId="{5CEF82B9-6DD7-4265-8377-94C0CD151274}" srcOrd="1" destOrd="0" presId="urn:microsoft.com/office/officeart/2008/layout/VerticalCurvedList"/>
    <dgm:cxn modelId="{755721B3-1B7A-465E-B5CF-5F0FFC290543}" type="presParOf" srcId="{28EB28C4-0A0B-4AD7-80F7-F46318CDF353}" destId="{CEB4BD3C-163E-4888-AFC1-CF1F52D3042E}" srcOrd="2" destOrd="0" presId="urn:microsoft.com/office/officeart/2008/layout/VerticalCurvedList"/>
    <dgm:cxn modelId="{66AAC2B5-9499-473C-98A8-565AAD3382A0}" type="presParOf" srcId="{28EB28C4-0A0B-4AD7-80F7-F46318CDF353}" destId="{C271D2E7-4A3F-4645-A981-9B92100A15DC}" srcOrd="3" destOrd="0" presId="urn:microsoft.com/office/officeart/2008/layout/VerticalCurvedList"/>
    <dgm:cxn modelId="{6356CFD0-7028-4F8E-BE35-22A9F36F0ACF}" type="presParOf" srcId="{716B9A52-A570-4723-A62F-88F23D485506}" destId="{EB99E649-AB95-4651-9988-B19EED87AE3B}" srcOrd="1" destOrd="0" presId="urn:microsoft.com/office/officeart/2008/layout/VerticalCurvedList"/>
    <dgm:cxn modelId="{8365D131-261D-4345-8469-52DFD9B6F83F}" type="presParOf" srcId="{716B9A52-A570-4723-A62F-88F23D485506}" destId="{93EF134C-048C-4EB3-A769-C4275C55F270}" srcOrd="2" destOrd="0" presId="urn:microsoft.com/office/officeart/2008/layout/VerticalCurvedList"/>
    <dgm:cxn modelId="{6ADF50CA-C97C-4BD4-AC27-460E77831538}" type="presParOf" srcId="{93EF134C-048C-4EB3-A769-C4275C55F270}" destId="{78C4C587-9CE5-429D-B129-C27B523C0837}" srcOrd="0" destOrd="0" presId="urn:microsoft.com/office/officeart/2008/layout/VerticalCurvedList"/>
    <dgm:cxn modelId="{C1BDAF2B-10E9-4358-A7FE-7068A0EB06FF}" type="presParOf" srcId="{716B9A52-A570-4723-A62F-88F23D485506}" destId="{045C2976-B00B-4DBB-80B4-254A6795BB64}" srcOrd="3" destOrd="0" presId="urn:microsoft.com/office/officeart/2008/layout/VerticalCurvedList"/>
    <dgm:cxn modelId="{428BB9BC-7FBA-4B8C-9317-35F78E0DC4C2}" type="presParOf" srcId="{716B9A52-A570-4723-A62F-88F23D485506}" destId="{2D1AC130-5D99-48C6-B1A0-C97ED6373A7B}" srcOrd="4" destOrd="0" presId="urn:microsoft.com/office/officeart/2008/layout/VerticalCurvedList"/>
    <dgm:cxn modelId="{C404FE36-EDBA-4C6D-AB4F-4A1FDA142141}" type="presParOf" srcId="{2D1AC130-5D99-48C6-B1A0-C97ED6373A7B}" destId="{E40D104C-643E-4910-BF06-D806A0312D34}" srcOrd="0" destOrd="0" presId="urn:microsoft.com/office/officeart/2008/layout/VerticalCurvedList"/>
    <dgm:cxn modelId="{89FC2E0A-2AFE-4250-AFAC-BAE1D690FEFF}" type="presParOf" srcId="{716B9A52-A570-4723-A62F-88F23D485506}" destId="{ECBF4FBF-32C6-48DA-8F34-0BDF46D2BFA9}" srcOrd="5" destOrd="0" presId="urn:microsoft.com/office/officeart/2008/layout/VerticalCurvedList"/>
    <dgm:cxn modelId="{AA319EDF-C81F-43A8-B0A6-1CE8CADD8417}" type="presParOf" srcId="{716B9A52-A570-4723-A62F-88F23D485506}" destId="{BA6F6C92-7834-4B0D-801E-D1258F93FFA7}" srcOrd="6" destOrd="0" presId="urn:microsoft.com/office/officeart/2008/layout/VerticalCurvedList"/>
    <dgm:cxn modelId="{60C35BE3-BEB4-49CB-B7EE-8BB81A8120BF}" type="presParOf" srcId="{BA6F6C92-7834-4B0D-801E-D1258F93FFA7}" destId="{E4EB85FF-944C-4719-8FA0-3E533054A7F5}" srcOrd="0" destOrd="0" presId="urn:microsoft.com/office/officeart/2008/layout/VerticalCurvedList"/>
    <dgm:cxn modelId="{A0FC59FC-FB3B-46FF-9609-2DB87B8E8E86}" type="presParOf" srcId="{716B9A52-A570-4723-A62F-88F23D485506}" destId="{BC858F79-2F63-48ED-8F8D-B9BF64D6232D}" srcOrd="7" destOrd="0" presId="urn:microsoft.com/office/officeart/2008/layout/VerticalCurvedList"/>
    <dgm:cxn modelId="{3CFBC0CA-F4E8-4BDB-8357-ADECC704CB74}" type="presParOf" srcId="{716B9A52-A570-4723-A62F-88F23D485506}" destId="{198F24D6-58BE-4A3B-8390-A9C1FC3D1B6C}" srcOrd="8" destOrd="0" presId="urn:microsoft.com/office/officeart/2008/layout/VerticalCurvedList"/>
    <dgm:cxn modelId="{E0190CC3-3E91-4344-A6FC-C8525804351B}" type="presParOf" srcId="{198F24D6-58BE-4A3B-8390-A9C1FC3D1B6C}" destId="{A92EBB70-8AEC-4856-A9C5-6081F2ECB638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A7FB2-B0BD-4DAE-B988-BE67F18F9869}">
      <dsp:nvSpPr>
        <dsp:cNvPr id="0" name=""/>
        <dsp:cNvSpPr/>
      </dsp:nvSpPr>
      <dsp:spPr>
        <a:xfrm>
          <a:off x="2621328" y="11864"/>
          <a:ext cx="2713373" cy="1708995"/>
        </a:xfrm>
        <a:prstGeom prst="trapezoid">
          <a:avLst>
            <a:gd name="adj" fmla="val 78655"/>
          </a:avLst>
        </a:prstGeom>
        <a:solidFill>
          <a:srgbClr val="41646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pt-BR" sz="2400" b="1" kern="1200" dirty="0" smtClean="0"/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pt-BR" sz="2400" b="1" kern="1200" dirty="0" smtClean="0">
            <a:solidFill>
              <a:schemeClr val="bg1"/>
            </a:solidFill>
          </a:endParaRP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Previdência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Complementar</a:t>
          </a:r>
          <a:endParaRPr lang="pt-BR" sz="2400" b="1" kern="1200" dirty="0">
            <a:solidFill>
              <a:schemeClr val="bg1"/>
            </a:solidFill>
          </a:endParaRPr>
        </a:p>
      </dsp:txBody>
      <dsp:txXfrm>
        <a:off x="2621328" y="11864"/>
        <a:ext cx="2713373" cy="1708995"/>
      </dsp:txXfrm>
    </dsp:sp>
    <dsp:sp modelId="{CE8FB4A0-3678-413A-91F8-EC42E30BCA24}">
      <dsp:nvSpPr>
        <dsp:cNvPr id="0" name=""/>
        <dsp:cNvSpPr/>
      </dsp:nvSpPr>
      <dsp:spPr>
        <a:xfrm>
          <a:off x="1314011" y="1708995"/>
          <a:ext cx="5340104" cy="1678117"/>
        </a:xfrm>
        <a:prstGeom prst="trapezoid">
          <a:avLst>
            <a:gd name="adj" fmla="val 78655"/>
          </a:avLst>
        </a:prstGeom>
        <a:solidFill>
          <a:srgbClr val="C1DAE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smtClean="0">
              <a:solidFill>
                <a:srgbClr val="41646C"/>
              </a:solidFill>
            </a:rPr>
            <a:t>Regime Próprios dos Servidores Públicos - RPPS</a:t>
          </a:r>
          <a:endParaRPr lang="pt-BR" sz="2400" b="1" kern="1200" dirty="0">
            <a:solidFill>
              <a:srgbClr val="41646C"/>
            </a:solidFill>
          </a:endParaRPr>
        </a:p>
      </dsp:txBody>
      <dsp:txXfrm>
        <a:off x="2248529" y="1708995"/>
        <a:ext cx="3471067" cy="1678117"/>
      </dsp:txXfrm>
    </dsp:sp>
    <dsp:sp modelId="{A08C3545-C26D-4C9E-96D3-B3387C74EDD2}">
      <dsp:nvSpPr>
        <dsp:cNvPr id="0" name=""/>
        <dsp:cNvSpPr/>
      </dsp:nvSpPr>
      <dsp:spPr>
        <a:xfrm>
          <a:off x="0" y="3387113"/>
          <a:ext cx="7968127" cy="1678117"/>
        </a:xfrm>
        <a:prstGeom prst="trapezoid">
          <a:avLst>
            <a:gd name="adj" fmla="val 78655"/>
          </a:avLst>
        </a:prstGeom>
        <a:solidFill>
          <a:srgbClr val="60929F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Regime Geral de 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pt-BR" sz="2400" b="1" kern="1200" dirty="0" smtClean="0">
              <a:solidFill>
                <a:schemeClr val="bg1"/>
              </a:solidFill>
            </a:rPr>
            <a:t>Previdência Social - RGPS</a:t>
          </a:r>
          <a:endParaRPr lang="pt-BR" sz="2400" b="1" kern="1200" dirty="0">
            <a:solidFill>
              <a:schemeClr val="bg1"/>
            </a:solidFill>
          </a:endParaRPr>
        </a:p>
      </dsp:txBody>
      <dsp:txXfrm>
        <a:off x="1394422" y="3387113"/>
        <a:ext cx="5179282" cy="16781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F82B9-6DD7-4265-8377-94C0CD151274}">
      <dsp:nvSpPr>
        <dsp:cNvPr id="0" name=""/>
        <dsp:cNvSpPr/>
      </dsp:nvSpPr>
      <dsp:spPr>
        <a:xfrm>
          <a:off x="-5360438" y="-820875"/>
          <a:ext cx="6382890" cy="6382890"/>
        </a:xfrm>
        <a:prstGeom prst="blockArc">
          <a:avLst>
            <a:gd name="adj1" fmla="val 18900000"/>
            <a:gd name="adj2" fmla="val 2700000"/>
            <a:gd name="adj3" fmla="val 338"/>
          </a:avLst>
        </a:prstGeom>
        <a:noFill/>
        <a:ln w="12700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4489F-1F94-49C5-9D89-29C8FCAEC724}">
      <dsp:nvSpPr>
        <dsp:cNvPr id="0" name=""/>
        <dsp:cNvSpPr/>
      </dsp:nvSpPr>
      <dsp:spPr>
        <a:xfrm>
          <a:off x="447109" y="296226"/>
          <a:ext cx="9757577" cy="5928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056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Independente do contrato de trabalho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447109" y="296226"/>
        <a:ext cx="9757577" cy="592832"/>
      </dsp:txXfrm>
    </dsp:sp>
    <dsp:sp modelId="{C8C18ECF-BE23-4985-B589-B80A0FAB3B50}">
      <dsp:nvSpPr>
        <dsp:cNvPr id="0" name=""/>
        <dsp:cNvSpPr/>
      </dsp:nvSpPr>
      <dsp:spPr>
        <a:xfrm>
          <a:off x="76589" y="222122"/>
          <a:ext cx="741040" cy="741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CD09B6-17F1-425A-A622-B0DB879D2156}">
      <dsp:nvSpPr>
        <dsp:cNvPr id="0" name=""/>
        <dsp:cNvSpPr/>
      </dsp:nvSpPr>
      <dsp:spPr>
        <a:xfrm>
          <a:off x="871916" y="1185189"/>
          <a:ext cx="9332771" cy="5928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056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871916" y="1185189"/>
        <a:ext cx="9332771" cy="592832"/>
      </dsp:txXfrm>
    </dsp:sp>
    <dsp:sp modelId="{78C4C587-9CE5-429D-B129-C27B523C0837}">
      <dsp:nvSpPr>
        <dsp:cNvPr id="0" name=""/>
        <dsp:cNvSpPr/>
      </dsp:nvSpPr>
      <dsp:spPr>
        <a:xfrm>
          <a:off x="501396" y="1111085"/>
          <a:ext cx="741040" cy="741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4DF154-774F-426E-AA5A-F54DE3C6922B}">
      <dsp:nvSpPr>
        <dsp:cNvPr id="0" name=""/>
        <dsp:cNvSpPr/>
      </dsp:nvSpPr>
      <dsp:spPr>
        <a:xfrm>
          <a:off x="1002297" y="2074153"/>
          <a:ext cx="9202390" cy="5928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056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Estabelecida pelo empregador aos seus empregados, ou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Por associações profissionais/sindicatos para seus membros afiliados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1002297" y="2074153"/>
        <a:ext cx="9202390" cy="592832"/>
      </dsp:txXfrm>
    </dsp:sp>
    <dsp:sp modelId="{E40D104C-643E-4910-BF06-D806A0312D34}">
      <dsp:nvSpPr>
        <dsp:cNvPr id="0" name=""/>
        <dsp:cNvSpPr/>
      </dsp:nvSpPr>
      <dsp:spPr>
        <a:xfrm>
          <a:off x="631777" y="2000049"/>
          <a:ext cx="741040" cy="741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3E1A4-1FA4-470B-AE56-EF1107AF10A8}">
      <dsp:nvSpPr>
        <dsp:cNvPr id="0" name=""/>
        <dsp:cNvSpPr/>
      </dsp:nvSpPr>
      <dsp:spPr>
        <a:xfrm>
          <a:off x="871916" y="2963117"/>
          <a:ext cx="9332771" cy="5928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056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871916" y="2963117"/>
        <a:ext cx="9332771" cy="592832"/>
      </dsp:txXfrm>
    </dsp:sp>
    <dsp:sp modelId="{E4EB85FF-944C-4719-8FA0-3E533054A7F5}">
      <dsp:nvSpPr>
        <dsp:cNvPr id="0" name=""/>
        <dsp:cNvSpPr/>
      </dsp:nvSpPr>
      <dsp:spPr>
        <a:xfrm>
          <a:off x="501396" y="2889013"/>
          <a:ext cx="741040" cy="741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ED59BD-1A0D-492E-86F4-46BF171C5415}">
      <dsp:nvSpPr>
        <dsp:cNvPr id="0" name=""/>
        <dsp:cNvSpPr/>
      </dsp:nvSpPr>
      <dsp:spPr>
        <a:xfrm>
          <a:off x="447109" y="3852080"/>
          <a:ext cx="9757577" cy="5928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0560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Gestão privada, sem finalidade lucrativa (Entidades de Previdência Complementar Fechada – EFPC)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447109" y="3852080"/>
        <a:ext cx="9757577" cy="592832"/>
      </dsp:txXfrm>
    </dsp:sp>
    <dsp:sp modelId="{A92EBB70-8AEC-4856-A9C5-6081F2ECB638}">
      <dsp:nvSpPr>
        <dsp:cNvPr id="0" name=""/>
        <dsp:cNvSpPr/>
      </dsp:nvSpPr>
      <dsp:spPr>
        <a:xfrm>
          <a:off x="76589" y="3777976"/>
          <a:ext cx="741040" cy="741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F82B9-6DD7-4265-8377-94C0CD151274}">
      <dsp:nvSpPr>
        <dsp:cNvPr id="0" name=""/>
        <dsp:cNvSpPr/>
      </dsp:nvSpPr>
      <dsp:spPr>
        <a:xfrm>
          <a:off x="-3898236" y="-598582"/>
          <a:ext cx="4645899" cy="4645899"/>
        </a:xfrm>
        <a:prstGeom prst="blockArc">
          <a:avLst>
            <a:gd name="adj1" fmla="val 18900000"/>
            <a:gd name="adj2" fmla="val 2700000"/>
            <a:gd name="adj3" fmla="val 465"/>
          </a:avLst>
        </a:prstGeom>
        <a:noFill/>
        <a:ln w="12700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4489F-1F94-49C5-9D89-29C8FCAEC724}">
      <dsp:nvSpPr>
        <dsp:cNvPr id="0" name=""/>
        <dsp:cNvSpPr/>
      </dsp:nvSpPr>
      <dsp:spPr>
        <a:xfrm>
          <a:off x="391830" y="265138"/>
          <a:ext cx="11030800" cy="5305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12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Efeito distributivo: a</a:t>
          </a:r>
          <a:r>
            <a:rPr lang="pt-BR" sz="1800" b="0" kern="1200" dirty="0" smtClean="0">
              <a:solidFill>
                <a:srgbClr val="41646C"/>
              </a:solidFill>
              <a:latin typeface="+mn-lt"/>
            </a:rPr>
            <a:t>s contribuições não formam poupanças individuais, mas sim são vertidas à massa geral para fins de pagamento de benefícios</a:t>
          </a:r>
          <a:endParaRPr lang="pt-BR" sz="1800" b="0" kern="1200" dirty="0">
            <a:solidFill>
              <a:srgbClr val="41646C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91830" y="265138"/>
        <a:ext cx="11030800" cy="530553"/>
      </dsp:txXfrm>
    </dsp:sp>
    <dsp:sp modelId="{C8C18ECF-BE23-4985-B589-B80A0FAB3B50}">
      <dsp:nvSpPr>
        <dsp:cNvPr id="0" name=""/>
        <dsp:cNvSpPr/>
      </dsp:nvSpPr>
      <dsp:spPr>
        <a:xfrm>
          <a:off x="60234" y="198819"/>
          <a:ext cx="663191" cy="663191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71A7A-B5B8-4F46-8083-21AB3F00EDD9}">
      <dsp:nvSpPr>
        <dsp:cNvPr id="0" name=""/>
        <dsp:cNvSpPr/>
      </dsp:nvSpPr>
      <dsp:spPr>
        <a:xfrm>
          <a:off x="696008" y="1061106"/>
          <a:ext cx="10726621" cy="5305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12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latin typeface="+mn-lt"/>
            </a:rPr>
            <a:t>Participação Compulsória</a:t>
          </a:r>
          <a:endParaRPr lang="pt-BR" sz="1800" b="0" kern="1200" dirty="0">
            <a:solidFill>
              <a:srgbClr val="41646C"/>
            </a:solidFill>
          </a:endParaRPr>
        </a:p>
      </dsp:txBody>
      <dsp:txXfrm>
        <a:off x="696008" y="1061106"/>
        <a:ext cx="10726621" cy="530553"/>
      </dsp:txXfrm>
    </dsp:sp>
    <dsp:sp modelId="{E40D104C-643E-4910-BF06-D806A0312D34}">
      <dsp:nvSpPr>
        <dsp:cNvPr id="0" name=""/>
        <dsp:cNvSpPr/>
      </dsp:nvSpPr>
      <dsp:spPr>
        <a:xfrm>
          <a:off x="364413" y="994787"/>
          <a:ext cx="663191" cy="663191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25E6CF-E077-4E30-9DC0-C1BEE86B8531}">
      <dsp:nvSpPr>
        <dsp:cNvPr id="0" name=""/>
        <dsp:cNvSpPr/>
      </dsp:nvSpPr>
      <dsp:spPr>
        <a:xfrm>
          <a:off x="696008" y="1857074"/>
          <a:ext cx="10726621" cy="5305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12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Regime de Caixa: contribuições dos trabalhadores ativos suportam os benefícios dos inativos naquele mesmo momento</a:t>
          </a:r>
          <a:endParaRPr lang="pt-BR" sz="1800" b="0" kern="1200" dirty="0">
            <a:solidFill>
              <a:srgbClr val="41646C"/>
            </a:solidFill>
          </a:endParaRPr>
        </a:p>
      </dsp:txBody>
      <dsp:txXfrm>
        <a:off x="696008" y="1857074"/>
        <a:ext cx="10726621" cy="530553"/>
      </dsp:txXfrm>
    </dsp:sp>
    <dsp:sp modelId="{E4EB85FF-944C-4719-8FA0-3E533054A7F5}">
      <dsp:nvSpPr>
        <dsp:cNvPr id="0" name=""/>
        <dsp:cNvSpPr/>
      </dsp:nvSpPr>
      <dsp:spPr>
        <a:xfrm>
          <a:off x="364413" y="1790755"/>
          <a:ext cx="663191" cy="663191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787A09-EA0F-420A-9DB8-2F9CE38FDAF1}">
      <dsp:nvSpPr>
        <dsp:cNvPr id="0" name=""/>
        <dsp:cNvSpPr/>
      </dsp:nvSpPr>
      <dsp:spPr>
        <a:xfrm>
          <a:off x="391830" y="2653042"/>
          <a:ext cx="11030800" cy="5305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1127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Benefício Definido como limite máximo: conforme nível salarial e contribuição vertida, limitada a teto estabelecido pelo INSS (a partir de 1º de janeiro de 2015, R$ 4.663,75)</a:t>
          </a:r>
          <a:endParaRPr lang="pt-BR" sz="1800" b="0" kern="1200" dirty="0">
            <a:solidFill>
              <a:srgbClr val="41646C"/>
            </a:solidFill>
          </a:endParaRPr>
        </a:p>
      </dsp:txBody>
      <dsp:txXfrm>
        <a:off x="391830" y="2653042"/>
        <a:ext cx="11030800" cy="530553"/>
      </dsp:txXfrm>
    </dsp:sp>
    <dsp:sp modelId="{A92EBB70-8AEC-4856-A9C5-6081F2ECB638}">
      <dsp:nvSpPr>
        <dsp:cNvPr id="0" name=""/>
        <dsp:cNvSpPr/>
      </dsp:nvSpPr>
      <dsp:spPr>
        <a:xfrm>
          <a:off x="60234" y="2586723"/>
          <a:ext cx="663191" cy="663191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F82B9-6DD7-4265-8377-94C0CD151274}">
      <dsp:nvSpPr>
        <dsp:cNvPr id="0" name=""/>
        <dsp:cNvSpPr/>
      </dsp:nvSpPr>
      <dsp:spPr>
        <a:xfrm>
          <a:off x="-2104248" y="-327474"/>
          <a:ext cx="2527478" cy="2527478"/>
        </a:xfrm>
        <a:prstGeom prst="blockArc">
          <a:avLst>
            <a:gd name="adj1" fmla="val 18900000"/>
            <a:gd name="adj2" fmla="val 2700000"/>
            <a:gd name="adj3" fmla="val 855"/>
          </a:avLst>
        </a:prstGeom>
        <a:noFill/>
        <a:ln w="12700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A4489F-1F94-49C5-9D89-29C8FCAEC724}">
      <dsp:nvSpPr>
        <dsp:cNvPr id="0" name=""/>
        <dsp:cNvSpPr/>
      </dsp:nvSpPr>
      <dsp:spPr>
        <a:xfrm>
          <a:off x="344217" y="267509"/>
          <a:ext cx="11114004" cy="534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46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latin typeface="+mn-lt"/>
            </a:rPr>
            <a:t>Participação Compulsória / Voluntária</a:t>
          </a:r>
          <a:endParaRPr lang="pt-BR" sz="1800" b="0" kern="1200" dirty="0">
            <a:solidFill>
              <a:srgbClr val="41646C"/>
            </a:solidFill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344217" y="267509"/>
        <a:ext cx="11114004" cy="534944"/>
      </dsp:txXfrm>
    </dsp:sp>
    <dsp:sp modelId="{C8C18ECF-BE23-4985-B589-B80A0FAB3B50}">
      <dsp:nvSpPr>
        <dsp:cNvPr id="0" name=""/>
        <dsp:cNvSpPr/>
      </dsp:nvSpPr>
      <dsp:spPr>
        <a:xfrm>
          <a:off x="9877" y="200641"/>
          <a:ext cx="668680" cy="66868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78473-843C-4587-A240-F3360693A889}">
      <dsp:nvSpPr>
        <dsp:cNvPr id="0" name=""/>
        <dsp:cNvSpPr/>
      </dsp:nvSpPr>
      <dsp:spPr>
        <a:xfrm>
          <a:off x="344217" y="1070075"/>
          <a:ext cx="11114004" cy="5349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4612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0" kern="120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Regime de Caixa / Regime de Capitalização</a:t>
          </a:r>
          <a:endParaRPr lang="pt-BR" sz="1800" b="0" kern="1200" dirty="0">
            <a:solidFill>
              <a:srgbClr val="41646C"/>
            </a:solidFill>
          </a:endParaRPr>
        </a:p>
      </dsp:txBody>
      <dsp:txXfrm>
        <a:off x="344217" y="1070075"/>
        <a:ext cx="11114004" cy="534944"/>
      </dsp:txXfrm>
    </dsp:sp>
    <dsp:sp modelId="{E4EB85FF-944C-4719-8FA0-3E533054A7F5}">
      <dsp:nvSpPr>
        <dsp:cNvPr id="0" name=""/>
        <dsp:cNvSpPr/>
      </dsp:nvSpPr>
      <dsp:spPr>
        <a:xfrm>
          <a:off x="9877" y="1003207"/>
          <a:ext cx="668680" cy="66868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F82B9-6DD7-4265-8377-94C0CD151274}">
      <dsp:nvSpPr>
        <dsp:cNvPr id="0" name=""/>
        <dsp:cNvSpPr/>
      </dsp:nvSpPr>
      <dsp:spPr>
        <a:xfrm>
          <a:off x="-4721025" y="-723668"/>
          <a:ext cx="5623314" cy="5623314"/>
        </a:xfrm>
        <a:prstGeom prst="blockArc">
          <a:avLst>
            <a:gd name="adj1" fmla="val 18900000"/>
            <a:gd name="adj2" fmla="val 2700000"/>
            <a:gd name="adj3" fmla="val 384"/>
          </a:avLst>
        </a:prstGeom>
        <a:noFill/>
        <a:ln w="12700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9E649-AB95-4651-9988-B19EED87AE3B}">
      <dsp:nvSpPr>
        <dsp:cNvPr id="0" name=""/>
        <dsp:cNvSpPr/>
      </dsp:nvSpPr>
      <dsp:spPr>
        <a:xfrm>
          <a:off x="472558" y="321049"/>
          <a:ext cx="9741054" cy="642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93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Participação voluntária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472558" y="321049"/>
        <a:ext cx="9741054" cy="642432"/>
      </dsp:txXfrm>
    </dsp:sp>
    <dsp:sp modelId="{78C4C587-9CE5-429D-B129-C27B523C0837}">
      <dsp:nvSpPr>
        <dsp:cNvPr id="0" name=""/>
        <dsp:cNvSpPr/>
      </dsp:nvSpPr>
      <dsp:spPr>
        <a:xfrm>
          <a:off x="71038" y="240745"/>
          <a:ext cx="803040" cy="803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5C2976-B00B-4DBB-80B4-254A6795BB64}">
      <dsp:nvSpPr>
        <dsp:cNvPr id="0" name=""/>
        <dsp:cNvSpPr/>
      </dsp:nvSpPr>
      <dsp:spPr>
        <a:xfrm>
          <a:off x="840880" y="1284864"/>
          <a:ext cx="9372733" cy="642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93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Regime de capitalização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840880" y="1284864"/>
        <a:ext cx="9372733" cy="642432"/>
      </dsp:txXfrm>
    </dsp:sp>
    <dsp:sp modelId="{E40D104C-643E-4910-BF06-D806A0312D34}">
      <dsp:nvSpPr>
        <dsp:cNvPr id="0" name=""/>
        <dsp:cNvSpPr/>
      </dsp:nvSpPr>
      <dsp:spPr>
        <a:xfrm>
          <a:off x="439359" y="1204560"/>
          <a:ext cx="803040" cy="803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F4FBF-32C6-48DA-8F34-0BDF46D2BFA9}">
      <dsp:nvSpPr>
        <dsp:cNvPr id="0" name=""/>
        <dsp:cNvSpPr/>
      </dsp:nvSpPr>
      <dsp:spPr>
        <a:xfrm>
          <a:off x="840880" y="2248680"/>
          <a:ext cx="9372733" cy="642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93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latin typeface="+mn-lt"/>
            </a:rPr>
            <a:t>Gestão privada, sem finalidade lucrativa (Entidades de Previdência Complementar Aberta– EFPC) 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840880" y="2248680"/>
        <a:ext cx="9372733" cy="642432"/>
      </dsp:txXfrm>
    </dsp:sp>
    <dsp:sp modelId="{E4EB85FF-944C-4719-8FA0-3E533054A7F5}">
      <dsp:nvSpPr>
        <dsp:cNvPr id="0" name=""/>
        <dsp:cNvSpPr/>
      </dsp:nvSpPr>
      <dsp:spPr>
        <a:xfrm>
          <a:off x="439359" y="2168376"/>
          <a:ext cx="803040" cy="803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858F79-2F63-48ED-8F8D-B9BF64D6232D}">
      <dsp:nvSpPr>
        <dsp:cNvPr id="0" name=""/>
        <dsp:cNvSpPr/>
      </dsp:nvSpPr>
      <dsp:spPr>
        <a:xfrm>
          <a:off x="472558" y="3212496"/>
          <a:ext cx="9741054" cy="64243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993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rPr>
            <a:t>Planos são comercializados por bancos e seguradoras, e podem ser adquiridos por qualquer pessoa física ou jurídica. </a:t>
          </a:r>
          <a:endParaRPr lang="pt-BR" sz="1600" b="1" kern="1200" dirty="0">
            <a:solidFill>
              <a:srgbClr val="41646C"/>
            </a:solidFill>
          </a:endParaRPr>
        </a:p>
      </dsp:txBody>
      <dsp:txXfrm>
        <a:off x="472558" y="3212496"/>
        <a:ext cx="9741054" cy="642432"/>
      </dsp:txXfrm>
    </dsp:sp>
    <dsp:sp modelId="{A92EBB70-8AEC-4856-A9C5-6081F2ECB638}">
      <dsp:nvSpPr>
        <dsp:cNvPr id="0" name=""/>
        <dsp:cNvSpPr/>
      </dsp:nvSpPr>
      <dsp:spPr>
        <a:xfrm>
          <a:off x="71038" y="3132192"/>
          <a:ext cx="803040" cy="803040"/>
        </a:xfrm>
        <a:prstGeom prst="ellipse">
          <a:avLst/>
        </a:prstGeom>
        <a:solidFill>
          <a:srgbClr val="60929F"/>
        </a:solidFill>
        <a:ln w="28575" cap="flat" cmpd="sng" algn="ctr">
          <a:solidFill>
            <a:srgbClr val="41646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3001ABB-9E83-4F2D-8CE3-BCEB9BB45404}" type="datetimeFigureOut">
              <a:rPr lang="pt-BR"/>
              <a:pPr>
                <a:defRPr/>
              </a:pPr>
              <a:t>08/06/2015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8886A35-1074-4815-80E5-A3C3EA2F23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04205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781F409-4505-4CBA-BD75-B40C4082B606}" type="datetimeFigureOut">
              <a:rPr lang="pt-BR"/>
              <a:pPr>
                <a:defRPr/>
              </a:pPr>
              <a:t>08/06/2015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847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27A57FB-3DD3-4DA2-B8D7-75D88A1B569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8914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184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CBCE4D-3BCA-486B-A108-A68A73F52352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10841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D16AF41A-860B-40AF-AFC9-88D7C016F109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07664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F828331-13AF-49BF-ADFB-294FAD9CBE63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593581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2F828331-13AF-49BF-ADFB-294FAD9CBE63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917725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675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7D7F61-793D-49DF-A89D-70B325F12991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863971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EB0B7B-57B7-43C6-9CCE-44074F881C1A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pt-BR" altLang="pt-B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9621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E46742-408C-443C-A9CF-7ED518D47AF2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pt-BR" altLang="pt-B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964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307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0B6CDE1-DC02-49E0-8A3D-844DE3180046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pt-BR" altLang="pt-B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473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  <p:sp>
        <p:nvSpPr>
          <p:cNvPr id="3482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4DD43C2-186A-4FB9-9BE1-A6F7A9ACB159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pt-BR" altLang="pt-B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750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F26F6795-0C79-4D04-BAA7-6AB923648B2D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326996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15FFEAF3-FD1B-48BA-9401-3F06648198CC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3993753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D16AF41A-860B-40AF-AFC9-88D7C016F109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2996232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D16AF41A-860B-40AF-AFC9-88D7C016F109}" type="slidenum">
              <a:rPr lang="pt-BR" altLang="pt-BR" sz="12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pt-BR" altLang="pt-BR" sz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1492562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Arredondar Retângulo em um Canto Diagonal 3"/>
          <p:cNvSpPr/>
          <p:nvPr userDrawn="1"/>
        </p:nvSpPr>
        <p:spPr>
          <a:xfrm>
            <a:off x="-2" y="-16629"/>
            <a:ext cx="12192002" cy="6898915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Arredondar Retângulo em um Canto Diagonal 4"/>
          <p:cNvSpPr/>
          <p:nvPr userDrawn="1"/>
        </p:nvSpPr>
        <p:spPr>
          <a:xfrm>
            <a:off x="101599" y="130629"/>
            <a:ext cx="11977200" cy="6637258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Imagem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4338" y="293688"/>
            <a:ext cx="2571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44436" y="1815606"/>
            <a:ext cx="7861465" cy="248326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400" b="1" i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6977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_Fim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4ACB6">
              <a:lumMod val="50000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Arredondar Retângulo em um Canto Diagonal 2"/>
          <p:cNvSpPr/>
          <p:nvPr userDrawn="1"/>
        </p:nvSpPr>
        <p:spPr>
          <a:xfrm>
            <a:off x="-2" y="-16629"/>
            <a:ext cx="12192002" cy="6898915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Arredondar Retângulo em um Canto Diagonal 3"/>
          <p:cNvSpPr/>
          <p:nvPr userDrawn="1"/>
        </p:nvSpPr>
        <p:spPr>
          <a:xfrm>
            <a:off x="101599" y="130629"/>
            <a:ext cx="11977200" cy="6637258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4338" y="293688"/>
            <a:ext cx="25717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 userDrawn="1"/>
        </p:nvSpPr>
        <p:spPr>
          <a:xfrm>
            <a:off x="-11875" y="-16629"/>
            <a:ext cx="8186057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+mn-lt"/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101600" y="121327"/>
            <a:ext cx="8461830" cy="3338284"/>
          </a:xfrm>
          <a:prstGeom prst="rect">
            <a:avLst/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679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76EB6AD-0F36-4040-872D-C2A13C9E66E7}" type="datetimeFigureOut">
              <a:rPr lang="pt-BR"/>
              <a:pPr>
                <a:defRPr/>
              </a:pPr>
              <a:t>08/06/2015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D76285-9B83-4870-BAC5-9D8418D2FC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766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049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65D1505-038B-48B1-82D9-3758E490B314}" type="datetimeFigureOut">
              <a:rPr lang="pt-BR"/>
              <a:pPr>
                <a:defRPr/>
              </a:pPr>
              <a:t>08/06/2015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E5B89E9-8ECD-4A3C-9C88-B1ABDA4A50C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73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4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91CD397-B08D-4189-AE63-B019F7125D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5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41646C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801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ár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7" name="Espaço Reservado para Conteúdo 7"/>
          <p:cNvSpPr>
            <a:spLocks noGrp="1"/>
          </p:cNvSpPr>
          <p:nvPr>
            <p:ph type="body" idx="13"/>
          </p:nvPr>
        </p:nvSpPr>
        <p:spPr>
          <a:xfrm>
            <a:off x="843725" y="1341911"/>
            <a:ext cx="7789637" cy="461950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</a:lstStyle>
          <a:p>
            <a:endParaRPr lang="en-US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4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4D7787A-8817-405F-A326-6A7CED04771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237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 e Título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Número de Slide 5"/>
          <p:cNvSpPr>
            <a:spLocks noGrp="1"/>
          </p:cNvSpPr>
          <p:nvPr>
            <p:ph type="sldNum" sz="quarter" idx="10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A20ED42-E682-4106-BD5B-AFB222E71B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41646C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197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55075" y="1825625"/>
            <a:ext cx="4208813" cy="41391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7" name="Espaço Reservado para Imagem 2"/>
          <p:cNvSpPr>
            <a:spLocks noGrp="1"/>
          </p:cNvSpPr>
          <p:nvPr>
            <p:ph type="pic" idx="14"/>
          </p:nvPr>
        </p:nvSpPr>
        <p:spPr>
          <a:xfrm>
            <a:off x="5225142" y="1825625"/>
            <a:ext cx="6130245" cy="4139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41646C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8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5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2124B042-49A7-498B-A06F-DE839F8EAD0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6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41646C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27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/>
          <p:cNvSpPr txBox="1">
            <a:spLocks/>
          </p:cNvSpPr>
          <p:nvPr userDrawn="1"/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91A35F1-0E02-4E26-AFCB-A8723835BB05}" type="slidenum">
              <a:rPr lang="pt-BR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201392" y="1721922"/>
            <a:ext cx="6153996" cy="4139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55023" y="1724890"/>
            <a:ext cx="4108863" cy="413615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2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7" name="Espaço Reservado para Rodapé 5"/>
          <p:cNvSpPr>
            <a:spLocks noGrp="1"/>
          </p:cNvSpPr>
          <p:nvPr>
            <p:ph type="ftr" sz="quarter" idx="14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3951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7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19" name="Espaço Reservado para Texto 2"/>
          <p:cNvSpPr>
            <a:spLocks noGrp="1"/>
          </p:cNvSpPr>
          <p:nvPr>
            <p:ph type="body" idx="14"/>
          </p:nvPr>
        </p:nvSpPr>
        <p:spPr>
          <a:xfrm>
            <a:off x="2297174" y="1508166"/>
            <a:ext cx="7445252" cy="43938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ct val="0"/>
              </a:spcBef>
              <a:buNone/>
              <a:defRPr sz="28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5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A00B3D7-7789-42FB-B2A1-CB0F608E095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6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41646C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04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4164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41646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1646C"/>
                </a:solidFill>
              </a:defRPr>
            </a:lvl1pPr>
            <a:lvl2pPr>
              <a:defRPr>
                <a:solidFill>
                  <a:srgbClr val="41646C"/>
                </a:solidFill>
              </a:defRPr>
            </a:lvl2pPr>
            <a:lvl3pPr>
              <a:defRPr>
                <a:solidFill>
                  <a:srgbClr val="41646C"/>
                </a:solidFill>
              </a:defRPr>
            </a:lvl3pPr>
            <a:lvl4pPr>
              <a:defRPr>
                <a:solidFill>
                  <a:srgbClr val="41646C"/>
                </a:solidFill>
              </a:defRPr>
            </a:lvl4pPr>
            <a:lvl5pPr>
              <a:defRPr>
                <a:solidFill>
                  <a:srgbClr val="41646C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10" name="Título 1"/>
          <p:cNvSpPr>
            <a:spLocks noGrp="1"/>
          </p:cNvSpPr>
          <p:nvPr>
            <p:ph type="ctrTitle"/>
          </p:nvPr>
        </p:nvSpPr>
        <p:spPr>
          <a:xfrm>
            <a:off x="4038600" y="1"/>
            <a:ext cx="8051800" cy="798286"/>
          </a:xfrm>
          <a:prstGeom prst="rect">
            <a:avLst/>
          </a:prstGeom>
        </p:spPr>
        <p:txBody>
          <a:bodyPr anchor="ctr"/>
          <a:lstStyle>
            <a:lvl1pPr algn="r">
              <a:defRPr sz="3200" b="1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14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600" b="1" i="0">
                <a:solidFill>
                  <a:srgbClr val="41646C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4"/>
          </p:nvPr>
        </p:nvSpPr>
        <p:spPr>
          <a:xfrm>
            <a:off x="11218863" y="6381750"/>
            <a:ext cx="871537" cy="365125"/>
          </a:xfrm>
          <a:prstGeom prst="rect">
            <a:avLst/>
          </a:prstGeom>
        </p:spPr>
        <p:txBody>
          <a:bodyPr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F1FDBCC-2CA5-4D27-9667-4518DE4D97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Espaço Reservado para Rodapé 5"/>
          <p:cNvSpPr>
            <a:spLocks noGrp="1"/>
          </p:cNvSpPr>
          <p:nvPr>
            <p:ph type="ftr" sz="quarter" idx="15"/>
          </p:nvPr>
        </p:nvSpPr>
        <p:spPr>
          <a:xfrm>
            <a:off x="84138" y="6391275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100" b="1">
                <a:solidFill>
                  <a:srgbClr val="41646C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205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_Fim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solidFill>
              <a:srgbClr val="41646C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Arredondar Retângulo em um Canto Diagonal 2"/>
          <p:cNvSpPr/>
          <p:nvPr userDrawn="1"/>
        </p:nvSpPr>
        <p:spPr>
          <a:xfrm>
            <a:off x="-2" y="798286"/>
            <a:ext cx="12192002" cy="6084000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Arredondar Retângulo em um Canto Diagonal 3"/>
          <p:cNvSpPr/>
          <p:nvPr userDrawn="1"/>
        </p:nvSpPr>
        <p:spPr>
          <a:xfrm>
            <a:off x="101599" y="899887"/>
            <a:ext cx="11977200" cy="5868000"/>
          </a:xfrm>
          <a:prstGeom prst="round2DiagRect">
            <a:avLst>
              <a:gd name="adj1" fmla="val 42003"/>
              <a:gd name="adj2" fmla="val 0"/>
            </a:avLst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" y="161925"/>
            <a:ext cx="257175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tângulo 5"/>
          <p:cNvSpPr/>
          <p:nvPr userDrawn="1"/>
        </p:nvSpPr>
        <p:spPr>
          <a:xfrm>
            <a:off x="-11602" y="798286"/>
            <a:ext cx="8186057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+mn-lt"/>
            </a:endParaRPr>
          </a:p>
        </p:txBody>
      </p:sp>
      <p:sp>
        <p:nvSpPr>
          <p:cNvPr id="7" name="Retângulo 6"/>
          <p:cNvSpPr/>
          <p:nvPr userDrawn="1"/>
        </p:nvSpPr>
        <p:spPr>
          <a:xfrm>
            <a:off x="101599" y="899887"/>
            <a:ext cx="8461376" cy="3350427"/>
          </a:xfrm>
          <a:prstGeom prst="rect">
            <a:avLst/>
          </a:prstGeom>
          <a:solidFill>
            <a:srgbClr val="60929F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529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1646C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Arredondar Retângulo em um Canto Diagonal 25"/>
          <p:cNvSpPr/>
          <p:nvPr userDrawn="1"/>
        </p:nvSpPr>
        <p:spPr>
          <a:xfrm>
            <a:off x="-2" y="798286"/>
            <a:ext cx="12192002" cy="6084000"/>
          </a:xfrm>
          <a:prstGeom prst="round2DiagRect">
            <a:avLst>
              <a:gd name="adj1" fmla="val 41382"/>
              <a:gd name="adj2" fmla="val 0"/>
            </a:avLst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Arredondar Retângulo em um Canto Diagonal 26"/>
          <p:cNvSpPr/>
          <p:nvPr userDrawn="1"/>
        </p:nvSpPr>
        <p:spPr>
          <a:xfrm>
            <a:off x="101599" y="899887"/>
            <a:ext cx="11977200" cy="5868000"/>
          </a:xfrm>
          <a:prstGeom prst="round2DiagRect">
            <a:avLst>
              <a:gd name="adj1" fmla="val 42003"/>
              <a:gd name="adj2" fmla="val 0"/>
            </a:avLst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029" name="Imagem 2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" y="161925"/>
            <a:ext cx="257175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tângulo 30"/>
          <p:cNvSpPr/>
          <p:nvPr userDrawn="1"/>
        </p:nvSpPr>
        <p:spPr>
          <a:xfrm>
            <a:off x="-11602" y="798286"/>
            <a:ext cx="9518460" cy="3439885"/>
          </a:xfrm>
          <a:prstGeom prst="rect">
            <a:avLst/>
          </a:prstGeom>
          <a:solidFill>
            <a:srgbClr val="C1DAE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tângulo 29"/>
          <p:cNvSpPr/>
          <p:nvPr userDrawn="1"/>
        </p:nvSpPr>
        <p:spPr>
          <a:xfrm>
            <a:off x="101598" y="899887"/>
            <a:ext cx="11466287" cy="3338284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19" r:id="rId12"/>
    <p:sldLayoutId id="2147483932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4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slide" Target="slide34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openxmlformats.org/officeDocument/2006/relationships/slide" Target="slide33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slide" Target="slide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Texto 13"/>
          <p:cNvSpPr>
            <a:spLocks noGrp="1"/>
          </p:cNvSpPr>
          <p:nvPr>
            <p:ph type="body" idx="1"/>
          </p:nvPr>
        </p:nvSpPr>
        <p:spPr bwMode="auto">
          <a:xfrm>
            <a:off x="2244725" y="1816100"/>
            <a:ext cx="7861300" cy="2482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altLang="pt-BR" smtClean="0"/>
              <a:t>Superintendência Nacional de Previdência Complementar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5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 smtClean="0"/>
              <a:t>A 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SBR na Previc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4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PREVIC - Institucional</a:t>
            </a:r>
            <a:endParaRPr lang="pt-BR" dirty="0"/>
          </a:p>
        </p:txBody>
      </p:sp>
      <p:sp>
        <p:nvSpPr>
          <p:cNvPr id="33798" name="Espaço Reservado para Texto 1"/>
          <p:cNvSpPr>
            <a:spLocks noGrp="1"/>
          </p:cNvSpPr>
          <p:nvPr>
            <p:ph type="body" idx="13"/>
          </p:nvPr>
        </p:nvSpPr>
        <p:spPr bwMode="auto">
          <a:xfrm>
            <a:off x="84138" y="887413"/>
            <a:ext cx="8370887" cy="5969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pt-BR" altLang="pt-BR" smtClean="0"/>
              <a:t>Organograma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2011436" y="2178363"/>
            <a:ext cx="9215124" cy="2919418"/>
            <a:chOff x="657726" y="1687689"/>
            <a:chExt cx="9215124" cy="2919418"/>
          </a:xfrm>
        </p:grpSpPr>
        <p:sp>
          <p:nvSpPr>
            <p:cNvPr id="15" name="Retângulo de cantos arredondados 14"/>
            <p:cNvSpPr/>
            <p:nvPr/>
          </p:nvSpPr>
          <p:spPr bwMode="auto">
            <a:xfrm>
              <a:off x="657726" y="1687689"/>
              <a:ext cx="7420376" cy="2919418"/>
            </a:xfrm>
            <a:prstGeom prst="roundRect">
              <a:avLst/>
            </a:prstGeom>
            <a:solidFill>
              <a:schemeClr val="bg1"/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lIns="0" tIns="0" rIns="0" bIns="0"/>
            <a:lstStyle/>
            <a:p>
              <a:pPr algn="ctr">
                <a:defRPr/>
              </a:pPr>
              <a:endParaRPr lang="pt-BR" sz="2000" b="1">
                <a:solidFill>
                  <a:prstClr val="black"/>
                </a:solidFill>
              </a:endParaRPr>
            </a:p>
          </p:txBody>
        </p:sp>
        <p:sp>
          <p:nvSpPr>
            <p:cNvPr id="16" name="AutoShape 11"/>
            <p:cNvSpPr>
              <a:spLocks noChangeArrowheads="1"/>
            </p:cNvSpPr>
            <p:nvPr/>
          </p:nvSpPr>
          <p:spPr bwMode="auto">
            <a:xfrm>
              <a:off x="3601137" y="1924946"/>
              <a:ext cx="1710000" cy="100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DISUP</a:t>
              </a:r>
              <a:endParaRPr lang="pt-BR" altLang="pt-BR" b="1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17" name="AutoShape 6"/>
            <p:cNvSpPr>
              <a:spLocks noChangeArrowheads="1"/>
            </p:cNvSpPr>
            <p:nvPr/>
          </p:nvSpPr>
          <p:spPr bwMode="auto">
            <a:xfrm>
              <a:off x="881722" y="3272013"/>
              <a:ext cx="1729379" cy="10080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DITEC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Licenciamento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18" name="AutoShape 7"/>
            <p:cNvSpPr>
              <a:spLocks noChangeArrowheads="1"/>
            </p:cNvSpPr>
            <p:nvPr/>
          </p:nvSpPr>
          <p:spPr bwMode="auto">
            <a:xfrm>
              <a:off x="2681079" y="3272013"/>
              <a:ext cx="1727762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DIACE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Supervisão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 Indireta</a:t>
              </a:r>
            </a:p>
          </p:txBody>
        </p:sp>
        <p:sp>
          <p:nvSpPr>
            <p:cNvPr id="19" name="AutoShape 9"/>
            <p:cNvSpPr>
              <a:spLocks noChangeArrowheads="1"/>
            </p:cNvSpPr>
            <p:nvPr/>
          </p:nvSpPr>
          <p:spPr bwMode="auto">
            <a:xfrm>
              <a:off x="4479095" y="3272012"/>
              <a:ext cx="1729381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DIFIS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Supervisão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  <a:p>
              <a:r>
                <a:rPr lang="pt-BR" altLang="pt-BR" dirty="0">
                  <a:solidFill>
                    <a:srgbClr val="41646C"/>
                  </a:solidFill>
                  <a:latin typeface="Calibri" panose="020F0502020204030204"/>
                </a:rPr>
                <a:t> </a:t>
              </a:r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Direta</a:t>
              </a:r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20" name="AutoShape 8"/>
            <p:cNvSpPr>
              <a:spLocks noChangeArrowheads="1"/>
            </p:cNvSpPr>
            <p:nvPr/>
          </p:nvSpPr>
          <p:spPr bwMode="auto">
            <a:xfrm>
              <a:off x="6276764" y="3272012"/>
              <a:ext cx="1709898" cy="100806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DIRAD</a:t>
              </a:r>
            </a:p>
            <a:p>
              <a:r>
                <a:rPr lang="pt-BR" altLang="pt-BR" dirty="0" smtClean="0">
                  <a:solidFill>
                    <a:srgbClr val="41646C"/>
                  </a:solidFill>
                  <a:latin typeface="Calibri" panose="020F0502020204030204"/>
                </a:rPr>
                <a:t>Administrativo</a:t>
              </a:r>
            </a:p>
            <a:p>
              <a:endParaRPr lang="pt-BR" altLang="pt-BR" dirty="0">
                <a:solidFill>
                  <a:srgbClr val="41646C"/>
                </a:solidFill>
                <a:latin typeface="Calibri" panose="020F0502020204030204"/>
              </a:endParaRPr>
            </a:p>
          </p:txBody>
        </p:sp>
        <p:sp>
          <p:nvSpPr>
            <p:cNvPr id="21" name="AutoShape 10"/>
            <p:cNvSpPr>
              <a:spLocks noChangeArrowheads="1"/>
            </p:cNvSpPr>
            <p:nvPr/>
          </p:nvSpPr>
          <p:spPr bwMode="auto">
            <a:xfrm>
              <a:off x="8127388" y="3272074"/>
              <a:ext cx="1745462" cy="100800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28575">
              <a:solidFill>
                <a:srgbClr val="41646C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ctr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pt-BR" altLang="pt-BR" b="1" dirty="0" smtClean="0">
                  <a:solidFill>
                    <a:srgbClr val="41646C"/>
                  </a:solidFill>
                  <a:latin typeface="Calibri" panose="020F0502020204030204"/>
                </a:rPr>
                <a:t>Procuradoria</a:t>
              </a:r>
            </a:p>
          </p:txBody>
        </p:sp>
      </p:grpSp>
      <p:sp>
        <p:nvSpPr>
          <p:cNvPr id="23" name="Retângulo de cantos arredondados 22"/>
          <p:cNvSpPr/>
          <p:nvPr/>
        </p:nvSpPr>
        <p:spPr>
          <a:xfrm>
            <a:off x="1836420" y="2258373"/>
            <a:ext cx="7561102" cy="3033718"/>
          </a:xfrm>
          <a:prstGeom prst="roundRect">
            <a:avLst/>
          </a:prstGeom>
          <a:noFill/>
          <a:ln>
            <a:solidFill>
              <a:srgbClr val="41646C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>
              <a:solidFill>
                <a:prstClr val="white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4729441" y="1813475"/>
            <a:ext cx="2229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C00000"/>
                </a:solidFill>
              </a:rPr>
              <a:t>Diretoria Colegiada</a:t>
            </a:r>
            <a:endParaRPr lang="pt-BR" sz="2000" b="1" dirty="0">
              <a:solidFill>
                <a:srgbClr val="C00000"/>
              </a:solidFill>
            </a:endParaRPr>
          </a:p>
        </p:txBody>
      </p:sp>
      <p:pic>
        <p:nvPicPr>
          <p:cNvPr id="25" name="Imagem 52">
            <a:hlinkClick r:id="" action="ppaction://noaction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0" y="1037608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/>
              <a:t>Principais competências da </a:t>
            </a:r>
            <a:r>
              <a:rPr lang="pt-BR" dirty="0" smtClean="0"/>
              <a:t>Previc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4"/>
          </p:nvPr>
        </p:nvSpPr>
        <p:spPr>
          <a:xfrm>
            <a:off x="83704" y="1808204"/>
            <a:ext cx="12006696" cy="4735472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proceder à supervisão das atividades das EFPC e suas operações;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apurar e julgar as infrações, aplicando as penalidades cabíveis;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harmonizar as atividades das EFPC com as normas e políticas estabelecidas para o segmento;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decretar intervenção e liquidação extrajudicial das EFPC, bem como nomear interventor ou liquidante, nos termos da lei;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promover a mediação e a conciliação entre EFPC e entre estas e seus participantes, assistidos, patrocinadores ou instituidores, bem como dirimir os litígios que lhe forem submetidos na forma da Lei nº 9.307, de 23 de setembro de 1996.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endParaRPr lang="pt-BR" b="0" dirty="0"/>
          </a:p>
        </p:txBody>
      </p:sp>
      <p:sp>
        <p:nvSpPr>
          <p:cNvPr id="7" name="Título 4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PREVIC - Institucional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294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8560234" cy="597144"/>
          </a:xfrm>
        </p:spPr>
        <p:txBody>
          <a:bodyPr/>
          <a:lstStyle/>
          <a:p>
            <a:r>
              <a:rPr lang="pt-BR" dirty="0"/>
              <a:t>Principais competências da </a:t>
            </a:r>
            <a:r>
              <a:rPr lang="pt-BR" dirty="0" smtClean="0"/>
              <a:t>Previc (cont.)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4"/>
          </p:nvPr>
        </p:nvSpPr>
        <p:spPr>
          <a:xfrm>
            <a:off x="83704" y="1808204"/>
            <a:ext cx="12006696" cy="4735472"/>
          </a:xfrm>
        </p:spPr>
        <p:txBody>
          <a:bodyPr/>
          <a:lstStyle/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expedir instruções e estabelecer procedimentos para a aplicação das normas relativas à sua área de competência, de acordo com as diretrizes do CNPC;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autorizar: a constituição e o funcionamento das EFPC, bem como a aplicação dos respectivos estatutos e regulamentos de planos de benefícios; 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autorizar: as operações de fusão, de cisão, de incorporação ou de qualquer outra forma de reorganização societária, relativas às EFPC; </a:t>
            </a:r>
          </a:p>
          <a:p>
            <a:pPr marL="457200" indent="-4572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t-BR" b="0" dirty="0"/>
              <a:t>autorizar: a celebração de convênios e termos de adesão por patrocinadores e instituidores, as retiradas de patrocinadores e instituidores; e as transferências de </a:t>
            </a:r>
            <a:r>
              <a:rPr lang="pt-BR" b="0" dirty="0" smtClean="0"/>
              <a:t>patrocínio</a:t>
            </a:r>
          </a:p>
          <a:p>
            <a:pPr algn="l">
              <a:spcBef>
                <a:spcPts val="1200"/>
              </a:spcBef>
            </a:pPr>
            <a:endParaRPr lang="pt-BR" b="0" dirty="0"/>
          </a:p>
        </p:txBody>
      </p:sp>
      <p:sp>
        <p:nvSpPr>
          <p:cNvPr id="7" name="Título 4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PREVIC - Institucional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609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PREVIC - Números</a:t>
            </a:r>
            <a:endParaRPr lang="pt-BR" dirty="0"/>
          </a:p>
        </p:txBody>
      </p:sp>
      <p:sp>
        <p:nvSpPr>
          <p:cNvPr id="43012" name="Espaço Reservado para Texto 1"/>
          <p:cNvSpPr>
            <a:spLocks noGrp="1"/>
          </p:cNvSpPr>
          <p:nvPr>
            <p:ph type="body" idx="13"/>
          </p:nvPr>
        </p:nvSpPr>
        <p:spPr bwMode="auto">
          <a:xfrm>
            <a:off x="84138" y="887413"/>
            <a:ext cx="8370887" cy="5969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pt-BR" altLang="pt-BR" smtClean="0"/>
              <a:t>Previdência Complementar Fechada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4138" y="6127750"/>
            <a:ext cx="578167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b="1" dirty="0">
                <a:solidFill>
                  <a:srgbClr val="41646C"/>
                </a:solidFill>
                <a:latin typeface="+mn-lt"/>
              </a:rPr>
              <a:t>Fonte: PREVIC/DITEC e DIACE.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b="1" dirty="0">
                <a:solidFill>
                  <a:srgbClr val="41646C"/>
                </a:solidFill>
                <a:latin typeface="+mn-lt"/>
              </a:rPr>
              <a:t>¹ Posição preliminar de Dez/2014, em fechamento.</a:t>
            </a:r>
          </a:p>
          <a:p>
            <a:pPr marL="85725" indent="-8572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900" b="1" dirty="0">
                <a:solidFill>
                  <a:srgbClr val="41646C"/>
                </a:solidFill>
                <a:latin typeface="+mn-lt"/>
              </a:rPr>
              <a:t>² O Índice de Solvência possibilita a análise sobre a capacidade de pagamento dos planos de benefícios no momento presente (critério estático) e ao longo do tempo conforme o amadurecimento desses planos (critério dinâmico). 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2673350" y="1791493"/>
            <a:ext cx="5227638" cy="360363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Entidades Fechadas de Previdência Complementar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2673350" y="2188368"/>
            <a:ext cx="5227638" cy="360363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Planos de Benefícios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2673350" y="2586831"/>
            <a:ext cx="5227638" cy="358775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Patrocinadores de Planos de Benefícios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2673350" y="2983706"/>
            <a:ext cx="5227638" cy="360362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Instituidores de Planos de Benefícios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2673350" y="3380581"/>
            <a:ext cx="5227638" cy="1446212"/>
          </a:xfrm>
          <a:prstGeom prst="roundRect">
            <a:avLst>
              <a:gd name="adj" fmla="val 5374"/>
            </a:avLst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Total da População Protegida</a:t>
            </a:r>
          </a:p>
          <a:p>
            <a:pPr marL="2057400" indent="-35877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43138" algn="l"/>
              </a:tabLst>
              <a:defRPr/>
            </a:pPr>
            <a:r>
              <a:rPr lang="pt-BR" dirty="0">
                <a:solidFill>
                  <a:srgbClr val="41646C"/>
                </a:solidFill>
              </a:rPr>
              <a:t>Participantes Ativos</a:t>
            </a:r>
          </a:p>
          <a:p>
            <a:pPr marL="2057400" indent="-35877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43138" algn="l"/>
              </a:tabLst>
              <a:defRPr/>
            </a:pPr>
            <a:r>
              <a:rPr lang="pt-BR" dirty="0">
                <a:solidFill>
                  <a:srgbClr val="41646C"/>
                </a:solidFill>
              </a:rPr>
              <a:t>Aposentados </a:t>
            </a:r>
          </a:p>
          <a:p>
            <a:pPr marL="2057400" indent="-35877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43138" algn="l"/>
              </a:tabLst>
              <a:defRPr/>
            </a:pPr>
            <a:r>
              <a:rPr lang="pt-BR" dirty="0">
                <a:solidFill>
                  <a:srgbClr val="41646C"/>
                </a:solidFill>
              </a:rPr>
              <a:t>Beneficiários de pensão</a:t>
            </a:r>
          </a:p>
          <a:p>
            <a:pPr marL="2057400" indent="-35877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243138" algn="l"/>
              </a:tabLst>
              <a:defRPr/>
            </a:pPr>
            <a:r>
              <a:rPr lang="pt-BR" dirty="0">
                <a:solidFill>
                  <a:srgbClr val="41646C"/>
                </a:solidFill>
              </a:rPr>
              <a:t>Designados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2673350" y="4864893"/>
            <a:ext cx="5227638" cy="358775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Ativo Total (bilhões)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7927975" y="1791493"/>
            <a:ext cx="1949450" cy="360363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317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7927975" y="2188368"/>
            <a:ext cx="1949450" cy="360363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1.101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7927975" y="2586831"/>
            <a:ext cx="1949450" cy="358775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2.671</a:t>
            </a:r>
          </a:p>
        </p:txBody>
      </p:sp>
      <p:sp>
        <p:nvSpPr>
          <p:cNvPr id="19" name="Retângulo de cantos arredondados 18"/>
          <p:cNvSpPr/>
          <p:nvPr/>
        </p:nvSpPr>
        <p:spPr>
          <a:xfrm>
            <a:off x="7927975" y="2983706"/>
            <a:ext cx="1949450" cy="360362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491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7927975" y="3380581"/>
            <a:ext cx="1949450" cy="1446212"/>
          </a:xfrm>
          <a:prstGeom prst="roundRect">
            <a:avLst>
              <a:gd name="adj" fmla="val 4621"/>
            </a:avLst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7.126.243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2.524.036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558.299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171.740 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3.872.168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7927975" y="4864893"/>
            <a:ext cx="1949450" cy="358775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R$ 704,17</a:t>
            </a:r>
          </a:p>
        </p:txBody>
      </p:sp>
      <p:sp>
        <p:nvSpPr>
          <p:cNvPr id="22" name="Retângulo de cantos arredondados 21"/>
          <p:cNvSpPr/>
          <p:nvPr/>
        </p:nvSpPr>
        <p:spPr>
          <a:xfrm>
            <a:off x="2673350" y="5261768"/>
            <a:ext cx="5227638" cy="360363"/>
          </a:xfrm>
          <a:prstGeom prst="roundRect">
            <a:avLst/>
          </a:prstGeom>
          <a:solidFill>
            <a:srgbClr val="CEE8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Valor do Benefício Médio 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7927975" y="5261768"/>
            <a:ext cx="1949450" cy="360363"/>
          </a:xfrm>
          <a:prstGeom prst="roundRect">
            <a:avLst/>
          </a:prstGeom>
          <a:solidFill>
            <a:srgbClr val="6092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chemeClr val="bg1"/>
                </a:solidFill>
              </a:rPr>
              <a:t>R$ 3.911,12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5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 smtClean="0"/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SBR na Previc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alt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Estrutura </a:t>
            </a:r>
            <a:r>
              <a:rPr lang="pt-BR" alt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Organizacional</a:t>
            </a:r>
            <a:endParaRPr lang="pt-BR" altLang="pt-B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035" name="Organization Chart 2"/>
          <p:cNvGrpSpPr>
            <a:grpSpLocks noChangeAspect="1"/>
          </p:cNvGrpSpPr>
          <p:nvPr/>
        </p:nvGrpSpPr>
        <p:grpSpPr bwMode="auto">
          <a:xfrm>
            <a:off x="3643313" y="1840688"/>
            <a:ext cx="4956175" cy="3865600"/>
            <a:chOff x="1710" y="1270"/>
            <a:chExt cx="1872" cy="1152"/>
          </a:xfrm>
        </p:grpSpPr>
        <p:cxnSp>
          <p:nvCxnSpPr>
            <p:cNvPr id="44038" name="_s1029"/>
            <p:cNvCxnSpPr>
              <a:cxnSpLocks noChangeShapeType="1"/>
              <a:stCxn id="44043" idx="0"/>
              <a:endCxn id="44042" idx="2"/>
            </p:cNvCxnSpPr>
            <p:nvPr/>
          </p:nvCxnSpPr>
          <p:spPr bwMode="auto">
            <a:xfrm rot="-5400000">
              <a:off x="2071" y="2061"/>
              <a:ext cx="144" cy="1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039" name="_s1030"/>
            <p:cNvCxnSpPr>
              <a:cxnSpLocks noChangeShapeType="1"/>
              <a:stCxn id="44044" idx="0"/>
              <a:endCxn id="44041" idx="2"/>
            </p:cNvCxnSpPr>
            <p:nvPr/>
          </p:nvCxnSpPr>
          <p:spPr bwMode="auto">
            <a:xfrm rot="16200000" flipV="1">
              <a:off x="2826" y="1378"/>
              <a:ext cx="144" cy="50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040" name="_s1031"/>
            <p:cNvCxnSpPr>
              <a:cxnSpLocks noChangeShapeType="1"/>
              <a:stCxn id="44042" idx="0"/>
              <a:endCxn id="44041" idx="2"/>
            </p:cNvCxnSpPr>
            <p:nvPr/>
          </p:nvCxnSpPr>
          <p:spPr bwMode="auto">
            <a:xfrm rot="5400000" flipH="1" flipV="1">
              <a:off x="2322" y="1378"/>
              <a:ext cx="144" cy="50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041" name="_s1032"/>
            <p:cNvSpPr>
              <a:spLocks noChangeArrowheads="1"/>
            </p:cNvSpPr>
            <p:nvPr/>
          </p:nvSpPr>
          <p:spPr bwMode="auto">
            <a:xfrm>
              <a:off x="1995" y="1270"/>
              <a:ext cx="1301" cy="288"/>
            </a:xfrm>
            <a:prstGeom prst="roundRect">
              <a:avLst>
                <a:gd name="adj" fmla="val 16667"/>
              </a:avLst>
            </a:prstGeom>
            <a:solidFill>
              <a:srgbClr val="CEE8E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2300" b="1" dirty="0" smtClean="0">
                  <a:solidFill>
                    <a:srgbClr val="41646C"/>
                  </a:solidFill>
                  <a:latin typeface="+mn-lt"/>
                </a:rPr>
                <a:t>EFPC</a:t>
              </a:r>
            </a:p>
            <a:p>
              <a:pPr algn="ctr" eaLnBrk="1" hangingPunct="1"/>
              <a:r>
                <a:rPr lang="pt-BR" altLang="pt-BR" sz="1600" b="1" dirty="0" smtClean="0">
                  <a:solidFill>
                    <a:srgbClr val="41646C"/>
                  </a:solidFill>
                  <a:latin typeface="+mn-lt"/>
                </a:rPr>
                <a:t>Entidades Fechadas de </a:t>
              </a:r>
            </a:p>
            <a:p>
              <a:pPr algn="ctr" eaLnBrk="1" hangingPunct="1"/>
              <a:r>
                <a:rPr lang="pt-BR" altLang="pt-BR" sz="1600" b="1" dirty="0" smtClean="0">
                  <a:solidFill>
                    <a:srgbClr val="41646C"/>
                  </a:solidFill>
                  <a:latin typeface="+mn-lt"/>
                </a:rPr>
                <a:t>Previdência Complementar</a:t>
              </a:r>
              <a:endParaRPr lang="pt-BR" altLang="pt-BR" sz="1600" b="1" dirty="0">
                <a:solidFill>
                  <a:srgbClr val="41646C"/>
                </a:solidFill>
                <a:latin typeface="+mn-lt"/>
              </a:endParaRPr>
            </a:p>
          </p:txBody>
        </p:sp>
        <p:sp>
          <p:nvSpPr>
            <p:cNvPr id="44042" name="_s1033"/>
            <p:cNvSpPr>
              <a:spLocks noChangeArrowheads="1"/>
            </p:cNvSpPr>
            <p:nvPr/>
          </p:nvSpPr>
          <p:spPr bwMode="auto">
            <a:xfrm>
              <a:off x="1710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EE8E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2300" b="1">
                  <a:solidFill>
                    <a:srgbClr val="41646C"/>
                  </a:solidFill>
                  <a:latin typeface="+mn-lt"/>
                </a:rPr>
                <a:t>Conselho </a:t>
              </a:r>
            </a:p>
            <a:p>
              <a:pPr algn="ctr" eaLnBrk="1" hangingPunct="1"/>
              <a:r>
                <a:rPr lang="pt-BR" altLang="pt-BR" sz="2300" b="1">
                  <a:solidFill>
                    <a:srgbClr val="41646C"/>
                  </a:solidFill>
                  <a:latin typeface="+mn-lt"/>
                </a:rPr>
                <a:t>Deliberativo</a:t>
              </a:r>
            </a:p>
          </p:txBody>
        </p:sp>
        <p:sp>
          <p:nvSpPr>
            <p:cNvPr id="44043" name="_s1034"/>
            <p:cNvSpPr>
              <a:spLocks noChangeArrowheads="1"/>
            </p:cNvSpPr>
            <p:nvPr/>
          </p:nvSpPr>
          <p:spPr bwMode="auto">
            <a:xfrm>
              <a:off x="1710" y="2134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EE8E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2300" b="1">
                  <a:solidFill>
                    <a:srgbClr val="41646C"/>
                  </a:solidFill>
                  <a:latin typeface="+mn-lt"/>
                </a:rPr>
                <a:t>Diretoria </a:t>
              </a:r>
            </a:p>
            <a:p>
              <a:pPr algn="ctr" eaLnBrk="1" hangingPunct="1"/>
              <a:r>
                <a:rPr lang="pt-BR" altLang="pt-BR" sz="2300" b="1">
                  <a:solidFill>
                    <a:srgbClr val="41646C"/>
                  </a:solidFill>
                  <a:latin typeface="+mn-lt"/>
                </a:rPr>
                <a:t>Executiva</a:t>
              </a:r>
            </a:p>
          </p:txBody>
        </p:sp>
        <p:sp>
          <p:nvSpPr>
            <p:cNvPr id="44044" name="_s1035"/>
            <p:cNvSpPr>
              <a:spLocks noChangeArrowheads="1"/>
            </p:cNvSpPr>
            <p:nvPr/>
          </p:nvSpPr>
          <p:spPr bwMode="auto">
            <a:xfrm>
              <a:off x="2718" y="1702"/>
              <a:ext cx="864" cy="288"/>
            </a:xfrm>
            <a:prstGeom prst="roundRect">
              <a:avLst>
                <a:gd name="adj" fmla="val 16667"/>
              </a:avLst>
            </a:prstGeom>
            <a:solidFill>
              <a:srgbClr val="CEE8E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/>
              <a:r>
                <a:rPr lang="pt-BR" altLang="pt-BR" sz="2300" b="1" dirty="0">
                  <a:solidFill>
                    <a:srgbClr val="41646C"/>
                  </a:solidFill>
                  <a:latin typeface="+mn-lt"/>
                </a:rPr>
                <a:t>Conselho</a:t>
              </a:r>
            </a:p>
            <a:p>
              <a:pPr algn="ctr" eaLnBrk="1" hangingPunct="1"/>
              <a:r>
                <a:rPr lang="pt-BR" altLang="pt-BR" sz="2300" b="1" dirty="0">
                  <a:solidFill>
                    <a:srgbClr val="41646C"/>
                  </a:solidFill>
                  <a:latin typeface="+mn-lt"/>
                </a:rPr>
                <a:t> Fiscal</a:t>
              </a:r>
            </a:p>
          </p:txBody>
        </p:sp>
      </p:grpSp>
      <p:sp>
        <p:nvSpPr>
          <p:cNvPr id="94222" name="Oval 14"/>
          <p:cNvSpPr>
            <a:spLocks noChangeArrowheads="1"/>
          </p:cNvSpPr>
          <p:nvPr/>
        </p:nvSpPr>
        <p:spPr bwMode="auto">
          <a:xfrm>
            <a:off x="8869363" y="3179763"/>
            <a:ext cx="2368550" cy="118745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41646C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2200" b="1">
                <a:solidFill>
                  <a:srgbClr val="41646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anose="02020603050405020304" pitchFamily="18" charset="0"/>
              </a:rPr>
              <a:t>Órgãos de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2200" b="1">
                <a:solidFill>
                  <a:srgbClr val="41646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Times New Roman" panose="02020603050405020304" pitchFamily="18" charset="0"/>
              </a:rPr>
              <a:t> assessoramento</a:t>
            </a:r>
          </a:p>
        </p:txBody>
      </p:sp>
      <p:sp>
        <p:nvSpPr>
          <p:cNvPr id="44037" name="Oval 14"/>
          <p:cNvSpPr>
            <a:spLocks noChangeArrowheads="1"/>
          </p:cNvSpPr>
          <p:nvPr/>
        </p:nvSpPr>
        <p:spPr bwMode="auto">
          <a:xfrm>
            <a:off x="744538" y="3179763"/>
            <a:ext cx="2368550" cy="118745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41646C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2300" b="1">
                <a:solidFill>
                  <a:srgbClr val="41646C"/>
                </a:solidFill>
                <a:latin typeface="+mj-lt"/>
              </a:rPr>
              <a:t>Órgãos de </a:t>
            </a:r>
          </a:p>
          <a:p>
            <a:pPr algn="ctr" eaLnBrk="1" hangingPunct="1"/>
            <a:r>
              <a:rPr lang="pt-BR" altLang="pt-BR" sz="2300" b="1">
                <a:solidFill>
                  <a:srgbClr val="41646C"/>
                </a:solidFill>
                <a:latin typeface="+mj-lt"/>
              </a:rPr>
              <a:t>Controles Internos</a:t>
            </a:r>
          </a:p>
        </p:txBody>
      </p:sp>
      <p:sp>
        <p:nvSpPr>
          <p:cNvPr id="1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Funcionamento das EFPC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12108296" cy="597144"/>
          </a:xfrm>
        </p:spPr>
        <p:txBody>
          <a:bodyPr/>
          <a:lstStyle/>
          <a:p>
            <a:r>
              <a:rPr lang="pt-BR" dirty="0" smtClean="0"/>
              <a:t>Atores do Sistema de Previdência Complementar Fechada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74687" y="2170216"/>
            <a:ext cx="5140325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3200" b="1" dirty="0" smtClean="0">
                <a:solidFill>
                  <a:srgbClr val="41646C"/>
                </a:solidFill>
                <a:latin typeface="+mn-lt"/>
              </a:rPr>
              <a:t>PATROCINADORES</a:t>
            </a:r>
            <a:endParaRPr lang="pt-BR" altLang="pt-BR" sz="3200" b="1" dirty="0">
              <a:solidFill>
                <a:srgbClr val="41646C"/>
              </a:solidFill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altLang="pt-BR" sz="2800" dirty="0">
              <a:solidFill>
                <a:srgbClr val="41646C"/>
              </a:solidFill>
              <a:latin typeface="+mn-lt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>
                <a:solidFill>
                  <a:srgbClr val="41646C"/>
                </a:solidFill>
                <a:latin typeface="+mn-lt"/>
              </a:rPr>
              <a:t>Administração direta e indireta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>
                <a:solidFill>
                  <a:srgbClr val="41646C"/>
                </a:solidFill>
                <a:latin typeface="+mn-lt"/>
              </a:rPr>
              <a:t>Empresa ou Grupo de </a:t>
            </a:r>
            <a:r>
              <a:rPr lang="pt-BR" altLang="pt-BR" sz="2800" dirty="0" smtClean="0">
                <a:solidFill>
                  <a:srgbClr val="41646C"/>
                </a:solidFill>
                <a:latin typeface="+mn-lt"/>
              </a:rPr>
              <a:t>empresas</a:t>
            </a:r>
          </a:p>
        </p:txBody>
      </p:sp>
      <p:sp>
        <p:nvSpPr>
          <p:cNvPr id="6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Funcionamento das EFPC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375399" y="2170216"/>
            <a:ext cx="5140325" cy="387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sz="3200" b="1" dirty="0" smtClean="0">
                <a:solidFill>
                  <a:srgbClr val="41646C"/>
                </a:solidFill>
                <a:latin typeface="+mn-lt"/>
              </a:rPr>
              <a:t>INSTITUIDORES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altLang="pt-BR" sz="3200" b="1" dirty="0" smtClean="0">
              <a:solidFill>
                <a:srgbClr val="41646C"/>
              </a:solidFill>
              <a:latin typeface="+mn-lt"/>
            </a:endParaRP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 smtClean="0">
                <a:solidFill>
                  <a:srgbClr val="41646C"/>
                </a:solidFill>
                <a:latin typeface="+mn-lt"/>
              </a:rPr>
              <a:t>Associações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 smtClean="0">
                <a:solidFill>
                  <a:srgbClr val="41646C"/>
                </a:solidFill>
                <a:latin typeface="+mn-lt"/>
              </a:rPr>
              <a:t>Conselhos Profissionais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 smtClean="0">
                <a:solidFill>
                  <a:srgbClr val="41646C"/>
                </a:solidFill>
                <a:latin typeface="+mn-lt"/>
              </a:rPr>
              <a:t>Sindicatos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2800" dirty="0" smtClean="0">
                <a:solidFill>
                  <a:srgbClr val="41646C"/>
                </a:solidFill>
                <a:latin typeface="+mn-lt"/>
              </a:rPr>
              <a:t>Cooperativas</a:t>
            </a:r>
            <a:endParaRPr lang="pt-BR" altLang="pt-BR" sz="2800" dirty="0">
              <a:solidFill>
                <a:srgbClr val="41646C"/>
              </a:solidFill>
              <a:latin typeface="+mn-lt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5815012" y="1943100"/>
            <a:ext cx="0" cy="4471988"/>
          </a:xfrm>
          <a:prstGeom prst="line">
            <a:avLst/>
          </a:prstGeom>
          <a:ln>
            <a:solidFill>
              <a:srgbClr val="41646C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569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12108296" cy="597144"/>
          </a:xfrm>
        </p:spPr>
        <p:txBody>
          <a:bodyPr/>
          <a:lstStyle/>
          <a:p>
            <a:r>
              <a:rPr lang="pt-BR" dirty="0" smtClean="0"/>
              <a:t>Instrumentos Contratuais</a:t>
            </a:r>
            <a:endParaRPr lang="pt-BR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74687" y="2170216"/>
            <a:ext cx="8997951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3200" dirty="0" smtClean="0">
                <a:solidFill>
                  <a:srgbClr val="41646C"/>
                </a:solidFill>
                <a:latin typeface="+mn-lt"/>
              </a:rPr>
              <a:t> </a:t>
            </a:r>
            <a:r>
              <a:rPr lang="pt-BR" altLang="pt-BR" sz="3200" dirty="0">
                <a:solidFill>
                  <a:srgbClr val="41646C"/>
                </a:solidFill>
                <a:latin typeface="+mn-lt"/>
              </a:rPr>
              <a:t>	Estatuto da EFPC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3200" dirty="0" smtClean="0">
                <a:solidFill>
                  <a:srgbClr val="41646C"/>
                </a:solidFill>
                <a:latin typeface="+mn-lt"/>
              </a:rPr>
              <a:t> </a:t>
            </a:r>
            <a:r>
              <a:rPr lang="pt-BR" altLang="pt-BR" sz="3200" dirty="0">
                <a:solidFill>
                  <a:srgbClr val="41646C"/>
                </a:solidFill>
                <a:latin typeface="+mn-lt"/>
              </a:rPr>
              <a:t>	Regulamento do plano previdenciário</a:t>
            </a:r>
          </a:p>
          <a:p>
            <a:pPr marL="457200" indent="-457200" eaLnBrk="1" fontAlgn="auto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altLang="pt-BR" sz="3200" dirty="0" smtClean="0">
                <a:solidFill>
                  <a:srgbClr val="41646C"/>
                </a:solidFill>
                <a:latin typeface="+mn-lt"/>
              </a:rPr>
              <a:t> </a:t>
            </a:r>
            <a:r>
              <a:rPr lang="pt-BR" altLang="pt-BR" sz="3200" dirty="0">
                <a:solidFill>
                  <a:srgbClr val="41646C"/>
                </a:solidFill>
                <a:latin typeface="+mn-lt"/>
              </a:rPr>
              <a:t>	Convênio de adesão</a:t>
            </a:r>
          </a:p>
        </p:txBody>
      </p:sp>
      <p:sp>
        <p:nvSpPr>
          <p:cNvPr id="6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Funcionamento das EFPC</a:t>
            </a:r>
          </a:p>
        </p:txBody>
      </p:sp>
    </p:spTree>
    <p:extLst>
      <p:ext uri="{BB962C8B-B14F-4D97-AF65-F5344CB8AC3E}">
        <p14:creationId xmlns:p14="http://schemas.microsoft.com/office/powerpoint/2010/main" val="395218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704" y="1573401"/>
            <a:ext cx="10347759" cy="4727448"/>
          </a:xfrm>
          <a:prstGeom prst="rect">
            <a:avLst/>
          </a:prstGeom>
          <a:solidFill>
            <a:schemeClr val="bg1"/>
          </a:solidFill>
          <a:ln w="3175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609600" indent="-6096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defRPr/>
            </a:pPr>
            <a:r>
              <a:rPr lang="en-US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</a:t>
            </a:r>
            <a:r>
              <a:rPr lang="pt-BR" sz="2800" b="1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Os planos podem prever benefícios:</a:t>
            </a:r>
          </a:p>
          <a:p>
            <a:pPr marL="609600" indent="-6096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defRPr/>
            </a:pPr>
            <a:endParaRPr lang="pt-BR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programados</a:t>
            </a: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não  programados</a:t>
            </a: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continuados</a:t>
            </a: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em pagamento único</a:t>
            </a: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vitalícios</a:t>
            </a:r>
          </a:p>
          <a:p>
            <a:pPr marL="990600" lvl="1" indent="-5334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ct val="10000"/>
              </a:spcAft>
              <a:buFont typeface="Arial" panose="020B0604020202020204" pitchFamily="34" charset="0"/>
              <a:buChar char="•"/>
              <a:defRPr/>
            </a:pPr>
            <a:r>
              <a:rPr lang="pt-BR" sz="28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  por prazo determinado</a:t>
            </a:r>
          </a:p>
          <a:p>
            <a:pPr marL="609600" indent="-609600" algn="just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 smtClean="0"/>
              <a:t>Regulamento dos Planos de Benefícios</a:t>
            </a:r>
            <a:endParaRPr lang="pt-BR" dirty="0"/>
          </a:p>
        </p:txBody>
      </p:sp>
      <p:sp>
        <p:nvSpPr>
          <p:cNvPr id="5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Funcionamento das EFPC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6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A 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/>
              <a:t>SBR na Previc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242889" y="987614"/>
            <a:ext cx="11472862" cy="523220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990600" indent="-5334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2000" b="1" dirty="0">
                <a:solidFill>
                  <a:srgbClr val="41646C"/>
                </a:solidFill>
                <a:cs typeface="Times New Roman" panose="02020603050405020304" pitchFamily="18" charset="0"/>
              </a:rPr>
              <a:t>PLANO DE CUSTEIO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2000" dirty="0">
                <a:solidFill>
                  <a:srgbClr val="41646C"/>
                </a:solidFill>
              </a:rPr>
              <a:t>O plano de custeio, com periodicidade mínima anual, estabelecerá o nível de contribuição necessário à constituição das reservas garantidoras de benefícios, fundos, provisões e à cobertura das demais despesas, em conformidade com os critérios fixados pelo órgão regulador e fiscalizador. (Art. 18 LC 109/01)</a:t>
            </a:r>
            <a:endParaRPr lang="pt-BR" altLang="pt-BR" sz="2000" dirty="0">
              <a:solidFill>
                <a:srgbClr val="41646C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2000" b="1" dirty="0">
                <a:solidFill>
                  <a:srgbClr val="41646C"/>
                </a:solidFill>
                <a:cs typeface="Times New Roman" panose="02020603050405020304" pitchFamily="18" charset="0"/>
              </a:rPr>
              <a:t>CONTRIBUIÇÕES (LC nº 109, art. 19)</a:t>
            </a:r>
          </a:p>
          <a:p>
            <a:pPr lvl="1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altLang="pt-BR" sz="2000" dirty="0">
                <a:solidFill>
                  <a:srgbClr val="41646C"/>
                </a:solidFill>
                <a:cs typeface="Times New Roman" panose="02020603050405020304" pitchFamily="18" charset="0"/>
              </a:rPr>
              <a:t>	</a:t>
            </a:r>
            <a:r>
              <a:rPr lang="pt-BR" altLang="pt-BR" sz="2000" b="1" dirty="0">
                <a:solidFill>
                  <a:srgbClr val="41646C"/>
                </a:solidFill>
                <a:cs typeface="Times New Roman" panose="02020603050405020304" pitchFamily="18" charset="0"/>
              </a:rPr>
              <a:t>Normais: </a:t>
            </a:r>
            <a:r>
              <a:rPr lang="pt-BR" altLang="pt-BR" sz="2000" dirty="0">
                <a:solidFill>
                  <a:srgbClr val="41646C"/>
                </a:solidFill>
              </a:rPr>
              <a:t>aquelas destinadas ao custeio dos benefícios previstos no respectivo plano</a:t>
            </a:r>
            <a:r>
              <a:rPr lang="pt-BR" altLang="pt-BR" sz="2000" dirty="0">
                <a:solidFill>
                  <a:srgbClr val="41646C"/>
                </a:solidFill>
                <a:cs typeface="Times New Roman" panose="02020603050405020304" pitchFamily="18" charset="0"/>
              </a:rPr>
              <a:t>;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2000" b="1" dirty="0">
                <a:solidFill>
                  <a:srgbClr val="41646C"/>
                </a:solidFill>
                <a:cs typeface="Times New Roman" panose="02020603050405020304" pitchFamily="18" charset="0"/>
              </a:rPr>
              <a:t>	 Extraordinárias:  </a:t>
            </a:r>
            <a:r>
              <a:rPr lang="pt-BR" altLang="pt-BR" sz="2000" dirty="0">
                <a:solidFill>
                  <a:srgbClr val="41646C"/>
                </a:solidFill>
              </a:rPr>
              <a:t>aquelas destinadas ao custeio de déficits, serviço passado e outras finalidades não incluídas na contribuição normal</a:t>
            </a:r>
            <a:r>
              <a:rPr lang="pt-BR" altLang="pt-BR" sz="2000" dirty="0">
                <a:solidFill>
                  <a:srgbClr val="41646C"/>
                </a:solidFill>
                <a:cs typeface="Times New Roman" panose="02020603050405020304" pitchFamily="18" charset="0"/>
              </a:rPr>
              <a:t>;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2000" b="1" dirty="0">
                <a:solidFill>
                  <a:srgbClr val="41646C"/>
                </a:solidFill>
              </a:rPr>
              <a:t>PARIDADE DE CONTRIBUIÇÕES (CF, art. 202, § 3º)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pt-BR" altLang="pt-BR" sz="2000" i="1" dirty="0">
                <a:solidFill>
                  <a:srgbClr val="41646C"/>
                </a:solidFill>
              </a:rPr>
              <a:t>É vedado o aporte de recursos a entidade de previdência privada pela União, Estados, Distrito Federal e Municípios, suas autarquias, fundações, empresas públicas, sociedades de economia mista e outras entidades públicas, salvo na qualidade de patrocinador, situação na qual, </a:t>
            </a:r>
            <a:r>
              <a:rPr lang="pt-BR" altLang="pt-BR" sz="2000" b="1" i="1" u="sng" dirty="0">
                <a:solidFill>
                  <a:srgbClr val="41646C"/>
                </a:solidFill>
              </a:rPr>
              <a:t>em hipótese alguma, sua contribuição normal poderá exceder a do segurado.</a:t>
            </a:r>
          </a:p>
        </p:txBody>
      </p:sp>
      <p:sp>
        <p:nvSpPr>
          <p:cNvPr id="5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Funcionamento das EFPC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5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/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SBR na Previc</a:t>
            </a:r>
          </a:p>
        </p:txBody>
      </p:sp>
    </p:spTree>
    <p:extLst>
      <p:ext uri="{BB962C8B-B14F-4D97-AF65-F5344CB8AC3E}">
        <p14:creationId xmlns:p14="http://schemas.microsoft.com/office/powerpoint/2010/main" val="165400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704" y="1724025"/>
            <a:ext cx="9973110" cy="4278094"/>
          </a:xfrm>
          <a:prstGeom prst="rect">
            <a:avLst/>
          </a:prstGeom>
          <a:solidFill>
            <a:schemeClr val="bg1"/>
          </a:solidFill>
          <a:ln w="31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171575" lvl="1" indent="-28575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200" b="1" dirty="0" smtClean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Conjuntural</a:t>
            </a:r>
            <a:endParaRPr lang="pt-BR" sz="3200" b="1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1700213" lvl="1" indent="-28575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Alteração de Premissas Atuariais</a:t>
            </a:r>
          </a:p>
          <a:p>
            <a:pPr marL="2157413" lvl="2" indent="-28575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Tábua de Mortalidade, Taxa de Juros....</a:t>
            </a:r>
          </a:p>
          <a:p>
            <a:pPr marL="1700213" lvl="1" indent="-28575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Baixa Rentabilidade dos ativos</a:t>
            </a:r>
          </a:p>
          <a:p>
            <a:pPr marL="2157413" lvl="2" indent="-28575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400" dirty="0" smtClean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Inadimplência</a:t>
            </a:r>
            <a:endParaRPr lang="pt-BR" sz="24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2157413" lvl="2" indent="-28575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Retorno a baixo da Meta atuarial estipulada</a:t>
            </a:r>
          </a:p>
          <a:p>
            <a:pPr marL="1171575" lvl="1" indent="-28575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200" b="1" dirty="0">
                <a:solidFill>
                  <a:srgbClr val="41646C"/>
                </a:solidFill>
                <a:cs typeface="Times New Roman" panose="02020603050405020304" pitchFamily="18" charset="0"/>
              </a:rPr>
              <a:t>Estrutural</a:t>
            </a:r>
          </a:p>
          <a:p>
            <a:pPr marL="2157413" lvl="2" indent="-28575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Modelagem do plano inadequada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3"/>
          </p:nvPr>
        </p:nvSpPr>
        <p:spPr>
          <a:xfrm>
            <a:off x="83703" y="887272"/>
            <a:ext cx="9973109" cy="597144"/>
          </a:xfrm>
        </p:spPr>
        <p:txBody>
          <a:bodyPr/>
          <a:lstStyle/>
          <a:p>
            <a:r>
              <a:rPr lang="pt-BR" dirty="0"/>
              <a:t>Causas do </a:t>
            </a:r>
            <a:r>
              <a:rPr lang="pt-BR" dirty="0" smtClean="0"/>
              <a:t>Déficit</a:t>
            </a:r>
            <a:endParaRPr lang="pt-BR" dirty="0"/>
          </a:p>
        </p:txBody>
      </p:sp>
      <p:sp>
        <p:nvSpPr>
          <p:cNvPr id="6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Equacionamento de Déficit - CGPC Nº 26/2008</a:t>
            </a:r>
          </a:p>
        </p:txBody>
      </p:sp>
    </p:spTree>
    <p:extLst>
      <p:ext uri="{BB962C8B-B14F-4D97-AF65-F5344CB8AC3E}">
        <p14:creationId xmlns:p14="http://schemas.microsoft.com/office/powerpoint/2010/main" val="255735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83704" y="1656576"/>
            <a:ext cx="11389160" cy="4062651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1343025" lvl="1" indent="-4572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3200" dirty="0" smtClean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aumento </a:t>
            </a:r>
            <a:r>
              <a:rPr lang="pt-BR" sz="32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do valor das contribuições;</a:t>
            </a:r>
          </a:p>
          <a:p>
            <a:pPr marL="1343025" lvl="1" indent="-4572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32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instituição de contribuição adicional;</a:t>
            </a:r>
          </a:p>
          <a:p>
            <a:pPr marL="1343025" lvl="1" indent="-4572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32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redução do valor dos benefícios a conceder</a:t>
            </a:r>
          </a:p>
          <a:p>
            <a:pPr marL="1171575" lvl="1" indent="-285750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pt-BR" sz="32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85725" lvl="1" algn="just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3200" dirty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A redução do valor dos benefícios não se aplica aos assistidos, sendo cabível, neste caso, a instituição de contribuição extraordinária para a cobertura do déficit </a:t>
            </a:r>
            <a:r>
              <a:rPr lang="pt-BR" sz="3200" dirty="0" smtClean="0">
                <a:solidFill>
                  <a:srgbClr val="41646C"/>
                </a:solidFill>
                <a:latin typeface="+mn-lt"/>
                <a:cs typeface="Times New Roman" panose="02020603050405020304" pitchFamily="18" charset="0"/>
              </a:rPr>
              <a:t>apurado.</a:t>
            </a:r>
            <a:endParaRPr lang="pt-BR" sz="32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3"/>
          </p:nvPr>
        </p:nvSpPr>
        <p:spPr>
          <a:xfrm>
            <a:off x="83703" y="887272"/>
            <a:ext cx="9973109" cy="597144"/>
          </a:xfrm>
        </p:spPr>
        <p:txBody>
          <a:bodyPr/>
          <a:lstStyle/>
          <a:p>
            <a:r>
              <a:rPr lang="pt-BR" dirty="0" smtClean="0"/>
              <a:t>Formas de Equacionamento</a:t>
            </a:r>
            <a:endParaRPr lang="pt-BR" dirty="0"/>
          </a:p>
        </p:txBody>
      </p:sp>
      <p:sp>
        <p:nvSpPr>
          <p:cNvPr id="6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Equacionamento de Déficit - CGPC Nº 26/2008</a:t>
            </a:r>
          </a:p>
        </p:txBody>
      </p:sp>
    </p:spTree>
    <p:extLst>
      <p:ext uri="{BB962C8B-B14F-4D97-AF65-F5344CB8AC3E}">
        <p14:creationId xmlns:p14="http://schemas.microsoft.com/office/powerpoint/2010/main" val="109665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3"/>
          </p:nvPr>
        </p:nvSpPr>
        <p:spPr>
          <a:xfrm>
            <a:off x="83703" y="887272"/>
            <a:ext cx="9973109" cy="597144"/>
          </a:xfrm>
        </p:spPr>
        <p:txBody>
          <a:bodyPr/>
          <a:lstStyle/>
          <a:p>
            <a:r>
              <a:rPr lang="pt-BR" dirty="0" smtClean="0"/>
              <a:t>Déficit</a:t>
            </a:r>
            <a:endParaRPr lang="pt-BR" dirty="0"/>
          </a:p>
        </p:txBody>
      </p:sp>
      <p:sp>
        <p:nvSpPr>
          <p:cNvPr id="6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Equacionamento de Déficit - CGPC Nº 26/2008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299574" y="1941564"/>
            <a:ext cx="2301875" cy="796925"/>
          </a:xfrm>
          <a:prstGeom prst="rect">
            <a:avLst/>
          </a:prstGeom>
          <a:solidFill>
            <a:srgbClr val="41646C"/>
          </a:solidFill>
          <a:ln w="9525">
            <a:solidFill>
              <a:srgbClr val="41646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Revisão  do Plano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462463" y="2156671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altLang="pt-BR" sz="1800">
              <a:solidFill>
                <a:srgbClr val="41646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528638" y="1852855"/>
            <a:ext cx="2185987" cy="1008063"/>
          </a:xfrm>
          <a:prstGeom prst="ellipse">
            <a:avLst/>
          </a:prstGeom>
          <a:solidFill>
            <a:srgbClr val="41646C"/>
          </a:solidFill>
          <a:ln w="9525">
            <a:solidFill>
              <a:srgbClr val="41646C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Equacionamento</a:t>
            </a: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3090071" y="1539598"/>
            <a:ext cx="5721346" cy="1699284"/>
          </a:xfrm>
          <a:prstGeom prst="ellipse">
            <a:avLst/>
          </a:prstGeom>
          <a:solidFill>
            <a:srgbClr val="41646C"/>
          </a:solidFill>
          <a:ln w="38100">
            <a:solidFill>
              <a:schemeClr val="accent4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Aumento do valor das contribuições</a:t>
            </a:r>
          </a:p>
          <a:p>
            <a:pPr eaLnBrk="1" hangingPunct="1"/>
            <a:r>
              <a:rPr lang="pt-BR" alt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Contribuição adicional</a:t>
            </a:r>
          </a:p>
          <a:p>
            <a:pPr eaLnBrk="1" hangingPunct="1"/>
            <a:r>
              <a:rPr lang="pt-BR" altLang="pt-B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Redução valor benefícios a conceder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289718" y="3238881"/>
            <a:ext cx="2663825" cy="1185862"/>
          </a:xfrm>
          <a:prstGeom prst="wedgeEllipseCallout">
            <a:avLst>
              <a:gd name="adj1" fmla="val -891"/>
              <a:gd name="adj2" fmla="val -95668"/>
            </a:avLst>
          </a:prstGeom>
          <a:solidFill>
            <a:srgbClr val="CEE8EE"/>
          </a:solidFill>
          <a:ln w="9525">
            <a:solidFill>
              <a:srgbClr val="41646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dirty="0">
                <a:solidFill>
                  <a:srgbClr val="41646C"/>
                </a:solidFill>
                <a:cs typeface="Times New Roman" panose="02020603050405020304" pitchFamily="18" charset="0"/>
              </a:rPr>
              <a:t>Patrocinador,     Participante e       Assistido 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025648" y="5335249"/>
            <a:ext cx="8424863" cy="1016000"/>
          </a:xfrm>
          <a:prstGeom prst="rect">
            <a:avLst/>
          </a:prstGeom>
          <a:noFill/>
          <a:ln w="9525">
            <a:solidFill>
              <a:srgbClr val="41646C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2000" dirty="0">
                <a:solidFill>
                  <a:srgbClr val="41646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 prejuízo de ação regressiva contra dirigentes ou terceiros que deram causa  a danos ou prejuízos à entidade.  Na hipótese de retorno do recurso: redução de contribuição ou  melhoria dos benefícios. </a:t>
            </a: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5085556" y="3486412"/>
            <a:ext cx="5957888" cy="1568585"/>
          </a:xfrm>
          <a:prstGeom prst="wedgeEllipseCallout">
            <a:avLst>
              <a:gd name="adj1" fmla="val -29052"/>
              <a:gd name="adj2" fmla="val -80154"/>
            </a:avLst>
          </a:prstGeom>
          <a:solidFill>
            <a:srgbClr val="CEE8EE"/>
          </a:solidFill>
          <a:ln w="9525">
            <a:solidFill>
              <a:srgbClr val="41646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dirty="0">
                <a:solidFill>
                  <a:srgbClr val="41646C"/>
                </a:solidFill>
                <a:cs typeface="Times New Roman" panose="02020603050405020304" pitchFamily="18" charset="0"/>
              </a:rPr>
              <a:t>A redução de benefícios não se aplica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dirty="0">
                <a:solidFill>
                  <a:srgbClr val="41646C"/>
                </a:solidFill>
                <a:cs typeface="Times New Roman" panose="02020603050405020304" pitchFamily="18" charset="0"/>
              </a:rPr>
              <a:t> aos assistidos sendo cabível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altLang="pt-BR" dirty="0">
                <a:solidFill>
                  <a:srgbClr val="41646C"/>
                </a:solidFill>
                <a:cs typeface="Times New Roman" panose="02020603050405020304" pitchFamily="18" charset="0"/>
              </a:rPr>
              <a:t>a instituição de Contribuição adicional</a:t>
            </a:r>
          </a:p>
        </p:txBody>
      </p:sp>
      <p:sp>
        <p:nvSpPr>
          <p:cNvPr id="18" name="AutoShape 9"/>
          <p:cNvSpPr>
            <a:spLocks noChangeArrowheads="1"/>
          </p:cNvSpPr>
          <p:nvPr/>
        </p:nvSpPr>
        <p:spPr bwMode="auto">
          <a:xfrm rot="10800000">
            <a:off x="8572499" y="2209057"/>
            <a:ext cx="795337" cy="358775"/>
          </a:xfrm>
          <a:prstGeom prst="leftArrow">
            <a:avLst>
              <a:gd name="adj1" fmla="val 50000"/>
              <a:gd name="adj2" fmla="val 50221"/>
            </a:avLst>
          </a:prstGeom>
          <a:solidFill>
            <a:srgbClr val="FFC000"/>
          </a:solidFill>
          <a:ln w="9525">
            <a:solidFill>
              <a:srgbClr val="41646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altLang="pt-BR">
              <a:solidFill>
                <a:srgbClr val="41646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 rot="10800000">
            <a:off x="2583262" y="2209057"/>
            <a:ext cx="795337" cy="358775"/>
          </a:xfrm>
          <a:prstGeom prst="leftArrow">
            <a:avLst>
              <a:gd name="adj1" fmla="val 50000"/>
              <a:gd name="adj2" fmla="val 50221"/>
            </a:avLst>
          </a:prstGeom>
          <a:solidFill>
            <a:srgbClr val="FFC000"/>
          </a:solidFill>
          <a:ln w="9525">
            <a:solidFill>
              <a:srgbClr val="41646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altLang="pt-BR">
              <a:solidFill>
                <a:srgbClr val="41646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97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42900" y="981075"/>
            <a:ext cx="10972800" cy="5539978"/>
          </a:xfrm>
          <a:prstGeom prst="rect">
            <a:avLst/>
          </a:prstGeom>
          <a:noFill/>
          <a:ln w="3175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41646C"/>
                </a:solidFill>
              </a:rPr>
              <a:t>(</a:t>
            </a:r>
            <a:r>
              <a:rPr lang="pt-BR" sz="2000" b="1" dirty="0">
                <a:solidFill>
                  <a:srgbClr val="41646C"/>
                </a:solidFill>
              </a:rPr>
              <a:t>Art. 21 da LC 109/2001 e Art. 29 CGPC nº 26/2008)</a:t>
            </a:r>
            <a:endParaRPr lang="pt-BR" sz="2000" b="1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solidFill>
                  <a:srgbClr val="41646C"/>
                </a:solidFill>
              </a:rPr>
              <a:t>Resultado </a:t>
            </a:r>
            <a:r>
              <a:rPr lang="pt-BR" sz="2000" dirty="0">
                <a:solidFill>
                  <a:srgbClr val="41646C"/>
                </a:solidFill>
              </a:rPr>
              <a:t>deficitário apurado no plano de benefícios deverá ser equacionado por participantes, assistidos e patrocinadores, observada a proporção contributiva em relação às contribuições normais vigentes no período em que for apurado o resultado até o final do exercício subsequente, se o déficit técnico acumulado for superior a dez por cento das provisões matemática</a:t>
            </a: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solidFill>
                  <a:srgbClr val="41646C"/>
                </a:solidFill>
              </a:rPr>
              <a:t>Até </a:t>
            </a:r>
            <a:r>
              <a:rPr lang="pt-BR" sz="2000" dirty="0">
                <a:solidFill>
                  <a:srgbClr val="41646C"/>
                </a:solidFill>
              </a:rPr>
              <a:t>o final do exercício subsequente ao da apuração do terceiro resultado deficitário anual consecutivo, se o déficit técnico acumulado for igual ou inferior a dez por cento das provisões matemáticas</a:t>
            </a: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 smtClean="0">
                <a:solidFill>
                  <a:srgbClr val="41646C"/>
                </a:solidFill>
              </a:rPr>
              <a:t>Estudos </a:t>
            </a:r>
            <a:r>
              <a:rPr lang="pt-BR" sz="2000" dirty="0">
                <a:solidFill>
                  <a:srgbClr val="41646C"/>
                </a:solidFill>
              </a:rPr>
              <a:t>que concluam que o fluxo financeiro do plano é suficiente para honrar os compromissos no período</a:t>
            </a: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Aprovação pelo Conselho Deliberativo </a:t>
            </a: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Disponibilizado aos participantes, assistidos e patrocinadores e ao órgão fiscalizador</a:t>
            </a:r>
            <a:endParaRPr lang="pt-BR" sz="20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O plano para equacionamento de déficit técnico acumulado deverá ser aplicado a partir do exercício subsequente ao de sua aprovação</a:t>
            </a:r>
            <a:endParaRPr lang="pt-BR" sz="2000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Equacionamento de Déficit - CGPC Nº 26/2008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42900" y="981075"/>
            <a:ext cx="10972800" cy="4462760"/>
          </a:xfrm>
          <a:prstGeom prst="rect">
            <a:avLst/>
          </a:prstGeom>
          <a:noFill/>
          <a:ln w="3175" algn="ctr"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lvl="1" algn="ctr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2000" b="1" dirty="0" smtClean="0">
                <a:solidFill>
                  <a:srgbClr val="41646C"/>
                </a:solidFill>
              </a:rPr>
              <a:t>(</a:t>
            </a:r>
            <a:r>
              <a:rPr lang="pt-BR" sz="2000" b="1" dirty="0">
                <a:solidFill>
                  <a:srgbClr val="41646C"/>
                </a:solidFill>
              </a:rPr>
              <a:t>Art. 21 da LC 109/2001 e Art. 29 CGPC nº 26/2008)</a:t>
            </a:r>
            <a:endParaRPr lang="pt-BR" sz="2000" b="1" dirty="0">
              <a:solidFill>
                <a:srgbClr val="41646C"/>
              </a:solidFill>
              <a:latin typeface="+mn-lt"/>
              <a:cs typeface="Times New Roman" panose="02020603050405020304" pitchFamily="18" charset="0"/>
            </a:endParaRP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Deverá ser equacionado por participantes, assistidos e patrocinadores, observada a proporção contributiva em relação às contribuições normais vigentes, se o déficit técnico acumulado for;/</a:t>
            </a:r>
          </a:p>
          <a:p>
            <a:pPr marL="1447800" lvl="2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superior a 10% das provisões matemática, no período em que for apurado o resultado até o final do exercício subsequente.</a:t>
            </a:r>
          </a:p>
          <a:p>
            <a:pPr marL="1447800" lvl="2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igual ou inferior a 10% das provisões matemáticas, se o déficit persistir por 3 anos consecutivos.</a:t>
            </a:r>
          </a:p>
          <a:p>
            <a:pPr lvl="1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endParaRPr lang="pt-BR" sz="2000" dirty="0">
              <a:solidFill>
                <a:srgbClr val="41646C"/>
              </a:solidFill>
            </a:endParaRPr>
          </a:p>
          <a:p>
            <a:pPr marL="990600" lvl="1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A plano de equacionamento deverá ser:</a:t>
            </a:r>
          </a:p>
          <a:p>
            <a:pPr marL="1447800" lvl="2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aprovado pelo Conselho Deliberativo; e </a:t>
            </a:r>
          </a:p>
          <a:p>
            <a:pPr marL="1447800" lvl="2" indent="-533400" eaLnBrk="1" fontAlgn="auto" hangingPunct="1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pt-BR" sz="2000" dirty="0">
                <a:solidFill>
                  <a:srgbClr val="41646C"/>
                </a:solidFill>
              </a:rPr>
              <a:t>disponibilizado aos participantes, assistidos e patrocinadores e ao órgão fiscalizador</a:t>
            </a:r>
            <a:endParaRPr lang="pt-BR" sz="2000" dirty="0">
              <a:solidFill>
                <a:srgbClr val="41646C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Equacionamento de Déficit - CGPC Nº 26/2008</a:t>
            </a:r>
          </a:p>
        </p:txBody>
      </p:sp>
    </p:spTree>
    <p:extLst>
      <p:ext uri="{BB962C8B-B14F-4D97-AF65-F5344CB8AC3E}">
        <p14:creationId xmlns:p14="http://schemas.microsoft.com/office/powerpoint/2010/main" val="347360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5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/>
              <a:t>SBR na Previc</a:t>
            </a:r>
          </a:p>
        </p:txBody>
      </p:sp>
    </p:spTree>
    <p:extLst>
      <p:ext uri="{BB962C8B-B14F-4D97-AF65-F5344CB8AC3E}">
        <p14:creationId xmlns:p14="http://schemas.microsoft.com/office/powerpoint/2010/main" val="526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4"/>
          <p:cNvSpPr>
            <a:spLocks noChangeArrowheads="1"/>
          </p:cNvSpPr>
          <p:nvPr/>
        </p:nvSpPr>
        <p:spPr bwMode="auto">
          <a:xfrm>
            <a:off x="3300413" y="1254012"/>
            <a:ext cx="2952750" cy="1225550"/>
          </a:xfrm>
          <a:prstGeom prst="rect">
            <a:avLst/>
          </a:prstGeom>
          <a:solidFill>
            <a:srgbClr val="CEE8EE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b="1" dirty="0">
                <a:solidFill>
                  <a:srgbClr val="41646C"/>
                </a:solidFill>
                <a:latin typeface="+mn-lt"/>
              </a:rPr>
              <a:t>SUPERVISÃO BASEADA</a:t>
            </a:r>
          </a:p>
          <a:p>
            <a:pPr algn="ctr" eaLnBrk="1" hangingPunct="1"/>
            <a:r>
              <a:rPr lang="pt-BR" altLang="pt-BR" b="1" dirty="0">
                <a:solidFill>
                  <a:srgbClr val="41646C"/>
                </a:solidFill>
                <a:latin typeface="+mn-lt"/>
              </a:rPr>
              <a:t>EM REGRAS</a:t>
            </a:r>
          </a:p>
        </p:txBody>
      </p:sp>
      <p:sp>
        <p:nvSpPr>
          <p:cNvPr id="63491" name="Oval 9"/>
          <p:cNvSpPr>
            <a:spLocks noChangeArrowheads="1"/>
          </p:cNvSpPr>
          <p:nvPr/>
        </p:nvSpPr>
        <p:spPr bwMode="auto">
          <a:xfrm>
            <a:off x="3876675" y="3416187"/>
            <a:ext cx="4259263" cy="1517650"/>
          </a:xfrm>
          <a:prstGeom prst="ellipse">
            <a:avLst/>
          </a:prstGeom>
          <a:solidFill>
            <a:srgbClr val="FFC000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2400" b="1" dirty="0" smtClean="0">
                <a:solidFill>
                  <a:srgbClr val="41646C"/>
                </a:solidFill>
                <a:latin typeface="+mn-lt"/>
              </a:rPr>
              <a:t>SBR</a:t>
            </a:r>
          </a:p>
          <a:p>
            <a:pPr algn="ctr" eaLnBrk="1" hangingPunct="1"/>
            <a:r>
              <a:rPr lang="pt-BR" altLang="pt-BR" b="1" dirty="0" smtClean="0">
                <a:solidFill>
                  <a:srgbClr val="41646C"/>
                </a:solidFill>
                <a:latin typeface="+mn-lt"/>
              </a:rPr>
              <a:t>SUPERVISÃO </a:t>
            </a:r>
            <a:r>
              <a:rPr lang="pt-BR" altLang="pt-BR" b="1" dirty="0">
                <a:solidFill>
                  <a:srgbClr val="41646C"/>
                </a:solidFill>
                <a:latin typeface="+mn-lt"/>
              </a:rPr>
              <a:t>BASEADA EM RISCOS</a:t>
            </a:r>
          </a:p>
        </p:txBody>
      </p:sp>
      <p:sp>
        <p:nvSpPr>
          <p:cNvPr id="175114" name="AutoShape 10"/>
          <p:cNvSpPr>
            <a:spLocks/>
          </p:cNvSpPr>
          <p:nvPr/>
        </p:nvSpPr>
        <p:spPr bwMode="auto">
          <a:xfrm rot="16200000">
            <a:off x="5874544" y="-140606"/>
            <a:ext cx="407987" cy="5988050"/>
          </a:xfrm>
          <a:prstGeom prst="leftBrace">
            <a:avLst>
              <a:gd name="adj1" fmla="val 122309"/>
              <a:gd name="adj2" fmla="val 50000"/>
            </a:avLst>
          </a:prstGeom>
          <a:noFill/>
          <a:ln w="38100">
            <a:solidFill>
              <a:srgbClr val="41646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  <a:defRPr/>
            </a:pPr>
            <a:endParaRPr lang="pt-BR">
              <a:solidFill>
                <a:srgbClr val="41646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3493" name="Rectangle 11"/>
          <p:cNvSpPr>
            <a:spLocks noChangeArrowheads="1"/>
          </p:cNvSpPr>
          <p:nvPr/>
        </p:nvSpPr>
        <p:spPr bwMode="auto">
          <a:xfrm>
            <a:off x="457201" y="5292611"/>
            <a:ext cx="10833893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t-BR" altLang="pt-BR" sz="2400" dirty="0">
                <a:solidFill>
                  <a:srgbClr val="41646C"/>
                </a:solidFill>
                <a:latin typeface="+mn-lt"/>
              </a:rPr>
              <a:t>Verificar os riscos a que estão sujeitas as EFPC</a:t>
            </a:r>
          </a:p>
          <a:p>
            <a:pPr marL="342900" indent="-342900" eaLnBrk="1" hangingPunct="1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t-BR" altLang="pt-BR" sz="2400" dirty="0">
                <a:solidFill>
                  <a:srgbClr val="41646C"/>
                </a:solidFill>
                <a:latin typeface="+mn-lt"/>
              </a:rPr>
              <a:t>Verificar o conhecimento, capacitação e gerenciamento dos riscos realizados EFPC</a:t>
            </a:r>
          </a:p>
          <a:p>
            <a:pPr marL="342900" indent="-342900" eaLnBrk="1" hangingPunct="1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pt-BR" altLang="pt-BR" sz="2400" dirty="0">
                <a:solidFill>
                  <a:srgbClr val="41646C"/>
                </a:solidFill>
                <a:latin typeface="+mn-lt"/>
              </a:rPr>
              <a:t>Verificar conformidade às normas</a:t>
            </a:r>
          </a:p>
        </p:txBody>
      </p:sp>
      <p:sp>
        <p:nvSpPr>
          <p:cNvPr id="63495" name="Elipse 1"/>
          <p:cNvSpPr>
            <a:spLocks noChangeArrowheads="1"/>
          </p:cNvSpPr>
          <p:nvPr/>
        </p:nvSpPr>
        <p:spPr bwMode="auto">
          <a:xfrm>
            <a:off x="7045325" y="1046050"/>
            <a:ext cx="1655763" cy="1536700"/>
          </a:xfrm>
          <a:prstGeom prst="ellipse">
            <a:avLst/>
          </a:prstGeom>
          <a:solidFill>
            <a:srgbClr val="CEE8EE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b="1" dirty="0">
                <a:solidFill>
                  <a:srgbClr val="41646C"/>
                </a:solidFill>
                <a:latin typeface="+mn-lt"/>
              </a:rPr>
              <a:t>ANÁLISE DE RISCOS</a:t>
            </a:r>
          </a:p>
        </p:txBody>
      </p:sp>
      <p:sp>
        <p:nvSpPr>
          <p:cNvPr id="3" name="Mais 2"/>
          <p:cNvSpPr/>
          <p:nvPr/>
        </p:nvSpPr>
        <p:spPr bwMode="auto">
          <a:xfrm>
            <a:off x="6396831" y="1558585"/>
            <a:ext cx="504825" cy="481013"/>
          </a:xfrm>
          <a:prstGeom prst="mathPlus">
            <a:avLst/>
          </a:prstGeom>
          <a:solidFill>
            <a:schemeClr val="bg2">
              <a:lumMod val="10000"/>
            </a:scheme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 algn="ctr" eaLnBrk="1" hangingPunct="1">
              <a:spcBef>
                <a:spcPct val="50000"/>
              </a:spcBef>
              <a:defRPr/>
            </a:pPr>
            <a:endParaRPr lang="pt-BR">
              <a:solidFill>
                <a:srgbClr val="41646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SBR na </a:t>
            </a:r>
            <a:r>
              <a:rPr lang="pt-BR" dirty="0" smtClean="0"/>
              <a:t>Previc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4" name="Grupo 2"/>
          <p:cNvGrpSpPr>
            <a:grpSpLocks/>
          </p:cNvGrpSpPr>
          <p:nvPr/>
        </p:nvGrpSpPr>
        <p:grpSpPr bwMode="auto">
          <a:xfrm>
            <a:off x="1862138" y="1484416"/>
            <a:ext cx="7242175" cy="4679950"/>
            <a:chOff x="323850" y="1340768"/>
            <a:chExt cx="7632700" cy="4679950"/>
          </a:xfrm>
        </p:grpSpPr>
        <p:sp>
          <p:nvSpPr>
            <p:cNvPr id="195588" name="Text Box 4"/>
            <p:cNvSpPr txBox="1">
              <a:spLocks noChangeArrowheads="1"/>
            </p:cNvSpPr>
            <p:nvPr/>
          </p:nvSpPr>
          <p:spPr bwMode="auto">
            <a:xfrm>
              <a:off x="323850" y="3363243"/>
              <a:ext cx="2589965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pt-BR" sz="3600" dirty="0">
                  <a:solidFill>
                    <a:srgbClr val="41646C"/>
                  </a:solidFill>
                  <a:latin typeface="+mn-lt"/>
                  <a:cs typeface="Times New Roman" panose="02020603050405020304" pitchFamily="18" charset="0"/>
                </a:rPr>
                <a:t>SBR</a:t>
              </a:r>
            </a:p>
          </p:txBody>
        </p:sp>
        <p:grpSp>
          <p:nvGrpSpPr>
            <p:cNvPr id="64518" name="Grupo 1"/>
            <p:cNvGrpSpPr>
              <a:grpSpLocks/>
            </p:cNvGrpSpPr>
            <p:nvPr/>
          </p:nvGrpSpPr>
          <p:grpSpPr bwMode="auto">
            <a:xfrm>
              <a:off x="2700338" y="1340768"/>
              <a:ext cx="5256212" cy="4679950"/>
              <a:chOff x="2700338" y="1341438"/>
              <a:chExt cx="5256212" cy="4679950"/>
            </a:xfrm>
          </p:grpSpPr>
          <p:sp>
            <p:nvSpPr>
              <p:cNvPr id="195589" name="AutoShape 5"/>
              <p:cNvSpPr>
                <a:spLocks/>
              </p:cNvSpPr>
              <p:nvPr/>
            </p:nvSpPr>
            <p:spPr bwMode="auto">
              <a:xfrm>
                <a:off x="2699657" y="1341438"/>
                <a:ext cx="503605" cy="4679950"/>
              </a:xfrm>
              <a:prstGeom prst="leftBrace">
                <a:avLst>
                  <a:gd name="adj1" fmla="val 7749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1" hangingPunct="1">
                  <a:spcBef>
                    <a:spcPct val="50000"/>
                  </a:spcBef>
                  <a:defRPr/>
                </a:pPr>
                <a:endParaRPr lang="pt-BR" sz="3600">
                  <a:solidFill>
                    <a:srgbClr val="41646C"/>
                  </a:solidFill>
                  <a:latin typeface="+mn-lt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5590" name="Text Box 6"/>
              <p:cNvSpPr txBox="1">
                <a:spLocks noChangeArrowheads="1"/>
              </p:cNvSpPr>
              <p:nvPr/>
            </p:nvSpPr>
            <p:spPr bwMode="auto">
              <a:xfrm>
                <a:off x="3204935" y="1557338"/>
                <a:ext cx="3454960" cy="646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3600" dirty="0">
                    <a:solidFill>
                      <a:srgbClr val="41646C"/>
                    </a:solidFill>
                    <a:latin typeface="+mn-lt"/>
                    <a:cs typeface="Times New Roman" panose="02020603050405020304" pitchFamily="18" charset="0"/>
                  </a:rPr>
                  <a:t>Planejamento</a:t>
                </a:r>
              </a:p>
            </p:txBody>
          </p:sp>
          <p:sp>
            <p:nvSpPr>
              <p:cNvPr id="195591" name="Line 7"/>
              <p:cNvSpPr>
                <a:spLocks noChangeShapeType="1"/>
              </p:cNvSpPr>
              <p:nvPr/>
            </p:nvSpPr>
            <p:spPr bwMode="auto">
              <a:xfrm>
                <a:off x="3492708" y="2636838"/>
                <a:ext cx="446384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1" hangingPunct="1">
                  <a:spcBef>
                    <a:spcPct val="50000"/>
                  </a:spcBef>
                  <a:defRPr/>
                </a:pPr>
                <a:endParaRPr lang="pt-BR" sz="3600">
                  <a:solidFill>
                    <a:srgbClr val="41646C"/>
                  </a:solidFill>
                  <a:latin typeface="+mn-lt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5592" name="Text Box 8"/>
              <p:cNvSpPr txBox="1">
                <a:spLocks noChangeArrowheads="1"/>
              </p:cNvSpPr>
              <p:nvPr/>
            </p:nvSpPr>
            <p:spPr bwMode="auto">
              <a:xfrm>
                <a:off x="3275205" y="3074988"/>
                <a:ext cx="3454960" cy="23082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pt-BR" sz="3600" dirty="0">
                    <a:solidFill>
                      <a:srgbClr val="41646C"/>
                    </a:solidFill>
                    <a:latin typeface="+mn-lt"/>
                    <a:cs typeface="Times New Roman" panose="02020603050405020304" pitchFamily="18" charset="0"/>
                  </a:rPr>
                  <a:t>Licenciamento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pt-BR" sz="3600" dirty="0">
                    <a:solidFill>
                      <a:srgbClr val="41646C"/>
                    </a:solidFill>
                    <a:latin typeface="+mn-lt"/>
                    <a:cs typeface="Times New Roman" panose="02020603050405020304" pitchFamily="18" charset="0"/>
                  </a:rPr>
                  <a:t>Monitoramento</a:t>
                </a:r>
              </a:p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pt-BR" sz="3600" dirty="0">
                    <a:solidFill>
                      <a:srgbClr val="41646C"/>
                    </a:solidFill>
                    <a:latin typeface="+mn-lt"/>
                    <a:cs typeface="Times New Roman" panose="02020603050405020304" pitchFamily="18" charset="0"/>
                  </a:rPr>
                  <a:t>Fiscalização</a:t>
                </a:r>
              </a:p>
            </p:txBody>
          </p:sp>
        </p:grpSp>
      </p:grpSp>
      <p:sp>
        <p:nvSpPr>
          <p:cNvPr id="195595" name="Oval 11"/>
          <p:cNvSpPr>
            <a:spLocks noChangeArrowheads="1"/>
          </p:cNvSpPr>
          <p:nvPr/>
        </p:nvSpPr>
        <p:spPr bwMode="auto">
          <a:xfrm rot="19013836">
            <a:off x="7623176" y="4711804"/>
            <a:ext cx="2665412" cy="792162"/>
          </a:xfrm>
          <a:prstGeom prst="ellipse">
            <a:avLst/>
          </a:prstGeom>
          <a:solidFill>
            <a:srgbClr val="CEE8EE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2400" dirty="0">
                <a:solidFill>
                  <a:srgbClr val="41646C"/>
                </a:solidFill>
                <a:latin typeface="+mn-lt"/>
              </a:rPr>
              <a:t>EFPC - GBR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/>
              <a:t>Aplicabilidade da </a:t>
            </a:r>
            <a:r>
              <a:rPr lang="pt-BR" dirty="0" smtClean="0"/>
              <a:t>SBR</a:t>
            </a:r>
            <a:endParaRPr lang="pt-BR" dirty="0"/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SBR na </a:t>
            </a:r>
            <a:r>
              <a:rPr lang="pt-BR" dirty="0" smtClean="0"/>
              <a:t>Previc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5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6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 smtClean="0"/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SBR na Previc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05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pt-BR" dirty="0"/>
              <a:t>PAF – Programa Anual de Fiscalização</a:t>
            </a:r>
          </a:p>
        </p:txBody>
      </p:sp>
      <p:sp>
        <p:nvSpPr>
          <p:cNvPr id="13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SBR na </a:t>
            </a:r>
            <a:r>
              <a:rPr lang="pt-BR" dirty="0" smtClean="0"/>
              <a:t>Previc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14337" y="1573401"/>
            <a:ext cx="10729913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pt-BR" sz="2800" b="1" dirty="0" smtClean="0">
                <a:solidFill>
                  <a:srgbClr val="41646C"/>
                </a:solidFill>
              </a:rPr>
              <a:t>Conceito: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rgbClr val="41646C"/>
                </a:solidFill>
              </a:rPr>
              <a:t>Diretrizes aprovadas pela DICOL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rgbClr val="41646C"/>
                </a:solidFill>
              </a:rPr>
              <a:t>Planejamento da PREVIC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rgbClr val="41646C"/>
                </a:solidFill>
              </a:rPr>
              <a:t>Trata-se da metodologia para escolha objetiva dos planos de benefícios e EFPC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800" dirty="0" smtClean="0">
                <a:solidFill>
                  <a:srgbClr val="41646C"/>
                </a:solidFill>
              </a:rPr>
              <a:t>Parte integrante da supervisão das EFPC e de planos de benefícios por elas administrados </a:t>
            </a:r>
            <a:endParaRPr lang="pt-BR" sz="2800" dirty="0">
              <a:solidFill>
                <a:srgbClr val="4164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28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145088" y="1808163"/>
            <a:ext cx="2025650" cy="706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+mj-lt"/>
                <a:ea typeface="SimSun" pitchFamily="2"/>
                <a:cs typeface="Mangal" pitchFamily="2"/>
              </a:rPr>
              <a:t>Obrigado</a:t>
            </a:r>
            <a:r>
              <a:rPr lang="pt-BR" sz="4000" b="1" dirty="0">
                <a:solidFill>
                  <a:schemeClr val="bg1"/>
                </a:solidFill>
                <a:latin typeface="+mn-lt"/>
              </a:rPr>
              <a:t>!</a:t>
            </a:r>
            <a:endParaRPr lang="pt-BR" sz="4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109505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Regime Geral de Previdência </a:t>
            </a:r>
            <a:r>
              <a:rPr lang="pt-BR" dirty="0" smtClean="0"/>
              <a:t>Social - RGPS</a:t>
            </a:r>
            <a:endParaRPr lang="pt-BR" dirty="0"/>
          </a:p>
        </p:txBody>
      </p:sp>
      <p:sp>
        <p:nvSpPr>
          <p:cNvPr id="68611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chemeClr val="bg1"/>
                </a:solidFill>
                <a:cs typeface="Arial" panose="020B0604020202020204" pitchFamily="34" charset="0"/>
              </a:rPr>
              <a:t>Sistema de Previdência no Brasil </a:t>
            </a:r>
            <a:endParaRPr lang="pt-BR" altLang="pt-BR" sz="32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68613" name="Retângulo 3"/>
          <p:cNvSpPr>
            <a:spLocks noChangeArrowheads="1"/>
          </p:cNvSpPr>
          <p:nvPr/>
        </p:nvSpPr>
        <p:spPr bwMode="auto">
          <a:xfrm>
            <a:off x="247650" y="5251450"/>
            <a:ext cx="6096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1600" b="1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Benefícios da Previdência Social:</a:t>
            </a:r>
          </a:p>
        </p:txBody>
      </p:sp>
      <p:sp>
        <p:nvSpPr>
          <p:cNvPr id="5" name="Retângulo 4"/>
          <p:cNvSpPr/>
          <p:nvPr/>
        </p:nvSpPr>
        <p:spPr>
          <a:xfrm>
            <a:off x="324155" y="5589656"/>
            <a:ext cx="11377308" cy="1085596"/>
          </a:xfrm>
          <a:prstGeom prst="rect">
            <a:avLst/>
          </a:prstGeom>
        </p:spPr>
        <p:txBody>
          <a:bodyPr numCol="5"/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b="1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Aposentadoria</a:t>
            </a:r>
          </a:p>
          <a:p>
            <a:pPr marL="26352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idade</a:t>
            </a:r>
          </a:p>
          <a:p>
            <a:pPr marL="26352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invalidez</a:t>
            </a:r>
          </a:p>
          <a:p>
            <a:pPr marL="26352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tempo de contribuição</a:t>
            </a:r>
          </a:p>
          <a:p>
            <a:pPr marL="26352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Aposentadoria especial</a:t>
            </a: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b="1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Auxílio</a:t>
            </a:r>
          </a:p>
          <a:p>
            <a:pPr marL="24447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doença</a:t>
            </a:r>
          </a:p>
          <a:p>
            <a:pPr marL="24447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acidente</a:t>
            </a:r>
          </a:p>
          <a:p>
            <a:pPr marL="24447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reclusão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b="1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Pensão</a:t>
            </a: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4487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266700" algn="l"/>
              </a:tabLst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morte</a:t>
            </a:r>
          </a:p>
          <a:p>
            <a:pPr marL="344487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especial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b="1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Salário</a:t>
            </a:r>
          </a:p>
          <a:p>
            <a:pPr marL="26987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Maternidade</a:t>
            </a:r>
          </a:p>
          <a:p>
            <a:pPr marL="269875" lvl="1" indent="-1714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família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t-BR" sz="1400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" indent="-8572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t-BR" sz="1400" b="1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Assistência Social BPC – LOAS</a:t>
            </a:r>
          </a:p>
        </p:txBody>
      </p:sp>
      <p:sp>
        <p:nvSpPr>
          <p:cNvPr id="9" name="Botão de ação: Retornar 8">
            <a:hlinkClick r:id="rId2" action="ppaction://hlinksldjump" highlightClick="1"/>
          </p:cNvPr>
          <p:cNvSpPr/>
          <p:nvPr/>
        </p:nvSpPr>
        <p:spPr>
          <a:xfrm>
            <a:off x="11566566" y="6151418"/>
            <a:ext cx="523834" cy="523834"/>
          </a:xfrm>
          <a:prstGeom prst="actionButtonReturn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106790144"/>
              </p:ext>
            </p:extLst>
          </p:nvPr>
        </p:nvGraphicFramePr>
        <p:xfrm>
          <a:off x="247650" y="1796364"/>
          <a:ext cx="11468100" cy="344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tângulo 9"/>
          <p:cNvSpPr>
            <a:spLocks noChangeArrowheads="1"/>
          </p:cNvSpPr>
          <p:nvPr/>
        </p:nvSpPr>
        <p:spPr bwMode="auto">
          <a:xfrm>
            <a:off x="247650" y="1449388"/>
            <a:ext cx="11842750" cy="388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7000"/>
              </a:lnSpc>
              <a:spcAft>
                <a:spcPts val="800"/>
              </a:spcAft>
            </a:pP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Políticas elaboradas </a:t>
            </a:r>
            <a:r>
              <a:rPr lang="pt-BR" altLang="pt-BR" dirty="0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pelo </a:t>
            </a: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Ministério da Previdência </a:t>
            </a:r>
            <a:r>
              <a:rPr lang="pt-BR" altLang="pt-BR" dirty="0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Social e executadas pelo INSS.</a:t>
            </a:r>
            <a:endParaRPr lang="pt-BR" altLang="pt-BR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109505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Regime </a:t>
            </a:r>
            <a:r>
              <a:rPr lang="pt-BR" dirty="0" smtClean="0"/>
              <a:t>Próprio </a:t>
            </a:r>
            <a:r>
              <a:rPr lang="pt-BR" dirty="0"/>
              <a:t>de Previdência </a:t>
            </a:r>
            <a:r>
              <a:rPr lang="pt-BR" dirty="0" smtClean="0"/>
              <a:t>Social - RPPS</a:t>
            </a:r>
            <a:endParaRPr lang="pt-BR" dirty="0"/>
          </a:p>
        </p:txBody>
      </p:sp>
      <p:sp>
        <p:nvSpPr>
          <p:cNvPr id="69635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chemeClr val="bg1"/>
                </a:solidFill>
                <a:cs typeface="Arial" panose="020B0604020202020204" pitchFamily="34" charset="0"/>
              </a:rPr>
              <a:t>Sistema de Previdência no Brasil </a:t>
            </a:r>
            <a:endParaRPr lang="pt-BR" altLang="pt-BR" sz="32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69636" name="Retângulo 9"/>
          <p:cNvSpPr>
            <a:spLocks noChangeArrowheads="1"/>
          </p:cNvSpPr>
          <p:nvPr/>
        </p:nvSpPr>
        <p:spPr bwMode="auto">
          <a:xfrm>
            <a:off x="247650" y="1449388"/>
            <a:ext cx="11842750" cy="68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7000"/>
              </a:lnSpc>
              <a:spcAft>
                <a:spcPts val="800"/>
              </a:spcAft>
            </a:pP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Políticas elaboradas e executadas pelo Ministério da Previdência </a:t>
            </a:r>
            <a:r>
              <a:rPr lang="pt-BR" altLang="pt-BR" dirty="0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Social. Supervisão: MPS e Previc, conforme o Regime de Previdência.</a:t>
            </a:r>
            <a:endParaRPr lang="pt-BR" altLang="pt-BR" dirty="0">
              <a:solidFill>
                <a:srgbClr val="41646C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641" name="Retângulo 5"/>
          <p:cNvSpPr>
            <a:spLocks noChangeArrowheads="1"/>
          </p:cNvSpPr>
          <p:nvPr/>
        </p:nvSpPr>
        <p:spPr bwMode="auto">
          <a:xfrm>
            <a:off x="346868" y="4064014"/>
            <a:ext cx="11219698" cy="1973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7000"/>
              </a:lnSpc>
              <a:spcAft>
                <a:spcPts val="800"/>
              </a:spcAft>
            </a:pPr>
            <a:r>
              <a:rPr lang="pt-BR" altLang="pt-BR" dirty="0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Com </a:t>
            </a: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vigência da Lei 12.618/12 - que criou o regime de previdência complementar para os servidores públicos, em regra, as características gerais apresentadas passaram a ser válidas somente para servidores que entraram antes de </a:t>
            </a:r>
            <a:r>
              <a:rPr lang="pt-BR" altLang="pt-BR" dirty="0" err="1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fev</a:t>
            </a:r>
            <a:r>
              <a:rPr lang="pt-BR" altLang="pt-BR" dirty="0" smtClean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/2012</a:t>
            </a: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lnSpc>
                <a:spcPct val="107000"/>
              </a:lnSpc>
              <a:spcAft>
                <a:spcPts val="800"/>
              </a:spcAft>
            </a:pPr>
            <a:r>
              <a:rPr lang="pt-BR" alt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Para os servidores entrantes no serviço público federal após essa data, as mencionadas características foram limitadas ao teto estabelecido para o RGPS (a partir de 1º de janeiro de 2015, remunerações até R$ 4.663,75), sendo aplicado o regime de previdência complementar para valores percebidos acima do mencionado teto.</a:t>
            </a: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2130511021"/>
              </p:ext>
            </p:extLst>
          </p:nvPr>
        </p:nvGraphicFramePr>
        <p:xfrm>
          <a:off x="247650" y="2155098"/>
          <a:ext cx="11468100" cy="187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Botão de ação: Retornar 8">
            <a:hlinkClick r:id="rId7" action="ppaction://hlinksldjump" highlightClick="1"/>
          </p:cNvPr>
          <p:cNvSpPr/>
          <p:nvPr/>
        </p:nvSpPr>
        <p:spPr>
          <a:xfrm>
            <a:off x="11566566" y="6151418"/>
            <a:ext cx="523834" cy="523834"/>
          </a:xfrm>
          <a:prstGeom prst="actionButtonReturn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109505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Previdência Complementar Aberta</a:t>
            </a:r>
            <a:endParaRPr lang="pt-BR" dirty="0"/>
          </a:p>
        </p:txBody>
      </p:sp>
      <p:sp>
        <p:nvSpPr>
          <p:cNvPr id="70659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chemeClr val="bg1"/>
                </a:solidFill>
                <a:cs typeface="Arial" panose="020B0604020202020204" pitchFamily="34" charset="0"/>
              </a:rPr>
              <a:t>Sistema de Previdência no Brasil </a:t>
            </a:r>
            <a:endParaRPr lang="pt-BR" altLang="pt-BR" sz="3200" b="1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47650" y="1449388"/>
            <a:ext cx="11512550" cy="6719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pt-BR" dirty="0">
                <a:solidFill>
                  <a:srgbClr val="41646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SUSEP, autarquia vinculada ao Ministério da Fazenda, é o órgão responsável por regular, supervisionar e fomentar os mercados de seguro, previdência privada aberta, capitalização e resseguro.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02652127"/>
              </p:ext>
            </p:extLst>
          </p:nvPr>
        </p:nvGraphicFramePr>
        <p:xfrm>
          <a:off x="760845" y="2271713"/>
          <a:ext cx="10270569" cy="4175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Botão de ação: Retornar 7">
            <a:hlinkClick r:id="rId7" action="ppaction://hlinksldjump" highlightClick="1"/>
          </p:cNvPr>
          <p:cNvSpPr/>
          <p:nvPr/>
        </p:nvSpPr>
        <p:spPr>
          <a:xfrm>
            <a:off x="11566566" y="6151418"/>
            <a:ext cx="523834" cy="523834"/>
          </a:xfrm>
          <a:prstGeom prst="actionButtonReturn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Sistema de Previdência no Brasil </a:t>
            </a:r>
          </a:p>
        </p:txBody>
      </p:sp>
      <p:graphicFrame>
        <p:nvGraphicFramePr>
          <p:cNvPr id="14" name="Diagrama 13"/>
          <p:cNvGraphicFramePr/>
          <p:nvPr/>
        </p:nvGraphicFramePr>
        <p:xfrm>
          <a:off x="148075" y="1349829"/>
          <a:ext cx="7968127" cy="5065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_s19472"/>
          <p:cNvSpPr>
            <a:spLocks noChangeArrowheads="1"/>
          </p:cNvSpPr>
          <p:nvPr/>
        </p:nvSpPr>
        <p:spPr bwMode="auto">
          <a:xfrm>
            <a:off x="7956550" y="1095375"/>
            <a:ext cx="3195638" cy="1295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1275">
            <a:solidFill>
              <a:srgbClr val="41646C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67394" tIns="33698" rIns="67394" bIns="33698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>
                <a:solidFill>
                  <a:srgbClr val="41646C"/>
                </a:solidFill>
              </a:rPr>
              <a:t>Fechada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Organizações sem fins lucrativos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(Fundos de Pensão)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41646C"/>
                </a:solidFill>
              </a:rPr>
              <a:t>Previc</a:t>
            </a:r>
          </a:p>
        </p:txBody>
      </p:sp>
      <p:sp>
        <p:nvSpPr>
          <p:cNvPr id="16" name="_s19473"/>
          <p:cNvSpPr>
            <a:spLocks noChangeArrowheads="1"/>
          </p:cNvSpPr>
          <p:nvPr/>
        </p:nvSpPr>
        <p:spPr bwMode="auto">
          <a:xfrm>
            <a:off x="7956550" y="2582863"/>
            <a:ext cx="3195638" cy="13335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1275">
            <a:solidFill>
              <a:srgbClr val="41646C"/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67394" tIns="33698" rIns="67394" bIns="33698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>
                <a:solidFill>
                  <a:srgbClr val="41646C"/>
                </a:solidFill>
              </a:rPr>
              <a:t>Aberta </a:t>
            </a:r>
            <a:endParaRPr lang="pt-BR" sz="2000" b="1" dirty="0">
              <a:solidFill>
                <a:srgbClr val="41646C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Organizações com fins lucrativos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dirty="0">
                <a:solidFill>
                  <a:srgbClr val="41646C"/>
                </a:solidFill>
              </a:rPr>
              <a:t>(Companhias de seguros)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dirty="0">
                <a:solidFill>
                  <a:srgbClr val="41646C"/>
                </a:solidFill>
              </a:rPr>
              <a:t>SUSEP</a:t>
            </a:r>
          </a:p>
        </p:txBody>
      </p:sp>
      <p:cxnSp>
        <p:nvCxnSpPr>
          <p:cNvPr id="20" name="Conector angulado 19"/>
          <p:cNvCxnSpPr>
            <a:endCxn id="16" idx="1"/>
          </p:cNvCxnSpPr>
          <p:nvPr/>
        </p:nvCxnSpPr>
        <p:spPr>
          <a:xfrm>
            <a:off x="5145088" y="2435225"/>
            <a:ext cx="2811462" cy="814388"/>
          </a:xfrm>
          <a:prstGeom prst="bentConnector3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angulado 31"/>
          <p:cNvCxnSpPr>
            <a:endCxn id="15" idx="1"/>
          </p:cNvCxnSpPr>
          <p:nvPr/>
        </p:nvCxnSpPr>
        <p:spPr>
          <a:xfrm flipV="1">
            <a:off x="5145088" y="1743075"/>
            <a:ext cx="2811462" cy="679450"/>
          </a:xfrm>
          <a:prstGeom prst="bentConnector3">
            <a:avLst/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12" name="Imagem 52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0" y="3014663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Imagem 53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5057775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Imagem 54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3446463"/>
            <a:ext cx="46990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5" name="Espaço Reservado para Texto 1"/>
          <p:cNvSpPr txBox="1">
            <a:spLocks/>
          </p:cNvSpPr>
          <p:nvPr/>
        </p:nvSpPr>
        <p:spPr>
          <a:xfrm>
            <a:off x="842963" y="1341438"/>
            <a:ext cx="7789862" cy="4619625"/>
          </a:xfrm>
          <a:prstGeom prst="rect">
            <a:avLst/>
          </a:prstGeom>
        </p:spPr>
        <p:txBody>
          <a:bodyPr anchor="ctr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3600" b="1" i="0" kern="1200">
                <a:solidFill>
                  <a:srgbClr val="41646C"/>
                </a:solidFill>
                <a:latin typeface="+mj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Sistema de Previdência no Brasil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u="sng" dirty="0"/>
              <a:t>A Previdência Complementar Fechada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 Previc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EFPC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Equacionamento de Déficit </a:t>
            </a:r>
          </a:p>
          <a:p>
            <a:pPr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SBR na Previc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760845" y="1706552"/>
          <a:ext cx="10270569" cy="4741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4038600" y="0"/>
            <a:ext cx="8051800" cy="7985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Previdência Complementar Fechada</a:t>
            </a:r>
            <a:endParaRPr lang="pt-BR" dirty="0"/>
          </a:p>
        </p:txBody>
      </p:sp>
      <p:sp>
        <p:nvSpPr>
          <p:cNvPr id="23556" name="Espaço Reservado para Texto 4"/>
          <p:cNvSpPr>
            <a:spLocks noGrp="1"/>
          </p:cNvSpPr>
          <p:nvPr>
            <p:ph type="body" idx="13"/>
          </p:nvPr>
        </p:nvSpPr>
        <p:spPr bwMode="auto">
          <a:xfrm>
            <a:off x="84138" y="887413"/>
            <a:ext cx="7445375" cy="596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</a:pPr>
            <a:r>
              <a:rPr lang="pt-BR" altLang="pt-BR" smtClean="0">
                <a:latin typeface="Calibri" panose="020F0502020204030204" pitchFamily="34" charset="0"/>
              </a:rPr>
              <a:t>Aspectos Relevantes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74453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Funções de Estado</a:t>
            </a:r>
          </a:p>
        </p:txBody>
      </p:sp>
      <p:sp>
        <p:nvSpPr>
          <p:cNvPr id="25608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rgbClr val="FFFFFF"/>
                </a:solidFill>
                <a:cs typeface="Arial" panose="020B0604020202020204" pitchFamily="34" charset="0"/>
              </a:rPr>
              <a:t>Previdência Complementar Fechada</a:t>
            </a:r>
          </a:p>
        </p:txBody>
      </p:sp>
      <p:sp>
        <p:nvSpPr>
          <p:cNvPr id="9" name="Retângulo 8"/>
          <p:cNvSpPr/>
          <p:nvPr/>
        </p:nvSpPr>
        <p:spPr>
          <a:xfrm>
            <a:off x="862149" y="2538486"/>
            <a:ext cx="10371908" cy="3557514"/>
          </a:xfrm>
          <a:prstGeom prst="rect">
            <a:avLst/>
          </a:prstGeom>
          <a:solidFill>
            <a:schemeClr val="bg1"/>
          </a:solidFill>
          <a:ln w="57150">
            <a:solidFill>
              <a:srgbClr val="41646C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marL="457200" lvl="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rgbClr val="41646C"/>
                </a:solidFill>
              </a:rPr>
              <a:t>Determinar padrões de segurança para proteger a solvência dos planos de previdência</a:t>
            </a:r>
          </a:p>
          <a:p>
            <a:pPr marL="457200" lvl="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rgbClr val="41646C"/>
                </a:solidFill>
              </a:rPr>
              <a:t>Garantir transparência para os participantes e assistidos</a:t>
            </a:r>
          </a:p>
          <a:p>
            <a:pPr marL="457200" lvl="0" indent="-457200" defTabSz="1289050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pt-BR" sz="3600" dirty="0">
                <a:solidFill>
                  <a:srgbClr val="41646C"/>
                </a:solidFill>
              </a:rPr>
              <a:t>Supervisionar </a:t>
            </a:r>
            <a:r>
              <a:rPr lang="pt-BR" sz="3600" dirty="0" smtClean="0">
                <a:solidFill>
                  <a:srgbClr val="41646C"/>
                </a:solidFill>
              </a:rPr>
              <a:t>para proteger </a:t>
            </a:r>
            <a:r>
              <a:rPr lang="pt-BR" sz="3600" dirty="0">
                <a:solidFill>
                  <a:srgbClr val="41646C"/>
                </a:solidFill>
              </a:rPr>
              <a:t>os interesses dos participantes e </a:t>
            </a:r>
            <a:r>
              <a:rPr lang="pt-BR" sz="3600" dirty="0" smtClean="0">
                <a:solidFill>
                  <a:srgbClr val="41646C"/>
                </a:solidFill>
              </a:rPr>
              <a:t>assistidos</a:t>
            </a:r>
            <a:endParaRPr lang="pt-BR" sz="3600" dirty="0"/>
          </a:p>
        </p:txBody>
      </p:sp>
      <p:sp>
        <p:nvSpPr>
          <p:cNvPr id="10" name="Fluxograma: Conector fora de página 9"/>
          <p:cNvSpPr/>
          <p:nvPr/>
        </p:nvSpPr>
        <p:spPr>
          <a:xfrm>
            <a:off x="862149" y="1652826"/>
            <a:ext cx="10371908" cy="949174"/>
          </a:xfrm>
          <a:prstGeom prst="flowChartOffpageConnector">
            <a:avLst/>
          </a:prstGeom>
          <a:solidFill>
            <a:schemeClr val="bg1"/>
          </a:solidFill>
          <a:ln w="571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prstClr val="white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481864" y="1755568"/>
            <a:ext cx="18058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41646C"/>
                </a:solidFill>
              </a:rPr>
              <a:t>Regular</a:t>
            </a:r>
            <a:endParaRPr lang="pt-BR" sz="4000" b="1" dirty="0">
              <a:solidFill>
                <a:srgbClr val="41646C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818673" y="1755568"/>
            <a:ext cx="1978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41646C"/>
                </a:solidFill>
              </a:rPr>
              <a:t>Orientar</a:t>
            </a:r>
            <a:endParaRPr lang="pt-BR" sz="4000" b="1" dirty="0">
              <a:solidFill>
                <a:srgbClr val="41646C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8327965" y="1755568"/>
            <a:ext cx="24224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>
                <a:solidFill>
                  <a:srgbClr val="41646C"/>
                </a:solidFill>
              </a:rPr>
              <a:t>Disciplinar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idx="13"/>
          </p:nvPr>
        </p:nvSpPr>
        <p:spPr>
          <a:xfrm>
            <a:off x="84138" y="887413"/>
            <a:ext cx="7445375" cy="596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/>
              <a:t>Legislação Relevante </a:t>
            </a:r>
          </a:p>
        </p:txBody>
      </p:sp>
      <p:sp>
        <p:nvSpPr>
          <p:cNvPr id="29728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rgbClr val="FFFFFF"/>
                </a:solidFill>
                <a:cs typeface="Arial" panose="020B0604020202020204" pitchFamily="34" charset="0"/>
              </a:rPr>
              <a:t>Previdência Complementar Fechada</a:t>
            </a:r>
          </a:p>
        </p:txBody>
      </p:sp>
      <p:graphicFrame>
        <p:nvGraphicFramePr>
          <p:cNvPr id="5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7708409"/>
              </p:ext>
            </p:extLst>
          </p:nvPr>
        </p:nvGraphicFramePr>
        <p:xfrm>
          <a:off x="210792" y="1484313"/>
          <a:ext cx="11119195" cy="4616800"/>
        </p:xfrm>
        <a:graphic>
          <a:graphicData uri="http://schemas.openxmlformats.org/drawingml/2006/table">
            <a:tbl>
              <a:tblPr/>
              <a:tblGrid>
                <a:gridCol w="3221924"/>
                <a:gridCol w="7897271"/>
              </a:tblGrid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CF/88, Art. 202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Tratamento constitucional para o Regime de Previdência Complementar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4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Lei Complementar 108/2001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Legislação sobre previdência complementar com enfoque nas </a:t>
                      </a: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EFPC de empresas públicas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39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Lei Complementar 109/2001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Legislação abrangente sobre previdência complementar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Lei 12.154/2009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Lei de criação da PREVIC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Decreto 7.075/2010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Aprova a Estrutura Regimental da Previc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Decreto 4942/2003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Processo Sancionador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Resolução CMN 3792/2009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Investimentos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Resolução CGPC 13/2004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Controles Internos e Governança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Resolução CGPC 18/2006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Parâmetros técnico-atuariais para estruturação de plano de benefícios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02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Resolução CGPC 26/2008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Destinação de Superávit e Equacionamento de Déficit 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E8EE"/>
                    </a:solidFill>
                  </a:tcPr>
                </a:tc>
              </a:tr>
              <a:tr h="4341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Recomendação CGPC 02/2009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41646C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Adoção da metodologia de Supervisão Baseada em Riscos (SBR) para supervisão de EFPC</a:t>
                      </a:r>
                    </a:p>
                  </a:txBody>
                  <a:tcPr marL="68591" marR="68591" marT="0" marB="0" anchor="ctr" horzOverflow="overflow">
                    <a:lnL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646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Título 3"/>
          <p:cNvSpPr txBox="1">
            <a:spLocks/>
          </p:cNvSpPr>
          <p:nvPr/>
        </p:nvSpPr>
        <p:spPr bwMode="auto">
          <a:xfrm>
            <a:off x="4038600" y="0"/>
            <a:ext cx="8051800" cy="79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defTabSz="914400" eaLnBrk="1" hangingPunct="1">
              <a:lnSpc>
                <a:spcPct val="90000"/>
              </a:lnSpc>
            </a:pPr>
            <a:r>
              <a:rPr lang="pt-BR" altLang="pt-BR" sz="3200" b="1">
                <a:solidFill>
                  <a:srgbClr val="FFFFFF"/>
                </a:solidFill>
                <a:cs typeface="Arial" panose="020B0604020202020204" pitchFamily="34" charset="0"/>
              </a:rPr>
              <a:t>Previdência Complementar Fechada</a:t>
            </a:r>
          </a:p>
        </p:txBody>
      </p:sp>
      <p:sp>
        <p:nvSpPr>
          <p:cNvPr id="35" name="Espaço Reservado para Texto 1"/>
          <p:cNvSpPr>
            <a:spLocks noGrp="1"/>
          </p:cNvSpPr>
          <p:nvPr>
            <p:ph type="body" idx="13"/>
          </p:nvPr>
        </p:nvSpPr>
        <p:spPr>
          <a:xfrm>
            <a:off x="83704" y="887272"/>
            <a:ext cx="7445252" cy="597144"/>
          </a:xfrm>
        </p:spPr>
        <p:txBody>
          <a:bodyPr/>
          <a:lstStyle/>
          <a:p>
            <a:r>
              <a:rPr lang="pt-BR" dirty="0" smtClean="0"/>
              <a:t>Governança Pública</a:t>
            </a:r>
            <a:endParaRPr lang="pt-BR" dirty="0"/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>
            <a:off x="1573968" y="1595926"/>
            <a:ext cx="8806390" cy="4646556"/>
          </a:xfrm>
          <a:prstGeom prst="rect">
            <a:avLst/>
          </a:prstGeom>
          <a:noFill/>
          <a:ln w="28575">
            <a:solidFill>
              <a:srgbClr val="3494BA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lnSpc>
                <a:spcPct val="80000"/>
              </a:lnSpc>
              <a:spcBef>
                <a:spcPct val="20000"/>
              </a:spcBef>
            </a:pPr>
            <a:endParaRPr lang="pt-BR" altLang="pt-BR" sz="1800" b="1" kern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37" name="Text Box 3"/>
          <p:cNvSpPr txBox="1">
            <a:spLocks noChangeArrowheads="1"/>
          </p:cNvSpPr>
          <p:nvPr/>
        </p:nvSpPr>
        <p:spPr bwMode="auto">
          <a:xfrm>
            <a:off x="1800484" y="1805974"/>
            <a:ext cx="3629025" cy="1764170"/>
          </a:xfrm>
          <a:prstGeom prst="rect">
            <a:avLst/>
          </a:prstGeom>
          <a:solidFill>
            <a:srgbClr val="CEE8EE"/>
          </a:solidFill>
          <a:ln w="38100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ts val="1200"/>
              </a:spcBef>
            </a:pPr>
            <a:r>
              <a:rPr lang="pt-BR" b="1" kern="0" dirty="0" smtClean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Conselho </a:t>
            </a: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Nacional de Previdência Complementar </a:t>
            </a: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 </a:t>
            </a:r>
            <a:r>
              <a:rPr lang="pt-BR" altLang="pt-BR" b="1" kern="0" dirty="0">
                <a:solidFill>
                  <a:srgbClr val="3494BA"/>
                </a:solidFill>
                <a:latin typeface="Calibri" panose="020F0502020204030204"/>
              </a:rPr>
              <a:t>CNPC</a:t>
            </a:r>
          </a:p>
          <a:p>
            <a:pPr defTabSz="914400">
              <a:spcBef>
                <a:spcPct val="50000"/>
              </a:spcBef>
            </a:pPr>
            <a:r>
              <a:rPr lang="pt-BR" altLang="pt-BR" kern="0" dirty="0">
                <a:solidFill>
                  <a:srgbClr val="3494BA"/>
                </a:solidFill>
                <a:latin typeface="Calibri" panose="020F0502020204030204"/>
              </a:rPr>
              <a:t>(</a:t>
            </a: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Regulação)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38" name="Text Box 4"/>
          <p:cNvSpPr txBox="1">
            <a:spLocks noChangeArrowheads="1"/>
          </p:cNvSpPr>
          <p:nvPr/>
        </p:nvSpPr>
        <p:spPr bwMode="auto">
          <a:xfrm>
            <a:off x="6516756" y="1805974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Câmara de Recursos da Previdência Complementar </a:t>
            </a:r>
            <a:endParaRPr lang="pt-BR" b="1" kern="0" dirty="0" smtClean="0">
              <a:solidFill>
                <a:srgbClr val="2683C6">
                  <a:lumMod val="75000"/>
                </a:srgbClr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CRPC</a:t>
            </a:r>
            <a:endParaRPr lang="pt-BR" altLang="pt-BR" b="1" kern="0" dirty="0">
              <a:solidFill>
                <a:srgbClr val="3494BA"/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(Câmara de Recursos)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1800484" y="4261247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lvl1pPr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>
              <a:spcBef>
                <a:spcPct val="50000"/>
              </a:spcBef>
            </a:pPr>
            <a:r>
              <a:rPr lang="pt-BR" b="1" kern="0" dirty="0">
                <a:solidFill>
                  <a:srgbClr val="2683C6">
                    <a:lumMod val="75000"/>
                  </a:srgbClr>
                </a:solidFill>
                <a:latin typeface="Calibri" panose="020F0502020204030204"/>
              </a:rPr>
              <a:t>Secretaria de Políticas de Previdência Complementar </a:t>
            </a:r>
            <a:endParaRPr lang="pt-BR" b="1" kern="0" dirty="0" smtClean="0">
              <a:solidFill>
                <a:srgbClr val="2683C6">
                  <a:lumMod val="75000"/>
                </a:srgbClr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b="1" kern="0" dirty="0" smtClean="0">
                <a:solidFill>
                  <a:srgbClr val="3494BA"/>
                </a:solidFill>
                <a:latin typeface="Calibri" panose="020F0502020204030204"/>
              </a:rPr>
              <a:t>SPPC/MPS</a:t>
            </a:r>
            <a:endParaRPr lang="pt-BR" altLang="pt-BR" b="1" kern="0" dirty="0">
              <a:solidFill>
                <a:srgbClr val="3494BA"/>
              </a:solidFill>
              <a:latin typeface="Calibri" panose="020F0502020204030204"/>
            </a:endParaRPr>
          </a:p>
          <a:p>
            <a:pPr defTabSz="914400">
              <a:spcBef>
                <a:spcPct val="50000"/>
              </a:spcBef>
            </a:pPr>
            <a:r>
              <a:rPr lang="pt-BR" altLang="pt-BR" kern="0" dirty="0" smtClean="0">
                <a:solidFill>
                  <a:srgbClr val="3494BA"/>
                </a:solidFill>
                <a:latin typeface="Calibri" panose="020F0502020204030204"/>
              </a:rPr>
              <a:t>(Políticas Públicas)</a:t>
            </a:r>
            <a:endParaRPr lang="pt-BR" altLang="pt-BR" kern="0" dirty="0">
              <a:solidFill>
                <a:srgbClr val="3494BA"/>
              </a:solidFill>
              <a:latin typeface="Calibri" panose="020F0502020204030204"/>
            </a:endParaRP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6516756" y="4261247"/>
            <a:ext cx="3629025" cy="1764170"/>
          </a:xfrm>
          <a:prstGeom prst="rect">
            <a:avLst/>
          </a:prstGeom>
          <a:solidFill>
            <a:srgbClr val="CEE8EE"/>
          </a:solidFill>
          <a:ln w="38100" algn="ctr">
            <a:solidFill>
              <a:srgbClr val="3494BA"/>
            </a:solidFill>
            <a:miter lim="800000"/>
            <a:headEnd/>
            <a:tailEnd/>
          </a:ln>
          <a:extLst/>
        </p:spPr>
        <p:txBody>
          <a:bodyPr anchor="ctr"/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kern="0" cap="none" spc="0" normalizeH="0" baseline="0">
                <a:ln>
                  <a:noFill/>
                </a:ln>
                <a:solidFill>
                  <a:srgbClr val="2683C6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</a:defRPr>
            </a:lvl1pPr>
            <a:lvl2pPr marL="742950" indent="-285750" algn="ctr">
              <a:defRPr sz="2000">
                <a:latin typeface="Times New Roman" panose="02020603050405020304" pitchFamily="18" charset="0"/>
              </a:defRPr>
            </a:lvl2pPr>
            <a:lvl3pPr marL="1143000" indent="-228600" algn="ctr">
              <a:defRPr sz="2000">
                <a:latin typeface="Times New Roman" panose="02020603050405020304" pitchFamily="18" charset="0"/>
              </a:defRPr>
            </a:lvl3pPr>
            <a:lvl4pPr marL="1600200" indent="-228600" algn="ctr">
              <a:defRPr sz="2000">
                <a:latin typeface="Times New Roman" panose="02020603050405020304" pitchFamily="18" charset="0"/>
              </a:defRPr>
            </a:lvl4pPr>
            <a:lvl5pPr marL="2057400" indent="-228600" algn="ctr">
              <a:defRPr sz="2000"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Times New Roman" panose="02020603050405020304" pitchFamily="18" charset="0"/>
              </a:defRPr>
            </a:lvl9pPr>
          </a:lstStyle>
          <a:p>
            <a:r>
              <a:rPr lang="pt-BR" sz="2000" dirty="0"/>
              <a:t>Superintendência Nacional de Previdência Complementar</a:t>
            </a:r>
            <a:endParaRPr lang="pt-BR" altLang="pt-BR" sz="2000" dirty="0"/>
          </a:p>
          <a:p>
            <a:r>
              <a:rPr lang="pt-BR" altLang="pt-BR" sz="2000" dirty="0">
                <a:solidFill>
                  <a:srgbClr val="3494BA"/>
                </a:solidFill>
              </a:rPr>
              <a:t>PREVIC</a:t>
            </a:r>
          </a:p>
          <a:p>
            <a:r>
              <a:rPr lang="pt-BR" altLang="pt-BR" sz="2000" b="0" dirty="0">
                <a:solidFill>
                  <a:srgbClr val="3494BA"/>
                </a:solidFill>
              </a:rPr>
              <a:t>(Supervisão)</a:t>
            </a:r>
          </a:p>
        </p:txBody>
      </p:sp>
      <p:sp>
        <p:nvSpPr>
          <p:cNvPr id="44" name="Setas cruzadas 43"/>
          <p:cNvSpPr/>
          <p:nvPr/>
        </p:nvSpPr>
        <p:spPr>
          <a:xfrm rot="18900000">
            <a:off x="5608723" y="3559478"/>
            <a:ext cx="724090" cy="724090"/>
          </a:xfrm>
          <a:prstGeom prst="quadArrow">
            <a:avLst>
              <a:gd name="adj1" fmla="val 7684"/>
              <a:gd name="adj2" fmla="val 10153"/>
              <a:gd name="adj3" fmla="val 11388"/>
            </a:avLst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 para cima e para baixo 44"/>
          <p:cNvSpPr/>
          <p:nvPr/>
        </p:nvSpPr>
        <p:spPr>
          <a:xfrm>
            <a:off x="3555619" y="3739879"/>
            <a:ext cx="118753" cy="360000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 para cima e para baixo 45"/>
          <p:cNvSpPr/>
          <p:nvPr/>
        </p:nvSpPr>
        <p:spPr>
          <a:xfrm>
            <a:off x="8304972" y="3735388"/>
            <a:ext cx="118753" cy="360000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Seta para cima e para baixo 46"/>
          <p:cNvSpPr/>
          <p:nvPr/>
        </p:nvSpPr>
        <p:spPr>
          <a:xfrm>
            <a:off x="5917786" y="2441369"/>
            <a:ext cx="118753" cy="545054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Seta para cima e para baixo 47"/>
          <p:cNvSpPr/>
          <p:nvPr/>
        </p:nvSpPr>
        <p:spPr>
          <a:xfrm>
            <a:off x="5917786" y="4870805"/>
            <a:ext cx="118753" cy="545054"/>
          </a:xfrm>
          <a:prstGeom prst="upDownArrow">
            <a:avLst/>
          </a:prstGeom>
          <a:solidFill>
            <a:schemeClr val="bg1"/>
          </a:solidFill>
          <a:ln w="28575">
            <a:solidFill>
              <a:srgbClr val="60929F"/>
            </a:solidFill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12049</TotalTime>
  <Words>1847</Words>
  <Application>Microsoft Office PowerPoint</Application>
  <PresentationFormat>Widescreen</PresentationFormat>
  <Paragraphs>353</Paragraphs>
  <Slides>34</Slides>
  <Notes>13</Notes>
  <HiddenSlides>3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42" baseType="lpstr">
      <vt:lpstr>SimSun</vt:lpstr>
      <vt:lpstr>Arial</vt:lpstr>
      <vt:lpstr>Calibri</vt:lpstr>
      <vt:lpstr>Calibri Light</vt:lpstr>
      <vt:lpstr>Mangal</vt:lpstr>
      <vt:lpstr>Times New Roman</vt:lpstr>
      <vt:lpstr>Wingdings</vt:lpstr>
      <vt:lpstr>Personalizar design</vt:lpstr>
      <vt:lpstr>Apresentação do PowerPoint</vt:lpstr>
      <vt:lpstr>Sumário</vt:lpstr>
      <vt:lpstr>Sumário</vt:lpstr>
      <vt:lpstr>Sistema de Previdência no Brasil </vt:lpstr>
      <vt:lpstr>Sumário</vt:lpstr>
      <vt:lpstr>Previdência Complementar Fechada</vt:lpstr>
      <vt:lpstr>Apresentação do PowerPoint</vt:lpstr>
      <vt:lpstr>Apresentação do PowerPoint</vt:lpstr>
      <vt:lpstr>Apresentação do PowerPoint</vt:lpstr>
      <vt:lpstr>Sumário</vt:lpstr>
      <vt:lpstr>PREVIC - Institucional</vt:lpstr>
      <vt:lpstr>PREVIC - Institucional</vt:lpstr>
      <vt:lpstr>PREVIC - Institucional</vt:lpstr>
      <vt:lpstr>PREVIC - Números</vt:lpstr>
      <vt:lpstr>Sumário</vt:lpstr>
      <vt:lpstr>Funcionamento das EFPC</vt:lpstr>
      <vt:lpstr>Funcionamento das EFPC</vt:lpstr>
      <vt:lpstr>Funcionamento das EFPC</vt:lpstr>
      <vt:lpstr>Funcionamento das EFPC</vt:lpstr>
      <vt:lpstr>Funcionamento das EFPC</vt:lpstr>
      <vt:lpstr>Sumário</vt:lpstr>
      <vt:lpstr>Equacionamento de Déficit - CGPC Nº 26/2008</vt:lpstr>
      <vt:lpstr>Equacionamento de Déficit - CGPC Nº 26/2008</vt:lpstr>
      <vt:lpstr>Equacionamento de Déficit - CGPC Nº 26/2008</vt:lpstr>
      <vt:lpstr>Equacionamento de Déficit - CGPC Nº 26/2008</vt:lpstr>
      <vt:lpstr>Equacionamento de Déficit - CGPC Nº 26/2008</vt:lpstr>
      <vt:lpstr>Sumário</vt:lpstr>
      <vt:lpstr>SBR na Previc</vt:lpstr>
      <vt:lpstr>SBR na Previc</vt:lpstr>
      <vt:lpstr>SBR na Previc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Bruna Romão Borges - PREVICDF</dc:creator>
  <cp:lastModifiedBy>Previc</cp:lastModifiedBy>
  <cp:revision>735</cp:revision>
  <cp:lastPrinted>2015-05-08T18:31:05Z</cp:lastPrinted>
  <dcterms:created xsi:type="dcterms:W3CDTF">2014-12-01T17:10:51Z</dcterms:created>
  <dcterms:modified xsi:type="dcterms:W3CDTF">2015-06-09T01:27:15Z</dcterms:modified>
</cp:coreProperties>
</file>