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94" r:id="rId5"/>
    <p:sldId id="549" r:id="rId6"/>
    <p:sldId id="545" r:id="rId7"/>
    <p:sldId id="586" r:id="rId8"/>
    <p:sldId id="582" r:id="rId9"/>
    <p:sldId id="585" r:id="rId10"/>
    <p:sldId id="584" r:id="rId11"/>
    <p:sldId id="512" r:id="rId12"/>
  </p:sldIdLst>
  <p:sldSz cx="9144000" cy="5143500" type="screen16x9"/>
  <p:notesSz cx="6858000" cy="9144000"/>
  <p:defaultTextStyle>
    <a:defPPr>
      <a:defRPr lang="en-US"/>
    </a:defPPr>
    <a:lvl1pPr marL="0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8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4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2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0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68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6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3" algn="l" defTabSz="4081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orient="horz" pos="532">
          <p15:clr>
            <a:srgbClr val="A4A3A4"/>
          </p15:clr>
        </p15:guide>
        <p15:guide id="3" orient="horz" pos="1238">
          <p15:clr>
            <a:srgbClr val="A4A3A4"/>
          </p15:clr>
        </p15:guide>
        <p15:guide id="4" orient="horz" pos="2365">
          <p15:clr>
            <a:srgbClr val="A4A3A4"/>
          </p15:clr>
        </p15:guide>
        <p15:guide id="5" orient="horz" pos="419">
          <p15:clr>
            <a:srgbClr val="A4A3A4"/>
          </p15:clr>
        </p15:guide>
        <p15:guide id="6" orient="horz" pos="3090">
          <p15:clr>
            <a:srgbClr val="A4A3A4"/>
          </p15:clr>
        </p15:guide>
        <p15:guide id="7" orient="horz" pos="133">
          <p15:clr>
            <a:srgbClr val="A4A3A4"/>
          </p15:clr>
        </p15:guide>
        <p15:guide id="8" orient="horz" pos="1050">
          <p15:clr>
            <a:srgbClr val="A4A3A4"/>
          </p15:clr>
        </p15:guide>
        <p15:guide id="9" orient="horz" pos="414">
          <p15:clr>
            <a:srgbClr val="A4A3A4"/>
          </p15:clr>
        </p15:guide>
        <p15:guide id="10" orient="horz" pos="1750">
          <p15:clr>
            <a:srgbClr val="A4A3A4"/>
          </p15:clr>
        </p15:guide>
        <p15:guide id="11" orient="horz" pos="1649">
          <p15:clr>
            <a:srgbClr val="A4A3A4"/>
          </p15:clr>
        </p15:guide>
        <p15:guide id="12" orient="horz" pos="2725">
          <p15:clr>
            <a:srgbClr val="A4A3A4"/>
          </p15:clr>
        </p15:guide>
        <p15:guide id="13" pos="2952">
          <p15:clr>
            <a:srgbClr val="A4A3A4"/>
          </p15:clr>
        </p15:guide>
        <p15:guide id="14" pos="5560">
          <p15:clr>
            <a:srgbClr val="A4A3A4"/>
          </p15:clr>
        </p15:guide>
        <p15:guide id="15" pos="1375">
          <p15:clr>
            <a:srgbClr val="A4A3A4"/>
          </p15:clr>
        </p15:guide>
        <p15:guide id="16" pos="2189">
          <p15:clr>
            <a:srgbClr val="A4A3A4"/>
          </p15:clr>
        </p15:guide>
        <p15:guide id="17" pos="778">
          <p15:clr>
            <a:srgbClr val="A4A3A4"/>
          </p15:clr>
        </p15:guide>
        <p15:guide id="18" pos="3555">
          <p15:clr>
            <a:srgbClr val="A4A3A4"/>
          </p15:clr>
        </p15:guide>
        <p15:guide id="19" pos="4967">
          <p15:clr>
            <a:srgbClr val="A4A3A4"/>
          </p15:clr>
        </p15:guide>
        <p15:guide id="20" pos="3344">
          <p15:clr>
            <a:srgbClr val="A4A3A4"/>
          </p15:clr>
        </p15:guide>
        <p15:guide id="21" pos="2766">
          <p15:clr>
            <a:srgbClr val="A4A3A4"/>
          </p15:clr>
        </p15:guide>
        <p15:guide id="22" pos="165">
          <p15:clr>
            <a:srgbClr val="A4A3A4"/>
          </p15:clr>
        </p15:guide>
        <p15:guide id="23" pos="1582">
          <p15:clr>
            <a:srgbClr val="A4A3A4"/>
          </p15:clr>
        </p15:guide>
        <p15:guide id="24" pos="3954">
          <p15:clr>
            <a:srgbClr val="A4A3A4"/>
          </p15:clr>
        </p15:guide>
        <p15:guide id="25" pos="4382">
          <p15:clr>
            <a:srgbClr val="A4A3A4"/>
          </p15:clr>
        </p15:guide>
        <p15:guide id="26" pos="4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5BF"/>
    <a:srgbClr val="F2A900"/>
    <a:srgbClr val="52738C"/>
    <a:srgbClr val="C5B9AC"/>
    <a:srgbClr val="FE5000"/>
    <a:srgbClr val="F05323"/>
    <a:srgbClr val="D7D2C4"/>
    <a:srgbClr val="BCC9C5"/>
    <a:srgbClr val="A39382"/>
    <a:srgbClr val="473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5204" autoAdjust="0"/>
  </p:normalViewPr>
  <p:slideViewPr>
    <p:cSldViewPr snapToGrid="0" snapToObjects="1">
      <p:cViewPr varScale="1">
        <p:scale>
          <a:sx n="90" d="100"/>
          <a:sy n="90" d="100"/>
        </p:scale>
        <p:origin x="840" y="66"/>
      </p:cViewPr>
      <p:guideLst>
        <p:guide orient="horz" pos="2045"/>
        <p:guide orient="horz" pos="532"/>
        <p:guide orient="horz" pos="1238"/>
        <p:guide orient="horz" pos="2365"/>
        <p:guide orient="horz" pos="419"/>
        <p:guide orient="horz" pos="3090"/>
        <p:guide orient="horz" pos="133"/>
        <p:guide orient="horz" pos="1050"/>
        <p:guide orient="horz" pos="414"/>
        <p:guide orient="horz" pos="1750"/>
        <p:guide orient="horz" pos="1649"/>
        <p:guide orient="horz" pos="2725"/>
        <p:guide pos="2952"/>
        <p:guide pos="5560"/>
        <p:guide pos="1375"/>
        <p:guide pos="2189"/>
        <p:guide pos="778"/>
        <p:guide pos="3555"/>
        <p:guide pos="4967"/>
        <p:guide pos="3344"/>
        <p:guide pos="2766"/>
        <p:guide pos="165"/>
        <p:guide pos="1582"/>
        <p:guide pos="3954"/>
        <p:guide pos="4382"/>
        <p:guide pos="4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7CA3-6994-3C44-8496-7569C569E24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0840-86F8-5746-84FD-C5190AE400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4924-419B-D64F-8950-4D8489C0E22C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F9AF-77BD-CF42-927A-08A0E0CC64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8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34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12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90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68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46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23" algn="l" defTabSz="40817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F9AF-77BD-CF42-927A-08A0E0CC6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/>
              <a:t>Slide para bullets com título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AE7C05-CDAF-4C56-87A8-A53256334575}" type="slidenum">
              <a:rPr lang="en-US" altLang="pt-BR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93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/>
              <a:t>Slide para bullets com título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C69857-9232-480E-B9CD-02207F492DBF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0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/>
              <a:t>Slide para bullets com título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C69857-9232-480E-B9CD-02207F492DBF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/>
              <a:t>Slide para bullets com título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C69857-9232-480E-B9CD-02207F492DBF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_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96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A7481083-2E22-074E-883A-5D59EA498980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FF38C36F-0A96-1F41-B1CA-6A38B7DA29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DB001B2-59A1-FF44-910C-7CE8E3C25279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BA358A2-C79A-7E47-AA3A-6B49864DDF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ctr" defTabSz="40817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40817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9" indent="-255111" algn="l" defTabSz="40817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5" indent="-204089" algn="l" defTabSz="40817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3" indent="-204089" algn="l" defTabSz="40817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1" indent="-204089" algn="l" defTabSz="40817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79" indent="-204089" algn="l" defTabSz="408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7" indent="-204089" algn="l" defTabSz="408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5" indent="-204089" algn="l" defTabSz="408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3" indent="-204089" algn="l" defTabSz="408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4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2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8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6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3" algn="l" defTabSz="4081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diente-Natur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15"/>
          <p:cNvSpPr txBox="1">
            <a:spLocks/>
          </p:cNvSpPr>
          <p:nvPr/>
        </p:nvSpPr>
        <p:spPr>
          <a:xfrm>
            <a:off x="1002771" y="4725054"/>
            <a:ext cx="7138459" cy="238674"/>
          </a:xfrm>
          <a:prstGeom prst="rect">
            <a:avLst/>
          </a:prstGeom>
          <a:noFill/>
        </p:spPr>
        <p:txBody>
          <a:bodyPr vert="horz" lIns="81636" tIns="40818" rIns="81636" bIns="40818"/>
          <a:lstStyle>
            <a:lvl1pPr marL="0" indent="0" algn="ctr" defTabSz="65027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Gill Sans Std"/>
                <a:ea typeface="+mn-ea"/>
                <a:cs typeface="+mn-cs"/>
              </a:defRPr>
            </a:lvl1pPr>
            <a:lvl2pPr marL="1056698" indent="-406422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89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964" indent="-325138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240" indent="-325138" algn="l" defTabSz="650276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NaturaSans Bold"/>
                <a:cs typeface="NaturaSans Bold"/>
              </a:rPr>
              <a:t>2016</a:t>
            </a:r>
            <a:endParaRPr lang="en-US" dirty="0">
              <a:latin typeface="NaturaSans Bold"/>
              <a:cs typeface="NaturaSans Bold"/>
            </a:endParaRPr>
          </a:p>
        </p:txBody>
      </p:sp>
      <p:sp>
        <p:nvSpPr>
          <p:cNvPr id="5" name="Shape 721"/>
          <p:cNvSpPr/>
          <p:nvPr/>
        </p:nvSpPr>
        <p:spPr>
          <a:xfrm flipV="1">
            <a:off x="2977444" y="4647441"/>
            <a:ext cx="3167945" cy="0"/>
          </a:xfrm>
          <a:prstGeom prst="line">
            <a:avLst/>
          </a:prstGeom>
          <a:solidFill/>
          <a:ln w="9525" cmpd="sng">
            <a:solidFill>
              <a:schemeClr val="bg1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-5024" y="4104167"/>
            <a:ext cx="9144000" cy="449110"/>
          </a:xfrm>
          <a:prstGeom prst="rect">
            <a:avLst/>
          </a:prstGeom>
        </p:spPr>
        <p:txBody>
          <a:bodyPr vert="horz" lIns="81636" tIns="40818" rIns="81636" bIns="40818"/>
          <a:lstStyle>
            <a:lvl1pPr marL="0" indent="0" algn="l" defTabSz="650276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2500" b="0" i="0" kern="1200" baseline="0">
                <a:solidFill>
                  <a:schemeClr val="bg1"/>
                </a:solidFill>
                <a:latin typeface="Gill Sans Std Light"/>
                <a:ea typeface="+mn-ea"/>
                <a:cs typeface="Gill Sans Std Light"/>
              </a:defRPr>
            </a:lvl1pPr>
            <a:lvl2pPr marL="1056698" indent="-406422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89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964" indent="-325138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240" indent="-325138" algn="l" defTabSz="650276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rgbClr val="FFFFFF"/>
                </a:solidFill>
                <a:latin typeface="NaturaSans" panose="02000503070000020004" pitchFamily="50" charset="0"/>
                <a:cs typeface="NaturaSans Bold"/>
              </a:rPr>
              <a:t>Marcelo Behar</a:t>
            </a:r>
          </a:p>
          <a:p>
            <a:pPr algn="ctr"/>
            <a:r>
              <a:rPr lang="pt-BR" sz="1400" dirty="0">
                <a:solidFill>
                  <a:srgbClr val="FFFFFF"/>
                </a:solidFill>
                <a:latin typeface="NaturaSans Light"/>
                <a:cs typeface="NaturaSans Light"/>
              </a:rPr>
              <a:t>Diretor de Assuntos Corporativos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30505" y="1382670"/>
            <a:ext cx="66618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0276">
              <a:lnSpc>
                <a:spcPct val="90000"/>
              </a:lnSpc>
            </a:pPr>
            <a:r>
              <a:rPr lang="pt-BR" sz="3000" b="1" dirty="0">
                <a:solidFill>
                  <a:srgbClr val="FFFFFF"/>
                </a:solidFill>
                <a:latin typeface="NaturaSans" panose="02000503070000020004" pitchFamily="50" charset="0"/>
                <a:cs typeface="NaturaSans Regular"/>
              </a:rPr>
              <a:t> Desenvolvimento Sustentável na América Latina</a:t>
            </a:r>
          </a:p>
          <a:p>
            <a:pPr algn="ctr" defTabSz="650276">
              <a:lnSpc>
                <a:spcPct val="90000"/>
              </a:lnSpc>
            </a:pPr>
            <a:r>
              <a:rPr lang="pt-BR" sz="3000" b="1" dirty="0">
                <a:solidFill>
                  <a:srgbClr val="FFFFFF"/>
                </a:solidFill>
                <a:latin typeface="NaturaSans" panose="02000503070000020004" pitchFamily="50" charset="0"/>
                <a:cs typeface="NaturaSans Regular"/>
              </a:rPr>
              <a:t>Sustentabilidade e a Agenda 2030 </a:t>
            </a:r>
          </a:p>
        </p:txBody>
      </p:sp>
    </p:spTree>
    <p:extLst>
      <p:ext uri="{BB962C8B-B14F-4D97-AF65-F5344CB8AC3E}">
        <p14:creationId xmlns:p14="http://schemas.microsoft.com/office/powerpoint/2010/main" val="349129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21"/>
          <p:cNvSpPr/>
          <p:nvPr/>
        </p:nvSpPr>
        <p:spPr>
          <a:xfrm flipV="1">
            <a:off x="310391" y="4912423"/>
            <a:ext cx="8517729" cy="0"/>
          </a:xfrm>
          <a:prstGeom prst="line">
            <a:avLst/>
          </a:prstGeom>
          <a:solidFill/>
          <a:ln w="9525" cmpd="sng">
            <a:solidFill>
              <a:srgbClr val="473729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" name="Shape 721"/>
          <p:cNvSpPr/>
          <p:nvPr/>
        </p:nvSpPr>
        <p:spPr>
          <a:xfrm flipV="1">
            <a:off x="308112" y="228470"/>
            <a:ext cx="8517729" cy="0"/>
          </a:xfrm>
          <a:prstGeom prst="line">
            <a:avLst/>
          </a:prstGeom>
          <a:solidFill/>
          <a:ln w="9525" cmpd="sng">
            <a:solidFill>
              <a:srgbClr val="473729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8" name="TextBox 12"/>
          <p:cNvSpPr txBox="1"/>
          <p:nvPr/>
        </p:nvSpPr>
        <p:spPr>
          <a:xfrm>
            <a:off x="-26792" y="4924384"/>
            <a:ext cx="9170792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900" dirty="0">
                <a:latin typeface="NaturaSans Light"/>
                <a:cs typeface="NaturaSans Light"/>
              </a:rPr>
              <a:t>2016</a:t>
            </a:r>
          </a:p>
        </p:txBody>
      </p:sp>
      <p:pic>
        <p:nvPicPr>
          <p:cNvPr id="3" name="Picture 2" descr="Screen Shot 2016-12-06 at 15.14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48" y="802429"/>
            <a:ext cx="8863208" cy="37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3"/>
          <p:cNvSpPr/>
          <p:nvPr/>
        </p:nvSpPr>
        <p:spPr>
          <a:xfrm>
            <a:off x="230909" y="4958876"/>
            <a:ext cx="5458693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13" name="TextBox 12"/>
          <p:cNvSpPr txBox="1"/>
          <p:nvPr/>
        </p:nvSpPr>
        <p:spPr>
          <a:xfrm>
            <a:off x="-26792" y="4937773"/>
            <a:ext cx="5837501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900" dirty="0">
                <a:latin typeface="NaturaSans Light"/>
                <a:cs typeface="NaturaSans Light"/>
              </a:rPr>
              <a:t>2016</a:t>
            </a:r>
          </a:p>
        </p:txBody>
      </p:sp>
      <p:sp>
        <p:nvSpPr>
          <p:cNvPr id="14" name="CustomShape 5"/>
          <p:cNvSpPr/>
          <p:nvPr/>
        </p:nvSpPr>
        <p:spPr>
          <a:xfrm>
            <a:off x="167409" y="443457"/>
            <a:ext cx="7812088" cy="452520"/>
          </a:xfrm>
          <a:prstGeom prst="rect">
            <a:avLst/>
          </a:prstGeom>
        </p:spPr>
        <p:txBody>
          <a:bodyPr lIns="129941" tIns="65150" rIns="129941" bIns="65150" anchor="ctr"/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rgbClr val="FE5000"/>
                </a:solidFill>
                <a:latin typeface="NaturaSans" panose="02000503070000020004" pitchFamily="50" charset="0"/>
                <a:ea typeface="MS PGothic" panose="020B0600070205080204" pitchFamily="34" charset="-128"/>
              </a:rPr>
              <a:t>Quem</a:t>
            </a:r>
            <a:r>
              <a:rPr lang="en-US" sz="4000" dirty="0">
                <a:solidFill>
                  <a:srgbClr val="FE5000"/>
                </a:solidFill>
                <a:latin typeface="NaturaSans" panose="02000503070000020004" pitchFamily="50" charset="0"/>
                <a:ea typeface="MS PGothic" panose="020B0600070205080204" pitchFamily="34" charset="-128"/>
              </a:rPr>
              <a:t> </a:t>
            </a:r>
            <a:r>
              <a:rPr lang="en-US" sz="4000" dirty="0" err="1">
                <a:solidFill>
                  <a:srgbClr val="FE5000"/>
                </a:solidFill>
                <a:latin typeface="NaturaSans" panose="02000503070000020004" pitchFamily="50" charset="0"/>
                <a:ea typeface="MS PGothic" panose="020B0600070205080204" pitchFamily="34" charset="-128"/>
              </a:rPr>
              <a:t>Somos</a:t>
            </a:r>
            <a:endParaRPr sz="4000" dirty="0">
              <a:solidFill>
                <a:srgbClr val="FE5000"/>
              </a:solidFill>
              <a:latin typeface="NaturaSans" panose="02000503070000020004" pitchFamily="50" charset="0"/>
              <a:ea typeface="MS PGothic" panose="020B0600070205080204" pitchFamily="34" charset="-128"/>
            </a:endParaRPr>
          </a:p>
        </p:txBody>
      </p:sp>
      <p:sp>
        <p:nvSpPr>
          <p:cNvPr id="15" name="CaixaDeTexto 1"/>
          <p:cNvSpPr txBox="1"/>
          <p:nvPr/>
        </p:nvSpPr>
        <p:spPr>
          <a:xfrm>
            <a:off x="277089" y="1688002"/>
            <a:ext cx="5412512" cy="280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2" tIns="50792" rIns="50792" bIns="50792" numCol="1" spcCol="38094" rtlCol="0" anchor="ctr">
            <a:spAutoFit/>
          </a:bodyPr>
          <a:lstStyle/>
          <a:p>
            <a:pPr lvl="0"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_Consultoras: 1,37 milhão no Brasil. </a:t>
            </a:r>
          </a:p>
          <a:p>
            <a:pPr lvl="0"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_Consultoras na América Latina: 505 mil.</a:t>
            </a:r>
          </a:p>
          <a:p>
            <a:pPr lvl="0"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_Colaboradores: 5,15 mil no Brasil, 1,44 mil nas Operações Internacionais e  1,1 mil na </a:t>
            </a:r>
            <a:r>
              <a:rPr lang="pt-BR" sz="1500" dirty="0" err="1">
                <a:latin typeface="NaturaSans" panose="02000503070000020004" pitchFamily="50" charset="0"/>
                <a:cs typeface="NaturaSans Light"/>
              </a:rPr>
              <a:t>Aesop</a:t>
            </a:r>
            <a:r>
              <a:rPr lang="pt-BR" sz="1500" dirty="0">
                <a:latin typeface="NaturaSans" panose="02000503070000020004" pitchFamily="50" charset="0"/>
                <a:cs typeface="NaturaSans Light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_30 comunidades de relacionamento da </a:t>
            </a:r>
            <a:r>
              <a:rPr lang="pt-BR" sz="1500" dirty="0" err="1">
                <a:latin typeface="NaturaSans" panose="02000503070000020004" pitchFamily="50" charset="0"/>
                <a:cs typeface="NaturaSans Light"/>
              </a:rPr>
              <a:t>sociobiodiversidade</a:t>
            </a:r>
            <a:r>
              <a:rPr lang="pt-BR" sz="1500" dirty="0">
                <a:latin typeface="NaturaSans" panose="02000503070000020004" pitchFamily="50" charset="0"/>
                <a:cs typeface="NaturaSans Light"/>
              </a:rPr>
              <a:t> .</a:t>
            </a:r>
          </a:p>
          <a:p>
            <a:pPr lvl="0"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 135 lojas </a:t>
            </a:r>
            <a:r>
              <a:rPr lang="pt-BR" sz="1500" dirty="0" err="1">
                <a:latin typeface="NaturaSans" panose="02000503070000020004" pitchFamily="50" charset="0"/>
                <a:cs typeface="NaturaSans Light"/>
              </a:rPr>
              <a:t>Aesop</a:t>
            </a:r>
            <a:r>
              <a:rPr lang="pt-BR" sz="1500" dirty="0">
                <a:latin typeface="NaturaSans" panose="02000503070000020004" pitchFamily="50" charset="0"/>
                <a:cs typeface="NaturaSans Light"/>
              </a:rPr>
              <a:t>, em 18 países da Europa, Oceania, Ásia, e América.</a:t>
            </a:r>
          </a:p>
          <a:p>
            <a:pPr>
              <a:lnSpc>
                <a:spcPct val="130000"/>
              </a:lnSpc>
            </a:pPr>
            <a:r>
              <a:rPr lang="pt-BR" sz="1500" dirty="0">
                <a:latin typeface="NaturaSans" panose="02000503070000020004" pitchFamily="50" charset="0"/>
                <a:cs typeface="NaturaSans Light"/>
              </a:rPr>
              <a:t>_Receita bruta global R$ 7,89 bilhões.</a:t>
            </a:r>
          </a:p>
        </p:txBody>
      </p:sp>
      <p:sp>
        <p:nvSpPr>
          <p:cNvPr id="24" name="Line 3"/>
          <p:cNvSpPr/>
          <p:nvPr/>
        </p:nvSpPr>
        <p:spPr>
          <a:xfrm>
            <a:off x="230909" y="189517"/>
            <a:ext cx="5458692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pic>
        <p:nvPicPr>
          <p:cNvPr id="10" name="Picture 9" descr="_D_B718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52" y="180000"/>
            <a:ext cx="3248848" cy="4788000"/>
          </a:xfrm>
          <a:prstGeom prst="rect">
            <a:avLst/>
          </a:prstGeom>
        </p:spPr>
      </p:pic>
      <p:sp>
        <p:nvSpPr>
          <p:cNvPr id="11" name="Line 3"/>
          <p:cNvSpPr/>
          <p:nvPr/>
        </p:nvSpPr>
        <p:spPr>
          <a:xfrm>
            <a:off x="230909" y="1208695"/>
            <a:ext cx="5458693" cy="0"/>
          </a:xfrm>
          <a:prstGeom prst="line">
            <a:avLst/>
          </a:prstGeom>
          <a:ln>
            <a:solidFill>
              <a:srgbClr val="473729"/>
            </a:solidFill>
          </a:ln>
        </p:spPr>
      </p:sp>
    </p:spTree>
    <p:extLst>
      <p:ext uri="{BB962C8B-B14F-4D97-AF65-F5344CB8AC3E}">
        <p14:creationId xmlns:p14="http://schemas.microsoft.com/office/powerpoint/2010/main" val="391769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0"/>
          <p:cNvSpPr txBox="1">
            <a:spLocks noChangeArrowheads="1"/>
          </p:cNvSpPr>
          <p:nvPr/>
        </p:nvSpPr>
        <p:spPr bwMode="auto">
          <a:xfrm>
            <a:off x="4518025" y="1475093"/>
            <a:ext cx="41592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400" dirty="0">
                <a:latin typeface="NaturaSans" panose="02000503070000020004" pitchFamily="50" charset="0"/>
              </a:rPr>
              <a:t>Lançada em 2014, alinhada à estratégia do negócio, nossa Visão pretende transformar a Natura em uma empresa geradora de </a:t>
            </a:r>
            <a:r>
              <a:rPr lang="pt-BR" altLang="pt-BR" sz="1600" b="1" dirty="0">
                <a:latin typeface="NaturaSans" panose="02000503070000020004" pitchFamily="50" charset="0"/>
              </a:rPr>
              <a:t>impacto positivo</a:t>
            </a:r>
            <a:r>
              <a:rPr lang="pt-BR" altLang="pt-BR" sz="1400" b="1" dirty="0">
                <a:latin typeface="NaturaSans" panose="02000503070000020004" pitchFamily="50" charset="0"/>
              </a:rPr>
              <a:t> </a:t>
            </a:r>
            <a:r>
              <a:rPr lang="pt-BR" altLang="pt-BR" sz="1400" dirty="0">
                <a:latin typeface="NaturaSans" panose="02000503070000020004" pitchFamily="50" charset="0"/>
              </a:rPr>
              <a:t>em três esferas: econômica, ambiental e social, ultrapassando o atual paradigma de apenas reduzir e mitigar impactos.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400" dirty="0">
                <a:latin typeface="NaturaSans" panose="02000503070000020004" pitchFamily="50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400" dirty="0">
                <a:latin typeface="NaturaSans" panose="02000503070000020004" pitchFamily="50" charset="0"/>
              </a:rPr>
              <a:t>Reúne </a:t>
            </a:r>
            <a:r>
              <a:rPr lang="pt-BR" altLang="pt-BR" sz="1600" b="1" dirty="0">
                <a:latin typeface="NaturaSans" panose="02000503070000020004" pitchFamily="50" charset="0"/>
              </a:rPr>
              <a:t>diretrizes estratégicas para 2050 e ambições e compromissos 2020</a:t>
            </a:r>
            <a:r>
              <a:rPr lang="pt-BR" altLang="pt-BR" sz="1400" dirty="0">
                <a:latin typeface="NaturaSans" panose="02000503070000020004" pitchFamily="50" charset="0"/>
              </a:rPr>
              <a:t>.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400" dirty="0">
                <a:latin typeface="NaturaSans" panose="02000503070000020004" pitchFamily="50" charset="0"/>
              </a:rPr>
              <a:t> 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400" dirty="0">
                <a:latin typeface="NaturaSans" panose="02000503070000020004" pitchFamily="50" charset="0"/>
              </a:rPr>
              <a:t>Metas estruturadas em </a:t>
            </a:r>
            <a:r>
              <a:rPr lang="pt-BR" altLang="pt-BR" sz="1600" b="1" dirty="0">
                <a:latin typeface="NaturaSans" panose="02000503070000020004" pitchFamily="50" charset="0"/>
              </a:rPr>
              <a:t>três pilares interdependentes</a:t>
            </a:r>
            <a:r>
              <a:rPr lang="pt-BR" altLang="pt-BR" sz="1600" dirty="0">
                <a:latin typeface="NaturaSans" panose="02000503070000020004" pitchFamily="50" charset="0"/>
              </a:rPr>
              <a:t>: </a:t>
            </a:r>
            <a:r>
              <a:rPr lang="pt-BR" altLang="pt-BR" sz="1400" dirty="0">
                <a:latin typeface="NaturaSans" panose="02000503070000020004" pitchFamily="50" charset="0"/>
              </a:rPr>
              <a:t>Marcas e Produtos; Nossa Rede; e Gestão e Organização.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endParaRPr lang="pt-BR" altLang="pt-BR" sz="1400" dirty="0">
              <a:latin typeface="NaturaSans" panose="02000503070000020004" pitchFamily="50" charset="0"/>
            </a:endParaRPr>
          </a:p>
        </p:txBody>
      </p:sp>
      <p:pic>
        <p:nvPicPr>
          <p:cNvPr id="46084" name="Picture 16" descr="visao_sustentabilidade_2050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09" y="942349"/>
            <a:ext cx="3701832" cy="431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30909" y="351418"/>
            <a:ext cx="8718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600" b="1" dirty="0">
                <a:solidFill>
                  <a:srgbClr val="FE5000"/>
                </a:solidFill>
                <a:latin typeface="NaturaSans" panose="02000503070000020004" pitchFamily="50" charset="0"/>
              </a:rPr>
              <a:t>Visão de Sustentabilidade 2050</a:t>
            </a:r>
          </a:p>
        </p:txBody>
      </p:sp>
      <p:sp>
        <p:nvSpPr>
          <p:cNvPr id="9" name="Line 3"/>
          <p:cNvSpPr/>
          <p:nvPr/>
        </p:nvSpPr>
        <p:spPr>
          <a:xfrm>
            <a:off x="273050" y="108819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10" name="Line 3"/>
          <p:cNvSpPr/>
          <p:nvPr/>
        </p:nvSpPr>
        <p:spPr>
          <a:xfrm>
            <a:off x="230909" y="18473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</p:spTree>
    <p:extLst>
      <p:ext uri="{BB962C8B-B14F-4D97-AF65-F5344CB8AC3E}">
        <p14:creationId xmlns:p14="http://schemas.microsoft.com/office/powerpoint/2010/main" val="228511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Box 9"/>
          <p:cNvSpPr txBox="1">
            <a:spLocks noChangeArrowheads="1"/>
          </p:cNvSpPr>
          <p:nvPr/>
        </p:nvSpPr>
        <p:spPr bwMode="auto">
          <a:xfrm>
            <a:off x="230909" y="351418"/>
            <a:ext cx="6318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rgbClr val="FE5000"/>
                </a:solidFill>
                <a:latin typeface="NaturaSans" panose="02000503070000020004" pitchFamily="50" charset="0"/>
              </a:rPr>
              <a:t>Marcas e Produtos</a:t>
            </a:r>
          </a:p>
        </p:txBody>
      </p:sp>
      <p:sp>
        <p:nvSpPr>
          <p:cNvPr id="6" name="Line 3"/>
          <p:cNvSpPr/>
          <p:nvPr/>
        </p:nvSpPr>
        <p:spPr>
          <a:xfrm>
            <a:off x="273050" y="108819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7" name="Line 3"/>
          <p:cNvSpPr/>
          <p:nvPr/>
        </p:nvSpPr>
        <p:spPr>
          <a:xfrm>
            <a:off x="230909" y="18473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8" name="Line 3"/>
          <p:cNvSpPr/>
          <p:nvPr/>
        </p:nvSpPr>
        <p:spPr>
          <a:xfrm>
            <a:off x="230909" y="4958876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9" name="TextBox 12"/>
          <p:cNvSpPr txBox="1"/>
          <p:nvPr/>
        </p:nvSpPr>
        <p:spPr>
          <a:xfrm>
            <a:off x="-26792" y="4932752"/>
            <a:ext cx="9170792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900" dirty="0">
                <a:latin typeface="NaturaSans Light"/>
                <a:cs typeface="NaturaSans Light"/>
              </a:rPr>
              <a:t>2016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0909" y="1364812"/>
            <a:ext cx="3947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_Em 2050 queremos que todas as expressões de  nossas marcas estimulem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a emergência de novos valores e comportamentos </a:t>
            </a: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necessários à construção de um mundo mais sustentável,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 Criamos o Programa Natura Carbono Neutro para promover uma redução contínua em toda nossa cadeia de valor (2007). O programa é baseado em 3 pilares: Inventario, Redução e Compensação.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Buscamos novas tecnologias e até mudanças no hábitos de consumo.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37" y="2474720"/>
            <a:ext cx="2328531" cy="247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35794" y="1313992"/>
            <a:ext cx="4213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 Nosso compromisso é de, até 2020, </a:t>
            </a:r>
            <a:r>
              <a:rPr lang="pt-BR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movimentar R$ 1 bilhão </a:t>
            </a:r>
            <a:r>
              <a:rPr lang="pt-BR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na região </a:t>
            </a:r>
            <a:r>
              <a:rPr lang="pt-BR" dirty="0" err="1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pan-amazônica</a:t>
            </a:r>
            <a:r>
              <a:rPr lang="pt-BR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. Hoje, a atuação da Natura </a:t>
            </a:r>
            <a:br>
              <a:rPr lang="pt-BR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pt-BR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na Amazônia </a:t>
            </a:r>
            <a:r>
              <a:rPr lang="pt-BR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beneficia 2.250 famílias, de 30 comunidades. </a:t>
            </a:r>
          </a:p>
        </p:txBody>
      </p:sp>
    </p:spTree>
    <p:extLst>
      <p:ext uri="{BB962C8B-B14F-4D97-AF65-F5344CB8AC3E}">
        <p14:creationId xmlns:p14="http://schemas.microsoft.com/office/powerpoint/2010/main" val="2315216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Box 9"/>
          <p:cNvSpPr txBox="1">
            <a:spLocks noChangeArrowheads="1"/>
          </p:cNvSpPr>
          <p:nvPr/>
        </p:nvSpPr>
        <p:spPr bwMode="auto">
          <a:xfrm>
            <a:off x="230909" y="351418"/>
            <a:ext cx="6318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rgbClr val="FE5000"/>
                </a:solidFill>
                <a:latin typeface="NaturaSans" panose="02000503070000020004" pitchFamily="50" charset="0"/>
              </a:rPr>
              <a:t>Nossa rede</a:t>
            </a:r>
          </a:p>
        </p:txBody>
      </p:sp>
      <p:sp>
        <p:nvSpPr>
          <p:cNvPr id="6" name="Line 3"/>
          <p:cNvSpPr/>
          <p:nvPr/>
        </p:nvSpPr>
        <p:spPr>
          <a:xfrm>
            <a:off x="273050" y="108819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7" name="Line 3"/>
          <p:cNvSpPr/>
          <p:nvPr/>
        </p:nvSpPr>
        <p:spPr>
          <a:xfrm>
            <a:off x="230909" y="18473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8" name="Line 3"/>
          <p:cNvSpPr/>
          <p:nvPr/>
        </p:nvSpPr>
        <p:spPr>
          <a:xfrm>
            <a:off x="230909" y="4958876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9" name="TextBox 12"/>
          <p:cNvSpPr txBox="1"/>
          <p:nvPr/>
        </p:nvSpPr>
        <p:spPr>
          <a:xfrm>
            <a:off x="-26792" y="4932752"/>
            <a:ext cx="9170792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900" dirty="0">
                <a:latin typeface="NaturaSans Light"/>
                <a:cs typeface="NaturaSans Light"/>
              </a:rPr>
              <a:t>2016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0909" y="1364812"/>
            <a:ext cx="39476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_Contribuiremos  positivamente para o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desenvolvimento humano e social </a:t>
            </a: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de nossa rede de relações e fomentaremos ações de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educação e empreendedorismo </a:t>
            </a: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por meio de plataformas colaborativas.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 IDH-CN_ assim como o IDH da ONU, aplicado a países, o estudo da Natura considera três dimensões: saúde, conhecimento e padrão de vida das consultoras.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Entre 2014 e 2015, constatamos um avanço de 7,3% no desenvolvimento das consultoras, de 0,550 para 0,590.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500" dirty="0">
              <a:latin typeface="NaturaSans" panose="02000503070000020004" pitchFamily="50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35794" y="1364812"/>
            <a:ext cx="427142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 Natura alcança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33% de mulheres em cargos de liderança</a:t>
            </a: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 (diretoria e acima). A meta até 2020 é chegar a 50%.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_ As Consultoras Natura que são empreendedoras sociais podem concorrer ao </a:t>
            </a:r>
            <a:r>
              <a:rPr lang="pt-BR" sz="1500" b="1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Prêmio Acolher. </a:t>
            </a:r>
            <a:b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pt-BR" sz="1500" dirty="0">
                <a:latin typeface="NaturaSans" panose="02000503070000020004" pitchFamily="50" charset="0"/>
                <a:ea typeface="Calibri" panose="020F0502020204030204" pitchFamily="34" charset="0"/>
                <a:cs typeface="Cambria" panose="02040503050406030204" pitchFamily="18" charset="0"/>
              </a:rPr>
              <a:t>Em 5 anos, elas inscreveram mais de 4 mil projetos e 51 foram premiados.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1500" dirty="0">
              <a:latin typeface="NaturaSans" panose="02000503070000020004" pitchFamily="50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8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0"/>
          <p:cNvSpPr txBox="1">
            <a:spLocks noChangeArrowheads="1"/>
          </p:cNvSpPr>
          <p:nvPr/>
        </p:nvSpPr>
        <p:spPr bwMode="auto">
          <a:xfrm>
            <a:off x="273050" y="1337855"/>
            <a:ext cx="337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A Natura é a primeira empresa da América Latina a </a:t>
            </a:r>
            <a:r>
              <a:rPr lang="pt-BR" altLang="pt-BR" sz="1200" b="1" dirty="0">
                <a:solidFill>
                  <a:srgbClr val="000000"/>
                </a:solidFill>
                <a:latin typeface="NaturaSans" panose="02000503070000020004" pitchFamily="50" charset="0"/>
              </a:rPr>
              <a:t>monetizar o impacto de seus negócios </a:t>
            </a: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no meio ambiente e na sociedade, por meio da metodologia internacional EP&amp;L (Ganhos e Perdas Ambientais, na sigla em inglês). 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NaturaSans" panose="02000503070000020004" pitchFamily="50" charset="0"/>
            </a:endParaRP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O estudo é uma análise profunda de todas as </a:t>
            </a:r>
            <a:r>
              <a:rPr lang="pt-BR" altLang="pt-BR" sz="1200" b="1" dirty="0">
                <a:solidFill>
                  <a:srgbClr val="000000"/>
                </a:solidFill>
                <a:latin typeface="NaturaSans" panose="02000503070000020004" pitchFamily="50" charset="0"/>
              </a:rPr>
              <a:t>etapas de vida dos produtos</a:t>
            </a: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, desde a extração da matéria-prima, até o descarte dos materiais. 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endParaRPr lang="pt-BR" altLang="pt-BR" sz="1200" dirty="0">
              <a:solidFill>
                <a:srgbClr val="000000"/>
              </a:solidFill>
              <a:latin typeface="NaturaSans" panose="02000503070000020004" pitchFamily="50" charset="0"/>
            </a:endParaRPr>
          </a:p>
          <a:p>
            <a:pPr eaLnBrk="1" hangingPunct="1">
              <a:spcBef>
                <a:spcPct val="0"/>
              </a:spcBef>
              <a:buSzPct val="80000"/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O estudo revelou que o impacto ambiental da cadeia da Natura foi estimado em R$ 132 milhões (para 2013, o primeiro ano avaliado). Esse impacto </a:t>
            </a:r>
            <a:r>
              <a:rPr lang="pt-BR" altLang="pt-BR" sz="1200" b="1" dirty="0">
                <a:solidFill>
                  <a:srgbClr val="000000"/>
                </a:solidFill>
                <a:latin typeface="NaturaSans" panose="02000503070000020004" pitchFamily="50" charset="0"/>
              </a:rPr>
              <a:t>teria sido maior </a:t>
            </a:r>
            <a:r>
              <a:rPr lang="pt-BR" altLang="pt-BR" sz="1200" dirty="0">
                <a:solidFill>
                  <a:srgbClr val="000000"/>
                </a:solidFill>
                <a:latin typeface="NaturaSans" panose="02000503070000020004" pitchFamily="50" charset="0"/>
              </a:rPr>
              <a:t>(equivalente a R$ 164 milhões) sem as medidas do Programa Carbono Neutro. </a:t>
            </a:r>
          </a:p>
        </p:txBody>
      </p:sp>
      <p:sp>
        <p:nvSpPr>
          <p:cNvPr id="80899" name="TextBox 9"/>
          <p:cNvSpPr txBox="1">
            <a:spLocks noChangeArrowheads="1"/>
          </p:cNvSpPr>
          <p:nvPr/>
        </p:nvSpPr>
        <p:spPr bwMode="auto">
          <a:xfrm>
            <a:off x="230909" y="351418"/>
            <a:ext cx="8296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rgbClr val="FE5000"/>
                </a:solidFill>
                <a:latin typeface="NaturaSans" panose="02000503070000020004" pitchFamily="50" charset="0"/>
              </a:rPr>
              <a:t>Gestão e Organização: EP&amp;L</a:t>
            </a:r>
          </a:p>
        </p:txBody>
      </p:sp>
      <p:pic>
        <p:nvPicPr>
          <p:cNvPr id="80900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156" y="1302031"/>
            <a:ext cx="461888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/>
          <p:nvPr/>
        </p:nvSpPr>
        <p:spPr>
          <a:xfrm>
            <a:off x="273050" y="108819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7" name="Line 3"/>
          <p:cNvSpPr/>
          <p:nvPr/>
        </p:nvSpPr>
        <p:spPr>
          <a:xfrm>
            <a:off x="230909" y="184732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8" name="Line 3"/>
          <p:cNvSpPr/>
          <p:nvPr/>
        </p:nvSpPr>
        <p:spPr>
          <a:xfrm>
            <a:off x="230909" y="4958876"/>
            <a:ext cx="8676309" cy="0"/>
          </a:xfrm>
          <a:prstGeom prst="line">
            <a:avLst/>
          </a:prstGeom>
          <a:ln>
            <a:solidFill>
              <a:srgbClr val="473729"/>
            </a:solidFill>
          </a:ln>
        </p:spPr>
      </p:sp>
      <p:sp>
        <p:nvSpPr>
          <p:cNvPr id="9" name="TextBox 12"/>
          <p:cNvSpPr txBox="1"/>
          <p:nvPr/>
        </p:nvSpPr>
        <p:spPr>
          <a:xfrm>
            <a:off x="-26792" y="4932752"/>
            <a:ext cx="9170792" cy="2308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900" dirty="0">
                <a:latin typeface="NaturaSans Light"/>
                <a:cs typeface="NaturaSans Ligh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3989521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21"/>
          <p:cNvSpPr/>
          <p:nvPr/>
        </p:nvSpPr>
        <p:spPr>
          <a:xfrm flipV="1">
            <a:off x="308112" y="4912423"/>
            <a:ext cx="8517729" cy="0"/>
          </a:xfrm>
          <a:prstGeom prst="line">
            <a:avLst/>
          </a:prstGeom>
          <a:solidFill/>
          <a:ln w="9525" cmpd="sng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" name="Shape 721"/>
          <p:cNvSpPr/>
          <p:nvPr/>
        </p:nvSpPr>
        <p:spPr>
          <a:xfrm flipV="1">
            <a:off x="308112" y="228470"/>
            <a:ext cx="8517729" cy="0"/>
          </a:xfrm>
          <a:prstGeom prst="line">
            <a:avLst/>
          </a:prstGeom>
          <a:solidFill/>
          <a:ln w="9525" cmpd="sng">
            <a:solidFill>
              <a:schemeClr val="bg1"/>
            </a:solidFill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296948" y="1809789"/>
            <a:ext cx="8528893" cy="88816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650276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0" b="0" i="0" kern="1200" baseline="0">
                <a:solidFill>
                  <a:srgbClr val="473729"/>
                </a:solidFill>
                <a:latin typeface="Gill Sans Std Light"/>
                <a:ea typeface="+mn-ea"/>
                <a:cs typeface="Gill Sans Std Light"/>
              </a:defRPr>
            </a:lvl1pPr>
            <a:lvl2pPr marL="1056698" indent="-406422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689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964" indent="-325138" algn="l" defTabSz="65027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240" indent="-325138" algn="l" defTabSz="650276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dirty="0">
                <a:solidFill>
                  <a:schemeClr val="accent1"/>
                </a:solidFill>
                <a:latin typeface="NaturaSans Bold"/>
                <a:cs typeface="NaturaSans Bold"/>
              </a:rPr>
              <a:t>Obrigado</a:t>
            </a:r>
            <a:endParaRPr lang="en-US" dirty="0">
              <a:solidFill>
                <a:schemeClr val="accent1"/>
              </a:solidFill>
              <a:latin typeface="NaturaSans Bold"/>
              <a:cs typeface="NaturaSans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70" y="3882197"/>
            <a:ext cx="1000659" cy="6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73729"/>
      </a:dk2>
      <a:lt2>
        <a:srgbClr val="FE5000"/>
      </a:lt2>
      <a:accent1>
        <a:srgbClr val="425563"/>
      </a:accent1>
      <a:accent2>
        <a:srgbClr val="949A90"/>
      </a:accent2>
      <a:accent3>
        <a:srgbClr val="C5B9AC"/>
      </a:accent3>
      <a:accent4>
        <a:srgbClr val="BCC9C5"/>
      </a:accent4>
      <a:accent5>
        <a:srgbClr val="BFCED6"/>
      </a:accent5>
      <a:accent6>
        <a:srgbClr val="7A6855"/>
      </a:accent6>
      <a:hlink>
        <a:srgbClr val="425563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Arquivo xmlns="0d5e8518-7ae2-41f8-91aa-ef6bed782627">Outro</TipoArquivo>
    <Downloads xmlns="0d5e8518-7ae2-41f8-91aa-ef6bed782627">1</Downloads>
    <Miniatura xmlns="0d5e8518-7ae2-41f8-91aa-ef6bed782627">
      <Url>http://sitedamarca.natura.net/pt-br/MiniaturasDownloads/PPT%20-%20Produtos.jpg</Url>
      <Description>http://sitedamarca.natura.net/pt-br/MiniaturasDownloads/PPT%20-%20Produtos.jpg</Description>
    </Miniatura>
    <Secao xmlns="0d5e8518-7ae2-41f8-91aa-ef6bed782627">1</Seca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2B1FDB4B34334F97C979FC1F91F236" ma:contentTypeVersion="8" ma:contentTypeDescription="Crie um novo documento." ma:contentTypeScope="" ma:versionID="bfe0cc9a3abbad7d73506b32055105e3">
  <xsd:schema xmlns:xsd="http://www.w3.org/2001/XMLSchema" xmlns:xs="http://www.w3.org/2001/XMLSchema" xmlns:p="http://schemas.microsoft.com/office/2006/metadata/properties" xmlns:ns2="0d5e8518-7ae2-41f8-91aa-ef6bed782627" targetNamespace="http://schemas.microsoft.com/office/2006/metadata/properties" ma:root="true" ma:fieldsID="ea9e8cfad27b9dd97d37f0b67883e8c1" ns2:_="">
    <xsd:import namespace="0d5e8518-7ae2-41f8-91aa-ef6bed782627"/>
    <xsd:element name="properties">
      <xsd:complexType>
        <xsd:sequence>
          <xsd:element name="documentManagement">
            <xsd:complexType>
              <xsd:all>
                <xsd:element ref="ns2:Downloads" minOccurs="0"/>
                <xsd:element ref="ns2:Secao"/>
                <xsd:element ref="ns2:TipoArquivo"/>
                <xsd:element ref="ns2:Miniatu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e8518-7ae2-41f8-91aa-ef6bed782627" elementFormDefault="qualified">
    <xsd:import namespace="http://schemas.microsoft.com/office/2006/documentManagement/types"/>
    <xsd:import namespace="http://schemas.microsoft.com/office/infopath/2007/PartnerControls"/>
    <xsd:element name="Downloads" ma:index="8" nillable="true" ma:displayName="Downloads" ma:decimals="0" ma:default="0" ma:description="Quantidade de vezes que o arquivo foi baixado." ma:hidden="true" ma:internalName="Downloads" ma:readOnly="false">
      <xsd:simpleType>
        <xsd:restriction base="dms:Number"/>
      </xsd:simpleType>
    </xsd:element>
    <xsd:element name="Secao" ma:index="9" ma:displayName="Seção" ma:description="A seção a que esse arquivo está relacionado. Usada pra filtrar na página de Downloads." ma:indexed="true" ma:list="{e249ae71-fc58-4c89-ad64-df2fcec0d79f}" ma:internalName="Secao" ma:showField="Title">
      <xsd:simpleType>
        <xsd:restriction base="dms:Lookup"/>
      </xsd:simpleType>
    </xsd:element>
    <xsd:element name="TipoArquivo" ma:index="10" ma:displayName="Tipo de Arquivo" ma:default="Imagem" ma:description="Selecione o tipo de arquivo." ma:format="Dropdown" ma:indexed="true" ma:internalName="TipoArquivo">
      <xsd:simpleType>
        <xsd:restriction base="dms:Choice">
          <xsd:enumeration value="Imagem"/>
          <xsd:enumeration value="Vídeo"/>
          <xsd:enumeration value="Áudio"/>
          <xsd:enumeration value="Assinatura"/>
          <xsd:enumeration value="Outro"/>
        </xsd:restriction>
      </xsd:simpleType>
    </xsd:element>
    <xsd:element name="Miniatura" ma:index="11" nillable="true" ma:displayName="Miniatura" ma:description="Miniatura exibida na página de downloads. Esse campo é preenchido automaticamente." ma:format="Image" ma:internalName="Miniatur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BD53E2-5C59-40F1-85E5-A78EE7C3550D}">
  <ds:schemaRefs>
    <ds:schemaRef ds:uri="http://schemas.microsoft.com/office/2006/metadata/properties"/>
    <ds:schemaRef ds:uri="0d5e8518-7ae2-41f8-91aa-ef6bed782627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69B717-592C-4BDE-B3E1-8976D48C4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4802F-6F77-439F-B638-99A40958A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e8518-7ae2-41f8-91aa-ef6bed782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486</Words>
  <Application>Microsoft Office PowerPoint</Application>
  <PresentationFormat>Apresentação na tela (16:9)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MS PGothic</vt:lpstr>
      <vt:lpstr>Arial</vt:lpstr>
      <vt:lpstr>Calibri</vt:lpstr>
      <vt:lpstr>Cambria</vt:lpstr>
      <vt:lpstr>Helvetica</vt:lpstr>
      <vt:lpstr>NaturaSans</vt:lpstr>
      <vt:lpstr>NaturaSans Bold</vt:lpstr>
      <vt:lpstr>NaturaSans Light</vt:lpstr>
      <vt:lpstr>NaturaSans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Cravo Ofício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- Produtos</dc:title>
  <dc:creator>Cravo 1</dc:creator>
  <cp:lastModifiedBy>ALINE CRISTINA TOME</cp:lastModifiedBy>
  <cp:revision>514</cp:revision>
  <dcterms:created xsi:type="dcterms:W3CDTF">2010-06-23T23:47:02Z</dcterms:created>
  <dcterms:modified xsi:type="dcterms:W3CDTF">2016-12-07T19:07:59Z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0x010100B02B1FDB4B34334F97C979FC1F91F236</vt:lpwstr>
  </property>
  <property fmtid="{D5CDD505-2E9C-101B-9397-08002B2CF9AE}" pid="3" name="Order">
    <vt:r8>19200</vt:r8>
  </property>
</Properties>
</file>