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494" r:id="rId5"/>
    <p:sldId id="549" r:id="rId6"/>
    <p:sldId id="545" r:id="rId7"/>
    <p:sldId id="586" r:id="rId8"/>
    <p:sldId id="582" r:id="rId9"/>
    <p:sldId id="585" r:id="rId10"/>
    <p:sldId id="584" r:id="rId11"/>
    <p:sldId id="512" r:id="rId12"/>
  </p:sldIdLst>
  <p:sldSz cx="9144000" cy="5143500" type="screen16x9"/>
  <p:notesSz cx="6858000" cy="9144000"/>
  <p:defaultTextStyle>
    <a:defPPr>
      <a:defRPr lang="en-US"/>
    </a:defPPr>
    <a:lvl1pPr marL="0" algn="l" defTabSz="4081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8178" algn="l" defTabSz="4081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6356" algn="l" defTabSz="4081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24534" algn="l" defTabSz="4081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32712" algn="l" defTabSz="4081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40890" algn="l" defTabSz="4081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49068" algn="l" defTabSz="4081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57246" algn="l" defTabSz="4081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65423" algn="l" defTabSz="40817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5">
          <p15:clr>
            <a:srgbClr val="A4A3A4"/>
          </p15:clr>
        </p15:guide>
        <p15:guide id="2" orient="horz" pos="532">
          <p15:clr>
            <a:srgbClr val="A4A3A4"/>
          </p15:clr>
        </p15:guide>
        <p15:guide id="3" orient="horz" pos="1238">
          <p15:clr>
            <a:srgbClr val="A4A3A4"/>
          </p15:clr>
        </p15:guide>
        <p15:guide id="4" orient="horz" pos="2365">
          <p15:clr>
            <a:srgbClr val="A4A3A4"/>
          </p15:clr>
        </p15:guide>
        <p15:guide id="5" orient="horz" pos="419">
          <p15:clr>
            <a:srgbClr val="A4A3A4"/>
          </p15:clr>
        </p15:guide>
        <p15:guide id="6" orient="horz" pos="3090">
          <p15:clr>
            <a:srgbClr val="A4A3A4"/>
          </p15:clr>
        </p15:guide>
        <p15:guide id="7" orient="horz" pos="133">
          <p15:clr>
            <a:srgbClr val="A4A3A4"/>
          </p15:clr>
        </p15:guide>
        <p15:guide id="8" orient="horz" pos="1050">
          <p15:clr>
            <a:srgbClr val="A4A3A4"/>
          </p15:clr>
        </p15:guide>
        <p15:guide id="9" orient="horz" pos="414">
          <p15:clr>
            <a:srgbClr val="A4A3A4"/>
          </p15:clr>
        </p15:guide>
        <p15:guide id="10" orient="horz" pos="1750">
          <p15:clr>
            <a:srgbClr val="A4A3A4"/>
          </p15:clr>
        </p15:guide>
        <p15:guide id="11" orient="horz" pos="1649">
          <p15:clr>
            <a:srgbClr val="A4A3A4"/>
          </p15:clr>
        </p15:guide>
        <p15:guide id="12" orient="horz" pos="2725">
          <p15:clr>
            <a:srgbClr val="A4A3A4"/>
          </p15:clr>
        </p15:guide>
        <p15:guide id="13" pos="2952">
          <p15:clr>
            <a:srgbClr val="A4A3A4"/>
          </p15:clr>
        </p15:guide>
        <p15:guide id="14" pos="5560">
          <p15:clr>
            <a:srgbClr val="A4A3A4"/>
          </p15:clr>
        </p15:guide>
        <p15:guide id="15" pos="1375">
          <p15:clr>
            <a:srgbClr val="A4A3A4"/>
          </p15:clr>
        </p15:guide>
        <p15:guide id="16" pos="2189">
          <p15:clr>
            <a:srgbClr val="A4A3A4"/>
          </p15:clr>
        </p15:guide>
        <p15:guide id="17" pos="778">
          <p15:clr>
            <a:srgbClr val="A4A3A4"/>
          </p15:clr>
        </p15:guide>
        <p15:guide id="18" pos="3555">
          <p15:clr>
            <a:srgbClr val="A4A3A4"/>
          </p15:clr>
        </p15:guide>
        <p15:guide id="19" pos="4967">
          <p15:clr>
            <a:srgbClr val="A4A3A4"/>
          </p15:clr>
        </p15:guide>
        <p15:guide id="20" pos="3344">
          <p15:clr>
            <a:srgbClr val="A4A3A4"/>
          </p15:clr>
        </p15:guide>
        <p15:guide id="21" pos="2766">
          <p15:clr>
            <a:srgbClr val="A4A3A4"/>
          </p15:clr>
        </p15:guide>
        <p15:guide id="22" pos="165">
          <p15:clr>
            <a:srgbClr val="A4A3A4"/>
          </p15:clr>
        </p15:guide>
        <p15:guide id="23" pos="1582">
          <p15:clr>
            <a:srgbClr val="A4A3A4"/>
          </p15:clr>
        </p15:guide>
        <p15:guide id="24" pos="3954">
          <p15:clr>
            <a:srgbClr val="A4A3A4"/>
          </p15:clr>
        </p15:guide>
        <p15:guide id="25" pos="4382">
          <p15:clr>
            <a:srgbClr val="A4A3A4"/>
          </p15:clr>
        </p15:guide>
        <p15:guide id="26" pos="419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E5BF"/>
    <a:srgbClr val="F2A900"/>
    <a:srgbClr val="52738C"/>
    <a:srgbClr val="C5B9AC"/>
    <a:srgbClr val="FE5000"/>
    <a:srgbClr val="F05323"/>
    <a:srgbClr val="D7D2C4"/>
    <a:srgbClr val="BCC9C5"/>
    <a:srgbClr val="A39382"/>
    <a:srgbClr val="4737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34" autoAdjust="0"/>
    <p:restoredTop sz="95204" autoAdjust="0"/>
  </p:normalViewPr>
  <p:slideViewPr>
    <p:cSldViewPr snapToGrid="0" snapToObjects="1">
      <p:cViewPr varScale="1">
        <p:scale>
          <a:sx n="90" d="100"/>
          <a:sy n="90" d="100"/>
        </p:scale>
        <p:origin x="840" y="66"/>
      </p:cViewPr>
      <p:guideLst>
        <p:guide orient="horz" pos="2045"/>
        <p:guide orient="horz" pos="532"/>
        <p:guide orient="horz" pos="1238"/>
        <p:guide orient="horz" pos="2365"/>
        <p:guide orient="horz" pos="419"/>
        <p:guide orient="horz" pos="3090"/>
        <p:guide orient="horz" pos="133"/>
        <p:guide orient="horz" pos="1050"/>
        <p:guide orient="horz" pos="414"/>
        <p:guide orient="horz" pos="1750"/>
        <p:guide orient="horz" pos="1649"/>
        <p:guide orient="horz" pos="2725"/>
        <p:guide pos="2952"/>
        <p:guide pos="5560"/>
        <p:guide pos="1375"/>
        <p:guide pos="2189"/>
        <p:guide pos="778"/>
        <p:guide pos="3555"/>
        <p:guide pos="4967"/>
        <p:guide pos="3344"/>
        <p:guide pos="2766"/>
        <p:guide pos="165"/>
        <p:guide pos="1582"/>
        <p:guide pos="3954"/>
        <p:guide pos="4382"/>
        <p:guide pos="419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BB7CA3-6994-3C44-8496-7569C569E24C}" type="datetimeFigureOut">
              <a:rPr lang="en-US" smtClean="0"/>
              <a:t>12/7/2016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AD0840-86F8-5746-84FD-C5190AE400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480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434924-419B-D64F-8950-4D8489C0E22C}" type="datetimeFigureOut">
              <a:rPr lang="en-US" smtClean="0"/>
              <a:t>12/7/2016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3DF9AF-77BD-CF42-927A-08A0E0CC64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513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081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8178" algn="l" defTabSz="4081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16356" algn="l" defTabSz="4081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24534" algn="l" defTabSz="4081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32712" algn="l" defTabSz="4081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40890" algn="l" defTabSz="4081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49068" algn="l" defTabSz="4081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57246" algn="l" defTabSz="4081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65423" algn="l" defTabSz="4081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3DF9AF-77BD-CF42-927A-08A0E0CC64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610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pt-BR"/>
              <a:t>Slide para bullets com título</a:t>
            </a: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4AE7C05-CDAF-4C56-87A8-A53256334575}" type="slidenum">
              <a:rPr lang="en-US" altLang="pt-BR"/>
              <a:pPr>
                <a:spcBef>
                  <a:spcPct val="0"/>
                </a:spcBef>
              </a:pPr>
              <a:t>4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449391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pt-BR"/>
              <a:t>Slide para bullets com título</a:t>
            </a:r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FC69857-9232-480E-B9CD-02207F492DBF}" type="slidenum">
              <a:rPr lang="en-US" altLang="pt-B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905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pt-BR"/>
              <a:t>Slide para bullets com título</a:t>
            </a:r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FC69857-9232-480E-B9CD-02207F492DBF}" type="slidenum">
              <a:rPr lang="en-US" altLang="pt-B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6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758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pt-BR"/>
              <a:t>Slide para bullets com título</a:t>
            </a:r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FC69857-9232-480E-B9CD-02207F492DBF}" type="slidenum">
              <a:rPr lang="en-US" altLang="pt-BR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7</a:t>
            </a:fld>
            <a:endParaRPr lang="en-US" alt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619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pa_Cinz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8963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lIns="91433" tIns="45717" rIns="91433" bIns="45717"/>
          <a:lstStyle/>
          <a:p>
            <a:r>
              <a:rPr lang="pt-B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33" tIns="45717" rIns="91433" bIns="45717"/>
          <a:lstStyle/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1" y="4767263"/>
            <a:ext cx="2133600" cy="273844"/>
          </a:xfrm>
          <a:prstGeom prst="rect">
            <a:avLst/>
          </a:prstGeom>
        </p:spPr>
        <p:txBody>
          <a:bodyPr lIns="91433" tIns="45717" rIns="91433" bIns="45717"/>
          <a:lstStyle/>
          <a:p>
            <a:fld id="{A7481083-2E22-074E-883A-5D59EA498980}" type="datetimeFigureOut">
              <a:rPr lang="en-US" smtClean="0"/>
              <a:t>12/7/2016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lIns="91433" tIns="45717" rIns="91433" bIns="45717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lIns="91433" tIns="45717" rIns="91433" bIns="45717"/>
          <a:lstStyle/>
          <a:p>
            <a:fld id="{FF38C36F-0A96-1F41-B1CA-6A38B7DA292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70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CDB001B2-59A1-FF44-910C-7CE8E3C25279}" type="datetimeFigureOut">
              <a:rPr lang="en-US" smtClean="0"/>
              <a:t>12/7/2016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7BA358A2-C79A-7E47-AA3A-6B49864DDF7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016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4" r:id="rId3"/>
  </p:sldLayoutIdLst>
  <p:txStyles>
    <p:titleStyle>
      <a:lvl1pPr algn="ctr" defTabSz="408178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6134" indent="-306134" algn="l" defTabSz="408178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63289" indent="-255111" algn="l" defTabSz="408178" rtl="0" eaLnBrk="1" latinLnBrk="0" hangingPunct="1">
        <a:spcBef>
          <a:spcPct val="20000"/>
        </a:spcBef>
        <a:buFont typeface="Arial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20445" indent="-204089" algn="l" defTabSz="408178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28623" indent="-204089" algn="l" defTabSz="408178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36801" indent="-204089" algn="l" defTabSz="408178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4979" indent="-204089" algn="l" defTabSz="408178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3157" indent="-204089" algn="l" defTabSz="408178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335" indent="-204089" algn="l" defTabSz="408178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513" indent="-204089" algn="l" defTabSz="408178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817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78" algn="l" defTabSz="40817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356" algn="l" defTabSz="40817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534" algn="l" defTabSz="40817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712" algn="l" defTabSz="40817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890" algn="l" defTabSz="40817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9068" algn="l" defTabSz="40817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246" algn="l" defTabSz="40817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423" algn="l" defTabSz="40817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diente-Natura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Placeholder 15"/>
          <p:cNvSpPr txBox="1">
            <a:spLocks/>
          </p:cNvSpPr>
          <p:nvPr/>
        </p:nvSpPr>
        <p:spPr>
          <a:xfrm>
            <a:off x="1002771" y="4725054"/>
            <a:ext cx="7138459" cy="238674"/>
          </a:xfrm>
          <a:prstGeom prst="rect">
            <a:avLst/>
          </a:prstGeom>
          <a:noFill/>
        </p:spPr>
        <p:txBody>
          <a:bodyPr vert="horz" lIns="81636" tIns="40818" rIns="81636" bIns="40818"/>
          <a:lstStyle>
            <a:lvl1pPr marL="0" indent="0" algn="ctr" defTabSz="650276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rgbClr val="FFFFFF"/>
                </a:solidFill>
                <a:latin typeface="Gill Sans Std"/>
                <a:ea typeface="+mn-ea"/>
                <a:cs typeface="+mn-cs"/>
              </a:defRPr>
            </a:lvl1pPr>
            <a:lvl2pPr marL="1056698" indent="-406422" algn="l" defTabSz="650276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689" indent="-325138" algn="l" defTabSz="650276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5964" indent="-325138" algn="l" defTabSz="650276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26240" indent="-325138" algn="l" defTabSz="650276" rtl="0" eaLnBrk="1" latinLnBrk="0" hangingPunct="1">
              <a:spcBef>
                <a:spcPct val="20000"/>
              </a:spcBef>
              <a:buFont typeface="Arial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516" indent="-325138" algn="l" defTabSz="650276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791" indent="-325138" algn="l" defTabSz="650276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7067" indent="-325138" algn="l" defTabSz="650276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7342" indent="-325138" algn="l" defTabSz="650276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latin typeface="NaturaSans Bold"/>
                <a:cs typeface="NaturaSans Bold"/>
              </a:rPr>
              <a:t>2016</a:t>
            </a:r>
            <a:endParaRPr lang="en-US" dirty="0">
              <a:latin typeface="NaturaSans Bold"/>
              <a:cs typeface="NaturaSans Bold"/>
            </a:endParaRPr>
          </a:p>
        </p:txBody>
      </p:sp>
      <p:sp>
        <p:nvSpPr>
          <p:cNvPr id="5" name="Shape 721"/>
          <p:cNvSpPr/>
          <p:nvPr/>
        </p:nvSpPr>
        <p:spPr>
          <a:xfrm flipV="1">
            <a:off x="2977444" y="4647441"/>
            <a:ext cx="3167945" cy="0"/>
          </a:xfrm>
          <a:prstGeom prst="line">
            <a:avLst/>
          </a:prstGeom>
          <a:solidFill/>
          <a:ln w="9525" cmpd="sng">
            <a:solidFill>
              <a:schemeClr val="bg1"/>
            </a:solidFill>
            <a:miter lim="400000"/>
          </a:ln>
        </p:spPr>
        <p:txBody>
          <a:bodyPr lIns="0" tIns="0" rIns="0" bIns="0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 dirty="0"/>
          </a:p>
        </p:txBody>
      </p:sp>
      <p:sp>
        <p:nvSpPr>
          <p:cNvPr id="9" name="Text Placeholder 17"/>
          <p:cNvSpPr txBox="1">
            <a:spLocks/>
          </p:cNvSpPr>
          <p:nvPr/>
        </p:nvSpPr>
        <p:spPr>
          <a:xfrm>
            <a:off x="-5024" y="4104167"/>
            <a:ext cx="9144000" cy="449110"/>
          </a:xfrm>
          <a:prstGeom prst="rect">
            <a:avLst/>
          </a:prstGeom>
        </p:spPr>
        <p:txBody>
          <a:bodyPr vert="horz" lIns="81636" tIns="40818" rIns="81636" bIns="40818"/>
          <a:lstStyle>
            <a:lvl1pPr marL="0" indent="0" algn="l" defTabSz="650276" rtl="0" eaLnBrk="1" latinLnBrk="0" hangingPunct="1">
              <a:lnSpc>
                <a:spcPct val="90000"/>
              </a:lnSpc>
              <a:spcBef>
                <a:spcPts val="0"/>
              </a:spcBef>
              <a:buFont typeface="Arial"/>
              <a:buNone/>
              <a:defRPr sz="2500" b="0" i="0" kern="1200" baseline="0">
                <a:solidFill>
                  <a:schemeClr val="bg1"/>
                </a:solidFill>
                <a:latin typeface="Gill Sans Std Light"/>
                <a:ea typeface="+mn-ea"/>
                <a:cs typeface="Gill Sans Std Light"/>
              </a:defRPr>
            </a:lvl1pPr>
            <a:lvl2pPr marL="1056698" indent="-406422" algn="l" defTabSz="650276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689" indent="-325138" algn="l" defTabSz="650276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5964" indent="-325138" algn="l" defTabSz="650276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26240" indent="-325138" algn="l" defTabSz="650276" rtl="0" eaLnBrk="1" latinLnBrk="0" hangingPunct="1">
              <a:spcBef>
                <a:spcPct val="20000"/>
              </a:spcBef>
              <a:buFont typeface="Arial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516" indent="-325138" algn="l" defTabSz="650276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791" indent="-325138" algn="l" defTabSz="650276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7067" indent="-325138" algn="l" defTabSz="650276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7342" indent="-325138" algn="l" defTabSz="650276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dirty="0">
                <a:solidFill>
                  <a:srgbClr val="FFFFFF"/>
                </a:solidFill>
                <a:latin typeface="NaturaSans" panose="02000503070000020004" pitchFamily="50" charset="0"/>
                <a:cs typeface="NaturaSans Bold"/>
              </a:rPr>
              <a:t>Marcelo Behar</a:t>
            </a:r>
          </a:p>
          <a:p>
            <a:pPr algn="ctr"/>
            <a:r>
              <a:rPr lang="pt-BR" sz="1400" dirty="0">
                <a:solidFill>
                  <a:srgbClr val="FFFFFF"/>
                </a:solidFill>
                <a:latin typeface="NaturaSans Light"/>
                <a:cs typeface="NaturaSans Light"/>
              </a:rPr>
              <a:t>Diretor de Assuntos Corporativos</a:t>
            </a:r>
          </a:p>
        </p:txBody>
      </p:sp>
      <p:sp>
        <p:nvSpPr>
          <p:cNvPr id="3" name="Retângulo 2"/>
          <p:cNvSpPr/>
          <p:nvPr/>
        </p:nvSpPr>
        <p:spPr>
          <a:xfrm>
            <a:off x="1230505" y="1382670"/>
            <a:ext cx="6661822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50276">
              <a:lnSpc>
                <a:spcPct val="90000"/>
              </a:lnSpc>
            </a:pPr>
            <a:r>
              <a:rPr lang="pt-BR" sz="3000" b="1" dirty="0">
                <a:solidFill>
                  <a:srgbClr val="FFFFFF"/>
                </a:solidFill>
                <a:latin typeface="NaturaSans" panose="02000503070000020004" pitchFamily="50" charset="0"/>
                <a:cs typeface="NaturaSans Regular"/>
              </a:rPr>
              <a:t> Desenvolvimento Sustentável na América Latina</a:t>
            </a:r>
          </a:p>
          <a:p>
            <a:pPr algn="ctr" defTabSz="650276">
              <a:lnSpc>
                <a:spcPct val="90000"/>
              </a:lnSpc>
            </a:pPr>
            <a:r>
              <a:rPr lang="pt-BR" sz="3000" b="1" dirty="0">
                <a:solidFill>
                  <a:srgbClr val="FFFFFF"/>
                </a:solidFill>
                <a:latin typeface="NaturaSans" panose="02000503070000020004" pitchFamily="50" charset="0"/>
                <a:cs typeface="NaturaSans Regular"/>
              </a:rPr>
              <a:t>Sustentabilidade e a Agenda 2030 </a:t>
            </a:r>
          </a:p>
        </p:txBody>
      </p:sp>
    </p:spTree>
    <p:extLst>
      <p:ext uri="{BB962C8B-B14F-4D97-AF65-F5344CB8AC3E}">
        <p14:creationId xmlns:p14="http://schemas.microsoft.com/office/powerpoint/2010/main" val="3491292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721"/>
          <p:cNvSpPr/>
          <p:nvPr/>
        </p:nvSpPr>
        <p:spPr>
          <a:xfrm flipV="1">
            <a:off x="310391" y="4912423"/>
            <a:ext cx="8517729" cy="0"/>
          </a:xfrm>
          <a:prstGeom prst="line">
            <a:avLst/>
          </a:prstGeom>
          <a:solidFill/>
          <a:ln w="9525" cmpd="sng">
            <a:solidFill>
              <a:srgbClr val="473729"/>
            </a:solidFill>
            <a:miter lim="400000"/>
          </a:ln>
        </p:spPr>
        <p:txBody>
          <a:bodyPr lIns="0" tIns="0" rIns="0" bIns="0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 dirty="0"/>
          </a:p>
        </p:txBody>
      </p:sp>
      <p:sp>
        <p:nvSpPr>
          <p:cNvPr id="6" name="Shape 721"/>
          <p:cNvSpPr/>
          <p:nvPr/>
        </p:nvSpPr>
        <p:spPr>
          <a:xfrm flipV="1">
            <a:off x="308112" y="228470"/>
            <a:ext cx="8517729" cy="0"/>
          </a:xfrm>
          <a:prstGeom prst="line">
            <a:avLst/>
          </a:prstGeom>
          <a:solidFill/>
          <a:ln w="9525" cmpd="sng">
            <a:solidFill>
              <a:srgbClr val="473729"/>
            </a:solidFill>
            <a:miter lim="400000"/>
          </a:ln>
        </p:spPr>
        <p:txBody>
          <a:bodyPr lIns="0" tIns="0" rIns="0" bIns="0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 dirty="0"/>
          </a:p>
        </p:txBody>
      </p:sp>
      <p:sp>
        <p:nvSpPr>
          <p:cNvPr id="8" name="TextBox 12"/>
          <p:cNvSpPr txBox="1"/>
          <p:nvPr/>
        </p:nvSpPr>
        <p:spPr>
          <a:xfrm>
            <a:off x="-26792" y="4924384"/>
            <a:ext cx="9170792" cy="230826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pPr algn="ctr"/>
            <a:r>
              <a:rPr lang="en-US" sz="900" dirty="0">
                <a:latin typeface="NaturaSans Light"/>
                <a:cs typeface="NaturaSans Light"/>
              </a:rPr>
              <a:t>2016</a:t>
            </a:r>
          </a:p>
        </p:txBody>
      </p:sp>
      <p:pic>
        <p:nvPicPr>
          <p:cNvPr id="3" name="Picture 2" descr="Screen Shot 2016-12-06 at 15.14.48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048" y="802429"/>
            <a:ext cx="8863208" cy="372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354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Line 3"/>
          <p:cNvSpPr/>
          <p:nvPr/>
        </p:nvSpPr>
        <p:spPr>
          <a:xfrm>
            <a:off x="230909" y="4958876"/>
            <a:ext cx="5458693" cy="0"/>
          </a:xfrm>
          <a:prstGeom prst="line">
            <a:avLst/>
          </a:prstGeom>
          <a:ln>
            <a:solidFill>
              <a:srgbClr val="473729"/>
            </a:solidFill>
          </a:ln>
        </p:spPr>
      </p:sp>
      <p:sp>
        <p:nvSpPr>
          <p:cNvPr id="13" name="TextBox 12"/>
          <p:cNvSpPr txBox="1"/>
          <p:nvPr/>
        </p:nvSpPr>
        <p:spPr>
          <a:xfrm>
            <a:off x="-26792" y="4937773"/>
            <a:ext cx="5837501" cy="230826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pPr algn="ctr"/>
            <a:r>
              <a:rPr lang="en-US" sz="900" dirty="0">
                <a:latin typeface="NaturaSans Light"/>
                <a:cs typeface="NaturaSans Light"/>
              </a:rPr>
              <a:t>2016</a:t>
            </a:r>
          </a:p>
        </p:txBody>
      </p:sp>
      <p:sp>
        <p:nvSpPr>
          <p:cNvPr id="14" name="CustomShape 5"/>
          <p:cNvSpPr/>
          <p:nvPr/>
        </p:nvSpPr>
        <p:spPr>
          <a:xfrm>
            <a:off x="167409" y="443457"/>
            <a:ext cx="7812088" cy="452520"/>
          </a:xfrm>
          <a:prstGeom prst="rect">
            <a:avLst/>
          </a:prstGeom>
        </p:spPr>
        <p:txBody>
          <a:bodyPr lIns="129941" tIns="65150" rIns="129941" bIns="65150" anchor="ctr"/>
          <a:lstStyle/>
          <a:p>
            <a:pPr>
              <a:lnSpc>
                <a:spcPct val="100000"/>
              </a:lnSpc>
            </a:pPr>
            <a:r>
              <a:rPr lang="en-US" sz="4000" dirty="0" err="1">
                <a:solidFill>
                  <a:srgbClr val="FE5000"/>
                </a:solidFill>
                <a:latin typeface="NaturaSans" panose="02000503070000020004" pitchFamily="50" charset="0"/>
                <a:ea typeface="MS PGothic" panose="020B0600070205080204" pitchFamily="34" charset="-128"/>
              </a:rPr>
              <a:t>Quem</a:t>
            </a:r>
            <a:r>
              <a:rPr lang="en-US" sz="4000" dirty="0">
                <a:solidFill>
                  <a:srgbClr val="FE5000"/>
                </a:solidFill>
                <a:latin typeface="NaturaSans" panose="02000503070000020004" pitchFamily="50" charset="0"/>
                <a:ea typeface="MS PGothic" panose="020B0600070205080204" pitchFamily="34" charset="-128"/>
              </a:rPr>
              <a:t> </a:t>
            </a:r>
            <a:r>
              <a:rPr lang="en-US" sz="4000" dirty="0" err="1">
                <a:solidFill>
                  <a:srgbClr val="FE5000"/>
                </a:solidFill>
                <a:latin typeface="NaturaSans" panose="02000503070000020004" pitchFamily="50" charset="0"/>
                <a:ea typeface="MS PGothic" panose="020B0600070205080204" pitchFamily="34" charset="-128"/>
              </a:rPr>
              <a:t>Somos</a:t>
            </a:r>
            <a:endParaRPr sz="4000" dirty="0">
              <a:solidFill>
                <a:srgbClr val="FE5000"/>
              </a:solidFill>
              <a:latin typeface="NaturaSans" panose="02000503070000020004" pitchFamily="50" charset="0"/>
              <a:ea typeface="MS PGothic" panose="020B0600070205080204" pitchFamily="34" charset="-128"/>
            </a:endParaRPr>
          </a:p>
        </p:txBody>
      </p:sp>
      <p:sp>
        <p:nvSpPr>
          <p:cNvPr id="15" name="CaixaDeTexto 1"/>
          <p:cNvSpPr txBox="1"/>
          <p:nvPr/>
        </p:nvSpPr>
        <p:spPr>
          <a:xfrm>
            <a:off x="277089" y="1688002"/>
            <a:ext cx="5412512" cy="280331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792" tIns="50792" rIns="50792" bIns="50792" numCol="1" spcCol="38094" rtlCol="0" anchor="ctr">
            <a:spAutoFit/>
          </a:bodyPr>
          <a:lstStyle/>
          <a:p>
            <a:pPr lvl="0">
              <a:lnSpc>
                <a:spcPct val="130000"/>
              </a:lnSpc>
            </a:pPr>
            <a:r>
              <a:rPr lang="pt-BR" sz="1500" dirty="0">
                <a:latin typeface="NaturaSans" panose="02000503070000020004" pitchFamily="50" charset="0"/>
                <a:cs typeface="NaturaSans Light"/>
              </a:rPr>
              <a:t>_Consultoras: 1,37 milhão no Brasil. </a:t>
            </a:r>
          </a:p>
          <a:p>
            <a:pPr lvl="0">
              <a:lnSpc>
                <a:spcPct val="130000"/>
              </a:lnSpc>
            </a:pPr>
            <a:r>
              <a:rPr lang="pt-BR" sz="1500" dirty="0">
                <a:latin typeface="NaturaSans" panose="02000503070000020004" pitchFamily="50" charset="0"/>
                <a:cs typeface="NaturaSans Light"/>
              </a:rPr>
              <a:t>_Consultoras na América Latina: 505 mil.</a:t>
            </a:r>
          </a:p>
          <a:p>
            <a:pPr lvl="0">
              <a:lnSpc>
                <a:spcPct val="130000"/>
              </a:lnSpc>
            </a:pPr>
            <a:r>
              <a:rPr lang="pt-BR" sz="1500" dirty="0">
                <a:latin typeface="NaturaSans" panose="02000503070000020004" pitchFamily="50" charset="0"/>
                <a:cs typeface="NaturaSans Light"/>
              </a:rPr>
              <a:t>_Colaboradores: 5,15 mil no Brasil, 1,44 mil nas Operações Internacionais e  1,1 mil na </a:t>
            </a:r>
            <a:r>
              <a:rPr lang="pt-BR" sz="1500" dirty="0" err="1">
                <a:latin typeface="NaturaSans" panose="02000503070000020004" pitchFamily="50" charset="0"/>
                <a:cs typeface="NaturaSans Light"/>
              </a:rPr>
              <a:t>Aesop</a:t>
            </a:r>
            <a:r>
              <a:rPr lang="pt-BR" sz="1500" dirty="0">
                <a:latin typeface="NaturaSans" panose="02000503070000020004" pitchFamily="50" charset="0"/>
                <a:cs typeface="NaturaSans Light"/>
              </a:rPr>
              <a:t>. </a:t>
            </a:r>
          </a:p>
          <a:p>
            <a:pPr lvl="0">
              <a:lnSpc>
                <a:spcPct val="130000"/>
              </a:lnSpc>
            </a:pPr>
            <a:r>
              <a:rPr lang="pt-BR" sz="1500" dirty="0">
                <a:latin typeface="NaturaSans" panose="02000503070000020004" pitchFamily="50" charset="0"/>
                <a:cs typeface="NaturaSans Light"/>
              </a:rPr>
              <a:t>_30 comunidades de relacionamento da </a:t>
            </a:r>
            <a:r>
              <a:rPr lang="pt-BR" sz="1500" dirty="0" err="1">
                <a:latin typeface="NaturaSans" panose="02000503070000020004" pitchFamily="50" charset="0"/>
                <a:cs typeface="NaturaSans Light"/>
              </a:rPr>
              <a:t>sociobiodiversidade</a:t>
            </a:r>
            <a:r>
              <a:rPr lang="pt-BR" sz="1500" dirty="0">
                <a:latin typeface="NaturaSans" panose="02000503070000020004" pitchFamily="50" charset="0"/>
                <a:cs typeface="NaturaSans Light"/>
              </a:rPr>
              <a:t> .</a:t>
            </a:r>
          </a:p>
          <a:p>
            <a:pPr lvl="0">
              <a:lnSpc>
                <a:spcPct val="130000"/>
              </a:lnSpc>
            </a:pPr>
            <a:r>
              <a:rPr lang="pt-BR" sz="1500" dirty="0">
                <a:latin typeface="NaturaSans" panose="02000503070000020004" pitchFamily="50" charset="0"/>
                <a:cs typeface="NaturaSans Light"/>
              </a:rPr>
              <a:t>_ 135 lojas </a:t>
            </a:r>
            <a:r>
              <a:rPr lang="pt-BR" sz="1500" dirty="0" err="1">
                <a:latin typeface="NaturaSans" panose="02000503070000020004" pitchFamily="50" charset="0"/>
                <a:cs typeface="NaturaSans Light"/>
              </a:rPr>
              <a:t>Aesop</a:t>
            </a:r>
            <a:r>
              <a:rPr lang="pt-BR" sz="1500" dirty="0">
                <a:latin typeface="NaturaSans" panose="02000503070000020004" pitchFamily="50" charset="0"/>
                <a:cs typeface="NaturaSans Light"/>
              </a:rPr>
              <a:t>, em 18 países da Europa, Oceania, Ásia, e América.</a:t>
            </a:r>
          </a:p>
          <a:p>
            <a:pPr>
              <a:lnSpc>
                <a:spcPct val="130000"/>
              </a:lnSpc>
            </a:pPr>
            <a:r>
              <a:rPr lang="pt-BR" sz="1500" dirty="0">
                <a:latin typeface="NaturaSans" panose="02000503070000020004" pitchFamily="50" charset="0"/>
                <a:cs typeface="NaturaSans Light"/>
              </a:rPr>
              <a:t>_Receita bruta global R$ 7,89 bilhões.</a:t>
            </a:r>
          </a:p>
        </p:txBody>
      </p:sp>
      <p:sp>
        <p:nvSpPr>
          <p:cNvPr id="24" name="Line 3"/>
          <p:cNvSpPr/>
          <p:nvPr/>
        </p:nvSpPr>
        <p:spPr>
          <a:xfrm>
            <a:off x="230909" y="189517"/>
            <a:ext cx="5458692" cy="0"/>
          </a:xfrm>
          <a:prstGeom prst="line">
            <a:avLst/>
          </a:prstGeom>
          <a:ln>
            <a:solidFill>
              <a:srgbClr val="473729"/>
            </a:solidFill>
          </a:ln>
        </p:spPr>
      </p:sp>
      <p:pic>
        <p:nvPicPr>
          <p:cNvPr id="10" name="Picture 9" descr="_D_B7181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7852" y="180000"/>
            <a:ext cx="3248848" cy="4788000"/>
          </a:xfrm>
          <a:prstGeom prst="rect">
            <a:avLst/>
          </a:prstGeom>
        </p:spPr>
      </p:pic>
      <p:sp>
        <p:nvSpPr>
          <p:cNvPr id="11" name="Line 3"/>
          <p:cNvSpPr/>
          <p:nvPr/>
        </p:nvSpPr>
        <p:spPr>
          <a:xfrm>
            <a:off x="230909" y="1208695"/>
            <a:ext cx="5458693" cy="0"/>
          </a:xfrm>
          <a:prstGeom prst="line">
            <a:avLst/>
          </a:prstGeom>
          <a:ln>
            <a:solidFill>
              <a:srgbClr val="473729"/>
            </a:solidFill>
          </a:ln>
        </p:spPr>
      </p:sp>
    </p:spTree>
    <p:extLst>
      <p:ext uri="{BB962C8B-B14F-4D97-AF65-F5344CB8AC3E}">
        <p14:creationId xmlns:p14="http://schemas.microsoft.com/office/powerpoint/2010/main" val="3917693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Box 10"/>
          <p:cNvSpPr txBox="1">
            <a:spLocks noChangeArrowheads="1"/>
          </p:cNvSpPr>
          <p:nvPr/>
        </p:nvSpPr>
        <p:spPr bwMode="auto">
          <a:xfrm>
            <a:off x="4518025" y="1475093"/>
            <a:ext cx="4159250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Pct val="80000"/>
              <a:buFontTx/>
              <a:buNone/>
            </a:pPr>
            <a:r>
              <a:rPr lang="pt-BR" altLang="pt-BR" sz="1400" dirty="0">
                <a:latin typeface="NaturaSans" panose="02000503070000020004" pitchFamily="50" charset="0"/>
              </a:rPr>
              <a:t>Lançada em 2014, alinhada à estratégia do negócio, nossa Visão pretende transformar a Natura em uma empresa geradora de </a:t>
            </a:r>
            <a:r>
              <a:rPr lang="pt-BR" altLang="pt-BR" sz="1600" b="1" dirty="0">
                <a:latin typeface="NaturaSans" panose="02000503070000020004" pitchFamily="50" charset="0"/>
              </a:rPr>
              <a:t>impacto positivo</a:t>
            </a:r>
            <a:r>
              <a:rPr lang="pt-BR" altLang="pt-BR" sz="1400" b="1" dirty="0">
                <a:latin typeface="NaturaSans" panose="02000503070000020004" pitchFamily="50" charset="0"/>
              </a:rPr>
              <a:t> </a:t>
            </a:r>
            <a:r>
              <a:rPr lang="pt-BR" altLang="pt-BR" sz="1400" dirty="0">
                <a:latin typeface="NaturaSans" panose="02000503070000020004" pitchFamily="50" charset="0"/>
              </a:rPr>
              <a:t>em três esferas: econômica, ambiental e social, ultrapassando o atual paradigma de apenas reduzir e mitigar impactos.</a:t>
            </a:r>
          </a:p>
          <a:p>
            <a:pPr eaLnBrk="1" hangingPunct="1">
              <a:spcBef>
                <a:spcPct val="0"/>
              </a:spcBef>
              <a:buSzPct val="80000"/>
              <a:buFontTx/>
              <a:buNone/>
            </a:pPr>
            <a:r>
              <a:rPr lang="pt-BR" altLang="pt-BR" sz="1400" dirty="0">
                <a:latin typeface="NaturaSans" panose="02000503070000020004" pitchFamily="50" charset="0"/>
              </a:rPr>
              <a:t> </a:t>
            </a:r>
          </a:p>
          <a:p>
            <a:pPr eaLnBrk="1" hangingPunct="1">
              <a:spcBef>
                <a:spcPct val="0"/>
              </a:spcBef>
              <a:buSzPct val="80000"/>
              <a:buFontTx/>
              <a:buNone/>
            </a:pPr>
            <a:r>
              <a:rPr lang="pt-BR" altLang="pt-BR" sz="1400" dirty="0">
                <a:latin typeface="NaturaSans" panose="02000503070000020004" pitchFamily="50" charset="0"/>
              </a:rPr>
              <a:t>Reúne </a:t>
            </a:r>
            <a:r>
              <a:rPr lang="pt-BR" altLang="pt-BR" sz="1600" b="1" dirty="0">
                <a:latin typeface="NaturaSans" panose="02000503070000020004" pitchFamily="50" charset="0"/>
              </a:rPr>
              <a:t>diretrizes estratégicas para 2050 e ambições e compromissos 2020</a:t>
            </a:r>
            <a:r>
              <a:rPr lang="pt-BR" altLang="pt-BR" sz="1400" dirty="0">
                <a:latin typeface="NaturaSans" panose="02000503070000020004" pitchFamily="50" charset="0"/>
              </a:rPr>
              <a:t>.</a:t>
            </a:r>
          </a:p>
          <a:p>
            <a:pPr eaLnBrk="1" hangingPunct="1">
              <a:spcBef>
                <a:spcPct val="0"/>
              </a:spcBef>
              <a:buSzPct val="80000"/>
              <a:buFontTx/>
              <a:buNone/>
            </a:pPr>
            <a:r>
              <a:rPr lang="pt-BR" altLang="pt-BR" sz="1400" dirty="0">
                <a:latin typeface="NaturaSans" panose="02000503070000020004" pitchFamily="50" charset="0"/>
              </a:rPr>
              <a:t> </a:t>
            </a:r>
          </a:p>
          <a:p>
            <a:pPr eaLnBrk="1" hangingPunct="1">
              <a:spcBef>
                <a:spcPct val="0"/>
              </a:spcBef>
              <a:buSzPct val="80000"/>
              <a:buFontTx/>
              <a:buNone/>
            </a:pPr>
            <a:r>
              <a:rPr lang="pt-BR" altLang="pt-BR" sz="1400" dirty="0">
                <a:latin typeface="NaturaSans" panose="02000503070000020004" pitchFamily="50" charset="0"/>
              </a:rPr>
              <a:t>Metas estruturadas em </a:t>
            </a:r>
            <a:r>
              <a:rPr lang="pt-BR" altLang="pt-BR" sz="1600" b="1" dirty="0">
                <a:latin typeface="NaturaSans" panose="02000503070000020004" pitchFamily="50" charset="0"/>
              </a:rPr>
              <a:t>três pilares interdependentes</a:t>
            </a:r>
            <a:r>
              <a:rPr lang="pt-BR" altLang="pt-BR" sz="1600" dirty="0">
                <a:latin typeface="NaturaSans" panose="02000503070000020004" pitchFamily="50" charset="0"/>
              </a:rPr>
              <a:t>: </a:t>
            </a:r>
            <a:r>
              <a:rPr lang="pt-BR" altLang="pt-BR" sz="1400" dirty="0">
                <a:latin typeface="NaturaSans" panose="02000503070000020004" pitchFamily="50" charset="0"/>
              </a:rPr>
              <a:t>Marcas e Produtos; Nossa Rede; e Gestão e Organização.</a:t>
            </a:r>
          </a:p>
          <a:p>
            <a:pPr eaLnBrk="1" hangingPunct="1">
              <a:spcBef>
                <a:spcPct val="0"/>
              </a:spcBef>
              <a:buSzPct val="80000"/>
              <a:buFontTx/>
              <a:buNone/>
            </a:pPr>
            <a:endParaRPr lang="pt-BR" altLang="pt-BR" sz="1400" dirty="0">
              <a:latin typeface="NaturaSans" panose="02000503070000020004" pitchFamily="50" charset="0"/>
            </a:endParaRPr>
          </a:p>
        </p:txBody>
      </p:sp>
      <p:pic>
        <p:nvPicPr>
          <p:cNvPr id="46084" name="Picture 16" descr="visao_sustentabilidade_2050.pd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909" y="942349"/>
            <a:ext cx="3701832" cy="4318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230909" y="351418"/>
            <a:ext cx="8718450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None/>
            </a:pPr>
            <a:r>
              <a:rPr lang="pt-BR" altLang="pt-BR" sz="3600" b="1" dirty="0">
                <a:solidFill>
                  <a:srgbClr val="FE5000"/>
                </a:solidFill>
                <a:latin typeface="NaturaSans" panose="02000503070000020004" pitchFamily="50" charset="0"/>
              </a:rPr>
              <a:t>Visão de Sustentabilidade 2050</a:t>
            </a:r>
          </a:p>
        </p:txBody>
      </p:sp>
      <p:sp>
        <p:nvSpPr>
          <p:cNvPr id="9" name="Line 3"/>
          <p:cNvSpPr/>
          <p:nvPr/>
        </p:nvSpPr>
        <p:spPr>
          <a:xfrm>
            <a:off x="273050" y="1088192"/>
            <a:ext cx="8676309" cy="0"/>
          </a:xfrm>
          <a:prstGeom prst="line">
            <a:avLst/>
          </a:prstGeom>
          <a:ln>
            <a:solidFill>
              <a:srgbClr val="473729"/>
            </a:solidFill>
          </a:ln>
        </p:spPr>
      </p:sp>
      <p:sp>
        <p:nvSpPr>
          <p:cNvPr id="10" name="Line 3"/>
          <p:cNvSpPr/>
          <p:nvPr/>
        </p:nvSpPr>
        <p:spPr>
          <a:xfrm>
            <a:off x="230909" y="184732"/>
            <a:ext cx="8676309" cy="0"/>
          </a:xfrm>
          <a:prstGeom prst="line">
            <a:avLst/>
          </a:prstGeom>
          <a:ln>
            <a:solidFill>
              <a:srgbClr val="473729"/>
            </a:solidFill>
          </a:ln>
        </p:spPr>
      </p:sp>
    </p:spTree>
    <p:extLst>
      <p:ext uri="{BB962C8B-B14F-4D97-AF65-F5344CB8AC3E}">
        <p14:creationId xmlns:p14="http://schemas.microsoft.com/office/powerpoint/2010/main" val="2285119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TextBox 9"/>
          <p:cNvSpPr txBox="1">
            <a:spLocks noChangeArrowheads="1"/>
          </p:cNvSpPr>
          <p:nvPr/>
        </p:nvSpPr>
        <p:spPr bwMode="auto">
          <a:xfrm>
            <a:off x="230909" y="351418"/>
            <a:ext cx="63187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4000" dirty="0">
                <a:solidFill>
                  <a:srgbClr val="FE5000"/>
                </a:solidFill>
                <a:latin typeface="NaturaSans" panose="02000503070000020004" pitchFamily="50" charset="0"/>
              </a:rPr>
              <a:t>Marcas e Produtos</a:t>
            </a:r>
          </a:p>
        </p:txBody>
      </p:sp>
      <p:sp>
        <p:nvSpPr>
          <p:cNvPr id="6" name="Line 3"/>
          <p:cNvSpPr/>
          <p:nvPr/>
        </p:nvSpPr>
        <p:spPr>
          <a:xfrm>
            <a:off x="273050" y="1088192"/>
            <a:ext cx="8676309" cy="0"/>
          </a:xfrm>
          <a:prstGeom prst="line">
            <a:avLst/>
          </a:prstGeom>
          <a:ln>
            <a:solidFill>
              <a:srgbClr val="473729"/>
            </a:solidFill>
          </a:ln>
        </p:spPr>
      </p:sp>
      <p:sp>
        <p:nvSpPr>
          <p:cNvPr id="7" name="Line 3"/>
          <p:cNvSpPr/>
          <p:nvPr/>
        </p:nvSpPr>
        <p:spPr>
          <a:xfrm>
            <a:off x="230909" y="184732"/>
            <a:ext cx="8676309" cy="0"/>
          </a:xfrm>
          <a:prstGeom prst="line">
            <a:avLst/>
          </a:prstGeom>
          <a:ln>
            <a:solidFill>
              <a:srgbClr val="473729"/>
            </a:solidFill>
          </a:ln>
        </p:spPr>
      </p:sp>
      <p:sp>
        <p:nvSpPr>
          <p:cNvPr id="8" name="Line 3"/>
          <p:cNvSpPr/>
          <p:nvPr/>
        </p:nvSpPr>
        <p:spPr>
          <a:xfrm>
            <a:off x="230909" y="4958876"/>
            <a:ext cx="8676309" cy="0"/>
          </a:xfrm>
          <a:prstGeom prst="line">
            <a:avLst/>
          </a:prstGeom>
          <a:ln>
            <a:solidFill>
              <a:srgbClr val="473729"/>
            </a:solidFill>
          </a:ln>
        </p:spPr>
      </p:sp>
      <p:sp>
        <p:nvSpPr>
          <p:cNvPr id="9" name="TextBox 12"/>
          <p:cNvSpPr txBox="1"/>
          <p:nvPr/>
        </p:nvSpPr>
        <p:spPr>
          <a:xfrm>
            <a:off x="-26792" y="4932752"/>
            <a:ext cx="9170792" cy="230826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pPr algn="ctr"/>
            <a:r>
              <a:rPr lang="en-US" sz="900" dirty="0">
                <a:latin typeface="NaturaSans Light"/>
                <a:cs typeface="NaturaSans Light"/>
              </a:rPr>
              <a:t>2016</a:t>
            </a:r>
          </a:p>
        </p:txBody>
      </p:sp>
      <p:sp>
        <p:nvSpPr>
          <p:cNvPr id="10" name="Retângulo 9"/>
          <p:cNvSpPr/>
          <p:nvPr/>
        </p:nvSpPr>
        <p:spPr>
          <a:xfrm>
            <a:off x="230909" y="1364812"/>
            <a:ext cx="394768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500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_Em 2050 queremos que todas as expressões de  nossas marcas estimulem </a:t>
            </a:r>
            <a:r>
              <a:rPr lang="pt-BR" sz="1500" b="1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a emergência de novos valores e comportamentos </a:t>
            </a:r>
            <a:r>
              <a:rPr lang="pt-BR" sz="1500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necessários à construção de um mundo mais sustentável,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500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_ Criamos o Programa Natura Carbono Neutro para promover uma redução contínua em toda nossa cadeia de valor (2007). O programa é baseado em 3 pilares: Inventario, Redução e Compensação. </a:t>
            </a:r>
            <a:r>
              <a:rPr lang="pt-BR" sz="1500" b="1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Buscamos novas tecnologias e até mudanças no hábitos de consumo.</a:t>
            </a:r>
          </a:p>
        </p:txBody>
      </p:sp>
      <p:pic>
        <p:nvPicPr>
          <p:cNvPr id="12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8437" y="2474720"/>
            <a:ext cx="2328531" cy="2471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4635794" y="1313992"/>
            <a:ext cx="42138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_ Nosso compromisso é de, até 2020, </a:t>
            </a:r>
            <a:r>
              <a:rPr lang="pt-BR" b="1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movimentar R$ 1 bilhão </a:t>
            </a:r>
            <a:r>
              <a:rPr lang="pt-BR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na região </a:t>
            </a:r>
            <a:r>
              <a:rPr lang="pt-BR" dirty="0" err="1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pan-amazônica</a:t>
            </a:r>
            <a:r>
              <a:rPr lang="pt-BR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. Hoje, a atuação da Natura </a:t>
            </a:r>
            <a:br>
              <a:rPr lang="pt-BR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</a:br>
            <a:r>
              <a:rPr lang="pt-BR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na Amazônia </a:t>
            </a:r>
            <a:r>
              <a:rPr lang="pt-BR" b="1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beneficia 2.250 famílias, de 30 comunidades. </a:t>
            </a:r>
          </a:p>
        </p:txBody>
      </p:sp>
    </p:spTree>
    <p:extLst>
      <p:ext uri="{BB962C8B-B14F-4D97-AF65-F5344CB8AC3E}">
        <p14:creationId xmlns:p14="http://schemas.microsoft.com/office/powerpoint/2010/main" val="231521630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TextBox 9"/>
          <p:cNvSpPr txBox="1">
            <a:spLocks noChangeArrowheads="1"/>
          </p:cNvSpPr>
          <p:nvPr/>
        </p:nvSpPr>
        <p:spPr bwMode="auto">
          <a:xfrm>
            <a:off x="230909" y="351418"/>
            <a:ext cx="63187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4000" dirty="0">
                <a:solidFill>
                  <a:srgbClr val="FE5000"/>
                </a:solidFill>
                <a:latin typeface="NaturaSans" panose="02000503070000020004" pitchFamily="50" charset="0"/>
              </a:rPr>
              <a:t>Nossa rede</a:t>
            </a:r>
          </a:p>
        </p:txBody>
      </p:sp>
      <p:sp>
        <p:nvSpPr>
          <p:cNvPr id="6" name="Line 3"/>
          <p:cNvSpPr/>
          <p:nvPr/>
        </p:nvSpPr>
        <p:spPr>
          <a:xfrm>
            <a:off x="273050" y="1088192"/>
            <a:ext cx="8676309" cy="0"/>
          </a:xfrm>
          <a:prstGeom prst="line">
            <a:avLst/>
          </a:prstGeom>
          <a:ln>
            <a:solidFill>
              <a:srgbClr val="473729"/>
            </a:solidFill>
          </a:ln>
        </p:spPr>
      </p:sp>
      <p:sp>
        <p:nvSpPr>
          <p:cNvPr id="7" name="Line 3"/>
          <p:cNvSpPr/>
          <p:nvPr/>
        </p:nvSpPr>
        <p:spPr>
          <a:xfrm>
            <a:off x="230909" y="184732"/>
            <a:ext cx="8676309" cy="0"/>
          </a:xfrm>
          <a:prstGeom prst="line">
            <a:avLst/>
          </a:prstGeom>
          <a:ln>
            <a:solidFill>
              <a:srgbClr val="473729"/>
            </a:solidFill>
          </a:ln>
        </p:spPr>
      </p:sp>
      <p:sp>
        <p:nvSpPr>
          <p:cNvPr id="8" name="Line 3"/>
          <p:cNvSpPr/>
          <p:nvPr/>
        </p:nvSpPr>
        <p:spPr>
          <a:xfrm>
            <a:off x="230909" y="4958876"/>
            <a:ext cx="8676309" cy="0"/>
          </a:xfrm>
          <a:prstGeom prst="line">
            <a:avLst/>
          </a:prstGeom>
          <a:ln>
            <a:solidFill>
              <a:srgbClr val="473729"/>
            </a:solidFill>
          </a:ln>
        </p:spPr>
      </p:sp>
      <p:sp>
        <p:nvSpPr>
          <p:cNvPr id="9" name="TextBox 12"/>
          <p:cNvSpPr txBox="1"/>
          <p:nvPr/>
        </p:nvSpPr>
        <p:spPr>
          <a:xfrm>
            <a:off x="-26792" y="4932752"/>
            <a:ext cx="9170792" cy="230826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pPr algn="ctr"/>
            <a:r>
              <a:rPr lang="en-US" sz="900" dirty="0">
                <a:latin typeface="NaturaSans Light"/>
                <a:cs typeface="NaturaSans Light"/>
              </a:rPr>
              <a:t>2016</a:t>
            </a:r>
          </a:p>
        </p:txBody>
      </p:sp>
      <p:sp>
        <p:nvSpPr>
          <p:cNvPr id="10" name="Retângulo 9"/>
          <p:cNvSpPr/>
          <p:nvPr/>
        </p:nvSpPr>
        <p:spPr>
          <a:xfrm>
            <a:off x="230909" y="1364812"/>
            <a:ext cx="3947686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500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_Contribuiremos  positivamente para o </a:t>
            </a:r>
            <a:r>
              <a:rPr lang="pt-BR" sz="1500" b="1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desenvolvimento humano e social </a:t>
            </a:r>
            <a:r>
              <a:rPr lang="pt-BR" sz="1500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de nossa rede de relações e fomentaremos ações de </a:t>
            </a:r>
            <a:r>
              <a:rPr lang="pt-BR" sz="1500" b="1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educação e empreendedorismo </a:t>
            </a:r>
            <a:r>
              <a:rPr lang="pt-BR" sz="1500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por meio de plataformas colaborativas.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500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_ IDH-CN_ assim como o IDH da ONU, aplicado a países, o estudo da Natura considera três dimensões: saúde, conhecimento e padrão de vida das consultoras. </a:t>
            </a:r>
            <a:r>
              <a:rPr lang="pt-BR" sz="1500" b="1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Entre 2014 e 2015, constatamos um avanço de 7,3% no desenvolvimento das consultoras, de 0,550 para 0,590.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pt-BR" sz="1500" dirty="0">
              <a:latin typeface="NaturaSans" panose="02000503070000020004" pitchFamily="50" charset="0"/>
              <a:ea typeface="Calibri" panose="020F0502020204030204" pitchFamily="34" charset="0"/>
              <a:cs typeface="Cambria" panose="02040503050406030204" pitchFamily="18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4635794" y="1364812"/>
            <a:ext cx="4271423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500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_ Natura alcança </a:t>
            </a:r>
            <a:r>
              <a:rPr lang="pt-BR" sz="1500" b="1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33% de mulheres em cargos de liderança</a:t>
            </a:r>
            <a:r>
              <a:rPr lang="pt-BR" sz="1500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 (diretoria e acima). A meta até 2020 é chegar a 50%.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500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_ As Consultoras Natura que são empreendedoras sociais podem concorrer ao </a:t>
            </a:r>
            <a:r>
              <a:rPr lang="pt-BR" sz="1500" b="1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Prêmio Acolher. </a:t>
            </a:r>
            <a:br>
              <a:rPr lang="pt-BR" sz="1500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</a:br>
            <a:r>
              <a:rPr lang="pt-BR" sz="1500" dirty="0">
                <a:latin typeface="NaturaSans" panose="02000503070000020004" pitchFamily="50" charset="0"/>
                <a:ea typeface="Calibri" panose="020F0502020204030204" pitchFamily="34" charset="0"/>
                <a:cs typeface="Cambria" panose="02040503050406030204" pitchFamily="18" charset="0"/>
              </a:rPr>
              <a:t>Em 5 anos, elas inscreveram mais de 4 mil projetos e 51 foram premiados.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pt-BR" sz="1500" dirty="0">
              <a:latin typeface="NaturaSans" panose="02000503070000020004" pitchFamily="50" charset="0"/>
              <a:ea typeface="Calibri" panose="020F0502020204030204" pitchFamily="34" charset="0"/>
              <a:cs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60856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Box 10"/>
          <p:cNvSpPr txBox="1">
            <a:spLocks noChangeArrowheads="1"/>
          </p:cNvSpPr>
          <p:nvPr/>
        </p:nvSpPr>
        <p:spPr bwMode="auto">
          <a:xfrm>
            <a:off x="273050" y="1337855"/>
            <a:ext cx="33782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Pct val="80000"/>
              <a:buFontTx/>
              <a:buNone/>
            </a:pPr>
            <a:r>
              <a:rPr lang="pt-BR" altLang="pt-BR" sz="1200" dirty="0">
                <a:solidFill>
                  <a:srgbClr val="000000"/>
                </a:solidFill>
                <a:latin typeface="NaturaSans" panose="02000503070000020004" pitchFamily="50" charset="0"/>
              </a:rPr>
              <a:t>A Natura é a primeira empresa da América Latina a </a:t>
            </a:r>
            <a:r>
              <a:rPr lang="pt-BR" altLang="pt-BR" sz="1200" b="1" dirty="0">
                <a:solidFill>
                  <a:srgbClr val="000000"/>
                </a:solidFill>
                <a:latin typeface="NaturaSans" panose="02000503070000020004" pitchFamily="50" charset="0"/>
              </a:rPr>
              <a:t>monetizar o impacto de seus negócios </a:t>
            </a:r>
            <a:r>
              <a:rPr lang="pt-BR" altLang="pt-BR" sz="1200" dirty="0">
                <a:solidFill>
                  <a:srgbClr val="000000"/>
                </a:solidFill>
                <a:latin typeface="NaturaSans" panose="02000503070000020004" pitchFamily="50" charset="0"/>
              </a:rPr>
              <a:t>no meio ambiente e na sociedade, por meio da metodologia internacional EP&amp;L (Ganhos e Perdas Ambientais, na sigla em inglês). </a:t>
            </a:r>
          </a:p>
          <a:p>
            <a:pPr eaLnBrk="1" hangingPunct="1">
              <a:spcBef>
                <a:spcPct val="0"/>
              </a:spcBef>
              <a:buSzPct val="80000"/>
              <a:buFontTx/>
              <a:buNone/>
            </a:pPr>
            <a:endParaRPr lang="pt-BR" altLang="pt-BR" sz="1200" dirty="0">
              <a:solidFill>
                <a:srgbClr val="000000"/>
              </a:solidFill>
              <a:latin typeface="NaturaSans" panose="02000503070000020004" pitchFamily="50" charset="0"/>
            </a:endParaRPr>
          </a:p>
          <a:p>
            <a:pPr eaLnBrk="1" hangingPunct="1">
              <a:spcBef>
                <a:spcPct val="0"/>
              </a:spcBef>
              <a:buSzPct val="80000"/>
              <a:buFontTx/>
              <a:buNone/>
            </a:pPr>
            <a:r>
              <a:rPr lang="pt-BR" altLang="pt-BR" sz="1200" dirty="0">
                <a:solidFill>
                  <a:srgbClr val="000000"/>
                </a:solidFill>
                <a:latin typeface="NaturaSans" panose="02000503070000020004" pitchFamily="50" charset="0"/>
              </a:rPr>
              <a:t>O estudo é uma análise profunda de todas as </a:t>
            </a:r>
            <a:r>
              <a:rPr lang="pt-BR" altLang="pt-BR" sz="1200" b="1" dirty="0">
                <a:solidFill>
                  <a:srgbClr val="000000"/>
                </a:solidFill>
                <a:latin typeface="NaturaSans" panose="02000503070000020004" pitchFamily="50" charset="0"/>
              </a:rPr>
              <a:t>etapas de vida dos produtos</a:t>
            </a:r>
            <a:r>
              <a:rPr lang="pt-BR" altLang="pt-BR" sz="1200" dirty="0">
                <a:solidFill>
                  <a:srgbClr val="000000"/>
                </a:solidFill>
                <a:latin typeface="NaturaSans" panose="02000503070000020004" pitchFamily="50" charset="0"/>
              </a:rPr>
              <a:t>, desde a extração da matéria-prima, até o descarte dos materiais. </a:t>
            </a:r>
          </a:p>
          <a:p>
            <a:pPr eaLnBrk="1" hangingPunct="1">
              <a:spcBef>
                <a:spcPct val="0"/>
              </a:spcBef>
              <a:buSzPct val="80000"/>
              <a:buFontTx/>
              <a:buNone/>
            </a:pPr>
            <a:endParaRPr lang="pt-BR" altLang="pt-BR" sz="1200" dirty="0">
              <a:solidFill>
                <a:srgbClr val="000000"/>
              </a:solidFill>
              <a:latin typeface="NaturaSans" panose="02000503070000020004" pitchFamily="50" charset="0"/>
            </a:endParaRPr>
          </a:p>
          <a:p>
            <a:pPr eaLnBrk="1" hangingPunct="1">
              <a:spcBef>
                <a:spcPct val="0"/>
              </a:spcBef>
              <a:buSzPct val="80000"/>
              <a:buFontTx/>
              <a:buNone/>
            </a:pPr>
            <a:r>
              <a:rPr lang="pt-BR" altLang="pt-BR" sz="1200" dirty="0">
                <a:solidFill>
                  <a:srgbClr val="000000"/>
                </a:solidFill>
                <a:latin typeface="NaturaSans" panose="02000503070000020004" pitchFamily="50" charset="0"/>
              </a:rPr>
              <a:t>O estudo revelou que o impacto ambiental da cadeia da Natura foi estimado em R$ 132 milhões (para 2013, o primeiro ano avaliado). Esse impacto </a:t>
            </a:r>
            <a:r>
              <a:rPr lang="pt-BR" altLang="pt-BR" sz="1200" b="1" dirty="0">
                <a:solidFill>
                  <a:srgbClr val="000000"/>
                </a:solidFill>
                <a:latin typeface="NaturaSans" panose="02000503070000020004" pitchFamily="50" charset="0"/>
              </a:rPr>
              <a:t>teria sido maior </a:t>
            </a:r>
            <a:r>
              <a:rPr lang="pt-BR" altLang="pt-BR" sz="1200" dirty="0">
                <a:solidFill>
                  <a:srgbClr val="000000"/>
                </a:solidFill>
                <a:latin typeface="NaturaSans" panose="02000503070000020004" pitchFamily="50" charset="0"/>
              </a:rPr>
              <a:t>(equivalente a R$ 164 milhões) sem as medidas do Programa Carbono Neutro. </a:t>
            </a:r>
          </a:p>
        </p:txBody>
      </p:sp>
      <p:sp>
        <p:nvSpPr>
          <p:cNvPr id="80899" name="TextBox 9"/>
          <p:cNvSpPr txBox="1">
            <a:spLocks noChangeArrowheads="1"/>
          </p:cNvSpPr>
          <p:nvPr/>
        </p:nvSpPr>
        <p:spPr bwMode="auto">
          <a:xfrm>
            <a:off x="230909" y="351418"/>
            <a:ext cx="829640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pt-BR" altLang="pt-BR" sz="4000" dirty="0">
                <a:solidFill>
                  <a:srgbClr val="FE5000"/>
                </a:solidFill>
                <a:latin typeface="NaturaSans" panose="02000503070000020004" pitchFamily="50" charset="0"/>
              </a:rPr>
              <a:t>Gestão e Organização: EP&amp;L</a:t>
            </a:r>
          </a:p>
        </p:txBody>
      </p:sp>
      <p:pic>
        <p:nvPicPr>
          <p:cNvPr id="80900" name="Picture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50156" y="1302031"/>
            <a:ext cx="4618889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3"/>
          <p:cNvSpPr/>
          <p:nvPr/>
        </p:nvSpPr>
        <p:spPr>
          <a:xfrm>
            <a:off x="273050" y="1088192"/>
            <a:ext cx="8676309" cy="0"/>
          </a:xfrm>
          <a:prstGeom prst="line">
            <a:avLst/>
          </a:prstGeom>
          <a:ln>
            <a:solidFill>
              <a:srgbClr val="473729"/>
            </a:solidFill>
          </a:ln>
        </p:spPr>
      </p:sp>
      <p:sp>
        <p:nvSpPr>
          <p:cNvPr id="7" name="Line 3"/>
          <p:cNvSpPr/>
          <p:nvPr/>
        </p:nvSpPr>
        <p:spPr>
          <a:xfrm>
            <a:off x="230909" y="184732"/>
            <a:ext cx="8676309" cy="0"/>
          </a:xfrm>
          <a:prstGeom prst="line">
            <a:avLst/>
          </a:prstGeom>
          <a:ln>
            <a:solidFill>
              <a:srgbClr val="473729"/>
            </a:solidFill>
          </a:ln>
        </p:spPr>
      </p:sp>
      <p:sp>
        <p:nvSpPr>
          <p:cNvPr id="8" name="Line 3"/>
          <p:cNvSpPr/>
          <p:nvPr/>
        </p:nvSpPr>
        <p:spPr>
          <a:xfrm>
            <a:off x="230909" y="4958876"/>
            <a:ext cx="8676309" cy="0"/>
          </a:xfrm>
          <a:prstGeom prst="line">
            <a:avLst/>
          </a:prstGeom>
          <a:ln>
            <a:solidFill>
              <a:srgbClr val="473729"/>
            </a:solidFill>
          </a:ln>
        </p:spPr>
      </p:sp>
      <p:sp>
        <p:nvSpPr>
          <p:cNvPr id="9" name="TextBox 12"/>
          <p:cNvSpPr txBox="1"/>
          <p:nvPr/>
        </p:nvSpPr>
        <p:spPr>
          <a:xfrm>
            <a:off x="-26792" y="4932752"/>
            <a:ext cx="9170792" cy="230826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pPr algn="ctr"/>
            <a:r>
              <a:rPr lang="en-US" sz="900" dirty="0">
                <a:latin typeface="NaturaSans Light"/>
                <a:cs typeface="NaturaSans Light"/>
              </a:rPr>
              <a:t>2016</a:t>
            </a:r>
          </a:p>
        </p:txBody>
      </p:sp>
    </p:spTree>
    <p:extLst>
      <p:ext uri="{BB962C8B-B14F-4D97-AF65-F5344CB8AC3E}">
        <p14:creationId xmlns:p14="http://schemas.microsoft.com/office/powerpoint/2010/main" val="2239895217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721"/>
          <p:cNvSpPr/>
          <p:nvPr/>
        </p:nvSpPr>
        <p:spPr>
          <a:xfrm flipV="1">
            <a:off x="308112" y="4912423"/>
            <a:ext cx="8517729" cy="0"/>
          </a:xfrm>
          <a:prstGeom prst="line">
            <a:avLst/>
          </a:prstGeom>
          <a:solidFill/>
          <a:ln w="9525" cmpd="sng">
            <a:solidFill>
              <a:srgbClr val="FFFFFF"/>
            </a:solidFill>
            <a:miter lim="400000"/>
          </a:ln>
        </p:spPr>
        <p:txBody>
          <a:bodyPr lIns="0" tIns="0" rIns="0" bIns="0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 dirty="0"/>
          </a:p>
        </p:txBody>
      </p:sp>
      <p:sp>
        <p:nvSpPr>
          <p:cNvPr id="6" name="Shape 721"/>
          <p:cNvSpPr/>
          <p:nvPr/>
        </p:nvSpPr>
        <p:spPr>
          <a:xfrm flipV="1">
            <a:off x="308112" y="228470"/>
            <a:ext cx="8517729" cy="0"/>
          </a:xfrm>
          <a:prstGeom prst="line">
            <a:avLst/>
          </a:prstGeom>
          <a:solidFill/>
          <a:ln w="9525" cmpd="sng">
            <a:solidFill>
              <a:schemeClr val="bg1"/>
            </a:solidFill>
            <a:miter lim="400000"/>
          </a:ln>
        </p:spPr>
        <p:txBody>
          <a:bodyPr lIns="0" tIns="0" rIns="0" bIns="0"/>
          <a:lstStyle/>
          <a:p>
            <a:pPr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 dirty="0"/>
          </a:p>
        </p:txBody>
      </p:sp>
      <p:sp>
        <p:nvSpPr>
          <p:cNvPr id="10" name="Text Placeholder 13"/>
          <p:cNvSpPr txBox="1">
            <a:spLocks/>
          </p:cNvSpPr>
          <p:nvPr/>
        </p:nvSpPr>
        <p:spPr>
          <a:xfrm>
            <a:off x="296948" y="1809789"/>
            <a:ext cx="8528893" cy="888168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marR="0" indent="0" algn="l" defTabSz="650276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9000" b="0" i="0" kern="1200" baseline="0">
                <a:solidFill>
                  <a:srgbClr val="473729"/>
                </a:solidFill>
                <a:latin typeface="Gill Sans Std Light"/>
                <a:ea typeface="+mn-ea"/>
                <a:cs typeface="Gill Sans Std Light"/>
              </a:defRPr>
            </a:lvl1pPr>
            <a:lvl2pPr marL="1056698" indent="-406422" algn="l" defTabSz="650276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689" indent="-325138" algn="l" defTabSz="650276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5964" indent="-325138" algn="l" defTabSz="650276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26240" indent="-325138" algn="l" defTabSz="650276" rtl="0" eaLnBrk="1" latinLnBrk="0" hangingPunct="1">
              <a:spcBef>
                <a:spcPct val="20000"/>
              </a:spcBef>
              <a:buFont typeface="Arial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516" indent="-325138" algn="l" defTabSz="650276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791" indent="-325138" algn="l" defTabSz="650276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7067" indent="-325138" algn="l" defTabSz="650276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7342" indent="-325138" algn="l" defTabSz="650276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0" dirty="0">
                <a:solidFill>
                  <a:schemeClr val="accent1"/>
                </a:solidFill>
                <a:latin typeface="NaturaSans Bold"/>
                <a:cs typeface="NaturaSans Bold"/>
              </a:rPr>
              <a:t>Obrigado</a:t>
            </a:r>
            <a:endParaRPr lang="en-US" dirty="0">
              <a:solidFill>
                <a:schemeClr val="accent1"/>
              </a:solidFill>
              <a:latin typeface="NaturaSans Bold"/>
              <a:cs typeface="NaturaSans Bold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670" y="3882197"/>
            <a:ext cx="1000659" cy="68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41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0">
      <a:dk1>
        <a:sysClr val="windowText" lastClr="000000"/>
      </a:dk1>
      <a:lt1>
        <a:sysClr val="window" lastClr="FFFFFF"/>
      </a:lt1>
      <a:dk2>
        <a:srgbClr val="473729"/>
      </a:dk2>
      <a:lt2>
        <a:srgbClr val="FE5000"/>
      </a:lt2>
      <a:accent1>
        <a:srgbClr val="425563"/>
      </a:accent1>
      <a:accent2>
        <a:srgbClr val="949A90"/>
      </a:accent2>
      <a:accent3>
        <a:srgbClr val="C5B9AC"/>
      </a:accent3>
      <a:accent4>
        <a:srgbClr val="BCC9C5"/>
      </a:accent4>
      <a:accent5>
        <a:srgbClr val="BFCED6"/>
      </a:accent5>
      <a:accent6>
        <a:srgbClr val="7A6855"/>
      </a:accent6>
      <a:hlink>
        <a:srgbClr val="425563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ipoArquivo xmlns="0d5e8518-7ae2-41f8-91aa-ef6bed782627">Outro</TipoArquivo>
    <Downloads xmlns="0d5e8518-7ae2-41f8-91aa-ef6bed782627">1</Downloads>
    <Miniatura xmlns="0d5e8518-7ae2-41f8-91aa-ef6bed782627">
      <Url>http://sitedamarca.natura.net/pt-br/MiniaturasDownloads/PPT%20-%20Produtos.jpg</Url>
      <Description>http://sitedamarca.natura.net/pt-br/MiniaturasDownloads/PPT%20-%20Produtos.jpg</Description>
    </Miniatura>
    <Secao xmlns="0d5e8518-7ae2-41f8-91aa-ef6bed782627">1</Secao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02B1FDB4B34334F97C979FC1F91F236" ma:contentTypeVersion="8" ma:contentTypeDescription="Crie um novo documento." ma:contentTypeScope="" ma:versionID="bfe0cc9a3abbad7d73506b32055105e3">
  <xsd:schema xmlns:xsd="http://www.w3.org/2001/XMLSchema" xmlns:xs="http://www.w3.org/2001/XMLSchema" xmlns:p="http://schemas.microsoft.com/office/2006/metadata/properties" xmlns:ns2="0d5e8518-7ae2-41f8-91aa-ef6bed782627" targetNamespace="http://schemas.microsoft.com/office/2006/metadata/properties" ma:root="true" ma:fieldsID="ea9e8cfad27b9dd97d37f0b67883e8c1" ns2:_="">
    <xsd:import namespace="0d5e8518-7ae2-41f8-91aa-ef6bed782627"/>
    <xsd:element name="properties">
      <xsd:complexType>
        <xsd:sequence>
          <xsd:element name="documentManagement">
            <xsd:complexType>
              <xsd:all>
                <xsd:element ref="ns2:Downloads" minOccurs="0"/>
                <xsd:element ref="ns2:Secao"/>
                <xsd:element ref="ns2:TipoArquivo"/>
                <xsd:element ref="ns2:Miniatur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5e8518-7ae2-41f8-91aa-ef6bed782627" elementFormDefault="qualified">
    <xsd:import namespace="http://schemas.microsoft.com/office/2006/documentManagement/types"/>
    <xsd:import namespace="http://schemas.microsoft.com/office/infopath/2007/PartnerControls"/>
    <xsd:element name="Downloads" ma:index="8" nillable="true" ma:displayName="Downloads" ma:decimals="0" ma:default="0" ma:description="Quantidade de vezes que o arquivo foi baixado." ma:hidden="true" ma:internalName="Downloads" ma:readOnly="false">
      <xsd:simpleType>
        <xsd:restriction base="dms:Number"/>
      </xsd:simpleType>
    </xsd:element>
    <xsd:element name="Secao" ma:index="9" ma:displayName="Seção" ma:description="A seção a que esse arquivo está relacionado. Usada pra filtrar na página de Downloads." ma:indexed="true" ma:list="{e249ae71-fc58-4c89-ad64-df2fcec0d79f}" ma:internalName="Secao" ma:showField="Title">
      <xsd:simpleType>
        <xsd:restriction base="dms:Lookup"/>
      </xsd:simpleType>
    </xsd:element>
    <xsd:element name="TipoArquivo" ma:index="10" ma:displayName="Tipo de Arquivo" ma:default="Imagem" ma:description="Selecione o tipo de arquivo." ma:format="Dropdown" ma:indexed="true" ma:internalName="TipoArquivo">
      <xsd:simpleType>
        <xsd:restriction base="dms:Choice">
          <xsd:enumeration value="Imagem"/>
          <xsd:enumeration value="Vídeo"/>
          <xsd:enumeration value="Áudio"/>
          <xsd:enumeration value="Assinatura"/>
          <xsd:enumeration value="Outro"/>
        </xsd:restriction>
      </xsd:simpleType>
    </xsd:element>
    <xsd:element name="Miniatura" ma:index="11" nillable="true" ma:displayName="Miniatura" ma:description="Miniatura exibida na página de downloads. Esse campo é preenchido automaticamente." ma:format="Image" ma:internalName="Miniatura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0BD53E2-5C59-40F1-85E5-A78EE7C3550D}">
  <ds:schemaRefs>
    <ds:schemaRef ds:uri="http://schemas.microsoft.com/office/2006/metadata/properties"/>
    <ds:schemaRef ds:uri="0d5e8518-7ae2-41f8-91aa-ef6bed782627"/>
    <ds:schemaRef ds:uri="http://schemas.microsoft.com/office/2006/documentManagement/types"/>
    <ds:schemaRef ds:uri="http://www.w3.org/XML/1998/namespace"/>
    <ds:schemaRef ds:uri="http://purl.org/dc/elements/1.1/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969B717-592C-4BDE-B3E1-8976D48C446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D4802F-6F77-439F-B638-99A40958AA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5e8518-7ae2-41f8-91aa-ef6bed7826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7421</TotalTime>
  <Words>486</Words>
  <Application>Microsoft Office PowerPoint</Application>
  <PresentationFormat>Apresentação na tela (16:9)</PresentationFormat>
  <Paragraphs>48</Paragraphs>
  <Slides>8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8" baseType="lpstr">
      <vt:lpstr>MS PGothic</vt:lpstr>
      <vt:lpstr>Arial</vt:lpstr>
      <vt:lpstr>Calibri</vt:lpstr>
      <vt:lpstr>Cambria</vt:lpstr>
      <vt:lpstr>Helvetica</vt:lpstr>
      <vt:lpstr>NaturaSans</vt:lpstr>
      <vt:lpstr>NaturaSans Bold</vt:lpstr>
      <vt:lpstr>NaturaSans Light</vt:lpstr>
      <vt:lpstr>NaturaSans Regular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Cravo Ofício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 PPT - Produtos</dc:title>
  <dc:creator>Cravo 1</dc:creator>
  <cp:lastModifiedBy>ALINE CRISTINA TOME</cp:lastModifiedBy>
  <cp:revision>514</cp:revision>
  <dcterms:created xsi:type="dcterms:W3CDTF">2010-06-23T23:47:02Z</dcterms:created>
  <dcterms:modified xsi:type="dcterms:W3CDTF">2016-12-07T19:07:59Z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0x010100B02B1FDB4B34334F97C979FC1F91F236</vt:lpwstr>
  </property>
  <property fmtid="{D5CDD505-2E9C-101B-9397-08002B2CF9AE}" pid="3" name="Order">
    <vt:r8>19200</vt:r8>
  </property>
</Properties>
</file>