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03" r:id="rId2"/>
    <p:sldId id="455" r:id="rId3"/>
    <p:sldId id="470" r:id="rId4"/>
    <p:sldId id="483" r:id="rId5"/>
    <p:sldId id="482" r:id="rId6"/>
    <p:sldId id="471" r:id="rId7"/>
    <p:sldId id="472" r:id="rId8"/>
    <p:sldId id="474" r:id="rId9"/>
    <p:sldId id="475" r:id="rId10"/>
    <p:sldId id="476" r:id="rId11"/>
    <p:sldId id="485" r:id="rId12"/>
    <p:sldId id="484" r:id="rId13"/>
    <p:sldId id="550" r:id="rId14"/>
    <p:sldId id="515" r:id="rId15"/>
    <p:sldId id="522" r:id="rId16"/>
    <p:sldId id="524" r:id="rId17"/>
    <p:sldId id="525" r:id="rId18"/>
    <p:sldId id="516" r:id="rId19"/>
    <p:sldId id="494" r:id="rId20"/>
    <p:sldId id="495" r:id="rId21"/>
    <p:sldId id="526" r:id="rId22"/>
    <p:sldId id="497" r:id="rId23"/>
    <p:sldId id="498" r:id="rId24"/>
    <p:sldId id="499" r:id="rId25"/>
    <p:sldId id="500" r:id="rId26"/>
    <p:sldId id="501" r:id="rId27"/>
    <p:sldId id="502" r:id="rId28"/>
    <p:sldId id="527" r:id="rId29"/>
    <p:sldId id="503" r:id="rId30"/>
    <p:sldId id="504" r:id="rId31"/>
    <p:sldId id="505" r:id="rId32"/>
    <p:sldId id="506" r:id="rId33"/>
    <p:sldId id="518" r:id="rId34"/>
    <p:sldId id="508" r:id="rId35"/>
    <p:sldId id="523" r:id="rId36"/>
    <p:sldId id="509" r:id="rId37"/>
    <p:sldId id="510" r:id="rId38"/>
    <p:sldId id="511" r:id="rId39"/>
    <p:sldId id="513" r:id="rId40"/>
    <p:sldId id="528" r:id="rId41"/>
    <p:sldId id="529" r:id="rId42"/>
    <p:sldId id="530" r:id="rId43"/>
    <p:sldId id="531" r:id="rId44"/>
    <p:sldId id="532" r:id="rId45"/>
    <p:sldId id="519" r:id="rId46"/>
    <p:sldId id="334" r:id="rId47"/>
    <p:sldId id="438" r:id="rId48"/>
  </p:sldIdLst>
  <p:sldSz cx="9144000" cy="6858000" type="screen4x3"/>
  <p:notesSz cx="6867525" cy="99933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3D69B"/>
    <a:srgbClr val="CCFF66"/>
    <a:srgbClr val="1C1C1C"/>
    <a:srgbClr val="0D3B11"/>
    <a:srgbClr val="125F3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0" autoAdjust="0"/>
    <p:restoredTop sz="94660"/>
  </p:normalViewPr>
  <p:slideViewPr>
    <p:cSldViewPr>
      <p:cViewPr>
        <p:scale>
          <a:sx n="74" d="100"/>
          <a:sy n="74" d="100"/>
        </p:scale>
        <p:origin x="-5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102"/>
      </p:cViewPr>
      <p:guideLst>
        <p:guide orient="horz" pos="3148"/>
        <p:guide pos="216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90963" y="0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cs typeface="Arial" charset="0"/>
              </a:defRPr>
            </a:lvl1pPr>
          </a:lstStyle>
          <a:p>
            <a:pPr>
              <a:defRPr/>
            </a:pPr>
            <a:fld id="{739D38C0-7414-416B-A5E0-6B9975C14167}" type="datetimeFigureOut">
              <a:rPr lang="pt-BR"/>
              <a:pPr>
                <a:defRPr/>
              </a:pPr>
              <a:t>10/3/2014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93250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pt-BR"/>
              <a:t>Estadios e Mobilidade Urbana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90963" y="9493250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cs typeface="Arial" charset="0"/>
              </a:defRPr>
            </a:lvl1pPr>
          </a:lstStyle>
          <a:p>
            <a:pPr>
              <a:defRPr/>
            </a:pPr>
            <a:fld id="{C5742E1B-AF08-4E32-A69B-EFADBEA709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0963" y="0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cs typeface="Arial" charset="0"/>
              </a:defRPr>
            </a:lvl1pPr>
          </a:lstStyle>
          <a:p>
            <a:pPr>
              <a:defRPr/>
            </a:pPr>
            <a:fld id="{5AA1C8D2-46A0-428A-93F8-F08DED576A26}" type="datetimeFigureOut">
              <a:rPr lang="pt-BR"/>
              <a:pPr>
                <a:defRPr/>
              </a:pPr>
              <a:t>10/3/2014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7388" y="4746625"/>
            <a:ext cx="549275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93250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cs typeface="Arial" charset="0"/>
              </a:defRPr>
            </a:lvl1pPr>
          </a:lstStyle>
          <a:p>
            <a:pPr>
              <a:defRPr/>
            </a:pPr>
            <a:r>
              <a:rPr lang="pt-BR"/>
              <a:t>Estadios e Mobilidade Urbana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0963" y="9493250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cs typeface="Arial" charset="0"/>
              </a:defRPr>
            </a:lvl1pPr>
          </a:lstStyle>
          <a:p>
            <a:pPr>
              <a:defRPr/>
            </a:pPr>
            <a:fld id="{A8D73A0A-CD6B-44DA-B2B9-9C93066097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2228" name="Espaço Reservado para Rodapé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cs typeface="Arial" pitchFamily="34" charset="0"/>
              </a:rPr>
              <a:t>Estadios e Mobilidade Urbana</a:t>
            </a:r>
          </a:p>
        </p:txBody>
      </p:sp>
      <p:sp>
        <p:nvSpPr>
          <p:cNvPr id="52229" name="Espaço Reservado para Número de Slid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39210-D8B5-403F-8091-461A5EFDE867}" type="slidenum">
              <a:rPr lang="pt-BR" smtClean="0">
                <a:cs typeface="Arial" pitchFamily="34" charset="0"/>
              </a:rPr>
              <a:pPr/>
              <a:t>1</a:t>
            </a:fld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61444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defTabSz="920750"/>
            <a:r>
              <a:rPr lang="pt-BR" sz="1200"/>
              <a:t>Inteligência Estratégica - Jorge Hori</a:t>
            </a:r>
          </a:p>
        </p:txBody>
      </p:sp>
      <p:sp>
        <p:nvSpPr>
          <p:cNvPr id="61445" name="Espaço Reservado para Data 4"/>
          <p:cNvSpPr txBox="1">
            <a:spLocks noGrp="1"/>
          </p:cNvSpPr>
          <p:nvPr/>
        </p:nvSpPr>
        <p:spPr bwMode="auto">
          <a:xfrm>
            <a:off x="3889375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algn="r" defTabSz="920750"/>
            <a:fld id="{863D2068-E36F-44D3-88C3-E38DB540F674}" type="datetime1">
              <a:rPr lang="pt-BR" sz="1200"/>
              <a:pPr algn="r" defTabSz="920750"/>
              <a:t>10/3/2014</a:t>
            </a:fld>
            <a:endParaRPr lang="pt-BR" sz="1200"/>
          </a:p>
        </p:txBody>
      </p:sp>
      <p:sp>
        <p:nvSpPr>
          <p:cNvPr id="61446" name="Espaço Reservado para Rodapé 5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defTabSz="920750"/>
            <a:endParaRPr lang="pt-BR" sz="1200"/>
          </a:p>
        </p:txBody>
      </p:sp>
      <p:sp>
        <p:nvSpPr>
          <p:cNvPr id="61447" name="Espaço Reservado para Número de Slide 6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algn="r" defTabSz="920750"/>
            <a:fld id="{4512FAB4-1713-4799-8015-E2CB7D95EF25}" type="slidenum">
              <a:rPr lang="pt-BR" sz="1200"/>
              <a:pPr algn="r" defTabSz="920750"/>
              <a:t>29</a:t>
            </a:fld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62468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defTabSz="920750"/>
            <a:r>
              <a:rPr lang="pt-BR" sz="1200"/>
              <a:t>Inteligência Estratégica - Jorge Hori</a:t>
            </a:r>
          </a:p>
        </p:txBody>
      </p:sp>
      <p:sp>
        <p:nvSpPr>
          <p:cNvPr id="62469" name="Espaço Reservado para Data 4"/>
          <p:cNvSpPr txBox="1">
            <a:spLocks noGrp="1"/>
          </p:cNvSpPr>
          <p:nvPr/>
        </p:nvSpPr>
        <p:spPr bwMode="auto">
          <a:xfrm>
            <a:off x="3889375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algn="r" defTabSz="920750"/>
            <a:fld id="{8DA6DF7F-9C0B-46E7-A915-53452B118DA3}" type="datetime1">
              <a:rPr lang="pt-BR" sz="1200"/>
              <a:pPr algn="r" defTabSz="920750"/>
              <a:t>10/3/2014</a:t>
            </a:fld>
            <a:endParaRPr lang="pt-BR" sz="1200"/>
          </a:p>
        </p:txBody>
      </p:sp>
      <p:sp>
        <p:nvSpPr>
          <p:cNvPr id="62470" name="Espaço Reservado para Rodapé 5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defTabSz="920750"/>
            <a:endParaRPr lang="pt-BR" sz="1200"/>
          </a:p>
        </p:txBody>
      </p:sp>
      <p:sp>
        <p:nvSpPr>
          <p:cNvPr id="62471" name="Espaço Reservado para Número de Slide 6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algn="r" defTabSz="920750"/>
            <a:fld id="{1AEEA0D1-96C0-403C-B9E6-768DEE71AD36}" type="slidenum">
              <a:rPr lang="pt-BR" sz="1200"/>
              <a:pPr algn="r" defTabSz="920750"/>
              <a:t>30</a:t>
            </a:fld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63492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defTabSz="920750"/>
            <a:r>
              <a:rPr lang="pt-BR" sz="1200"/>
              <a:t>Inteligência Estratégica - Jorge Hori</a:t>
            </a:r>
          </a:p>
        </p:txBody>
      </p:sp>
      <p:sp>
        <p:nvSpPr>
          <p:cNvPr id="63493" name="Espaço Reservado para Data 4"/>
          <p:cNvSpPr txBox="1">
            <a:spLocks noGrp="1"/>
          </p:cNvSpPr>
          <p:nvPr/>
        </p:nvSpPr>
        <p:spPr bwMode="auto">
          <a:xfrm>
            <a:off x="3889375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algn="r" defTabSz="920750"/>
            <a:fld id="{C38E22CB-4735-4D00-AB82-54D6E841FE34}" type="datetime1">
              <a:rPr lang="pt-BR" sz="1200"/>
              <a:pPr algn="r" defTabSz="920750"/>
              <a:t>10/3/2014</a:t>
            </a:fld>
            <a:endParaRPr lang="pt-BR" sz="1200"/>
          </a:p>
        </p:txBody>
      </p:sp>
      <p:sp>
        <p:nvSpPr>
          <p:cNvPr id="63494" name="Espaço Reservado para Rodapé 5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defTabSz="920750"/>
            <a:endParaRPr lang="pt-BR" sz="1200"/>
          </a:p>
        </p:txBody>
      </p:sp>
      <p:sp>
        <p:nvSpPr>
          <p:cNvPr id="63495" name="Espaço Reservado para Número de Slide 6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algn="r" defTabSz="920750"/>
            <a:fld id="{9947E2BF-8DC7-4A07-BF0E-E4F293FEC98C}" type="slidenum">
              <a:rPr lang="pt-BR" sz="1200"/>
              <a:pPr algn="r" defTabSz="920750"/>
              <a:t>31</a:t>
            </a:fld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64516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defTabSz="920750"/>
            <a:r>
              <a:rPr lang="pt-BR" sz="1200"/>
              <a:t>Inteligência Estratégica - Jorge Hori</a:t>
            </a:r>
          </a:p>
        </p:txBody>
      </p:sp>
      <p:sp>
        <p:nvSpPr>
          <p:cNvPr id="64517" name="Espaço Reservado para Data 4"/>
          <p:cNvSpPr txBox="1">
            <a:spLocks noGrp="1"/>
          </p:cNvSpPr>
          <p:nvPr/>
        </p:nvSpPr>
        <p:spPr bwMode="auto">
          <a:xfrm>
            <a:off x="3889375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algn="r" defTabSz="920750"/>
            <a:fld id="{759603BC-E7BB-41D9-9B29-32C4A5473E0E}" type="datetime1">
              <a:rPr lang="pt-BR" sz="1200"/>
              <a:pPr algn="r" defTabSz="920750"/>
              <a:t>10/3/2014</a:t>
            </a:fld>
            <a:endParaRPr lang="pt-BR" sz="1200"/>
          </a:p>
        </p:txBody>
      </p:sp>
      <p:sp>
        <p:nvSpPr>
          <p:cNvPr id="64518" name="Espaço Reservado para Rodapé 5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defTabSz="920750"/>
            <a:endParaRPr lang="pt-BR" sz="1200"/>
          </a:p>
        </p:txBody>
      </p:sp>
      <p:sp>
        <p:nvSpPr>
          <p:cNvPr id="64519" name="Espaço Reservado para Número de Slide 6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algn="r" defTabSz="920750"/>
            <a:fld id="{D8AF74BE-1092-4545-9672-C28E9FE5DEDF}" type="slidenum">
              <a:rPr lang="pt-BR" sz="1200"/>
              <a:pPr algn="r" defTabSz="920750"/>
              <a:t>32</a:t>
            </a:fld>
            <a:endParaRPr lang="pt-B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65540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defTabSz="920750"/>
            <a:r>
              <a:rPr lang="pt-BR" sz="1200"/>
              <a:t>Inteligência Estratégica - Jorge Hori</a:t>
            </a:r>
          </a:p>
        </p:txBody>
      </p:sp>
      <p:sp>
        <p:nvSpPr>
          <p:cNvPr id="65541" name="Espaço Reservado para Data 4"/>
          <p:cNvSpPr txBox="1">
            <a:spLocks noGrp="1"/>
          </p:cNvSpPr>
          <p:nvPr/>
        </p:nvSpPr>
        <p:spPr bwMode="auto">
          <a:xfrm>
            <a:off x="3889375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algn="r" defTabSz="920750"/>
            <a:fld id="{94B4DD19-741D-43C6-B011-F85829C59D86}" type="datetime1">
              <a:rPr lang="pt-BR" sz="1200"/>
              <a:pPr algn="r" defTabSz="920750"/>
              <a:t>10/3/2014</a:t>
            </a:fld>
            <a:endParaRPr lang="pt-BR" sz="1200"/>
          </a:p>
        </p:txBody>
      </p:sp>
      <p:sp>
        <p:nvSpPr>
          <p:cNvPr id="65542" name="Espaço Reservado para Rodapé 5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defTabSz="920750"/>
            <a:endParaRPr lang="pt-BR" sz="1200"/>
          </a:p>
        </p:txBody>
      </p:sp>
      <p:sp>
        <p:nvSpPr>
          <p:cNvPr id="65543" name="Espaço Reservado para Número de Slide 6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algn="r" defTabSz="920750"/>
            <a:fld id="{456F1FAE-E90E-42D5-8178-B9E983378E17}" type="slidenum">
              <a:rPr lang="pt-BR" sz="1200"/>
              <a:pPr algn="r" defTabSz="920750"/>
              <a:t>34</a:t>
            </a:fld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66564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defTabSz="920750"/>
            <a:r>
              <a:rPr lang="pt-BR" sz="1200"/>
              <a:t>Inteligência Estratégica - Jorge Hori</a:t>
            </a:r>
          </a:p>
        </p:txBody>
      </p:sp>
      <p:sp>
        <p:nvSpPr>
          <p:cNvPr id="66565" name="Espaço Reservado para Data 4"/>
          <p:cNvSpPr txBox="1">
            <a:spLocks noGrp="1"/>
          </p:cNvSpPr>
          <p:nvPr/>
        </p:nvSpPr>
        <p:spPr bwMode="auto">
          <a:xfrm>
            <a:off x="3889375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algn="r" defTabSz="920750"/>
            <a:fld id="{578A5293-62C3-413C-86CB-9229E50C23C7}" type="datetime1">
              <a:rPr lang="pt-BR" sz="1200"/>
              <a:pPr algn="r" defTabSz="920750"/>
              <a:t>10/3/2014</a:t>
            </a:fld>
            <a:endParaRPr lang="pt-BR" sz="1200"/>
          </a:p>
        </p:txBody>
      </p:sp>
      <p:sp>
        <p:nvSpPr>
          <p:cNvPr id="66566" name="Espaço Reservado para Rodapé 5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defTabSz="920750"/>
            <a:endParaRPr lang="pt-BR" sz="1200"/>
          </a:p>
        </p:txBody>
      </p:sp>
      <p:sp>
        <p:nvSpPr>
          <p:cNvPr id="66567" name="Espaço Reservado para Número de Slide 6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algn="r" defTabSz="920750"/>
            <a:fld id="{14CA6BFC-617F-4F7E-9A6E-05348D8D2BA5}" type="slidenum">
              <a:rPr lang="pt-BR" sz="1200"/>
              <a:pPr algn="r" defTabSz="920750"/>
              <a:t>35</a:t>
            </a:fld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67588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defTabSz="920750"/>
            <a:r>
              <a:rPr lang="pt-BR" sz="1200"/>
              <a:t>Inteligência Estratégica - Jorge Hori</a:t>
            </a:r>
          </a:p>
        </p:txBody>
      </p:sp>
      <p:sp>
        <p:nvSpPr>
          <p:cNvPr id="67589" name="Espaço Reservado para Data 4"/>
          <p:cNvSpPr txBox="1">
            <a:spLocks noGrp="1"/>
          </p:cNvSpPr>
          <p:nvPr/>
        </p:nvSpPr>
        <p:spPr bwMode="auto">
          <a:xfrm>
            <a:off x="3889375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algn="r" defTabSz="920750"/>
            <a:fld id="{140FC463-078F-49B5-B310-F5329B25E58D}" type="datetime1">
              <a:rPr lang="pt-BR" sz="1200"/>
              <a:pPr algn="r" defTabSz="920750"/>
              <a:t>10/3/2014</a:t>
            </a:fld>
            <a:endParaRPr lang="pt-BR" sz="1200"/>
          </a:p>
        </p:txBody>
      </p:sp>
      <p:sp>
        <p:nvSpPr>
          <p:cNvPr id="67590" name="Espaço Reservado para Rodapé 5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defTabSz="920750"/>
            <a:endParaRPr lang="pt-BR" sz="1200"/>
          </a:p>
        </p:txBody>
      </p:sp>
      <p:sp>
        <p:nvSpPr>
          <p:cNvPr id="67591" name="Espaço Reservado para Número de Slide 6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algn="r" defTabSz="920750"/>
            <a:fld id="{6F6EEBDD-ECBB-43CB-A9FF-331AD4773E21}" type="slidenum">
              <a:rPr lang="pt-BR" sz="1200"/>
              <a:pPr algn="r" defTabSz="920750"/>
              <a:t>36</a:t>
            </a:fld>
            <a:endParaRPr lang="pt-B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68612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defTabSz="920750"/>
            <a:r>
              <a:rPr lang="pt-BR" sz="1200"/>
              <a:t>Inteligência Estratégica - Jorge Hori</a:t>
            </a:r>
          </a:p>
        </p:txBody>
      </p:sp>
      <p:sp>
        <p:nvSpPr>
          <p:cNvPr id="68613" name="Espaço Reservado para Data 4"/>
          <p:cNvSpPr txBox="1">
            <a:spLocks noGrp="1"/>
          </p:cNvSpPr>
          <p:nvPr/>
        </p:nvSpPr>
        <p:spPr bwMode="auto">
          <a:xfrm>
            <a:off x="3889375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algn="r" defTabSz="920750"/>
            <a:fld id="{F7B146D7-EA01-454E-A1CC-4D0E83429E08}" type="datetime1">
              <a:rPr lang="pt-BR" sz="1200"/>
              <a:pPr algn="r" defTabSz="920750"/>
              <a:t>10/3/2014</a:t>
            </a:fld>
            <a:endParaRPr lang="pt-BR" sz="1200"/>
          </a:p>
        </p:txBody>
      </p:sp>
      <p:sp>
        <p:nvSpPr>
          <p:cNvPr id="68614" name="Espaço Reservado para Rodapé 5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defTabSz="920750"/>
            <a:endParaRPr lang="pt-BR" sz="1200"/>
          </a:p>
        </p:txBody>
      </p:sp>
      <p:sp>
        <p:nvSpPr>
          <p:cNvPr id="68615" name="Espaço Reservado para Número de Slide 6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algn="r" defTabSz="920750"/>
            <a:fld id="{F1B35568-D387-41C4-9E36-A724A13017CC}" type="slidenum">
              <a:rPr lang="pt-BR" sz="1200"/>
              <a:pPr algn="r" defTabSz="920750"/>
              <a:t>37</a:t>
            </a:fld>
            <a:endParaRPr lang="pt-B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69636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defTabSz="920750"/>
            <a:r>
              <a:rPr lang="pt-BR" sz="1200"/>
              <a:t>Inteligência Estratégica - Jorge Hori</a:t>
            </a:r>
          </a:p>
        </p:txBody>
      </p:sp>
      <p:sp>
        <p:nvSpPr>
          <p:cNvPr id="69637" name="Espaço Reservado para Data 4"/>
          <p:cNvSpPr txBox="1">
            <a:spLocks noGrp="1"/>
          </p:cNvSpPr>
          <p:nvPr/>
        </p:nvSpPr>
        <p:spPr bwMode="auto">
          <a:xfrm>
            <a:off x="3889375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algn="r" defTabSz="920750"/>
            <a:fld id="{2014B942-D5BE-464F-BE24-23A589620F8D}" type="datetime1">
              <a:rPr lang="pt-BR" sz="1200"/>
              <a:pPr algn="r" defTabSz="920750"/>
              <a:t>10/3/2014</a:t>
            </a:fld>
            <a:endParaRPr lang="pt-BR" sz="1200"/>
          </a:p>
        </p:txBody>
      </p:sp>
      <p:sp>
        <p:nvSpPr>
          <p:cNvPr id="69638" name="Espaço Reservado para Rodapé 5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defTabSz="920750"/>
            <a:endParaRPr lang="pt-BR" sz="1200"/>
          </a:p>
        </p:txBody>
      </p:sp>
      <p:sp>
        <p:nvSpPr>
          <p:cNvPr id="69639" name="Espaço Reservado para Número de Slide 6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algn="r" defTabSz="920750"/>
            <a:fld id="{398391FF-EB70-430C-9D01-F7B2C5639CBB}" type="slidenum">
              <a:rPr lang="pt-BR" sz="1200"/>
              <a:pPr algn="r" defTabSz="920750"/>
              <a:t>38</a:t>
            </a:fld>
            <a:endParaRPr lang="pt-B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70660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defTabSz="920750"/>
            <a:r>
              <a:rPr lang="pt-BR" sz="1200"/>
              <a:t>Inteligência Estratégica - Jorge Hori</a:t>
            </a:r>
          </a:p>
        </p:txBody>
      </p:sp>
      <p:sp>
        <p:nvSpPr>
          <p:cNvPr id="70661" name="Espaço Reservado para Data 4"/>
          <p:cNvSpPr txBox="1">
            <a:spLocks noGrp="1"/>
          </p:cNvSpPr>
          <p:nvPr/>
        </p:nvSpPr>
        <p:spPr bwMode="auto">
          <a:xfrm>
            <a:off x="3889375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algn="r" defTabSz="920750"/>
            <a:fld id="{0D3A553F-3471-4FB4-9129-E29E5DD5C4BC}" type="datetime1">
              <a:rPr lang="pt-BR" sz="1200"/>
              <a:pPr algn="r" defTabSz="920750"/>
              <a:t>10/3/2014</a:t>
            </a:fld>
            <a:endParaRPr lang="pt-BR" sz="1200"/>
          </a:p>
        </p:txBody>
      </p:sp>
      <p:sp>
        <p:nvSpPr>
          <p:cNvPr id="70662" name="Espaço Reservado para Rodapé 5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defTabSz="920750"/>
            <a:endParaRPr lang="pt-BR" sz="1200"/>
          </a:p>
        </p:txBody>
      </p:sp>
      <p:sp>
        <p:nvSpPr>
          <p:cNvPr id="70663" name="Espaço Reservado para Número de Slide 6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algn="r" defTabSz="920750"/>
            <a:fld id="{91F659A6-5E43-4101-96A2-6FB657A2BCD1}" type="slidenum">
              <a:rPr lang="pt-BR" sz="1200"/>
              <a:pPr algn="r" defTabSz="920750"/>
              <a:t>39</a:t>
            </a:fld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6625" y="749300"/>
            <a:ext cx="4995863" cy="3746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6332" tIns="48166" rIns="96332" bIns="48166"/>
          <a:lstStyle/>
          <a:p>
            <a:endParaRPr lang="pt-BR" smtClean="0"/>
          </a:p>
        </p:txBody>
      </p:sp>
      <p:sp>
        <p:nvSpPr>
          <p:cNvPr id="53252" name="Espaço Reservado para Rodapé 3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2" tIns="48166" rIns="96332" bIns="48166" anchor="b"/>
          <a:lstStyle/>
          <a:p>
            <a:pPr defTabSz="963613"/>
            <a:r>
              <a:rPr lang="pt-BR" sz="1300"/>
              <a:t>Estadios e Mobilidade Urbana</a:t>
            </a:r>
          </a:p>
        </p:txBody>
      </p:sp>
      <p:sp>
        <p:nvSpPr>
          <p:cNvPr id="53253" name="Espaço Reservado para Número de Slide 4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2" tIns="48166" rIns="96332" bIns="48166" anchor="b"/>
          <a:lstStyle/>
          <a:p>
            <a:pPr algn="r" defTabSz="963613"/>
            <a:fld id="{A83CD5F7-B093-4D53-903C-E85B60AD509D}" type="slidenum">
              <a:rPr lang="pt-BR" sz="1300"/>
              <a:pPr algn="r" defTabSz="963613"/>
              <a:t>2</a:t>
            </a:fld>
            <a:endParaRPr lang="pt-BR" sz="13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71684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defTabSz="920750"/>
            <a:r>
              <a:rPr lang="pt-BR" sz="1200"/>
              <a:t>Inteligência Estratégica - Jorge Hori</a:t>
            </a:r>
          </a:p>
        </p:txBody>
      </p:sp>
      <p:sp>
        <p:nvSpPr>
          <p:cNvPr id="71685" name="Espaço Reservado para Data 4"/>
          <p:cNvSpPr txBox="1">
            <a:spLocks noGrp="1"/>
          </p:cNvSpPr>
          <p:nvPr/>
        </p:nvSpPr>
        <p:spPr bwMode="auto">
          <a:xfrm>
            <a:off x="3889375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algn="r" defTabSz="920750"/>
            <a:fld id="{E9982F2A-DEF6-4620-9BBC-4E9DC6BA5DAC}" type="datetime1">
              <a:rPr lang="pt-BR" sz="1200"/>
              <a:pPr algn="r" defTabSz="920750"/>
              <a:t>10/3/2014</a:t>
            </a:fld>
            <a:endParaRPr lang="pt-BR" sz="1200"/>
          </a:p>
        </p:txBody>
      </p:sp>
      <p:sp>
        <p:nvSpPr>
          <p:cNvPr id="71686" name="Espaço Reservado para Rodapé 5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defTabSz="920750"/>
            <a:endParaRPr lang="pt-BR" sz="1200"/>
          </a:p>
        </p:txBody>
      </p:sp>
      <p:sp>
        <p:nvSpPr>
          <p:cNvPr id="71687" name="Espaço Reservado para Número de Slide 6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algn="r" defTabSz="920750"/>
            <a:fld id="{0486840D-D0B5-4494-9694-FE51A4158D9D}" type="slidenum">
              <a:rPr lang="pt-BR" sz="1200"/>
              <a:pPr algn="r" defTabSz="920750"/>
              <a:t>40</a:t>
            </a:fld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49300"/>
            <a:ext cx="4992687" cy="3744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388" y="4745038"/>
            <a:ext cx="5492750" cy="4498975"/>
          </a:xfrm>
          <a:noFill/>
          <a:ln/>
        </p:spPr>
        <p:txBody>
          <a:bodyPr lIns="96332" tIns="48166" rIns="96332" bIns="48166"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72708" name="Espaço Reservado para Número de Slide 3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2" tIns="48166" rIns="96332" bIns="48166" anchor="b"/>
          <a:lstStyle/>
          <a:p>
            <a:pPr algn="r" defTabSz="963613"/>
            <a:fld id="{DD144DB3-00E2-46BF-B526-EC147B6E2851}" type="slidenum">
              <a:rPr lang="pt-BR" sz="1300"/>
              <a:pPr algn="r" defTabSz="963613"/>
              <a:t>42</a:t>
            </a:fld>
            <a:endParaRPr lang="pt-BR" sz="13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49300"/>
            <a:ext cx="4992687" cy="3744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388" y="4745038"/>
            <a:ext cx="5492750" cy="4498975"/>
          </a:xfrm>
          <a:noFill/>
          <a:ln/>
        </p:spPr>
        <p:txBody>
          <a:bodyPr lIns="96332" tIns="48166" rIns="96332" bIns="48166"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73732" name="Espaço Reservado para Número de Slide 3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2" tIns="48166" rIns="96332" bIns="48166" anchor="b"/>
          <a:lstStyle/>
          <a:p>
            <a:pPr algn="r" defTabSz="963613"/>
            <a:fld id="{58B7DDA7-D50C-4AB5-872E-75E80C56F8E9}" type="slidenum">
              <a:rPr lang="pt-BR" sz="1300"/>
              <a:pPr algn="r" defTabSz="963613"/>
              <a:t>43</a:t>
            </a:fld>
            <a:endParaRPr lang="pt-BR" sz="13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49300"/>
            <a:ext cx="4992687" cy="3744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7388" y="4745038"/>
            <a:ext cx="5492750" cy="4498975"/>
          </a:xfrm>
          <a:noFill/>
          <a:ln/>
        </p:spPr>
        <p:txBody>
          <a:bodyPr lIns="96332" tIns="48166" rIns="96332" bIns="48166"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74756" name="Espaço Reservado para Número de Slide 3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32" tIns="48166" rIns="96332" bIns="48166" anchor="b"/>
          <a:lstStyle/>
          <a:p>
            <a:pPr algn="r" defTabSz="963613"/>
            <a:fld id="{83C30E09-1F2B-42A1-A6EE-12FB38538D75}" type="slidenum">
              <a:rPr lang="pt-BR" sz="1300"/>
              <a:pPr algn="r" defTabSz="963613"/>
              <a:t>44</a:t>
            </a:fld>
            <a:endParaRPr lang="pt-BR" sz="13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5780" name="Espaço Reservado para Rodapé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cs typeface="Arial" pitchFamily="34" charset="0"/>
              </a:rPr>
              <a:t>Estadios e Mobilidade Urbana</a:t>
            </a:r>
          </a:p>
        </p:txBody>
      </p:sp>
      <p:sp>
        <p:nvSpPr>
          <p:cNvPr id="75781" name="Espaço Reservado para Número de Slid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AE5A3-049E-48DD-AE0B-427CEE5D7D49}" type="slidenum">
              <a:rPr lang="pt-BR" smtClean="0">
                <a:cs typeface="Arial" pitchFamily="34" charset="0"/>
              </a:rPr>
              <a:pPr/>
              <a:t>46</a:t>
            </a:fld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6804" name="Espaço Reservado para Rodapé 3"/>
          <p:cNvSpPr txBox="1">
            <a:spLocks noGrp="1"/>
          </p:cNvSpPr>
          <p:nvPr/>
        </p:nvSpPr>
        <p:spPr bwMode="auto">
          <a:xfrm>
            <a:off x="0" y="9493250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5" tIns="46657" rIns="93315" bIns="46657" anchor="b"/>
          <a:lstStyle/>
          <a:p>
            <a:pPr defTabSz="933450"/>
            <a:r>
              <a:rPr lang="pt-BR" sz="1200"/>
              <a:t>Estadios e Mobilidade Urbana</a:t>
            </a:r>
          </a:p>
        </p:txBody>
      </p:sp>
      <p:sp>
        <p:nvSpPr>
          <p:cNvPr id="76805" name="Espaço Reservado para Número de Slide 4"/>
          <p:cNvSpPr txBox="1">
            <a:spLocks noGrp="1"/>
          </p:cNvSpPr>
          <p:nvPr/>
        </p:nvSpPr>
        <p:spPr bwMode="auto">
          <a:xfrm>
            <a:off x="3890963" y="9493250"/>
            <a:ext cx="29749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15" tIns="46657" rIns="93315" bIns="46657" anchor="b"/>
          <a:lstStyle/>
          <a:p>
            <a:pPr algn="r" defTabSz="933450"/>
            <a:fld id="{082C931C-653B-40F9-AD6B-4868B43BCB30}" type="slidenum">
              <a:rPr lang="pt-BR" sz="1200"/>
              <a:pPr algn="r" defTabSz="933450"/>
              <a:t>47</a:t>
            </a:fld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5C6350D-01AE-45BB-968C-16EE88D74AC1}" type="datetime1">
              <a:rPr lang="pt-BR" smtClean="0">
                <a:cs typeface="Arial" pitchFamily="34" charset="0"/>
              </a:rPr>
              <a:pPr/>
              <a:t>10/3/2014</a:t>
            </a:fld>
            <a:endParaRPr lang="pt-BR" smtClean="0">
              <a:cs typeface="Arial" pitchFamily="34" charset="0"/>
            </a:endParaRP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6399C-B0CF-48D1-8B81-F4FC2BC6D741}" type="slidenum">
              <a:rPr lang="pt-BR" smtClean="0">
                <a:cs typeface="Arial" pitchFamily="34" charset="0"/>
              </a:rPr>
              <a:pPr/>
              <a:t>7</a:t>
            </a:fld>
            <a:endParaRPr lang="pt-BR" smtClean="0">
              <a:cs typeface="Arial" pitchFamily="34" charset="0"/>
            </a:endParaRPr>
          </a:p>
        </p:txBody>
      </p:sp>
      <p:sp>
        <p:nvSpPr>
          <p:cNvPr id="5427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55300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cs typeface="Arial" pitchFamily="34" charset="0"/>
              </a:rPr>
              <a:t>Inteligência Estratégica - Jorge Hori</a:t>
            </a:r>
          </a:p>
        </p:txBody>
      </p:sp>
      <p:sp>
        <p:nvSpPr>
          <p:cNvPr id="55301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4426E4C-A69E-4266-B01A-E45DF633062C}" type="datetime1">
              <a:rPr lang="pt-BR" smtClean="0">
                <a:cs typeface="Arial" pitchFamily="34" charset="0"/>
              </a:rPr>
              <a:pPr/>
              <a:t>10/3/2014</a:t>
            </a:fld>
            <a:endParaRPr lang="pt-BR" smtClean="0">
              <a:cs typeface="Arial" pitchFamily="34" charset="0"/>
            </a:endParaRPr>
          </a:p>
        </p:txBody>
      </p:sp>
      <p:sp>
        <p:nvSpPr>
          <p:cNvPr id="55302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 smtClean="0">
              <a:cs typeface="Arial" pitchFamily="34" charset="0"/>
            </a:endParaRPr>
          </a:p>
        </p:txBody>
      </p:sp>
      <p:sp>
        <p:nvSpPr>
          <p:cNvPr id="55303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E2F7E-24C6-427D-A047-41E152EA7850}" type="slidenum">
              <a:rPr lang="pt-BR" smtClean="0">
                <a:cs typeface="Arial" pitchFamily="34" charset="0"/>
              </a:rPr>
              <a:pPr/>
              <a:t>22</a:t>
            </a:fld>
            <a:endParaRPr lang="pt-BR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56324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defTabSz="920750"/>
            <a:r>
              <a:rPr lang="pt-BR" sz="1200"/>
              <a:t>Inteligência Estratégica - Jorge Hori</a:t>
            </a:r>
          </a:p>
        </p:txBody>
      </p:sp>
      <p:sp>
        <p:nvSpPr>
          <p:cNvPr id="56325" name="Espaço Reservado para Data 4"/>
          <p:cNvSpPr txBox="1">
            <a:spLocks noGrp="1"/>
          </p:cNvSpPr>
          <p:nvPr/>
        </p:nvSpPr>
        <p:spPr bwMode="auto">
          <a:xfrm>
            <a:off x="3889375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algn="r" defTabSz="920750"/>
            <a:fld id="{2F8D06E8-C3D9-4CA6-9295-C029FEB80568}" type="datetime1">
              <a:rPr lang="pt-BR" sz="1200"/>
              <a:pPr algn="r" defTabSz="920750"/>
              <a:t>10/3/2014</a:t>
            </a:fld>
            <a:endParaRPr lang="pt-BR" sz="1200"/>
          </a:p>
        </p:txBody>
      </p:sp>
      <p:sp>
        <p:nvSpPr>
          <p:cNvPr id="56326" name="Espaço Reservado para Rodapé 5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defTabSz="920750"/>
            <a:endParaRPr lang="pt-BR" sz="1200"/>
          </a:p>
        </p:txBody>
      </p:sp>
      <p:sp>
        <p:nvSpPr>
          <p:cNvPr id="56327" name="Espaço Reservado para Número de Slide 6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algn="r" defTabSz="920750"/>
            <a:fld id="{00B7FA96-2520-4801-BADC-7AC78345F8A0}" type="slidenum">
              <a:rPr lang="pt-BR" sz="1200"/>
              <a:pPr algn="r" defTabSz="920750"/>
              <a:t>23</a:t>
            </a:fld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57348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defTabSz="920750"/>
            <a:r>
              <a:rPr lang="pt-BR" sz="1200"/>
              <a:t>Inteligência Estratégica - Jorge Hori</a:t>
            </a:r>
          </a:p>
        </p:txBody>
      </p:sp>
      <p:sp>
        <p:nvSpPr>
          <p:cNvPr id="57349" name="Espaço Reservado para Data 4"/>
          <p:cNvSpPr txBox="1">
            <a:spLocks noGrp="1"/>
          </p:cNvSpPr>
          <p:nvPr/>
        </p:nvSpPr>
        <p:spPr bwMode="auto">
          <a:xfrm>
            <a:off x="3889375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algn="r" defTabSz="920750"/>
            <a:fld id="{8024B1D4-362F-48E1-95F7-F86FFD8F3B7C}" type="datetime1">
              <a:rPr lang="pt-BR" sz="1200"/>
              <a:pPr algn="r" defTabSz="920750"/>
              <a:t>10/3/2014</a:t>
            </a:fld>
            <a:endParaRPr lang="pt-BR" sz="1200"/>
          </a:p>
        </p:txBody>
      </p:sp>
      <p:sp>
        <p:nvSpPr>
          <p:cNvPr id="57350" name="Espaço Reservado para Rodapé 5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defTabSz="920750"/>
            <a:endParaRPr lang="pt-BR" sz="1200"/>
          </a:p>
        </p:txBody>
      </p:sp>
      <p:sp>
        <p:nvSpPr>
          <p:cNvPr id="57351" name="Espaço Reservado para Número de Slide 6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algn="r" defTabSz="920750"/>
            <a:fld id="{6FD208DF-187A-4D64-9FE2-FEDF3FF7C4BD}" type="slidenum">
              <a:rPr lang="pt-BR" sz="1200"/>
              <a:pPr algn="r" defTabSz="920750"/>
              <a:t>24</a:t>
            </a:fld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58372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defTabSz="920750"/>
            <a:r>
              <a:rPr lang="pt-BR" sz="1200"/>
              <a:t>Inteligência Estratégica - Jorge Hori</a:t>
            </a:r>
          </a:p>
        </p:txBody>
      </p:sp>
      <p:sp>
        <p:nvSpPr>
          <p:cNvPr id="58373" name="Espaço Reservado para Data 4"/>
          <p:cNvSpPr txBox="1">
            <a:spLocks noGrp="1"/>
          </p:cNvSpPr>
          <p:nvPr/>
        </p:nvSpPr>
        <p:spPr bwMode="auto">
          <a:xfrm>
            <a:off x="3889375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algn="r" defTabSz="920750"/>
            <a:fld id="{45E8C661-7379-4497-BB2A-3AF921A20ACB}" type="datetime1">
              <a:rPr lang="pt-BR" sz="1200"/>
              <a:pPr algn="r" defTabSz="920750"/>
              <a:t>10/3/2014</a:t>
            </a:fld>
            <a:endParaRPr lang="pt-BR" sz="1200"/>
          </a:p>
        </p:txBody>
      </p:sp>
      <p:sp>
        <p:nvSpPr>
          <p:cNvPr id="58374" name="Espaço Reservado para Rodapé 5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defTabSz="920750"/>
            <a:endParaRPr lang="pt-BR" sz="1200"/>
          </a:p>
        </p:txBody>
      </p:sp>
      <p:sp>
        <p:nvSpPr>
          <p:cNvPr id="58375" name="Espaço Reservado para Número de Slide 6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algn="r" defTabSz="920750"/>
            <a:fld id="{DE0D0829-FA89-4665-8A45-FFF7CB3FB4BE}" type="slidenum">
              <a:rPr lang="pt-BR" sz="1200"/>
              <a:pPr algn="r" defTabSz="920750"/>
              <a:t>25</a:t>
            </a:fld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59396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defTabSz="920750"/>
            <a:r>
              <a:rPr lang="pt-BR" sz="1200"/>
              <a:t>Inteligência Estratégica - Jorge Hori</a:t>
            </a:r>
          </a:p>
        </p:txBody>
      </p:sp>
      <p:sp>
        <p:nvSpPr>
          <p:cNvPr id="59397" name="Espaço Reservado para Data 4"/>
          <p:cNvSpPr txBox="1">
            <a:spLocks noGrp="1"/>
          </p:cNvSpPr>
          <p:nvPr/>
        </p:nvSpPr>
        <p:spPr bwMode="auto">
          <a:xfrm>
            <a:off x="3889375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algn="r" defTabSz="920750"/>
            <a:fld id="{A08D7F65-ADAD-43DC-892E-2A3D26CED3E3}" type="datetime1">
              <a:rPr lang="pt-BR" sz="1200"/>
              <a:pPr algn="r" defTabSz="920750"/>
              <a:t>10/3/2014</a:t>
            </a:fld>
            <a:endParaRPr lang="pt-BR" sz="1200"/>
          </a:p>
        </p:txBody>
      </p:sp>
      <p:sp>
        <p:nvSpPr>
          <p:cNvPr id="59398" name="Espaço Reservado para Rodapé 5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defTabSz="920750"/>
            <a:endParaRPr lang="pt-BR" sz="1200"/>
          </a:p>
        </p:txBody>
      </p:sp>
      <p:sp>
        <p:nvSpPr>
          <p:cNvPr id="59399" name="Espaço Reservado para Número de Slide 6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algn="r" defTabSz="920750"/>
            <a:fld id="{7AE7C7CF-45A2-44B3-93E6-2E8A4E41A964}" type="slidenum">
              <a:rPr lang="pt-BR" sz="1200"/>
              <a:pPr algn="r" defTabSz="920750"/>
              <a:t>26</a:t>
            </a:fld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60420" name="Espaço Reservado para Cabeçalho 3"/>
          <p:cNvSpPr txBox="1">
            <a:spLocks noGrp="1"/>
          </p:cNvSpPr>
          <p:nvPr/>
        </p:nvSpPr>
        <p:spPr bwMode="auto">
          <a:xfrm>
            <a:off x="0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defTabSz="920750"/>
            <a:r>
              <a:rPr lang="pt-BR" sz="1200"/>
              <a:t>Inteligência Estratégica - Jorge Hori</a:t>
            </a:r>
          </a:p>
        </p:txBody>
      </p:sp>
      <p:sp>
        <p:nvSpPr>
          <p:cNvPr id="60421" name="Espaço Reservado para Data 4"/>
          <p:cNvSpPr txBox="1">
            <a:spLocks noGrp="1"/>
          </p:cNvSpPr>
          <p:nvPr/>
        </p:nvSpPr>
        <p:spPr bwMode="auto">
          <a:xfrm>
            <a:off x="3889375" y="0"/>
            <a:ext cx="29765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/>
          <a:lstStyle/>
          <a:p>
            <a:pPr algn="r" defTabSz="920750"/>
            <a:fld id="{F1220523-36A6-4649-A2C0-F6CE0A382822}" type="datetime1">
              <a:rPr lang="pt-BR" sz="1200"/>
              <a:pPr algn="r" defTabSz="920750"/>
              <a:t>10/3/2014</a:t>
            </a:fld>
            <a:endParaRPr lang="pt-BR" sz="1200"/>
          </a:p>
        </p:txBody>
      </p:sp>
      <p:sp>
        <p:nvSpPr>
          <p:cNvPr id="60422" name="Espaço Reservado para Rodapé 5"/>
          <p:cNvSpPr txBox="1">
            <a:spLocks noGrp="1"/>
          </p:cNvSpPr>
          <p:nvPr/>
        </p:nvSpPr>
        <p:spPr bwMode="auto">
          <a:xfrm>
            <a:off x="0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defTabSz="920750"/>
            <a:endParaRPr lang="pt-BR" sz="1200"/>
          </a:p>
        </p:txBody>
      </p:sp>
      <p:sp>
        <p:nvSpPr>
          <p:cNvPr id="60423" name="Espaço Reservado para Número de Slide 6"/>
          <p:cNvSpPr txBox="1">
            <a:spLocks noGrp="1"/>
          </p:cNvSpPr>
          <p:nvPr/>
        </p:nvSpPr>
        <p:spPr bwMode="auto">
          <a:xfrm>
            <a:off x="3889375" y="9491663"/>
            <a:ext cx="297656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50" tIns="46425" rIns="92850" bIns="46425" anchor="b"/>
          <a:lstStyle/>
          <a:p>
            <a:pPr algn="r" defTabSz="920750"/>
            <a:fld id="{2D15BCAD-4AB2-4E7E-8A09-3701D00662DC}" type="slidenum">
              <a:rPr lang="pt-BR" sz="1200"/>
              <a:pPr algn="r" defTabSz="920750"/>
              <a:t>27</a:t>
            </a:fld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1/5/2011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39722-7F08-44A5-8BC7-B5F2688A063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1/5/2011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07DF-AB16-45A8-9D11-9E6A3C568FF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1/5/2011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1A21-4A4B-46CB-84C0-D38F098773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1/5/2011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37D21-DB64-4354-8311-A35575EF57C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1/5/2011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52323-0E3F-4908-B7F9-41DBB10F9B7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1/5/2011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CDC6B-54B8-48E0-A7EA-4FC40044E3A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1/5/2011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B1E8-FEBC-4D37-AE55-7C1B6DCC6F2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1/5/2011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154A4-D527-48B4-9FE8-8D6C20645BB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1/5/2011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C87AF-43AD-4ACF-9864-26BE032C23D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1/5/2011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7E73B-BDA9-477B-BF6C-3919EB001B4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1/5/2011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9E3A5-F308-4933-BA59-C5BB25CFB0A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1/5/2011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768AE-AA8D-46C6-AC56-AA9CAB93B69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1/5/2011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5E5567-BE64-49BC-BAF7-F2EC879D8DA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tângulo 3"/>
          <p:cNvSpPr>
            <a:spLocks noChangeArrowheads="1"/>
          </p:cNvSpPr>
          <p:nvPr/>
        </p:nvSpPr>
        <p:spPr bwMode="auto">
          <a:xfrm>
            <a:off x="5508625" y="6308725"/>
            <a:ext cx="28082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C3D69B"/>
                </a:solidFill>
              </a:rPr>
              <a:t>José Roberto Bernasconi</a:t>
            </a:r>
          </a:p>
          <a:p>
            <a:pPr algn="ctr"/>
            <a:r>
              <a:rPr lang="pt-BR" sz="1400">
                <a:solidFill>
                  <a:srgbClr val="C3D69B"/>
                </a:solidFill>
              </a:rPr>
              <a:t>Presidente</a:t>
            </a:r>
          </a:p>
        </p:txBody>
      </p:sp>
      <p:sp>
        <p:nvSpPr>
          <p:cNvPr id="3076" name="CaixaDeTexto 5"/>
          <p:cNvSpPr txBox="1">
            <a:spLocks noChangeArrowheads="1"/>
          </p:cNvSpPr>
          <p:nvPr/>
        </p:nvSpPr>
        <p:spPr bwMode="auto">
          <a:xfrm>
            <a:off x="5148263" y="2205038"/>
            <a:ext cx="338455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>
              <a:lnSpc>
                <a:spcPct val="135000"/>
              </a:lnSpc>
              <a:defRPr/>
            </a:pPr>
            <a:r>
              <a:rPr lang="pt-BR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Copa do Mundo  e seu Legado</a:t>
            </a:r>
          </a:p>
          <a:p>
            <a:pPr marL="0" lvl="2" algn="ctr">
              <a:lnSpc>
                <a:spcPct val="135000"/>
              </a:lnSpc>
              <a:defRPr/>
            </a:pPr>
            <a:endParaRPr lang="pt-BR" sz="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0" lvl="2" algn="ctr">
              <a:lnSpc>
                <a:spcPct val="135000"/>
              </a:lnSpc>
              <a:defRPr/>
            </a:pPr>
            <a:endParaRPr lang="pt-BR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0" lvl="2" algn="ctr">
              <a:lnSpc>
                <a:spcPct val="135000"/>
              </a:lnSpc>
              <a:defRPr/>
            </a:pPr>
            <a:r>
              <a:rPr lang="pt-BR" sz="2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Audiência Pública</a:t>
            </a:r>
          </a:p>
          <a:p>
            <a:pPr marL="0" lvl="2" algn="ctr">
              <a:lnSpc>
                <a:spcPct val="135000"/>
              </a:lnSpc>
              <a:defRPr/>
            </a:pPr>
            <a:r>
              <a:rPr lang="pt-BR" sz="1600" dirty="0">
                <a:solidFill>
                  <a:schemeClr val="bg1"/>
                </a:solidFill>
                <a:latin typeface="+mj-lt"/>
                <a:cs typeface="Tahoma" pitchFamily="34" charset="0"/>
              </a:rPr>
              <a:t>11/Março/2014</a:t>
            </a:r>
          </a:p>
          <a:p>
            <a:pPr marL="0" lvl="2" algn="ctr">
              <a:lnSpc>
                <a:spcPct val="135000"/>
              </a:lnSpc>
              <a:defRPr/>
            </a:pPr>
            <a:r>
              <a:rPr lang="pt-BR" sz="1600" dirty="0">
                <a:solidFill>
                  <a:schemeClr val="bg1"/>
                </a:solidFill>
                <a:latin typeface="+mj-lt"/>
                <a:cs typeface="Tahoma" pitchFamily="34" charset="0"/>
              </a:rPr>
              <a:t>Brasília-DF</a:t>
            </a:r>
          </a:p>
        </p:txBody>
      </p:sp>
      <p:sp>
        <p:nvSpPr>
          <p:cNvPr id="6" name="Retângulo 5"/>
          <p:cNvSpPr/>
          <p:nvPr/>
        </p:nvSpPr>
        <p:spPr>
          <a:xfrm>
            <a:off x="5292725" y="260350"/>
            <a:ext cx="3095625" cy="1512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Comissão de Educação, Cultura e Esporte</a:t>
            </a:r>
          </a:p>
          <a:p>
            <a:pPr algn="ctr">
              <a:defRPr/>
            </a:pP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Senado Federal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1331913" y="0"/>
            <a:ext cx="6913562" cy="574675"/>
          </a:xfrm>
        </p:spPr>
        <p:txBody>
          <a:bodyPr/>
          <a:lstStyle/>
          <a:p>
            <a: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As Grandes Marcas Brasileiras</a:t>
            </a:r>
            <a:endParaRPr lang="en-US" sz="24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2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sz="1400"/>
          </a:p>
        </p:txBody>
      </p:sp>
      <p:sp>
        <p:nvSpPr>
          <p:cNvPr id="12293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1400"/>
          </a:p>
        </p:txBody>
      </p:sp>
      <p:sp>
        <p:nvSpPr>
          <p:cNvPr id="1229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t-BR" sz="1400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684213" y="6589713"/>
            <a:ext cx="575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Verdana" pitchFamily="34" charset="0"/>
              </a:rPr>
              <a:t>SINAENO – Sindicato da Arquitetura e da Engenharia</a:t>
            </a:r>
          </a:p>
        </p:txBody>
      </p:sp>
      <p:pic>
        <p:nvPicPr>
          <p:cNvPr id="12296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0" y="5876925"/>
            <a:ext cx="914400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i="1" dirty="0">
                <a:solidFill>
                  <a:schemeClr val="tx1"/>
                </a:solidFill>
              </a:rPr>
              <a:t>SPORTSBUSINESS CONGRESS – “Investimentos, infraestrutura e impactos” – SP/Agosto/2010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508625" y="5373688"/>
            <a:ext cx="935038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 flipH="1">
            <a:off x="6372225" y="3573463"/>
            <a:ext cx="1223963" cy="2376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300" name="Content Placeholder 2"/>
          <p:cNvSpPr>
            <a:spLocks noGrp="1"/>
          </p:cNvSpPr>
          <p:nvPr>
            <p:ph idx="4294967295"/>
          </p:nvPr>
        </p:nvSpPr>
        <p:spPr>
          <a:xfrm>
            <a:off x="827088" y="765175"/>
            <a:ext cx="7632700" cy="532765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pt-BR" sz="2000" smtClean="0"/>
              <a:t>O Brasil deverá aproveitar a visibilidade mundial da Copa 2014 para consolidar, globalmente, marcas brasileiras.  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pt-BR" sz="1800" smtClean="0"/>
              <a:t> 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pt-BR" sz="2000" smtClean="0"/>
              <a:t>Não basta apenas o marketing, mas deve ser dado o suporte a uma estratégia de presença mundial do produto, o que envolverá pesados investimentos:</a:t>
            </a:r>
            <a:endParaRPr lang="pt-BR" sz="800" smtClean="0"/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pt-BR" sz="1800" smtClean="0"/>
              <a:t>	Exemplos possíveis: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sz="1600" smtClean="0"/>
              <a:t>Vale;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sz="1600" smtClean="0"/>
              <a:t>Petrobrás;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sz="1600" smtClean="0"/>
              <a:t>Embraer;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sz="1600" smtClean="0"/>
              <a:t>Café do Brasil;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sz="1600" smtClean="0"/>
              <a:t>Etanol do Brasil, com sua transformação em commodity;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sz="1600" smtClean="0"/>
              <a:t>Havaianas / Alpargatas do Brasil;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sz="1600" smtClean="0"/>
              <a:t>Guaraná do Brasil, como marca mundial de refrigerante, junto com a              marca AMBEV; 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sz="1600" smtClean="0"/>
              <a:t>Usiminas, CSN, Gerdau, Votorantim;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sz="1600" smtClean="0"/>
              <a:t>Natura, como marca mundial de cosméticos com ingredientes naturais;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sz="1600" smtClean="0"/>
              <a:t>Frutas e Sucos Naturais do Brasil;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sz="1600" smtClean="0"/>
              <a:t>Sabores do Brasil;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sz="1600" smtClean="0"/>
              <a:t>Música do Brasil; O Sorriso brasileiro; O “Tudo bem!”;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sz="1600" smtClean="0"/>
              <a:t>Muitos outros.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25/03/09</a:t>
            </a: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850900"/>
          </a:xfrm>
        </p:spPr>
        <p:txBody>
          <a:bodyPr/>
          <a:lstStyle/>
          <a:p>
            <a: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Ações Governamentais</a:t>
            </a:r>
          </a:p>
        </p:txBody>
      </p:sp>
      <p:pic>
        <p:nvPicPr>
          <p:cNvPr id="13317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580063" y="4652963"/>
            <a:ext cx="266382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836613"/>
            <a:ext cx="7561262" cy="4824412"/>
          </a:xfrm>
        </p:spPr>
        <p:txBody>
          <a:bodyPr/>
          <a:lstStyle/>
          <a:p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r>
              <a:rPr lang="pt-BR" sz="1900" smtClean="0">
                <a:latin typeface="Arial" pitchFamily="34" charset="0"/>
                <a:cs typeface="Arial" pitchFamily="34" charset="0"/>
              </a:rPr>
              <a:t>Em Jan/2010 – Presidente Lula definiu a Matriz de Responsabilidade</a:t>
            </a:r>
          </a:p>
          <a:p>
            <a:endParaRPr lang="pt-BR" sz="1900" smtClean="0">
              <a:latin typeface="Arial" pitchFamily="34" charset="0"/>
              <a:cs typeface="Arial" pitchFamily="34" charset="0"/>
            </a:endParaRPr>
          </a:p>
          <a:p>
            <a:r>
              <a:rPr lang="pt-BR" sz="1900" smtClean="0">
                <a:latin typeface="Arial" pitchFamily="34" charset="0"/>
                <a:cs typeface="Arial" pitchFamily="34" charset="0"/>
              </a:rPr>
              <a:t>Em 2011 sancionou a lei 12.462/2011, RDC – Regime Diferenciado de Contratações para acelerar os processos de licitação de obras para a COPA 2014 e Jogos Olímpicos de 2016</a:t>
            </a:r>
          </a:p>
          <a:p>
            <a:endParaRPr lang="pt-BR" sz="1900" smtClean="0">
              <a:latin typeface="Arial" pitchFamily="34" charset="0"/>
              <a:cs typeface="Arial" pitchFamily="34" charset="0"/>
            </a:endParaRPr>
          </a:p>
          <a:p>
            <a:r>
              <a:rPr lang="pt-BR" sz="1900" smtClean="0">
                <a:latin typeface="Arial" pitchFamily="34" charset="0"/>
                <a:cs typeface="Arial" pitchFamily="34" charset="0"/>
              </a:rPr>
              <a:t>Em 2012 estendeu o uso do RDC para obras do PAC, Educação e agora em 24/Dez/2013 também para Presídios.</a:t>
            </a:r>
          </a:p>
          <a:p>
            <a:endParaRPr lang="pt-BR" sz="1900" smtClean="0">
              <a:latin typeface="Arial" pitchFamily="34" charset="0"/>
              <a:cs typeface="Arial" pitchFamily="34" charset="0"/>
            </a:endParaRPr>
          </a:p>
          <a:p>
            <a:r>
              <a:rPr lang="pt-BR" sz="1900" smtClean="0">
                <a:latin typeface="Arial" pitchFamily="34" charset="0"/>
                <a:cs typeface="Arial" pitchFamily="34" charset="0"/>
              </a:rPr>
              <a:t>O RDC apresenta a modalidade de Contratação Integrada, através da qual a obra é contratada sem o Projeto Básico, que fica a cargo da empresa construtora.</a:t>
            </a:r>
          </a:p>
          <a:p>
            <a:pPr>
              <a:buFont typeface="Arial" pitchFamily="34" charset="0"/>
              <a:buNone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	O RDC facilita comprar Má Qualidade com Rapidez!...</a:t>
            </a:r>
          </a:p>
          <a:p>
            <a:endParaRPr lang="pt-BR" sz="1900" smtClean="0"/>
          </a:p>
          <a:p>
            <a:endParaRPr lang="pt-BR" sz="1500" smtClean="0"/>
          </a:p>
          <a:p>
            <a:pPr lvl="1"/>
            <a:endParaRPr lang="pt-BR" sz="1500" smtClean="0"/>
          </a:p>
          <a:p>
            <a:pPr lvl="2"/>
            <a:endParaRPr lang="pt-BR" sz="1100" smtClean="0"/>
          </a:p>
          <a:p>
            <a:pPr>
              <a:buFont typeface="Arial" pitchFamily="34" charset="0"/>
              <a:buNone/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       </a:t>
            </a:r>
            <a:endParaRPr lang="pt-BR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25/03/09</a:t>
            </a: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850900"/>
          </a:xfrm>
        </p:spPr>
        <p:txBody>
          <a:bodyPr/>
          <a:lstStyle/>
          <a:p>
            <a:r>
              <a:rPr lang="pt-BR" sz="2800" smtClean="0">
                <a:latin typeface="Tahoma" pitchFamily="34" charset="0"/>
                <a:cs typeface="Tahoma" pitchFamily="34" charset="0"/>
              </a:rPr>
              <a:t/>
            </a:r>
            <a:br>
              <a:rPr lang="pt-BR" sz="2800" smtClean="0">
                <a:latin typeface="Tahoma" pitchFamily="34" charset="0"/>
                <a:cs typeface="Tahoma" pitchFamily="34" charset="0"/>
              </a:rPr>
            </a:br>
            <a: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COPA 2014</a:t>
            </a:r>
            <a:b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pt-BR" sz="24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341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867400" y="4652963"/>
            <a:ext cx="1800225" cy="100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052513"/>
            <a:ext cx="7058025" cy="4824412"/>
          </a:xfrm>
        </p:spPr>
        <p:txBody>
          <a:bodyPr/>
          <a:lstStyle/>
          <a:p>
            <a:r>
              <a:rPr lang="pt-BR" sz="2000" smtClean="0">
                <a:latin typeface="Arial" pitchFamily="34" charset="0"/>
                <a:cs typeface="Arial" pitchFamily="34" charset="0"/>
              </a:rPr>
              <a:t>Jogo Jogado!!</a:t>
            </a:r>
          </a:p>
          <a:p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Finalização apressada</a:t>
            </a:r>
          </a:p>
          <a:p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Expedientes: </a:t>
            </a: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Feriados em dias de jogo</a:t>
            </a: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Férias escolares</a:t>
            </a:r>
          </a:p>
          <a:p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Custos Superiores às estimativas</a:t>
            </a:r>
          </a:p>
          <a:p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Qualidade inferior à expectativa</a:t>
            </a:r>
          </a:p>
          <a:p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Treinamento Insuficiente de Pessoal</a:t>
            </a:r>
          </a:p>
          <a:p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Segurança Pública – Apoio das Forças Armadas</a:t>
            </a:r>
          </a:p>
          <a:p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Legado inferior à expectativa</a:t>
            </a:r>
          </a:p>
          <a:p>
            <a:endParaRPr lang="pt-BR" sz="1500" smtClean="0"/>
          </a:p>
          <a:p>
            <a:pPr lvl="1"/>
            <a:endParaRPr lang="pt-BR" sz="1500" smtClean="0"/>
          </a:p>
          <a:p>
            <a:pPr lvl="2"/>
            <a:endParaRPr lang="pt-BR" sz="1100" smtClean="0"/>
          </a:p>
          <a:p>
            <a:pPr>
              <a:buFont typeface="Arial" pitchFamily="34" charset="0"/>
              <a:buNone/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       </a:t>
            </a:r>
            <a:endParaRPr lang="pt-BR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25/03/09</a:t>
            </a: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850900"/>
          </a:xfrm>
        </p:spPr>
        <p:txBody>
          <a:bodyPr/>
          <a:lstStyle/>
          <a:p>
            <a:r>
              <a:rPr lang="pt-BR" sz="2800" smtClean="0">
                <a:latin typeface="Tahoma" pitchFamily="34" charset="0"/>
                <a:cs typeface="Tahoma" pitchFamily="34" charset="0"/>
              </a:rPr>
              <a:t/>
            </a:r>
            <a:br>
              <a:rPr lang="pt-BR" sz="2800" smtClean="0">
                <a:latin typeface="Tahoma" pitchFamily="34" charset="0"/>
                <a:cs typeface="Tahoma" pitchFamily="34" charset="0"/>
              </a:rPr>
            </a:br>
            <a: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COPA DO MUNDO - 2014</a:t>
            </a:r>
            <a:b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pt-BR" sz="24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5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867400" y="4652963"/>
            <a:ext cx="1800225" cy="100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052513"/>
            <a:ext cx="7058025" cy="4824412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pt-BR" sz="2400" smtClean="0">
                <a:latin typeface="Arial" pitchFamily="34" charset="0"/>
                <a:cs typeface="Arial" pitchFamily="34" charset="0"/>
              </a:rPr>
              <a:t>Legado:</a:t>
            </a:r>
          </a:p>
          <a:p>
            <a:pPr>
              <a:buFont typeface="Arial" pitchFamily="34" charset="0"/>
              <a:buNone/>
            </a:pPr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Estádios Modernos</a:t>
            </a:r>
          </a:p>
          <a:p>
            <a:endParaRPr lang="pt-BR" sz="1200" smtClean="0">
              <a:latin typeface="Arial" pitchFamily="34" charset="0"/>
              <a:cs typeface="Arial" pitchFamily="34" charset="0"/>
            </a:endParaRPr>
          </a:p>
          <a:p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Saber fazer e operar Arenas Multiuso</a:t>
            </a:r>
          </a:p>
          <a:p>
            <a:endParaRPr lang="pt-BR" sz="1200" smtClean="0">
              <a:latin typeface="Arial" pitchFamily="34" charset="0"/>
              <a:cs typeface="Arial" pitchFamily="34" charset="0"/>
            </a:endParaRPr>
          </a:p>
          <a:p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Obras de Infraestrutura (parte do previsto)</a:t>
            </a:r>
          </a:p>
          <a:p>
            <a:endParaRPr lang="pt-BR" sz="1200" smtClean="0">
              <a:latin typeface="Arial" pitchFamily="34" charset="0"/>
              <a:cs typeface="Arial" pitchFamily="34" charset="0"/>
            </a:endParaRPr>
          </a:p>
          <a:p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A força didática da experiência (aprender com os erros)</a:t>
            </a:r>
          </a:p>
          <a:p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endParaRPr lang="pt-BR" sz="1500" smtClean="0"/>
          </a:p>
          <a:p>
            <a:pPr lvl="1"/>
            <a:endParaRPr lang="pt-BR" sz="1500" smtClean="0"/>
          </a:p>
          <a:p>
            <a:pPr lvl="2"/>
            <a:endParaRPr lang="pt-BR" sz="1100" smtClean="0"/>
          </a:p>
          <a:p>
            <a:pPr>
              <a:buFont typeface="Arial" pitchFamily="34" charset="0"/>
              <a:buNone/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       </a:t>
            </a:r>
            <a:endParaRPr lang="pt-BR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sz="1400"/>
          </a:p>
        </p:txBody>
      </p:sp>
      <p:sp>
        <p:nvSpPr>
          <p:cNvPr id="16388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1400"/>
          </a:p>
        </p:txBody>
      </p:sp>
      <p:sp>
        <p:nvSpPr>
          <p:cNvPr id="16389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t-BR" sz="1400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684213" y="6589713"/>
            <a:ext cx="575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Verdana" pitchFamily="34" charset="0"/>
              </a:rPr>
              <a:t>SINAENO – Sindicato da Arquitetura e da Engenharia</a:t>
            </a:r>
          </a:p>
        </p:txBody>
      </p:sp>
      <p:pic>
        <p:nvPicPr>
          <p:cNvPr id="16391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5580063" y="4652963"/>
            <a:ext cx="266382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393" name="Content Placeholder 2"/>
          <p:cNvSpPr>
            <a:spLocks noGrp="1"/>
          </p:cNvSpPr>
          <p:nvPr>
            <p:ph idx="4294967295"/>
          </p:nvPr>
        </p:nvSpPr>
        <p:spPr>
          <a:xfrm>
            <a:off x="1116013" y="765175"/>
            <a:ext cx="6911975" cy="53276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pt-BR" sz="2400" smtClean="0">
                <a:latin typeface="Arial" pitchFamily="34" charset="0"/>
                <a:cs typeface="Arial" pitchFamily="34" charset="0"/>
              </a:rPr>
              <a:t>Como evitar a repetição dos mesmos erros??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1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9144000" cy="574676"/>
          </a:xfrm>
        </p:spPr>
        <p:txBody>
          <a:bodyPr/>
          <a:lstStyle/>
          <a:p>
            <a: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Como Romper o Círculo Vicioso</a:t>
            </a:r>
            <a:endParaRPr lang="en-US" sz="24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2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sz="1400"/>
          </a:p>
        </p:txBody>
      </p:sp>
      <p:sp>
        <p:nvSpPr>
          <p:cNvPr id="17413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1400"/>
          </a:p>
        </p:txBody>
      </p:sp>
      <p:sp>
        <p:nvSpPr>
          <p:cNvPr id="1741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t-BR" sz="1400"/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684213" y="6589713"/>
            <a:ext cx="575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Verdana" pitchFamily="34" charset="0"/>
              </a:rPr>
              <a:t>SINAENO – Sindicato da Arquitetura e da Engenharia</a:t>
            </a:r>
          </a:p>
        </p:txBody>
      </p:sp>
      <p:pic>
        <p:nvPicPr>
          <p:cNvPr id="17416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5580063" y="4652963"/>
            <a:ext cx="266382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418" name="Content Placeholder 2"/>
          <p:cNvSpPr>
            <a:spLocks noGrp="1"/>
          </p:cNvSpPr>
          <p:nvPr>
            <p:ph idx="4294967295"/>
          </p:nvPr>
        </p:nvSpPr>
        <p:spPr>
          <a:xfrm>
            <a:off x="1116013" y="765175"/>
            <a:ext cx="7343775" cy="53276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Planejamento</a:t>
            </a: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Projetos Completos de Engenharia (Projetos Executivos)</a:t>
            </a: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Licitar Obras com o Projeto Completo de Engenharia</a:t>
            </a: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Estabelecer rotinas de Gerenciamento das obras,        controlando efetivamente o avanço físico da obra e            os desembolsos</a:t>
            </a:r>
            <a:r>
              <a:rPr lang="pt-BR" sz="18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sz="1400"/>
          </a:p>
        </p:txBody>
      </p:sp>
      <p:sp>
        <p:nvSpPr>
          <p:cNvPr id="18436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1400"/>
          </a:p>
        </p:txBody>
      </p:sp>
      <p:sp>
        <p:nvSpPr>
          <p:cNvPr id="1843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t-BR" sz="1400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684213" y="6589713"/>
            <a:ext cx="575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Verdana" pitchFamily="34" charset="0"/>
              </a:rPr>
              <a:t>SINAENO – Sindicato da Arquitetura e da Engenharia</a:t>
            </a:r>
          </a:p>
        </p:txBody>
      </p:sp>
      <p:pic>
        <p:nvPicPr>
          <p:cNvPr id="18439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5580063" y="4652963"/>
            <a:ext cx="266382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441" name="Content Placeholder 2"/>
          <p:cNvSpPr>
            <a:spLocks noGrp="1"/>
          </p:cNvSpPr>
          <p:nvPr>
            <p:ph idx="4294967295"/>
          </p:nvPr>
        </p:nvSpPr>
        <p:spPr>
          <a:xfrm>
            <a:off x="1187450" y="765175"/>
            <a:ext cx="7272338" cy="53276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Planejar é sinônimo de ‘Pensar Antes’</a:t>
            </a: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Bons Projetos de Engenharia (Completos) dependem            de 2 condições:</a:t>
            </a:r>
          </a:p>
          <a:p>
            <a:endParaRPr lang="pt-BR" sz="180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Prazos Adequados</a:t>
            </a:r>
          </a:p>
          <a:p>
            <a:pPr lvl="1"/>
            <a:endParaRPr lang="pt-BR" sz="180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Remuneração Adequada</a:t>
            </a: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sz="1400"/>
          </a:p>
        </p:txBody>
      </p:sp>
      <p:sp>
        <p:nvSpPr>
          <p:cNvPr id="19460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1400"/>
          </a:p>
        </p:txBody>
      </p:sp>
      <p:sp>
        <p:nvSpPr>
          <p:cNvPr id="19461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t-BR" sz="1400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684213" y="6589713"/>
            <a:ext cx="575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Verdana" pitchFamily="34" charset="0"/>
              </a:rPr>
              <a:t>SINAENO – Sindicato da Arquitetura e da Engenharia</a:t>
            </a:r>
          </a:p>
        </p:txBody>
      </p:sp>
      <p:pic>
        <p:nvPicPr>
          <p:cNvPr id="19463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5580063" y="4652963"/>
            <a:ext cx="266382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465" name="Content Placeholder 2"/>
          <p:cNvSpPr>
            <a:spLocks noGrp="1"/>
          </p:cNvSpPr>
          <p:nvPr>
            <p:ph idx="4294967295"/>
          </p:nvPr>
        </p:nvSpPr>
        <p:spPr>
          <a:xfrm>
            <a:off x="1187450" y="765175"/>
            <a:ext cx="6840538" cy="53276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t-BR" sz="2400" b="1" smtClean="0">
                <a:latin typeface="Arial" pitchFamily="34" charset="0"/>
                <a:cs typeface="Arial" pitchFamily="34" charset="0"/>
              </a:rPr>
              <a:t>Informações essenciais para </a:t>
            </a:r>
          </a:p>
          <a:p>
            <a:pPr algn="ctr">
              <a:lnSpc>
                <a:spcPct val="150000"/>
              </a:lnSpc>
              <a:buFont typeface="Arial" pitchFamily="34" charset="0"/>
              <a:buNone/>
            </a:pPr>
            <a:r>
              <a:rPr lang="pt-BR" sz="2400" b="1" smtClean="0">
                <a:latin typeface="Arial" pitchFamily="34" charset="0"/>
                <a:cs typeface="Arial" pitchFamily="34" charset="0"/>
              </a:rPr>
              <a:t>Bons Projetos de Engenharia </a:t>
            </a:r>
          </a:p>
          <a:p>
            <a:pPr algn="ctr"/>
            <a:endParaRPr lang="pt-BR" sz="360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pt-BR" sz="2400" smtClean="0">
                <a:latin typeface="Arial" pitchFamily="34" charset="0"/>
                <a:cs typeface="Arial" pitchFamily="34" charset="0"/>
              </a:rPr>
              <a:t>(Insumos Antecedentes)</a:t>
            </a: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9144000" cy="574676"/>
          </a:xfrm>
        </p:spPr>
        <p:txBody>
          <a:bodyPr/>
          <a:lstStyle/>
          <a:p>
            <a: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Conhecimento do “Paciente” (Sítio de Intervenção)</a:t>
            </a:r>
            <a:endParaRPr lang="en-US" sz="24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4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sz="1400"/>
          </a:p>
        </p:txBody>
      </p:sp>
      <p:sp>
        <p:nvSpPr>
          <p:cNvPr id="20485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1400"/>
          </a:p>
        </p:txBody>
      </p:sp>
      <p:sp>
        <p:nvSpPr>
          <p:cNvPr id="2048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t-BR" sz="1400"/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684213" y="6589713"/>
            <a:ext cx="575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Verdana" pitchFamily="34" charset="0"/>
              </a:rPr>
              <a:t>SINAENO – Sindicato da Arquitetura e da Engenharia</a:t>
            </a:r>
          </a:p>
        </p:txBody>
      </p:sp>
      <p:pic>
        <p:nvPicPr>
          <p:cNvPr id="20488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5580063" y="4652963"/>
            <a:ext cx="266382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7524750" y="3141663"/>
            <a:ext cx="792163" cy="172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491" name="Content Placeholder 2"/>
          <p:cNvSpPr>
            <a:spLocks noGrp="1"/>
          </p:cNvSpPr>
          <p:nvPr>
            <p:ph idx="4294967295"/>
          </p:nvPr>
        </p:nvSpPr>
        <p:spPr>
          <a:xfrm>
            <a:off x="1116013" y="765175"/>
            <a:ext cx="7632700" cy="5327650"/>
          </a:xfrm>
        </p:spPr>
        <p:txBody>
          <a:bodyPr/>
          <a:lstStyle/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Topografia – Plani-Altimétrico – (Relevo)</a:t>
            </a: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Levantamento Cadastral </a:t>
            </a:r>
          </a:p>
          <a:p>
            <a:pPr lvl="1"/>
            <a:r>
              <a:rPr lang="pt-BR" sz="1600" smtClean="0">
                <a:latin typeface="Arial" pitchFamily="34" charset="0"/>
                <a:cs typeface="Arial" pitchFamily="34" charset="0"/>
              </a:rPr>
              <a:t>Físico (para Desapropriações eventuais)</a:t>
            </a:r>
          </a:p>
          <a:p>
            <a:pPr lvl="1"/>
            <a:r>
              <a:rPr lang="pt-BR" sz="1600" smtClean="0">
                <a:latin typeface="Arial" pitchFamily="34" charset="0"/>
                <a:cs typeface="Arial" pitchFamily="34" charset="0"/>
              </a:rPr>
              <a:t>Ambiental</a:t>
            </a:r>
          </a:p>
          <a:p>
            <a:pPr lvl="1"/>
            <a:r>
              <a:rPr lang="pt-BR" sz="1600" smtClean="0">
                <a:latin typeface="Arial" pitchFamily="34" charset="0"/>
                <a:cs typeface="Arial" pitchFamily="34" charset="0"/>
              </a:rPr>
              <a:t>Social</a:t>
            </a:r>
          </a:p>
          <a:p>
            <a:pPr lvl="1"/>
            <a:r>
              <a:rPr lang="pt-BR" sz="1600" smtClean="0">
                <a:latin typeface="Arial" pitchFamily="34" charset="0"/>
                <a:cs typeface="Arial" pitchFamily="34" charset="0"/>
              </a:rPr>
              <a:t>Arqueológico</a:t>
            </a:r>
          </a:p>
          <a:p>
            <a:pPr lvl="1"/>
            <a:r>
              <a:rPr lang="pt-BR" sz="1600" smtClean="0">
                <a:latin typeface="Arial" pitchFamily="34" charset="0"/>
                <a:cs typeface="Arial" pitchFamily="34" charset="0"/>
              </a:rPr>
              <a:t>Antropológico, etc</a:t>
            </a:r>
          </a:p>
          <a:p>
            <a:pPr lvl="1"/>
            <a:r>
              <a:rPr lang="pt-BR" sz="1600" smtClean="0">
                <a:latin typeface="Arial" pitchFamily="34" charset="0"/>
                <a:cs typeface="Arial" pitchFamily="34" charset="0"/>
              </a:rPr>
              <a:t>Urbano – Redes de Utilidades (A&amp;E e Pluvial, energia, gás, TIC, etc)</a:t>
            </a: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Estudos e Ensaios Geotécnicos</a:t>
            </a:r>
          </a:p>
          <a:p>
            <a:pPr lvl="1"/>
            <a:r>
              <a:rPr lang="pt-BR" sz="1600" smtClean="0">
                <a:latin typeface="Arial" pitchFamily="34" charset="0"/>
                <a:cs typeface="Arial" pitchFamily="34" charset="0"/>
              </a:rPr>
              <a:t>Sondagens</a:t>
            </a:r>
          </a:p>
          <a:p>
            <a:pPr lvl="1"/>
            <a:r>
              <a:rPr lang="pt-BR" sz="1600" smtClean="0">
                <a:latin typeface="Arial" pitchFamily="34" charset="0"/>
                <a:cs typeface="Arial" pitchFamily="34" charset="0"/>
              </a:rPr>
              <a:t>Caracterização Física do Subsolo</a:t>
            </a:r>
          </a:p>
          <a:p>
            <a:pPr lvl="1"/>
            <a:r>
              <a:rPr lang="pt-BR" sz="1600" smtClean="0">
                <a:latin typeface="Arial" pitchFamily="34" charset="0"/>
                <a:cs typeface="Arial" pitchFamily="34" charset="0"/>
              </a:rPr>
              <a:t>Definição e dimensionamento de Áreas de Bota-Fora e Áreas de Empréstimo</a:t>
            </a:r>
          </a:p>
          <a:p>
            <a:endParaRPr lang="pt-BR" sz="28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4716463" y="2205038"/>
            <a:ext cx="4427537" cy="417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2400">
              <a:latin typeface="Arial" pitchFamily="34" charset="0"/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Fases de um Projeto de Arquitetura / Engenharia</a:t>
            </a:r>
          </a:p>
        </p:txBody>
      </p:sp>
      <p:pic>
        <p:nvPicPr>
          <p:cNvPr id="21510" name="Picture 4" descr="pag 1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>
          <a:xfrm>
            <a:off x="323850" y="765175"/>
            <a:ext cx="8569325" cy="5400675"/>
          </a:xfrm>
          <a:noFill/>
        </p:spPr>
      </p:pic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8748713" y="649763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000">
              <a:solidFill>
                <a:srgbClr val="4D4D4D"/>
              </a:solidFill>
              <a:latin typeface="Arial" pitchFamily="34" charset="0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9432925" y="6497638"/>
            <a:ext cx="468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1000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Imagem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Imagem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Imagem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Imagem 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6513" y="-26988"/>
            <a:ext cx="9180513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404938" y="5300663"/>
            <a:ext cx="3671887" cy="1081087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1700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pt-BR" sz="1600">
                <a:solidFill>
                  <a:schemeClr val="bg1"/>
                </a:solidFill>
                <a:latin typeface="Arial" pitchFamily="34" charset="0"/>
              </a:rPr>
              <a:t>Regionais em SP, MG, RJ, BA, PE,</a:t>
            </a:r>
          </a:p>
          <a:p>
            <a:pPr algn="ctr">
              <a:lnSpc>
                <a:spcPct val="150000"/>
              </a:lnSpc>
            </a:pPr>
            <a:r>
              <a:rPr lang="pt-BR" sz="1600">
                <a:solidFill>
                  <a:schemeClr val="bg1"/>
                </a:solidFill>
                <a:latin typeface="Arial" pitchFamily="34" charset="0"/>
              </a:rPr>
              <a:t>PR, RS, CE, GO, SC, ES, DF e PB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764588" y="6442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400">
              <a:latin typeface="Arial" pitchFamily="34" charset="0"/>
            </a:endParaRP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000">
                <a:solidFill>
                  <a:schemeClr val="bg2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4107" name="Rectangle 12"/>
          <p:cNvSpPr>
            <a:spLocks noChangeArrowheads="1"/>
          </p:cNvSpPr>
          <p:nvPr/>
        </p:nvSpPr>
        <p:spPr bwMode="auto">
          <a:xfrm>
            <a:off x="4500563" y="2335213"/>
            <a:ext cx="1655762" cy="523875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>
                <a:solidFill>
                  <a:schemeClr val="bg1"/>
                </a:solidFill>
                <a:latin typeface="Arial" pitchFamily="34" charset="0"/>
              </a:rPr>
              <a:t>24 mil empresas </a:t>
            </a:r>
          </a:p>
          <a:p>
            <a:r>
              <a:rPr lang="pt-BR" sz="1400">
                <a:solidFill>
                  <a:schemeClr val="bg1"/>
                </a:solidFill>
                <a:latin typeface="Arial" pitchFamily="34" charset="0"/>
              </a:rPr>
              <a:t> em todo o  país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716463" y="6021388"/>
            <a:ext cx="3887787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8604250" y="620713"/>
            <a:ext cx="539750" cy="5761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46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Fases de um Projeto de Arquitetura / Engenharia</a:t>
            </a: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8856663" y="65246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000">
              <a:latin typeface="Arial" pitchFamily="34" charset="0"/>
            </a:endParaRPr>
          </a:p>
        </p:txBody>
      </p:sp>
      <p:pic>
        <p:nvPicPr>
          <p:cNvPr id="22535" name="Picture 8" descr="pag 2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620713"/>
            <a:ext cx="8424863" cy="5400675"/>
          </a:xfrm>
          <a:noFill/>
        </p:spPr>
      </p:pic>
      <p:sp>
        <p:nvSpPr>
          <p:cNvPr id="5" name="Retângulo 4"/>
          <p:cNvSpPr/>
          <p:nvPr/>
        </p:nvSpPr>
        <p:spPr>
          <a:xfrm>
            <a:off x="7451725" y="364490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22537" name="CaixaDeTexto 5"/>
          <p:cNvSpPr txBox="1">
            <a:spLocks noChangeArrowheads="1"/>
          </p:cNvSpPr>
          <p:nvPr/>
        </p:nvSpPr>
        <p:spPr bwMode="auto">
          <a:xfrm>
            <a:off x="6084888" y="5445125"/>
            <a:ext cx="201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>
                <a:solidFill>
                  <a:srgbClr val="5F5F5F"/>
                </a:solidFill>
                <a:latin typeface="Arial" pitchFamily="34" charset="0"/>
              </a:rPr>
              <a:t>Pela Resolução 361, de 10/dez/1991, do CONFEA</a:t>
            </a:r>
          </a:p>
          <a:p>
            <a:pPr algn="ctr"/>
            <a:r>
              <a:rPr lang="pt-BR" sz="1200">
                <a:solidFill>
                  <a:srgbClr val="5F5F5F"/>
                </a:solidFill>
                <a:latin typeface="Arial" pitchFamily="34" charset="0"/>
              </a:rPr>
              <a:t>precisão +/-15%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7596188" y="3860800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46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Fases de um Projeto de Arquitetura / Engenharia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620713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600">
                <a:latin typeface="Arial" pitchFamily="34" charset="0"/>
              </a:rPr>
              <a:t>A Distorção Praticada</a:t>
            </a:r>
          </a:p>
        </p:txBody>
      </p:sp>
      <p:sp>
        <p:nvSpPr>
          <p:cNvPr id="7" name="Retângulo 6"/>
          <p:cNvSpPr/>
          <p:nvPr/>
        </p:nvSpPr>
        <p:spPr>
          <a:xfrm>
            <a:off x="4716463" y="5876925"/>
            <a:ext cx="4427537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3558" name="Imagem 5" descr="TELA JR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" y="1125538"/>
            <a:ext cx="83915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8820150" y="2781300"/>
            <a:ext cx="323850" cy="316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387350" y="836613"/>
            <a:ext cx="4689475" cy="51736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sz="1900" b="1" smtClean="0">
                <a:latin typeface="Arial" pitchFamily="34" charset="0"/>
                <a:cs typeface="Arial" pitchFamily="34" charset="0"/>
              </a:rPr>
              <a:t>Premissa:      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pt-BR" sz="1900" b="1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sz="1800" i="1" smtClean="0">
                <a:latin typeface="Arial" pitchFamily="34" charset="0"/>
                <a:cs typeface="Arial" pitchFamily="34" charset="0"/>
              </a:rPr>
              <a:t>	Quem não sabe o que está 	comprando, decide mal!!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pt-BR" sz="1800" i="1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           (“compra mal e paga 2 vezes!...”)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sz="1600" smtClean="0">
                <a:latin typeface="Arial" pitchFamily="34" charset="0"/>
                <a:cs typeface="Arial" pitchFamily="34" charset="0"/>
              </a:rPr>
              <a:t>	          </a:t>
            </a:r>
            <a:r>
              <a:rPr lang="pt-BR" sz="140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da sabedoria popular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pt-BR" sz="160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pt-BR" sz="1900" b="1" smtClean="0">
                <a:latin typeface="Arial" pitchFamily="34" charset="0"/>
                <a:cs typeface="Arial" pitchFamily="34" charset="0"/>
              </a:rPr>
              <a:t>São essenciais para o controle do empreendimento:</a:t>
            </a:r>
          </a:p>
          <a:p>
            <a:pPr marL="0" indent="0"/>
            <a:endParaRPr lang="pt-BR" sz="1900" b="1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800" b="1" smtClean="0">
                <a:latin typeface="Arial" pitchFamily="34" charset="0"/>
                <a:cs typeface="Arial" pitchFamily="34" charset="0"/>
              </a:rPr>
              <a:t>Planejamento</a:t>
            </a:r>
            <a:r>
              <a:rPr lang="pt-BR" sz="1800" smtClean="0">
                <a:latin typeface="Arial" pitchFamily="34" charset="0"/>
                <a:cs typeface="Arial" pitchFamily="34" charset="0"/>
              </a:rPr>
              <a:t> (decidir antes)</a:t>
            </a:r>
          </a:p>
          <a:p>
            <a:pPr marL="0" indent="0">
              <a:buFont typeface="Wingdings" pitchFamily="2" charset="2"/>
              <a:buChar char="§"/>
            </a:pPr>
            <a:endParaRPr lang="pt-BR" sz="180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800" b="1" smtClean="0">
                <a:latin typeface="Arial" pitchFamily="34" charset="0"/>
                <a:cs typeface="Arial" pitchFamily="34" charset="0"/>
              </a:rPr>
              <a:t>Projeto</a:t>
            </a:r>
            <a:r>
              <a:rPr lang="pt-BR" sz="1800" smtClean="0">
                <a:latin typeface="Arial" pitchFamily="34" charset="0"/>
                <a:cs typeface="Arial" pitchFamily="34" charset="0"/>
              </a:rPr>
              <a:t> (independente)</a:t>
            </a:r>
          </a:p>
          <a:p>
            <a:pPr marL="0" indent="0">
              <a:buFont typeface="Wingdings" pitchFamily="2" charset="2"/>
              <a:buChar char="§"/>
            </a:pPr>
            <a:endParaRPr lang="pt-BR" sz="180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800" b="1" smtClean="0">
                <a:latin typeface="Arial" pitchFamily="34" charset="0"/>
                <a:cs typeface="Arial" pitchFamily="34" charset="0"/>
              </a:rPr>
              <a:t>Gerenciamento</a:t>
            </a:r>
            <a:r>
              <a:rPr lang="pt-BR" sz="1800" smtClean="0">
                <a:latin typeface="Arial" pitchFamily="34" charset="0"/>
                <a:cs typeface="Arial" pitchFamily="34" charset="0"/>
              </a:rPr>
              <a:t> (independente)</a:t>
            </a:r>
          </a:p>
          <a:p>
            <a:pPr marL="0" indent="0" eaLnBrk="1" hangingPunct="1">
              <a:buFontTx/>
              <a:buChar char="-"/>
            </a:pPr>
            <a:endParaRPr lang="pt-BR" sz="1800" smtClean="0">
              <a:solidFill>
                <a:srgbClr val="333333"/>
              </a:solidFill>
            </a:endParaRPr>
          </a:p>
        </p:txBody>
      </p:sp>
      <p:sp>
        <p:nvSpPr>
          <p:cNvPr id="24580" name="Title 1"/>
          <p:cNvSpPr txBox="1">
            <a:spLocks/>
          </p:cNvSpPr>
          <p:nvPr/>
        </p:nvSpPr>
        <p:spPr bwMode="auto">
          <a:xfrm>
            <a:off x="161925" y="460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23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-36513" y="0"/>
            <a:ext cx="66976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pt-BR" sz="2100">
                <a:solidFill>
                  <a:schemeClr val="bg1"/>
                </a:solidFill>
                <a:latin typeface="Tahoma" pitchFamily="34" charset="0"/>
              </a:rPr>
              <a:t>Ciclo Virtuoso de</a:t>
            </a:r>
            <a:r>
              <a:rPr lang="pt-BR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pt-BR" sz="2100">
                <a:solidFill>
                  <a:schemeClr val="bg1"/>
                </a:solidFill>
                <a:latin typeface="Tahoma" pitchFamily="34" charset="0"/>
              </a:rPr>
              <a:t>um</a:t>
            </a:r>
            <a:r>
              <a:rPr lang="pt-BR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pt-BR" sz="2100">
                <a:solidFill>
                  <a:schemeClr val="bg1"/>
                </a:solidFill>
                <a:latin typeface="Tahoma" pitchFamily="34" charset="0"/>
              </a:rPr>
              <a:t>Empreendimento </a:t>
            </a:r>
            <a:r>
              <a:rPr lang="pt-BR">
                <a:solidFill>
                  <a:schemeClr val="bg1"/>
                </a:solidFill>
                <a:latin typeface="Tahoma" pitchFamily="34" charset="0"/>
              </a:rPr>
              <a:t>(Público ou Privado) </a:t>
            </a:r>
          </a:p>
          <a:p>
            <a:pPr>
              <a:lnSpc>
                <a:spcPct val="80000"/>
              </a:lnSpc>
            </a:pPr>
            <a:endParaRPr lang="pt-BR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73025" y="908050"/>
            <a:ext cx="5435600" cy="8535988"/>
          </a:xfrm>
        </p:spPr>
        <p:txBody>
          <a:bodyPr/>
          <a:lstStyle/>
          <a:p>
            <a:pPr marL="185738" indent="0" eaLnBrk="1" hangingPunct="1">
              <a:buFontTx/>
              <a:buNone/>
              <a:tabLst>
                <a:tab pos="357188" algn="l"/>
                <a:tab pos="450850" algn="l"/>
                <a:tab pos="715963" algn="l"/>
              </a:tabLst>
            </a:pPr>
            <a:r>
              <a:rPr lang="pt-BR" sz="1900" b="1" smtClean="0">
                <a:latin typeface="Arial" pitchFamily="34" charset="0"/>
                <a:cs typeface="Arial" pitchFamily="34" charset="0"/>
              </a:rPr>
              <a:t>Não se deve executar uma obra  </a:t>
            </a:r>
            <a:br>
              <a:rPr lang="pt-BR" sz="1900" b="1" smtClean="0">
                <a:latin typeface="Arial" pitchFamily="34" charset="0"/>
                <a:cs typeface="Arial" pitchFamily="34" charset="0"/>
              </a:rPr>
            </a:br>
            <a:r>
              <a:rPr lang="pt-BR" sz="1900" b="1" smtClean="0">
                <a:latin typeface="Arial" pitchFamily="34" charset="0"/>
                <a:cs typeface="Arial" pitchFamily="34" charset="0"/>
              </a:rPr>
              <a:t>pública sem saber antecipadamente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85738" indent="0" eaLnBrk="1" hangingPunct="1">
              <a:buFontTx/>
              <a:buNone/>
              <a:tabLst>
                <a:tab pos="357188" algn="l"/>
                <a:tab pos="450850" algn="l"/>
                <a:tab pos="715963" algn="l"/>
              </a:tabLst>
            </a:pPr>
            <a:endParaRPr lang="pt-BR" sz="1800" b="1" smtClean="0">
              <a:latin typeface="Arial" pitchFamily="34" charset="0"/>
              <a:cs typeface="Arial" pitchFamily="34" charset="0"/>
            </a:endParaRPr>
          </a:p>
          <a:p>
            <a:pPr marL="185738" indent="0" eaLnBrk="1" hangingPunct="1">
              <a:buFont typeface="Wingdings" pitchFamily="2" charset="2"/>
              <a:buChar char="§"/>
              <a:tabLst>
                <a:tab pos="357188" algn="l"/>
                <a:tab pos="450850" algn="l"/>
                <a:tab pos="715963" algn="l"/>
              </a:tabLst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90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1900" b="1" smtClean="0">
                <a:latin typeface="Arial" pitchFamily="34" charset="0"/>
                <a:cs typeface="Arial" pitchFamily="34" charset="0"/>
              </a:rPr>
              <a:t>o que</a:t>
            </a:r>
            <a:r>
              <a:rPr lang="pt-BR" sz="1900" smtClean="0">
                <a:latin typeface="Arial" pitchFamily="34" charset="0"/>
                <a:cs typeface="Arial" pitchFamily="34" charset="0"/>
              </a:rPr>
              <a:t> se vai fazer e qual das alternativas  		possíveis é a melhor, a mais econômica    		e a solução mais eficaz para atender         		a uma necessidade ou demanda em  		 	benefício da coletividade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185738" indent="0" eaLnBrk="1" hangingPunct="1">
              <a:buFont typeface="Wingdings" pitchFamily="2" charset="2"/>
              <a:buChar char="§"/>
              <a:tabLst>
                <a:tab pos="357188" algn="l"/>
                <a:tab pos="450850" algn="l"/>
                <a:tab pos="715963" algn="l"/>
              </a:tabLst>
            </a:pPr>
            <a:endParaRPr lang="pt-BR" sz="1400" smtClean="0">
              <a:latin typeface="Arial" pitchFamily="34" charset="0"/>
              <a:cs typeface="Arial" pitchFamily="34" charset="0"/>
            </a:endParaRPr>
          </a:p>
          <a:p>
            <a:pPr marL="185738" indent="0" eaLnBrk="1" hangingPunct="1">
              <a:buFont typeface="Wingdings" pitchFamily="2" charset="2"/>
              <a:buChar char="§"/>
              <a:tabLst>
                <a:tab pos="357188" algn="l"/>
                <a:tab pos="450850" algn="l"/>
                <a:tab pos="715963" algn="l"/>
              </a:tabLst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 	</a:t>
            </a:r>
            <a:r>
              <a:rPr lang="pt-BR" sz="1900" b="1" smtClean="0">
                <a:latin typeface="Arial" pitchFamily="34" charset="0"/>
                <a:cs typeface="Arial" pitchFamily="34" charset="0"/>
              </a:rPr>
              <a:t>como</a:t>
            </a:r>
            <a:r>
              <a:rPr lang="pt-BR" sz="1900" smtClean="0">
                <a:latin typeface="Arial" pitchFamily="34" charset="0"/>
                <a:cs typeface="Arial" pitchFamily="34" charset="0"/>
              </a:rPr>
              <a:t> se vai fazer e qual o modelo de  		gestão do processo  que vai controlar          		a execução para garantir a          	 	 	conformidade  com o que foi             			decidido, escolhido (padrão) e               		com os objetivos.</a:t>
            </a:r>
          </a:p>
          <a:p>
            <a:pPr marL="185738" indent="0" eaLnBrk="1" hangingPunct="1">
              <a:lnSpc>
                <a:spcPct val="150000"/>
              </a:lnSpc>
              <a:buFontTx/>
              <a:buNone/>
              <a:tabLst>
                <a:tab pos="357188" algn="l"/>
                <a:tab pos="450850" algn="l"/>
                <a:tab pos="715963" algn="l"/>
              </a:tabLst>
            </a:pPr>
            <a:endParaRPr lang="pt-BR" sz="1900" smtClean="0">
              <a:solidFill>
                <a:srgbClr val="333333"/>
              </a:solidFill>
            </a:endParaRPr>
          </a:p>
          <a:p>
            <a:pPr marL="185738" indent="0" eaLnBrk="1" hangingPunct="1">
              <a:buFontTx/>
              <a:buChar char="-"/>
              <a:tabLst>
                <a:tab pos="357188" algn="l"/>
                <a:tab pos="450850" algn="l"/>
                <a:tab pos="715963" algn="l"/>
              </a:tabLst>
            </a:pPr>
            <a:endParaRPr lang="pt-BR" sz="1800" smtClean="0">
              <a:solidFill>
                <a:schemeClr val="bg2"/>
              </a:solidFill>
            </a:endParaRPr>
          </a:p>
        </p:txBody>
      </p:sp>
      <p:sp>
        <p:nvSpPr>
          <p:cNvPr id="25604" name="Title 1"/>
          <p:cNvSpPr txBox="1">
            <a:spLocks/>
          </p:cNvSpPr>
          <p:nvPr/>
        </p:nvSpPr>
        <p:spPr bwMode="auto">
          <a:xfrm>
            <a:off x="161925" y="460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23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79388" y="0"/>
            <a:ext cx="626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bg1"/>
                </a:solidFill>
                <a:latin typeface="Tahoma" pitchFamily="34" charset="0"/>
              </a:rPr>
              <a:t>Proposta para as Obras Públicas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34925" y="909638"/>
            <a:ext cx="5049838" cy="5472112"/>
          </a:xfrm>
        </p:spPr>
        <p:txBody>
          <a:bodyPr/>
          <a:lstStyle/>
          <a:p>
            <a:pPr marL="450850" indent="-358775" defTabSz="265113" eaLnBrk="1" hangingPunct="1">
              <a:buFont typeface="Wingdings" pitchFamily="2" charset="2"/>
              <a:buChar char="§"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Saber antecipadamente é a função do </a:t>
            </a:r>
            <a:r>
              <a:rPr lang="pt-BR" sz="1900" b="1" smtClean="0">
                <a:latin typeface="Arial" pitchFamily="34" charset="0"/>
                <a:cs typeface="Arial" pitchFamily="34" charset="0"/>
              </a:rPr>
              <a:t>planejamento</a:t>
            </a:r>
            <a:r>
              <a:rPr lang="pt-BR" sz="19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0850" indent="-358775" defTabSz="265113" eaLnBrk="1" hangingPunct="1">
              <a:buFont typeface="Wingdings" pitchFamily="2" charset="2"/>
              <a:buNone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	Planejar é decidir por antecipação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0850" indent="-358775" defTabSz="265113" eaLnBrk="1" hangingPunct="1">
              <a:buFont typeface="Wingdings" pitchFamily="2" charset="2"/>
              <a:buChar char="§"/>
            </a:pPr>
            <a:endParaRPr lang="pt-BR" sz="900" smtClean="0">
              <a:latin typeface="Arial" pitchFamily="34" charset="0"/>
              <a:cs typeface="Arial" pitchFamily="34" charset="0"/>
            </a:endParaRPr>
          </a:p>
          <a:p>
            <a:pPr marL="450850" indent="-358775" defTabSz="265113" eaLnBrk="1" hangingPunct="1">
              <a:buFont typeface="Wingdings" pitchFamily="2" charset="2"/>
              <a:buChar char="§"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Conceber alternativas de solução,  escolher a melhor, a mais econômica  e a mais eficaz dentre as alternativas possíveis é a função do </a:t>
            </a:r>
            <a:r>
              <a:rPr lang="pt-BR" sz="1900" b="1" smtClean="0">
                <a:latin typeface="Arial" pitchFamily="34" charset="0"/>
                <a:cs typeface="Arial" pitchFamily="34" charset="0"/>
              </a:rPr>
              <a:t>projeto</a:t>
            </a:r>
            <a:r>
              <a:rPr lang="pt-BR" sz="19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0850" indent="-358775" defTabSz="265113" eaLnBrk="1" hangingPunct="1">
              <a:buFont typeface="Wingdings" pitchFamily="2" charset="2"/>
              <a:buNone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	Projetar é realizar virtualmente (conceber, criar, definir, dimensionar, especificar, detalhar, quantificar, orçar) </a:t>
            </a:r>
            <a:r>
              <a:rPr lang="pt-BR" sz="1900" b="1" smtClean="0">
                <a:latin typeface="Arial" pitchFamily="34" charset="0"/>
                <a:cs typeface="Arial" pitchFamily="34" charset="0"/>
              </a:rPr>
              <a:t>antes</a:t>
            </a:r>
            <a:r>
              <a:rPr lang="pt-BR" sz="1900" smtClean="0">
                <a:latin typeface="Arial" pitchFamily="34" charset="0"/>
                <a:cs typeface="Arial" pitchFamily="34" charset="0"/>
              </a:rPr>
              <a:t>, o que será materializado (construído) </a:t>
            </a:r>
            <a:r>
              <a:rPr lang="pt-BR" sz="1900" b="1" smtClean="0">
                <a:latin typeface="Arial" pitchFamily="34" charset="0"/>
                <a:cs typeface="Arial" pitchFamily="34" charset="0"/>
              </a:rPr>
              <a:t>depois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0850" indent="-358775" defTabSz="265113" eaLnBrk="1" hangingPunct="1">
              <a:buFont typeface="Wingdings" pitchFamily="2" charset="2"/>
              <a:buChar char="§"/>
            </a:pPr>
            <a:endParaRPr lang="pt-BR" sz="900" smtClean="0">
              <a:latin typeface="Arial" pitchFamily="34" charset="0"/>
              <a:cs typeface="Arial" pitchFamily="34" charset="0"/>
            </a:endParaRPr>
          </a:p>
          <a:p>
            <a:pPr marL="450850" indent="-358775" defTabSz="265113" eaLnBrk="1" hangingPunct="1">
              <a:buFont typeface="Wingdings" pitchFamily="2" charset="2"/>
              <a:buChar char="§"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Como fazer e controlar o processo         é a  função do  </a:t>
            </a:r>
            <a:r>
              <a:rPr lang="pt-BR" sz="1900" b="1" smtClean="0">
                <a:latin typeface="Arial" pitchFamily="34" charset="0"/>
                <a:cs typeface="Arial" pitchFamily="34" charset="0"/>
              </a:rPr>
              <a:t>gerenciamento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0850" indent="-358775" defTabSz="265113" eaLnBrk="1" hangingPunct="1">
              <a:buFontTx/>
              <a:buChar char="-"/>
            </a:pPr>
            <a:endParaRPr lang="pt-BR" sz="2000" smtClean="0"/>
          </a:p>
        </p:txBody>
      </p:sp>
      <p:sp>
        <p:nvSpPr>
          <p:cNvPr id="26628" name="Title 1"/>
          <p:cNvSpPr txBox="1">
            <a:spLocks/>
          </p:cNvSpPr>
          <p:nvPr/>
        </p:nvSpPr>
        <p:spPr bwMode="auto">
          <a:xfrm>
            <a:off x="161925" y="460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23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0"/>
            <a:ext cx="6300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300">
                <a:solidFill>
                  <a:schemeClr val="bg1"/>
                </a:solidFill>
                <a:latin typeface="Tahoma" pitchFamily="34" charset="0"/>
              </a:rPr>
              <a:t>   </a:t>
            </a:r>
            <a:r>
              <a:rPr lang="pt-BR" sz="2400">
                <a:solidFill>
                  <a:schemeClr val="bg1"/>
                </a:solidFill>
                <a:latin typeface="Tahoma" pitchFamily="34" charset="0"/>
              </a:rPr>
              <a:t>Papel da Engenharia Consultiva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5157788" cy="4741862"/>
          </a:xfrm>
        </p:spPr>
        <p:txBody>
          <a:bodyPr/>
          <a:lstStyle/>
          <a:p>
            <a:pPr marL="450850" indent="-265113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pt-BR" sz="2000" b="1" smtClean="0">
                <a:latin typeface="Arial" pitchFamily="34" charset="0"/>
                <a:cs typeface="Arial" pitchFamily="34" charset="0"/>
              </a:rPr>
              <a:t>Promover a alteração da Lei de licitações atual,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para que possibilite aperfeiçoar os processos de contratação. </a:t>
            </a:r>
          </a:p>
          <a:p>
            <a:pPr marL="450850" indent="-265113" eaLnBrk="1" hangingPunct="1">
              <a:lnSpc>
                <a:spcPct val="110000"/>
              </a:lnSpc>
              <a:buFont typeface="Wingdings" pitchFamily="2" charset="2"/>
              <a:buChar char="§"/>
            </a:pPr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pPr marL="450850" indent="-265113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pt-BR" sz="2000" b="1" smtClean="0">
                <a:latin typeface="Arial" pitchFamily="34" charset="0"/>
                <a:cs typeface="Arial" pitchFamily="34" charset="0"/>
              </a:rPr>
              <a:t>No que se refere às obras:</a:t>
            </a:r>
          </a:p>
          <a:p>
            <a:pPr marL="450850" indent="-265113" eaLnBrk="1" hangingPunct="1">
              <a:lnSpc>
                <a:spcPct val="110000"/>
              </a:lnSpc>
              <a:buFont typeface="Wingdings" pitchFamily="2" charset="2"/>
              <a:buChar char="§"/>
            </a:pPr>
            <a:endParaRPr lang="pt-BR" sz="1200" b="1" smtClean="0">
              <a:latin typeface="Arial" pitchFamily="34" charset="0"/>
              <a:cs typeface="Arial" pitchFamily="34" charset="0"/>
            </a:endParaRPr>
          </a:p>
          <a:p>
            <a:pPr marL="450850" indent="-265113" eaLnBrk="1" hangingPunct="1">
              <a:lnSpc>
                <a:spcPct val="110000"/>
              </a:lnSpc>
              <a:buFontTx/>
              <a:buNone/>
            </a:pPr>
            <a:r>
              <a:rPr lang="pt-BR" sz="2000" b="1" smtClean="0">
                <a:latin typeface="Arial" pitchFamily="34" charset="0"/>
                <a:cs typeface="Arial" pitchFamily="34" charset="0"/>
              </a:rPr>
              <a:t>	-  exigência de projetos completos</a:t>
            </a:r>
            <a:br>
              <a:rPr lang="pt-BR" sz="2000" b="1" smtClean="0">
                <a:latin typeface="Arial" pitchFamily="34" charset="0"/>
                <a:cs typeface="Arial" pitchFamily="34" charset="0"/>
              </a:rPr>
            </a:br>
            <a:r>
              <a:rPr lang="pt-BR" sz="2000" b="1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(e não básicos), para licitação das</a:t>
            </a:r>
            <a:br>
              <a:rPr lang="pt-BR" sz="2000" smtClean="0">
                <a:latin typeface="Arial" pitchFamily="34" charset="0"/>
                <a:cs typeface="Arial" pitchFamily="34" charset="0"/>
              </a:rPr>
            </a:br>
            <a:r>
              <a:rPr lang="pt-BR" sz="2000" smtClean="0">
                <a:latin typeface="Arial" pitchFamily="34" charset="0"/>
                <a:cs typeface="Arial" pitchFamily="34" charset="0"/>
              </a:rPr>
              <a:t>   obras, respeitadas as exceções</a:t>
            </a:r>
            <a:br>
              <a:rPr lang="pt-BR" sz="2000" smtClean="0">
                <a:latin typeface="Arial" pitchFamily="34" charset="0"/>
                <a:cs typeface="Arial" pitchFamily="34" charset="0"/>
              </a:rPr>
            </a:br>
            <a:r>
              <a:rPr lang="pt-BR" sz="2000" smtClean="0">
                <a:latin typeface="Arial" pitchFamily="34" charset="0"/>
                <a:cs typeface="Arial" pitchFamily="34" charset="0"/>
              </a:rPr>
              <a:t>   perfeitamente caracterizadas </a:t>
            </a:r>
            <a:br>
              <a:rPr lang="pt-BR" sz="2000" smtClean="0">
                <a:latin typeface="Arial" pitchFamily="34" charset="0"/>
                <a:cs typeface="Arial" pitchFamily="34" charset="0"/>
              </a:rPr>
            </a:br>
            <a:r>
              <a:rPr lang="pt-BR" sz="2000" smtClean="0">
                <a:latin typeface="Arial" pitchFamily="34" charset="0"/>
                <a:cs typeface="Arial" pitchFamily="34" charset="0"/>
              </a:rPr>
              <a:t>   (exemplo: projetos de Túneis).</a:t>
            </a:r>
          </a:p>
        </p:txBody>
      </p:sp>
      <p:sp>
        <p:nvSpPr>
          <p:cNvPr id="27652" name="Title 1"/>
          <p:cNvSpPr txBox="1">
            <a:spLocks/>
          </p:cNvSpPr>
          <p:nvPr/>
        </p:nvSpPr>
        <p:spPr bwMode="auto">
          <a:xfrm>
            <a:off x="161925" y="460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23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0"/>
            <a:ext cx="64436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2200">
                <a:solidFill>
                  <a:schemeClr val="bg1"/>
                </a:solidFill>
                <a:latin typeface="Tahoma" pitchFamily="34" charset="0"/>
              </a:rPr>
              <a:t>  </a:t>
            </a:r>
            <a:r>
              <a:rPr lang="pt-BR" sz="2400">
                <a:solidFill>
                  <a:schemeClr val="bg1"/>
                </a:solidFill>
                <a:latin typeface="Tahoma" pitchFamily="34" charset="0"/>
              </a:rPr>
              <a:t>Desenvolvimento de Mecanismos de Atuação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5157788" cy="4741862"/>
          </a:xfrm>
        </p:spPr>
        <p:txBody>
          <a:bodyPr/>
          <a:lstStyle/>
          <a:p>
            <a:pPr marL="450850" indent="-265113" eaLnBrk="1" hangingPunct="1">
              <a:buFont typeface="Wingdings" pitchFamily="2" charset="2"/>
              <a:buNone/>
            </a:pPr>
            <a:r>
              <a:rPr lang="pt-BR" sz="2000" b="1" smtClean="0">
                <a:latin typeface="Arial" pitchFamily="34" charset="0"/>
                <a:cs typeface="Arial" pitchFamily="34" charset="0"/>
              </a:rPr>
              <a:t>Lei nº 8.666, art 6º, incisos </a:t>
            </a:r>
          </a:p>
          <a:p>
            <a:pPr marL="450850" indent="-265113" eaLnBrk="1" hangingPunct="1">
              <a:buFont typeface="Wingdings" pitchFamily="2" charset="2"/>
              <a:buChar char="§"/>
            </a:pPr>
            <a:endParaRPr lang="pt-BR" sz="2000" b="1" smtClean="0">
              <a:latin typeface="Arial" pitchFamily="34" charset="0"/>
              <a:cs typeface="Arial" pitchFamily="34" charset="0"/>
            </a:endParaRPr>
          </a:p>
          <a:p>
            <a:pPr marL="450850" indent="-265113" eaLnBrk="1" hangingPunct="1">
              <a:buFont typeface="Wingdings" pitchFamily="2" charset="2"/>
              <a:buChar char="§"/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IX)   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Projeto Básico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 é o conjunto de 	elementos necessários e 	suficientes, com nível de precisão 	adequado, 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para caracterizar a 	obra ou serviço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, ... </a:t>
            </a:r>
          </a:p>
          <a:p>
            <a:pPr marL="450850" indent="-265113" eaLnBrk="1" hangingPunct="1">
              <a:buFont typeface="Wingdings" pitchFamily="2" charset="2"/>
              <a:buChar char="§"/>
            </a:pPr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pPr marL="450850" indent="-265113" eaLnBrk="1" hangingPunct="1">
              <a:buFont typeface="Wingdings" pitchFamily="2" charset="2"/>
              <a:buChar char="§"/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X)  	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Projeto Executivo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 é o conjunto 	dos elementos necessários e 	suficientes 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para a execução 	completa da obra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...</a:t>
            </a:r>
          </a:p>
        </p:txBody>
      </p:sp>
      <p:sp>
        <p:nvSpPr>
          <p:cNvPr id="28676" name="Title 1"/>
          <p:cNvSpPr txBox="1">
            <a:spLocks/>
          </p:cNvSpPr>
          <p:nvPr/>
        </p:nvSpPr>
        <p:spPr bwMode="auto">
          <a:xfrm>
            <a:off x="161925" y="460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23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64436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2200">
                <a:solidFill>
                  <a:schemeClr val="bg1"/>
                </a:solidFill>
                <a:latin typeface="Tahoma" pitchFamily="34" charset="0"/>
              </a:rPr>
              <a:t>  </a:t>
            </a:r>
            <a:r>
              <a:rPr lang="pt-BR" sz="2400">
                <a:solidFill>
                  <a:schemeClr val="bg1"/>
                </a:solidFill>
                <a:latin typeface="Tahoma" pitchFamily="34" charset="0"/>
              </a:rPr>
              <a:t>Desenvolvimento de Mecanismos de Atuação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-36513" y="476250"/>
            <a:ext cx="5157788" cy="5534025"/>
          </a:xfrm>
        </p:spPr>
        <p:txBody>
          <a:bodyPr/>
          <a:lstStyle/>
          <a:p>
            <a:pPr marL="450850" indent="-265113" eaLnBrk="1" hangingPunct="1">
              <a:lnSpc>
                <a:spcPct val="95000"/>
              </a:lnSpc>
              <a:buFont typeface="Wingdings" pitchFamily="2" charset="2"/>
              <a:buChar char="§"/>
            </a:pPr>
            <a:endParaRPr lang="pt-BR" sz="2400" smtClean="0">
              <a:solidFill>
                <a:srgbClr val="292929"/>
              </a:solidFill>
            </a:endParaRPr>
          </a:p>
          <a:p>
            <a:pPr marL="450850" indent="-265113" eaLnBrk="1" hangingPunct="1">
              <a:lnSpc>
                <a:spcPct val="95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O Projeto Básico é um projeto     incompleto, inacabado.</a:t>
            </a:r>
          </a:p>
          <a:p>
            <a:pPr marL="450850" indent="-265113" eaLnBrk="1" hangingPunct="1">
              <a:lnSpc>
                <a:spcPct val="95000"/>
              </a:lnSpc>
              <a:buFont typeface="Wingdings" pitchFamily="2" charset="2"/>
              <a:buNone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	O Projeto Básico não é suficiente para a construção da obra.</a:t>
            </a:r>
          </a:p>
          <a:p>
            <a:pPr marL="450850" indent="-265113" eaLnBrk="1" hangingPunct="1">
              <a:lnSpc>
                <a:spcPct val="95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Resulta de uma linha de corte, entre os estudos de concepção e o Projeto Executivo completo, visando a abreviar os tempos de sua realização e seu uso na licitação da construção.</a:t>
            </a:r>
          </a:p>
          <a:p>
            <a:pPr marL="450850" indent="-265113" eaLnBrk="1" hangingPunct="1">
              <a:lnSpc>
                <a:spcPct val="95000"/>
              </a:lnSpc>
              <a:spcBef>
                <a:spcPct val="100000"/>
              </a:spcBef>
              <a:buFont typeface="Wingdings" pitchFamily="2" charset="2"/>
              <a:buChar char="§"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Os desenhos e especificações de  materiais e serviços  que permitem a construção (a realização física da       obra) compõem o Projeto Executivo completo.</a:t>
            </a:r>
          </a:p>
          <a:p>
            <a:pPr marL="450850" indent="-265113" eaLnBrk="1" hangingPunct="1">
              <a:lnSpc>
                <a:spcPct val="95000"/>
              </a:lnSpc>
              <a:spcBef>
                <a:spcPct val="100000"/>
              </a:spcBef>
              <a:buFont typeface="Wingdings" pitchFamily="2" charset="2"/>
              <a:buChar char="§"/>
            </a:pPr>
            <a:endParaRPr lang="pt-BR" sz="1900" smtClean="0">
              <a:solidFill>
                <a:srgbClr val="333333"/>
              </a:solidFill>
            </a:endParaRPr>
          </a:p>
        </p:txBody>
      </p:sp>
      <p:sp>
        <p:nvSpPr>
          <p:cNvPr id="29700" name="Title 1"/>
          <p:cNvSpPr txBox="1">
            <a:spLocks/>
          </p:cNvSpPr>
          <p:nvPr/>
        </p:nvSpPr>
        <p:spPr bwMode="auto">
          <a:xfrm>
            <a:off x="161925" y="460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23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79388" y="0"/>
            <a:ext cx="626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bg1"/>
                </a:solidFill>
                <a:latin typeface="Tahoma" pitchFamily="34" charset="0"/>
              </a:rPr>
              <a:t>Projeto Básico - Comentários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4716463" y="6021388"/>
            <a:ext cx="3887787" cy="360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8604250" y="620713"/>
            <a:ext cx="539750" cy="5761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46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Fases de um Projeto de Arquitetura / Engenharia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8856663" y="65246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1000">
              <a:latin typeface="Arial" pitchFamily="34" charset="0"/>
            </a:endParaRPr>
          </a:p>
        </p:txBody>
      </p:sp>
      <p:pic>
        <p:nvPicPr>
          <p:cNvPr id="30727" name="Picture 8" descr="pag 2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620713"/>
            <a:ext cx="8424863" cy="5400675"/>
          </a:xfrm>
          <a:noFill/>
        </p:spPr>
      </p:pic>
      <p:sp>
        <p:nvSpPr>
          <p:cNvPr id="5" name="Retângulo 4"/>
          <p:cNvSpPr/>
          <p:nvPr/>
        </p:nvSpPr>
        <p:spPr>
          <a:xfrm>
            <a:off x="7451725" y="3644900"/>
            <a:ext cx="504825" cy="28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30729" name="CaixaDeTexto 5"/>
          <p:cNvSpPr txBox="1">
            <a:spLocks noChangeArrowheads="1"/>
          </p:cNvSpPr>
          <p:nvPr/>
        </p:nvSpPr>
        <p:spPr bwMode="auto">
          <a:xfrm>
            <a:off x="6084888" y="5445125"/>
            <a:ext cx="20161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200">
                <a:solidFill>
                  <a:srgbClr val="5F5F5F"/>
                </a:solidFill>
                <a:latin typeface="Arial" pitchFamily="34" charset="0"/>
              </a:rPr>
              <a:t>Pela Resolução 361, de 10/dez/1991, do CONFEA</a:t>
            </a:r>
          </a:p>
          <a:p>
            <a:pPr algn="ctr"/>
            <a:r>
              <a:rPr lang="pt-BR" sz="1200">
                <a:solidFill>
                  <a:srgbClr val="5F5F5F"/>
                </a:solidFill>
                <a:latin typeface="Arial" pitchFamily="34" charset="0"/>
              </a:rPr>
              <a:t>precisão +/-15%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7596188" y="3860800"/>
            <a:ext cx="4318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0" y="620713"/>
            <a:ext cx="5157788" cy="5389562"/>
          </a:xfrm>
        </p:spPr>
        <p:txBody>
          <a:bodyPr/>
          <a:lstStyle/>
          <a:p>
            <a:pPr marL="542925" indent="-357188" eaLnBrk="1" hangingPunct="1">
              <a:buFont typeface="Wingdings" pitchFamily="2" charset="2"/>
              <a:buNone/>
            </a:pPr>
            <a:endParaRPr lang="pt-BR" sz="900" smtClean="0">
              <a:solidFill>
                <a:srgbClr val="333333"/>
              </a:solidFill>
            </a:endParaRPr>
          </a:p>
          <a:p>
            <a:pPr marL="542925" indent="-357188" eaLnBrk="1" hangingPunct="1">
              <a:buFont typeface="Wingdings" pitchFamily="2" charset="2"/>
              <a:buNone/>
            </a:pPr>
            <a:r>
              <a:rPr lang="pt-BR" sz="1400" smtClean="0">
                <a:latin typeface="Arial" pitchFamily="34" charset="0"/>
                <a:cs typeface="Arial" pitchFamily="34" charset="0"/>
              </a:rPr>
              <a:t>Art. 6º. Para os fins desta Lei, considera-se:  ....</a:t>
            </a:r>
          </a:p>
          <a:p>
            <a:pPr marL="542925" indent="-357188" eaLnBrk="1" hangingPunct="1">
              <a:buFont typeface="Wingdings" pitchFamily="2" charset="2"/>
              <a:buNone/>
            </a:pPr>
            <a:r>
              <a:rPr lang="pt-BR" sz="140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</a:t>
            </a:r>
          </a:p>
          <a:p>
            <a:pPr marL="542925" indent="-357188" eaLnBrk="1" hangingPunct="1">
              <a:buFont typeface="Wingdings" pitchFamily="2" charset="2"/>
              <a:buNone/>
            </a:pPr>
            <a:r>
              <a:rPr lang="pt-BR" sz="1400" b="1" smtClean="0">
                <a:latin typeface="Arial" pitchFamily="34" charset="0"/>
                <a:cs typeface="Arial" pitchFamily="34" charset="0"/>
              </a:rPr>
              <a:t>IX – Projeto Básico</a:t>
            </a:r>
            <a:r>
              <a:rPr lang="pt-BR" sz="1400" smtClean="0">
                <a:latin typeface="Arial" pitchFamily="34" charset="0"/>
                <a:cs typeface="Arial" pitchFamily="34" charset="0"/>
              </a:rPr>
              <a:t> – conjunto de elementos necessários e suficientes, com nível de precisão adequado, para caracterizar a obra ou serviço, ou complexo de obras ou serviços objeto da licitação, elaborado com base nas indicações dos estudos técnicos preliminares, que assegurem a viabilidade técnica e o adequado tratamento do impacto ambiental do empreendimento, e que possibilite a avaliação do custo da obra e a definição dos métodos e dos prazos de execução, devendo conter os seguinte elementos:</a:t>
            </a:r>
          </a:p>
          <a:p>
            <a:pPr marL="542925" indent="-357188" eaLnBrk="1" hangingPunct="1">
              <a:buFont typeface="Wingdings" pitchFamily="2" charset="2"/>
              <a:buNone/>
            </a:pPr>
            <a:endParaRPr lang="pt-BR" sz="1400" smtClean="0">
              <a:latin typeface="Arial" pitchFamily="34" charset="0"/>
              <a:cs typeface="Arial" pitchFamily="34" charset="0"/>
            </a:endParaRPr>
          </a:p>
          <a:p>
            <a:pPr marL="542925" indent="-357188" eaLnBrk="1" hangingPunct="1">
              <a:buFont typeface="Wingdings" pitchFamily="2" charset="2"/>
              <a:buAutoNum type="alphaLcParenR"/>
            </a:pPr>
            <a:r>
              <a:rPr lang="pt-BR" sz="1400" smtClean="0">
                <a:latin typeface="Arial" pitchFamily="34" charset="0"/>
                <a:cs typeface="Arial" pitchFamily="34" charset="0"/>
              </a:rPr>
              <a:t>desenvolvimento da solução escolhida de forma a fornecer visão global da obra e identificar todos os  seus elementos constitutivos com clareza;</a:t>
            </a:r>
          </a:p>
          <a:p>
            <a:pPr marL="542925" indent="-357188" eaLnBrk="1" hangingPunct="1">
              <a:buFont typeface="Wingdings" pitchFamily="2" charset="2"/>
              <a:buAutoNum type="alphaLcParenR"/>
            </a:pPr>
            <a:endParaRPr lang="pt-BR" sz="1400" smtClean="0">
              <a:latin typeface="Arial" pitchFamily="34" charset="0"/>
              <a:cs typeface="Arial" pitchFamily="34" charset="0"/>
            </a:endParaRPr>
          </a:p>
          <a:p>
            <a:pPr marL="542925" indent="-357188" eaLnBrk="1" hangingPunct="1">
              <a:buFont typeface="Wingdings" pitchFamily="2" charset="2"/>
              <a:buAutoNum type="alphaLcParenR"/>
            </a:pPr>
            <a:r>
              <a:rPr lang="pt-BR" sz="1400" smtClean="0">
                <a:latin typeface="Arial" pitchFamily="34" charset="0"/>
                <a:cs typeface="Arial" pitchFamily="34" charset="0"/>
              </a:rPr>
              <a:t>soluções técnicas globais e localizadas,   suficientemente detalhadas, de forma a minimizar         a necessidade de reformulação ou de variantes    durante as fases de elaboração do projeto         executivo e de realização das obras e            montagem;</a:t>
            </a:r>
          </a:p>
          <a:p>
            <a:pPr marL="542925" indent="-357188" eaLnBrk="1" hangingPunct="1">
              <a:buFont typeface="Wingdings" pitchFamily="2" charset="2"/>
              <a:buAutoNum type="alphaLcParenR"/>
            </a:pPr>
            <a:endParaRPr lang="pt-BR" sz="1400" smtClean="0"/>
          </a:p>
          <a:p>
            <a:pPr marL="542925" indent="-357188" eaLnBrk="1" hangingPunct="1">
              <a:buFont typeface="Wingdings" pitchFamily="2" charset="2"/>
              <a:buAutoNum type="alphaLcParenR"/>
            </a:pPr>
            <a:endParaRPr lang="pt-BR" sz="1400" smtClean="0">
              <a:solidFill>
                <a:srgbClr val="333333"/>
              </a:solidFill>
            </a:endParaRPr>
          </a:p>
          <a:p>
            <a:pPr marL="542925" indent="-357188" eaLnBrk="1" hangingPunct="1">
              <a:buFont typeface="Wingdings" pitchFamily="2" charset="2"/>
              <a:buAutoNum type="alphaLcParenR"/>
            </a:pPr>
            <a:endParaRPr lang="pt-BR" sz="1400" smtClean="0">
              <a:solidFill>
                <a:srgbClr val="333333"/>
              </a:solidFill>
            </a:endParaRPr>
          </a:p>
          <a:p>
            <a:pPr marL="542925" indent="-357188" eaLnBrk="1" hangingPunct="1">
              <a:buFont typeface="Wingdings" pitchFamily="2" charset="2"/>
              <a:buAutoNum type="alphaLcParenR"/>
            </a:pPr>
            <a:endParaRPr lang="pt-BR" sz="1400" smtClean="0">
              <a:solidFill>
                <a:srgbClr val="333333"/>
              </a:solidFill>
            </a:endParaRPr>
          </a:p>
          <a:p>
            <a:pPr marL="542925" indent="-357188" eaLnBrk="1" hangingPunct="1">
              <a:buFont typeface="Wingdings" pitchFamily="2" charset="2"/>
              <a:buAutoNum type="alphaLcParenR"/>
            </a:pPr>
            <a:endParaRPr lang="pt-BR" sz="1400" smtClean="0">
              <a:solidFill>
                <a:srgbClr val="333333"/>
              </a:solidFill>
            </a:endParaRPr>
          </a:p>
          <a:p>
            <a:pPr marL="542925" indent="-357188" eaLnBrk="1" hangingPunct="1">
              <a:buFont typeface="Wingdings" pitchFamily="2" charset="2"/>
              <a:buAutoNum type="alphaLcParenR"/>
            </a:pPr>
            <a:endParaRPr lang="pt-BR" sz="1400" smtClean="0">
              <a:solidFill>
                <a:srgbClr val="333333"/>
              </a:solidFill>
            </a:endParaRPr>
          </a:p>
          <a:p>
            <a:pPr marL="542925" indent="-357188" eaLnBrk="1" hangingPunct="1">
              <a:buFont typeface="Wingdings" pitchFamily="2" charset="2"/>
              <a:buAutoNum type="alphaLcParenR"/>
            </a:pPr>
            <a:endParaRPr lang="pt-BR" sz="1400" smtClean="0">
              <a:solidFill>
                <a:srgbClr val="333333"/>
              </a:solidFill>
            </a:endParaRPr>
          </a:p>
          <a:p>
            <a:pPr marL="542925" indent="-357188" eaLnBrk="1" hangingPunct="1">
              <a:buFont typeface="Wingdings" pitchFamily="2" charset="2"/>
              <a:buNone/>
            </a:pPr>
            <a:endParaRPr lang="pt-BR" sz="1400" smtClean="0">
              <a:solidFill>
                <a:srgbClr val="333333"/>
              </a:solidFill>
            </a:endParaRPr>
          </a:p>
        </p:txBody>
      </p:sp>
      <p:sp>
        <p:nvSpPr>
          <p:cNvPr id="31748" name="Title 1"/>
          <p:cNvSpPr txBox="1">
            <a:spLocks/>
          </p:cNvSpPr>
          <p:nvPr/>
        </p:nvSpPr>
        <p:spPr bwMode="auto">
          <a:xfrm>
            <a:off x="161925" y="460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23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64436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22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pt-BR" sz="2400">
                <a:solidFill>
                  <a:schemeClr val="bg1"/>
                </a:solidFill>
                <a:latin typeface="Tahoma" pitchFamily="34" charset="0"/>
              </a:rPr>
              <a:t>O que é Projeto Básico, segundo a Lei 8.666/93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25/03/09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850900"/>
          </a:xfrm>
        </p:spPr>
        <p:txBody>
          <a:bodyPr/>
          <a:lstStyle/>
          <a:p>
            <a:r>
              <a:rPr lang="pt-BR" sz="2800" smtClean="0">
                <a:latin typeface="Tahoma" pitchFamily="34" charset="0"/>
                <a:cs typeface="Tahoma" pitchFamily="34" charset="0"/>
              </a:rPr>
              <a:t/>
            </a:r>
            <a:br>
              <a:rPr lang="pt-BR" sz="2800" smtClean="0">
                <a:latin typeface="Tahoma" pitchFamily="34" charset="0"/>
                <a:cs typeface="Tahoma" pitchFamily="34" charset="0"/>
              </a:rPr>
            </a:br>
            <a: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 SINAENCO e a COPA 2014</a:t>
            </a:r>
            <a:b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pt-BR" sz="24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5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580063" y="4652963"/>
            <a:ext cx="266382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 flipH="1">
            <a:off x="7524750" y="2205038"/>
            <a:ext cx="323850" cy="3671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549275"/>
            <a:ext cx="7345363" cy="4824413"/>
          </a:xfrm>
        </p:spPr>
        <p:txBody>
          <a:bodyPr/>
          <a:lstStyle/>
          <a:p>
            <a:endParaRPr lang="pt-BR" sz="900" smtClean="0"/>
          </a:p>
          <a:p>
            <a:r>
              <a:rPr lang="pt-BR" sz="2000" i="1" smtClean="0">
                <a:latin typeface="Arial" pitchFamily="34" charset="0"/>
                <a:cs typeface="Arial" pitchFamily="34" charset="0"/>
              </a:rPr>
              <a:t>30/Out/2007 </a:t>
            </a: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FIFA anuncia a Copa 2014 no Brasil</a:t>
            </a:r>
          </a:p>
          <a:p>
            <a:endParaRPr lang="pt-BR" sz="7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i="1" smtClean="0">
                <a:latin typeface="Arial" pitchFamily="34" charset="0"/>
                <a:cs typeface="Arial" pitchFamily="34" charset="0"/>
              </a:rPr>
              <a:t>01/Nov/2007</a:t>
            </a: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Sinaenco: A Situação dos Estádios Brasileiros</a:t>
            </a:r>
          </a:p>
          <a:p>
            <a:endParaRPr lang="pt-BR" sz="7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i="1" smtClean="0">
                <a:latin typeface="Arial" pitchFamily="34" charset="0"/>
                <a:cs typeface="Arial" pitchFamily="34" charset="0"/>
              </a:rPr>
              <a:t>2008 a Mai/2009</a:t>
            </a: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Seminários em 16 capitais candidatas a sede</a:t>
            </a:r>
          </a:p>
          <a:p>
            <a:endParaRPr lang="pt-BR" sz="7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i="1" smtClean="0">
                <a:latin typeface="Arial" pitchFamily="34" charset="0"/>
                <a:cs typeface="Arial" pitchFamily="34" charset="0"/>
              </a:rPr>
              <a:t>31/Mai/2009</a:t>
            </a: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FIFA anuncia as 12 cidades-sede</a:t>
            </a:r>
          </a:p>
          <a:p>
            <a:endParaRPr lang="pt-BR" sz="7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i="1" smtClean="0">
                <a:latin typeface="Arial" pitchFamily="34" charset="0"/>
                <a:cs typeface="Arial" pitchFamily="34" charset="0"/>
              </a:rPr>
              <a:t>02/Jun/2009</a:t>
            </a: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Sinaenco lança “Vitrine ou Vidraça”, no Museu do Futebol</a:t>
            </a:r>
          </a:p>
          <a:p>
            <a:endParaRPr lang="pt-BR" sz="7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Palestras e Debates, no Brasil e no exterior, inclusive café-da-manhã com Ricardo Teixeira, na FIESP</a:t>
            </a:r>
          </a:p>
          <a:p>
            <a:endParaRPr lang="pt-BR" sz="7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Portal 2014 – www.portal2014.org.br</a:t>
            </a:r>
          </a:p>
          <a:p>
            <a:pPr lvl="1">
              <a:buFont typeface="Arial" pitchFamily="34" charset="0"/>
              <a:buNone/>
            </a:pPr>
            <a:endParaRPr lang="pt-BR" sz="1500" smtClean="0"/>
          </a:p>
          <a:p>
            <a:pPr lvl="1"/>
            <a:endParaRPr lang="pt-BR" sz="1500" smtClean="0"/>
          </a:p>
          <a:p>
            <a:pPr lvl="2"/>
            <a:endParaRPr lang="pt-BR" sz="1100" smtClean="0"/>
          </a:p>
          <a:p>
            <a:pPr>
              <a:buFont typeface="Arial" pitchFamily="34" charset="0"/>
              <a:buNone/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       </a:t>
            </a:r>
            <a:endParaRPr lang="pt-BR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3875" name="Content Placeholder 2"/>
          <p:cNvSpPr>
            <a:spLocks noGrp="1"/>
          </p:cNvSpPr>
          <p:nvPr>
            <p:ph idx="4294967295"/>
          </p:nvPr>
        </p:nvSpPr>
        <p:spPr>
          <a:xfrm>
            <a:off x="-252413" y="620713"/>
            <a:ext cx="5157788" cy="5389562"/>
          </a:xfrm>
        </p:spPr>
        <p:txBody>
          <a:bodyPr/>
          <a:lstStyle/>
          <a:p>
            <a:pPr marL="719138" indent="-533400" eaLnBrk="1" hangingPunct="1">
              <a:buFont typeface="Wingdings" pitchFamily="2" charset="2"/>
              <a:buNone/>
              <a:defRPr/>
            </a:pPr>
            <a:r>
              <a:rPr lang="pt-BR" sz="1400" b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     ...</a:t>
            </a:r>
          </a:p>
          <a:p>
            <a:pPr marL="719138" indent="-533400" eaLnBrk="1" hangingPunct="1">
              <a:buFont typeface="Wingdings" pitchFamily="2" charset="2"/>
              <a:buNone/>
              <a:defRPr/>
            </a:pPr>
            <a:endParaRPr lang="pt-BR" sz="1400" b="1" dirty="0" smtClean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marL="719138" indent="-268288" eaLnBrk="1" hangingPunct="1">
              <a:buFont typeface="Wingdings" pitchFamily="2" charset="2"/>
              <a:buAutoNum type="alphaLcParenR" startAt="3"/>
              <a:defRPr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identificação dos tipos de serviços a executar e  de materiais e equipamentos a incorporar à obra, bem como suas especificações que assegurem os melhores resultados para o empreendimento, sem frustrar o caráter competitivo para a sua execução;</a:t>
            </a:r>
          </a:p>
          <a:p>
            <a:pPr marL="719138" indent="-268288" eaLnBrk="1" hangingPunct="1">
              <a:buFont typeface="Wingdings" pitchFamily="2" charset="2"/>
              <a:buAutoNum type="alphaLcParenR" startAt="3"/>
              <a:defRPr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719138" indent="-268288" eaLnBrk="1" hangingPunct="1">
              <a:buFont typeface="Wingdings" pitchFamily="2" charset="2"/>
              <a:buAutoNum type="alphaLcParenR" startAt="4"/>
              <a:defRPr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Informações que possibilitem o estudo e a dedução de métodos construtivos, instalações provisórias e condições organizacionais para a obra, sem frustrar o caráter competitivo para a sua execução;</a:t>
            </a:r>
          </a:p>
          <a:p>
            <a:pPr marL="719138" indent="-268288" eaLnBrk="1" hangingPunct="1">
              <a:buFont typeface="Wingdings" pitchFamily="2" charset="2"/>
              <a:buAutoNum type="alphaLcParenR" startAt="4"/>
              <a:defRPr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719138" indent="-268288" eaLnBrk="1" hangingPunct="1">
              <a:buFont typeface="Wingdings" pitchFamily="2" charset="2"/>
              <a:buAutoNum type="alphaLcParenR" startAt="4"/>
              <a:defRPr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Subsídios para a montagem do plano de licitação e gestão da obra, compreendendo a sua programação, a estratégia de suprimentos,  as normas de fiscalização e de outros dados necessários em cada caso;</a:t>
            </a:r>
          </a:p>
          <a:p>
            <a:pPr marL="719138" indent="-268288" eaLnBrk="1" hangingPunct="1">
              <a:buFont typeface="Wingdings" pitchFamily="2" charset="2"/>
              <a:buAutoNum type="alphaLcParenR" startAt="4"/>
              <a:defRPr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719138" indent="-268288" eaLnBrk="1" hangingPunct="1">
              <a:buFont typeface="Wingdings" pitchFamily="2" charset="2"/>
              <a:buAutoNum type="alphaLcParenR" startAt="4"/>
              <a:defRPr/>
            </a:pPr>
            <a:r>
              <a:rPr lang="pt-BR" sz="1400" dirty="0" smtClean="0">
                <a:latin typeface="Arial" pitchFamily="34" charset="0"/>
                <a:cs typeface="Arial" pitchFamily="34" charset="0"/>
              </a:rPr>
              <a:t>Orçamento detalhado do custo global da obra, fundamentado em quantitativos de serviços e fornecimentos propriamente avaliados;</a:t>
            </a:r>
          </a:p>
          <a:p>
            <a:pPr marL="719138" indent="-268288" eaLnBrk="1" hangingPunct="1">
              <a:buFont typeface="Wingdings" pitchFamily="2" charset="2"/>
              <a:buNone/>
              <a:defRPr/>
            </a:pPr>
            <a:r>
              <a:rPr lang="pt-BR" sz="1400" dirty="0" smtClean="0">
                <a:latin typeface="Arial" pitchFamily="34" charset="0"/>
                <a:cs typeface="Arial" pitchFamily="34" charset="0"/>
                <a:sym typeface="Wingdings 3" pitchFamily="18" charset="2"/>
              </a:rPr>
              <a:t>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719138" indent="-533400" eaLnBrk="1" hangingPunct="1">
              <a:buFont typeface="Wingdings" pitchFamily="2" charset="2"/>
              <a:buAutoNum type="alphaLcParenR" startAt="4"/>
              <a:defRPr/>
            </a:pPr>
            <a:endParaRPr lang="pt-BR" sz="2000" dirty="0" smtClean="0">
              <a:solidFill>
                <a:srgbClr val="333333"/>
              </a:solidFill>
            </a:endParaRPr>
          </a:p>
          <a:p>
            <a:pPr marL="719138" indent="-533400" eaLnBrk="1" hangingPunct="1">
              <a:buFont typeface="Wingdings" pitchFamily="2" charset="2"/>
              <a:buAutoNum type="alphaLcParenR" startAt="4"/>
              <a:defRPr/>
            </a:pPr>
            <a:endParaRPr lang="pt-BR" sz="1400" dirty="0" smtClean="0">
              <a:solidFill>
                <a:srgbClr val="333333"/>
              </a:solidFill>
            </a:endParaRPr>
          </a:p>
        </p:txBody>
      </p:sp>
      <p:sp>
        <p:nvSpPr>
          <p:cNvPr id="32772" name="Title 1"/>
          <p:cNvSpPr txBox="1">
            <a:spLocks/>
          </p:cNvSpPr>
          <p:nvPr/>
        </p:nvSpPr>
        <p:spPr bwMode="auto">
          <a:xfrm>
            <a:off x="161925" y="460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23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64436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2200">
                <a:solidFill>
                  <a:schemeClr val="bg1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23850" y="0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tabLst>
                <a:tab pos="622300" algn="l"/>
              </a:tabLst>
            </a:pPr>
            <a:endParaRPr lang="pt-BR" sz="2200">
              <a:solidFill>
                <a:schemeClr val="bg1"/>
              </a:solidFill>
              <a:latin typeface="Tahoma" pitchFamily="34" charset="0"/>
            </a:endParaRPr>
          </a:p>
          <a:p>
            <a:pPr algn="ctr">
              <a:tabLst>
                <a:tab pos="622300" algn="l"/>
              </a:tabLst>
            </a:pPr>
            <a:r>
              <a:rPr lang="pt-BR" sz="2400">
                <a:solidFill>
                  <a:schemeClr val="bg1"/>
                </a:solidFill>
                <a:latin typeface="Tahoma" pitchFamily="34" charset="0"/>
              </a:rPr>
              <a:t>     O que é Projeto Básico, segundo a Lei 8.666/93</a:t>
            </a:r>
            <a:r>
              <a:rPr lang="pt-BR" sz="2200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>
              <a:tabLst>
                <a:tab pos="622300" algn="l"/>
              </a:tabLst>
            </a:pPr>
            <a:endParaRPr lang="pt-BR" sz="22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-36513" y="260350"/>
            <a:ext cx="5472113" cy="6121400"/>
          </a:xfrm>
        </p:spPr>
        <p:txBody>
          <a:bodyPr/>
          <a:lstStyle/>
          <a:p>
            <a:pPr marL="185738" indent="0" eaLnBrk="1" hangingPunct="1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sz="1400" smtClean="0">
              <a:solidFill>
                <a:srgbClr val="292929"/>
              </a:solidFill>
            </a:endParaRPr>
          </a:p>
          <a:p>
            <a:pPr marL="185738" indent="0" eaLnBrk="1" hangingPunct="1">
              <a:lnSpc>
                <a:spcPct val="85000"/>
              </a:lnSpc>
              <a:spcBef>
                <a:spcPct val="5000"/>
              </a:spcBef>
              <a:buFont typeface="Wingdings" pitchFamily="2" charset="2"/>
              <a:buNone/>
            </a:pPr>
            <a:endParaRPr lang="pt-BR" sz="1400" smtClean="0">
              <a:solidFill>
                <a:srgbClr val="292929"/>
              </a:solidFill>
            </a:endParaRPr>
          </a:p>
          <a:p>
            <a:pPr marL="185738" indent="0" eaLnBrk="1" hangingPunct="1">
              <a:lnSpc>
                <a:spcPct val="8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pt-BR" sz="1400" smtClean="0">
                <a:latin typeface="Arial" pitchFamily="34" charset="0"/>
                <a:cs typeface="Arial" pitchFamily="34" charset="0"/>
              </a:rPr>
              <a:t>As licitações para a execução de obras e para a prestação de serviços obedecerão ao disposto neste artigo e, em particular, à seguinte sequência:</a:t>
            </a:r>
          </a:p>
          <a:p>
            <a:pPr marL="185738" indent="0" eaLnBrk="1" hangingPunct="1">
              <a:lnSpc>
                <a:spcPct val="8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pt-BR" sz="1400" smtClean="0">
                <a:latin typeface="Arial" pitchFamily="34" charset="0"/>
                <a:cs typeface="Arial" pitchFamily="34" charset="0"/>
              </a:rPr>
              <a:t>I – projeto básico;</a:t>
            </a:r>
          </a:p>
          <a:p>
            <a:pPr marL="185738" indent="0" eaLnBrk="1" hangingPunct="1">
              <a:lnSpc>
                <a:spcPct val="8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pt-BR" sz="1400" smtClean="0">
                <a:latin typeface="Arial" pitchFamily="34" charset="0"/>
                <a:cs typeface="Arial" pitchFamily="34" charset="0"/>
              </a:rPr>
              <a:t>II – projeto executivo;</a:t>
            </a:r>
          </a:p>
          <a:p>
            <a:pPr marL="185738" indent="0" eaLnBrk="1" hangingPunct="1">
              <a:lnSpc>
                <a:spcPct val="8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pt-BR" sz="1400" smtClean="0">
                <a:latin typeface="Arial" pitchFamily="34" charset="0"/>
                <a:cs typeface="Arial" pitchFamily="34" charset="0"/>
              </a:rPr>
              <a:t>III – execução das obras e serviços.</a:t>
            </a:r>
          </a:p>
          <a:p>
            <a:pPr marL="185738" indent="0" eaLnBrk="1" hangingPunct="1">
              <a:lnSpc>
                <a:spcPct val="8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en-US" sz="1400" smtClean="0">
                <a:latin typeface="Arial" pitchFamily="34" charset="0"/>
                <a:cs typeface="Arial" pitchFamily="34" charset="0"/>
              </a:rPr>
              <a:t>§ 1º - </a:t>
            </a:r>
            <a:r>
              <a:rPr lang="pt-BR" sz="1400" smtClean="0">
                <a:latin typeface="Arial" pitchFamily="34" charset="0"/>
                <a:cs typeface="Arial" pitchFamily="34" charset="0"/>
              </a:rPr>
              <a:t>A execução de cada etapa será obrigatoriamente precedida da conclusão e aprovação, pela autoridade competente, dos trabalhos relativos às etapas anteriores, à exceção do projeto executivo, o qual poderá ser desenvolvimento concomitantemente com a a execução das obras e serviços, desde que também autorizado pela Administração.</a:t>
            </a:r>
          </a:p>
          <a:p>
            <a:pPr marL="185738" indent="0" eaLnBrk="1" hangingPunct="1">
              <a:lnSpc>
                <a:spcPct val="8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pt-BR" sz="1400" b="1" smtClean="0">
                <a:latin typeface="Arial" pitchFamily="34" charset="0"/>
                <a:cs typeface="Arial" pitchFamily="34" charset="0"/>
              </a:rPr>
              <a:t>§ 2º - As obras e os serviços somente poderão ser licitados quando:</a:t>
            </a:r>
          </a:p>
          <a:p>
            <a:pPr marL="185738" indent="0" eaLnBrk="1" hangingPunct="1">
              <a:lnSpc>
                <a:spcPct val="8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pt-BR" sz="1400" b="1" smtClean="0">
                <a:latin typeface="Arial" pitchFamily="34" charset="0"/>
                <a:cs typeface="Arial" pitchFamily="34" charset="0"/>
              </a:rPr>
              <a:t>I –   houver projeto básico aprovado pela autoridade  competente e disponível para exame dos interessados       em participar do processo licitatório;</a:t>
            </a:r>
          </a:p>
          <a:p>
            <a:pPr marL="185738" indent="0" eaLnBrk="1" hangingPunct="1">
              <a:lnSpc>
                <a:spcPct val="8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pt-BR" sz="1400" smtClean="0">
                <a:latin typeface="Arial" pitchFamily="34" charset="0"/>
                <a:cs typeface="Arial" pitchFamily="34" charset="0"/>
              </a:rPr>
              <a:t>II –  existir orçamento detalhado em planilhas que            expressem a composição de  todos os seus custos               unitários;</a:t>
            </a:r>
          </a:p>
          <a:p>
            <a:pPr marL="185738" indent="0" eaLnBrk="1" hangingPunct="1">
              <a:lnSpc>
                <a:spcPct val="8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pt-BR" sz="1400" smtClean="0">
                <a:latin typeface="Arial" pitchFamily="34" charset="0"/>
                <a:cs typeface="Arial" pitchFamily="34" charset="0"/>
              </a:rPr>
              <a:t>III – houver previsão de recursos orçamentários que           assegurem o pagamento das obrigações decorrentes               de obras ou serviços a ser executados no exercício        financeiro em curso, de acordo com o respectivo           cronograma;</a:t>
            </a:r>
          </a:p>
          <a:p>
            <a:pPr marL="185738" indent="0" eaLnBrk="1" hangingPunct="1">
              <a:lnSpc>
                <a:spcPct val="85000"/>
              </a:lnSpc>
              <a:spcBef>
                <a:spcPct val="5000"/>
              </a:spcBef>
              <a:buFont typeface="Wingdings" pitchFamily="2" charset="2"/>
              <a:buNone/>
            </a:pPr>
            <a:r>
              <a:rPr lang="pt-BR" sz="1400" smtClean="0">
                <a:latin typeface="Arial" pitchFamily="34" charset="0"/>
                <a:cs typeface="Arial" pitchFamily="34" charset="0"/>
              </a:rPr>
              <a:t>IV – o produto dela esperado estiver contemplado                     nas metas estabelecidas no Plano Plurianual de                     que trata o art. 165 da Constituição Federal,                             quando for o caso</a:t>
            </a:r>
            <a:r>
              <a:rPr lang="pt-BR" sz="1400" smtClean="0"/>
              <a:t>.</a:t>
            </a:r>
          </a:p>
          <a:p>
            <a:pPr marL="185738" indent="0" eaLnBrk="1" hangingPunct="1">
              <a:lnSpc>
                <a:spcPct val="95000"/>
              </a:lnSpc>
              <a:spcBef>
                <a:spcPct val="15000"/>
              </a:spcBef>
              <a:buFont typeface="Wingdings" pitchFamily="2" charset="2"/>
              <a:buNone/>
            </a:pPr>
            <a:endParaRPr lang="pt-BR" sz="1400" smtClean="0">
              <a:solidFill>
                <a:srgbClr val="292929"/>
              </a:solidFill>
            </a:endParaRPr>
          </a:p>
          <a:p>
            <a:pPr marL="185738" indent="0" eaLnBrk="1" hangingPunct="1">
              <a:buFontTx/>
              <a:buChar char="-"/>
            </a:pPr>
            <a:endParaRPr lang="pt-BR" sz="1400" smtClean="0">
              <a:solidFill>
                <a:srgbClr val="333333"/>
              </a:solidFill>
            </a:endParaRPr>
          </a:p>
        </p:txBody>
      </p:sp>
      <p:sp>
        <p:nvSpPr>
          <p:cNvPr id="33796" name="Title 1"/>
          <p:cNvSpPr txBox="1">
            <a:spLocks/>
          </p:cNvSpPr>
          <p:nvPr/>
        </p:nvSpPr>
        <p:spPr bwMode="auto">
          <a:xfrm>
            <a:off x="161925" y="460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23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79388" y="0"/>
            <a:ext cx="626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pt-BR" sz="2400">
                <a:solidFill>
                  <a:schemeClr val="bg1"/>
                </a:solidFill>
                <a:latin typeface="Tahoma" pitchFamily="34" charset="0"/>
              </a:rPr>
              <a:t>Art. 7º - Das Obras e Serviços , Lei 8.666/93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0" y="620713"/>
            <a:ext cx="5049838" cy="5173662"/>
          </a:xfrm>
        </p:spPr>
        <p:txBody>
          <a:bodyPr/>
          <a:lstStyle/>
          <a:p>
            <a:pPr marL="542925" indent="-357188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pt-BR" sz="1800" smtClean="0">
              <a:solidFill>
                <a:srgbClr val="292929"/>
              </a:solidFill>
            </a:endParaRPr>
          </a:p>
          <a:p>
            <a:pPr marL="542925" indent="-357188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pt-BR" sz="2000" smtClean="0">
              <a:solidFill>
                <a:srgbClr val="333333"/>
              </a:solidFill>
            </a:endParaRPr>
          </a:p>
          <a:p>
            <a:pPr marL="542925" indent="-357188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pt-BR" sz="2000" smtClean="0">
              <a:solidFill>
                <a:srgbClr val="333333"/>
              </a:solidFill>
            </a:endParaRPr>
          </a:p>
          <a:p>
            <a:pPr marL="542925" indent="-357188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pt-BR" sz="2000" smtClean="0">
              <a:solidFill>
                <a:srgbClr val="333333"/>
              </a:solidFill>
            </a:endParaRPr>
          </a:p>
          <a:p>
            <a:pPr marL="542925" indent="-357188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pt-BR" sz="2000" smtClean="0">
              <a:solidFill>
                <a:srgbClr val="333333"/>
              </a:solidFill>
            </a:endParaRPr>
          </a:p>
          <a:p>
            <a:pPr marL="542925" indent="-357188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A Proposta de licitar obras a partir do Projeto Executivo ( Projeto Completo de Engenharia – 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PCE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) busca compensar a não observância do estabelecido na Lei 8.666/93,    artigos 6º e 7º.</a:t>
            </a:r>
          </a:p>
          <a:p>
            <a:pPr marL="542925" indent="-357188" eaLnBrk="1" hangingPunct="1">
              <a:buFontTx/>
              <a:buChar char="-"/>
            </a:pPr>
            <a:endParaRPr lang="pt-BR" sz="2000" smtClean="0">
              <a:solidFill>
                <a:srgbClr val="333333"/>
              </a:solidFill>
            </a:endParaRPr>
          </a:p>
        </p:txBody>
      </p:sp>
      <p:sp>
        <p:nvSpPr>
          <p:cNvPr id="34820" name="Title 1"/>
          <p:cNvSpPr txBox="1">
            <a:spLocks/>
          </p:cNvSpPr>
          <p:nvPr/>
        </p:nvSpPr>
        <p:spPr bwMode="auto">
          <a:xfrm>
            <a:off x="161925" y="460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23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179388" y="0"/>
            <a:ext cx="626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 sz="23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46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Fases de um Projeto de Arquitetura / Engenharia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0" y="620713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600">
                <a:latin typeface="Arial" pitchFamily="34" charset="0"/>
              </a:rPr>
              <a:t>A Distorção Praticada</a:t>
            </a:r>
          </a:p>
        </p:txBody>
      </p:sp>
      <p:sp>
        <p:nvSpPr>
          <p:cNvPr id="7" name="Retângulo 6"/>
          <p:cNvSpPr/>
          <p:nvPr/>
        </p:nvSpPr>
        <p:spPr>
          <a:xfrm>
            <a:off x="8820150" y="2133600"/>
            <a:ext cx="323850" cy="424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716463" y="5876925"/>
            <a:ext cx="4176712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5847" name="Imagem 5" descr="TELA JRB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" y="1196975"/>
            <a:ext cx="83915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26988" y="620713"/>
            <a:ext cx="5049837" cy="5173662"/>
          </a:xfrm>
        </p:spPr>
        <p:txBody>
          <a:bodyPr/>
          <a:lstStyle/>
          <a:p>
            <a:pPr marL="542925" indent="-357188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pt-BR" sz="1800" smtClean="0">
              <a:solidFill>
                <a:srgbClr val="292929"/>
              </a:solidFill>
            </a:endParaRPr>
          </a:p>
          <a:p>
            <a:pPr marL="542925" indent="-357188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Os projetos de Arquitetura e de Engenharia especificam e definem o Produto Final - a obra, o equipamento - e, portanto, são elementos-chave para a contratação da Construção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42925" indent="-357188" eaLnBrk="1" hangingPunct="1">
              <a:lnSpc>
                <a:spcPct val="60000"/>
              </a:lnSpc>
              <a:buFont typeface="Wingdings" pitchFamily="2" charset="2"/>
              <a:buChar char="§"/>
            </a:pPr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pPr marL="542925" indent="-357188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Mas, a contratação do Projeto corresponde a comprar algo que só será concebido, criado, detalhado e definido </a:t>
            </a:r>
            <a:r>
              <a:rPr lang="pt-BR" sz="1900" b="1" smtClean="0">
                <a:latin typeface="Arial" pitchFamily="34" charset="0"/>
                <a:cs typeface="Arial" pitchFamily="34" charset="0"/>
              </a:rPr>
              <a:t>DEPOIS</a:t>
            </a:r>
            <a:r>
              <a:rPr lang="pt-BR" sz="1900" smtClean="0">
                <a:latin typeface="Arial" pitchFamily="34" charset="0"/>
                <a:cs typeface="Arial" pitchFamily="34" charset="0"/>
              </a:rPr>
              <a:t> da compra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42925" indent="-357188" eaLnBrk="1" hangingPunct="1">
              <a:lnSpc>
                <a:spcPct val="60000"/>
              </a:lnSpc>
              <a:buFont typeface="Wingdings" pitchFamily="2" charset="2"/>
              <a:buChar char="§"/>
            </a:pPr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pPr marL="542925" indent="-357188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É equivalente a contratar um roteiro    de filme, a feitura de um quadro, a composição de uma sinfonia, a elaboração de uma novela ou a geração de uma biografia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42925" indent="-357188" eaLnBrk="1" hangingPunct="1">
              <a:buFontTx/>
              <a:buChar char="-"/>
            </a:pPr>
            <a:endParaRPr lang="pt-BR" sz="2000" smtClean="0"/>
          </a:p>
        </p:txBody>
      </p:sp>
      <p:sp>
        <p:nvSpPr>
          <p:cNvPr id="36868" name="Title 1"/>
          <p:cNvSpPr txBox="1">
            <a:spLocks/>
          </p:cNvSpPr>
          <p:nvPr/>
        </p:nvSpPr>
        <p:spPr bwMode="auto">
          <a:xfrm>
            <a:off x="161925" y="460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23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79388" y="0"/>
            <a:ext cx="626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bg1"/>
                </a:solidFill>
                <a:latin typeface="Tahoma" pitchFamily="34" charset="0"/>
              </a:rPr>
              <a:t>Natureza do Produto Projeto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-36513" y="836613"/>
            <a:ext cx="5049838" cy="5173662"/>
          </a:xfrm>
        </p:spPr>
        <p:txBody>
          <a:bodyPr/>
          <a:lstStyle/>
          <a:p>
            <a:pPr marL="450850" indent="-358775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pt-BR" sz="900" smtClean="0">
              <a:solidFill>
                <a:srgbClr val="292929"/>
              </a:solidFill>
            </a:endParaRPr>
          </a:p>
          <a:p>
            <a:pPr marL="450850" indent="-358775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O Código Genético de um produto ou de um empreendimento está todo contido no seu Projeto de Engenharia.</a:t>
            </a:r>
          </a:p>
          <a:p>
            <a:pPr marL="450850" indent="-358775" eaLnBrk="1" hangingPunct="1">
              <a:buFont typeface="Wingdings" pitchFamily="2" charset="2"/>
              <a:buChar char="§"/>
            </a:pPr>
            <a:endParaRPr lang="pt-BR" sz="1900" smtClean="0">
              <a:latin typeface="Arial" pitchFamily="34" charset="0"/>
              <a:cs typeface="Arial" pitchFamily="34" charset="0"/>
            </a:endParaRPr>
          </a:p>
          <a:p>
            <a:pPr marL="450850" indent="-358775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O Projeto Completo de Engenharia carrega em si o DNA, o genoma do produto ou do empreendimento a ser construído.</a:t>
            </a:r>
          </a:p>
          <a:p>
            <a:pPr marL="450850" indent="-358775" eaLnBrk="1" hangingPunct="1">
              <a:buFont typeface="Wingdings" pitchFamily="2" charset="2"/>
              <a:buChar char="§"/>
            </a:pPr>
            <a:endParaRPr lang="pt-BR" sz="1900" smtClean="0">
              <a:latin typeface="Arial" pitchFamily="34" charset="0"/>
              <a:cs typeface="Arial" pitchFamily="34" charset="0"/>
            </a:endParaRPr>
          </a:p>
          <a:p>
            <a:pPr marL="450850" indent="-358775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O Projeto de Engenharia é estratégico. Não existe tática construtiva que corrija deficiência genética, ou seja,  uma boa Construção não consegue corrigir os efeitos de um mau Projeto.</a:t>
            </a:r>
          </a:p>
          <a:p>
            <a:pPr marL="450850" indent="-358775" eaLnBrk="1" hangingPunct="1">
              <a:buFontTx/>
              <a:buChar char="-"/>
            </a:pPr>
            <a:endParaRPr lang="pt-BR" sz="2000" smtClean="0">
              <a:solidFill>
                <a:srgbClr val="333333"/>
              </a:solidFill>
            </a:endParaRPr>
          </a:p>
        </p:txBody>
      </p:sp>
      <p:sp>
        <p:nvSpPr>
          <p:cNvPr id="37892" name="Title 1"/>
          <p:cNvSpPr txBox="1">
            <a:spLocks/>
          </p:cNvSpPr>
          <p:nvPr/>
        </p:nvSpPr>
        <p:spPr bwMode="auto">
          <a:xfrm>
            <a:off x="161925" y="46038"/>
            <a:ext cx="6426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400">
                <a:solidFill>
                  <a:schemeClr val="bg1"/>
                </a:solidFill>
                <a:latin typeface="Tahoma" pitchFamily="34" charset="0"/>
              </a:rPr>
              <a:t>DNA do Empreendimento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-46038" y="692150"/>
            <a:ext cx="5770563" cy="5245100"/>
          </a:xfrm>
        </p:spPr>
        <p:txBody>
          <a:bodyPr/>
          <a:lstStyle/>
          <a:p>
            <a:pPr marL="185738" indent="0">
              <a:spcBef>
                <a:spcPct val="0"/>
              </a:spcBef>
              <a:buFontTx/>
              <a:buNone/>
            </a:pPr>
            <a:endParaRPr lang="pt-BR" sz="1000" b="1" smtClean="0">
              <a:latin typeface="Arial" pitchFamily="34" charset="0"/>
              <a:cs typeface="Arial" pitchFamily="34" charset="0"/>
            </a:endParaRPr>
          </a:p>
          <a:p>
            <a:pPr marL="185738" indent="0">
              <a:spcBef>
                <a:spcPct val="0"/>
              </a:spcBef>
              <a:buFontTx/>
              <a:buNone/>
            </a:pPr>
            <a:r>
              <a:rPr lang="pt-BR" sz="1900" b="1" smtClean="0">
                <a:latin typeface="Arial" pitchFamily="34" charset="0"/>
                <a:cs typeface="Arial" pitchFamily="34" charset="0"/>
              </a:rPr>
              <a:t>O projeto completo de engenharia é o instrumento para</a:t>
            </a:r>
            <a:r>
              <a:rPr lang="pt-BR" sz="1800" b="1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85738" indent="0">
              <a:spcBef>
                <a:spcPts val="800"/>
              </a:spcBef>
              <a:buSzPct val="80000"/>
              <a:buFont typeface="Wingdings" pitchFamily="2" charset="2"/>
              <a:buChar char="§"/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1600" smtClean="0">
                <a:latin typeface="Arial" pitchFamily="34" charset="0"/>
                <a:cs typeface="Arial" pitchFamily="34" charset="0"/>
              </a:rPr>
              <a:t>Definir o objeto a ser construído</a:t>
            </a:r>
          </a:p>
          <a:p>
            <a:pPr marL="185738" indent="0">
              <a:spcBef>
                <a:spcPts val="800"/>
              </a:spcBef>
              <a:buSzPct val="80000"/>
              <a:buFont typeface="Wingdings" pitchFamily="2" charset="2"/>
              <a:buChar char="§"/>
            </a:pPr>
            <a:r>
              <a:rPr lang="pt-BR" sz="1600" smtClean="0">
                <a:latin typeface="Arial" pitchFamily="34" charset="0"/>
                <a:cs typeface="Arial" pitchFamily="34" charset="0"/>
              </a:rPr>
              <a:t>  Definir a durabilidade da obra ou empreendimento</a:t>
            </a:r>
          </a:p>
          <a:p>
            <a:pPr marL="185738" indent="0">
              <a:spcBef>
                <a:spcPts val="800"/>
              </a:spcBef>
              <a:buSzPct val="80000"/>
              <a:buFont typeface="Wingdings" pitchFamily="2" charset="2"/>
              <a:buChar char="§"/>
            </a:pPr>
            <a:r>
              <a:rPr lang="pt-BR" sz="1600" smtClean="0">
                <a:latin typeface="Arial" pitchFamily="34" charset="0"/>
                <a:cs typeface="Arial" pitchFamily="34" charset="0"/>
              </a:rPr>
              <a:t>  Definir o compromisso entre segurança e</a:t>
            </a:r>
            <a:br>
              <a:rPr lang="pt-BR" sz="1600" smtClean="0">
                <a:latin typeface="Arial" pitchFamily="34" charset="0"/>
                <a:cs typeface="Arial" pitchFamily="34" charset="0"/>
              </a:rPr>
            </a:br>
            <a:r>
              <a:rPr lang="pt-BR" sz="1600" smtClean="0">
                <a:latin typeface="Arial" pitchFamily="34" charset="0"/>
                <a:cs typeface="Arial" pitchFamily="34" charset="0"/>
              </a:rPr>
              <a:t>    economicidade</a:t>
            </a:r>
          </a:p>
          <a:p>
            <a:pPr marL="185738" indent="0">
              <a:spcBef>
                <a:spcPts val="800"/>
              </a:spcBef>
              <a:buSzPct val="80000"/>
              <a:buFont typeface="Wingdings" pitchFamily="2" charset="2"/>
              <a:buChar char="§"/>
            </a:pPr>
            <a:r>
              <a:rPr lang="pt-BR" sz="1600" smtClean="0">
                <a:latin typeface="Arial" pitchFamily="34" charset="0"/>
                <a:cs typeface="Arial" pitchFamily="34" charset="0"/>
              </a:rPr>
              <a:t>  Definir os quantitativos de materiais e serviços</a:t>
            </a:r>
          </a:p>
          <a:p>
            <a:pPr marL="185738" indent="0">
              <a:spcBef>
                <a:spcPts val="800"/>
              </a:spcBef>
              <a:buSzPct val="80000"/>
              <a:buFont typeface="Wingdings" pitchFamily="2" charset="2"/>
              <a:buChar char="§"/>
            </a:pPr>
            <a:r>
              <a:rPr lang="pt-BR" sz="1600" smtClean="0">
                <a:latin typeface="Arial" pitchFamily="34" charset="0"/>
                <a:cs typeface="Arial" pitchFamily="34" charset="0"/>
              </a:rPr>
              <a:t>  Avaliar o custo e os prazos de execução da obra ou  </a:t>
            </a:r>
            <a:br>
              <a:rPr lang="pt-BR" sz="1600" smtClean="0">
                <a:latin typeface="Arial" pitchFamily="34" charset="0"/>
                <a:cs typeface="Arial" pitchFamily="34" charset="0"/>
              </a:rPr>
            </a:br>
            <a:r>
              <a:rPr lang="pt-BR" sz="1600" smtClean="0">
                <a:latin typeface="Arial" pitchFamily="34" charset="0"/>
                <a:cs typeface="Arial" pitchFamily="34" charset="0"/>
              </a:rPr>
              <a:t>   do empreendimento</a:t>
            </a:r>
          </a:p>
          <a:p>
            <a:pPr marL="185738" indent="0">
              <a:spcBef>
                <a:spcPts val="800"/>
              </a:spcBef>
              <a:buSzPct val="80000"/>
              <a:buFont typeface="Wingdings" pitchFamily="2" charset="2"/>
              <a:buChar char="§"/>
            </a:pPr>
            <a:r>
              <a:rPr lang="pt-BR" sz="1600" smtClean="0">
                <a:latin typeface="Arial" pitchFamily="34" charset="0"/>
                <a:cs typeface="Arial" pitchFamily="34" charset="0"/>
              </a:rPr>
              <a:t>  Remanejar as redes de utilidades e remover </a:t>
            </a:r>
            <a:br>
              <a:rPr lang="pt-BR" sz="1600" smtClean="0">
                <a:latin typeface="Arial" pitchFamily="34" charset="0"/>
                <a:cs typeface="Arial" pitchFamily="34" charset="0"/>
              </a:rPr>
            </a:br>
            <a:r>
              <a:rPr lang="pt-BR" sz="1600" smtClean="0">
                <a:latin typeface="Arial" pitchFamily="34" charset="0"/>
                <a:cs typeface="Arial" pitchFamily="34" charset="0"/>
              </a:rPr>
              <a:t>    as interferências</a:t>
            </a:r>
          </a:p>
          <a:p>
            <a:pPr marL="185738" indent="0">
              <a:spcBef>
                <a:spcPts val="800"/>
              </a:spcBef>
              <a:buSzPct val="80000"/>
              <a:buFont typeface="Wingdings" pitchFamily="2" charset="2"/>
              <a:buChar char="§"/>
            </a:pPr>
            <a:r>
              <a:rPr lang="pt-BR" sz="1600" smtClean="0">
                <a:latin typeface="Arial" pitchFamily="34" charset="0"/>
                <a:cs typeface="Arial" pitchFamily="34" charset="0"/>
              </a:rPr>
              <a:t>  Instruir os pedidos de licenciamento</a:t>
            </a:r>
            <a:br>
              <a:rPr lang="pt-BR" sz="1600" smtClean="0">
                <a:latin typeface="Arial" pitchFamily="34" charset="0"/>
                <a:cs typeface="Arial" pitchFamily="34" charset="0"/>
              </a:rPr>
            </a:br>
            <a:r>
              <a:rPr lang="pt-BR" sz="1600" smtClean="0">
                <a:latin typeface="Arial" pitchFamily="34" charset="0"/>
                <a:cs typeface="Arial" pitchFamily="34" charset="0"/>
              </a:rPr>
              <a:t>    ambiental e os processos de desapropriação</a:t>
            </a:r>
          </a:p>
          <a:p>
            <a:pPr marL="185738" indent="0">
              <a:spcBef>
                <a:spcPts val="800"/>
              </a:spcBef>
              <a:buSzPct val="80000"/>
              <a:buFont typeface="Wingdings" pitchFamily="2" charset="2"/>
              <a:buChar char="§"/>
            </a:pPr>
            <a:r>
              <a:rPr lang="pt-BR" sz="1600" smtClean="0">
                <a:latin typeface="Arial" pitchFamily="34" charset="0"/>
                <a:cs typeface="Arial" pitchFamily="34" charset="0"/>
              </a:rPr>
              <a:t>  Avaliar os riscos do empreendimento</a:t>
            </a:r>
            <a:br>
              <a:rPr lang="pt-BR" sz="1600" smtClean="0">
                <a:latin typeface="Arial" pitchFamily="34" charset="0"/>
                <a:cs typeface="Arial" pitchFamily="34" charset="0"/>
              </a:rPr>
            </a:br>
            <a:r>
              <a:rPr lang="pt-BR" sz="1600" smtClean="0">
                <a:latin typeface="Arial" pitchFamily="34" charset="0"/>
                <a:cs typeface="Arial" pitchFamily="34" charset="0"/>
              </a:rPr>
              <a:t>   para contratar o “Seguro da Obra” </a:t>
            </a:r>
          </a:p>
          <a:p>
            <a:pPr marL="185738" indent="0">
              <a:spcBef>
                <a:spcPts val="800"/>
              </a:spcBef>
              <a:buSzPct val="80000"/>
              <a:buFont typeface="Wingdings" pitchFamily="2" charset="2"/>
              <a:buChar char="§"/>
            </a:pPr>
            <a:r>
              <a:rPr lang="pt-BR" sz="1600" smtClean="0">
                <a:latin typeface="Arial" pitchFamily="34" charset="0"/>
                <a:cs typeface="Arial" pitchFamily="34" charset="0"/>
              </a:rPr>
              <a:t>  Possibilitar o controle da execução   </a:t>
            </a:r>
            <a:br>
              <a:rPr lang="pt-BR" sz="1600" smtClean="0">
                <a:latin typeface="Arial" pitchFamily="34" charset="0"/>
                <a:cs typeface="Arial" pitchFamily="34" charset="0"/>
              </a:rPr>
            </a:br>
            <a:r>
              <a:rPr lang="pt-BR" sz="1600" smtClean="0">
                <a:latin typeface="Arial" pitchFamily="34" charset="0"/>
                <a:cs typeface="Arial" pitchFamily="34" charset="0"/>
              </a:rPr>
              <a:t>   quanto a qualidade, prazos e custos</a:t>
            </a:r>
            <a:r>
              <a:rPr lang="pt-BR" sz="17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85738" indent="0" eaLnBrk="1" hangingPunct="1">
              <a:buFontTx/>
              <a:buChar char="-"/>
            </a:pPr>
            <a:endParaRPr lang="pt-BR" sz="1700" smtClean="0"/>
          </a:p>
        </p:txBody>
      </p:sp>
      <p:sp>
        <p:nvSpPr>
          <p:cNvPr id="38916" name="Title 1"/>
          <p:cNvSpPr txBox="1">
            <a:spLocks/>
          </p:cNvSpPr>
          <p:nvPr/>
        </p:nvSpPr>
        <p:spPr bwMode="auto">
          <a:xfrm>
            <a:off x="161925" y="460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23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323850" y="0"/>
            <a:ext cx="6335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bg1"/>
                </a:solidFill>
                <a:latin typeface="Tahoma" pitchFamily="34" charset="0"/>
              </a:rPr>
              <a:t>O Projeto Completo de Engenharia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-36513" y="765175"/>
            <a:ext cx="5867401" cy="5173663"/>
          </a:xfrm>
        </p:spPr>
        <p:txBody>
          <a:bodyPr/>
          <a:lstStyle/>
          <a:p>
            <a:pPr marL="185738" indent="0" defTabSz="450850">
              <a:lnSpc>
                <a:spcPct val="95000"/>
              </a:lnSpc>
              <a:buFontTx/>
              <a:buNone/>
            </a:pPr>
            <a:r>
              <a:rPr lang="pt-BR" sz="2000" b="1" smtClean="0">
                <a:latin typeface="Arial" pitchFamily="34" charset="0"/>
                <a:cs typeface="Arial" pitchFamily="34" charset="0"/>
              </a:rPr>
              <a:t>São atividades principais do gerenciamento:</a:t>
            </a:r>
          </a:p>
          <a:p>
            <a:pPr marL="185738" indent="0" defTabSz="450850">
              <a:lnSpc>
                <a:spcPct val="95000"/>
              </a:lnSpc>
              <a:buFontTx/>
              <a:buNone/>
            </a:pPr>
            <a:endParaRPr lang="pt-BR" sz="800" b="1" smtClean="0"/>
          </a:p>
          <a:p>
            <a:pPr marL="185738" indent="0" defTabSz="450850">
              <a:lnSpc>
                <a:spcPct val="95000"/>
              </a:lnSpc>
              <a:buSzPct val="80000"/>
              <a:buFont typeface="Wingdings" pitchFamily="2" charset="2"/>
              <a:buChar char="§"/>
            </a:pPr>
            <a:r>
              <a:rPr lang="pt-BR" sz="2000" smtClean="0"/>
              <a:t>  	</a:t>
            </a:r>
            <a:r>
              <a:rPr lang="pt-BR" sz="1800" smtClean="0">
                <a:latin typeface="Arial" pitchFamily="34" charset="0"/>
                <a:cs typeface="Arial" pitchFamily="34" charset="0"/>
              </a:rPr>
              <a:t>Preparação dos documentos técnicos, </a:t>
            </a:r>
            <a:br>
              <a:rPr lang="pt-BR" sz="1800" smtClean="0">
                <a:latin typeface="Arial" pitchFamily="34" charset="0"/>
                <a:cs typeface="Arial" pitchFamily="34" charset="0"/>
              </a:rPr>
            </a:br>
            <a:r>
              <a:rPr lang="pt-BR" sz="1800" smtClean="0">
                <a:latin typeface="Arial" pitchFamily="34" charset="0"/>
                <a:cs typeface="Arial" pitchFamily="34" charset="0"/>
              </a:rPr>
              <a:t>    	administrativos, financeiros e jurídicos </a:t>
            </a:r>
            <a:br>
              <a:rPr lang="pt-BR" sz="1800" smtClean="0">
                <a:latin typeface="Arial" pitchFamily="34" charset="0"/>
                <a:cs typeface="Arial" pitchFamily="34" charset="0"/>
              </a:rPr>
            </a:br>
            <a:r>
              <a:rPr lang="pt-BR" sz="1800" smtClean="0">
                <a:latin typeface="Arial" pitchFamily="34" charset="0"/>
                <a:cs typeface="Arial" pitchFamily="34" charset="0"/>
              </a:rPr>
              <a:t>   	necessários à realização do empreendimento</a:t>
            </a:r>
          </a:p>
          <a:p>
            <a:pPr marL="185738" indent="0" defTabSz="450850">
              <a:lnSpc>
                <a:spcPct val="85000"/>
              </a:lnSpc>
              <a:buSzPct val="80000"/>
              <a:buFont typeface="Wingdings" pitchFamily="2" charset="2"/>
              <a:buChar char="§"/>
            </a:pPr>
            <a:endParaRPr lang="pt-BR" sz="1800" smtClean="0">
              <a:latin typeface="Arial" pitchFamily="34" charset="0"/>
              <a:cs typeface="Arial" pitchFamily="34" charset="0"/>
            </a:endParaRPr>
          </a:p>
          <a:p>
            <a:pPr marL="185738" indent="0" defTabSz="450850">
              <a:lnSpc>
                <a:spcPct val="95000"/>
              </a:lnSpc>
              <a:buSzPct val="80000"/>
              <a:buFont typeface="Wingdings" pitchFamily="2" charset="2"/>
              <a:buChar char="§"/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 	Assessoramento para as licitações e</a:t>
            </a:r>
            <a:br>
              <a:rPr lang="pt-BR" sz="1800" smtClean="0">
                <a:latin typeface="Arial" pitchFamily="34" charset="0"/>
                <a:cs typeface="Arial" pitchFamily="34" charset="0"/>
              </a:rPr>
            </a:br>
            <a:r>
              <a:rPr lang="pt-BR" sz="1800" smtClean="0">
                <a:latin typeface="Arial" pitchFamily="34" charset="0"/>
                <a:cs typeface="Arial" pitchFamily="34" charset="0"/>
              </a:rPr>
              <a:t>    	contratações de obras, serviços e compras              	para o empreendimento</a:t>
            </a:r>
          </a:p>
          <a:p>
            <a:pPr marL="185738" indent="0" defTabSz="450850">
              <a:lnSpc>
                <a:spcPct val="85000"/>
              </a:lnSpc>
              <a:buSzPct val="80000"/>
              <a:buFont typeface="Wingdings" pitchFamily="2" charset="2"/>
              <a:buChar char="§"/>
            </a:pPr>
            <a:endParaRPr lang="pt-BR" sz="1800" smtClean="0">
              <a:latin typeface="Arial" pitchFamily="34" charset="0"/>
              <a:cs typeface="Arial" pitchFamily="34" charset="0"/>
            </a:endParaRPr>
          </a:p>
          <a:p>
            <a:pPr marL="185738" indent="0" defTabSz="450850">
              <a:lnSpc>
                <a:spcPct val="95000"/>
              </a:lnSpc>
              <a:buSzPct val="80000"/>
              <a:buFont typeface="Wingdings" pitchFamily="2" charset="2"/>
              <a:buChar char="§"/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  	Programação e coordenação geral dos            	trabalhos de implantação do                   	empreendimento</a:t>
            </a:r>
          </a:p>
          <a:p>
            <a:pPr marL="185738" indent="0" defTabSz="450850">
              <a:lnSpc>
                <a:spcPct val="85000"/>
              </a:lnSpc>
              <a:buSzPct val="80000"/>
              <a:buFont typeface="Wingdings" pitchFamily="2" charset="2"/>
              <a:buChar char="§"/>
            </a:pPr>
            <a:endParaRPr lang="pt-BR" sz="1800" smtClean="0">
              <a:latin typeface="Arial" pitchFamily="34" charset="0"/>
              <a:cs typeface="Arial" pitchFamily="34" charset="0"/>
            </a:endParaRPr>
          </a:p>
          <a:p>
            <a:pPr marL="185738" indent="0" defTabSz="450850">
              <a:lnSpc>
                <a:spcPct val="95000"/>
              </a:lnSpc>
              <a:spcBef>
                <a:spcPct val="0"/>
              </a:spcBef>
              <a:buSzPct val="80000"/>
              <a:buFont typeface="Wingdings" pitchFamily="2" charset="2"/>
              <a:buChar char="§"/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  	Acompanhamento das obras e serviços      	contratados pelo patrocinador do    	empreendimento,	para sua completa e              	correta realização.</a:t>
            </a:r>
          </a:p>
          <a:p>
            <a:pPr marL="185738" indent="0" defTabSz="450850" eaLnBrk="1" hangingPunct="1">
              <a:lnSpc>
                <a:spcPct val="95000"/>
              </a:lnSpc>
              <a:buFontTx/>
              <a:buChar char="-"/>
            </a:pPr>
            <a:endParaRPr lang="pt-BR" sz="2000" smtClean="0">
              <a:solidFill>
                <a:srgbClr val="333333"/>
              </a:solidFill>
            </a:endParaRPr>
          </a:p>
        </p:txBody>
      </p:sp>
      <p:sp>
        <p:nvSpPr>
          <p:cNvPr id="39940" name="Title 1"/>
          <p:cNvSpPr txBox="1">
            <a:spLocks/>
          </p:cNvSpPr>
          <p:nvPr/>
        </p:nvSpPr>
        <p:spPr bwMode="auto">
          <a:xfrm>
            <a:off x="161925" y="460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pt-BR" sz="23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179388" y="0"/>
            <a:ext cx="6337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400">
                <a:solidFill>
                  <a:schemeClr val="bg1"/>
                </a:solidFill>
                <a:latin typeface="Tahoma" pitchFamily="34" charset="0"/>
              </a:rPr>
              <a:t>O Gerenciamento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-107950" y="1350963"/>
            <a:ext cx="5157788" cy="5173662"/>
          </a:xfrm>
        </p:spPr>
        <p:txBody>
          <a:bodyPr/>
          <a:lstStyle/>
          <a:p>
            <a:pPr marL="450850" indent="-265113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O Projeto Completo de Engenharia corresponde a 5% do 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custo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 da obra,  mas define e acarreta 100%                 (a totalidade) do seu custo final.</a:t>
            </a:r>
          </a:p>
          <a:p>
            <a:pPr marL="450850" indent="-265113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pPr marL="450850" indent="-265113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Para comparar: a taxa de corretagem (intermediação para a compra/venda de imóvel) é de 6% do valor da 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venda!!</a:t>
            </a:r>
          </a:p>
          <a:p>
            <a:pPr marL="450850" indent="-265113" eaLnBrk="1" hangingPunct="1">
              <a:buFontTx/>
              <a:buChar char="-"/>
            </a:pPr>
            <a:endParaRPr lang="pt-BR" sz="2000" b="1" smtClean="0">
              <a:solidFill>
                <a:srgbClr val="333333"/>
              </a:solidFill>
            </a:endParaRPr>
          </a:p>
        </p:txBody>
      </p:sp>
      <p:sp>
        <p:nvSpPr>
          <p:cNvPr id="40964" name="Title 1"/>
          <p:cNvSpPr txBox="1">
            <a:spLocks/>
          </p:cNvSpPr>
          <p:nvPr/>
        </p:nvSpPr>
        <p:spPr bwMode="auto">
          <a:xfrm>
            <a:off x="161925" y="46038"/>
            <a:ext cx="6426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400">
                <a:solidFill>
                  <a:schemeClr val="bg1"/>
                </a:solidFill>
                <a:latin typeface="Tahoma" pitchFamily="34" charset="0"/>
              </a:rPr>
              <a:t>Projeto Completo de Engenharia (PCE)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-38100" y="765175"/>
            <a:ext cx="5257800" cy="5876925"/>
          </a:xfrm>
        </p:spPr>
        <p:txBody>
          <a:bodyPr/>
          <a:lstStyle/>
          <a:p>
            <a:pPr marL="180975" indent="4763" eaLnBrk="1" hangingPunct="1">
              <a:buFont typeface="Arial" pitchFamily="34" charset="0"/>
              <a:buNone/>
              <a:defRPr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Para Licitação e Contratação de Serviços de Arquitetura e Engenharia Consultiva</a:t>
            </a:r>
          </a:p>
          <a:p>
            <a:pPr marL="357188" indent="-171450" eaLnBrk="1" hangingPunct="1">
              <a:buFont typeface="Arial" pitchFamily="34" charset="0"/>
              <a:buNone/>
              <a:defRPr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642938" indent="-457200" eaLnBrk="1" hangingPunct="1">
              <a:buFont typeface="Arial" pitchFamily="34" charset="0"/>
              <a:buAutoNum type="arabicPeriod"/>
              <a:defRPr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Trata-se de uma “</a:t>
            </a:r>
            <a:r>
              <a:rPr lang="pt-BR" sz="1900" b="1" dirty="0" smtClean="0">
                <a:latin typeface="Arial" pitchFamily="34" charset="0"/>
                <a:cs typeface="Arial" pitchFamily="34" charset="0"/>
              </a:rPr>
              <a:t>Compra Técnica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” e, assim, exige do Comprador um </a:t>
            </a:r>
            <a:r>
              <a:rPr lang="pt-BR" sz="1900" b="1" dirty="0" smtClean="0">
                <a:latin typeface="Arial" pitchFamily="34" charset="0"/>
                <a:cs typeface="Arial" pitchFamily="34" charset="0"/>
              </a:rPr>
              <a:t>Saber Técnico!</a:t>
            </a:r>
          </a:p>
          <a:p>
            <a:pPr marL="642938" indent="-457200" eaLnBrk="1" hangingPunct="1">
              <a:buFont typeface="Arial" pitchFamily="34" charset="0"/>
              <a:buAutoNum type="arabicPeriod"/>
              <a:defRPr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642938" indent="-457200" eaLnBrk="1" hangingPunct="1">
              <a:buFont typeface="Arial" pitchFamily="34" charset="0"/>
              <a:buAutoNum type="arabicPeriod"/>
              <a:defRPr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Sendo “Serviços 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Técnicos Especializados de natureza predominantemente intelectual</a:t>
            </a:r>
            <a:r>
              <a:rPr lang="pt-BR" sz="1900" smtClean="0">
                <a:latin typeface="Arial" pitchFamily="34" charset="0"/>
                <a:cs typeface="Arial" pitchFamily="34" charset="0"/>
              </a:rPr>
              <a:t>”        </a:t>
            </a:r>
            <a:r>
              <a:rPr lang="pt-BR" sz="1900" b="1" smtClean="0">
                <a:latin typeface="Arial" pitchFamily="34" charset="0"/>
                <a:cs typeface="Arial" pitchFamily="34" charset="0"/>
              </a:rPr>
              <a:t>NÃO </a:t>
            </a:r>
            <a:r>
              <a:rPr lang="pt-BR" sz="1900" b="1" dirty="0" smtClean="0">
                <a:latin typeface="Arial" pitchFamily="34" charset="0"/>
                <a:cs typeface="Arial" pitchFamily="34" charset="0"/>
              </a:rPr>
              <a:t>DEVEM 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ser licitados pelo critério de </a:t>
            </a:r>
            <a:r>
              <a:rPr lang="pt-BR" sz="1900" b="1" dirty="0" smtClean="0">
                <a:latin typeface="Arial" pitchFamily="34" charset="0"/>
                <a:cs typeface="Arial" pitchFamily="34" charset="0"/>
              </a:rPr>
              <a:t>PREÇO MÍNIMO 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ou </a:t>
            </a:r>
            <a:r>
              <a:rPr lang="pt-BR" sz="1900" b="1" dirty="0" smtClean="0">
                <a:latin typeface="Arial" pitchFamily="34" charset="0"/>
                <a:cs typeface="Arial" pitchFamily="34" charset="0"/>
              </a:rPr>
              <a:t>PREGÃO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642938" indent="-457200" eaLnBrk="1" hangingPunct="1">
              <a:buFont typeface="Arial" pitchFamily="34" charset="0"/>
              <a:buAutoNum type="arabicPeriod"/>
              <a:defRPr/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marL="642938" indent="-457200" eaLnBrk="1" hangingPunct="1">
              <a:buFont typeface="Arial" pitchFamily="34" charset="0"/>
              <a:buAutoNum type="arabicPeriod"/>
              <a:defRPr/>
            </a:pPr>
            <a:r>
              <a:rPr lang="pt-BR" sz="1900" dirty="0" smtClean="0">
                <a:latin typeface="Arial" pitchFamily="34" charset="0"/>
                <a:cs typeface="Arial" pitchFamily="34" charset="0"/>
              </a:rPr>
              <a:t>Devem ser licitados por </a:t>
            </a:r>
            <a:r>
              <a:rPr lang="pt-BR" sz="1900" b="1" dirty="0" smtClean="0">
                <a:latin typeface="Arial" pitchFamily="34" charset="0"/>
                <a:cs typeface="Arial" pitchFamily="34" charset="0"/>
              </a:rPr>
              <a:t>MELHOR TÉCNICA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  ou </a:t>
            </a:r>
            <a:r>
              <a:rPr lang="pt-BR" sz="1900" b="1" dirty="0" smtClean="0">
                <a:latin typeface="Arial" pitchFamily="34" charset="0"/>
                <a:cs typeface="Arial" pitchFamily="34" charset="0"/>
              </a:rPr>
              <a:t>TÉCNICA e PREÇO     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(art. 46, Lei 8666/93), com predominância da </a:t>
            </a:r>
            <a:r>
              <a:rPr lang="pt-BR" sz="1900" b="1" dirty="0" smtClean="0">
                <a:latin typeface="Arial" pitchFamily="34" charset="0"/>
                <a:cs typeface="Arial" pitchFamily="34" charset="0"/>
              </a:rPr>
              <a:t>TÉCNICA</a:t>
            </a:r>
            <a:r>
              <a:rPr lang="pt-BR" sz="1900" dirty="0" smtClean="0">
                <a:latin typeface="Arial" pitchFamily="34" charset="0"/>
                <a:cs typeface="Arial" pitchFamily="34" charset="0"/>
              </a:rPr>
              <a:t>           (70/30 ou 80/20)</a:t>
            </a:r>
          </a:p>
          <a:p>
            <a:pPr marL="357188" indent="-171450" eaLnBrk="1" hangingPunct="1">
              <a:buFont typeface="Arial" pitchFamily="34" charset="0"/>
              <a:buNone/>
              <a:defRPr/>
            </a:pPr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pPr marL="357188" indent="-171450" eaLnBrk="1" hangingPunct="1">
              <a:buFont typeface="Wingdings" pitchFamily="2" charset="2"/>
              <a:buChar char="§"/>
              <a:defRPr/>
            </a:pPr>
            <a:endParaRPr lang="pt-BR" sz="1900" dirty="0" smtClean="0">
              <a:latin typeface="Arial" pitchFamily="34" charset="0"/>
              <a:cs typeface="Arial" pitchFamily="34" charset="0"/>
            </a:endParaRPr>
          </a:p>
          <a:p>
            <a:pPr marL="357188" indent="-171450" eaLnBrk="1" hangingPunct="1">
              <a:buFontTx/>
              <a:buChar char="-"/>
              <a:defRPr/>
            </a:pPr>
            <a:endParaRPr lang="pt-BR" sz="1900" dirty="0" smtClean="0">
              <a:solidFill>
                <a:srgbClr val="333333"/>
              </a:solidFill>
            </a:endParaRPr>
          </a:p>
        </p:txBody>
      </p:sp>
      <p:sp>
        <p:nvSpPr>
          <p:cNvPr id="41988" name="Title 1"/>
          <p:cNvSpPr txBox="1">
            <a:spLocks/>
          </p:cNvSpPr>
          <p:nvPr/>
        </p:nvSpPr>
        <p:spPr bwMode="auto">
          <a:xfrm>
            <a:off x="0" y="46038"/>
            <a:ext cx="6516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2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pt-BR" sz="2400">
                <a:solidFill>
                  <a:schemeClr val="bg1"/>
                </a:solidFill>
                <a:latin typeface="Tahoma" pitchFamily="34" charset="0"/>
              </a:rPr>
              <a:t>Desenvolvimento de Mecanismos de Atuação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25/03/09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850900"/>
          </a:xfrm>
        </p:spPr>
        <p:txBody>
          <a:bodyPr/>
          <a:lstStyle/>
          <a:p>
            <a:r>
              <a:rPr lang="pt-BR" sz="2800" smtClean="0">
                <a:latin typeface="Tahoma" pitchFamily="34" charset="0"/>
                <a:cs typeface="Tahoma" pitchFamily="34" charset="0"/>
              </a:rPr>
              <a:t/>
            </a:r>
            <a:br>
              <a:rPr lang="pt-BR" sz="2800" smtClean="0">
                <a:latin typeface="Tahoma" pitchFamily="34" charset="0"/>
                <a:cs typeface="Tahoma" pitchFamily="34" charset="0"/>
              </a:rPr>
            </a:br>
            <a: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 SINAENCO e a COPA 2014</a:t>
            </a:r>
            <a:r>
              <a:rPr lang="pt-BR" sz="28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pt-BR" sz="28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endParaRPr lang="pt-BR" sz="28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9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580063" y="4437063"/>
            <a:ext cx="2663825" cy="158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 flipH="1">
            <a:off x="7596188" y="2492375"/>
            <a:ext cx="323850" cy="367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1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81075"/>
            <a:ext cx="7561263" cy="4824413"/>
          </a:xfrm>
        </p:spPr>
        <p:txBody>
          <a:bodyPr/>
          <a:lstStyle/>
          <a:p>
            <a:r>
              <a:rPr lang="pt-BR" sz="2000" smtClean="0">
                <a:latin typeface="Arial" pitchFamily="34" charset="0"/>
                <a:cs typeface="Arial" pitchFamily="34" charset="0"/>
              </a:rPr>
              <a:t>Referências: </a:t>
            </a:r>
          </a:p>
          <a:p>
            <a:endParaRPr lang="pt-BR" sz="80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Barcelona – 1992 – Olimpíada</a:t>
            </a:r>
          </a:p>
          <a:p>
            <a:pPr lvl="1"/>
            <a:endParaRPr lang="pt-BR" sz="80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África do Sul – 2010 – Copa do Mundo </a:t>
            </a:r>
          </a:p>
          <a:p>
            <a:pPr lvl="1"/>
            <a:endParaRPr lang="pt-BR" sz="80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Londres – 2012 – Olimpíada</a:t>
            </a:r>
          </a:p>
          <a:p>
            <a:pPr lvl="2"/>
            <a:r>
              <a:rPr lang="pt-BR" sz="1800" smtClean="0">
                <a:latin typeface="Arial" pitchFamily="34" charset="0"/>
                <a:cs typeface="Arial" pitchFamily="34" charset="0"/>
              </a:rPr>
              <a:t>LOCOG; ODA</a:t>
            </a:r>
          </a:p>
          <a:p>
            <a:pPr lvl="2"/>
            <a:r>
              <a:rPr lang="pt-BR" sz="1800" smtClean="0">
                <a:latin typeface="Arial" pitchFamily="34" charset="0"/>
                <a:cs typeface="Arial" pitchFamily="34" charset="0"/>
              </a:rPr>
              <a:t>Boris Johnson -  Prefeito de Londres</a:t>
            </a:r>
          </a:p>
          <a:p>
            <a:pPr lvl="2"/>
            <a:r>
              <a:rPr lang="pt-BR" sz="1800" smtClean="0">
                <a:latin typeface="Arial" pitchFamily="34" charset="0"/>
                <a:cs typeface="Arial" pitchFamily="34" charset="0"/>
              </a:rPr>
              <a:t>Andrew Altman – London Legacy Development Corporation</a:t>
            </a:r>
          </a:p>
          <a:p>
            <a:pPr lvl="1"/>
            <a:endParaRPr lang="pt-BR" sz="80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Brasil: PAN – 2007</a:t>
            </a:r>
          </a:p>
          <a:p>
            <a:endParaRPr lang="pt-BR" sz="1400" smtClean="0">
              <a:latin typeface="Arial" pitchFamily="34" charset="0"/>
              <a:cs typeface="Arial" pitchFamily="34" charset="0"/>
            </a:endParaRPr>
          </a:p>
          <a:p>
            <a:r>
              <a:rPr lang="pt-BR" sz="1900" smtClean="0">
                <a:latin typeface="Arial" pitchFamily="34" charset="0"/>
                <a:cs typeface="Arial" pitchFamily="34" charset="0"/>
              </a:rPr>
              <a:t>Toda ação e todo o empenho visou a chamar a atenção para a grande oportunidade de utilizar o evento COPA DO MUNDO para alavancar os investimentos em Infraestrutura Geral (além das Arenas), através de um Planejamento Consistente.</a:t>
            </a:r>
            <a:endParaRPr lang="pt-BR" sz="1500" smtClean="0">
              <a:latin typeface="Arial" pitchFamily="34" charset="0"/>
              <a:cs typeface="Arial" pitchFamily="34" charset="0"/>
            </a:endParaRPr>
          </a:p>
          <a:p>
            <a:pPr lvl="1"/>
            <a:endParaRPr lang="pt-BR" sz="1500" smtClean="0"/>
          </a:p>
          <a:p>
            <a:pPr lvl="2"/>
            <a:endParaRPr lang="pt-BR" sz="1100" smtClean="0"/>
          </a:p>
          <a:p>
            <a:pPr>
              <a:buFont typeface="Arial" pitchFamily="34" charset="0"/>
              <a:buNone/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       </a:t>
            </a:r>
            <a:endParaRPr lang="pt-BR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-109538" y="981075"/>
            <a:ext cx="5257801" cy="5876925"/>
          </a:xfrm>
        </p:spPr>
        <p:txBody>
          <a:bodyPr/>
          <a:lstStyle/>
          <a:p>
            <a:pPr marL="357188" indent="-171450" eaLnBrk="1" hangingPunct="1">
              <a:buFont typeface="Wingdings" pitchFamily="2" charset="2"/>
              <a:buChar char="§"/>
            </a:pPr>
            <a:r>
              <a:rPr lang="pt-BR" sz="1900" b="1" smtClean="0">
                <a:latin typeface="Arial" pitchFamily="34" charset="0"/>
                <a:cs typeface="Arial" pitchFamily="34" charset="0"/>
              </a:rPr>
              <a:t>Eliminar a </a:t>
            </a:r>
            <a:r>
              <a:rPr lang="pt-BR" sz="1900" smtClean="0">
                <a:latin typeface="Arial" pitchFamily="34" charset="0"/>
                <a:cs typeface="Arial" pitchFamily="34" charset="0"/>
              </a:rPr>
              <a:t>prática perniciosa da contratação de Projetos / Gerenciamento por menor preço ou pregão eletrônico.</a:t>
            </a:r>
          </a:p>
          <a:p>
            <a:pPr marL="357188" indent="-171450" eaLnBrk="1" hangingPunct="1">
              <a:buFont typeface="Wingdings" pitchFamily="2" charset="2"/>
              <a:buChar char="§"/>
            </a:pPr>
            <a:endParaRPr lang="pt-BR" sz="1900" smtClean="0">
              <a:latin typeface="Arial" pitchFamily="34" charset="0"/>
              <a:cs typeface="Arial" pitchFamily="34" charset="0"/>
            </a:endParaRPr>
          </a:p>
          <a:p>
            <a:pPr marL="357188" indent="-171450" eaLnBrk="1" hangingPunct="1">
              <a:buFont typeface="Wingdings" pitchFamily="2" charset="2"/>
              <a:buChar char="§"/>
            </a:pPr>
            <a:r>
              <a:rPr lang="pt-BR" sz="1900" b="1" smtClean="0">
                <a:latin typeface="Arial" pitchFamily="34" charset="0"/>
                <a:cs typeface="Arial" pitchFamily="34" charset="0"/>
              </a:rPr>
              <a:t>Valorizar o Princípio da Qualidade</a:t>
            </a:r>
            <a:r>
              <a:rPr lang="pt-BR" sz="1900" smtClean="0">
                <a:latin typeface="Arial" pitchFamily="34" charset="0"/>
                <a:cs typeface="Arial" pitchFamily="34" charset="0"/>
              </a:rPr>
              <a:t> na realização dos serviços técnicos especializados de engenharia consultiva. (art.13 da Lei 8.666/93)</a:t>
            </a:r>
          </a:p>
          <a:p>
            <a:pPr marL="357188" indent="-171450" eaLnBrk="1" hangingPunct="1">
              <a:buFont typeface="Wingdings" pitchFamily="2" charset="2"/>
              <a:buChar char="§"/>
            </a:pPr>
            <a:endParaRPr lang="pt-BR" sz="1900" smtClean="0">
              <a:latin typeface="Arial" pitchFamily="34" charset="0"/>
              <a:cs typeface="Arial" pitchFamily="34" charset="0"/>
            </a:endParaRPr>
          </a:p>
          <a:p>
            <a:pPr marL="357188" indent="-171450" eaLnBrk="1" hangingPunct="1">
              <a:buFont typeface="Wingdings" pitchFamily="2" charset="2"/>
              <a:buChar char="§"/>
            </a:pPr>
            <a:r>
              <a:rPr lang="pt-BR" sz="1900" b="1" smtClean="0">
                <a:latin typeface="Arial" pitchFamily="34" charset="0"/>
                <a:cs typeface="Arial" pitchFamily="34" charset="0"/>
              </a:rPr>
              <a:t>Exemplo: </a:t>
            </a:r>
            <a:r>
              <a:rPr lang="pt-BR" sz="1900" smtClean="0">
                <a:latin typeface="Arial" pitchFamily="34" charset="0"/>
                <a:cs typeface="Arial" pitchFamily="34" charset="0"/>
              </a:rPr>
              <a:t> Decreto 56.565, de           24/Dez/2010, do Governo do Estado de São Paulo que proíbe a licitação por  Menor Preço ou Pregão dos Serviços Técnicos de Engenharia e          Arquitetura.</a:t>
            </a:r>
          </a:p>
          <a:p>
            <a:pPr marL="357188" indent="-171450" eaLnBrk="1" hangingPunct="1">
              <a:buFontTx/>
              <a:buChar char="-"/>
            </a:pPr>
            <a:endParaRPr lang="pt-BR" sz="1900" smtClean="0">
              <a:solidFill>
                <a:srgbClr val="333333"/>
              </a:solidFill>
            </a:endParaRPr>
          </a:p>
        </p:txBody>
      </p:sp>
      <p:sp>
        <p:nvSpPr>
          <p:cNvPr id="43012" name="Title 1"/>
          <p:cNvSpPr txBox="1">
            <a:spLocks/>
          </p:cNvSpPr>
          <p:nvPr/>
        </p:nvSpPr>
        <p:spPr bwMode="auto">
          <a:xfrm>
            <a:off x="0" y="46038"/>
            <a:ext cx="65166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20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pt-BR" sz="2400">
                <a:solidFill>
                  <a:schemeClr val="bg1"/>
                </a:solidFill>
                <a:latin typeface="Tahoma" pitchFamily="34" charset="0"/>
              </a:rPr>
              <a:t>Desenvolvimento de Mecanismos de Atuação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m 2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1403350" y="1019175"/>
            <a:ext cx="6408738" cy="4713288"/>
          </a:xfrm>
          <a:solidFill>
            <a:srgbClr val="FFFFFF"/>
          </a:solidFill>
        </p:spPr>
        <p:txBody>
          <a:bodyPr/>
          <a:lstStyle/>
          <a:p>
            <a:pPr algn="ctr">
              <a:buFontTx/>
              <a:buNone/>
            </a:pPr>
            <a:endParaRPr lang="pt-BR" sz="2400" b="1" smtClean="0"/>
          </a:p>
          <a:p>
            <a:pPr algn="ctr">
              <a:lnSpc>
                <a:spcPct val="135000"/>
              </a:lnSpc>
              <a:buFontTx/>
              <a:buNone/>
            </a:pPr>
            <a:r>
              <a:rPr lang="pt-BR" sz="2400" b="1" smtClean="0"/>
              <a:t>DECISÃO DO </a:t>
            </a:r>
          </a:p>
          <a:p>
            <a:pPr algn="ctr">
              <a:lnSpc>
                <a:spcPct val="135000"/>
              </a:lnSpc>
              <a:buFontTx/>
              <a:buNone/>
            </a:pPr>
            <a:endParaRPr lang="pt-BR" sz="800" b="1" smtClean="0"/>
          </a:p>
          <a:p>
            <a:pPr algn="ctr">
              <a:lnSpc>
                <a:spcPct val="135000"/>
              </a:lnSpc>
              <a:buFontTx/>
              <a:buNone/>
            </a:pPr>
            <a:r>
              <a:rPr lang="pt-BR" sz="2400" b="1" smtClean="0"/>
              <a:t>GOVERNO DO ESTADO DE SÃO PAULO</a:t>
            </a:r>
          </a:p>
          <a:p>
            <a:pPr algn="ctr">
              <a:lnSpc>
                <a:spcPct val="135000"/>
              </a:lnSpc>
              <a:buFontTx/>
              <a:buNone/>
            </a:pPr>
            <a:endParaRPr lang="pt-BR" sz="2400" b="1" smtClean="0"/>
          </a:p>
          <a:p>
            <a:pPr algn="ctr">
              <a:lnSpc>
                <a:spcPct val="135000"/>
              </a:lnSpc>
              <a:buFontTx/>
              <a:buNone/>
            </a:pPr>
            <a:r>
              <a:rPr lang="pt-BR" sz="2400" b="1" smtClean="0"/>
              <a:t>DECRETO Nº 56.565,</a:t>
            </a:r>
          </a:p>
          <a:p>
            <a:pPr algn="ctr">
              <a:lnSpc>
                <a:spcPct val="135000"/>
              </a:lnSpc>
              <a:buFontTx/>
              <a:buNone/>
            </a:pPr>
            <a:endParaRPr lang="pt-BR" sz="800" b="1" smtClean="0"/>
          </a:p>
          <a:p>
            <a:pPr algn="ctr">
              <a:lnSpc>
                <a:spcPct val="135000"/>
              </a:lnSpc>
              <a:buFontTx/>
              <a:buNone/>
            </a:pPr>
            <a:r>
              <a:rPr lang="pt-BR" sz="2400" b="1" smtClean="0"/>
              <a:t>de 22/Dezembro/2010</a:t>
            </a:r>
            <a:br>
              <a:rPr lang="pt-BR" sz="2400" b="1" smtClean="0"/>
            </a:br>
            <a:endParaRPr lang="pt-BR" sz="2400" b="1" smtClean="0"/>
          </a:p>
        </p:txBody>
      </p:sp>
      <p:sp>
        <p:nvSpPr>
          <p:cNvPr id="44036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  <p:sp>
        <p:nvSpPr>
          <p:cNvPr id="44037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>
              <a:latin typeface="Arial" pitchFamily="34" charset="0"/>
            </a:endParaRPr>
          </a:p>
        </p:txBody>
      </p:sp>
      <p:sp>
        <p:nvSpPr>
          <p:cNvPr id="44038" name="Slide Number Placeholder 5"/>
          <p:cNvSpPr txBox="1">
            <a:spLocks noGrp="1"/>
          </p:cNvSpPr>
          <p:nvPr/>
        </p:nvSpPr>
        <p:spPr bwMode="auto">
          <a:xfrm>
            <a:off x="8675688" y="6381750"/>
            <a:ext cx="468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t-BR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Imagem 2" descr="S1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Espaço Reservado para Número de Slide 12"/>
          <p:cNvSpPr txBox="1">
            <a:spLocks noGrp="1"/>
          </p:cNvSpPr>
          <p:nvPr/>
        </p:nvSpPr>
        <p:spPr bwMode="auto">
          <a:xfrm>
            <a:off x="0" y="442913"/>
            <a:ext cx="12954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2400">
              <a:latin typeface="Tw Cen MT" pitchFamily="34" charset="0"/>
            </a:endParaRPr>
          </a:p>
        </p:txBody>
      </p:sp>
      <p:sp>
        <p:nvSpPr>
          <p:cNvPr id="4506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755650" y="1484313"/>
            <a:ext cx="7200900" cy="3313112"/>
          </a:xfrm>
          <a:solidFill>
            <a:srgbClr val="FFFFFF"/>
          </a:solidFill>
        </p:spPr>
        <p:txBody>
          <a:bodyPr/>
          <a:lstStyle/>
          <a:p>
            <a:pPr marL="319088" indent="-319088" eaLnBrk="1" hangingPunct="1">
              <a:lnSpc>
                <a:spcPct val="80000"/>
              </a:lnSpc>
            </a:pPr>
            <a:endParaRPr lang="pt-BR" sz="2300" b="1" smtClean="0">
              <a:solidFill>
                <a:schemeClr val="tx2"/>
              </a:solidFill>
            </a:endParaRPr>
          </a:p>
          <a:p>
            <a:pPr marL="319088" indent="-319088"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pt-BR" sz="2300" b="1" smtClean="0"/>
              <a:t>	Diário Oficial Poder Executivo Estado de São Paulo</a:t>
            </a:r>
          </a:p>
          <a:p>
            <a:pPr marL="319088" indent="-319088" algn="ctr"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pt-BR" sz="2300" b="1" smtClean="0"/>
              <a:t> Seção I</a:t>
            </a:r>
          </a:p>
          <a:p>
            <a:pPr marL="319088" indent="-319088">
              <a:buFontTx/>
              <a:buNone/>
            </a:pPr>
            <a:r>
              <a:rPr lang="pt-BR" sz="2300" b="1" smtClean="0"/>
              <a:t>		Nº 243 – DOE de 24/12/10 – Seção 1 - p.1</a:t>
            </a:r>
          </a:p>
          <a:p>
            <a:pPr marL="319088" indent="-319088"/>
            <a:endParaRPr lang="pt-BR" sz="3600" b="1" smtClean="0"/>
          </a:p>
          <a:p>
            <a:pPr marL="319088" indent="-319088" algn="ctr">
              <a:buFontTx/>
              <a:buNone/>
            </a:pPr>
            <a:r>
              <a:rPr lang="pt-BR" sz="2300" b="1" i="1" smtClean="0"/>
              <a:t>	</a:t>
            </a:r>
            <a:r>
              <a:rPr lang="pt-BR" sz="2400" i="1" smtClean="0"/>
              <a:t>Dispõe sobre regras a serem observadas para a aprovação e contratação de projetos básicos de obras e serviços de engenharia e arquitetura.</a:t>
            </a:r>
            <a:r>
              <a:rPr lang="pt-BR" sz="2400" smtClean="0"/>
              <a:t> </a:t>
            </a:r>
          </a:p>
          <a:p>
            <a:pPr marL="319088" indent="-319088" algn="r">
              <a:buFontTx/>
              <a:buNone/>
            </a:pPr>
            <a:r>
              <a:rPr lang="pt-BR" sz="2300" smtClean="0">
                <a:solidFill>
                  <a:schemeClr val="tx2"/>
                </a:solidFill>
              </a:rPr>
              <a:t>…</a:t>
            </a:r>
            <a:endParaRPr lang="pt-BR" sz="2300" smtClean="0">
              <a:solidFill>
                <a:schemeClr val="tx2"/>
              </a:solidFill>
              <a:latin typeface="AvantGarde Bk BT" pitchFamily="34" charset="0"/>
            </a:endParaRPr>
          </a:p>
        </p:txBody>
      </p:sp>
      <p:sp>
        <p:nvSpPr>
          <p:cNvPr id="45061" name="Espaço Reservado para Data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  <p:sp>
        <p:nvSpPr>
          <p:cNvPr id="45062" name="Espaço Reservado para Rodapé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>
              <a:latin typeface="Arial" pitchFamily="34" charset="0"/>
            </a:endParaRPr>
          </a:p>
        </p:txBody>
      </p:sp>
      <p:sp>
        <p:nvSpPr>
          <p:cNvPr id="45063" name="Espaço Reservado para Número de Slid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t-BR">
              <a:latin typeface="Arial" pitchFamily="34" charset="0"/>
            </a:endParaRPr>
          </a:p>
        </p:txBody>
      </p:sp>
      <p:sp>
        <p:nvSpPr>
          <p:cNvPr id="45064" name="Text Box 10"/>
          <p:cNvSpPr txBox="1">
            <a:spLocks noChangeArrowheads="1"/>
          </p:cNvSpPr>
          <p:nvPr/>
        </p:nvSpPr>
        <p:spPr bwMode="auto">
          <a:xfrm>
            <a:off x="0" y="444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Decreto nº 56.565, de 22 de Dezembro de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m 2" descr="S1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11"/>
          <p:cNvSpPr>
            <a:spLocks noChangeArrowheads="1"/>
          </p:cNvSpPr>
          <p:nvPr/>
        </p:nvSpPr>
        <p:spPr bwMode="auto">
          <a:xfrm>
            <a:off x="5219700" y="5013325"/>
            <a:ext cx="252095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084" name="Espaço Reservado para Número de Slide 12"/>
          <p:cNvSpPr txBox="1">
            <a:spLocks noGrp="1"/>
          </p:cNvSpPr>
          <p:nvPr/>
        </p:nvSpPr>
        <p:spPr bwMode="auto">
          <a:xfrm>
            <a:off x="0" y="331788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Decreto nº 56.565, de 22 de Dezembro de 2010 - Artigo 3º </a:t>
            </a:r>
            <a:r>
              <a:rPr lang="pt-BR" sz="2400">
                <a:solidFill>
                  <a:schemeClr val="bg1"/>
                </a:solidFill>
                <a:latin typeface="Arial" pitchFamily="34" charset="0"/>
              </a:rPr>
              <a:t>:</a:t>
            </a:r>
          </a:p>
          <a:p>
            <a:pPr algn="ctr"/>
            <a:endParaRPr lang="pt-BR" sz="240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4608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11188" y="620713"/>
            <a:ext cx="7777162" cy="4968875"/>
          </a:xfrm>
          <a:solidFill>
            <a:srgbClr val="FFFFFF"/>
          </a:solidFill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pt-BR" sz="900" b="1" smtClean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sz="1900" smtClean="0">
                <a:latin typeface="Arial" pitchFamily="34" charset="0"/>
                <a:cs typeface="Arial" pitchFamily="34" charset="0"/>
              </a:rPr>
              <a:t>A licitação será do tipo </a:t>
            </a:r>
            <a:r>
              <a:rPr lang="pt-BR" sz="1900" b="1" smtClean="0">
                <a:latin typeface="Arial" pitchFamily="34" charset="0"/>
                <a:cs typeface="Arial" pitchFamily="34" charset="0"/>
              </a:rPr>
              <a:t>“melhor técnica”</a:t>
            </a:r>
            <a:r>
              <a:rPr lang="pt-BR" sz="1900" smtClean="0">
                <a:latin typeface="Arial" pitchFamily="34" charset="0"/>
                <a:cs typeface="Arial" pitchFamily="34" charset="0"/>
              </a:rPr>
              <a:t> ou </a:t>
            </a:r>
            <a:r>
              <a:rPr lang="pt-BR" sz="1900" b="1" smtClean="0">
                <a:latin typeface="Arial" pitchFamily="34" charset="0"/>
                <a:cs typeface="Arial" pitchFamily="34" charset="0"/>
              </a:rPr>
              <a:t>“técnica e preço”</a:t>
            </a:r>
            <a:r>
              <a:rPr lang="pt-BR" sz="1900" smtClean="0">
                <a:latin typeface="Arial" pitchFamily="34" charset="0"/>
                <a:cs typeface="Arial" pitchFamily="34" charset="0"/>
              </a:rPr>
              <a:t> para a contratação de serviços de engenharia e arquitetura relativos a: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endParaRPr lang="pt-BR" sz="80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I -    estudos de viabilidade técnica e ambiental;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II -   planejamento, projetos básicos e executivos;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III -  pareceres, perícias e avaliações em geral;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IV - desenhos técnicos e assessorias ou consultorias técnicas;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V -  fiscalização, supervisão e gerenciamento de obras ou serviços;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VI - ensaios técnicos de materiais e geotécnicos, sondagens, levantamentos  </a:t>
            </a:r>
            <a:br>
              <a:rPr lang="pt-BR" sz="1700" smtClean="0">
                <a:latin typeface="Arial" pitchFamily="34" charset="0"/>
                <a:cs typeface="Arial" pitchFamily="34" charset="0"/>
              </a:rPr>
            </a:br>
            <a:r>
              <a:rPr lang="pt-BR" sz="1700" smtClean="0">
                <a:latin typeface="Arial" pitchFamily="34" charset="0"/>
                <a:cs typeface="Arial" pitchFamily="34" charset="0"/>
              </a:rPr>
              <a:t>       cartográficos aerofotogramétricos, topográficos e geodésicos e outros </a:t>
            </a:r>
            <a:br>
              <a:rPr lang="pt-BR" sz="1700" smtClean="0">
                <a:latin typeface="Arial" pitchFamily="34" charset="0"/>
                <a:cs typeface="Arial" pitchFamily="34" charset="0"/>
              </a:rPr>
            </a:br>
            <a:r>
              <a:rPr lang="pt-BR" sz="1700" smtClean="0">
                <a:latin typeface="Arial" pitchFamily="34" charset="0"/>
                <a:cs typeface="Arial" pitchFamily="34" charset="0"/>
              </a:rPr>
              <a:t>       serviços congêneres.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sz="1700" b="1" smtClean="0">
                <a:latin typeface="Arial" pitchFamily="34" charset="0"/>
                <a:cs typeface="Arial" pitchFamily="34" charset="0"/>
              </a:rPr>
              <a:t>§</a:t>
            </a:r>
            <a:r>
              <a:rPr lang="pt-BR" sz="17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700" b="1" smtClean="0">
                <a:latin typeface="Arial" pitchFamily="34" charset="0"/>
                <a:cs typeface="Arial" pitchFamily="34" charset="0"/>
              </a:rPr>
              <a:t>1º - Nas hipóteses de que trata o “caput” deste artigo, os pesos preestabelecidos no instrumento convocatório serão maiores para as propostas técnicas do que para as propostas de preços.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§ 2º - Não se aplica o disposto no “caput” deste artigo nas licitações realizadas na modalidade de concurso, a que se referem o § 1º do artigo 13 e o § 4º do </a:t>
            </a:r>
            <a:br>
              <a:rPr lang="pt-BR" sz="1700" smtClean="0">
                <a:latin typeface="Arial" pitchFamily="34" charset="0"/>
                <a:cs typeface="Arial" pitchFamily="34" charset="0"/>
              </a:rPr>
            </a:br>
            <a:r>
              <a:rPr lang="pt-BR" sz="1700" smtClean="0">
                <a:latin typeface="Arial" pitchFamily="34" charset="0"/>
                <a:cs typeface="Arial" pitchFamily="34" charset="0"/>
              </a:rPr>
              <a:t>artigo 22, ambos da Lei Federal nº 8.666, de 21 de junho de 1993.          </a:t>
            </a:r>
            <a:r>
              <a:rPr lang="pt-BR" sz="1700" b="1" smtClean="0">
                <a:latin typeface="Arial" pitchFamily="34" charset="0"/>
                <a:cs typeface="Arial" pitchFamily="34" charset="0"/>
              </a:rPr>
              <a:t>...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pt-BR" sz="1700" smtClean="0"/>
          </a:p>
        </p:txBody>
      </p:sp>
      <p:sp>
        <p:nvSpPr>
          <p:cNvPr id="46086" name="Espaço Reservado para Rodapé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>
              <a:latin typeface="Arial" pitchFamily="34" charset="0"/>
            </a:endParaRPr>
          </a:p>
        </p:txBody>
      </p:sp>
      <p:sp>
        <p:nvSpPr>
          <p:cNvPr id="46087" name="Espaço Reservado para Número de Slid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t-BR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Imagem 2" descr="S1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Espaço Reservado para Número de Slide 12"/>
          <p:cNvSpPr txBox="1">
            <a:spLocks noGrp="1"/>
          </p:cNvSpPr>
          <p:nvPr/>
        </p:nvSpPr>
        <p:spPr bwMode="auto">
          <a:xfrm>
            <a:off x="0" y="692150"/>
            <a:ext cx="129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2400">
              <a:latin typeface="Tw Cen MT" pitchFamily="34" charset="0"/>
            </a:endParaRPr>
          </a:p>
        </p:txBody>
      </p:sp>
      <p:sp>
        <p:nvSpPr>
          <p:cNvPr id="4710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27088" y="620713"/>
            <a:ext cx="7416800" cy="5102225"/>
          </a:xfrm>
          <a:solidFill>
            <a:srgbClr val="FFFFFF"/>
          </a:solidFill>
        </p:spPr>
        <p:txBody>
          <a:bodyPr/>
          <a:lstStyle/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450850" algn="l"/>
              </a:tabLst>
            </a:pPr>
            <a:r>
              <a:rPr lang="pt-BR" sz="1700" b="1" smtClean="0">
                <a:latin typeface="Arial" pitchFamily="34" charset="0"/>
                <a:cs typeface="Arial" pitchFamily="34" charset="0"/>
              </a:rPr>
              <a:t>...</a:t>
            </a:r>
            <a:endParaRPr lang="pt-BR" sz="1700" b="1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450850" algn="l"/>
              </a:tabLst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O § 2º do artigo 2º do Decreto nº 47.297, de 6 de novembro de 2002, passa a vigorar com a seguinte redação: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450850" algn="l"/>
              </a:tabLst>
            </a:pPr>
            <a:endParaRPr lang="pt-BR" sz="170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450850" algn="l"/>
              </a:tabLst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“§ 2º</a:t>
            </a:r>
            <a:r>
              <a:rPr lang="pt-BR" sz="1700" b="1" smtClean="0">
                <a:latin typeface="Arial" pitchFamily="34" charset="0"/>
                <a:cs typeface="Arial" pitchFamily="34" charset="0"/>
              </a:rPr>
              <a:t> -</a:t>
            </a:r>
            <a:r>
              <a:rPr lang="pt-BR" sz="17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700" b="1" smtClean="0">
                <a:latin typeface="Arial" pitchFamily="34" charset="0"/>
                <a:cs typeface="Arial" pitchFamily="34" charset="0"/>
              </a:rPr>
              <a:t>Excluem-se da modalidade de pregão: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450850" algn="l"/>
              </a:tabLst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1.    as contratações de obras;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450850" algn="l"/>
              </a:tabLst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2.    as locações imobiliárias;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450850" algn="l"/>
              </a:tabLst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3.    as alienações em geral; e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450850" algn="l"/>
              </a:tabLst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4.    </a:t>
            </a:r>
            <a:r>
              <a:rPr lang="pt-BR" sz="1700" b="1" smtClean="0">
                <a:latin typeface="Arial" pitchFamily="34" charset="0"/>
                <a:cs typeface="Arial" pitchFamily="34" charset="0"/>
              </a:rPr>
              <a:t>os serviços de engenharia e arquitetura relativos a</a:t>
            </a:r>
            <a:r>
              <a:rPr lang="pt-BR" sz="170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450850" algn="l"/>
              </a:tabLst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I -    estudos de viabilidade técnica e ambiental;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450850" algn="l"/>
              </a:tabLst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II -   planejamento, projetos básicos e executivos;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450850" algn="l"/>
              </a:tabLst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III -  pareceres, perícias e avaliações em geral;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450850" algn="l"/>
              </a:tabLst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IV - desenhos técnicos e assessorias ou consultorias técnicas;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450850" algn="l"/>
              </a:tabLst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V -   fiscalização, supervisão e gerenciamento de obras ou serviços;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buFontTx/>
              <a:buNone/>
              <a:tabLst>
                <a:tab pos="450850" algn="l"/>
              </a:tabLst>
            </a:pPr>
            <a:r>
              <a:rPr lang="pt-BR" sz="1700" smtClean="0">
                <a:latin typeface="Arial" pitchFamily="34" charset="0"/>
                <a:cs typeface="Arial" pitchFamily="34" charset="0"/>
              </a:rPr>
              <a:t>VI -  ensaios técnicos de materiais e geotécnicos, sondagens, </a:t>
            </a:r>
            <a:br>
              <a:rPr lang="pt-BR" sz="1700" smtClean="0">
                <a:latin typeface="Arial" pitchFamily="34" charset="0"/>
                <a:cs typeface="Arial" pitchFamily="34" charset="0"/>
              </a:rPr>
            </a:br>
            <a:r>
              <a:rPr lang="pt-BR" sz="1700" smtClean="0">
                <a:latin typeface="Arial" pitchFamily="34" charset="0"/>
                <a:cs typeface="Arial" pitchFamily="34" charset="0"/>
              </a:rPr>
              <a:t>        levantamentos cartográficos aerofotogramétricos, topográficos e</a:t>
            </a:r>
            <a:br>
              <a:rPr lang="pt-BR" sz="1700" smtClean="0">
                <a:latin typeface="Arial" pitchFamily="34" charset="0"/>
                <a:cs typeface="Arial" pitchFamily="34" charset="0"/>
              </a:rPr>
            </a:br>
            <a:r>
              <a:rPr lang="pt-BR" sz="1700" smtClean="0">
                <a:latin typeface="Arial" pitchFamily="34" charset="0"/>
                <a:cs typeface="Arial" pitchFamily="34" charset="0"/>
              </a:rPr>
              <a:t>        geodésicos e outros serviços congêneres .”. (NR)</a:t>
            </a:r>
            <a:r>
              <a:rPr lang="pt-BR" sz="180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pt-BR" sz="1800" smtClean="0"/>
              <a:t>                                                   </a:t>
            </a:r>
            <a:r>
              <a:rPr lang="pt-BR" sz="1800" b="1" smtClean="0"/>
              <a:t>...</a:t>
            </a:r>
          </a:p>
        </p:txBody>
      </p:sp>
      <p:sp>
        <p:nvSpPr>
          <p:cNvPr id="47109" name="Espaço Reservado para Data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Arial" pitchFamily="34" charset="0"/>
            </a:endParaRPr>
          </a:p>
        </p:txBody>
      </p:sp>
      <p:sp>
        <p:nvSpPr>
          <p:cNvPr id="47110" name="Espaço Reservado para Rodapé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>
              <a:latin typeface="Arial" pitchFamily="34" charset="0"/>
            </a:endParaRPr>
          </a:p>
        </p:txBody>
      </p:sp>
      <p:sp>
        <p:nvSpPr>
          <p:cNvPr id="47111" name="Espaço Reservado para Número de Slide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t-BR">
              <a:latin typeface="Arial" pitchFamily="34" charset="0"/>
            </a:endParaRPr>
          </a:p>
        </p:txBody>
      </p:sp>
      <p:sp>
        <p:nvSpPr>
          <p:cNvPr id="47112" name="Text Box 11"/>
          <p:cNvSpPr txBox="1">
            <a:spLocks noChangeArrowheads="1"/>
          </p:cNvSpPr>
          <p:nvPr/>
        </p:nvSpPr>
        <p:spPr bwMode="auto">
          <a:xfrm>
            <a:off x="179388" y="17780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sz="2400">
              <a:latin typeface="Arial" pitchFamily="34" charset="0"/>
            </a:endParaRPr>
          </a:p>
        </p:txBody>
      </p:sp>
      <p:sp>
        <p:nvSpPr>
          <p:cNvPr id="47113" name="Rectangle 12"/>
          <p:cNvSpPr>
            <a:spLocks noChangeArrowheads="1"/>
          </p:cNvSpPr>
          <p:nvPr/>
        </p:nvSpPr>
        <p:spPr bwMode="auto">
          <a:xfrm>
            <a:off x="0" y="4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Decreto nº 56.565, de 22 de Dezembro de 2010  - Artigo 4º 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1187450" y="765175"/>
            <a:ext cx="7200900" cy="53276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Lei Anti Corrupção vigente: Lei nº 12.846/2013</a:t>
            </a:r>
          </a:p>
          <a:p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O Projeto Completo de Engenharia (Projeto Executivo) serve também como:</a:t>
            </a:r>
          </a:p>
          <a:p>
            <a:endParaRPr lang="pt-BR" sz="180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Vacina Anti Corrupção</a:t>
            </a:r>
          </a:p>
          <a:p>
            <a:pPr lvl="1"/>
            <a:endParaRPr lang="pt-BR" sz="180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Apólice de Seguro</a:t>
            </a:r>
          </a:p>
        </p:txBody>
      </p:sp>
      <p:sp>
        <p:nvSpPr>
          <p:cNvPr id="48132" name="Title 1"/>
          <p:cNvSpPr>
            <a:spLocks noGrp="1"/>
          </p:cNvSpPr>
          <p:nvPr>
            <p:ph type="title" idx="4294967295"/>
          </p:nvPr>
        </p:nvSpPr>
        <p:spPr>
          <a:xfrm>
            <a:off x="0" y="-26988"/>
            <a:ext cx="9144000" cy="574676"/>
          </a:xfrm>
        </p:spPr>
        <p:txBody>
          <a:bodyPr/>
          <a:lstStyle/>
          <a:p>
            <a: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Observação Relevante</a:t>
            </a:r>
            <a:endParaRPr lang="en-US" sz="24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133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sz="1400"/>
          </a:p>
        </p:txBody>
      </p:sp>
      <p:sp>
        <p:nvSpPr>
          <p:cNvPr id="48134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1400"/>
          </a:p>
        </p:txBody>
      </p:sp>
      <p:sp>
        <p:nvSpPr>
          <p:cNvPr id="4813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t-BR" sz="1400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84213" y="6589713"/>
            <a:ext cx="575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Verdana" pitchFamily="34" charset="0"/>
              </a:rPr>
              <a:t>SINAENO – Sindicato da Arquitetura e da Engenharia</a:t>
            </a:r>
          </a:p>
        </p:txBody>
      </p:sp>
      <p:pic>
        <p:nvPicPr>
          <p:cNvPr id="48137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CaixaDeTexto 2"/>
          <p:cNvSpPr txBox="1">
            <a:spLocks noChangeArrowheads="1"/>
          </p:cNvSpPr>
          <p:nvPr/>
        </p:nvSpPr>
        <p:spPr bwMode="auto">
          <a:xfrm>
            <a:off x="5148263" y="2409825"/>
            <a:ext cx="338455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>
              <a:lnSpc>
                <a:spcPct val="105000"/>
              </a:lnSpc>
            </a:pPr>
            <a:r>
              <a:rPr lang="pt-BR" sz="2800">
                <a:solidFill>
                  <a:schemeClr val="bg1"/>
                </a:solidFill>
              </a:rPr>
              <a:t>Antes de uma boa</a:t>
            </a:r>
          </a:p>
          <a:p>
            <a:pPr marL="0" lvl="2" algn="ctr">
              <a:lnSpc>
                <a:spcPct val="105000"/>
              </a:lnSpc>
            </a:pPr>
            <a:endParaRPr lang="pt-BR" sz="1400">
              <a:solidFill>
                <a:schemeClr val="bg1"/>
              </a:solidFill>
            </a:endParaRPr>
          </a:p>
          <a:p>
            <a:pPr marL="0" lvl="2" algn="ctr">
              <a:lnSpc>
                <a:spcPct val="105000"/>
              </a:lnSpc>
            </a:pPr>
            <a:r>
              <a:rPr lang="pt-BR" sz="2800">
                <a:solidFill>
                  <a:schemeClr val="bg1"/>
                </a:solidFill>
              </a:rPr>
              <a:t>obra existe sempre</a:t>
            </a:r>
          </a:p>
          <a:p>
            <a:pPr marL="0" lvl="2" algn="ctr">
              <a:lnSpc>
                <a:spcPct val="105000"/>
              </a:lnSpc>
            </a:pPr>
            <a:endParaRPr lang="pt-BR" sz="1400">
              <a:solidFill>
                <a:schemeClr val="bg1"/>
              </a:solidFill>
            </a:endParaRPr>
          </a:p>
          <a:p>
            <a:pPr marL="0" lvl="2" algn="ctr">
              <a:lnSpc>
                <a:spcPct val="105000"/>
              </a:lnSpc>
            </a:pPr>
            <a:r>
              <a:rPr lang="pt-BR" sz="2800">
                <a:solidFill>
                  <a:schemeClr val="bg1"/>
                </a:solidFill>
              </a:rPr>
              <a:t>um bom projeto!</a:t>
            </a:r>
          </a:p>
        </p:txBody>
      </p:sp>
      <p:sp>
        <p:nvSpPr>
          <p:cNvPr id="49156" name="CaixaDeTexto 4"/>
          <p:cNvSpPr txBox="1">
            <a:spLocks noChangeArrowheads="1"/>
          </p:cNvSpPr>
          <p:nvPr/>
        </p:nvSpPr>
        <p:spPr bwMode="auto">
          <a:xfrm>
            <a:off x="5148263" y="6064250"/>
            <a:ext cx="3384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>
              <a:lnSpc>
                <a:spcPts val="2400"/>
              </a:lnSpc>
            </a:pPr>
            <a:endParaRPr lang="pt-BR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m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CaixaDeTexto 2"/>
          <p:cNvSpPr txBox="1">
            <a:spLocks noChangeArrowheads="1"/>
          </p:cNvSpPr>
          <p:nvPr/>
        </p:nvSpPr>
        <p:spPr bwMode="auto">
          <a:xfrm>
            <a:off x="5148263" y="2809875"/>
            <a:ext cx="33845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>
              <a:lnSpc>
                <a:spcPct val="80000"/>
              </a:lnSpc>
            </a:pPr>
            <a:r>
              <a:rPr lang="pt-BR" sz="3600">
                <a:solidFill>
                  <a:schemeClr val="bg1"/>
                </a:solidFill>
              </a:rPr>
              <a:t>Muito Obrigado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5148263" y="5581650"/>
            <a:ext cx="3384550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>
              <a:lnSpc>
                <a:spcPts val="3000"/>
              </a:lnSpc>
              <a:defRPr/>
            </a:pPr>
            <a:r>
              <a:rPr lang="pt-BR" sz="1600" spc="-10" dirty="0">
                <a:solidFill>
                  <a:schemeClr val="bg1"/>
                </a:solidFill>
                <a:latin typeface="+mj-lt"/>
                <a:cs typeface="Arial" charset="0"/>
              </a:rPr>
              <a:t>Mais da Copa no Brasil em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148263" y="6064250"/>
            <a:ext cx="338455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ctr">
              <a:lnSpc>
                <a:spcPts val="2400"/>
              </a:lnSpc>
              <a:defRPr/>
            </a:pPr>
            <a:r>
              <a:rPr lang="pt-BR" sz="1600" spc="-10" dirty="0">
                <a:solidFill>
                  <a:schemeClr val="bg1"/>
                </a:solidFill>
                <a:latin typeface="+mj-lt"/>
                <a:cs typeface="Arial" charset="0"/>
              </a:rPr>
              <a:t>www.portal2014.org.br</a:t>
            </a:r>
            <a:br>
              <a:rPr lang="pt-BR" sz="1600" spc="-10" dirty="0">
                <a:solidFill>
                  <a:schemeClr val="bg1"/>
                </a:solidFill>
                <a:latin typeface="+mj-lt"/>
                <a:cs typeface="Arial" charset="0"/>
              </a:rPr>
            </a:br>
            <a:r>
              <a:rPr lang="pt-BR" sz="1600" spc="-10" dirty="0">
                <a:solidFill>
                  <a:schemeClr val="bg1"/>
                </a:solidFill>
                <a:latin typeface="+mj-lt"/>
                <a:cs typeface="Arial" charset="0"/>
              </a:rPr>
              <a:t>www.sinaenco.com.br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25/03/09</a:t>
            </a: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850900"/>
          </a:xfrm>
        </p:spPr>
        <p:txBody>
          <a:bodyPr/>
          <a:lstStyle/>
          <a:p>
            <a:r>
              <a:rPr lang="pt-BR" sz="2800" smtClean="0">
                <a:latin typeface="Tahoma" pitchFamily="34" charset="0"/>
                <a:cs typeface="Tahoma" pitchFamily="34" charset="0"/>
              </a:rPr>
              <a:t/>
            </a:r>
            <a:br>
              <a:rPr lang="pt-BR" sz="2800" smtClean="0">
                <a:latin typeface="Tahoma" pitchFamily="34" charset="0"/>
                <a:cs typeface="Tahoma" pitchFamily="34" charset="0"/>
              </a:rPr>
            </a:br>
            <a:r>
              <a:rPr lang="pt-BR" sz="2800" smtClean="0">
                <a:latin typeface="Tahoma" pitchFamily="34" charset="0"/>
                <a:cs typeface="Tahoma" pitchFamily="34" charset="0"/>
              </a:rPr>
              <a:t/>
            </a:r>
            <a:br>
              <a:rPr lang="pt-BR" sz="2800" smtClean="0">
                <a:latin typeface="Tahoma" pitchFamily="34" charset="0"/>
                <a:cs typeface="Tahoma" pitchFamily="34" charset="0"/>
              </a:rPr>
            </a:br>
            <a: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Riscos (Brasil)</a:t>
            </a:r>
            <a:b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t-BR" sz="2800" smtClean="0">
                <a:latin typeface="Tahoma" pitchFamily="34" charset="0"/>
                <a:cs typeface="Tahoma" pitchFamily="34" charset="0"/>
              </a:rPr>
              <a:t/>
            </a:r>
            <a:br>
              <a:rPr lang="pt-BR" sz="2800" smtClean="0">
                <a:latin typeface="Tahoma" pitchFamily="34" charset="0"/>
                <a:cs typeface="Tahoma" pitchFamily="34" charset="0"/>
              </a:rPr>
            </a:br>
            <a:r>
              <a:rPr lang="pt-BR" sz="2800" smtClean="0">
                <a:latin typeface="Tahoma" pitchFamily="34" charset="0"/>
                <a:cs typeface="Tahoma" pitchFamily="34" charset="0"/>
              </a:rPr>
              <a:t/>
            </a:r>
            <a:br>
              <a:rPr lang="pt-BR" sz="2800" smtClean="0">
                <a:latin typeface="Tahoma" pitchFamily="34" charset="0"/>
                <a:cs typeface="Tahoma" pitchFamily="34" charset="0"/>
              </a:rPr>
            </a:br>
            <a:endParaRPr lang="pt-BR" sz="2800" smtClean="0">
              <a:solidFill>
                <a:srgbClr val="99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08050"/>
            <a:ext cx="7345363" cy="4105275"/>
          </a:xfrm>
        </p:spPr>
        <p:txBody>
          <a:bodyPr/>
          <a:lstStyle/>
          <a:p>
            <a:endParaRPr lang="pt-BR" sz="1900" smtClean="0"/>
          </a:p>
          <a:p>
            <a:pPr>
              <a:buFont typeface="Arial" pitchFamily="34" charset="0"/>
              <a:buNone/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       Pouco provável:</a:t>
            </a:r>
          </a:p>
          <a:p>
            <a:pPr>
              <a:buFontTx/>
              <a:buNone/>
            </a:pPr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•"/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Não conseguir aprontar os estádios até 2013, quando haverá a Copa das Confederações;</a:t>
            </a:r>
          </a:p>
          <a:p>
            <a:pPr lvl="1"/>
            <a:endParaRPr lang="pt-BR" sz="180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•"/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Não conseguir ampliar a capacidade hoteleira; </a:t>
            </a:r>
          </a:p>
          <a:p>
            <a:pPr lvl="1">
              <a:buFontTx/>
              <a:buNone/>
            </a:pPr>
            <a:endParaRPr lang="pt-BR" sz="180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•"/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Sofrer “apagões” de energia, telecomunicações e transporte aéreo.</a:t>
            </a:r>
          </a:p>
          <a:p>
            <a:pPr lvl="1">
              <a:buFontTx/>
              <a:buNone/>
            </a:pPr>
            <a:endParaRPr lang="pt-BR" sz="1800" smtClean="0"/>
          </a:p>
        </p:txBody>
      </p:sp>
      <p:pic>
        <p:nvPicPr>
          <p:cNvPr id="7174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0" y="5589588"/>
            <a:ext cx="9144000" cy="503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i="1" dirty="0">
                <a:solidFill>
                  <a:schemeClr val="tx1"/>
                </a:solidFill>
              </a:rPr>
              <a:t>Semana Internacional da Indústria da Construção em São Paulo – FEICON/BATIMAT – Março/2009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25/03/09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50"/>
            <a:ext cx="9144000" cy="922338"/>
          </a:xfrm>
        </p:spPr>
        <p:txBody>
          <a:bodyPr/>
          <a:lstStyle/>
          <a:p>
            <a:r>
              <a:rPr lang="pt-BR" sz="2700" smtClean="0">
                <a:latin typeface="Futura Md BT" pitchFamily="34" charset="0"/>
              </a:rPr>
              <a:t/>
            </a:r>
            <a:br>
              <a:rPr lang="pt-BR" sz="2700" smtClean="0">
                <a:latin typeface="Futura Md BT" pitchFamily="34" charset="0"/>
              </a:rPr>
            </a:br>
            <a:r>
              <a:rPr lang="pt-BR" sz="2700" smtClean="0">
                <a:latin typeface="Futura Md BT" pitchFamily="34" charset="0"/>
              </a:rPr>
              <a:t/>
            </a:r>
            <a:br>
              <a:rPr lang="pt-BR" sz="2700" smtClean="0">
                <a:latin typeface="Futura Md BT" pitchFamily="34" charset="0"/>
              </a:rPr>
            </a:br>
            <a: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Riscos (Brasil)</a:t>
            </a:r>
            <a:b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t-BR" sz="2700" smtClean="0">
                <a:latin typeface="Futura Md BT" pitchFamily="34" charset="0"/>
              </a:rPr>
              <a:t/>
            </a:r>
            <a:br>
              <a:rPr lang="pt-BR" sz="2700" smtClean="0">
                <a:latin typeface="Futura Md BT" pitchFamily="34" charset="0"/>
              </a:rPr>
            </a:br>
            <a:endParaRPr lang="pt-BR" sz="2700" smtClean="0">
              <a:solidFill>
                <a:srgbClr val="993300"/>
              </a:solidFill>
              <a:latin typeface="Futura Md BT" pitchFamily="34" charset="0"/>
            </a:endParaRPr>
          </a:p>
        </p:txBody>
      </p:sp>
      <p:pic>
        <p:nvPicPr>
          <p:cNvPr id="8197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580063" y="4652963"/>
            <a:ext cx="266382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836613"/>
            <a:ext cx="7632700" cy="4897437"/>
          </a:xfrm>
        </p:spPr>
        <p:txBody>
          <a:bodyPr/>
          <a:lstStyle/>
          <a:p>
            <a:pPr marL="352425" indent="-79375">
              <a:lnSpc>
                <a:spcPct val="85000"/>
              </a:lnSpc>
              <a:spcBef>
                <a:spcPct val="15000"/>
              </a:spcBef>
              <a:buFont typeface="Wingdings" pitchFamily="2" charset="2"/>
              <a:buChar char="Ø"/>
              <a:tabLst>
                <a:tab pos="95250" algn="l"/>
              </a:tabLst>
            </a:pPr>
            <a:endParaRPr lang="pt-BR" sz="1000" smtClean="0"/>
          </a:p>
          <a:p>
            <a:pPr marL="352425" indent="-79375">
              <a:lnSpc>
                <a:spcPct val="85000"/>
              </a:lnSpc>
              <a:spcBef>
                <a:spcPct val="15000"/>
              </a:spcBef>
              <a:buFont typeface="Arial" pitchFamily="34" charset="0"/>
              <a:buNone/>
              <a:tabLst>
                <a:tab pos="95250" algn="l"/>
              </a:tabLst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Provável, se houver demora nas decisões e definições:</a:t>
            </a:r>
          </a:p>
          <a:p>
            <a:pPr marL="352425" indent="-79375">
              <a:lnSpc>
                <a:spcPct val="85000"/>
              </a:lnSpc>
              <a:spcBef>
                <a:spcPct val="15000"/>
              </a:spcBef>
              <a:buFontTx/>
              <a:buNone/>
              <a:tabLst>
                <a:tab pos="95250" algn="l"/>
              </a:tabLst>
            </a:pPr>
            <a:endParaRPr lang="pt-BR" sz="1000" smtClean="0"/>
          </a:p>
          <a:p>
            <a:pPr marL="804863" lvl="1">
              <a:lnSpc>
                <a:spcPct val="85000"/>
              </a:lnSpc>
              <a:spcBef>
                <a:spcPct val="15000"/>
              </a:spcBef>
              <a:buFontTx/>
              <a:buChar char="•"/>
              <a:tabLst>
                <a:tab pos="95250" algn="l"/>
              </a:tabLst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Repetir o Pan 2007 / Rio de Janeiro:</a:t>
            </a:r>
          </a:p>
          <a:p>
            <a:pPr marL="804863" lvl="1">
              <a:lnSpc>
                <a:spcPct val="85000"/>
              </a:lnSpc>
              <a:spcBef>
                <a:spcPct val="15000"/>
              </a:spcBef>
              <a:buFontTx/>
              <a:buNone/>
              <a:tabLst>
                <a:tab pos="95250" algn="l"/>
              </a:tabLst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  	-    </a:t>
            </a:r>
            <a:r>
              <a:rPr lang="pt-BR" sz="1600" smtClean="0">
                <a:latin typeface="Arial" pitchFamily="34" charset="0"/>
                <a:cs typeface="Arial" pitchFamily="34" charset="0"/>
              </a:rPr>
              <a:t>Orçamentos iniciais superados pelos custos reais;</a:t>
            </a:r>
          </a:p>
          <a:p>
            <a:pPr marL="804863" lvl="1">
              <a:lnSpc>
                <a:spcPct val="85000"/>
              </a:lnSpc>
              <a:spcBef>
                <a:spcPct val="15000"/>
              </a:spcBef>
              <a:buFontTx/>
              <a:buNone/>
              <a:tabLst>
                <a:tab pos="95250" algn="l"/>
              </a:tabLst>
            </a:pPr>
            <a:r>
              <a:rPr lang="pt-BR" sz="160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180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1600" smtClean="0">
                <a:latin typeface="Arial" pitchFamily="34" charset="0"/>
                <a:cs typeface="Arial" pitchFamily="34" charset="0"/>
              </a:rPr>
              <a:t>     Ajuda emergencial do Estado, para completar as obras dos estádios;</a:t>
            </a:r>
          </a:p>
          <a:p>
            <a:pPr marL="804863" lvl="1">
              <a:lnSpc>
                <a:spcPct val="85000"/>
              </a:lnSpc>
              <a:spcBef>
                <a:spcPct val="15000"/>
              </a:spcBef>
              <a:buFontTx/>
              <a:buNone/>
              <a:tabLst>
                <a:tab pos="95250" algn="l"/>
              </a:tabLst>
            </a:pPr>
            <a:r>
              <a:rPr lang="pt-BR" sz="1600" smtClean="0">
                <a:latin typeface="Arial" pitchFamily="34" charset="0"/>
                <a:cs typeface="Arial" pitchFamily="34" charset="0"/>
              </a:rPr>
              <a:t>   	</a:t>
            </a:r>
            <a:r>
              <a:rPr lang="pt-BR" sz="1800" smtClean="0">
                <a:latin typeface="Arial" pitchFamily="34" charset="0"/>
                <a:cs typeface="Arial" pitchFamily="34" charset="0"/>
              </a:rPr>
              <a:t>-</a:t>
            </a:r>
            <a:r>
              <a:rPr lang="pt-BR" sz="1600" smtClean="0">
                <a:latin typeface="Arial" pitchFamily="34" charset="0"/>
                <a:cs typeface="Arial" pitchFamily="34" charset="0"/>
              </a:rPr>
              <a:t>     Não melhorar a infraestrutura no entorno dos estádios e das </a:t>
            </a:r>
            <a:br>
              <a:rPr lang="pt-BR" sz="1600" smtClean="0">
                <a:latin typeface="Arial" pitchFamily="34" charset="0"/>
                <a:cs typeface="Arial" pitchFamily="34" charset="0"/>
              </a:rPr>
            </a:br>
            <a:r>
              <a:rPr lang="pt-BR" sz="1600" smtClean="0">
                <a:latin typeface="Arial" pitchFamily="34" charset="0"/>
                <a:cs typeface="Arial" pitchFamily="34" charset="0"/>
              </a:rPr>
              <a:t>      cidades.</a:t>
            </a:r>
          </a:p>
          <a:p>
            <a:pPr marL="804863" lvl="1">
              <a:lnSpc>
                <a:spcPct val="85000"/>
              </a:lnSpc>
              <a:spcBef>
                <a:spcPct val="15000"/>
              </a:spcBef>
              <a:buFontTx/>
              <a:buNone/>
              <a:tabLst>
                <a:tab pos="95250" algn="l"/>
              </a:tabLst>
            </a:pPr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pPr marL="804863" lvl="1">
              <a:spcBef>
                <a:spcPct val="0"/>
              </a:spcBef>
              <a:buFontTx/>
              <a:buChar char="•"/>
              <a:tabLst>
                <a:tab pos="95250" algn="l"/>
              </a:tabLst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Perder a grande oportunidade de alavancar o país no cenário mundial.</a:t>
            </a:r>
          </a:p>
          <a:p>
            <a:pPr marL="804863" lvl="1">
              <a:spcBef>
                <a:spcPct val="0"/>
              </a:spcBef>
              <a:tabLst>
                <a:tab pos="95250" algn="l"/>
              </a:tabLst>
            </a:pPr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pPr marL="804863" lvl="1">
              <a:spcBef>
                <a:spcPct val="0"/>
              </a:spcBef>
              <a:buFontTx/>
              <a:buChar char="•"/>
              <a:tabLst>
                <a:tab pos="95250" algn="l"/>
              </a:tabLst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Não melhorar as condições de acessibilidade e mobilidade urbanas.</a:t>
            </a:r>
          </a:p>
          <a:p>
            <a:pPr marL="804863" lvl="1">
              <a:spcBef>
                <a:spcPct val="0"/>
              </a:spcBef>
              <a:tabLst>
                <a:tab pos="95250" algn="l"/>
              </a:tabLst>
            </a:pPr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pPr marL="804863" lvl="1">
              <a:spcBef>
                <a:spcPct val="0"/>
              </a:spcBef>
              <a:buFontTx/>
              <a:buChar char="•"/>
              <a:tabLst>
                <a:tab pos="95250" algn="l"/>
              </a:tabLst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Não melhorar as condições de saneamento, energia e telecomunicações.</a:t>
            </a:r>
          </a:p>
          <a:p>
            <a:pPr marL="804863" lvl="1">
              <a:spcBef>
                <a:spcPct val="0"/>
              </a:spcBef>
              <a:tabLst>
                <a:tab pos="95250" algn="l"/>
              </a:tabLst>
            </a:pPr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pPr marL="804863" lvl="1">
              <a:spcBef>
                <a:spcPct val="0"/>
              </a:spcBef>
              <a:buFontTx/>
              <a:buChar char="•"/>
              <a:tabLst>
                <a:tab pos="95250" algn="l"/>
              </a:tabLst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Ter que adotar medidas excepcionais de segurança durante os jogos, que irão se esvair, depois da Copa.</a:t>
            </a:r>
          </a:p>
          <a:p>
            <a:pPr marL="352425" indent="-79375">
              <a:spcBef>
                <a:spcPct val="0"/>
              </a:spcBef>
              <a:tabLst>
                <a:tab pos="95250" algn="l"/>
              </a:tabLst>
            </a:pPr>
            <a:endParaRPr lang="pt-BR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732463"/>
            <a:ext cx="914400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i="1" dirty="0">
                <a:solidFill>
                  <a:schemeClr val="tx1"/>
                </a:solidFill>
              </a:rPr>
              <a:t>Semana Internacional da Indústria da Construção em São Paulo – FEICON/BATIMAT – Março/2009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S1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25/03/09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06437"/>
          </a:xfrm>
        </p:spPr>
        <p:txBody>
          <a:bodyPr/>
          <a:lstStyle/>
          <a:p>
            <a:r>
              <a:rPr lang="pt-BR" sz="2800" smtClean="0">
                <a:latin typeface="Futura Md BT" pitchFamily="34" charset="0"/>
              </a:rPr>
              <a:t/>
            </a:r>
            <a:br>
              <a:rPr lang="pt-BR" sz="2800" smtClean="0">
                <a:latin typeface="Futura Md BT" pitchFamily="34" charset="0"/>
              </a:rPr>
            </a:br>
            <a: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PAN 2007</a:t>
            </a:r>
            <a:b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t-BR" sz="2400" smtClean="0">
                <a:latin typeface="Futura Md BT" pitchFamily="34" charset="0"/>
              </a:rPr>
              <a:t/>
            </a:r>
            <a:br>
              <a:rPr lang="pt-BR" sz="2400" smtClean="0">
                <a:latin typeface="Futura Md BT" pitchFamily="34" charset="0"/>
              </a:rPr>
            </a:br>
            <a:endParaRPr lang="pt-BR" sz="2400" smtClean="0">
              <a:solidFill>
                <a:srgbClr val="993300"/>
              </a:solidFill>
              <a:latin typeface="Futura Md BT" pitchFamily="34" charset="0"/>
            </a:endParaRPr>
          </a:p>
        </p:txBody>
      </p:sp>
      <p:pic>
        <p:nvPicPr>
          <p:cNvPr id="9221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580063" y="3573463"/>
            <a:ext cx="266382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580063" y="4652963"/>
            <a:ext cx="266382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765175"/>
            <a:ext cx="7416800" cy="40322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t-BR" sz="1600" smtClean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“Os gastos do Pan somam 3,7 bilhões de reais, 800% a mais do que o previsto em 2002, quando os governos registraram que gastariam R$ 414 milhões.”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pt-BR" sz="14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“O Estádio Olímpico João Havelange (Engenhão) foi orçado em 166 milhões de reais, mas sua construção saiu por 400 milhões de reais.”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pt-BR" sz="14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“O custo médio das 4 edições anteriores (Santo Domingo, Winnipeg, Mar del Plata e Havana) ficou muito abaixo: 280 milhões de reais. </a:t>
            </a:r>
            <a:br>
              <a:rPr lang="pt-BR" sz="1800" smtClean="0">
                <a:latin typeface="Arial" pitchFamily="34" charset="0"/>
                <a:cs typeface="Arial" pitchFamily="34" charset="0"/>
              </a:rPr>
            </a:br>
            <a:r>
              <a:rPr lang="pt-BR" sz="1800" smtClean="0">
                <a:latin typeface="Arial" pitchFamily="34" charset="0"/>
                <a:cs typeface="Arial" pitchFamily="34" charset="0"/>
              </a:rPr>
              <a:t>O Brasil gastou 12 vezes mais para promover o mesmo evento.”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pt-BR" sz="14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pt-BR" sz="1800" smtClean="0">
                <a:latin typeface="Arial" pitchFamily="34" charset="0"/>
                <a:cs typeface="Arial" pitchFamily="34" charset="0"/>
              </a:rPr>
              <a:t>“Contratos sem licitação, obras atrasadas, falta de transparência e estouro de orçamento são os principais problemas.” 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Arial" pitchFamily="34" charset="0"/>
              <a:buNone/>
            </a:pPr>
            <a:r>
              <a:rPr lang="pt-BR" sz="1600" smtClean="0">
                <a:latin typeface="Arial" pitchFamily="34" charset="0"/>
                <a:cs typeface="Arial" pitchFamily="34" charset="0"/>
              </a:rPr>
              <a:t>					</a:t>
            </a:r>
            <a:endParaRPr lang="pt-BR" sz="180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pt-BR" sz="1800" smtClean="0"/>
              <a:t>					</a:t>
            </a:r>
            <a:r>
              <a:rPr lang="pt-BR" sz="1400" i="1" smtClean="0"/>
              <a:t>Revista VEJA – 16/05/2007</a:t>
            </a:r>
            <a:endParaRPr lang="pt-BR" altLang="ja-JP" sz="1400" i="1" smtClean="0">
              <a:cs typeface="ＭＳ Ｐゴシック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pt-BR" altLang="ja-JP" sz="1400" i="1" smtClean="0">
                <a:cs typeface="ＭＳ Ｐゴシック"/>
              </a:rPr>
              <a:t>					Folha de S. Paulo – 12/06/2007 e 14/08/2007 </a:t>
            </a:r>
            <a:endParaRPr lang="pt-BR" sz="1400" i="1" smtClean="0"/>
          </a:p>
        </p:txBody>
      </p:sp>
      <p:sp>
        <p:nvSpPr>
          <p:cNvPr id="7" name="Retângulo 6"/>
          <p:cNvSpPr/>
          <p:nvPr/>
        </p:nvSpPr>
        <p:spPr>
          <a:xfrm>
            <a:off x="0" y="5589588"/>
            <a:ext cx="9144000" cy="503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i="1" dirty="0">
                <a:solidFill>
                  <a:schemeClr val="tx1"/>
                </a:solidFill>
              </a:rPr>
              <a:t>Semana Internacional da Indústria da Construção em São Paulo – FEICON/BATIMAT – Março/2009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 idx="4294967295"/>
          </p:nvPr>
        </p:nvSpPr>
        <p:spPr>
          <a:xfrm>
            <a:off x="1187450" y="-315913"/>
            <a:ext cx="6913563" cy="1223963"/>
          </a:xfrm>
        </p:spPr>
        <p:txBody>
          <a:bodyPr/>
          <a:lstStyle/>
          <a:p>
            <a: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“Vendas de Marcas”</a:t>
            </a:r>
            <a:endParaRPr lang="en-US" sz="24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4294967295"/>
          </p:nvPr>
        </p:nvSpPr>
        <p:spPr>
          <a:xfrm>
            <a:off x="900113" y="1268413"/>
            <a:ext cx="7272337" cy="4352925"/>
          </a:xfrm>
        </p:spPr>
        <p:txBody>
          <a:bodyPr/>
          <a:lstStyle/>
          <a:p>
            <a:r>
              <a:rPr lang="pt-BR" sz="2000" smtClean="0">
                <a:latin typeface="Arial" pitchFamily="34" charset="0"/>
                <a:cs typeface="Arial" pitchFamily="34" charset="0"/>
              </a:rPr>
              <a:t>A disseminação da audiência da Copa pela televisão faz dela uma grande oportunidade para a “ venda de marcas”.</a:t>
            </a:r>
          </a:p>
          <a:p>
            <a:pPr>
              <a:buFontTx/>
              <a:buBlip>
                <a:blip r:embed="rId3"/>
              </a:buBlip>
            </a:pPr>
            <a:endParaRPr lang="pt-BR" sz="140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A Sony, Coca Cola, Nike são algumas das patrocinadoras Master da FIFA;</a:t>
            </a:r>
          </a:p>
          <a:p>
            <a:pPr lvl="1"/>
            <a:endParaRPr lang="pt-BR" sz="140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A Samsung, a LG e a Hyundai utilizaram a Copa 2002 para se consolidarem como marcas mundiais, com grande sucesso.</a:t>
            </a:r>
          </a:p>
          <a:p>
            <a:pPr lvl="1"/>
            <a:endParaRPr lang="pt-BR" sz="18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Que marcas brasileiras podem investir para se consagrarem como marcas mundiais?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sz="1400"/>
          </a:p>
        </p:txBody>
      </p:sp>
      <p:sp>
        <p:nvSpPr>
          <p:cNvPr id="10246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1400"/>
          </a:p>
        </p:txBody>
      </p:sp>
      <p:sp>
        <p:nvSpPr>
          <p:cNvPr id="1024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B766852-339D-43D1-BCC2-B482D1254854}" type="slidenum">
              <a:rPr lang="pt-BR" sz="1400"/>
              <a:pPr algn="r"/>
              <a:t>8</a:t>
            </a:fld>
            <a:endParaRPr lang="pt-BR" sz="140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84213" y="6589713"/>
            <a:ext cx="575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Verdana" pitchFamily="34" charset="0"/>
              </a:rPr>
              <a:t>SINAENCO – Sindicato da Arquitetura e da Engenharia</a:t>
            </a:r>
          </a:p>
        </p:txBody>
      </p:sp>
      <p:pic>
        <p:nvPicPr>
          <p:cNvPr id="10249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2663"/>
            <a:ext cx="914400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0" y="5589588"/>
            <a:ext cx="9144000" cy="503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i="1" dirty="0">
                <a:solidFill>
                  <a:schemeClr val="tx1"/>
                </a:solidFill>
              </a:rPr>
              <a:t>SPORTSBUSINESS CONGRESS – “Investimentos, infraestrutura e impactos” – SP/Agosto/2010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S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 idx="4294967295"/>
          </p:nvPr>
        </p:nvSpPr>
        <p:spPr>
          <a:xfrm>
            <a:off x="1187450" y="-26988"/>
            <a:ext cx="6913563" cy="647701"/>
          </a:xfrm>
        </p:spPr>
        <p:txBody>
          <a:bodyPr/>
          <a:lstStyle/>
          <a:p>
            <a:r>
              <a:rPr lang="pt-BR" sz="24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Marcas Brasileiras mais Valiosas</a:t>
            </a:r>
            <a:endParaRPr lang="en-US" sz="240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sz="1400"/>
          </a:p>
        </p:txBody>
      </p:sp>
      <p:sp>
        <p:nvSpPr>
          <p:cNvPr id="11269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1400"/>
          </a:p>
        </p:txBody>
      </p:sp>
      <p:sp>
        <p:nvSpPr>
          <p:cNvPr id="1127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pt-BR" sz="1400"/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684213" y="6589713"/>
            <a:ext cx="5759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chemeClr val="bg1"/>
                </a:solidFill>
                <a:latin typeface="Verdana" pitchFamily="34" charset="0"/>
              </a:rPr>
              <a:t>SINAENCO – Sindicato da Arquitetura e da Engenharia</a:t>
            </a:r>
          </a:p>
        </p:txBody>
      </p:sp>
      <p:pic>
        <p:nvPicPr>
          <p:cNvPr id="11272" name="Picture 7" descr="\\SERVER\Trabalhos\Sinaenco\PSD\jpg\Templa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89650"/>
            <a:ext cx="91440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0" y="5589588"/>
            <a:ext cx="9144000" cy="503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i="1" dirty="0">
                <a:solidFill>
                  <a:schemeClr val="tx1"/>
                </a:solidFill>
              </a:rPr>
              <a:t>SPORTSBUSINESS CONGRESS – “Investimentos, infraestrutura e impactos” – SP/Agosto/2010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580063" y="3644900"/>
            <a:ext cx="2663825" cy="1368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275" name="Content Placeholder 2"/>
          <p:cNvSpPr>
            <a:spLocks noGrp="1"/>
          </p:cNvSpPr>
          <p:nvPr>
            <p:ph idx="4294967295"/>
          </p:nvPr>
        </p:nvSpPr>
        <p:spPr>
          <a:xfrm>
            <a:off x="971550" y="1268413"/>
            <a:ext cx="7416800" cy="4425950"/>
          </a:xfrm>
        </p:spPr>
        <p:txBody>
          <a:bodyPr/>
          <a:lstStyle/>
          <a:p>
            <a:r>
              <a:rPr lang="pt-BR" sz="2000" smtClean="0">
                <a:latin typeface="Arial" pitchFamily="34" charset="0"/>
                <a:cs typeface="Arial" pitchFamily="34" charset="0"/>
              </a:rPr>
              <a:t>Recente lista feita pela Interbrand indica que entre as 10 marcas mais valiosas da América Latina, 5 são bancos,        4 dos quais brasileiros:</a:t>
            </a:r>
          </a:p>
          <a:p>
            <a:pPr>
              <a:buFontTx/>
              <a:buNone/>
            </a:pPr>
            <a:endParaRPr lang="pt-BR" sz="100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1800" smtClean="0">
                <a:latin typeface="Arial" pitchFamily="34" charset="0"/>
                <a:cs typeface="Arial" pitchFamily="34" charset="0"/>
              </a:rPr>
              <a:t>Itaú, Bradesco, Banco do Brasil e Unibanco.</a:t>
            </a:r>
          </a:p>
          <a:p>
            <a:pPr lvl="1"/>
            <a:endParaRPr lang="pt-BR" sz="14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Petrobrás só aparece em sétimo e a Vale em 11º .</a:t>
            </a:r>
          </a:p>
          <a:p>
            <a:pPr>
              <a:buFontTx/>
              <a:buBlip>
                <a:blip r:embed="rId4"/>
              </a:buBlip>
            </a:pPr>
            <a:endParaRPr lang="pt-BR" sz="14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A Natura (em 14º) é a única marca de bens de consumo no ranking.</a:t>
            </a:r>
          </a:p>
          <a:p>
            <a:pPr>
              <a:buFontTx/>
              <a:buBlip>
                <a:blip r:embed="rId4"/>
              </a:buBlip>
            </a:pPr>
            <a:endParaRPr lang="pt-BR" sz="1400" smtClean="0">
              <a:latin typeface="Arial" pitchFamily="34" charset="0"/>
              <a:cs typeface="Arial" pitchFamily="34" charset="0"/>
            </a:endParaRPr>
          </a:p>
          <a:p>
            <a:r>
              <a:rPr lang="pt-BR" sz="2000" smtClean="0">
                <a:latin typeface="Arial" pitchFamily="34" charset="0"/>
                <a:cs typeface="Arial" pitchFamily="34" charset="0"/>
              </a:rPr>
              <a:t>Em função dos critérios (discutíveis), a Ambev e Brahma  não aparecem na lista.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4144</TotalTime>
  <Words>2677</Words>
  <Application>Microsoft Office PowerPoint</Application>
  <PresentationFormat>Apresentação na tela (4:3)</PresentationFormat>
  <Paragraphs>549</Paragraphs>
  <Slides>47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9" baseType="lpstr">
      <vt:lpstr>Calibri</vt:lpstr>
      <vt:lpstr>Arial</vt:lpstr>
      <vt:lpstr>Tahoma</vt:lpstr>
      <vt:lpstr>Futura Md BT</vt:lpstr>
      <vt:lpstr>Wingdings</vt:lpstr>
      <vt:lpstr>ＭＳ Ｐゴシック</vt:lpstr>
      <vt:lpstr>Verdana</vt:lpstr>
      <vt:lpstr>Arial Unicode MS</vt:lpstr>
      <vt:lpstr>Wingdings 3</vt:lpstr>
      <vt:lpstr>Tw Cen MT</vt:lpstr>
      <vt:lpstr>AvantGarde Bk BT</vt:lpstr>
      <vt:lpstr>Office Theme</vt:lpstr>
      <vt:lpstr>Slide 1</vt:lpstr>
      <vt:lpstr>Slide 2</vt:lpstr>
      <vt:lpstr> O SINAENCO e a COPA 2014 </vt:lpstr>
      <vt:lpstr> O SINAENCO e a COPA 2014 </vt:lpstr>
      <vt:lpstr>  Riscos (Brasil)   </vt:lpstr>
      <vt:lpstr>  Riscos (Brasil)  </vt:lpstr>
      <vt:lpstr> PAN 2007  </vt:lpstr>
      <vt:lpstr>“Vendas de Marcas”</vt:lpstr>
      <vt:lpstr>Marcas Brasileiras mais Valiosas</vt:lpstr>
      <vt:lpstr>As Grandes Marcas Brasileiras</vt:lpstr>
      <vt:lpstr>Ações Governamentais</vt:lpstr>
      <vt:lpstr> COPA 2014 </vt:lpstr>
      <vt:lpstr> COPA DO MUNDO - 2014 </vt:lpstr>
      <vt:lpstr>Slide 14</vt:lpstr>
      <vt:lpstr>Como Romper o Círculo Vicioso</vt:lpstr>
      <vt:lpstr>Slide 16</vt:lpstr>
      <vt:lpstr>Slide 17</vt:lpstr>
      <vt:lpstr>Conhecimento do “Paciente” (Sítio de Intervenção)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Observação Relevante</vt:lpstr>
      <vt:lpstr>Slide 46</vt:lpstr>
      <vt:lpstr>Slide 47</vt:lpstr>
    </vt:vector>
  </TitlesOfParts>
  <Company>Brasil 2022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Estádios e Mobilidade Urbana</dc:title>
  <dc:creator>Jorge Hori</dc:creator>
  <cp:lastModifiedBy>Maubertec Eng. e Proj. LTDA</cp:lastModifiedBy>
  <cp:revision>549</cp:revision>
  <dcterms:created xsi:type="dcterms:W3CDTF">2011-04-29T21:42:43Z</dcterms:created>
  <dcterms:modified xsi:type="dcterms:W3CDTF">2014-03-10T17:49:51Z</dcterms:modified>
</cp:coreProperties>
</file>