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32" r:id="rId5"/>
    <p:sldMasterId id="2147483744" r:id="rId6"/>
    <p:sldMasterId id="2147483756" r:id="rId7"/>
    <p:sldMasterId id="2147483768" r:id="rId8"/>
    <p:sldMasterId id="2147483780" r:id="rId9"/>
  </p:sldMasterIdLst>
  <p:notesMasterIdLst>
    <p:notesMasterId r:id="rId41"/>
  </p:notesMasterIdLst>
  <p:sldIdLst>
    <p:sldId id="257" r:id="rId10"/>
    <p:sldId id="300" r:id="rId11"/>
    <p:sldId id="303" r:id="rId12"/>
    <p:sldId id="304" r:id="rId13"/>
    <p:sldId id="307" r:id="rId14"/>
    <p:sldId id="298" r:id="rId15"/>
    <p:sldId id="309" r:id="rId16"/>
    <p:sldId id="259" r:id="rId17"/>
    <p:sldId id="270" r:id="rId18"/>
    <p:sldId id="268" r:id="rId19"/>
    <p:sldId id="261" r:id="rId20"/>
    <p:sldId id="265" r:id="rId21"/>
    <p:sldId id="288" r:id="rId22"/>
    <p:sldId id="310" r:id="rId23"/>
    <p:sldId id="275" r:id="rId24"/>
    <p:sldId id="289" r:id="rId25"/>
    <p:sldId id="290" r:id="rId26"/>
    <p:sldId id="291" r:id="rId27"/>
    <p:sldId id="292" r:id="rId28"/>
    <p:sldId id="293" r:id="rId29"/>
    <p:sldId id="287" r:id="rId30"/>
    <p:sldId id="276" r:id="rId31"/>
    <p:sldId id="278" r:id="rId32"/>
    <p:sldId id="279" r:id="rId33"/>
    <p:sldId id="284" r:id="rId34"/>
    <p:sldId id="294" r:id="rId35"/>
    <p:sldId id="295" r:id="rId36"/>
    <p:sldId id="305" r:id="rId37"/>
    <p:sldId id="312" r:id="rId38"/>
    <p:sldId id="297" r:id="rId39"/>
    <p:sldId id="271" r:id="rId4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FFFF"/>
    <a:srgbClr val="3366FF"/>
    <a:srgbClr val="0066FF"/>
    <a:srgbClr val="66FF99"/>
    <a:srgbClr val="00FF00"/>
    <a:srgbClr val="009999"/>
    <a:srgbClr val="3333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AOC\Documents\FLUXO%20M&#201;DIO%20AMAZ&#212;NIA%201999%20-%202014%2010%5e8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AOC\Documents\LUZ-SPAULO-188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Plan1!$Q$59:$Q$74</c:f>
              <c:numCache>
                <c:formatCode>General</c:formatCode>
                <c:ptCount val="1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</c:numCache>
            </c:numRef>
          </c:cat>
          <c:val>
            <c:numRef>
              <c:f>Plan1!$S$59:$S$74</c:f>
              <c:numCache>
                <c:formatCode>0.00E+00</c:formatCode>
                <c:ptCount val="16"/>
                <c:pt idx="0">
                  <c:v>146639556.98600003</c:v>
                </c:pt>
                <c:pt idx="1">
                  <c:v>233759298.68333337</c:v>
                </c:pt>
                <c:pt idx="2">
                  <c:v>266626979.6583333</c:v>
                </c:pt>
                <c:pt idx="3">
                  <c:v>284777584.93333334</c:v>
                </c:pt>
                <c:pt idx="4">
                  <c:v>264188133.76666668</c:v>
                </c:pt>
                <c:pt idx="5">
                  <c:v>244520655.63333333</c:v>
                </c:pt>
                <c:pt idx="6">
                  <c:v>243518221.94166669</c:v>
                </c:pt>
                <c:pt idx="7">
                  <c:v>228733750.92184997</c:v>
                </c:pt>
                <c:pt idx="8">
                  <c:v>250236100.09166667</c:v>
                </c:pt>
                <c:pt idx="9">
                  <c:v>215051344.57500002</c:v>
                </c:pt>
                <c:pt idx="10">
                  <c:v>299542459.18416667</c:v>
                </c:pt>
                <c:pt idx="11">
                  <c:v>263977299.80833331</c:v>
                </c:pt>
                <c:pt idx="12">
                  <c:v>264091373.04083335</c:v>
                </c:pt>
                <c:pt idx="13">
                  <c:v>292067724.94166666</c:v>
                </c:pt>
                <c:pt idx="14">
                  <c:v>308030689.125</c:v>
                </c:pt>
                <c:pt idx="15">
                  <c:v>345301023.12500006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2929552"/>
        <c:axId val="402921152"/>
      </c:barChart>
      <c:catAx>
        <c:axId val="402929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400" b="1" i="0" baseline="0">
                <a:latin typeface="Arial" panose="020B0604020202020204" pitchFamily="34" charset="0"/>
              </a:defRPr>
            </a:pPr>
            <a:endParaRPr lang="es-CO"/>
          </a:p>
        </c:txPr>
        <c:crossAx val="402921152"/>
        <c:crosses val="autoZero"/>
        <c:auto val="1"/>
        <c:lblAlgn val="ctr"/>
        <c:lblOffset val="100"/>
        <c:tickLblSkip val="1"/>
        <c:noMultiLvlLbl val="0"/>
      </c:catAx>
      <c:valAx>
        <c:axId val="402921152"/>
        <c:scaling>
          <c:orientation val="minMax"/>
          <c:max val="400000000"/>
          <c:min val="0"/>
        </c:scaling>
        <c:delete val="0"/>
        <c:axPos val="l"/>
        <c:majorGridlines/>
        <c:numFmt formatCode="0.E+00" sourceLinked="0"/>
        <c:majorTickMark val="out"/>
        <c:minorTickMark val="none"/>
        <c:tickLblPos val="nextTo"/>
        <c:txPr>
          <a:bodyPr/>
          <a:lstStyle/>
          <a:p>
            <a:pPr>
              <a:defRPr sz="1400" b="1" i="0" baseline="0">
                <a:latin typeface="Arial" panose="020B0604020202020204" pitchFamily="34" charset="0"/>
              </a:defRPr>
            </a:pPr>
            <a:endParaRPr lang="es-CO"/>
          </a:p>
        </c:txPr>
        <c:crossAx val="4029295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'[LUZ-SPAULO-1887.xlsx]Plan1'!$A$5:$A$135</c:f>
              <c:numCache>
                <c:formatCode>General</c:formatCode>
                <c:ptCount val="131"/>
                <c:pt idx="0">
                  <c:v>1887</c:v>
                </c:pt>
                <c:pt idx="1">
                  <c:v>1888</c:v>
                </c:pt>
                <c:pt idx="2">
                  <c:v>1889</c:v>
                </c:pt>
                <c:pt idx="3">
                  <c:v>1890</c:v>
                </c:pt>
                <c:pt idx="4">
                  <c:v>1891</c:v>
                </c:pt>
                <c:pt idx="5">
                  <c:v>1892</c:v>
                </c:pt>
                <c:pt idx="6">
                  <c:v>1893</c:v>
                </c:pt>
                <c:pt idx="7">
                  <c:v>1894</c:v>
                </c:pt>
                <c:pt idx="8">
                  <c:v>1895</c:v>
                </c:pt>
                <c:pt idx="9">
                  <c:v>1896</c:v>
                </c:pt>
                <c:pt idx="10">
                  <c:v>1897</c:v>
                </c:pt>
                <c:pt idx="11">
                  <c:v>1898</c:v>
                </c:pt>
                <c:pt idx="12">
                  <c:v>1899</c:v>
                </c:pt>
                <c:pt idx="13">
                  <c:v>1900</c:v>
                </c:pt>
                <c:pt idx="14">
                  <c:v>1901</c:v>
                </c:pt>
                <c:pt idx="15">
                  <c:v>1902</c:v>
                </c:pt>
                <c:pt idx="16">
                  <c:v>1903</c:v>
                </c:pt>
                <c:pt idx="17">
                  <c:v>1904</c:v>
                </c:pt>
                <c:pt idx="18">
                  <c:v>1905</c:v>
                </c:pt>
                <c:pt idx="19">
                  <c:v>1906</c:v>
                </c:pt>
                <c:pt idx="20">
                  <c:v>1907</c:v>
                </c:pt>
                <c:pt idx="21">
                  <c:v>1908</c:v>
                </c:pt>
                <c:pt idx="22">
                  <c:v>1909</c:v>
                </c:pt>
                <c:pt idx="23">
                  <c:v>1910</c:v>
                </c:pt>
                <c:pt idx="24">
                  <c:v>1911</c:v>
                </c:pt>
                <c:pt idx="25">
                  <c:v>1912</c:v>
                </c:pt>
                <c:pt idx="26">
                  <c:v>1913</c:v>
                </c:pt>
                <c:pt idx="27">
                  <c:v>1914</c:v>
                </c:pt>
                <c:pt idx="28">
                  <c:v>1915</c:v>
                </c:pt>
                <c:pt idx="29">
                  <c:v>1916</c:v>
                </c:pt>
                <c:pt idx="30">
                  <c:v>1917</c:v>
                </c:pt>
                <c:pt idx="31">
                  <c:v>1918</c:v>
                </c:pt>
                <c:pt idx="32">
                  <c:v>1919</c:v>
                </c:pt>
                <c:pt idx="33">
                  <c:v>1920</c:v>
                </c:pt>
                <c:pt idx="34">
                  <c:v>1921</c:v>
                </c:pt>
                <c:pt idx="35">
                  <c:v>1922</c:v>
                </c:pt>
                <c:pt idx="36">
                  <c:v>1923</c:v>
                </c:pt>
                <c:pt idx="37">
                  <c:v>1924</c:v>
                </c:pt>
                <c:pt idx="38">
                  <c:v>1925</c:v>
                </c:pt>
                <c:pt idx="39">
                  <c:v>1926</c:v>
                </c:pt>
                <c:pt idx="40">
                  <c:v>1927</c:v>
                </c:pt>
                <c:pt idx="41">
                  <c:v>1928</c:v>
                </c:pt>
                <c:pt idx="42">
                  <c:v>1929</c:v>
                </c:pt>
                <c:pt idx="43">
                  <c:v>1930</c:v>
                </c:pt>
                <c:pt idx="44">
                  <c:v>1931</c:v>
                </c:pt>
                <c:pt idx="45">
                  <c:v>1932</c:v>
                </c:pt>
                <c:pt idx="46">
                  <c:v>1933</c:v>
                </c:pt>
                <c:pt idx="47">
                  <c:v>1934</c:v>
                </c:pt>
                <c:pt idx="48">
                  <c:v>1935</c:v>
                </c:pt>
                <c:pt idx="49">
                  <c:v>1936</c:v>
                </c:pt>
                <c:pt idx="50">
                  <c:v>1937</c:v>
                </c:pt>
                <c:pt idx="51">
                  <c:v>1938</c:v>
                </c:pt>
                <c:pt idx="52">
                  <c:v>1939</c:v>
                </c:pt>
                <c:pt idx="53">
                  <c:v>1940</c:v>
                </c:pt>
                <c:pt idx="54">
                  <c:v>1941</c:v>
                </c:pt>
                <c:pt idx="55">
                  <c:v>1942</c:v>
                </c:pt>
                <c:pt idx="56">
                  <c:v>1943</c:v>
                </c:pt>
                <c:pt idx="57">
                  <c:v>1944</c:v>
                </c:pt>
                <c:pt idx="58">
                  <c:v>1945</c:v>
                </c:pt>
                <c:pt idx="59">
                  <c:v>1946</c:v>
                </c:pt>
                <c:pt idx="60">
                  <c:v>1947</c:v>
                </c:pt>
                <c:pt idx="61">
                  <c:v>1948</c:v>
                </c:pt>
                <c:pt idx="62">
                  <c:v>1949</c:v>
                </c:pt>
                <c:pt idx="63">
                  <c:v>1950</c:v>
                </c:pt>
                <c:pt idx="64">
                  <c:v>1951</c:v>
                </c:pt>
                <c:pt idx="65">
                  <c:v>1952</c:v>
                </c:pt>
                <c:pt idx="66">
                  <c:v>1953</c:v>
                </c:pt>
                <c:pt idx="67">
                  <c:v>1954</c:v>
                </c:pt>
                <c:pt idx="68">
                  <c:v>1955</c:v>
                </c:pt>
                <c:pt idx="69">
                  <c:v>1956</c:v>
                </c:pt>
                <c:pt idx="70">
                  <c:v>1957</c:v>
                </c:pt>
                <c:pt idx="71">
                  <c:v>1958</c:v>
                </c:pt>
                <c:pt idx="72">
                  <c:v>1959</c:v>
                </c:pt>
                <c:pt idx="73">
                  <c:v>1960</c:v>
                </c:pt>
                <c:pt idx="74">
                  <c:v>1961</c:v>
                </c:pt>
                <c:pt idx="75">
                  <c:v>1962</c:v>
                </c:pt>
                <c:pt idx="76">
                  <c:v>1963</c:v>
                </c:pt>
                <c:pt idx="77">
                  <c:v>1964</c:v>
                </c:pt>
                <c:pt idx="78">
                  <c:v>1965</c:v>
                </c:pt>
                <c:pt idx="79">
                  <c:v>1966</c:v>
                </c:pt>
                <c:pt idx="80">
                  <c:v>1967</c:v>
                </c:pt>
                <c:pt idx="81">
                  <c:v>1968</c:v>
                </c:pt>
                <c:pt idx="82">
                  <c:v>1969</c:v>
                </c:pt>
                <c:pt idx="83">
                  <c:v>1970</c:v>
                </c:pt>
                <c:pt idx="84">
                  <c:v>1971</c:v>
                </c:pt>
                <c:pt idx="85">
                  <c:v>1972</c:v>
                </c:pt>
                <c:pt idx="86">
                  <c:v>1973</c:v>
                </c:pt>
                <c:pt idx="87">
                  <c:v>1974</c:v>
                </c:pt>
                <c:pt idx="88">
                  <c:v>1975</c:v>
                </c:pt>
                <c:pt idx="89">
                  <c:v>1976</c:v>
                </c:pt>
                <c:pt idx="90">
                  <c:v>1977</c:v>
                </c:pt>
                <c:pt idx="91">
                  <c:v>1978</c:v>
                </c:pt>
                <c:pt idx="92">
                  <c:v>1979</c:v>
                </c:pt>
                <c:pt idx="93">
                  <c:v>1980</c:v>
                </c:pt>
                <c:pt idx="94">
                  <c:v>1981</c:v>
                </c:pt>
                <c:pt idx="95">
                  <c:v>1982</c:v>
                </c:pt>
                <c:pt idx="96">
                  <c:v>1983</c:v>
                </c:pt>
                <c:pt idx="97">
                  <c:v>1984</c:v>
                </c:pt>
                <c:pt idx="98">
                  <c:v>1985</c:v>
                </c:pt>
                <c:pt idx="99">
                  <c:v>1986</c:v>
                </c:pt>
                <c:pt idx="100">
                  <c:v>1987</c:v>
                </c:pt>
                <c:pt idx="101">
                  <c:v>1988</c:v>
                </c:pt>
                <c:pt idx="102">
                  <c:v>1989</c:v>
                </c:pt>
                <c:pt idx="103">
                  <c:v>1990</c:v>
                </c:pt>
                <c:pt idx="104">
                  <c:v>1991</c:v>
                </c:pt>
                <c:pt idx="105">
                  <c:v>1992</c:v>
                </c:pt>
                <c:pt idx="106">
                  <c:v>1993</c:v>
                </c:pt>
                <c:pt idx="107">
                  <c:v>1994</c:v>
                </c:pt>
                <c:pt idx="108">
                  <c:v>1995</c:v>
                </c:pt>
                <c:pt idx="109">
                  <c:v>1996</c:v>
                </c:pt>
                <c:pt idx="110">
                  <c:v>1997</c:v>
                </c:pt>
                <c:pt idx="111">
                  <c:v>1998</c:v>
                </c:pt>
                <c:pt idx="112">
                  <c:v>1999</c:v>
                </c:pt>
                <c:pt idx="113">
                  <c:v>2000</c:v>
                </c:pt>
                <c:pt idx="114">
                  <c:v>2001</c:v>
                </c:pt>
                <c:pt idx="115">
                  <c:v>2002</c:v>
                </c:pt>
                <c:pt idx="116">
                  <c:v>2003</c:v>
                </c:pt>
                <c:pt idx="117">
                  <c:v>2004</c:v>
                </c:pt>
                <c:pt idx="118">
                  <c:v>2005</c:v>
                </c:pt>
                <c:pt idx="119">
                  <c:v>2006</c:v>
                </c:pt>
                <c:pt idx="120">
                  <c:v>2007</c:v>
                </c:pt>
                <c:pt idx="121">
                  <c:v>2008</c:v>
                </c:pt>
                <c:pt idx="122">
                  <c:v>2009</c:v>
                </c:pt>
                <c:pt idx="123">
                  <c:v>2010</c:v>
                </c:pt>
                <c:pt idx="124">
                  <c:v>2011</c:v>
                </c:pt>
                <c:pt idx="125">
                  <c:v>2012</c:v>
                </c:pt>
                <c:pt idx="126">
                  <c:v>2013</c:v>
                </c:pt>
                <c:pt idx="127">
                  <c:v>2014</c:v>
                </c:pt>
                <c:pt idx="128">
                  <c:v>2015</c:v>
                </c:pt>
                <c:pt idx="129">
                  <c:v>2016</c:v>
                </c:pt>
                <c:pt idx="130">
                  <c:v>2017</c:v>
                </c:pt>
              </c:numCache>
            </c:numRef>
          </c:cat>
          <c:val>
            <c:numRef>
              <c:f>'[LUZ-SPAULO-1887.xlsx]Plan1'!$O$5:$O$135</c:f>
              <c:numCache>
                <c:formatCode>General</c:formatCode>
                <c:ptCount val="131"/>
                <c:pt idx="0">
                  <c:v>0.21346514247014087</c:v>
                </c:pt>
                <c:pt idx="1">
                  <c:v>-0.65437604546845474</c:v>
                </c:pt>
                <c:pt idx="2">
                  <c:v>-0.73289321253727924</c:v>
                </c:pt>
                <c:pt idx="3">
                  <c:v>-0.66985298705413621</c:v>
                </c:pt>
                <c:pt idx="4">
                  <c:v>-0.60870019347168602</c:v>
                </c:pt>
                <c:pt idx="5">
                  <c:v>0.70872727321195927</c:v>
                </c:pt>
                <c:pt idx="6">
                  <c:v>-0.82499988929109325</c:v>
                </c:pt>
                <c:pt idx="7">
                  <c:v>-0.89785476065783898</c:v>
                </c:pt>
                <c:pt idx="8">
                  <c:v>-0.84160929001719109</c:v>
                </c:pt>
                <c:pt idx="9">
                  <c:v>-0.69099222434189722</c:v>
                </c:pt>
                <c:pt idx="10">
                  <c:v>-1.4429450935779493</c:v>
                </c:pt>
                <c:pt idx="11">
                  <c:v>-8.7014016120167861E-2</c:v>
                </c:pt>
                <c:pt idx="12">
                  <c:v>1.5089983991057494</c:v>
                </c:pt>
                <c:pt idx="13">
                  <c:v>0.16137202201101694</c:v>
                </c:pt>
                <c:pt idx="14">
                  <c:v>0.28632001383688754</c:v>
                </c:pt>
                <c:pt idx="15">
                  <c:v>0.10588152413064633</c:v>
                </c:pt>
                <c:pt idx="16">
                  <c:v>-0.46714280091971838</c:v>
                </c:pt>
                <c:pt idx="17">
                  <c:v>-0.16288877852802217</c:v>
                </c:pt>
                <c:pt idx="18">
                  <c:v>1.0646969296826403</c:v>
                </c:pt>
                <c:pt idx="19">
                  <c:v>0.27008809949092877</c:v>
                </c:pt>
                <c:pt idx="20">
                  <c:v>1.1719030616419965</c:v>
                </c:pt>
                <c:pt idx="21">
                  <c:v>-0.69325714262272831</c:v>
                </c:pt>
                <c:pt idx="22">
                  <c:v>0.16212699477129427</c:v>
                </c:pt>
                <c:pt idx="23">
                  <c:v>-0.69665452004397588</c:v>
                </c:pt>
                <c:pt idx="24">
                  <c:v>1.3674410065537828</c:v>
                </c:pt>
                <c:pt idx="25">
                  <c:v>-0.53169297192341525</c:v>
                </c:pt>
                <c:pt idx="26">
                  <c:v>-2.0620227570052205</c:v>
                </c:pt>
                <c:pt idx="27">
                  <c:v>-1.1152869156176617</c:v>
                </c:pt>
                <c:pt idx="28">
                  <c:v>-1.3980242143414578</c:v>
                </c:pt>
                <c:pt idx="29">
                  <c:v>-0.66343571859178019</c:v>
                </c:pt>
                <c:pt idx="30">
                  <c:v>-1.0231802388638469</c:v>
                </c:pt>
                <c:pt idx="31">
                  <c:v>-1.0231802388638469</c:v>
                </c:pt>
                <c:pt idx="32">
                  <c:v>-1.2149433199742465</c:v>
                </c:pt>
                <c:pt idx="33">
                  <c:v>-1.4822036771123612</c:v>
                </c:pt>
                <c:pt idx="34">
                  <c:v>-1.743801738548397</c:v>
                </c:pt>
                <c:pt idx="35">
                  <c:v>-0.53131548554327701</c:v>
                </c:pt>
                <c:pt idx="36">
                  <c:v>-0.15269664626428203</c:v>
                </c:pt>
                <c:pt idx="37">
                  <c:v>-2.1050562043410177</c:v>
                </c:pt>
                <c:pt idx="38">
                  <c:v>-0.20214736206243572</c:v>
                </c:pt>
                <c:pt idx="39">
                  <c:v>-0.6894822788213425</c:v>
                </c:pt>
                <c:pt idx="40">
                  <c:v>-0.68759484692064965</c:v>
                </c:pt>
                <c:pt idx="41">
                  <c:v>-0.61926981211556698</c:v>
                </c:pt>
                <c:pt idx="42">
                  <c:v>1.3889577302216802</c:v>
                </c:pt>
                <c:pt idx="43">
                  <c:v>0.43618210675190411</c:v>
                </c:pt>
                <c:pt idx="44">
                  <c:v>0.69211787248586054</c:v>
                </c:pt>
                <c:pt idx="45">
                  <c:v>0.50563960069740232</c:v>
                </c:pt>
                <c:pt idx="46">
                  <c:v>-1.8649748665728818</c:v>
                </c:pt>
                <c:pt idx="47">
                  <c:v>-0.40448006181671442</c:v>
                </c:pt>
                <c:pt idx="48">
                  <c:v>0.26329334464843362</c:v>
                </c:pt>
                <c:pt idx="49">
                  <c:v>-0.54075264504674159</c:v>
                </c:pt>
                <c:pt idx="50">
                  <c:v>0.22894208405582317</c:v>
                </c:pt>
                <c:pt idx="51">
                  <c:v>-5.3795214667973823E-2</c:v>
                </c:pt>
                <c:pt idx="52">
                  <c:v>-1.1673800360767848</c:v>
                </c:pt>
                <c:pt idx="53">
                  <c:v>-1.159830308474014</c:v>
                </c:pt>
                <c:pt idx="54">
                  <c:v>-0.19988244378160286</c:v>
                </c:pt>
                <c:pt idx="55">
                  <c:v>0.42900986552927245</c:v>
                </c:pt>
                <c:pt idx="56">
                  <c:v>-0.43316902670724616</c:v>
                </c:pt>
                <c:pt idx="57">
                  <c:v>-1.0088357564185819</c:v>
                </c:pt>
                <c:pt idx="58">
                  <c:v>-0.15647151006566698</c:v>
                </c:pt>
                <c:pt idx="59">
                  <c:v>-0.67023047343427522</c:v>
                </c:pt>
                <c:pt idx="60">
                  <c:v>2.5368938122231044</c:v>
                </c:pt>
                <c:pt idx="61">
                  <c:v>-0.23385621799407594</c:v>
                </c:pt>
                <c:pt idx="62">
                  <c:v>-0.49885165685135946</c:v>
                </c:pt>
                <c:pt idx="63">
                  <c:v>1.2255061276216752</c:v>
                </c:pt>
                <c:pt idx="64">
                  <c:v>-0.90653694740102619</c:v>
                </c:pt>
                <c:pt idx="65">
                  <c:v>-0.42712924462502921</c:v>
                </c:pt>
                <c:pt idx="66">
                  <c:v>-0.7140188935303502</c:v>
                </c:pt>
                <c:pt idx="67">
                  <c:v>-0.83481453517469595</c:v>
                </c:pt>
                <c:pt idx="68">
                  <c:v>-0.77441671435252313</c:v>
                </c:pt>
                <c:pt idx="69">
                  <c:v>-0.54792488626937497</c:v>
                </c:pt>
                <c:pt idx="70">
                  <c:v>1.7018939393565637</c:v>
                </c:pt>
                <c:pt idx="71">
                  <c:v>5.605332195235356E-2</c:v>
                </c:pt>
                <c:pt idx="72">
                  <c:v>-0.7630921229483657</c:v>
                </c:pt>
                <c:pt idx="73">
                  <c:v>0.36559215366598941</c:v>
                </c:pt>
                <c:pt idx="74">
                  <c:v>5.4165890051659796E-2</c:v>
                </c:pt>
                <c:pt idx="75">
                  <c:v>-0.65626347736914847</c:v>
                </c:pt>
                <c:pt idx="76">
                  <c:v>-2.0582478932038346</c:v>
                </c:pt>
                <c:pt idx="77">
                  <c:v>-0.49281187476914251</c:v>
                </c:pt>
                <c:pt idx="78">
                  <c:v>0.72307175565722515</c:v>
                </c:pt>
                <c:pt idx="79">
                  <c:v>0.13041813883965406</c:v>
                </c:pt>
                <c:pt idx="80">
                  <c:v>-0.15722648282594517</c:v>
                </c:pt>
                <c:pt idx="81">
                  <c:v>-1.1896517325049614</c:v>
                </c:pt>
                <c:pt idx="82">
                  <c:v>-0.32445294922733608</c:v>
                </c:pt>
                <c:pt idx="83">
                  <c:v>0.82990040123644315</c:v>
                </c:pt>
                <c:pt idx="84">
                  <c:v>-0.12136527671277918</c:v>
                </c:pt>
                <c:pt idx="85">
                  <c:v>-0.68004511931787803</c:v>
                </c:pt>
                <c:pt idx="86">
                  <c:v>-4.5868000685063123E-2</c:v>
                </c:pt>
                <c:pt idx="87">
                  <c:v>-0.22328659935019587</c:v>
                </c:pt>
                <c:pt idx="88">
                  <c:v>-0.55547461387214647</c:v>
                </c:pt>
                <c:pt idx="89">
                  <c:v>2.5512382946683694</c:v>
                </c:pt>
                <c:pt idx="90">
                  <c:v>-0.33653251339176993</c:v>
                </c:pt>
                <c:pt idx="91">
                  <c:v>0.9016228134627734</c:v>
                </c:pt>
                <c:pt idx="92">
                  <c:v>-0.58944838808461875</c:v>
                </c:pt>
                <c:pt idx="93">
                  <c:v>-0.15533905092525141</c:v>
                </c:pt>
                <c:pt idx="94">
                  <c:v>-0.58944838808461875</c:v>
                </c:pt>
                <c:pt idx="95">
                  <c:v>1.0563922293195913</c:v>
                </c:pt>
                <c:pt idx="96">
                  <c:v>2.3171967389824495</c:v>
                </c:pt>
                <c:pt idx="97">
                  <c:v>-0.36257907362133235</c:v>
                </c:pt>
                <c:pt idx="98">
                  <c:v>-0.91786153880518362</c:v>
                </c:pt>
                <c:pt idx="99">
                  <c:v>0.84877472024337219</c:v>
                </c:pt>
                <c:pt idx="100">
                  <c:v>1.1356643691486932</c:v>
                </c:pt>
                <c:pt idx="101">
                  <c:v>1.1167900501417642</c:v>
                </c:pt>
                <c:pt idx="102">
                  <c:v>0.3882413364743042</c:v>
                </c:pt>
                <c:pt idx="103">
                  <c:v>-9.1166366301692753E-2</c:v>
                </c:pt>
                <c:pt idx="104">
                  <c:v>1.7622917601787365</c:v>
                </c:pt>
                <c:pt idx="105">
                  <c:v>0.47997052684797908</c:v>
                </c:pt>
                <c:pt idx="106">
                  <c:v>0.23686929803873299</c:v>
                </c:pt>
                <c:pt idx="107">
                  <c:v>-0.1364647319183224</c:v>
                </c:pt>
                <c:pt idx="108">
                  <c:v>2.2092356342628161</c:v>
                </c:pt>
                <c:pt idx="109">
                  <c:v>2.1775267783311749</c:v>
                </c:pt>
                <c:pt idx="110">
                  <c:v>0.61850802835883822</c:v>
                </c:pt>
                <c:pt idx="111">
                  <c:v>1.0639419569223629</c:v>
                </c:pt>
                <c:pt idx="112">
                  <c:v>0.53923588852973636</c:v>
                </c:pt>
                <c:pt idx="113">
                  <c:v>0.21271016970986437</c:v>
                </c:pt>
                <c:pt idx="114">
                  <c:v>5.2278458150967752E-2</c:v>
                </c:pt>
                <c:pt idx="115">
                  <c:v>0.76572771661288452</c:v>
                </c:pt>
                <c:pt idx="116">
                  <c:v>-1.2877981913409924</c:v>
                </c:pt>
                <c:pt idx="117">
                  <c:v>0.76950258041427033</c:v>
                </c:pt>
                <c:pt idx="118">
                  <c:v>1.6097872626027496</c:v>
                </c:pt>
                <c:pt idx="119">
                  <c:v>0.18062382739808505</c:v>
                </c:pt>
                <c:pt idx="120">
                  <c:v>0.69400530438655428</c:v>
                </c:pt>
                <c:pt idx="121">
                  <c:v>0.79215176322258518</c:v>
                </c:pt>
                <c:pt idx="122">
                  <c:v>2.117128957509002</c:v>
                </c:pt>
                <c:pt idx="123">
                  <c:v>1.6867944841510205</c:v>
                </c:pt>
                <c:pt idx="124">
                  <c:v>0.98466981709326107</c:v>
                </c:pt>
                <c:pt idx="125">
                  <c:v>1.8528884914119959</c:v>
                </c:pt>
                <c:pt idx="126">
                  <c:v>-0.18931282513772363</c:v>
                </c:pt>
                <c:pt idx="127">
                  <c:v>-0.69891943832480707</c:v>
                </c:pt>
                <c:pt idx="128">
                  <c:v>1.7358677135690359</c:v>
                </c:pt>
                <c:pt idx="129">
                  <c:v>0.44863915729647708</c:v>
                </c:pt>
                <c:pt idx="130">
                  <c:v>0.87519876685307285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2934592"/>
        <c:axId val="402927872"/>
      </c:barChart>
      <c:catAx>
        <c:axId val="40293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s-CO"/>
          </a:p>
        </c:txPr>
        <c:crossAx val="402927872"/>
        <c:crosses val="autoZero"/>
        <c:auto val="1"/>
        <c:lblAlgn val="ctr"/>
        <c:lblOffset val="100"/>
        <c:tickLblSkip val="10"/>
        <c:noMultiLvlLbl val="0"/>
      </c:catAx>
      <c:valAx>
        <c:axId val="40292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s-CO"/>
          </a:p>
        </c:txPr>
        <c:crossAx val="40293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0.5413</cdr:x>
      <cdr:y>0.22509</cdr:y>
    </cdr:from>
    <cdr:to>
      <cdr:x>0.64938</cdr:x>
      <cdr:y>0.39442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4579375" y="12154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CO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A5FCF-FF64-499C-BA5B-0918E79D4FC5}" type="datetimeFigureOut">
              <a:rPr lang="es-CO" smtClean="0"/>
              <a:t>04/09/2023</a:t>
            </a:fld>
            <a:endParaRPr lang="es-CO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6653-D247-40D4-9415-BB84E6C7FC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417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2328454-3C29-45F1-AE5D-923870DEE14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119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fld id="{C7CB5D6E-FD0C-4AE9-A72C-97FA575AF347}" type="slidenum">
              <a:rPr lang="pt-BR" altLang="pt-BR" sz="1200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defRPr/>
              </a:pPr>
              <a:t>18</a:t>
            </a:fld>
            <a:endParaRPr lang="pt-BR" altLang="pt-BR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1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6454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31DEE29-A9EC-483C-BDDF-6DCA74F60EBA}" type="slidenum">
              <a:rPr lang="pt-BR" altLang="es-CO" sz="1200" smtClean="0">
                <a:solidFill>
                  <a:srgbClr val="000000"/>
                </a:solidFill>
              </a:rPr>
              <a:pPr/>
              <a:t>21</a:t>
            </a:fld>
            <a:endParaRPr lang="pt-BR" altLang="es-CO" sz="1200" smtClean="0">
              <a:solidFill>
                <a:srgbClr val="000000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es-CO" smtClean="0"/>
          </a:p>
        </p:txBody>
      </p:sp>
    </p:spTree>
    <p:extLst>
      <p:ext uri="{BB962C8B-B14F-4D97-AF65-F5344CB8AC3E}">
        <p14:creationId xmlns:p14="http://schemas.microsoft.com/office/powerpoint/2010/main" val="448897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2D45B67-EA0C-4E28-8187-28E07767B027}" type="slidenum">
              <a:rPr lang="pt-BR" altLang="es-CO" sz="1200" smtClean="0">
                <a:solidFill>
                  <a:srgbClr val="000000"/>
                </a:solidFill>
              </a:rPr>
              <a:pPr/>
              <a:t>23</a:t>
            </a:fld>
            <a:endParaRPr lang="pt-BR" altLang="es-CO" sz="1200" smtClean="0">
              <a:solidFill>
                <a:srgbClr val="000000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es-CO" smtClean="0"/>
          </a:p>
        </p:txBody>
      </p:sp>
    </p:spTree>
    <p:extLst>
      <p:ext uri="{BB962C8B-B14F-4D97-AF65-F5344CB8AC3E}">
        <p14:creationId xmlns:p14="http://schemas.microsoft.com/office/powerpoint/2010/main" val="1264800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44142F-D790-4E17-B256-FD5740B53AD3}" type="slidenum">
              <a:rPr lang="pt-BR" altLang="es-CO" sz="1200" smtClean="0">
                <a:solidFill>
                  <a:srgbClr val="000000"/>
                </a:solidFill>
              </a:rPr>
              <a:pPr/>
              <a:t>25</a:t>
            </a:fld>
            <a:endParaRPr lang="pt-BR" altLang="es-CO" sz="1200" smtClean="0">
              <a:solidFill>
                <a:srgbClr val="000000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es-CO" smtClean="0"/>
          </a:p>
        </p:txBody>
      </p:sp>
    </p:spTree>
    <p:extLst>
      <p:ext uri="{BB962C8B-B14F-4D97-AF65-F5344CB8AC3E}">
        <p14:creationId xmlns:p14="http://schemas.microsoft.com/office/powerpoint/2010/main" val="1615659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44142F-D790-4E17-B256-FD5740B53AD3}" type="slidenum">
              <a:rPr lang="pt-BR" altLang="es-CO" sz="1200" smtClean="0">
                <a:solidFill>
                  <a:srgbClr val="000000"/>
                </a:solidFill>
              </a:rPr>
              <a:pPr/>
              <a:t>31</a:t>
            </a:fld>
            <a:endParaRPr lang="pt-BR" altLang="es-CO" sz="1200" smtClean="0">
              <a:solidFill>
                <a:srgbClr val="000000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es-CO" smtClean="0"/>
          </a:p>
        </p:txBody>
      </p:sp>
    </p:spTree>
    <p:extLst>
      <p:ext uri="{BB962C8B-B14F-4D97-AF65-F5344CB8AC3E}">
        <p14:creationId xmlns:p14="http://schemas.microsoft.com/office/powerpoint/2010/main" val="142755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A9C9B-467B-4403-A3C8-F2E9F958A52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6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75B49-2ECF-4C6F-9406-2E43DB7CF74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2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0A9B7-DCED-47CB-A2CF-6BEE7DD600F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46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D4480-FC1F-42BA-A724-5A68CED500A0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7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EDD3B-203B-4A4E-92E5-E27FBFE267C1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47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DD9383-E4C9-415B-825A-8A1B2CA3C41F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72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E2282B-DB3E-4F5F-85ED-394EAF281F32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8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9DDDF-A609-49F3-977C-AA9BC186BBBE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82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8840C-9991-42FA-8481-DBB8092177BE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EA86A-9772-44DE-8284-FE9E378C365E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47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123F1-2776-4954-922A-4FE19E239A69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3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92218-6C1C-4A18-93B8-5FFAEE31A22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98DA8-83EB-4D49-AD5E-2C4EE0B56405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45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9CBB5-C479-4C23-8736-D64A1308D622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96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50D80C-4D5C-457A-B1C9-7F7D55F56D88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73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9B82E-049B-4458-B992-725A3CB7A97D}" type="datetimeFigureOut">
              <a:rPr lang="pt-BR"/>
              <a:pPr>
                <a:defRPr/>
              </a:pPr>
              <a:t>04/09/2023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D92FD-8381-451E-AB19-5C0D340CB0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1645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743D4-BA7D-46B4-880B-35395402266C}" type="datetimeFigureOut">
              <a:rPr lang="pt-BR"/>
              <a:pPr>
                <a:defRPr/>
              </a:pPr>
              <a:t>04/09/2023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C9151-FFFB-4166-97CF-18BFC0E1777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39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E1141-A9D1-4B6E-BC2E-27A1B8A2BA66}" type="datetimeFigureOut">
              <a:rPr lang="pt-BR"/>
              <a:pPr>
                <a:defRPr/>
              </a:pPr>
              <a:t>04/09/2023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96E34-C910-45EE-857B-47AA8EDE4B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989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1F08D-0546-414C-88E1-759EECD8EC31}" type="datetimeFigureOut">
              <a:rPr lang="pt-BR"/>
              <a:pPr>
                <a:defRPr/>
              </a:pPr>
              <a:t>04/09/2023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8CA31-FABE-4028-8742-303F76584B2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092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9DE6D-BC87-42BE-8B70-33E1A2AD4E8C}" type="datetimeFigureOut">
              <a:rPr lang="pt-BR"/>
              <a:pPr>
                <a:defRPr/>
              </a:pPr>
              <a:t>04/09/2023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E1C72-93DD-423F-BB62-3582BBBED32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479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58A77-5F5C-4639-A8EC-AE02183C6AA5}" type="datetimeFigureOut">
              <a:rPr lang="pt-BR"/>
              <a:pPr>
                <a:defRPr/>
              </a:pPr>
              <a:t>04/09/2023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9A4CE-96BD-4C42-9BAC-F2F66940441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952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F7E4D-7C1E-46F9-96E7-2EF0A31D19F3}" type="datetimeFigureOut">
              <a:rPr lang="pt-BR"/>
              <a:pPr>
                <a:defRPr/>
              </a:pPr>
              <a:t>04/09/2023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2A59B-5CD0-4D66-8181-16F3B4EDBB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15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91433-D7B7-4A79-9B65-E986CE86ABA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55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98DBD-9390-4069-8144-D4BB83384376}" type="datetimeFigureOut">
              <a:rPr lang="pt-BR"/>
              <a:pPr>
                <a:defRPr/>
              </a:pPr>
              <a:t>04/09/2023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6E68F-6A35-47BD-AAC8-C7AB93DBAA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0084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4275B-E98A-45C0-97B4-9B5802BDDA78}" type="datetimeFigureOut">
              <a:rPr lang="pt-BR"/>
              <a:pPr>
                <a:defRPr/>
              </a:pPr>
              <a:t>04/09/2023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02DB9-3B85-48D9-81F2-39B18B85C0E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3075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57EBB-5FE4-47E9-8119-DC20DA26D01E}" type="datetimeFigureOut">
              <a:rPr lang="pt-BR"/>
              <a:pPr>
                <a:defRPr/>
              </a:pPr>
              <a:t>04/09/2023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46712-171A-4629-AB33-C294E5BAC4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52169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EB0AE-048B-45AE-9E61-3BFDBCD529F9}" type="datetimeFigureOut">
              <a:rPr lang="pt-BR"/>
              <a:pPr>
                <a:defRPr/>
              </a:pPr>
              <a:t>04/09/2023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6D38F-94E8-4FD8-AE4D-73B4FD5FDC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541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292F5-A86C-41CD-B7E8-3EC63A42CFA7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D2687-AA78-43FC-BF14-99D04FA7371B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44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9E4D4-FE9D-4DD9-94CB-50DD05F89D65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96755-B453-475B-A725-13D09A5CAAA1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37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4D6B4-43D1-4E7F-BC28-E7A1236D4EFA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EC709-894E-42ED-8220-0D834BB401DF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39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38F0C-020D-4BBA-8E5E-B5A2D483ECF5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25E6B-BB0B-420B-8F20-2E8780961509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45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81B1C-2F00-4C51-9A8F-C29439CDD8AE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A1F83-4FC5-47E3-9A02-0F3077C1A255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24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1E2D9-9068-420C-A3AF-1D380DDC224A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6AAE9-C552-42B2-849A-59DA3CA66ED0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8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C8D4D-3480-422B-AEC2-36CD4987590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11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6EE24-8915-4518-93EA-3670C9B953CD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A60BD-21BD-48F5-9538-E93BCEAD3A0F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51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4DE87-D31A-4221-90B0-9D96C595ECF1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6D674-1590-4D25-A18D-40D299C8E500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453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2FF99-3EA9-4C97-8987-8C40CBBB5DB3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C3CAA-236F-4EC3-A001-990FFB1E2485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80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730C2-E1D7-4B20-9800-15ED7F1AB8CE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9EADE-32BE-49A1-85AF-D24DE61FC27F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016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9674A-CF60-4EAC-9FCD-5AC432661266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19E6E-C4CA-4767-9B08-6A2DDBF22867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29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53C971CB-A724-4C8A-9588-002A7AF357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259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A04013E0-0BDB-420E-9EFE-5850CE331C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6456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FE8C4297-6174-48D4-9DB0-53B574CBA2F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295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9480666D-613B-4383-9649-00F14AA689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0412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A4EC8F73-4B8D-42E2-AD58-9D6D35EB286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434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89C00-7E26-479B-BBE8-A623EA3EDF2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473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C7CABB64-5F5A-48EF-91EE-C752651AA3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0876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87000633-EA42-4BDA-9EAE-60713E9A53D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9845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ACE0D118-69A5-4E60-8894-760F0ABD52D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55318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26C85404-918F-4D6B-850A-CBD79B2B1A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999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F9896DB1-8792-476A-A9C4-F1CC78F5BE1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9878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40354F5B-CEDA-44CC-B8C7-10C8668E7FB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947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292F5-A86C-41CD-B7E8-3EC63A42CFA7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D2687-AA78-43FC-BF14-99D04FA7371B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799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9E4D4-FE9D-4DD9-94CB-50DD05F89D65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96755-B453-475B-A725-13D09A5CAAA1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835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4D6B4-43D1-4E7F-BC28-E7A1236D4EFA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EC709-894E-42ED-8220-0D834BB401DF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295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38F0C-020D-4BBA-8E5E-B5A2D483ECF5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25E6B-BB0B-420B-8F20-2E8780961509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8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4423E-9476-43AE-9282-6384C18D2FA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233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81B1C-2F00-4C51-9A8F-C29439CDD8AE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A1F83-4FC5-47E3-9A02-0F3077C1A255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345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1E2D9-9068-420C-A3AF-1D380DDC224A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6AAE9-C552-42B2-849A-59DA3CA66ED0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446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6EE24-8915-4518-93EA-3670C9B953CD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A60BD-21BD-48F5-9538-E93BCEAD3A0F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012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4DE87-D31A-4221-90B0-9D96C595ECF1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6D674-1590-4D25-A18D-40D299C8E500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30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2FF99-3EA9-4C97-8987-8C40CBBB5DB3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C3CAA-236F-4EC3-A001-990FFB1E2485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623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730C2-E1D7-4B20-9800-15ED7F1AB8CE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9EADE-32BE-49A1-85AF-D24DE61FC27F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47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s-CO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9674A-CF60-4EAC-9FCD-5AC432661266}" type="datetime1">
              <a:rPr lang="pt-BR" altLang="es-CO">
                <a:solidFill>
                  <a:srgbClr val="FFFFFF"/>
                </a:solidFill>
              </a:rPr>
              <a:pPr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19E6E-C4CA-4767-9B08-6A2DDBF22867}" type="slidenum">
              <a:rPr lang="pt-BR" altLang="es-CO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629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7234-F045-41E8-8D09-D119F1B0C45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8899-2ED7-4C2E-80F7-591DD1AEAA4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79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7234-F045-41E8-8D09-D119F1B0C45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8899-2ED7-4C2E-80F7-591DD1AEAA4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394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7234-F045-41E8-8D09-D119F1B0C45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8899-2ED7-4C2E-80F7-591DD1AEAA4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5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77528-C371-4793-B180-751F64F2E88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088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7234-F045-41E8-8D09-D119F1B0C45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8899-2ED7-4C2E-80F7-591DD1AEAA4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497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7234-F045-41E8-8D09-D119F1B0C45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8899-2ED7-4C2E-80F7-591DD1AEAA4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61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7234-F045-41E8-8D09-D119F1B0C45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8899-2ED7-4C2E-80F7-591DD1AEAA4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00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7234-F045-41E8-8D09-D119F1B0C45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8899-2ED7-4C2E-80F7-591DD1AEAA4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517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7234-F045-41E8-8D09-D119F1B0C45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8899-2ED7-4C2E-80F7-591DD1AEAA4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700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7234-F045-41E8-8D09-D119F1B0C45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8899-2ED7-4C2E-80F7-591DD1AEAA4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205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7234-F045-41E8-8D09-D119F1B0C45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8899-2ED7-4C2E-80F7-591DD1AEAA4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184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7234-F045-41E8-8D09-D119F1B0C45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8899-2ED7-4C2E-80F7-591DD1AEAA4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644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F86C3-6D26-4610-AA2D-4CCBE8DB8C6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1192A-06FC-46A5-AD70-CFF5E58900A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521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DA455-270B-47FE-9509-F026C5F3396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188B3-D732-46F9-AFF7-439395D9D40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3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20984-B421-4DD9-B83B-63626E2E177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547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53850-DE90-4D14-A927-0BC78D26CD1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E6B5B-ABC6-4F58-A6EA-F9120ACB066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1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061E2-50B9-4C36-B268-1AD5542408A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52921-53FC-4E77-8BCD-90E231EA608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282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755D8-A131-44EB-B6A9-E8D573C2484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EE88E-AD3E-4CE9-B430-3543E4ADEDD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546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38382-6EB0-4ADC-ADF0-44AC9389633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C8D85-1DBF-4615-AE5A-DAB29C16AC2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555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80C95-45C4-439D-9304-DE730110EB6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90465-8A28-425C-ACB7-FEF941269FE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708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60B83-6B8F-4A39-AC15-483B7FB1EC0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C1AFD-AC94-4870-B899-15EBEFC7AE8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53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4A1A6-9D45-4152-8BD6-0327C61EB26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A4B95-8EE5-4C55-B18F-8A8981A0ED1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373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A1E50-8E5D-435E-89F1-6734F3CB4D6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97F77-9911-41A7-B591-C6A97818AA1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82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581DD-A4FB-4CC9-89B5-2304D1EFC36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4C719-2755-419B-93E3-78D8DB05FC2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559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097E-FA43-4D6D-8D3B-395F79195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5B34-06A5-4A82-87A2-E0EC9380A95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67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FA4B9-6D6F-41BC-ADC3-31D762E79F6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33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097E-FA43-4D6D-8D3B-395F79195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5B34-06A5-4A82-87A2-E0EC9380A95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632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097E-FA43-4D6D-8D3B-395F79195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5B34-06A5-4A82-87A2-E0EC9380A95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276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097E-FA43-4D6D-8D3B-395F79195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5B34-06A5-4A82-87A2-E0EC9380A95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5615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097E-FA43-4D6D-8D3B-395F79195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5B34-06A5-4A82-87A2-E0EC9380A95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176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097E-FA43-4D6D-8D3B-395F79195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5B34-06A5-4A82-87A2-E0EC9380A95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025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097E-FA43-4D6D-8D3B-395F79195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5B34-06A5-4A82-87A2-E0EC9380A95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097E-FA43-4D6D-8D3B-395F79195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5B34-06A5-4A82-87A2-E0EC9380A95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363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097E-FA43-4D6D-8D3B-395F79195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5B34-06A5-4A82-87A2-E0EC9380A95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39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097E-FA43-4D6D-8D3B-395F79195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5B34-06A5-4A82-87A2-E0EC9380A95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63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097E-FA43-4D6D-8D3B-395F79195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5B34-06A5-4A82-87A2-E0EC9380A95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9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03D4F7-F5BC-4A6B-8DD0-3BA307768649}" type="slidenum">
              <a:rPr lang="pt-BR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9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2C328-41D2-4587-90AD-656F34261495}" type="slidenum">
              <a:rPr lang="pt-BR" altLang="pt-BR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43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1229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C5A2D2-F42B-45B4-B817-4F3222D6FB11}" type="datetimeFigureOut">
              <a:rPr lang="pt-BR"/>
              <a:pPr>
                <a:defRPr/>
              </a:pPr>
              <a:t>04/09/2023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A55618-0D73-4A45-8B06-043669FA16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73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s-CO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s-CO" smtClean="0"/>
              <a:t>Clique para editar os estilos do texto mestre</a:t>
            </a:r>
          </a:p>
          <a:p>
            <a:pPr lvl="1"/>
            <a:r>
              <a:rPr lang="pt-BR" altLang="es-CO" smtClean="0"/>
              <a:t>Segundo nível</a:t>
            </a:r>
          </a:p>
          <a:p>
            <a:pPr lvl="2"/>
            <a:r>
              <a:rPr lang="pt-BR" altLang="es-CO" smtClean="0"/>
              <a:t>Terceiro nível</a:t>
            </a:r>
          </a:p>
          <a:p>
            <a:pPr lvl="3"/>
            <a:r>
              <a:rPr lang="pt-BR" altLang="es-CO" smtClean="0"/>
              <a:t>Quarto nível</a:t>
            </a:r>
          </a:p>
          <a:p>
            <a:pPr lvl="4"/>
            <a:r>
              <a:rPr lang="pt-BR" altLang="es-CO" smtClean="0"/>
              <a:t>Quinto nível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892C58-FF9B-4D42-BB20-59055A646966}" type="datetime1">
              <a:rPr lang="pt-BR" altLang="es-CO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D9DF6D-7F97-4115-8074-1A543A687A11}" type="slidenum">
              <a:rPr lang="pt-BR" altLang="es-CO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953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s-CO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s-CO" smtClean="0"/>
              <a:t>Clique para editar os estilos do texto mestre</a:t>
            </a:r>
          </a:p>
          <a:p>
            <a:pPr lvl="1"/>
            <a:r>
              <a:rPr lang="pt-BR" altLang="es-CO" smtClean="0"/>
              <a:t>Segundo nível</a:t>
            </a:r>
          </a:p>
          <a:p>
            <a:pPr lvl="2"/>
            <a:r>
              <a:rPr lang="pt-BR" altLang="es-CO" smtClean="0"/>
              <a:t>Terceiro nível</a:t>
            </a:r>
          </a:p>
          <a:p>
            <a:pPr lvl="3"/>
            <a:r>
              <a:rPr lang="pt-BR" altLang="es-CO" smtClean="0"/>
              <a:t>Quarto nível</a:t>
            </a:r>
          </a:p>
          <a:p>
            <a:pPr lvl="4"/>
            <a:r>
              <a:rPr lang="pt-BR" altLang="es-CO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D4AF8-785F-4401-B9C3-14ADCDCB32A7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92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s-CO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s-CO" smtClean="0"/>
              <a:t>Clique para editar os estilos do texto mestre</a:t>
            </a:r>
          </a:p>
          <a:p>
            <a:pPr lvl="1"/>
            <a:r>
              <a:rPr lang="pt-BR" altLang="es-CO" smtClean="0"/>
              <a:t>Segundo nível</a:t>
            </a:r>
          </a:p>
          <a:p>
            <a:pPr lvl="2"/>
            <a:r>
              <a:rPr lang="pt-BR" altLang="es-CO" smtClean="0"/>
              <a:t>Terceiro nível</a:t>
            </a:r>
          </a:p>
          <a:p>
            <a:pPr lvl="3"/>
            <a:r>
              <a:rPr lang="pt-BR" altLang="es-CO" smtClean="0"/>
              <a:t>Quarto nível</a:t>
            </a:r>
          </a:p>
          <a:p>
            <a:pPr lvl="4"/>
            <a:r>
              <a:rPr lang="pt-BR" altLang="es-CO" smtClean="0"/>
              <a:t>Quinto nível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892C58-FF9B-4D42-BB20-59055A646966}" type="datetime1">
              <a:rPr lang="pt-BR" altLang="es-CO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04/09/2023</a:t>
            </a:fld>
            <a:endParaRPr lang="pt-BR" altLang="es-CO">
              <a:solidFill>
                <a:srgbClr val="FFFFFF"/>
              </a:solidFill>
            </a:endParaRP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es-CO">
                <a:solidFill>
                  <a:srgbClr val="FFFFFF"/>
                </a:solidFill>
              </a:rPr>
              <a:t>Desmatamento e Mudanças Climáticas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D9DF6D-7F97-4115-8074-1A543A687A11}" type="slidenum">
              <a:rPr lang="pt-BR" altLang="es-CO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340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37234-F045-41E8-8D09-D119F1B0C45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8899-2ED7-4C2E-80F7-591DD1AEAA4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8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439A99-F6EE-4A68-A689-E3BD109D3F3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D22201-B7CC-4AF1-90ED-3006FBB7148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0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7097E-FA43-4D6D-8D3B-395F79195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04/09/2023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C5B34-06A5-4A82-87A2-E0EC9380A95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9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Floresta AmazÃ´nica Ã© a maior floresta tropical de todo o mu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98224" y="1608746"/>
            <a:ext cx="8994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AMAZÔNIA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ORIGEM DAS CHUVAS</a:t>
            </a:r>
          </a:p>
          <a:p>
            <a:pPr algn="ctr"/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IMPACTOS DO DESMATAMENTO</a:t>
            </a:r>
            <a:endParaRPr lang="es-CO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98374" y="5632677"/>
            <a:ext cx="556827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pt-BR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Luiz Carlos </a:t>
            </a:r>
            <a:r>
              <a:rPr lang="pt-BR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Baldicero</a:t>
            </a:r>
            <a:r>
              <a:rPr lang="pt-BR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Molion</a:t>
            </a:r>
            <a:r>
              <a:rPr lang="pt-BR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PhD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Pesquisador Aposentado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pt-BR" sz="24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INPE/MCTI &amp; ICAT/UFAL/MEC</a:t>
            </a:r>
          </a:p>
        </p:txBody>
      </p:sp>
      <p:pic>
        <p:nvPicPr>
          <p:cNvPr id="5" name="Picture 4" descr="http://www.aprovaconcursos.com.br/noticias/wp-content/uploads/2014/03/INPE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310" y="5657910"/>
            <a:ext cx="972064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RAZÃO_UF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712" y="5613748"/>
            <a:ext cx="7778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955837" y="3163804"/>
            <a:ext cx="82533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DEPOIMENTO NA CPI DAS ONGS NA AMAZÔNIA</a:t>
            </a:r>
          </a:p>
          <a:p>
            <a:pPr lvl="0" algn="ctr"/>
            <a:r>
              <a:rPr lang="pt-BR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SENADO FEDERAL</a:t>
            </a:r>
            <a:endParaRPr lang="pt-BR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pt-BR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BRASILIA </a:t>
            </a:r>
            <a:endParaRPr lang="pt-BR" sz="2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pt-BR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SETEMBRO</a:t>
            </a:r>
            <a:r>
              <a:rPr lang="pt-BR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104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745"/>
              </p:ext>
            </p:extLst>
          </p:nvPr>
        </p:nvGraphicFramePr>
        <p:xfrm>
          <a:off x="876000" y="637834"/>
          <a:ext cx="10440000" cy="57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560004" y="224678"/>
            <a:ext cx="9000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FF"/>
                </a:solidFill>
                <a:latin typeface="Arial" charset="0"/>
                <a:cs typeface="Arial" charset="0"/>
              </a:rPr>
              <a:t>DESVIOS PADRONIZADOS DE PRECIPITAÇÃO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ESTAÇÃO DA LUZ – SÃO PAULO   </a:t>
            </a:r>
            <a:r>
              <a:rPr lang="pt-BR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[</a:t>
            </a:r>
            <a:r>
              <a:rPr lang="pt-BR" sz="20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1887-2017]</a:t>
            </a:r>
            <a:endParaRPr lang="pt-BR" sz="20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641713" y="63965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prstClr val="black"/>
                </a:solidFill>
                <a:latin typeface="Arial" charset="0"/>
                <a:cs typeface="Arial" charset="0"/>
              </a:rPr>
              <a:t>ANO</a:t>
            </a:r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15971" y="32630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prstClr val="black"/>
                </a:solidFill>
                <a:latin typeface="Arial" charset="0"/>
                <a:cs typeface="Arial" charset="0"/>
              </a:rPr>
              <a:t>DESVIOS</a:t>
            </a:r>
          </a:p>
        </p:txBody>
      </p:sp>
      <p:sp>
        <p:nvSpPr>
          <p:cNvPr id="6" name="CaixaDeTexto 1"/>
          <p:cNvSpPr txBox="1"/>
          <p:nvPr/>
        </p:nvSpPr>
        <p:spPr>
          <a:xfrm>
            <a:off x="4370391" y="2012593"/>
            <a:ext cx="1368152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 </a:t>
            </a:r>
            <a:r>
              <a:rPr lang="pt-BR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1929</a:t>
            </a:r>
            <a:endParaRPr lang="pt-BR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/>
          <p:nvPr/>
        </p:nvSpPr>
        <p:spPr>
          <a:xfrm>
            <a:off x="6850950" y="1064771"/>
            <a:ext cx="1368152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2011 </a:t>
            </a:r>
            <a:r>
              <a:rPr lang="pt-BR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</a:t>
            </a:r>
            <a:endParaRPr lang="pt-BR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1"/>
          <p:cNvSpPr txBox="1"/>
          <p:nvPr/>
        </p:nvSpPr>
        <p:spPr>
          <a:xfrm>
            <a:off x="4727723" y="1030502"/>
            <a:ext cx="1368152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2011 </a:t>
            </a:r>
            <a:r>
              <a:rPr lang="pt-BR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</a:t>
            </a:r>
            <a:endParaRPr lang="pt-BR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1"/>
          <p:cNvSpPr txBox="1"/>
          <p:nvPr/>
        </p:nvSpPr>
        <p:spPr>
          <a:xfrm>
            <a:off x="1149723" y="1889518"/>
            <a:ext cx="1368152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1899 </a:t>
            </a:r>
            <a:r>
              <a:rPr lang="pt-BR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</a:t>
            </a:r>
            <a:endParaRPr lang="pt-BR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043647" y="5043891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 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809284" y="5115299"/>
            <a:ext cx="81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</a:t>
            </a:r>
          </a:p>
          <a:p>
            <a:pPr algn="ctr"/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1913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885464" y="4983527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 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1963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0341914" y="3953624"/>
            <a:ext cx="81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</a:t>
            </a:r>
          </a:p>
          <a:p>
            <a:pPr algn="ctr"/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2014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579446" y="5429312"/>
            <a:ext cx="341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130 ANOS = 1.440 mm</a:t>
            </a:r>
          </a:p>
          <a:p>
            <a:r>
              <a:rPr lang="pt-BR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1981-2010 = 1.660 mm</a:t>
            </a:r>
            <a:endParaRPr lang="es-CO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619519" y="4618725"/>
            <a:ext cx="81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</a:t>
            </a:r>
          </a:p>
          <a:p>
            <a:pPr algn="ctr"/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1897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1066598" y="2529444"/>
            <a:ext cx="10166277" cy="118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11316000" y="2320210"/>
            <a:ext cx="8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+ 265</a:t>
            </a:r>
            <a:endParaRPr lang="es-CO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1378916" y="4075343"/>
            <a:ext cx="8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265</a:t>
            </a:r>
            <a:endParaRPr lang="es-CO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1117639" y="4274909"/>
            <a:ext cx="10166277" cy="118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00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limate.gov/sites/default/files/Walker_Neutral_large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19" y="560404"/>
            <a:ext cx="900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741158" y="1228304"/>
            <a:ext cx="11600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 dirty="0">
              <a:solidFill>
                <a:srgbClr val="00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717575" y="545916"/>
            <a:ext cx="28114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CONDIÇÕES NORMAIS</a:t>
            </a:r>
            <a:endParaRPr lang="es-CO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www.climate.gov/sites/default/files/Walker_ElNino_2colorSSTA_large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266" y="3384638"/>
            <a:ext cx="900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697101" y="3357342"/>
            <a:ext cx="28114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CONDIÇÕES EL NIÑO</a:t>
            </a:r>
            <a:endParaRPr lang="es-CO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321793" y="68237"/>
            <a:ext cx="356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CIRCULAÇÃO DE WALKER</a:t>
            </a:r>
            <a:endParaRPr lang="es-CO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265998" y="1004363"/>
            <a:ext cx="559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rgbClr val="FF0000"/>
                </a:solidFill>
                <a:sym typeface="Wingdings 3" panose="05040102010807070707" pitchFamily="18" charset="2"/>
              </a:rPr>
              <a:t></a:t>
            </a:r>
          </a:p>
          <a:p>
            <a:r>
              <a:rPr lang="es-CO" sz="3200" dirty="0">
                <a:solidFill>
                  <a:srgbClr val="FF0000"/>
                </a:solidFill>
                <a:sym typeface="Wingdings 3" panose="05040102010807070707" pitchFamily="18" charset="2"/>
              </a:rPr>
              <a:t></a:t>
            </a:r>
            <a:endParaRPr lang="es-CO" sz="3200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020334" y="2429299"/>
            <a:ext cx="161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AMAZÔNIA</a:t>
            </a:r>
            <a:endParaRPr lang="es-CO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866501" y="1487614"/>
            <a:ext cx="177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ASCENDENTE</a:t>
            </a:r>
            <a:endParaRPr lang="es-CO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757316" y="4229954"/>
            <a:ext cx="195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DESCENDENTE</a:t>
            </a:r>
            <a:endParaRPr lang="es-CO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279646" y="3985146"/>
            <a:ext cx="559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rgbClr val="0000FF"/>
                </a:solidFill>
                <a:sym typeface="Wingdings 3" panose="05040102010807070707" pitchFamily="18" charset="2"/>
              </a:rPr>
              <a:t></a:t>
            </a:r>
            <a:endParaRPr lang="es-CO" sz="3200" dirty="0">
              <a:solidFill>
                <a:srgbClr val="0000FF"/>
              </a:solidFill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8409301" y="5165621"/>
            <a:ext cx="435428" cy="1847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aixaDeTexto 11"/>
          <p:cNvSpPr txBox="1"/>
          <p:nvPr/>
        </p:nvSpPr>
        <p:spPr>
          <a:xfrm>
            <a:off x="5741158" y="2405549"/>
            <a:ext cx="10515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equador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615862" y="5229783"/>
            <a:ext cx="10515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equador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 flipH="1">
            <a:off x="1092530" y="5979036"/>
            <a:ext cx="9975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MOVIMENTOS ASCENDENTES SÃO DEVIDO AO </a:t>
            </a: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AQUECIMENTO SOLAR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. SE FOSSEM DEVIDO À FLORESTA, NÃO DESAPARECERIAM DURANTE EVENTOS EL NIÑO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9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satelite.cptec.inpe.br/repositorio5/goes13/goes13_web/ams_realcada_baixa/2015/12/S11232957_20151202150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Imagem 2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00" y="0"/>
            <a:ext cx="7200000" cy="6840000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 rot="2280000">
            <a:off x="6443986" y="1339783"/>
            <a:ext cx="2431730" cy="196775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</a:ln>
          <a:effectLst/>
        </p:spPr>
        <p:txBody>
          <a:bodyPr anchor="ctr"/>
          <a:lstStyle/>
          <a:p>
            <a:pPr algn="ctr">
              <a:defRPr/>
            </a:pPr>
            <a:endParaRPr lang="pt-BR" kern="0" dirty="0">
              <a:solidFill>
                <a:prstClr val="white"/>
              </a:solidFill>
              <a:latin typeface="Times New Roman"/>
              <a:cs typeface="Arial" charset="0"/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6240018" y="2348880"/>
            <a:ext cx="2304256" cy="1728192"/>
          </a:xfrm>
          <a:custGeom>
            <a:avLst/>
            <a:gdLst>
              <a:gd name="connsiteX0" fmla="*/ 723331 w 723331"/>
              <a:gd name="connsiteY0" fmla="*/ 982639 h 1023582"/>
              <a:gd name="connsiteX1" fmla="*/ 245660 w 723331"/>
              <a:gd name="connsiteY1" fmla="*/ 859809 h 1023582"/>
              <a:gd name="connsiteX2" fmla="*/ 0 w 723331"/>
              <a:gd name="connsiteY2" fmla="*/ 0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" h="1023582">
                <a:moveTo>
                  <a:pt x="723331" y="982639"/>
                </a:moveTo>
                <a:cubicBezTo>
                  <a:pt x="544773" y="1003110"/>
                  <a:pt x="366215" y="1023582"/>
                  <a:pt x="245660" y="859809"/>
                </a:cubicBezTo>
                <a:cubicBezTo>
                  <a:pt x="125105" y="696036"/>
                  <a:pt x="36394" y="762000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00FF00"/>
            </a:solidFill>
            <a:prstDash val="dash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6816948" y="2206606"/>
            <a:ext cx="1511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b="1" kern="0" dirty="0">
                <a:solidFill>
                  <a:srgbClr val="FFFF00"/>
                </a:solidFill>
              </a:rPr>
              <a:t>ALTA PRESSÃO</a:t>
            </a: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6960097" y="4017244"/>
            <a:ext cx="17287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b="1" kern="0" dirty="0">
                <a:solidFill>
                  <a:srgbClr val="00FF00"/>
                </a:solidFill>
                <a:sym typeface="Wingdings 3" pitchFamily="18" charset="2"/>
              </a:rPr>
              <a:t>       </a:t>
            </a:r>
          </a:p>
          <a:p>
            <a:pPr eaLnBrk="1" hangingPunct="1">
              <a:defRPr/>
            </a:pPr>
            <a:r>
              <a:rPr lang="pt-BR" b="1" kern="0" dirty="0">
                <a:solidFill>
                  <a:srgbClr val="00FF00"/>
                </a:solidFill>
                <a:sym typeface="Wingdings 3" pitchFamily="18" charset="2"/>
              </a:rPr>
              <a:t>FRENTE FRIA BLOQUEADA</a:t>
            </a:r>
            <a:endParaRPr lang="pt-BR" b="1" kern="0" dirty="0">
              <a:solidFill>
                <a:srgbClr val="00FF00"/>
              </a:solidFill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8184234" y="6237297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b="1" kern="0" dirty="0">
                <a:solidFill>
                  <a:srgbClr val="FFFF00"/>
                </a:solidFill>
              </a:rPr>
              <a:t>02/12/2015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711265" y="1996925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FF0000"/>
                </a:solidFill>
                <a:latin typeface="Arial" charset="0"/>
                <a:cs typeface="Arial" charset="0"/>
                <a:sym typeface="Wingdings 3"/>
              </a:rPr>
              <a:t></a:t>
            </a:r>
            <a:endParaRPr lang="pt-BR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321080" y="297531"/>
            <a:ext cx="100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FFFF00"/>
                </a:solidFill>
                <a:latin typeface="Arial" charset="0"/>
                <a:cs typeface="Arial" charset="0"/>
              </a:rPr>
              <a:t>ZCIT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FFFF00"/>
                </a:solidFill>
                <a:latin typeface="Arial" charset="0"/>
                <a:cs typeface="Arial" charset="0"/>
                <a:sym typeface="Wingdings 3"/>
              </a:rPr>
              <a:t></a:t>
            </a:r>
            <a:endParaRPr lang="pt-BR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Molion\Meus documentos\Meus eBooks\Minhas figuras\Imagens\Camada de Inversã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448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981200" y="2743201"/>
            <a:ext cx="3048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pt-BR" altLang="pt-BR" sz="1800" b="1" dirty="0">
                <a:solidFill>
                  <a:srgbClr val="00FFFF"/>
                </a:solidFill>
                <a:latin typeface="Arial" panose="020B0604020202020204" pitchFamily="34" charset="0"/>
                <a:cs typeface="Arial" charset="0"/>
              </a:rPr>
              <a:t> TEMPERATURA BAIXA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pt-BR" altLang="pt-BR" sz="1800" b="1" dirty="0">
                <a:solidFill>
                  <a:srgbClr val="00FFFF"/>
                </a:solidFill>
                <a:latin typeface="Arial" panose="020B0604020202020204" pitchFamily="34" charset="0"/>
                <a:cs typeface="Arial" charset="0"/>
              </a:rPr>
              <a:t> UMIDADE ALTA &gt; 90%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524000" y="914400"/>
            <a:ext cx="3733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8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CAMADA DE INVERSÃO PSICROTÉRMICA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905000" y="2209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pt-BR" altLang="pt-BR" sz="2400" b="1" dirty="0">
                <a:solidFill>
                  <a:srgbClr val="FFFF00"/>
                </a:solidFill>
                <a:latin typeface="Arial" panose="020B0604020202020204" pitchFamily="34" charset="0"/>
                <a:cs typeface="Arial" charset="0"/>
              </a:rPr>
              <a:t> BASE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2057400" y="4419601"/>
            <a:ext cx="3124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pt-BR" altLang="pt-BR" sz="1800" b="1" dirty="0">
                <a:solidFill>
                  <a:srgbClr val="00FFFF"/>
                </a:solidFill>
                <a:latin typeface="Arial" panose="020B0604020202020204" pitchFamily="34" charset="0"/>
                <a:cs typeface="Arial" charset="0"/>
              </a:rPr>
              <a:t> TEMPERATURA ALTA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pt-BR" altLang="pt-BR" sz="1800" b="1" dirty="0">
                <a:solidFill>
                  <a:srgbClr val="00FFFF"/>
                </a:solidFill>
                <a:latin typeface="Arial" panose="020B0604020202020204" pitchFamily="34" charset="0"/>
                <a:cs typeface="Arial" charset="0"/>
              </a:rPr>
              <a:t> UMIDADE BAIXA &lt; 20%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1981200" y="38862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pt-BR" altLang="pt-BR" sz="2400" b="1" dirty="0">
                <a:solidFill>
                  <a:srgbClr val="FFFF00"/>
                </a:solidFill>
                <a:latin typeface="Arial" panose="020B0604020202020204" pitchFamily="34" charset="0"/>
                <a:cs typeface="Arial" charset="0"/>
              </a:rPr>
              <a:t> TOPO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7620000" y="2590801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altLang="pt-BR" sz="1800" b="1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rPr>
              <a:t>TOPO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7620000" y="3429001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altLang="pt-BR" sz="1800" b="1">
                <a:solidFill>
                  <a:srgbClr val="0000FF"/>
                </a:solidFill>
                <a:latin typeface="Arial" panose="020B0604020202020204" pitchFamily="34" charset="0"/>
                <a:cs typeface="Arial" charset="0"/>
              </a:rPr>
              <a:t>BASE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8610600" y="1295401"/>
            <a:ext cx="22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>
                <a:solidFill>
                  <a:srgbClr val="000000"/>
                </a:solidFill>
                <a:cs typeface="Arial" charset="0"/>
                <a:sym typeface="Symbol" panose="05050102010706020507" pitchFamily="18" charset="2"/>
              </a:rPr>
              <a:t></a:t>
            </a:r>
            <a:endParaRPr lang="pt-BR" altLang="pt-BR" sz="20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8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fbr.awsassets.panda.org/img/original/desmatamento2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25" y="0"/>
            <a:ext cx="10531367" cy="651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600699" y="95000"/>
            <a:ext cx="69826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TAXA DE DESMATAMENTO DA AMAZÔNIA</a:t>
            </a:r>
            <a:endParaRPr lang="es-CO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 rot="-5400000">
            <a:off x="-475011" y="2707579"/>
            <a:ext cx="3028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DESMATADA [KM2]</a:t>
            </a:r>
            <a:endParaRPr lang="es-CO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044544" y="5949535"/>
            <a:ext cx="11637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70961" y="6387728"/>
            <a:ext cx="1085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ATUAL = 9.205 KM</a:t>
            </a:r>
            <a:r>
              <a:rPr lang="pt-BR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LEVARIA ~600 ANOS SE RECRESCIMENTO. </a:t>
            </a:r>
            <a:r>
              <a:rPr lang="pt-BR" b="1" dirty="0" smtClean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PORÉM, TAXA </a:t>
            </a:r>
            <a:r>
              <a:rPr lang="pt-BR" b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AINDA É </a:t>
            </a:r>
            <a:r>
              <a:rPr lang="pt-BR" b="1" dirty="0" smtClean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ALTA!</a:t>
            </a:r>
            <a:endParaRPr lang="es-CO" b="1" dirty="0"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828804" y="6044535"/>
            <a:ext cx="30757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INPE/PRODES</a:t>
            </a:r>
            <a:endParaRPr lang="es-CO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2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ixaDeTexto 1"/>
          <p:cNvSpPr txBox="1">
            <a:spLocks noChangeArrowheads="1"/>
          </p:cNvSpPr>
          <p:nvPr/>
        </p:nvSpPr>
        <p:spPr bwMode="auto">
          <a:xfrm>
            <a:off x="2493963" y="333376"/>
            <a:ext cx="7181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BALANÇO HÍDRICO DA BACIA AMAZÔNICA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055" y="1603376"/>
            <a:ext cx="1159031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DESMATAMENTO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 AMAZÔNIA </a:t>
            </a:r>
            <a:r>
              <a:rPr lang="pt-BR" sz="2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INTERFERE NA DISTRIBUIÇÃO DA CHUVA NO RESTANTE DA AMÉRICA DO SUL.  A FONTE DE UMIDADE PARA REGIÕES FORA DA AMAZÔNIA </a:t>
            </a:r>
            <a:r>
              <a:rPr lang="pt-B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É A FLORESTA E SIM </a:t>
            </a:r>
            <a:r>
              <a:rPr lang="pt-BR" sz="2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UMIDADE PROVENIENTE DO OCEANO ATLÂNTICO TROPICAL</a:t>
            </a:r>
            <a:r>
              <a:rPr lang="pt-BR" sz="2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ÁRVORE NÃO É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MÁQUINA </a:t>
            </a:r>
            <a:r>
              <a:rPr lang="pt-BR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FAZER ÁGUA!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ELA APENAS RECICLA A ÁGUA DAS CHUVAS ANTERIORES QUE ESTAVA ARMAZENADA NO SOLO.</a:t>
            </a:r>
            <a:endParaRPr lang="es-CO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5" name="CaixaDeTexto 5"/>
          <p:cNvSpPr txBox="1">
            <a:spLocks noChangeArrowheads="1"/>
          </p:cNvSpPr>
          <p:nvPr/>
        </p:nvSpPr>
        <p:spPr bwMode="auto">
          <a:xfrm>
            <a:off x="1881188" y="882651"/>
            <a:ext cx="8405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SUPERFÍCIE: P = E+R; ATMOSFERA: P = E+A </a:t>
            </a:r>
            <a:r>
              <a:rPr lang="pt-BR" altLang="es-CO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  </a:t>
            </a:r>
            <a:r>
              <a:rPr lang="pt-BR" altLang="es-CO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 = A</a:t>
            </a:r>
            <a:endParaRPr lang="es-CO" altLang="es-CO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6" name="CaixaDeTexto 4"/>
          <p:cNvSpPr txBox="1">
            <a:spLocks noChangeArrowheads="1"/>
          </p:cNvSpPr>
          <p:nvPr/>
        </p:nvSpPr>
        <p:spPr bwMode="auto">
          <a:xfrm>
            <a:off x="471055" y="3493354"/>
            <a:ext cx="118594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es-CO" sz="2000" b="1" dirty="0" smtClean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pt-BR" altLang="es-CO" sz="2000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HIPÓTESE ABSURDA DE SE </a:t>
            </a:r>
            <a:r>
              <a:rPr lang="pt-BR" altLang="es-CO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DESMATAR</a:t>
            </a:r>
            <a:r>
              <a:rPr lang="pt-BR" altLang="es-CO" sz="2000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TODA A AMAZÔNIA – QUE LEVARIA CERCA DE </a:t>
            </a:r>
            <a:r>
              <a:rPr lang="pt-BR" altLang="es-CO" sz="2000" b="1" dirty="0" smtClean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pt-BR" altLang="es-CO" sz="2000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NA TAXA ATUAL SEM </a:t>
            </a:r>
            <a:r>
              <a:rPr lang="pt-BR" altLang="es-CO" sz="2000" b="1" dirty="0" smtClean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RECRESCIMENTO </a:t>
            </a:r>
            <a:r>
              <a:rPr lang="pt-BR" altLang="es-CO" sz="2000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altLang="es-CO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CLIMA GLOBAL NÃO SERIA AFETADO </a:t>
            </a:r>
            <a:r>
              <a:rPr lang="pt-BR" altLang="es-CO" sz="2000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s-CO" altLang="es-CO" sz="2000" b="1" dirty="0"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2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51" y="1"/>
            <a:ext cx="10448534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CaixaDeTexto 2"/>
          <p:cNvSpPr txBox="1">
            <a:spLocks noChangeArrowheads="1"/>
          </p:cNvSpPr>
          <p:nvPr/>
        </p:nvSpPr>
        <p:spPr bwMode="auto">
          <a:xfrm>
            <a:off x="1056901" y="147968"/>
            <a:ext cx="1004477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DESMATAMENTO E CHUVA NA AMÉRICA DO SUL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CLIMA – LAB. FLUIDO DINÂMICA GEOFÍSICA [GFDL] </a:t>
            </a:r>
            <a:endParaRPr lang="es-CO" altLang="es-CO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CaixaDeTexto 3"/>
          <p:cNvSpPr txBox="1">
            <a:spLocks noChangeArrowheads="1"/>
          </p:cNvSpPr>
          <p:nvPr/>
        </p:nvSpPr>
        <p:spPr bwMode="auto">
          <a:xfrm>
            <a:off x="1104407" y="5289364"/>
            <a:ext cx="10022773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CENÁRIOS CLIMÁTICOS ATÉ 2050 MODELO DE CLIMA DO GFDL.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SSP1 = SUSTENTABILIDADE; SSP5 = CONTINUA IGUAL AO ATUAL.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2015: “SHARED </a:t>
            </a:r>
            <a:r>
              <a:rPr lang="pt-BR" altLang="es-CO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 ECONOMIC PATHWAYS”[SSP</a:t>
            </a:r>
            <a:r>
              <a:rPr lang="pt-BR" altLang="es-CO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endParaRPr lang="pt-BR" altLang="es-CO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17/10/2019 </a:t>
            </a:r>
            <a:r>
              <a:rPr lang="pt-BR" altLang="es-CO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LINK: </a:t>
            </a:r>
            <a:r>
              <a:rPr lang="es-CO" altLang="es-CO" sz="1800" b="1" dirty="0">
                <a:solidFill>
                  <a:srgbClr val="000000"/>
                </a:solidFill>
              </a:rPr>
              <a:t>https://piaui.folha.uol.com.br/o-mundo-sem-amazonia</a:t>
            </a:r>
            <a:endParaRPr lang="es-CO" altLang="es-CO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999021" y="4370122"/>
            <a:ext cx="99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m/dia</a:t>
            </a:r>
            <a:endParaRPr lang="es-CO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1" y="1598934"/>
            <a:ext cx="11932964" cy="38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CaixaDeTexto 2"/>
          <p:cNvSpPr txBox="1">
            <a:spLocks noChangeArrowheads="1"/>
          </p:cNvSpPr>
          <p:nvPr/>
        </p:nvSpPr>
        <p:spPr bwMode="auto">
          <a:xfrm>
            <a:off x="2088775" y="331316"/>
            <a:ext cx="798988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IMPACTOS DO DESMATAMENTO NO CLIMA GLOBAL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CLIMA DO GFDL</a:t>
            </a:r>
            <a:endParaRPr lang="es-CO" altLang="es-CO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0" name="CaixaDeTexto 3"/>
          <p:cNvSpPr txBox="1">
            <a:spLocks noChangeArrowheads="1"/>
          </p:cNvSpPr>
          <p:nvPr/>
        </p:nvSpPr>
        <p:spPr bwMode="auto">
          <a:xfrm>
            <a:off x="1207821" y="1318004"/>
            <a:ext cx="329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GLOBAL</a:t>
            </a:r>
            <a:endParaRPr lang="es-CO" altLang="es-CO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1" name="CaixaDeTexto 4"/>
          <p:cNvSpPr txBox="1">
            <a:spLocks noChangeArrowheads="1"/>
          </p:cNvSpPr>
          <p:nvPr/>
        </p:nvSpPr>
        <p:spPr bwMode="auto">
          <a:xfrm>
            <a:off x="1513594" y="5249673"/>
            <a:ext cx="2492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0,25°C</a:t>
            </a:r>
            <a:endParaRPr lang="es-CO" altLang="es-CO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2" name="CaixaDeTexto 5"/>
          <p:cNvSpPr txBox="1">
            <a:spLocks noChangeArrowheads="1"/>
          </p:cNvSpPr>
          <p:nvPr/>
        </p:nvSpPr>
        <p:spPr bwMode="auto">
          <a:xfrm>
            <a:off x="7549244" y="1318004"/>
            <a:ext cx="3290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CHUVA GLOBAL</a:t>
            </a:r>
            <a:endParaRPr lang="es-CO" altLang="es-CO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3" name="CaixaDeTexto 6"/>
          <p:cNvSpPr txBox="1">
            <a:spLocks noChangeArrowheads="1"/>
          </p:cNvSpPr>
          <p:nvPr/>
        </p:nvSpPr>
        <p:spPr bwMode="auto">
          <a:xfrm>
            <a:off x="7571469" y="5249673"/>
            <a:ext cx="3268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25% NO BRASIL</a:t>
            </a:r>
            <a:endParaRPr lang="es-CO" altLang="es-CO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4" name="CaixaDeTexto 7"/>
          <p:cNvSpPr txBox="1">
            <a:spLocks noChangeArrowheads="1"/>
          </p:cNvSpPr>
          <p:nvPr/>
        </p:nvSpPr>
        <p:spPr bwMode="auto">
          <a:xfrm>
            <a:off x="1970025" y="5743576"/>
            <a:ext cx="827563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CENÁRIOS CLIMÁTICOS ATÉ 2050 MODELO DE CLIMA DO GFDL.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SSP1 = SUSTENTABILIDADE PORÉM COM DESMATAMENTO </a:t>
            </a:r>
            <a:r>
              <a:rPr lang="pt-BR" altLang="es-CO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[?]</a:t>
            </a:r>
            <a:r>
              <a:rPr lang="pt-BR" altLang="es-CO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altLang="es-CO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17/10/2019 – LINK: </a:t>
            </a:r>
            <a:r>
              <a:rPr lang="es-CO" altLang="es-CO" sz="1800" b="1" dirty="0">
                <a:solidFill>
                  <a:srgbClr val="000000"/>
                </a:solidFill>
              </a:rPr>
              <a:t>https://piaui.folha.uol.com.br/o-mundo-sem-amazonia</a:t>
            </a:r>
            <a:endParaRPr lang="es-CO" altLang="es-CO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1037354" y="5186853"/>
            <a:ext cx="99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m/dia</a:t>
            </a:r>
            <a:endParaRPr lang="es-CO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8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ext Box 1026"/>
          <p:cNvSpPr txBox="1">
            <a:spLocks noChangeArrowheads="1"/>
          </p:cNvSpPr>
          <p:nvPr/>
        </p:nvSpPr>
        <p:spPr bwMode="auto">
          <a:xfrm>
            <a:off x="1396773" y="765176"/>
            <a:ext cx="8358187" cy="1128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ORIGEM  DAS PREVISÕES CATASTRÓFICAS</a:t>
            </a:r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Vrinda"/>
                <a:cs typeface="Vrinda"/>
              </a:rPr>
              <a:t>?</a:t>
            </a:r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MODELOS CLIMÁTICOS E SEUS PROBLEMAS !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endParaRPr lang="pt-BR" sz="28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4819" name="Text Box 1027"/>
          <p:cNvSpPr txBox="1">
            <a:spLocks noChangeArrowheads="1"/>
          </p:cNvSpPr>
          <p:nvPr/>
        </p:nvSpPr>
        <p:spPr bwMode="auto">
          <a:xfrm>
            <a:off x="1304245" y="2027959"/>
            <a:ext cx="10169298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pt-BR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NÃO REPRODUZEM  O CLIMA </a:t>
            </a:r>
            <a:r>
              <a:rPr lang="pt-BR" sz="24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GLOBAL, EX.: </a:t>
            </a:r>
            <a:r>
              <a:rPr lang="pt-BR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PERÍODO 1916-1945</a:t>
            </a:r>
            <a:endParaRPr lang="pt-BR" sz="24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Text Box 1028"/>
          <p:cNvSpPr txBox="1">
            <a:spLocks noChangeArrowheads="1"/>
          </p:cNvSpPr>
          <p:nvPr/>
        </p:nvSpPr>
        <p:spPr bwMode="auto">
          <a:xfrm>
            <a:off x="1690801" y="2550158"/>
            <a:ext cx="10096501" cy="461665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CICLO 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HIDROLÓGICO: PARAMETRIZAÇÃO DIFÍCIL, IMPOSSÍVEL?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3061" name="Text Box 1030"/>
          <p:cNvSpPr txBox="1">
            <a:spLocks noChangeArrowheads="1"/>
          </p:cNvSpPr>
          <p:nvPr/>
        </p:nvSpPr>
        <p:spPr bwMode="auto">
          <a:xfrm>
            <a:off x="1690801" y="3048060"/>
            <a:ext cx="8321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t-BR" altLang="pt-BR" sz="2400" dirty="0">
                <a:solidFill>
                  <a:srgbClr val="99FF66"/>
                </a:solidFill>
              </a:rPr>
              <a:t> </a:t>
            </a:r>
            <a:r>
              <a:rPr lang="pt-BR" altLang="pt-BR" sz="2400" b="1" dirty="0">
                <a:solidFill>
                  <a:srgbClr val="00FF00"/>
                </a:solidFill>
              </a:rPr>
              <a:t>PROPRIEDADES E COBERTURA DE NÚVENS; CHUVA</a:t>
            </a:r>
            <a:endParaRPr lang="pt-BR" altLang="pt-BR" sz="2400" dirty="0">
              <a:solidFill>
                <a:srgbClr val="00FF00"/>
              </a:solidFill>
            </a:endParaRPr>
          </a:p>
        </p:txBody>
      </p:sp>
      <p:sp>
        <p:nvSpPr>
          <p:cNvPr id="34822" name="Text Box 1031"/>
          <p:cNvSpPr txBox="1">
            <a:spLocks noChangeArrowheads="1"/>
          </p:cNvSpPr>
          <p:nvPr/>
        </p:nvSpPr>
        <p:spPr bwMode="auto">
          <a:xfrm>
            <a:off x="1304245" y="3510022"/>
            <a:ext cx="8305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pt-BR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OCEANOS    (71% DA SUPERFÍCIE DA TERRA)</a:t>
            </a:r>
            <a:endParaRPr lang="pt-BR" sz="24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3063" name="Text Box 1032"/>
          <p:cNvSpPr txBox="1">
            <a:spLocks noChangeArrowheads="1"/>
          </p:cNvSpPr>
          <p:nvPr/>
        </p:nvSpPr>
        <p:spPr bwMode="auto">
          <a:xfrm>
            <a:off x="1690801" y="4082909"/>
            <a:ext cx="788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t-BR" altLang="pt-BR" sz="2400" b="1" dirty="0">
                <a:solidFill>
                  <a:srgbClr val="FF3300"/>
                </a:solidFill>
              </a:rPr>
              <a:t> ARMAZENAMENTO DE CALOR , EL NIÑOS, ODP...</a:t>
            </a:r>
            <a:r>
              <a:rPr lang="pt-BR" altLang="pt-BR" sz="2400" b="1" dirty="0">
                <a:solidFill>
                  <a:srgbClr val="FF3300"/>
                </a:solidFill>
                <a:latin typeface="Calibri" pitchFamily="34" charset="0"/>
              </a:rPr>
              <a:t> </a:t>
            </a:r>
            <a:endParaRPr lang="pt-BR" altLang="pt-BR" sz="2400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173064" name="Text Box 1033"/>
          <p:cNvSpPr txBox="1">
            <a:spLocks noChangeArrowheads="1"/>
          </p:cNvSpPr>
          <p:nvPr/>
        </p:nvSpPr>
        <p:spPr bwMode="auto">
          <a:xfrm>
            <a:off x="1690801" y="4561114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t-BR" altLang="pt-BR" sz="2000" b="1" dirty="0">
                <a:solidFill>
                  <a:srgbClr val="FFFFFF"/>
                </a:solidFill>
              </a:rPr>
              <a:t> </a:t>
            </a:r>
            <a:r>
              <a:rPr lang="pt-BR" altLang="pt-BR" sz="2400" b="1" dirty="0">
                <a:solidFill>
                  <a:srgbClr val="FFFFFF"/>
                </a:solidFill>
              </a:rPr>
              <a:t>TRANSPORTE DE CALOR PARA FORA DOS TRÓPICOS</a:t>
            </a:r>
            <a:endParaRPr lang="pt-BR" altLang="pt-BR" sz="2400" dirty="0">
              <a:solidFill>
                <a:srgbClr val="FFFFFF"/>
              </a:solidFill>
            </a:endParaRPr>
          </a:p>
        </p:txBody>
      </p:sp>
      <p:sp>
        <p:nvSpPr>
          <p:cNvPr id="9" name="Text Box 1031"/>
          <p:cNvSpPr txBox="1">
            <a:spLocks noChangeArrowheads="1"/>
          </p:cNvSpPr>
          <p:nvPr/>
        </p:nvSpPr>
        <p:spPr bwMode="auto">
          <a:xfrm>
            <a:off x="1396773" y="5072360"/>
            <a:ext cx="9599839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58775" indent="-358775" defTabSz="360000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pt-BR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 </a:t>
            </a:r>
            <a:r>
              <a:rPr lang="pt-BR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GRADE DOS MCG É UM </a:t>
            </a:r>
            <a:r>
              <a:rPr lang="pt-BR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FILTRO, </a:t>
            </a:r>
            <a:r>
              <a:rPr lang="pt-BR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ELIMINA TODOS         	FENÔMENOS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INFERIORES A 2 VEZES </a:t>
            </a:r>
            <a:r>
              <a:rPr lang="pt-BR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SEU </a:t>
            </a:r>
            <a:r>
              <a:rPr lang="pt-BR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TAMANHO, DE     ACORDO COM O TEOREMA DE AMOSTRAGEM DE </a:t>
            </a:r>
            <a:r>
              <a:rPr lang="pt-BR" sz="24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pt-BR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YQUIST</a:t>
            </a:r>
            <a:endParaRPr lang="pt-BR" sz="24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4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CLIMATE MODELS GR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533" y="1146416"/>
            <a:ext cx="7484935" cy="496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793243" y="191069"/>
            <a:ext cx="6905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REPRESENTAÇÃO DO PLANETA NO COMPUTADOR</a:t>
            </a:r>
          </a:p>
          <a:p>
            <a:pPr algn="ctr">
              <a:defRPr/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 DE MODELOS DE CLIMA GLOBAL (MCG)</a:t>
            </a:r>
            <a:endParaRPr lang="es-CO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87777" y="6291619"/>
            <a:ext cx="877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ESPAÇAMENTO ENTRE PONTOS DE GRADE HORIZONTAL: 1° LAT X 1° LONG</a:t>
            </a:r>
            <a:endParaRPr lang="es-CO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 flipH="1">
            <a:off x="7187820" y="1759822"/>
            <a:ext cx="968665" cy="2620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8156813" y="1561913"/>
            <a:ext cx="222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dirty="0">
                <a:solidFill>
                  <a:prstClr val="black"/>
                </a:solidFill>
              </a:rPr>
              <a:t>Ponto de Grade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628261" y="3289109"/>
            <a:ext cx="3708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dirty="0">
                <a:solidFill>
                  <a:prstClr val="black"/>
                </a:solidFill>
              </a:rPr>
              <a:t>Grade Horizontal (latitude-longitude)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201549" y="4726644"/>
            <a:ext cx="3337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dirty="0">
                <a:solidFill>
                  <a:prstClr val="black"/>
                </a:solidFill>
              </a:rPr>
              <a:t>Grade Vertical (altura ou pressão)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6983429" y="2008945"/>
            <a:ext cx="204391" cy="184999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9269107" y="5576132"/>
            <a:ext cx="106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Floresta AmazÃ´nica Ã© a maior floresta tropical de todo o mu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50671" y="2624447"/>
            <a:ext cx="85146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SURGIMENTO DA CORDILHERA DOS ANDES </a:t>
            </a:r>
          </a:p>
          <a:p>
            <a:endParaRPr lang="pt-B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MUDOU O CLIMA DA AMAZÔNIA</a:t>
            </a:r>
            <a:endParaRPr lang="es-CO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77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58" y="174172"/>
            <a:ext cx="8675914" cy="6683828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 rot="1920000">
            <a:off x="3623578" y="1755648"/>
            <a:ext cx="2405586" cy="40934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 rot="1920000">
            <a:off x="8108995" y="1755647"/>
            <a:ext cx="2405586" cy="40934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 rot="-1020000">
            <a:off x="3732999" y="2984212"/>
            <a:ext cx="56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[CINCO] MESES APENAS!</a:t>
            </a:r>
            <a:endParaRPr lang="es-CO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3911971" y="3508633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8183303" y="3645915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7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aixaDeTexto 1"/>
          <p:cNvSpPr txBox="1">
            <a:spLocks noChangeArrowheads="1"/>
          </p:cNvSpPr>
          <p:nvPr/>
        </p:nvSpPr>
        <p:spPr bwMode="auto">
          <a:xfrm>
            <a:off x="2381250" y="1771650"/>
            <a:ext cx="76009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es-CO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 FILTRO: </a:t>
            </a:r>
            <a:r>
              <a:rPr lang="pt-BR" altLang="es-CO" sz="2400" b="1" dirty="0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AMAZÔNIA NÃO É O PULMÃO DO MUNDO! </a:t>
            </a:r>
            <a:r>
              <a:rPr lang="pt-BR" altLang="es-CO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ADMITINDO QUE OS DADOS OBTIDOS NA AMAZÔNIA CENTRAL DURANTE O EXPERIMENTO ABLE-2B EM 1987 POSSAM SER GENERALIZADOS PARA TODA A AMAZÔNIA, A FLORESTA ESTARIA ABSORVENDO CERCA DE </a:t>
            </a:r>
            <a:r>
              <a:rPr lang="pt-BR" altLang="es-CO" sz="24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 </a:t>
            </a:r>
            <a:r>
              <a:rPr lang="pt-BR" altLang="es-CO" sz="24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GtonC</a:t>
            </a:r>
            <a:r>
              <a:rPr lang="pt-BR" altLang="es-CO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/ano </a:t>
            </a:r>
            <a:r>
              <a:rPr lang="pt-BR" altLang="es-CO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MEIO DA FOTOSSÍNTESE, C</a:t>
            </a:r>
            <a:r>
              <a:rPr lang="pt-BR" altLang="es-CO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ERCA DE </a:t>
            </a:r>
            <a:r>
              <a:rPr lang="pt-BR" altLang="es-CO" sz="24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 </a:t>
            </a:r>
            <a:r>
              <a:rPr lang="pt-BR" altLang="es-CO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QUE FOI EMITIDO PELA HUMANIDADE EM </a:t>
            </a:r>
            <a:r>
              <a:rPr lang="pt-BR" altLang="es-CO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s-CO" altLang="es-CO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1" name="CaixaDeTexto 5"/>
          <p:cNvSpPr txBox="1">
            <a:spLocks noChangeArrowheads="1"/>
          </p:cNvSpPr>
          <p:nvPr/>
        </p:nvSpPr>
        <p:spPr bwMode="auto">
          <a:xfrm>
            <a:off x="2289175" y="434975"/>
            <a:ext cx="7600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es-CO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AMAZÔNIA E O CICLO DE CARBONO</a:t>
            </a:r>
            <a:endParaRPr lang="es-CO" altLang="es-CO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665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2CDB4D-8537-4DE1-971B-02F8B696FD1C}" type="slidenum">
              <a:rPr lang="pt-BR" altLang="es-CO" sz="140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pt-BR" altLang="es-CO" sz="1400">
              <a:solidFill>
                <a:srgbClr val="FFFFFF"/>
              </a:solidFill>
            </a:endParaRPr>
          </a:p>
        </p:txBody>
      </p:sp>
      <p:sp>
        <p:nvSpPr>
          <p:cNvPr id="82947" name="CaixaDeTexto 4"/>
          <p:cNvSpPr txBox="1">
            <a:spLocks noChangeArrowheads="1"/>
          </p:cNvSpPr>
          <p:nvPr/>
        </p:nvSpPr>
        <p:spPr bwMode="auto">
          <a:xfrm>
            <a:off x="2289175" y="434975"/>
            <a:ext cx="7600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es-CO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AMAZÔNIA E O CICLO DE CARBONO</a:t>
            </a:r>
            <a:endParaRPr lang="es-CO" altLang="es-CO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212274" y="1078549"/>
            <a:ext cx="3811587" cy="646331"/>
          </a:xfrm>
          <a:prstGeom prst="rect">
            <a:avLst/>
          </a:prstGeom>
          <a:blipFill rotWithShape="0">
            <a:blip r:embed="rId2"/>
            <a:stretch>
              <a:fillRect l="-1440" t="-16038" b="-41509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400">
                <a:noFill/>
              </a:rPr>
              <a:t> </a:t>
            </a:r>
          </a:p>
        </p:txBody>
      </p:sp>
      <p:sp>
        <p:nvSpPr>
          <p:cNvPr id="7" name="CaixaDeTexto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69820" y="1977391"/>
            <a:ext cx="7795260" cy="1323439"/>
          </a:xfrm>
          <a:prstGeom prst="rect">
            <a:avLst/>
          </a:prstGeom>
          <a:blipFill rotWithShape="0">
            <a:blip r:embed="rId3"/>
            <a:stretch>
              <a:fillRect l="-860" t="-1843" b="-7834"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400">
                <a:noFill/>
              </a:rPr>
              <a:t> </a:t>
            </a:r>
          </a:p>
        </p:txBody>
      </p:sp>
      <p:sp>
        <p:nvSpPr>
          <p:cNvPr id="82951" name="CaixaDeTexto 9"/>
          <p:cNvSpPr txBox="1">
            <a:spLocks noChangeArrowheads="1"/>
          </p:cNvSpPr>
          <p:nvPr/>
        </p:nvSpPr>
        <p:spPr bwMode="auto">
          <a:xfrm>
            <a:off x="1694689" y="5012126"/>
            <a:ext cx="88360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es-CO" sz="2000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HIPÓTESE ABSURDA DE SE DESMATAR E QUEIMAR TODO BIOMA AMAZÔNIA, SERIAM EMITIDAS </a:t>
            </a:r>
            <a:r>
              <a:rPr lang="pt-BR" altLang="es-CO" sz="2000" b="1" dirty="0" smtClean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</a:t>
            </a:r>
            <a:r>
              <a:rPr lang="pt-BR" altLang="es-CO" sz="2000" b="1" dirty="0" err="1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GtonC</a:t>
            </a:r>
            <a:r>
              <a:rPr lang="pt-BR" altLang="es-CO" sz="2000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EQUIVALENTE A 35 </a:t>
            </a:r>
            <a:r>
              <a:rPr lang="pt-BR" altLang="es-CO" sz="2000" b="1" dirty="0" err="1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ppmv</a:t>
            </a:r>
            <a:r>
              <a:rPr lang="pt-BR" altLang="es-CO" sz="2000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es-CO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HUMANIDADE EMITE ESSA QUANTIDADE EM </a:t>
            </a:r>
            <a:r>
              <a:rPr lang="pt-BR" altLang="es-CO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DE 8 </a:t>
            </a:r>
            <a:r>
              <a:rPr lang="pt-BR" altLang="es-CO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r>
              <a:rPr lang="pt-BR" altLang="es-CO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es-CO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ADMITIU-SE DENSIDADE DE BIOMASSA IGUAL A 300 </a:t>
            </a:r>
            <a:r>
              <a:rPr lang="pt-BR" altLang="es-CO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lang="pt-BR" altLang="es-CO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/ha.</a:t>
            </a:r>
            <a:endParaRPr lang="es-CO" altLang="es-CO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4191988" y="3553341"/>
                <a:ext cx="37644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 smtClean="0"/>
                  <a:t>13 </a:t>
                </a:r>
                <a14:m>
                  <m:oMath xmlns:m="http://schemas.openxmlformats.org/officeDocument/2006/math">
                    <m:r>
                      <a:rPr lang="pt-B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  <m:r>
                      <a:rPr lang="pt-BR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𝐐</m:t>
                    </m:r>
                    <m:r>
                      <a:rPr lang="pt-B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pt-B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𝟗𝟓𝟎</m:t>
                    </m:r>
                    <m:r>
                      <a:rPr lang="pt-B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𝑴𝒕𝑪</m:t>
                    </m:r>
                    <m:r>
                      <a:rPr lang="pt-B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pt-B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𝒂𝒏𝒐</m:t>
                    </m:r>
                  </m:oMath>
                </a14:m>
                <a:endParaRPr lang="es-CO" sz="2400" b="1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988" y="3553341"/>
                <a:ext cx="3764477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ixaDeTexto 2"/>
          <p:cNvSpPr txBox="1"/>
          <p:nvPr/>
        </p:nvSpPr>
        <p:spPr>
          <a:xfrm>
            <a:off x="1603170" y="4267517"/>
            <a:ext cx="862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COMPARAÇÃO: ALEMANHA = 700MtC/ano E JAPÃO = 1.100MtC/ano</a:t>
            </a:r>
            <a:endParaRPr lang="es-CO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Object 9"/>
          <p:cNvGraphicFramePr>
            <a:graphicFrameLocks noChangeAspect="1"/>
          </p:cNvGraphicFramePr>
          <p:nvPr/>
        </p:nvGraphicFramePr>
        <p:xfrm>
          <a:off x="2174876" y="2133600"/>
          <a:ext cx="7885113" cy="338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Documento" r:id="rId4" imgW="8130540" imgH="3495040" progId="Word.Document.8">
                  <p:embed/>
                </p:oleObj>
              </mc:Choice>
              <mc:Fallback>
                <p:oleObj name="Documento" r:id="rId4" imgW="8130540" imgH="34950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76" y="2133600"/>
                        <a:ext cx="7885113" cy="338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2438400" y="9906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s-CO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DESMATAMENTO: EFEITOS LOCAIS</a:t>
            </a:r>
            <a:r>
              <a:rPr kumimoji="1" lang="en-US" altLang="es-CO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63383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1889126" y="2217738"/>
          <a:ext cx="8664575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Documento" r:id="rId3" imgW="8790940" imgH="4104640" progId="Word.Document.8">
                  <p:embed/>
                </p:oleObj>
              </mc:Choice>
              <mc:Fallback>
                <p:oleObj name="Documento" r:id="rId3" imgW="8790940" imgH="41046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26" y="2217738"/>
                        <a:ext cx="8664575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2438400" y="1116014"/>
            <a:ext cx="73152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s-CO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DESMATAMENTO: EFEITOS LOCAIS</a:t>
            </a:r>
            <a:r>
              <a:rPr kumimoji="1" lang="en-US" altLang="es-CO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2344" name="Text Box 8"/>
          <p:cNvSpPr txBox="1">
            <a:spLocks noChangeArrowheads="1"/>
          </p:cNvSpPr>
          <p:nvPr/>
        </p:nvSpPr>
        <p:spPr bwMode="auto">
          <a:xfrm>
            <a:off x="1870076" y="4433888"/>
            <a:ext cx="8456613" cy="1586902"/>
          </a:xfrm>
          <a:prstGeom prst="rect">
            <a:avLst/>
          </a:prstGeom>
          <a:noFill/>
          <a:ln w="38100">
            <a:solidFill>
              <a:srgbClr val="00FF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pt-BR" altLang="es-CO" sz="2400">
              <a:solidFill>
                <a:srgbClr val="FFFFFF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867693" y="4433888"/>
            <a:ext cx="8456613" cy="1586902"/>
          </a:xfrm>
          <a:prstGeom prst="rect">
            <a:avLst/>
          </a:prstGeom>
          <a:noFill/>
          <a:ln w="38100">
            <a:solidFill>
              <a:srgbClr val="00FF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pt-BR" altLang="es-CO" sz="2400" dirty="0" smtClean="0">
              <a:solidFill>
                <a:srgbClr val="FFFFFF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889126" y="5227339"/>
            <a:ext cx="843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altLang="es-CO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ASSORIAMENTO DOS RIOS, MUDANÇA NA QUALIDADE DA ÁGUA AFETANDO TODA A VIDA QUE DELA DEPENDE</a:t>
            </a:r>
          </a:p>
        </p:txBody>
      </p:sp>
    </p:spTree>
    <p:extLst>
      <p:ext uri="{BB962C8B-B14F-4D97-AF65-F5344CB8AC3E}">
        <p14:creationId xmlns:p14="http://schemas.microsoft.com/office/powerpoint/2010/main" val="269994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4" grpId="0" animBg="1" autoUpdateAnimBg="0"/>
      <p:bldP spid="5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01291" y="308756"/>
            <a:ext cx="2909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RESUMO, </a:t>
            </a:r>
            <a:r>
              <a:rPr lang="pt-BR" dirty="0" smtClean="0"/>
              <a:t> </a:t>
            </a:r>
            <a:endParaRPr lang="es-CO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92971" y="816409"/>
            <a:ext cx="96392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BACIA AMAZÔNICA ESTÁ EM </a:t>
            </a:r>
            <a:r>
              <a:rPr lang="pt-BR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EQUILIBRIO CLIMÁTICO</a:t>
            </a:r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OU </a:t>
            </a:r>
          </a:p>
          <a:p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SEJA,  DA UMIDADE QUE ENTRA NA BACIA PELA ATMOSFERA E SE TRANSFORMA EM CHUVA LOCAL, </a:t>
            </a:r>
            <a:r>
              <a:rPr lang="pt-BR" sz="20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METADE </a:t>
            </a:r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DEVOLVIDA AO OCEANO ATLÂNTICO PELO RIO AMAZONAS E A OUTRA </a:t>
            </a:r>
            <a:r>
              <a:rPr lang="pt-BR" sz="20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METADE</a:t>
            </a:r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DEVOLVIDA PARA A ATMOSFERA POR MEIO DA EVAPOTRANSPIRAÇÃO.</a:t>
            </a:r>
            <a:endParaRPr lang="es-CO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1345470" y="2506020"/>
            <a:ext cx="87604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pt-BR" sz="20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A </a:t>
            </a:r>
            <a:r>
              <a:rPr lang="pt-BR" sz="20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FLORESTA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NÃO</a:t>
            </a:r>
            <a:r>
              <a:rPr lang="pt-BR" sz="20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PRODUZ ÁGUA! ÁRVORES APENAS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RECICLAM </a:t>
            </a:r>
            <a:r>
              <a:rPr lang="pt-BR" sz="20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ÁGUA DE CHUVAS ANTERIORES ARMAZENADA NO SOLO.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 FLORESTA EXISTE PORQUE CHOVE E NÃO O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CONTRÁRIO.</a:t>
            </a:r>
            <a:endParaRPr lang="pt-BR" sz="20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39228" y="3606420"/>
            <a:ext cx="9475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DESMATAMENTO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 AMAZÔNIA </a:t>
            </a:r>
            <a:r>
              <a:rPr lang="pt-BR" sz="2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INTERFERE NA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DISTRIBUIÇÃO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 CHUVA NO RESTANTE DA AMÉRICA DO SUL.  A FONTE DE UMIDADE PARA REGIÕES FORA DA AMAZÔNIA </a:t>
            </a:r>
            <a:r>
              <a:rPr lang="pt-B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É A FLORESTA E SIM </a:t>
            </a:r>
            <a:r>
              <a:rPr lang="pt-BR" sz="2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UMIDADE PROVENIENTE DO OCEANO ATLÂNTICO TROPICAL.</a:t>
            </a:r>
            <a:endParaRPr lang="es-CO" sz="20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55224" y="4956578"/>
            <a:ext cx="94590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 RELAÇÃO AO BALANÇO DE CARBONO REGIONAL, COM DADOS</a:t>
            </a:r>
          </a:p>
          <a:p>
            <a:r>
              <a:rPr lang="pt-BR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OBSERVADOS [</a:t>
            </a:r>
            <a:r>
              <a:rPr lang="pt-BR" sz="2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ABLE-2B, 1987</a:t>
            </a:r>
            <a:r>
              <a:rPr lang="pt-B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] , ESTIMA-SE QUE O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BIOMA AMAZONIA</a:t>
            </a:r>
            <a:r>
              <a:rPr lang="pt-B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ABSORVA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4,4 </a:t>
            </a:r>
            <a:r>
              <a:rPr lang="pt-B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GtC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/ano </a:t>
            </a:r>
            <a:r>
              <a:rPr lang="pt-B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 FOTOSSÍNTE,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~45% </a:t>
            </a:r>
            <a:r>
              <a:rPr lang="pt-B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EMISSÕES HUMANAS [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ESTIMADAS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CERCA DE 10 </a:t>
            </a:r>
            <a:r>
              <a:rPr lang="pt-B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GtC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/ano</a:t>
            </a:r>
            <a:r>
              <a:rPr lang="pt-BR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pt-BR" sz="2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EMISSÕES NATURAIS:</a:t>
            </a:r>
            <a:r>
              <a:rPr lang="pt-B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200±40GtC/a, </a:t>
            </a:r>
            <a:r>
              <a:rPr lang="pt-B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ABSORÇÃO </a:t>
            </a:r>
            <a:r>
              <a:rPr lang="pt-BR" sz="2000" b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~2% </a:t>
            </a:r>
            <a:r>
              <a:rPr lang="pt-B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EMISSÕES NATURAIS.</a:t>
            </a:r>
            <a:endParaRPr lang="es-CO" sz="2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0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Floresta AmazÃ´nica Ã© a maior floresta tropical de todo o mu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71726" y="2162425"/>
            <a:ext cx="10917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MAS, O DESENVOLVIMENTO REGIONAL </a:t>
            </a:r>
          </a:p>
          <a:p>
            <a:pPr algn="ctr"/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HARMONIA COM MEIO </a:t>
            </a:r>
            <a:r>
              <a:rPr lang="pt-BR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É POSSÍVEL?</a:t>
            </a:r>
            <a:endParaRPr lang="es-CO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169920" y="3779520"/>
            <a:ext cx="5900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TRÊS PILARES BÁSICOS: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 ELÉTRICA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ESCOAMENTO DA PRODUÇÃO</a:t>
            </a:r>
          </a:p>
        </p:txBody>
      </p:sp>
    </p:spTree>
    <p:extLst>
      <p:ext uri="{BB962C8B-B14F-4D97-AF65-F5344CB8AC3E}">
        <p14:creationId xmlns:p14="http://schemas.microsoft.com/office/powerpoint/2010/main" val="37299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57984" y="1597152"/>
            <a:ext cx="708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TRÊS PILARES FUNDAMENTAIS PARA O DESENVOLVIMENTO REGIONAL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292096" y="2560320"/>
            <a:ext cx="651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prstClr val="black"/>
                </a:solidFill>
              </a:rPr>
              <a:t>ÁGUA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prstClr val="black"/>
                </a:solidFill>
              </a:rPr>
              <a:t>ENERGIA ELÉTRICA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prstClr val="black"/>
                </a:solidFill>
              </a:rPr>
              <a:t>ESCOAMENTO DA PRODUÇÃO</a:t>
            </a:r>
            <a:endParaRPr lang="es-CO" dirty="0">
              <a:solidFill>
                <a:prstClr val="black"/>
              </a:solidFill>
            </a:endParaRPr>
          </a:p>
        </p:txBody>
      </p:sp>
      <p:pic>
        <p:nvPicPr>
          <p:cNvPr id="4" name="Picture 4" descr="Palmöl-Produktion in Kolumb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6" y="-8850"/>
            <a:ext cx="12201960" cy="686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77813" y="973297"/>
            <a:ext cx="108322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GERAÇÃO DE ENERGIA ELÉTRICA ISOLADA COM MOTORES QUE QUEIMAM ÓLEO VEGETAL PURO, SEM MODIFICAÇÃO</a:t>
            </a:r>
          </a:p>
          <a:p>
            <a:endParaRPr lang="pt-BR" sz="2800" b="1" dirty="0" smtClean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ÓLEO DE PALMÁCEAS NATIVAS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BURITI, MACAÚBA, PATAUÁ.........</a:t>
            </a:r>
            <a:endParaRPr lang="pt-B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ÓLEO DE PALMA 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pt-BR" b="1" i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ELAEIS GUINEENSIS </a:t>
            </a:r>
            <a:r>
              <a:rPr lang="pt-BR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DENDÊ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, EMBORA EXÓGENA,  É A PALMÁCEA MAIS ESTUDADA NOS ÚLTIMOS 70 ANOS E BEM ADAPTADA AO BRASIL. APRESENTA UM POTENCIAL SUPERIOR A  </a:t>
            </a:r>
            <a:r>
              <a:rPr lang="pt-BR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TONELADAS 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ÓLEO POR HECTARE POR ANO. DIZ-SE QUE A AMAZÔNIA LEGAL TENHA CERCA DE </a:t>
            </a:r>
            <a:r>
              <a:rPr lang="pt-BR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340.000KM</a:t>
            </a:r>
            <a:r>
              <a:rPr lang="pt-BR" b="1" baseline="30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DEGRADADAS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TERRITÓRIO EQUIVALENTE AO DA </a:t>
            </a:r>
            <a:r>
              <a:rPr lang="pt-BR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ALEMANHA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 RECUPERADAS  INTEGRALMENTE COM PLANTAÇÕES DE </a:t>
            </a:r>
            <a:r>
              <a:rPr lang="pt-BR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DENDÊ, 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PODERIA PRODUZIR  </a:t>
            </a:r>
            <a:r>
              <a:rPr lang="pt-BR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 </a:t>
            </a:r>
            <a:r>
              <a:rPr lang="pt-BR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t-BR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ILHÕES DE BARRIS DE ÓLEO COMBUSTIVEL POR ANO [3,3 MILHÕES DE BARRIS POR DIA]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SEM NECESSIDADE DE REFINO, </a:t>
            </a:r>
            <a:r>
              <a:rPr lang="pt-BR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DE CARBONO FECHADO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E SEM EMITIR </a:t>
            </a:r>
            <a:r>
              <a:rPr lang="pt-BR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DIÓXIDO DE ENXOFRE 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pt-BR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b="1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b="1" baseline="30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EM SUA QUEIMA, POLUENTE CAUSADOR DE DOENÇAS RESPIRATÓRIAS E CHUVA ÁCIDA. COMO O PETRÓLEO, O </a:t>
            </a:r>
            <a:r>
              <a:rPr lang="pt-BR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OVP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FACILMENTE TRANSPORTÁVEL PARA TODO TERRITÓRIO NACIONAL.</a:t>
            </a:r>
            <a:endParaRPr lang="es-CO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82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Floresta AmazÃ´nica Ã© a maior floresta tropical de todo o mu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219200" y="633984"/>
            <a:ext cx="9692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ESCOAMENTO DA PRODUÇÃO</a:t>
            </a:r>
          </a:p>
          <a:p>
            <a:pPr algn="ctr"/>
            <a:r>
              <a:rPr lang="pt-BR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A MELHOR MODALIDADE  DE TRANSPORTE?</a:t>
            </a:r>
            <a:endParaRPr lang="es-CO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43148" y="1972254"/>
            <a:ext cx="11020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DEPENDER DO PRODUTO A SER TRANSPORTADO E DA  POSIÇÃO GEOGRÁFICA DA CADA LOCALIDADE. PARA ALGUMAS, SERIA O</a:t>
            </a:r>
            <a:r>
              <a:rPr lang="pt-BR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FLUVIAL; 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OUTRAS, </a:t>
            </a:r>
            <a:r>
              <a:rPr lang="pt-BR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RODOVIÁRIO/FERROVIÁRIO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AS LOCALIDADES DE  DIFÍCIL ACESSO PORERIAM CONTAR COM</a:t>
            </a:r>
            <a:r>
              <a:rPr lang="pt-BR" dirty="0" smtClean="0">
                <a:solidFill>
                  <a:srgbClr val="FFFF00"/>
                </a:solidFill>
              </a:rPr>
              <a:t>: </a:t>
            </a:r>
            <a:endParaRPr lang="es-CO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450336" y="3819144"/>
            <a:ext cx="5291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prstClr val="white"/>
                </a:solidFill>
                <a:latin typeface="Castellar" panose="020A0402060406010301" pitchFamily="18" charset="0"/>
                <a:cs typeface="Arial" panose="020B0604020202020204" pitchFamily="34" charset="0"/>
              </a:rPr>
              <a:t>BALÃO DIRIGÍVEL  ?</a:t>
            </a:r>
            <a:endParaRPr lang="es-CO" sz="3600" b="1" dirty="0">
              <a:solidFill>
                <a:prstClr val="white"/>
              </a:solidFill>
              <a:latin typeface="Castellar" panose="020A0402060406010301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6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MH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6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5/53/Blakey_105Ma_-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384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937174" y="1698171"/>
            <a:ext cx="1472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ÁFRICA</a:t>
            </a:r>
            <a:endParaRPr lang="es-CO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206343" y="5045034"/>
            <a:ext cx="2982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AMÉRICA DO SUL</a:t>
            </a:r>
            <a:endParaRPr lang="es-CO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096000" y="5700157"/>
            <a:ext cx="1692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 smtClean="0">
                <a:solidFill>
                  <a:srgbClr val="FFFF00"/>
                </a:solidFill>
                <a:sym typeface="Wingdings 3" panose="05040102010807070707" pitchFamily="18" charset="2"/>
              </a:rPr>
              <a:t></a:t>
            </a:r>
            <a:endParaRPr lang="es-CO" sz="4000" dirty="0">
              <a:solidFill>
                <a:srgbClr val="FFFF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937174" y="6324915"/>
            <a:ext cx="155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  <a:endParaRPr lang="es-CO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937174" y="106878"/>
            <a:ext cx="130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 MA</a:t>
            </a:r>
            <a:endParaRPr lang="es-CO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458202" y="2673911"/>
            <a:ext cx="957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 smtClean="0">
                <a:solidFill>
                  <a:srgbClr val="FFFF00"/>
                </a:solidFill>
                <a:sym typeface="Wingdings 3" panose="05040102010807070707" pitchFamily="18" charset="2"/>
              </a:rPr>
              <a:t></a:t>
            </a:r>
            <a:endParaRPr lang="es-CO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1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iationweek.com/sites/default/files/styles/crop_freeform/public/gallery_images/LM5.jpg?itok=sVb0EPL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52704"/>
            <a:ext cx="6141768" cy="340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iationweek.com/sites/default/files/styles/crop_freeform/public/gallery_images/LM3.jpg?itok=ncS8rDx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609600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S aerospace giant Lockheed Martin also has an airship concept (Credit: Lockheed Marti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138139" cy="345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7535" y="402336"/>
            <a:ext cx="599483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EXEMPLO: LOCKHEED MARTINS LMH-1</a:t>
            </a:r>
          </a:p>
          <a:p>
            <a:endParaRPr lang="pt-B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 </a:t>
            </a:r>
            <a:r>
              <a:rPr lang="pt-B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TONS </a:t>
            </a:r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CARGA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PASSAGEIROS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TRIPULANTES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VELOCIDADE CRUZEIRO: </a:t>
            </a:r>
            <a:r>
              <a:rPr lang="pt-B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KM/H [60KNOTS]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DESLOCAMENTO VERTICAL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DECOLA E ATERRIZA </a:t>
            </a:r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QUALQUER LUGAR, ATÉ SOBRE A ÁGUA [AIR CUSHION LANDING SYSTEM]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PRECISA DE ESTRADAS E AEROPORTOS!</a:t>
            </a:r>
            <a:endParaRPr lang="es-CO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4808539" y="2651125"/>
            <a:ext cx="257492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altLang="es-CO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FIM </a:t>
            </a:r>
          </a:p>
        </p:txBody>
      </p:sp>
    </p:spTree>
    <p:extLst>
      <p:ext uri="{BB962C8B-B14F-4D97-AF65-F5344CB8AC3E}">
        <p14:creationId xmlns:p14="http://schemas.microsoft.com/office/powerpoint/2010/main" val="22888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58" y="-3653"/>
            <a:ext cx="9915896" cy="686165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90648" y="3036865"/>
            <a:ext cx="8906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</a:rPr>
              <a:t>80 MA</a:t>
            </a:r>
            <a:endParaRPr lang="es-CO" b="1" dirty="0">
              <a:solidFill>
                <a:srgbClr val="00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01241" y="3036865"/>
            <a:ext cx="8906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</a:rPr>
              <a:t>66 MA</a:t>
            </a:r>
            <a:endParaRPr lang="es-CO" b="1" dirty="0">
              <a:solidFill>
                <a:srgbClr val="00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11834" y="3036865"/>
            <a:ext cx="8906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</a:rPr>
              <a:t>55 MA</a:t>
            </a:r>
            <a:endParaRPr lang="es-CO" b="1" dirty="0">
              <a:solidFill>
                <a:srgbClr val="0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821386" y="3036865"/>
            <a:ext cx="8906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</a:rPr>
              <a:t>34 MA</a:t>
            </a:r>
            <a:endParaRPr lang="es-CO" b="1" dirty="0">
              <a:solidFill>
                <a:srgbClr val="0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128158" y="6488668"/>
            <a:ext cx="8906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</a:rPr>
              <a:t>2</a:t>
            </a:r>
            <a:r>
              <a:rPr lang="pt-BR" b="1" dirty="0" smtClean="0">
                <a:solidFill>
                  <a:srgbClr val="000000"/>
                </a:solidFill>
              </a:rPr>
              <a:t>0 MA</a:t>
            </a:r>
            <a:endParaRPr lang="es-CO" b="1" dirty="0">
              <a:solidFill>
                <a:srgbClr val="0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631869" y="6488668"/>
            <a:ext cx="8906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</a:rPr>
              <a:t>15 MA</a:t>
            </a:r>
            <a:endParaRPr lang="es-CO" b="1" dirty="0">
              <a:solidFill>
                <a:srgbClr val="0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256315" y="6488666"/>
            <a:ext cx="8906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</a:rPr>
              <a:t>5</a:t>
            </a:r>
            <a:r>
              <a:rPr lang="pt-BR" b="1" dirty="0" smtClean="0">
                <a:solidFill>
                  <a:srgbClr val="000000"/>
                </a:solidFill>
              </a:rPr>
              <a:t> MA</a:t>
            </a:r>
            <a:endParaRPr lang="es-CO" b="1" dirty="0">
              <a:solidFill>
                <a:srgbClr val="0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0664045" y="5153891"/>
            <a:ext cx="1658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LYDIAN</a:t>
            </a:r>
          </a:p>
          <a:p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BOSCHMAN</a:t>
            </a:r>
          </a:p>
          <a:p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s-CO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81299" y="890649"/>
            <a:ext cx="14012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Arial Narrow" panose="020B0606020202030204" pitchFamily="34" charset="0"/>
              </a:rPr>
              <a:t>Arco continental</a:t>
            </a:r>
            <a:endParaRPr lang="es-CO" sz="1200" b="1" dirty="0">
              <a:latin typeface="Arial Narrow" panose="020B0606020202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391892" y="705983"/>
            <a:ext cx="11776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Arial Narrow" panose="020B0606020202030204" pitchFamily="34" charset="0"/>
              </a:rPr>
              <a:t>Início do crescimento</a:t>
            </a:r>
            <a:endParaRPr lang="es-CO" sz="1200" b="1" dirty="0">
              <a:latin typeface="Arial Narrow" panose="020B0606020202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9593288" y="1029148"/>
            <a:ext cx="11776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Arial Narrow" panose="020B0606020202030204" pitchFamily="34" charset="0"/>
              </a:rPr>
              <a:t>Altiplano migra para leste</a:t>
            </a:r>
            <a:endParaRPr lang="es-CO" sz="1200" b="1" dirty="0">
              <a:latin typeface="Arial Narrow" panose="020B0606020202030204" pitchFamily="34" charset="0"/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 flipH="1">
            <a:off x="1573483" y="1167648"/>
            <a:ext cx="207817" cy="2144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H="1" flipV="1">
            <a:off x="4118760" y="522514"/>
            <a:ext cx="403760" cy="3681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V="1">
            <a:off x="9266711" y="1258785"/>
            <a:ext cx="316677" cy="3681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4275315" y="3853268"/>
            <a:ext cx="1790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Arial Narrow" panose="020B0606020202030204" pitchFamily="34" charset="0"/>
              </a:rPr>
              <a:t>Levantamento dos Andes continua na direção norte</a:t>
            </a:r>
            <a:endParaRPr lang="es-CO" sz="1200" b="1" dirty="0">
              <a:latin typeface="Arial Narrow" panose="020B0606020202030204" pitchFamily="34" charset="0"/>
            </a:endParaRPr>
          </a:p>
        </p:txBody>
      </p:sp>
      <p:cxnSp>
        <p:nvCxnSpPr>
          <p:cNvPr id="19" name="Conector de seta reta 18"/>
          <p:cNvCxnSpPr/>
          <p:nvPr/>
        </p:nvCxnSpPr>
        <p:spPr>
          <a:xfrm flipH="1" flipV="1">
            <a:off x="4049400" y="3952284"/>
            <a:ext cx="271240" cy="1555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6739830" y="3904785"/>
            <a:ext cx="106225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 smtClean="0">
                <a:latin typeface="Arial Narrow" panose="020B0606020202030204" pitchFamily="34" charset="0"/>
              </a:rPr>
              <a:t>Estágio atual</a:t>
            </a:r>
            <a:endParaRPr lang="es-CO" sz="1200" b="1" dirty="0">
              <a:latin typeface="Arial Narrow" panose="020B0606020202030204" pitchFamily="34" charset="0"/>
            </a:endParaRPr>
          </a:p>
        </p:txBody>
      </p:sp>
      <p:cxnSp>
        <p:nvCxnSpPr>
          <p:cNvPr id="23" name="Conector de seta reta 22"/>
          <p:cNvCxnSpPr/>
          <p:nvPr/>
        </p:nvCxnSpPr>
        <p:spPr>
          <a:xfrm flipH="1" flipV="1">
            <a:off x="6648643" y="3853268"/>
            <a:ext cx="227170" cy="990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H="1" flipV="1">
            <a:off x="6489316" y="3952284"/>
            <a:ext cx="318654" cy="777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0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pnas.org/cms/10.1073/pnas.2102396118/asset/5c872d7e-683c-492a-85e2-4eddf04e1443/assets/images/large/pnas.2102396118unfig01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6" y="0"/>
            <a:ext cx="100108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737770" y="0"/>
            <a:ext cx="1508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 MA </a:t>
            </a:r>
            <a:endParaRPr lang="es-CO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630888" y="6127668"/>
            <a:ext cx="2363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AMY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McDERMOTT</a:t>
            </a:r>
            <a:endParaRPr lang="pt-B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s-CO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8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571" y="0"/>
            <a:ext cx="4749031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40484" y="551289"/>
            <a:ext cx="473092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BALANÇO HÍDRICO DA AMAZÔNIA</a:t>
            </a:r>
          </a:p>
          <a:p>
            <a:endParaRPr lang="pt-BR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 CALCULADOS OS FLUXOS DE UMIDADE DE ENTRADA E SAÍDA PARA UMA CAIXA VIRTUAL EM CIMA DA</a:t>
            </a:r>
            <a:r>
              <a:rPr lang="pt-B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AMAZÔNIA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 </a:t>
            </a:r>
            <a:r>
              <a:rPr lang="pt-BR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“PAREDES LATERAIS” 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N-S, E-W E UMA “TAMPA” A 8 KM DE ALTURA, UTILIZANDO DADOS DE REANÁLISES NCEP/NCAR DE 1999-2014 PARA VERIFICAR A INFLUÊNCIA DA </a:t>
            </a:r>
            <a:r>
              <a:rPr lang="pt-B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FLORESTA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DISTRIBUIÇÃO DE </a:t>
            </a:r>
            <a:r>
              <a:rPr lang="pt-BR" sz="2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CHUVAS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NAS REGIÕES FORA DA BACIA </a:t>
            </a:r>
            <a:r>
              <a:rPr lang="pt-BR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HIDROGRÁFICA.</a:t>
            </a:r>
          </a:p>
          <a:p>
            <a:endParaRPr lang="pt-BR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Braga &amp; </a:t>
            </a:r>
            <a:r>
              <a:rPr lang="pt-BR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Molion</a:t>
            </a:r>
            <a:r>
              <a:rPr lang="pt-BR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Anuário do Instituto de Geociências UFRJ, V 14 (1), p.100-107, 2018</a:t>
            </a:r>
            <a:endParaRPr lang="es-CO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164343" y="2253343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rgbClr val="0000FF"/>
                </a:solidFill>
                <a:sym typeface="Wingdings 3" panose="05040102010807070707" pitchFamily="18" charset="2"/>
              </a:rPr>
              <a:t></a:t>
            </a:r>
            <a:endParaRPr lang="es-CO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2274" y="439231"/>
            <a:ext cx="7181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BALANÇO HÍDRICO DA BACIA AMAZÔNICA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53587" y="1642039"/>
            <a:ext cx="106704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FLUXOS DE UMIDADE 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MÉDIOS EM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NÚMEROS APROXIMADOS :</a:t>
            </a:r>
          </a:p>
          <a:p>
            <a:endParaRPr lang="pt-BR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 DE ENTRADA:                                                          </a:t>
            </a:r>
            <a:r>
              <a:rPr lang="pt-BR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 </a:t>
            </a:r>
            <a:r>
              <a:rPr lang="pt-BR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 m</a:t>
            </a:r>
            <a:r>
              <a:rPr lang="pt-BR" sz="2400" b="1" baseline="300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 CONVERTIDO EM CHUVA:                                     </a:t>
            </a:r>
            <a:r>
              <a:rPr lang="pt-BR" sz="24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 </a:t>
            </a:r>
            <a:r>
              <a:rPr lang="pt-BR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 m</a:t>
            </a:r>
            <a:r>
              <a:rPr lang="pt-BR" sz="2400" b="1" baseline="30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VAZÃO DO RIO </a:t>
            </a:r>
            <a:r>
              <a:rPr lang="pt-BR" sz="24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AMAZONAS [42%]:                                    200 </a:t>
            </a:r>
            <a:r>
              <a:rPr lang="pt-BR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 m</a:t>
            </a:r>
            <a:r>
              <a:rPr lang="pt-BR" sz="2400" b="1" baseline="30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RECICLAGEM POR </a:t>
            </a:r>
            <a:r>
              <a:rPr lang="pt-BR" sz="24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EVAPOTRANSPIRAÇÃO [58%]:         280 </a:t>
            </a:r>
            <a:r>
              <a:rPr lang="pt-BR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 m</a:t>
            </a:r>
            <a:r>
              <a:rPr lang="pt-BR" sz="2400" b="1" baseline="30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 </a:t>
            </a:r>
            <a:r>
              <a:rPr lang="pt-BR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SÁIDA FRONTEIRA SUL </a:t>
            </a:r>
            <a:r>
              <a:rPr lang="pt-BR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 260 </a:t>
            </a:r>
            <a:r>
              <a:rPr lang="pt-BR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 m</a:t>
            </a:r>
            <a:r>
              <a:rPr lang="pt-BR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algn="r"/>
            <a:endParaRPr lang="pt-BR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BRAGA &amp; MOLION, 2018</a:t>
            </a:r>
            <a:endParaRPr lang="es-CO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870024" y="1086504"/>
            <a:ext cx="840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SUPERFÍCIE: P = E+R; ATMOSFERA: P = E+A </a:t>
            </a:r>
            <a:r>
              <a:rPr lang="pt-BR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  </a:t>
            </a:r>
            <a:r>
              <a:rPr lang="pt-BR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 = A</a:t>
            </a:r>
            <a:endParaRPr lang="es-CO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12069" y="4942426"/>
            <a:ext cx="11008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“</a:t>
            </a:r>
            <a:r>
              <a:rPr lang="pt-BR" sz="20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 ABSURDUM</a:t>
            </a:r>
            <a:r>
              <a:rPr lang="pt-B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PROVA-SE QUE, NA BACIA, SE </a:t>
            </a:r>
            <a:r>
              <a:rPr lang="pt-BR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ENTRAR</a:t>
            </a:r>
            <a:r>
              <a:rPr lang="pt-B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MAIS UMIDADE QUE </a:t>
            </a:r>
            <a:r>
              <a:rPr lang="pt-BR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SAIR</a:t>
            </a:r>
            <a:r>
              <a:rPr lang="pt-B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BACIA SE TRANSFORMARIA NUM </a:t>
            </a:r>
            <a:r>
              <a:rPr lang="pt-BR" sz="2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 LAGO </a:t>
            </a:r>
            <a:r>
              <a:rPr lang="pt-B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LONGO DOS MILÊNIOS DE SUA EXISTÊNCIA. POR OUTRO </a:t>
            </a:r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LADO........, </a:t>
            </a:r>
            <a:r>
              <a:rPr lang="pt-B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 BACIA FOSSE </a:t>
            </a:r>
            <a:r>
              <a:rPr lang="pt-BR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</a:t>
            </a:r>
            <a:r>
              <a:rPr lang="pt-B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UMIDADE COMO AFIRMAM ALGUNS, </a:t>
            </a:r>
            <a:r>
              <a:rPr lang="pt-B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TRANFORMARIA NUM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DESERTO</a:t>
            </a:r>
            <a:r>
              <a:rPr lang="pt-B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8962902" y="860136"/>
            <a:ext cx="1071749" cy="1004290"/>
          </a:xfrm>
          <a:prstGeom prst="ellipse">
            <a:avLst/>
          </a:prstGeom>
          <a:noFill/>
          <a:ln w="38100">
            <a:solidFill>
              <a:srgbClr val="00F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3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41288" y="401445"/>
            <a:ext cx="5709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 DE UMIDADE MÉDIO ANUAL</a:t>
            </a:r>
          </a:p>
          <a:p>
            <a:pPr algn="ctr"/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FRONTEIRA SUL PERÍODO 1999-2014</a:t>
            </a:r>
            <a:endParaRPr lang="es-CO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/>
          </p:nvPr>
        </p:nvGraphicFramePr>
        <p:xfrm>
          <a:off x="2040734" y="1014768"/>
          <a:ext cx="846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 rot="-5400000">
            <a:off x="269737" y="3256159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 DE UMIDADE [kg/s]</a:t>
            </a:r>
            <a:endParaRPr lang="es-CO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207510" y="6367349"/>
            <a:ext cx="80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endParaRPr lang="es-CO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733731" y="1282391"/>
            <a:ext cx="246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 SEVERA 2014</a:t>
            </a:r>
          </a:p>
          <a:p>
            <a:pPr algn="r"/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</a:t>
            </a:r>
            <a:endParaRPr lang="es-CO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87536" y="2838210"/>
            <a:ext cx="9809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MAS.... SE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 FALTOU</a:t>
            </a:r>
            <a:r>
              <a:rPr lang="pt-BR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UMIDADE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NOS NÍVEIS BAIXOS DA TROPOSFERA, ENTÃO POR QUE 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OCORREU A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SECA SEVERA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PERGUNTA-SE </a:t>
            </a: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.........QUÃO SEVERA ?!</a:t>
            </a:r>
            <a:endParaRPr lang="es-CO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4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4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presentação1">
  <a:themeElements>
    <a:clrScheme name="Apresentação1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Apresentação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C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C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Apresentação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5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Apresentação1">
  <a:themeElements>
    <a:clrScheme name="Apresentação1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Apresentação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C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C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Apresentação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12442</TotalTime>
  <Words>1486</Words>
  <Application>Microsoft Office PowerPoint</Application>
  <PresentationFormat>Widescreen</PresentationFormat>
  <Paragraphs>208</Paragraphs>
  <Slides>31</Slides>
  <Notes>5</Notes>
  <HiddenSlides>0</HiddenSlides>
  <MMClips>1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9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53" baseType="lpstr">
      <vt:lpstr>Arial</vt:lpstr>
      <vt:lpstr>Arial Narrow</vt:lpstr>
      <vt:lpstr>Calibri</vt:lpstr>
      <vt:lpstr>Calibri Light</vt:lpstr>
      <vt:lpstr>Cambria Math</vt:lpstr>
      <vt:lpstr>Castellar</vt:lpstr>
      <vt:lpstr>Monotype Corsiva</vt:lpstr>
      <vt:lpstr>Symbol</vt:lpstr>
      <vt:lpstr>Times New Roman</vt:lpstr>
      <vt:lpstr>Vrinda</vt:lpstr>
      <vt:lpstr>Wingdings</vt:lpstr>
      <vt:lpstr>Wingdings 3</vt:lpstr>
      <vt:lpstr>14_Estrutura padrão</vt:lpstr>
      <vt:lpstr>3_Estrutura padrão</vt:lpstr>
      <vt:lpstr>14_Tema do Office</vt:lpstr>
      <vt:lpstr>Apresentação1</vt:lpstr>
      <vt:lpstr>15_Estrutura padrão</vt:lpstr>
      <vt:lpstr>1_Apresentação1</vt:lpstr>
      <vt:lpstr>Tema do Office</vt:lpstr>
      <vt:lpstr>2_Tema do Office</vt:lpstr>
      <vt:lpstr>1_Tema do Office</vt:lpstr>
      <vt:lpstr>Documento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AOC</dc:creator>
  <cp:lastModifiedBy>AOC</cp:lastModifiedBy>
  <cp:revision>68</cp:revision>
  <dcterms:created xsi:type="dcterms:W3CDTF">2020-10-24T17:57:46Z</dcterms:created>
  <dcterms:modified xsi:type="dcterms:W3CDTF">2023-09-04T04:21:07Z</dcterms:modified>
</cp:coreProperties>
</file>