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1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2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3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4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5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6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7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8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19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2" r:id="rId1"/>
    <p:sldMasterId id="2147483702" r:id="rId2"/>
    <p:sldMasterId id="2147483717" r:id="rId3"/>
    <p:sldMasterId id="2147483742" r:id="rId4"/>
    <p:sldMasterId id="2147483767" r:id="rId5"/>
    <p:sldMasterId id="2147483792" r:id="rId6"/>
    <p:sldMasterId id="2147483805" r:id="rId7"/>
    <p:sldMasterId id="2147483819" r:id="rId8"/>
    <p:sldMasterId id="2147483832" r:id="rId9"/>
    <p:sldMasterId id="2147483846" r:id="rId10"/>
    <p:sldMasterId id="2147483907" r:id="rId11"/>
    <p:sldMasterId id="2147483935" r:id="rId12"/>
    <p:sldMasterId id="2147483950" r:id="rId13"/>
    <p:sldMasterId id="2147483962" r:id="rId14"/>
    <p:sldMasterId id="2147483976" r:id="rId15"/>
    <p:sldMasterId id="2147483989" r:id="rId16"/>
    <p:sldMasterId id="2147484014" r:id="rId17"/>
    <p:sldMasterId id="2147484028" r:id="rId18"/>
    <p:sldMasterId id="2147484041" r:id="rId19"/>
    <p:sldMasterId id="2147484054" r:id="rId20"/>
  </p:sldMasterIdLst>
  <p:notesMasterIdLst>
    <p:notesMasterId r:id="rId37"/>
  </p:notesMasterIdLst>
  <p:handoutMasterIdLst>
    <p:handoutMasterId r:id="rId38"/>
  </p:handoutMasterIdLst>
  <p:sldIdLst>
    <p:sldId id="534" r:id="rId21"/>
    <p:sldId id="513" r:id="rId22"/>
    <p:sldId id="456" r:id="rId23"/>
    <p:sldId id="500" r:id="rId24"/>
    <p:sldId id="516" r:id="rId25"/>
    <p:sldId id="501" r:id="rId26"/>
    <p:sldId id="520" r:id="rId27"/>
    <p:sldId id="522" r:id="rId28"/>
    <p:sldId id="521" r:id="rId29"/>
    <p:sldId id="539" r:id="rId30"/>
    <p:sldId id="540" r:id="rId31"/>
    <p:sldId id="541" r:id="rId32"/>
    <p:sldId id="507" r:id="rId33"/>
    <p:sldId id="523" r:id="rId34"/>
    <p:sldId id="524" r:id="rId35"/>
    <p:sldId id="535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CC6600"/>
    <a:srgbClr val="339933"/>
    <a:srgbClr val="009900"/>
    <a:srgbClr val="008000"/>
    <a:srgbClr val="006600"/>
    <a:srgbClr val="00CC00"/>
    <a:srgbClr val="000099"/>
    <a:srgbClr val="FFBD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7" autoAdjust="0"/>
    <p:restoredTop sz="91150" autoAdjust="0"/>
  </p:normalViewPr>
  <p:slideViewPr>
    <p:cSldViewPr>
      <p:cViewPr varScale="1">
        <p:scale>
          <a:sx n="51" d="100"/>
          <a:sy n="51" d="100"/>
        </p:scale>
        <p:origin x="90" y="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commentAuthors" Target="commentAuthors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Pasta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aseline="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Plan1!$B$2:$B$5</c:f>
              <c:strCache>
                <c:ptCount val="4"/>
                <c:pt idx="0">
                  <c:v>Amazônia</c:v>
                </c:pt>
                <c:pt idx="1">
                  <c:v>Mata Atlântica</c:v>
                </c:pt>
                <c:pt idx="2">
                  <c:v>Cerrado </c:v>
                </c:pt>
                <c:pt idx="3">
                  <c:v>Caatinga
Pantanal 
Pampa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8</c:v>
                </c:pt>
                <c:pt idx="1">
                  <c:v>6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487584"/>
        <c:axId val="338488144"/>
      </c:barChart>
      <c:catAx>
        <c:axId val="338487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pt-BR"/>
          </a:p>
        </c:txPr>
        <c:crossAx val="338488144"/>
        <c:crosses val="autoZero"/>
        <c:auto val="1"/>
        <c:lblAlgn val="ctr"/>
        <c:lblOffset val="100"/>
        <c:noMultiLvlLbl val="0"/>
      </c:catAx>
      <c:valAx>
        <c:axId val="3384881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pt-BR"/>
          </a:p>
        </c:txPr>
        <c:crossAx val="3384875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AEDDA-EEB1-A74A-B68E-288DE0F40129}" type="datetime1">
              <a:rPr lang="pt-BR" smtClean="0"/>
              <a:pPr/>
              <a:t>13/08/2015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87696-E536-D744-809C-ACBF4E6862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16022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162DA-0753-5845-AD6D-81977FA3D13A}" type="datetime1">
              <a:rPr lang="pt-BR" smtClean="0"/>
              <a:pPr/>
              <a:t>13/08/2015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1001F-7D37-4CE3-B891-BE0CFB140EE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090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164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C4A8F-B63D-4284-B48B-63307391638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94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C4A8F-B63D-4284-B48B-63307391638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64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Fazer uma</a:t>
            </a:r>
            <a:r>
              <a:rPr lang="pt-BR" baseline="0" dirty="0" smtClean="0"/>
              <a:t> </a:t>
            </a:r>
            <a:r>
              <a:rPr lang="pt-BR" baseline="0" dirty="0" err="1" smtClean="0"/>
              <a:t>lmaina</a:t>
            </a:r>
            <a:r>
              <a:rPr lang="pt-BR" baseline="0" dirty="0" smtClean="0"/>
              <a:t> com nome de todos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8ECAE-2BC8-4FA2-89DD-EA821EB21AE7}" type="slidenum">
              <a:rPr lang="pt-BR" smtClean="0">
                <a:solidFill>
                  <a:prstClr val="black"/>
                </a:solidFill>
              </a:rPr>
              <a:pPr/>
              <a:t>16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5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meta de </a:t>
            </a:r>
            <a:r>
              <a:rPr lang="pt-BR" dirty="0" err="1" smtClean="0"/>
              <a:t>Aichi</a:t>
            </a:r>
            <a:r>
              <a:rPr lang="pt-BR" dirty="0" smtClean="0"/>
              <a:t> 15 diz</a:t>
            </a:r>
            <a:r>
              <a:rPr lang="pt-BR" baseline="0" dirty="0" smtClean="0"/>
              <a:t> que o Brasil deve recuperar pelo menos 15% dos ecossistemas degradados, mas não encontrei na literatura quanto isso representaria em área (hectares)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2D439-1169-BB44-8240-EBA7FC0F4146}" type="slidenum">
              <a:rPr lang="pt-BR" smtClean="0">
                <a:solidFill>
                  <a:prstClr val="black"/>
                </a:solidFill>
              </a:rPr>
              <a:pPr/>
              <a:t>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44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C4A8F-B63D-4284-B48B-63307391638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09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>
                <a:latin typeface="Calibri" charset="0"/>
              </a:rPr>
              <a:t>TEMOS DEMANDA POR BIOMA CONSOLIDADA EM UM GRAFICO UNICO ?</a:t>
            </a:r>
          </a:p>
        </p:txBody>
      </p:sp>
    </p:spTree>
    <p:extLst>
      <p:ext uri="{BB962C8B-B14F-4D97-AF65-F5344CB8AC3E}">
        <p14:creationId xmlns:p14="http://schemas.microsoft.com/office/powerpoint/2010/main" val="3868854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C4A8F-B63D-4284-B48B-63307391638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890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C4A8F-B63D-4284-B48B-63307391638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87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C4A8F-B63D-4284-B48B-63307391638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19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C4A8F-B63D-4284-B48B-63307391638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526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C4A8F-B63D-4284-B48B-63307391638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3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2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4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6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7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ags" Target="../tags/tag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366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747550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477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710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4456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5431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5100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930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82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2323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32236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8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0994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3715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29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3833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5236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367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817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0629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457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0175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54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566240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13731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57606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7013" indent="-227013">
              <a:buFont typeface="Calibri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560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74638"/>
            <a:ext cx="57150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00200"/>
            <a:ext cx="5715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 marL="1084263" indent="-169863"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16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8227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30880"/>
            <a:ext cx="8229600" cy="1143000"/>
          </a:xfrm>
        </p:spPr>
        <p:txBody>
          <a:bodyPr/>
          <a:lstStyle>
            <a:lvl1pPr algn="r"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2286000" y="4419600"/>
            <a:ext cx="6400800" cy="1752600"/>
          </a:xfrm>
        </p:spPr>
        <p:txBody>
          <a:bodyPr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734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767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1481"/>
            <a:ext cx="8610600" cy="49244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oc id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s-CR" dirty="0">
              <a:solidFill>
                <a:prstClr val="black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90583" y="1679517"/>
            <a:ext cx="8204200" cy="1742336"/>
          </a:xfrm>
        </p:spPr>
        <p:txBody>
          <a:bodyPr/>
          <a:lstStyle>
            <a:lvl2pPr marL="236538" marR="0" indent="-234950" algn="l" defTabSz="912813" rtl="0" eaLnBrk="0" fontAlgn="base" latinLnBrk="0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Pct val="120000"/>
              <a:buFontTx/>
              <a:buChar char="•"/>
              <a:tabLst/>
              <a:defRPr/>
            </a:lvl2pPr>
            <a:lvl3pPr marL="469900" indent="-231775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har char="–"/>
              <a:defRPr/>
            </a:lvl3pPr>
            <a:lvl4pPr marL="703263" indent="-230188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89000"/>
              <a:buChar char="•"/>
              <a:defRPr/>
            </a:lvl4pPr>
            <a:lvl5pPr marL="936625" indent="-231775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75000"/>
              <a:buChar char="–"/>
              <a:defRPr/>
            </a:lvl5pPr>
          </a:lstStyle>
          <a:p>
            <a:pPr marL="236538" marR="0" lvl="1" indent="-234950" algn="l" defTabSz="912813" rtl="0" eaLnBrk="0" fontAlgn="base" latinLnBrk="0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Pct val="120000"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636246"/>
                </a:solidFill>
                <a:effectLst/>
                <a:uLnTx/>
                <a:uFillTx/>
                <a:latin typeface="+mn-lt"/>
                <a:cs typeface="+mn-cs"/>
              </a:rPr>
              <a:t>C</a:t>
            </a:r>
            <a:r>
              <a:rPr lang="en-US" dirty="0" smtClean="0"/>
              <a:t>lick to edit Master text styles</a:t>
            </a:r>
          </a:p>
          <a:p>
            <a:pPr marL="469900" lvl="2" indent="-231775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har char="–"/>
            </a:pPr>
            <a:r>
              <a:rPr lang="en-US" dirty="0" smtClean="0"/>
              <a:t>Second level</a:t>
            </a:r>
          </a:p>
          <a:p>
            <a:pPr marL="703263" lvl="3" indent="-230188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89000"/>
              <a:buChar char="•"/>
            </a:pPr>
            <a:r>
              <a:rPr lang="en-US" dirty="0" smtClean="0"/>
              <a:t>Third level</a:t>
            </a:r>
          </a:p>
          <a:p>
            <a:pPr marL="936625" lvl="4" indent="-231775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75000"/>
              <a:buChar char="–"/>
            </a:pPr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0037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1481"/>
            <a:ext cx="8610600" cy="49244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oc id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s-CR" dirty="0">
              <a:solidFill>
                <a:prstClr val="black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90583" y="1679517"/>
            <a:ext cx="8204200" cy="1742336"/>
          </a:xfrm>
        </p:spPr>
        <p:txBody>
          <a:bodyPr/>
          <a:lstStyle>
            <a:lvl2pPr marL="236538" marR="0" indent="-234950" algn="l" defTabSz="912813" rtl="0" eaLnBrk="0" fontAlgn="base" latinLnBrk="0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Pct val="120000"/>
              <a:buFontTx/>
              <a:buChar char="•"/>
              <a:tabLst/>
              <a:defRPr/>
            </a:lvl2pPr>
            <a:lvl3pPr marL="469900" indent="-231775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har char="–"/>
              <a:defRPr/>
            </a:lvl3pPr>
            <a:lvl4pPr marL="703263" indent="-230188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89000"/>
              <a:buChar char="•"/>
              <a:defRPr/>
            </a:lvl4pPr>
            <a:lvl5pPr marL="936625" indent="-231775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75000"/>
              <a:buChar char="–"/>
              <a:defRPr/>
            </a:lvl5pPr>
          </a:lstStyle>
          <a:p>
            <a:pPr marL="236538" marR="0" lvl="1" indent="-234950" algn="l" defTabSz="912813" rtl="0" eaLnBrk="0" fontAlgn="base" latinLnBrk="0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Pct val="120000"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636246"/>
                </a:solidFill>
                <a:effectLst/>
                <a:uLnTx/>
                <a:uFillTx/>
                <a:latin typeface="+mn-lt"/>
                <a:cs typeface="+mn-cs"/>
              </a:rPr>
              <a:t>C</a:t>
            </a:r>
            <a:r>
              <a:rPr lang="en-US" dirty="0" smtClean="0"/>
              <a:t>lick to edit Master text styles</a:t>
            </a:r>
          </a:p>
          <a:p>
            <a:pPr marL="469900" lvl="2" indent="-231775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har char="–"/>
            </a:pPr>
            <a:r>
              <a:rPr lang="en-US" dirty="0" smtClean="0"/>
              <a:t>Second level</a:t>
            </a:r>
          </a:p>
          <a:p>
            <a:pPr marL="703263" lvl="3" indent="-230188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89000"/>
              <a:buChar char="•"/>
            </a:pPr>
            <a:r>
              <a:rPr lang="en-US" dirty="0" smtClean="0"/>
              <a:t>Third level</a:t>
            </a:r>
          </a:p>
          <a:p>
            <a:pPr marL="936625" lvl="4" indent="-231775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75000"/>
              <a:buChar char="–"/>
            </a:pPr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8872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1481"/>
            <a:ext cx="8610600" cy="49244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oc id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s-CR" dirty="0">
              <a:solidFill>
                <a:prstClr val="black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90583" y="1679517"/>
            <a:ext cx="8204200" cy="1742336"/>
          </a:xfrm>
        </p:spPr>
        <p:txBody>
          <a:bodyPr/>
          <a:lstStyle>
            <a:lvl2pPr marL="236538" marR="0" indent="-234950" algn="l" defTabSz="912813" rtl="0" eaLnBrk="0" fontAlgn="base" latinLnBrk="0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Pct val="120000"/>
              <a:buFontTx/>
              <a:buChar char="•"/>
              <a:tabLst/>
              <a:defRPr/>
            </a:lvl2pPr>
            <a:lvl3pPr marL="469900" indent="-231775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har char="–"/>
              <a:defRPr/>
            </a:lvl3pPr>
            <a:lvl4pPr marL="703263" indent="-230188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89000"/>
              <a:buChar char="•"/>
              <a:defRPr/>
            </a:lvl4pPr>
            <a:lvl5pPr marL="936625" indent="-231775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75000"/>
              <a:buChar char="–"/>
              <a:defRPr/>
            </a:lvl5pPr>
          </a:lstStyle>
          <a:p>
            <a:pPr marL="236538" marR="0" lvl="1" indent="-234950" algn="l" defTabSz="912813" rtl="0" eaLnBrk="0" fontAlgn="base" latinLnBrk="0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Pct val="120000"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636246"/>
                </a:solidFill>
                <a:effectLst/>
                <a:uLnTx/>
                <a:uFillTx/>
                <a:latin typeface="+mn-lt"/>
                <a:cs typeface="+mn-cs"/>
              </a:rPr>
              <a:t>C</a:t>
            </a:r>
            <a:r>
              <a:rPr lang="en-US" dirty="0" smtClean="0"/>
              <a:t>lick to edit Master text styles</a:t>
            </a:r>
          </a:p>
          <a:p>
            <a:pPr marL="469900" lvl="2" indent="-231775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har char="–"/>
            </a:pPr>
            <a:r>
              <a:rPr lang="en-US" dirty="0" smtClean="0"/>
              <a:t>Second level</a:t>
            </a:r>
          </a:p>
          <a:p>
            <a:pPr marL="703263" lvl="3" indent="-230188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89000"/>
              <a:buChar char="•"/>
            </a:pPr>
            <a:r>
              <a:rPr lang="en-US" dirty="0" smtClean="0"/>
              <a:t>Third level</a:t>
            </a:r>
          </a:p>
          <a:p>
            <a:pPr marL="936625" lvl="4" indent="-231775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75000"/>
              <a:buChar char="–"/>
            </a:pPr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78706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745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1481"/>
            <a:ext cx="8610600" cy="49244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oc id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s-CR" dirty="0">
              <a:solidFill>
                <a:prstClr val="black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90583" y="1679517"/>
            <a:ext cx="8204200" cy="1742336"/>
          </a:xfrm>
        </p:spPr>
        <p:txBody>
          <a:bodyPr/>
          <a:lstStyle>
            <a:lvl2pPr marL="236538" marR="0" indent="-234950" algn="l" defTabSz="912813" rtl="0" eaLnBrk="0" fontAlgn="base" latinLnBrk="0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Pct val="120000"/>
              <a:buFontTx/>
              <a:buChar char="•"/>
              <a:tabLst/>
              <a:defRPr/>
            </a:lvl2pPr>
            <a:lvl3pPr marL="469900" indent="-231775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har char="–"/>
              <a:defRPr/>
            </a:lvl3pPr>
            <a:lvl4pPr marL="703263" indent="-230188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89000"/>
              <a:buChar char="•"/>
              <a:defRPr/>
            </a:lvl4pPr>
            <a:lvl5pPr marL="936625" indent="-231775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75000"/>
              <a:buChar char="–"/>
              <a:defRPr/>
            </a:lvl5pPr>
          </a:lstStyle>
          <a:p>
            <a:pPr marL="236538" marR="0" lvl="1" indent="-234950" algn="l" defTabSz="912813" rtl="0" eaLnBrk="0" fontAlgn="base" latinLnBrk="0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Pct val="120000"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636246"/>
                </a:solidFill>
                <a:effectLst/>
                <a:uLnTx/>
                <a:uFillTx/>
                <a:latin typeface="+mn-lt"/>
                <a:cs typeface="+mn-cs"/>
              </a:rPr>
              <a:t>C</a:t>
            </a:r>
            <a:r>
              <a:rPr lang="en-US" dirty="0" smtClean="0"/>
              <a:t>lick to edit Master text styles</a:t>
            </a:r>
          </a:p>
          <a:p>
            <a:pPr marL="469900" lvl="2" indent="-231775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har char="–"/>
            </a:pPr>
            <a:r>
              <a:rPr lang="en-US" dirty="0" smtClean="0"/>
              <a:t>Second level</a:t>
            </a:r>
          </a:p>
          <a:p>
            <a:pPr marL="703263" lvl="3" indent="-230188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89000"/>
              <a:buChar char="•"/>
            </a:pPr>
            <a:r>
              <a:rPr lang="en-US" dirty="0" smtClean="0"/>
              <a:t>Third level</a:t>
            </a:r>
          </a:p>
          <a:p>
            <a:pPr marL="936625" lvl="4" indent="-231775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75000"/>
              <a:buChar char="–"/>
            </a:pPr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2745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1481"/>
            <a:ext cx="8610600" cy="49244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oc id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s-CR" dirty="0">
              <a:solidFill>
                <a:prstClr val="black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90583" y="1679517"/>
            <a:ext cx="8204200" cy="1742336"/>
          </a:xfrm>
        </p:spPr>
        <p:txBody>
          <a:bodyPr/>
          <a:lstStyle>
            <a:lvl2pPr marL="236538" marR="0" indent="-234950" algn="l" defTabSz="912813" rtl="0" eaLnBrk="0" fontAlgn="base" latinLnBrk="0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Pct val="120000"/>
              <a:buFontTx/>
              <a:buChar char="•"/>
              <a:tabLst/>
              <a:defRPr/>
            </a:lvl2pPr>
            <a:lvl3pPr marL="469900" indent="-231775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har char="–"/>
              <a:defRPr/>
            </a:lvl3pPr>
            <a:lvl4pPr marL="703263" indent="-230188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89000"/>
              <a:buChar char="•"/>
              <a:defRPr/>
            </a:lvl4pPr>
            <a:lvl5pPr marL="936625" indent="-231775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75000"/>
              <a:buChar char="–"/>
              <a:defRPr/>
            </a:lvl5pPr>
          </a:lstStyle>
          <a:p>
            <a:pPr marL="236538" marR="0" lvl="1" indent="-234950" algn="l" defTabSz="912813" rtl="0" eaLnBrk="0" fontAlgn="base" latinLnBrk="0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Pct val="120000"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636246"/>
                </a:solidFill>
                <a:effectLst/>
                <a:uLnTx/>
                <a:uFillTx/>
                <a:latin typeface="+mn-lt"/>
                <a:cs typeface="+mn-cs"/>
              </a:rPr>
              <a:t>C</a:t>
            </a:r>
            <a:r>
              <a:rPr lang="en-US" dirty="0" smtClean="0"/>
              <a:t>lick to edit Master text styles</a:t>
            </a:r>
          </a:p>
          <a:p>
            <a:pPr marL="469900" lvl="2" indent="-231775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har char="–"/>
            </a:pPr>
            <a:r>
              <a:rPr lang="en-US" dirty="0" smtClean="0"/>
              <a:t>Second level</a:t>
            </a:r>
          </a:p>
          <a:p>
            <a:pPr marL="703263" lvl="3" indent="-230188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89000"/>
              <a:buChar char="•"/>
            </a:pPr>
            <a:r>
              <a:rPr lang="en-US" dirty="0" smtClean="0"/>
              <a:t>Third level</a:t>
            </a:r>
          </a:p>
          <a:p>
            <a:pPr marL="936625" lvl="4" indent="-231775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75000"/>
              <a:buChar char="–"/>
            </a:pPr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2586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0951" y="0"/>
            <a:ext cx="8628611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397" tIns="51199" rIns="102397" bIns="51199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800" b="1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354478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1481"/>
            <a:ext cx="8610600" cy="49244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oc id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s-CR" dirty="0">
              <a:solidFill>
                <a:prstClr val="black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90583" y="1679517"/>
            <a:ext cx="8204200" cy="1742336"/>
          </a:xfrm>
        </p:spPr>
        <p:txBody>
          <a:bodyPr/>
          <a:lstStyle>
            <a:lvl2pPr marL="236538" marR="0" indent="-234950" algn="l" defTabSz="912813" rtl="0" eaLnBrk="0" fontAlgn="base" latinLnBrk="0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Pct val="120000"/>
              <a:buFontTx/>
              <a:buChar char="•"/>
              <a:tabLst/>
              <a:defRPr/>
            </a:lvl2pPr>
            <a:lvl3pPr marL="469900" indent="-231775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har char="–"/>
              <a:defRPr/>
            </a:lvl3pPr>
            <a:lvl4pPr marL="703263" indent="-230188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89000"/>
              <a:buChar char="•"/>
              <a:defRPr/>
            </a:lvl4pPr>
            <a:lvl5pPr marL="936625" indent="-231775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75000"/>
              <a:buChar char="–"/>
              <a:defRPr/>
            </a:lvl5pPr>
          </a:lstStyle>
          <a:p>
            <a:pPr marL="236538" marR="0" lvl="1" indent="-234950" algn="l" defTabSz="912813" rtl="0" eaLnBrk="0" fontAlgn="base" latinLnBrk="0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Pct val="120000"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636246"/>
                </a:solidFill>
                <a:effectLst/>
                <a:uLnTx/>
                <a:uFillTx/>
                <a:latin typeface="+mn-lt"/>
                <a:cs typeface="+mn-cs"/>
              </a:rPr>
              <a:t>C</a:t>
            </a:r>
            <a:r>
              <a:rPr lang="en-US" dirty="0" smtClean="0"/>
              <a:t>lick to edit Master text styles</a:t>
            </a:r>
          </a:p>
          <a:p>
            <a:pPr marL="469900" lvl="2" indent="-231775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har char="–"/>
            </a:pPr>
            <a:r>
              <a:rPr lang="en-US" dirty="0" smtClean="0"/>
              <a:t>Second level</a:t>
            </a:r>
          </a:p>
          <a:p>
            <a:pPr marL="703263" lvl="3" indent="-230188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89000"/>
              <a:buChar char="•"/>
            </a:pPr>
            <a:r>
              <a:rPr lang="en-US" dirty="0" smtClean="0"/>
              <a:t>Third level</a:t>
            </a:r>
          </a:p>
          <a:p>
            <a:pPr marL="936625" lvl="4" indent="-231775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75000"/>
              <a:buChar char="–"/>
            </a:pPr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6453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1481"/>
            <a:ext cx="8610600" cy="49244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oc id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s-CR" dirty="0">
              <a:solidFill>
                <a:prstClr val="black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90583" y="1679517"/>
            <a:ext cx="8204200" cy="1742336"/>
          </a:xfrm>
        </p:spPr>
        <p:txBody>
          <a:bodyPr/>
          <a:lstStyle>
            <a:lvl2pPr marL="236538" marR="0" indent="-234950" algn="l" defTabSz="912813" rtl="0" eaLnBrk="0" fontAlgn="base" latinLnBrk="0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Pct val="120000"/>
              <a:buFontTx/>
              <a:buChar char="•"/>
              <a:tabLst/>
              <a:defRPr/>
            </a:lvl2pPr>
            <a:lvl3pPr marL="469900" indent="-231775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har char="–"/>
              <a:defRPr/>
            </a:lvl3pPr>
            <a:lvl4pPr marL="703263" indent="-230188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89000"/>
              <a:buChar char="•"/>
              <a:defRPr/>
            </a:lvl4pPr>
            <a:lvl5pPr marL="936625" indent="-231775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75000"/>
              <a:buChar char="–"/>
              <a:defRPr/>
            </a:lvl5pPr>
          </a:lstStyle>
          <a:p>
            <a:pPr marL="236538" marR="0" lvl="1" indent="-234950" algn="l" defTabSz="912813" rtl="0" eaLnBrk="0" fontAlgn="base" latinLnBrk="0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Pct val="120000"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636246"/>
                </a:solidFill>
                <a:effectLst/>
                <a:uLnTx/>
                <a:uFillTx/>
                <a:latin typeface="+mn-lt"/>
                <a:cs typeface="+mn-cs"/>
              </a:rPr>
              <a:t>C</a:t>
            </a:r>
            <a:r>
              <a:rPr lang="en-US" dirty="0" smtClean="0"/>
              <a:t>lick to edit Master text styles</a:t>
            </a:r>
          </a:p>
          <a:p>
            <a:pPr marL="469900" lvl="2" indent="-231775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har char="–"/>
            </a:pPr>
            <a:r>
              <a:rPr lang="en-US" dirty="0" smtClean="0"/>
              <a:t>Second level</a:t>
            </a:r>
          </a:p>
          <a:p>
            <a:pPr marL="703263" lvl="3" indent="-230188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89000"/>
              <a:buChar char="•"/>
            </a:pPr>
            <a:r>
              <a:rPr lang="en-US" dirty="0" smtClean="0"/>
              <a:t>Third level</a:t>
            </a:r>
          </a:p>
          <a:p>
            <a:pPr marL="936625" lvl="4" indent="-231775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75000"/>
              <a:buChar char="–"/>
            </a:pPr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58367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1481"/>
            <a:ext cx="8610600" cy="49244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oc id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s-CR" dirty="0">
              <a:solidFill>
                <a:prstClr val="black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90583" y="1679517"/>
            <a:ext cx="8204200" cy="1742336"/>
          </a:xfrm>
        </p:spPr>
        <p:txBody>
          <a:bodyPr/>
          <a:lstStyle>
            <a:lvl2pPr marL="236538" marR="0" indent="-234950" algn="l" defTabSz="912813" rtl="0" eaLnBrk="0" fontAlgn="base" latinLnBrk="0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Pct val="120000"/>
              <a:buFontTx/>
              <a:buChar char="•"/>
              <a:tabLst/>
              <a:defRPr/>
            </a:lvl2pPr>
            <a:lvl3pPr marL="469900" indent="-231775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har char="–"/>
              <a:defRPr/>
            </a:lvl3pPr>
            <a:lvl4pPr marL="703263" indent="-230188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89000"/>
              <a:buChar char="•"/>
              <a:defRPr/>
            </a:lvl4pPr>
            <a:lvl5pPr marL="936625" indent="-231775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75000"/>
              <a:buChar char="–"/>
              <a:defRPr/>
            </a:lvl5pPr>
          </a:lstStyle>
          <a:p>
            <a:pPr marL="236538" marR="0" lvl="1" indent="-234950" algn="l" defTabSz="912813" rtl="0" eaLnBrk="0" fontAlgn="base" latinLnBrk="0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Pct val="120000"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636246"/>
                </a:solidFill>
                <a:effectLst/>
                <a:uLnTx/>
                <a:uFillTx/>
                <a:latin typeface="+mn-lt"/>
                <a:cs typeface="+mn-cs"/>
              </a:rPr>
              <a:t>C</a:t>
            </a:r>
            <a:r>
              <a:rPr lang="en-US" dirty="0" smtClean="0"/>
              <a:t>lick to edit Master text styles</a:t>
            </a:r>
          </a:p>
          <a:p>
            <a:pPr marL="469900" lvl="2" indent="-231775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har char="–"/>
            </a:pPr>
            <a:r>
              <a:rPr lang="en-US" dirty="0" smtClean="0"/>
              <a:t>Second level</a:t>
            </a:r>
          </a:p>
          <a:p>
            <a:pPr marL="703263" lvl="3" indent="-230188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89000"/>
              <a:buChar char="•"/>
            </a:pPr>
            <a:r>
              <a:rPr lang="en-US" dirty="0" smtClean="0"/>
              <a:t>Third level</a:t>
            </a:r>
          </a:p>
          <a:p>
            <a:pPr marL="936625" lvl="4" indent="-231775" algn="l" defTabSz="912813" rtl="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75000"/>
              <a:buChar char="–"/>
            </a:pPr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3145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4D272-ECE0-B547-B992-47F73FB74AB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637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108AB-CBAF-F744-8A80-3A6FFB8C092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786106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C03FE-D47E-204B-B1E6-1D0B3E541393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627500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6A9B7-A6D7-F442-B01D-C569EAAA67C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695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2289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D60C8-1E8F-6545-BB5F-BB6997E5FE5A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5560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0E234-9BD9-7141-A351-9C1AF257320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812203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4649B-9C43-9246-B16D-A3A6B39E734A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339906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1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1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20FFA-7FF1-DC45-B572-2A1E8EF589A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64654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EDC11-1C2C-F54E-B4A8-42CCC6C15ED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6441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64E53-BA6D-E740-A737-D665E1E4F17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363342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F4350-F0B5-B74A-BDB0-0D73999ACB2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58274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noProof="0" dirty="0" err="1" smtClean="0"/>
              <a:t>Mastertextformat</a:t>
            </a:r>
            <a:r>
              <a:rPr lang="pt-BR" noProof="0" dirty="0" smtClean="0"/>
              <a:t> </a:t>
            </a:r>
            <a:r>
              <a:rPr lang="pt-BR" noProof="0" dirty="0" err="1" smtClean="0"/>
              <a:t>bearbeiten</a:t>
            </a:r>
            <a:endParaRPr lang="pt-BR" noProof="0" dirty="0" smtClean="0"/>
          </a:p>
          <a:p>
            <a:pPr lvl="1"/>
            <a:r>
              <a:rPr lang="pt-BR" noProof="0" dirty="0" err="1" smtClean="0"/>
              <a:t>Zweite</a:t>
            </a:r>
            <a:r>
              <a:rPr lang="pt-BR" noProof="0" dirty="0" smtClean="0"/>
              <a:t> </a:t>
            </a:r>
            <a:r>
              <a:rPr lang="pt-BR" noProof="0" dirty="0" err="1" smtClean="0"/>
              <a:t>Ebene</a:t>
            </a:r>
            <a:endParaRPr lang="pt-BR" noProof="0" dirty="0" smtClean="0"/>
          </a:p>
          <a:p>
            <a:pPr lvl="2"/>
            <a:r>
              <a:rPr lang="pt-BR" noProof="0" dirty="0" err="1" smtClean="0"/>
              <a:t>Dritte</a:t>
            </a:r>
            <a:r>
              <a:rPr lang="pt-BR" noProof="0" dirty="0" smtClean="0"/>
              <a:t> </a:t>
            </a:r>
            <a:r>
              <a:rPr lang="pt-BR" noProof="0" dirty="0" err="1" smtClean="0"/>
              <a:t>Ebene</a:t>
            </a:r>
            <a:endParaRPr lang="pt-BR" noProof="0" dirty="0" smtClean="0"/>
          </a:p>
          <a:p>
            <a:pPr lvl="3"/>
            <a:r>
              <a:rPr lang="pt-BR" noProof="0" dirty="0" err="1" smtClean="0"/>
              <a:t>Vierte</a:t>
            </a:r>
            <a:r>
              <a:rPr lang="pt-BR" noProof="0" dirty="0" smtClean="0"/>
              <a:t> </a:t>
            </a:r>
            <a:r>
              <a:rPr lang="pt-BR" noProof="0" dirty="0" err="1" smtClean="0"/>
              <a:t>Ebene</a:t>
            </a:r>
            <a:endParaRPr lang="pt-BR" noProof="0" dirty="0" smtClean="0"/>
          </a:p>
          <a:p>
            <a:pPr lvl="4"/>
            <a:r>
              <a:rPr lang="pt-BR" noProof="0" dirty="0" err="1" smtClean="0"/>
              <a:t>Fünfte</a:t>
            </a:r>
            <a:r>
              <a:rPr lang="pt-BR" noProof="0" dirty="0" smtClean="0"/>
              <a:t> </a:t>
            </a:r>
            <a:r>
              <a:rPr lang="pt-BR" noProof="0" dirty="0" err="1" smtClean="0"/>
              <a:t>Ebene</a:t>
            </a:r>
            <a:endParaRPr lang="pt-BR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Geneva"/>
                <a:ea typeface="+mn-ea"/>
                <a:cs typeface="Geneva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914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BE230-283C-6C46-9C32-1A2A526EEF33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119467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8881" y="539761"/>
            <a:ext cx="5049837" cy="192087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5218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C6466-137A-BB49-AF8C-EA9E0BB916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9781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1945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899BE-E9F7-914F-B80A-EB6CEB6F8BD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169723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47E39-DAFF-6949-87B7-B12F106965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90009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28FBA-CE45-3C43-8DBD-36EE17D856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60676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29FB9-409C-F540-826A-CB07DAE754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98712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0C3A6-0EAC-2040-AC36-4B412B30FD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13648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62CFE-7856-2C4C-9C70-78B575BD39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3494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3DDE7-4C4D-2447-9748-E1E2338715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193514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D8FF0-79C0-A446-95A2-1DE322821E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36107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BC315-1DAD-EE43-B1FE-504769043F9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249941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E672B-5F51-694A-9F0B-450B536602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62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1380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EDF93-4809-44AD-9AE1-5011A921FB87}" type="datetimeFigureOut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13/08/2015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FA521-757F-48F8-B91F-8270B62FE0B0}" type="slidenum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1919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237FB-74E5-43C3-9DDE-DAE183ECB952}" type="datetimeFigureOut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13/08/2015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5E56E-F96D-45FD-9873-F304B0375A6C}" type="slidenum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8297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6BBD3-BAB6-4D56-9D19-02F6FF809225}" type="datetimeFigureOut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13/08/2015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3941-A790-4D27-9874-7C9F7D37D121}" type="slidenum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3114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F8408-63BD-41FB-A7E2-D0B1102E98FA}" type="datetimeFigureOut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13/08/2015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848D6-F7E5-4679-9E69-56874DC3EE71}" type="slidenum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472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4E59E-FFD6-4F99-9421-8D2491FE67E6}" type="datetimeFigureOut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13/08/2015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4D41B-B98A-485D-B452-57477ACEAE23}" type="slidenum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5681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F4C75-23CE-4CC6-A1C8-B27006A00E4A}" type="datetimeFigureOut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13/08/2015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66E6A-E40D-4E4B-B135-B7D72B3FAAAC}" type="slidenum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53962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72DCD-815A-4C2B-9F94-1F1671640D97}" type="datetimeFigureOut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13/08/2015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6B6C8-9DA1-4152-8B12-1604061B8028}" type="slidenum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6634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A5DF8-1A80-4522-8786-EFE4A83266FF}" type="datetimeFigureOut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13/08/2015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2FE55-64FD-4F60-AE01-CC9CA9E83070}" type="slidenum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1742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9585B-A5C7-4D56-AAFC-C14B854F30F1}" type="datetimeFigureOut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13/08/2015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8B726-3063-44C0-A3B1-8E75D063D188}" type="slidenum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56178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5BF91-F7CC-4E95-B0E3-B616C0CCC2A1}" type="datetimeFigureOut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13/08/2015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62DD-A866-43B7-A5A1-2AF0FF8294D4}" type="slidenum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89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9255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945FE-8ED7-4875-9E77-273EA4AE1C49}" type="datetimeFigureOut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13/08/2015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979C4-3920-4992-B785-CBB08C890446}" type="slidenum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21485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1C3C-4369-6940-97B0-1DFDB7FF1CED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8/13/2015</a:t>
            </a:fld>
            <a:endParaRPr lang="pt-BR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4A04-3495-DF41-9C2F-7F9B0B11AFF4}" type="slidenum">
              <a:rPr lang="pt-BR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64431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3413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79631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18258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1082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40816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4879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87256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814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3631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79094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3176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9495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1833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948818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7368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3739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5453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8660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32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6791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7932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143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22857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34881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36551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75557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23150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EDF93-4809-44AD-9AE1-5011A921FB87}" type="datetimeFigureOut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13/08/2015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FA521-757F-48F8-B91F-8270B62FE0B0}" type="slidenum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8687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237FB-74E5-43C3-9DDE-DAE183ECB952}" type="datetimeFigureOut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13/08/2015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5E56E-F96D-45FD-9873-F304B0375A6C}" type="slidenum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39321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6BBD3-BAB6-4D56-9D19-02F6FF809225}" type="datetimeFigureOut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13/08/2015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3941-A790-4D27-9874-7C9F7D37D121}" type="slidenum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9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1370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4891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F8408-63BD-41FB-A7E2-D0B1102E98FA}" type="datetimeFigureOut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13/08/2015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848D6-F7E5-4679-9E69-56874DC3EE71}" type="slidenum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44731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4E59E-FFD6-4F99-9421-8D2491FE67E6}" type="datetimeFigureOut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13/08/2015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4D41B-B98A-485D-B452-57477ACEAE23}" type="slidenum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2245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F4C75-23CE-4CC6-A1C8-B27006A00E4A}" type="datetimeFigureOut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13/08/2015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66E6A-E40D-4E4B-B135-B7D72B3FAAAC}" type="slidenum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4304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72DCD-815A-4C2B-9F94-1F1671640D97}" type="datetimeFigureOut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13/08/2015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6B6C8-9DA1-4152-8B12-1604061B8028}" type="slidenum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98500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A5DF8-1A80-4522-8786-EFE4A83266FF}" type="datetimeFigureOut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13/08/2015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2FE55-64FD-4F60-AE01-CC9CA9E83070}" type="slidenum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5156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9585B-A5C7-4D56-AAFC-C14B854F30F1}" type="datetimeFigureOut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13/08/2015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8B726-3063-44C0-A3B1-8E75D063D188}" type="slidenum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12388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5BF91-F7CC-4E95-B0E3-B616C0CCC2A1}" type="datetimeFigureOut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13/08/2015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62DD-A866-43B7-A5A1-2AF0FF8294D4}" type="slidenum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0019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945FE-8ED7-4875-9E77-273EA4AE1C49}" type="datetimeFigureOut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13/08/2015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979C4-3920-4992-B785-CBB08C890446}" type="slidenum">
              <a:rPr lang="pt-BR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4783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1C3C-4369-6940-97B0-1DFDB7FF1CED}" type="datetimeFigureOut">
              <a:rPr lang="en-US" smtClean="0">
                <a:solidFill>
                  <a:prstClr val="white">
                    <a:lumMod val="65000"/>
                  </a:prstClr>
                </a:solidFill>
              </a:rPr>
              <a:pPr/>
              <a:t>8/13/2015</a:t>
            </a:fld>
            <a:endParaRPr lang="pt-BR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14A04-3495-DF41-9C2F-7F9B0B11AFF4}" type="slidenum">
              <a:rPr lang="pt-BR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83612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55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8380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2936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7928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5237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5547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65400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2869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8412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58661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33587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315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502260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9059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25346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2557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76048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4453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73000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9412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8721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3341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76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13025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6480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7246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24956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ECC3EA-A10C-C042-9314-A618C5260BF3}" type="datetimeFigureOut">
              <a:rPr lang="pt-BR"/>
              <a:pPr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4D272-ECE0-B547-B992-47F73FB74AB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178060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C07AFC-E930-404F-A559-7E48B627495B}" type="datetimeFigureOut">
              <a:rPr lang="pt-BR"/>
              <a:pPr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108AB-CBAF-F744-8A80-3A6FFB8C092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12207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856829-2BD1-A64B-967F-21B59FD33AEC}" type="datetimeFigureOut">
              <a:rPr lang="pt-BR"/>
              <a:pPr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C03FE-D47E-204B-B1E6-1D0B3E541393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54815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D0A616-C2BF-F74A-AC09-695E05912732}" type="datetimeFigureOut">
              <a:rPr lang="pt-BR"/>
              <a:pPr/>
              <a:t>13/08/2015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6A9B7-A6D7-F442-B01D-C569EAAA67C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256915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09EA46-E8AD-DF42-91B1-25771CC7D1E0}" type="datetimeFigureOut">
              <a:rPr lang="pt-BR"/>
              <a:pPr/>
              <a:t>13/08/2015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D60C8-1E8F-6545-BB5F-BB6997E5FE5A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46105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BC1DD0-6E43-DC42-ADCA-F5D4B68D28D5}" type="datetimeFigureOut">
              <a:rPr lang="pt-BR"/>
              <a:pPr/>
              <a:t>13/08/2015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0E234-9BD9-7141-A351-9C1AF2573208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285550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D24D87-85E2-F940-B71C-2CC6F84D0DF3}" type="datetimeFigureOut">
              <a:rPr lang="pt-BR"/>
              <a:pPr/>
              <a:t>13/08/2015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4649B-9C43-9246-B16D-A3A6B39E734A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480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86361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C26291-3E9B-1C44-9D41-753555F467C1}" type="datetimeFigureOut">
              <a:rPr lang="pt-BR"/>
              <a:pPr/>
              <a:t>13/08/2015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20FFA-7FF1-DC45-B572-2A1E8EF589A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678170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83AAAE-AEDE-D249-A84C-CE815580B61C}" type="datetimeFigureOut">
              <a:rPr lang="pt-BR"/>
              <a:pPr/>
              <a:t>13/08/2015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EDC11-1C2C-F54E-B4A8-42CCC6C15ED9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7734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206346-8C03-CE4C-8A52-40DAFDCF5B90}" type="datetimeFigureOut">
              <a:rPr lang="pt-BR"/>
              <a:pPr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64E53-BA6D-E740-A737-D665E1E4F17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11992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1A1EBC-CDFB-0244-A447-5A8186C68660}" type="datetimeFigureOut">
              <a:rPr lang="pt-BR"/>
              <a:pPr/>
              <a:t>13/08/2015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F4350-F0B5-B74A-BDB0-0D73999ACB26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9578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905625" y="6524625"/>
            <a:ext cx="295275" cy="254000"/>
            <a:chOff x="2383" y="3438"/>
            <a:chExt cx="396" cy="394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18900000">
              <a:off x="2581" y="3618"/>
              <a:ext cx="115" cy="34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18900000">
              <a:off x="2702" y="3532"/>
              <a:ext cx="43" cy="39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 rot="18900000">
              <a:off x="2707" y="3534"/>
              <a:ext cx="36" cy="34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18900000">
              <a:off x="2572" y="3504"/>
              <a:ext cx="128" cy="39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8900000">
              <a:off x="2575" y="3507"/>
              <a:ext cx="123" cy="34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 rot="18900000">
              <a:off x="2562" y="3633"/>
              <a:ext cx="38" cy="121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18900000">
              <a:off x="2564" y="3635"/>
              <a:ext cx="34" cy="113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18900000">
              <a:off x="2479" y="3472"/>
              <a:ext cx="38" cy="39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 rot="18900000">
              <a:off x="2481" y="3475"/>
              <a:ext cx="34" cy="34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18900000">
              <a:off x="2643" y="3746"/>
              <a:ext cx="38" cy="54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18900000">
              <a:off x="2645" y="3748"/>
              <a:ext cx="34" cy="49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 rot="18900000">
              <a:off x="2419" y="3699"/>
              <a:ext cx="43" cy="42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 rot="18900000">
              <a:off x="2423" y="3704"/>
              <a:ext cx="36" cy="32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 rot="18900000">
              <a:off x="2562" y="3512"/>
              <a:ext cx="38" cy="128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 rot="18900000">
              <a:off x="2564" y="3517"/>
              <a:ext cx="34" cy="118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2528" y="3692"/>
              <a:ext cx="168" cy="140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8" y="56"/>
                </a:cxn>
                <a:cxn ang="0">
                  <a:pos x="56" y="84"/>
                </a:cxn>
                <a:cxn ang="0">
                  <a:pos x="141" y="0"/>
                </a:cxn>
                <a:cxn ang="0">
                  <a:pos x="168" y="27"/>
                </a:cxn>
                <a:cxn ang="0">
                  <a:pos x="55" y="140"/>
                </a:cxn>
                <a:cxn ang="0">
                  <a:pos x="28" y="113"/>
                </a:cxn>
                <a:cxn ang="0">
                  <a:pos x="0" y="84"/>
                </a:cxn>
              </a:cxnLst>
              <a:rect l="0" t="0" r="r" b="b"/>
              <a:pathLst>
                <a:path w="169" h="141">
                  <a:moveTo>
                    <a:pt x="0" y="84"/>
                  </a:moveTo>
                  <a:lnTo>
                    <a:pt x="28" y="56"/>
                  </a:lnTo>
                  <a:lnTo>
                    <a:pt x="56" y="84"/>
                  </a:lnTo>
                  <a:lnTo>
                    <a:pt x="141" y="0"/>
                  </a:lnTo>
                  <a:lnTo>
                    <a:pt x="168" y="27"/>
                  </a:lnTo>
                  <a:lnTo>
                    <a:pt x="55" y="140"/>
                  </a:lnTo>
                  <a:lnTo>
                    <a:pt x="28" y="113"/>
                  </a:lnTo>
                  <a:lnTo>
                    <a:pt x="0" y="84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2528" y="3692"/>
              <a:ext cx="168" cy="140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8" y="56"/>
                </a:cxn>
                <a:cxn ang="0">
                  <a:pos x="56" y="84"/>
                </a:cxn>
                <a:cxn ang="0">
                  <a:pos x="141" y="0"/>
                </a:cxn>
                <a:cxn ang="0">
                  <a:pos x="168" y="27"/>
                </a:cxn>
                <a:cxn ang="0">
                  <a:pos x="55" y="140"/>
                </a:cxn>
                <a:cxn ang="0">
                  <a:pos x="28" y="113"/>
                </a:cxn>
                <a:cxn ang="0">
                  <a:pos x="0" y="84"/>
                </a:cxn>
              </a:cxnLst>
              <a:rect l="0" t="0" r="r" b="b"/>
              <a:pathLst>
                <a:path w="169" h="141">
                  <a:moveTo>
                    <a:pt x="0" y="84"/>
                  </a:moveTo>
                  <a:lnTo>
                    <a:pt x="28" y="56"/>
                  </a:lnTo>
                  <a:lnTo>
                    <a:pt x="56" y="84"/>
                  </a:lnTo>
                  <a:lnTo>
                    <a:pt x="141" y="0"/>
                  </a:lnTo>
                  <a:lnTo>
                    <a:pt x="168" y="27"/>
                  </a:lnTo>
                  <a:lnTo>
                    <a:pt x="55" y="140"/>
                  </a:lnTo>
                  <a:lnTo>
                    <a:pt x="28" y="113"/>
                  </a:lnTo>
                  <a:lnTo>
                    <a:pt x="0" y="84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 rot="18900000">
              <a:off x="2466" y="3729"/>
              <a:ext cx="119" cy="39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 rot="18900000">
              <a:off x="2468" y="3731"/>
              <a:ext cx="113" cy="34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2468" y="3438"/>
              <a:ext cx="172" cy="143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170" y="56"/>
                </a:cxn>
                <a:cxn ang="0">
                  <a:pos x="141" y="85"/>
                </a:cxn>
                <a:cxn ang="0">
                  <a:pos x="114" y="58"/>
                </a:cxn>
                <a:cxn ang="0">
                  <a:pos x="30" y="142"/>
                </a:cxn>
                <a:cxn ang="0">
                  <a:pos x="0" y="113"/>
                </a:cxn>
                <a:cxn ang="0">
                  <a:pos x="113" y="0"/>
                </a:cxn>
                <a:cxn ang="0">
                  <a:pos x="141" y="28"/>
                </a:cxn>
              </a:cxnLst>
              <a:rect l="0" t="0" r="r" b="b"/>
              <a:pathLst>
                <a:path w="171" h="143">
                  <a:moveTo>
                    <a:pt x="141" y="28"/>
                  </a:moveTo>
                  <a:lnTo>
                    <a:pt x="170" y="56"/>
                  </a:lnTo>
                  <a:lnTo>
                    <a:pt x="141" y="85"/>
                  </a:lnTo>
                  <a:lnTo>
                    <a:pt x="114" y="58"/>
                  </a:lnTo>
                  <a:lnTo>
                    <a:pt x="30" y="142"/>
                  </a:lnTo>
                  <a:lnTo>
                    <a:pt x="0" y="113"/>
                  </a:lnTo>
                  <a:lnTo>
                    <a:pt x="113" y="0"/>
                  </a:lnTo>
                  <a:lnTo>
                    <a:pt x="141" y="28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2468" y="3438"/>
              <a:ext cx="172" cy="143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170" y="56"/>
                </a:cxn>
                <a:cxn ang="0">
                  <a:pos x="141" y="85"/>
                </a:cxn>
                <a:cxn ang="0">
                  <a:pos x="114" y="58"/>
                </a:cxn>
                <a:cxn ang="0">
                  <a:pos x="30" y="142"/>
                </a:cxn>
                <a:cxn ang="0">
                  <a:pos x="0" y="113"/>
                </a:cxn>
                <a:cxn ang="0">
                  <a:pos x="113" y="0"/>
                </a:cxn>
                <a:cxn ang="0">
                  <a:pos x="141" y="28"/>
                </a:cxn>
              </a:cxnLst>
              <a:rect l="0" t="0" r="r" b="b"/>
              <a:pathLst>
                <a:path w="171" h="143">
                  <a:moveTo>
                    <a:pt x="141" y="28"/>
                  </a:moveTo>
                  <a:lnTo>
                    <a:pt x="170" y="56"/>
                  </a:lnTo>
                  <a:lnTo>
                    <a:pt x="141" y="85"/>
                  </a:lnTo>
                  <a:lnTo>
                    <a:pt x="114" y="58"/>
                  </a:lnTo>
                  <a:lnTo>
                    <a:pt x="30" y="142"/>
                  </a:lnTo>
                  <a:lnTo>
                    <a:pt x="0" y="113"/>
                  </a:lnTo>
                  <a:lnTo>
                    <a:pt x="113" y="0"/>
                  </a:lnTo>
                  <a:lnTo>
                    <a:pt x="141" y="28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2636" y="3522"/>
              <a:ext cx="143" cy="170"/>
            </a:xfrm>
            <a:custGeom>
              <a:avLst/>
              <a:gdLst/>
              <a:ahLst/>
              <a:cxnLst>
                <a:cxn ang="0">
                  <a:pos x="84" y="113"/>
                </a:cxn>
                <a:cxn ang="0">
                  <a:pos x="57" y="141"/>
                </a:cxn>
                <a:cxn ang="0">
                  <a:pos x="84" y="169"/>
                </a:cxn>
                <a:cxn ang="0">
                  <a:pos x="141" y="112"/>
                </a:cxn>
                <a:cxn ang="0">
                  <a:pos x="113" y="84"/>
                </a:cxn>
                <a:cxn ang="0">
                  <a:pos x="29" y="0"/>
                </a:cxn>
                <a:cxn ang="0">
                  <a:pos x="0" y="29"/>
                </a:cxn>
                <a:cxn ang="0">
                  <a:pos x="84" y="113"/>
                </a:cxn>
              </a:cxnLst>
              <a:rect l="0" t="0" r="r" b="b"/>
              <a:pathLst>
                <a:path w="142" h="170">
                  <a:moveTo>
                    <a:pt x="84" y="113"/>
                  </a:moveTo>
                  <a:lnTo>
                    <a:pt x="57" y="141"/>
                  </a:lnTo>
                  <a:lnTo>
                    <a:pt x="84" y="169"/>
                  </a:lnTo>
                  <a:lnTo>
                    <a:pt x="141" y="112"/>
                  </a:lnTo>
                  <a:lnTo>
                    <a:pt x="113" y="84"/>
                  </a:lnTo>
                  <a:lnTo>
                    <a:pt x="29" y="0"/>
                  </a:lnTo>
                  <a:lnTo>
                    <a:pt x="0" y="29"/>
                  </a:lnTo>
                  <a:lnTo>
                    <a:pt x="84" y="113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2636" y="3522"/>
              <a:ext cx="143" cy="170"/>
            </a:xfrm>
            <a:custGeom>
              <a:avLst/>
              <a:gdLst/>
              <a:ahLst/>
              <a:cxnLst>
                <a:cxn ang="0">
                  <a:pos x="84" y="113"/>
                </a:cxn>
                <a:cxn ang="0">
                  <a:pos x="57" y="141"/>
                </a:cxn>
                <a:cxn ang="0">
                  <a:pos x="84" y="169"/>
                </a:cxn>
                <a:cxn ang="0">
                  <a:pos x="141" y="112"/>
                </a:cxn>
                <a:cxn ang="0">
                  <a:pos x="113" y="84"/>
                </a:cxn>
                <a:cxn ang="0">
                  <a:pos x="29" y="0"/>
                </a:cxn>
                <a:cxn ang="0">
                  <a:pos x="0" y="29"/>
                </a:cxn>
                <a:cxn ang="0">
                  <a:pos x="84" y="113"/>
                </a:cxn>
              </a:cxnLst>
              <a:rect l="0" t="0" r="r" b="b"/>
              <a:pathLst>
                <a:path w="142" h="170">
                  <a:moveTo>
                    <a:pt x="84" y="113"/>
                  </a:moveTo>
                  <a:lnTo>
                    <a:pt x="57" y="141"/>
                  </a:lnTo>
                  <a:lnTo>
                    <a:pt x="84" y="169"/>
                  </a:lnTo>
                  <a:lnTo>
                    <a:pt x="141" y="112"/>
                  </a:lnTo>
                  <a:lnTo>
                    <a:pt x="113" y="84"/>
                  </a:lnTo>
                  <a:lnTo>
                    <a:pt x="29" y="0"/>
                  </a:lnTo>
                  <a:lnTo>
                    <a:pt x="0" y="29"/>
                  </a:lnTo>
                  <a:lnTo>
                    <a:pt x="84" y="113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 rot="18900000">
              <a:off x="2677" y="3630"/>
              <a:ext cx="38" cy="121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 rot="18900000">
              <a:off x="2679" y="3635"/>
              <a:ext cx="34" cy="113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2383" y="3578"/>
              <a:ext cx="145" cy="172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30" y="28"/>
                </a:cxn>
                <a:cxn ang="0">
                  <a:pos x="58" y="0"/>
                </a:cxn>
                <a:cxn ang="0">
                  <a:pos x="86" y="28"/>
                </a:cxn>
                <a:cxn ang="0">
                  <a:pos x="58" y="57"/>
                </a:cxn>
                <a:cxn ang="0">
                  <a:pos x="143" y="141"/>
                </a:cxn>
                <a:cxn ang="0">
                  <a:pos x="113" y="171"/>
                </a:cxn>
                <a:cxn ang="0">
                  <a:pos x="0" y="58"/>
                </a:cxn>
              </a:cxnLst>
              <a:rect l="0" t="0" r="r" b="b"/>
              <a:pathLst>
                <a:path w="144" h="172">
                  <a:moveTo>
                    <a:pt x="0" y="58"/>
                  </a:moveTo>
                  <a:lnTo>
                    <a:pt x="30" y="28"/>
                  </a:lnTo>
                  <a:lnTo>
                    <a:pt x="58" y="0"/>
                  </a:lnTo>
                  <a:lnTo>
                    <a:pt x="86" y="28"/>
                  </a:lnTo>
                  <a:lnTo>
                    <a:pt x="58" y="57"/>
                  </a:lnTo>
                  <a:lnTo>
                    <a:pt x="143" y="141"/>
                  </a:lnTo>
                  <a:lnTo>
                    <a:pt x="113" y="171"/>
                  </a:lnTo>
                  <a:lnTo>
                    <a:pt x="0" y="58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2383" y="3578"/>
              <a:ext cx="145" cy="172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30" y="28"/>
                </a:cxn>
                <a:cxn ang="0">
                  <a:pos x="58" y="0"/>
                </a:cxn>
                <a:cxn ang="0">
                  <a:pos x="86" y="28"/>
                </a:cxn>
                <a:cxn ang="0">
                  <a:pos x="58" y="57"/>
                </a:cxn>
                <a:cxn ang="0">
                  <a:pos x="143" y="141"/>
                </a:cxn>
                <a:cxn ang="0">
                  <a:pos x="113" y="171"/>
                </a:cxn>
                <a:cxn ang="0">
                  <a:pos x="0" y="58"/>
                </a:cxn>
              </a:cxnLst>
              <a:rect l="0" t="0" r="r" b="b"/>
              <a:pathLst>
                <a:path w="144" h="172">
                  <a:moveTo>
                    <a:pt x="0" y="58"/>
                  </a:moveTo>
                  <a:lnTo>
                    <a:pt x="30" y="28"/>
                  </a:lnTo>
                  <a:lnTo>
                    <a:pt x="58" y="0"/>
                  </a:lnTo>
                  <a:lnTo>
                    <a:pt x="86" y="28"/>
                  </a:lnTo>
                  <a:lnTo>
                    <a:pt x="58" y="57"/>
                  </a:lnTo>
                  <a:lnTo>
                    <a:pt x="143" y="141"/>
                  </a:lnTo>
                  <a:lnTo>
                    <a:pt x="113" y="171"/>
                  </a:lnTo>
                  <a:lnTo>
                    <a:pt x="0" y="58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 rot="18900000">
              <a:off x="2453" y="3517"/>
              <a:ext cx="40" cy="135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 rot="18900000">
              <a:off x="2458" y="3519"/>
              <a:ext cx="34" cy="131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 rot="18900000">
              <a:off x="2466" y="3615"/>
              <a:ext cx="119" cy="39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 rot="18900000">
              <a:off x="2468" y="3618"/>
              <a:ext cx="115" cy="34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</p:grp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7210425" y="6553200"/>
            <a:ext cx="1890713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200" b="1">
                <a:solidFill>
                  <a:srgbClr val="FFFFFF"/>
                </a:solidFill>
                <a:latin typeface="Times New Roman"/>
              </a:rPr>
              <a:t>Instituto Mundial de Recursos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8077200" cy="2590800"/>
          </a:xfrm>
        </p:spPr>
        <p:txBody>
          <a:bodyPr anchor="b" anchorCtr="1"/>
          <a:lstStyle>
            <a:lvl1pPr algn="ctr">
              <a:defRPr sz="5400"/>
            </a:lvl1pPr>
          </a:lstStyle>
          <a:p>
            <a:r>
              <a:rPr lang="en-US"/>
              <a:t>This is Where the Slideshow Title Goes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038600"/>
            <a:ext cx="8077200" cy="1600200"/>
          </a:xfrm>
        </p:spPr>
        <p:txBody>
          <a:bodyPr anchorCtr="1"/>
          <a:lstStyle>
            <a:lvl1pPr marL="0" indent="0" algn="ctr">
              <a:defRPr/>
            </a:lvl1pPr>
          </a:lstStyle>
          <a:p>
            <a:r>
              <a:rPr lang="en-US"/>
              <a:t>This is Where the Subtitle Goes</a:t>
            </a:r>
          </a:p>
        </p:txBody>
      </p:sp>
    </p:spTree>
    <p:extLst>
      <p:ext uri="{BB962C8B-B14F-4D97-AF65-F5344CB8AC3E}">
        <p14:creationId xmlns:p14="http://schemas.microsoft.com/office/powerpoint/2010/main" val="166829721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3173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545782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40386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990600"/>
            <a:ext cx="40386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7060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1489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397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4182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13369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245929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050536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5858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25413"/>
            <a:ext cx="2228850" cy="5843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25413"/>
            <a:ext cx="6534150" cy="5843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64555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3200">
              <a:latin typeface="Arial Narrow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3200">
              <a:latin typeface="Arial Narrow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fld id="{4DE682CB-8F38-492C-A783-9A9D3CE86AE6}" type="slidenum">
              <a:rPr lang="en-US" sz="3200">
                <a:latin typeface="Arial Narrow" pitchFamily="34" charset="0"/>
              </a:rPr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t>‹nº›</a:t>
            </a:fld>
            <a:endParaRPr lang="en-US" sz="32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5974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6712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527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73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9713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127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5117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245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68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620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481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7399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807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79374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9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72081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734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504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1177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749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747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915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851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0815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2140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62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1375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3427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618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9841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931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017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539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5968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587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3420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5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7699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706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2985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4179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6356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888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541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6332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117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938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3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51069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811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022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545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672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07879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393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800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968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296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04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86989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582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271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227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0275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6653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9422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rgbClr val="FFFF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0092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688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257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5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22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image" Target="../media/image2.jp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image" Target="../media/image2.jp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slideLayout" Target="../slideLayouts/slideLayout221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image" Target="../media/image2.jp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00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10B0B-B105-C341-A6FA-13F3CF48E0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20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00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11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13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7013" indent="-227013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8C9A4C-1AE8-894B-BFC5-CA49FE8A4233}" type="slidenum">
              <a:rPr lang="pt-BR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73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8" r:id="rId12"/>
    <p:sldLayoutId id="2147483949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8F5C5F-EBF6-7A47-8E0B-D9BDB00A231B}" type="slidenum">
              <a:rPr lang="pt-BR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28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D10CBD-0E60-4C1E-A2E0-076721E58250}" type="datetimeFigureOut">
              <a:rPr lang="pt-BR">
                <a:solidFill>
                  <a:prstClr val="white">
                    <a:tint val="75000"/>
                  </a:prstClr>
                </a:solidFill>
                <a:ea typeface="ＭＳ Ｐゴシック" charset="0"/>
                <a:cs typeface="ＭＳ Ｐゴシック" charset="0"/>
              </a:rPr>
              <a:pPr>
                <a:defRPr/>
              </a:pPr>
              <a:t>13/08/2015</a:t>
            </a:fld>
            <a:endParaRPr lang="pt-BR">
              <a:solidFill>
                <a:prstClr val="white">
                  <a:tint val="75000"/>
                </a:prstClr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white">
                  <a:tint val="75000"/>
                </a:prstClr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890633-BDE8-4963-991C-AE2C72CAD1FA}" type="slidenum">
              <a:rPr lang="pt-BR">
                <a:solidFill>
                  <a:prstClr val="white">
                    <a:tint val="75000"/>
                  </a:prstClr>
                </a:solidFill>
                <a:ea typeface="ＭＳ Ｐゴシック" charset="0"/>
                <a:cs typeface="ＭＳ Ｐゴシック" charset="0"/>
              </a:rPr>
              <a:pPr>
                <a:defRPr/>
              </a:pPr>
              <a:t>‹nº›</a:t>
            </a:fld>
            <a:endParaRPr lang="pt-BR">
              <a:solidFill>
                <a:prstClr val="white">
                  <a:tint val="75000"/>
                </a:prstClr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9226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00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3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00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05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D10CBD-0E60-4C1E-A2E0-076721E58250}" type="datetimeFigureOut">
              <a:rPr lang="pt-BR">
                <a:solidFill>
                  <a:prstClr val="white">
                    <a:tint val="75000"/>
                  </a:prstClr>
                </a:solidFill>
                <a:ea typeface="ＭＳ Ｐゴシック" charset="0"/>
                <a:cs typeface="ＭＳ Ｐゴシック" charset="0"/>
              </a:rPr>
              <a:pPr>
                <a:defRPr/>
              </a:pPr>
              <a:t>13/08/2015</a:t>
            </a:fld>
            <a:endParaRPr lang="pt-BR">
              <a:solidFill>
                <a:prstClr val="white">
                  <a:tint val="75000"/>
                </a:prstClr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white">
                  <a:tint val="75000"/>
                </a:prstClr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890633-BDE8-4963-991C-AE2C72CAD1FA}" type="slidenum">
              <a:rPr lang="pt-BR">
                <a:solidFill>
                  <a:prstClr val="white">
                    <a:tint val="75000"/>
                  </a:prstClr>
                </a:solidFill>
                <a:ea typeface="ＭＳ Ｐゴシック" charset="0"/>
                <a:cs typeface="ＭＳ Ｐゴシック" charset="0"/>
              </a:rPr>
              <a:pPr>
                <a:defRPr/>
              </a:pPr>
              <a:t>‹nº›</a:t>
            </a:fld>
            <a:endParaRPr lang="pt-BR">
              <a:solidFill>
                <a:prstClr val="white">
                  <a:tint val="75000"/>
                </a:prstClr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022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00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54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  <p:sldLayoutId id="2147484040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00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1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00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4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FE9F8C-CFE5-A943-8997-67E712840841}" type="datetimeFigureOut">
              <a:rPr lang="pt-BR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13/08/2015</a:t>
            </a:fld>
            <a:endParaRPr lang="pt-BR"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8C9A4C-1AE8-894B-BFC5-CA49FE8A4233}" type="slidenum">
              <a:rPr lang="pt-BR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46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90600"/>
            <a:ext cx="822960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 Heading</a:t>
            </a:r>
          </a:p>
          <a:p>
            <a:pPr lvl="1"/>
            <a:r>
              <a:rPr lang="en-US" smtClean="0"/>
              <a:t>Bullets</a:t>
            </a:r>
          </a:p>
          <a:p>
            <a:pPr lvl="2"/>
            <a:r>
              <a:rPr lang="en-US" smtClean="0"/>
              <a:t>Sub-bullets</a:t>
            </a:r>
          </a:p>
          <a:p>
            <a:pPr lvl="3"/>
            <a:r>
              <a:rPr lang="en-US" smtClean="0"/>
              <a:t>If you have anything at this level,</a:t>
            </a:r>
          </a:p>
          <a:p>
            <a:pPr lvl="4"/>
            <a:r>
              <a:rPr lang="en-US" smtClean="0"/>
              <a:t>your slide is too busy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5413"/>
            <a:ext cx="8229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Put Slide Title Here</a:t>
            </a:r>
          </a:p>
        </p:txBody>
      </p:sp>
      <p:grpSp>
        <p:nvGrpSpPr>
          <p:cNvPr id="46084" name="Group 4"/>
          <p:cNvGrpSpPr>
            <a:grpSpLocks/>
          </p:cNvGrpSpPr>
          <p:nvPr/>
        </p:nvGrpSpPr>
        <p:grpSpPr bwMode="auto">
          <a:xfrm>
            <a:off x="6934200" y="6540500"/>
            <a:ext cx="295275" cy="254000"/>
            <a:chOff x="2383" y="3438"/>
            <a:chExt cx="396" cy="394"/>
          </a:xfrm>
        </p:grpSpPr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 rot="18900000">
              <a:off x="2581" y="3618"/>
              <a:ext cx="115" cy="34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 rot="18900000">
              <a:off x="2702" y="3532"/>
              <a:ext cx="43" cy="39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 rot="18900000">
              <a:off x="2707" y="3534"/>
              <a:ext cx="36" cy="34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40968" name="Rectangle 8"/>
            <p:cNvSpPr>
              <a:spLocks noChangeArrowheads="1"/>
            </p:cNvSpPr>
            <p:nvPr/>
          </p:nvSpPr>
          <p:spPr bwMode="auto">
            <a:xfrm rot="18900000">
              <a:off x="2572" y="3504"/>
              <a:ext cx="128" cy="39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40969" name="Rectangle 9"/>
            <p:cNvSpPr>
              <a:spLocks noChangeArrowheads="1"/>
            </p:cNvSpPr>
            <p:nvPr/>
          </p:nvSpPr>
          <p:spPr bwMode="auto">
            <a:xfrm rot="18900000">
              <a:off x="2575" y="3507"/>
              <a:ext cx="123" cy="34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40970" name="Rectangle 10"/>
            <p:cNvSpPr>
              <a:spLocks noChangeArrowheads="1"/>
            </p:cNvSpPr>
            <p:nvPr/>
          </p:nvSpPr>
          <p:spPr bwMode="auto">
            <a:xfrm rot="18900000">
              <a:off x="2562" y="3633"/>
              <a:ext cx="38" cy="121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40971" name="Rectangle 11"/>
            <p:cNvSpPr>
              <a:spLocks noChangeArrowheads="1"/>
            </p:cNvSpPr>
            <p:nvPr/>
          </p:nvSpPr>
          <p:spPr bwMode="auto">
            <a:xfrm rot="18900000">
              <a:off x="2564" y="3635"/>
              <a:ext cx="34" cy="113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40972" name="Rectangle 12"/>
            <p:cNvSpPr>
              <a:spLocks noChangeArrowheads="1"/>
            </p:cNvSpPr>
            <p:nvPr/>
          </p:nvSpPr>
          <p:spPr bwMode="auto">
            <a:xfrm rot="18900000">
              <a:off x="2479" y="3472"/>
              <a:ext cx="38" cy="39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40973" name="Rectangle 13"/>
            <p:cNvSpPr>
              <a:spLocks noChangeArrowheads="1"/>
            </p:cNvSpPr>
            <p:nvPr/>
          </p:nvSpPr>
          <p:spPr bwMode="auto">
            <a:xfrm rot="18900000">
              <a:off x="2481" y="3475"/>
              <a:ext cx="34" cy="34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40974" name="Rectangle 14"/>
            <p:cNvSpPr>
              <a:spLocks noChangeArrowheads="1"/>
            </p:cNvSpPr>
            <p:nvPr/>
          </p:nvSpPr>
          <p:spPr bwMode="auto">
            <a:xfrm rot="18900000">
              <a:off x="2643" y="3746"/>
              <a:ext cx="38" cy="54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40975" name="Rectangle 15"/>
            <p:cNvSpPr>
              <a:spLocks noChangeArrowheads="1"/>
            </p:cNvSpPr>
            <p:nvPr/>
          </p:nvSpPr>
          <p:spPr bwMode="auto">
            <a:xfrm rot="18900000">
              <a:off x="2645" y="3748"/>
              <a:ext cx="34" cy="49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40976" name="Rectangle 16"/>
            <p:cNvSpPr>
              <a:spLocks noChangeArrowheads="1"/>
            </p:cNvSpPr>
            <p:nvPr/>
          </p:nvSpPr>
          <p:spPr bwMode="auto">
            <a:xfrm rot="18900000">
              <a:off x="2419" y="3699"/>
              <a:ext cx="43" cy="42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40977" name="Rectangle 17"/>
            <p:cNvSpPr>
              <a:spLocks noChangeArrowheads="1"/>
            </p:cNvSpPr>
            <p:nvPr/>
          </p:nvSpPr>
          <p:spPr bwMode="auto">
            <a:xfrm rot="18900000">
              <a:off x="2423" y="3704"/>
              <a:ext cx="36" cy="32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40978" name="Rectangle 18"/>
            <p:cNvSpPr>
              <a:spLocks noChangeArrowheads="1"/>
            </p:cNvSpPr>
            <p:nvPr/>
          </p:nvSpPr>
          <p:spPr bwMode="auto">
            <a:xfrm rot="18900000">
              <a:off x="2562" y="3512"/>
              <a:ext cx="38" cy="128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40979" name="Rectangle 19"/>
            <p:cNvSpPr>
              <a:spLocks noChangeArrowheads="1"/>
            </p:cNvSpPr>
            <p:nvPr/>
          </p:nvSpPr>
          <p:spPr bwMode="auto">
            <a:xfrm rot="18900000">
              <a:off x="2564" y="3517"/>
              <a:ext cx="34" cy="118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40980" name="Freeform 20"/>
            <p:cNvSpPr>
              <a:spLocks/>
            </p:cNvSpPr>
            <p:nvPr/>
          </p:nvSpPr>
          <p:spPr bwMode="auto">
            <a:xfrm>
              <a:off x="2528" y="3692"/>
              <a:ext cx="168" cy="140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8" y="56"/>
                </a:cxn>
                <a:cxn ang="0">
                  <a:pos x="56" y="84"/>
                </a:cxn>
                <a:cxn ang="0">
                  <a:pos x="141" y="0"/>
                </a:cxn>
                <a:cxn ang="0">
                  <a:pos x="168" y="27"/>
                </a:cxn>
                <a:cxn ang="0">
                  <a:pos x="55" y="140"/>
                </a:cxn>
                <a:cxn ang="0">
                  <a:pos x="28" y="113"/>
                </a:cxn>
                <a:cxn ang="0">
                  <a:pos x="0" y="84"/>
                </a:cxn>
              </a:cxnLst>
              <a:rect l="0" t="0" r="r" b="b"/>
              <a:pathLst>
                <a:path w="169" h="141">
                  <a:moveTo>
                    <a:pt x="0" y="84"/>
                  </a:moveTo>
                  <a:lnTo>
                    <a:pt x="28" y="56"/>
                  </a:lnTo>
                  <a:lnTo>
                    <a:pt x="56" y="84"/>
                  </a:lnTo>
                  <a:lnTo>
                    <a:pt x="141" y="0"/>
                  </a:lnTo>
                  <a:lnTo>
                    <a:pt x="168" y="27"/>
                  </a:lnTo>
                  <a:lnTo>
                    <a:pt x="55" y="140"/>
                  </a:lnTo>
                  <a:lnTo>
                    <a:pt x="28" y="113"/>
                  </a:lnTo>
                  <a:lnTo>
                    <a:pt x="0" y="84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40981" name="Freeform 21"/>
            <p:cNvSpPr>
              <a:spLocks/>
            </p:cNvSpPr>
            <p:nvPr/>
          </p:nvSpPr>
          <p:spPr bwMode="auto">
            <a:xfrm>
              <a:off x="2528" y="3692"/>
              <a:ext cx="168" cy="140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8" y="56"/>
                </a:cxn>
                <a:cxn ang="0">
                  <a:pos x="56" y="84"/>
                </a:cxn>
                <a:cxn ang="0">
                  <a:pos x="141" y="0"/>
                </a:cxn>
                <a:cxn ang="0">
                  <a:pos x="168" y="27"/>
                </a:cxn>
                <a:cxn ang="0">
                  <a:pos x="55" y="140"/>
                </a:cxn>
                <a:cxn ang="0">
                  <a:pos x="28" y="113"/>
                </a:cxn>
                <a:cxn ang="0">
                  <a:pos x="0" y="84"/>
                </a:cxn>
              </a:cxnLst>
              <a:rect l="0" t="0" r="r" b="b"/>
              <a:pathLst>
                <a:path w="169" h="141">
                  <a:moveTo>
                    <a:pt x="0" y="84"/>
                  </a:moveTo>
                  <a:lnTo>
                    <a:pt x="28" y="56"/>
                  </a:lnTo>
                  <a:lnTo>
                    <a:pt x="56" y="84"/>
                  </a:lnTo>
                  <a:lnTo>
                    <a:pt x="141" y="0"/>
                  </a:lnTo>
                  <a:lnTo>
                    <a:pt x="168" y="27"/>
                  </a:lnTo>
                  <a:lnTo>
                    <a:pt x="55" y="140"/>
                  </a:lnTo>
                  <a:lnTo>
                    <a:pt x="28" y="113"/>
                  </a:lnTo>
                  <a:lnTo>
                    <a:pt x="0" y="84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40982" name="Rectangle 22"/>
            <p:cNvSpPr>
              <a:spLocks noChangeArrowheads="1"/>
            </p:cNvSpPr>
            <p:nvPr/>
          </p:nvSpPr>
          <p:spPr bwMode="auto">
            <a:xfrm rot="18900000">
              <a:off x="2466" y="3729"/>
              <a:ext cx="119" cy="39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40983" name="Rectangle 23"/>
            <p:cNvSpPr>
              <a:spLocks noChangeArrowheads="1"/>
            </p:cNvSpPr>
            <p:nvPr/>
          </p:nvSpPr>
          <p:spPr bwMode="auto">
            <a:xfrm rot="18900000">
              <a:off x="2468" y="3731"/>
              <a:ext cx="113" cy="34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40984" name="Freeform 24"/>
            <p:cNvSpPr>
              <a:spLocks/>
            </p:cNvSpPr>
            <p:nvPr/>
          </p:nvSpPr>
          <p:spPr bwMode="auto">
            <a:xfrm>
              <a:off x="2468" y="3438"/>
              <a:ext cx="172" cy="143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170" y="56"/>
                </a:cxn>
                <a:cxn ang="0">
                  <a:pos x="141" y="85"/>
                </a:cxn>
                <a:cxn ang="0">
                  <a:pos x="114" y="58"/>
                </a:cxn>
                <a:cxn ang="0">
                  <a:pos x="30" y="142"/>
                </a:cxn>
                <a:cxn ang="0">
                  <a:pos x="0" y="113"/>
                </a:cxn>
                <a:cxn ang="0">
                  <a:pos x="113" y="0"/>
                </a:cxn>
                <a:cxn ang="0">
                  <a:pos x="141" y="28"/>
                </a:cxn>
              </a:cxnLst>
              <a:rect l="0" t="0" r="r" b="b"/>
              <a:pathLst>
                <a:path w="171" h="143">
                  <a:moveTo>
                    <a:pt x="141" y="28"/>
                  </a:moveTo>
                  <a:lnTo>
                    <a:pt x="170" y="56"/>
                  </a:lnTo>
                  <a:lnTo>
                    <a:pt x="141" y="85"/>
                  </a:lnTo>
                  <a:lnTo>
                    <a:pt x="114" y="58"/>
                  </a:lnTo>
                  <a:lnTo>
                    <a:pt x="30" y="142"/>
                  </a:lnTo>
                  <a:lnTo>
                    <a:pt x="0" y="113"/>
                  </a:lnTo>
                  <a:lnTo>
                    <a:pt x="113" y="0"/>
                  </a:lnTo>
                  <a:lnTo>
                    <a:pt x="141" y="28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40985" name="Freeform 25"/>
            <p:cNvSpPr>
              <a:spLocks/>
            </p:cNvSpPr>
            <p:nvPr/>
          </p:nvSpPr>
          <p:spPr bwMode="auto">
            <a:xfrm>
              <a:off x="2468" y="3438"/>
              <a:ext cx="172" cy="143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170" y="56"/>
                </a:cxn>
                <a:cxn ang="0">
                  <a:pos x="141" y="85"/>
                </a:cxn>
                <a:cxn ang="0">
                  <a:pos x="114" y="58"/>
                </a:cxn>
                <a:cxn ang="0">
                  <a:pos x="30" y="142"/>
                </a:cxn>
                <a:cxn ang="0">
                  <a:pos x="0" y="113"/>
                </a:cxn>
                <a:cxn ang="0">
                  <a:pos x="113" y="0"/>
                </a:cxn>
                <a:cxn ang="0">
                  <a:pos x="141" y="28"/>
                </a:cxn>
              </a:cxnLst>
              <a:rect l="0" t="0" r="r" b="b"/>
              <a:pathLst>
                <a:path w="171" h="143">
                  <a:moveTo>
                    <a:pt x="141" y="28"/>
                  </a:moveTo>
                  <a:lnTo>
                    <a:pt x="170" y="56"/>
                  </a:lnTo>
                  <a:lnTo>
                    <a:pt x="141" y="85"/>
                  </a:lnTo>
                  <a:lnTo>
                    <a:pt x="114" y="58"/>
                  </a:lnTo>
                  <a:lnTo>
                    <a:pt x="30" y="142"/>
                  </a:lnTo>
                  <a:lnTo>
                    <a:pt x="0" y="113"/>
                  </a:lnTo>
                  <a:lnTo>
                    <a:pt x="113" y="0"/>
                  </a:lnTo>
                  <a:lnTo>
                    <a:pt x="141" y="28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40986" name="Freeform 26"/>
            <p:cNvSpPr>
              <a:spLocks/>
            </p:cNvSpPr>
            <p:nvPr/>
          </p:nvSpPr>
          <p:spPr bwMode="auto">
            <a:xfrm>
              <a:off x="2636" y="3522"/>
              <a:ext cx="143" cy="170"/>
            </a:xfrm>
            <a:custGeom>
              <a:avLst/>
              <a:gdLst/>
              <a:ahLst/>
              <a:cxnLst>
                <a:cxn ang="0">
                  <a:pos x="84" y="113"/>
                </a:cxn>
                <a:cxn ang="0">
                  <a:pos x="57" y="141"/>
                </a:cxn>
                <a:cxn ang="0">
                  <a:pos x="84" y="169"/>
                </a:cxn>
                <a:cxn ang="0">
                  <a:pos x="141" y="112"/>
                </a:cxn>
                <a:cxn ang="0">
                  <a:pos x="113" y="84"/>
                </a:cxn>
                <a:cxn ang="0">
                  <a:pos x="29" y="0"/>
                </a:cxn>
                <a:cxn ang="0">
                  <a:pos x="0" y="29"/>
                </a:cxn>
                <a:cxn ang="0">
                  <a:pos x="84" y="113"/>
                </a:cxn>
              </a:cxnLst>
              <a:rect l="0" t="0" r="r" b="b"/>
              <a:pathLst>
                <a:path w="142" h="170">
                  <a:moveTo>
                    <a:pt x="84" y="113"/>
                  </a:moveTo>
                  <a:lnTo>
                    <a:pt x="57" y="141"/>
                  </a:lnTo>
                  <a:lnTo>
                    <a:pt x="84" y="169"/>
                  </a:lnTo>
                  <a:lnTo>
                    <a:pt x="141" y="112"/>
                  </a:lnTo>
                  <a:lnTo>
                    <a:pt x="113" y="84"/>
                  </a:lnTo>
                  <a:lnTo>
                    <a:pt x="29" y="0"/>
                  </a:lnTo>
                  <a:lnTo>
                    <a:pt x="0" y="29"/>
                  </a:lnTo>
                  <a:lnTo>
                    <a:pt x="84" y="113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40987" name="Freeform 27"/>
            <p:cNvSpPr>
              <a:spLocks/>
            </p:cNvSpPr>
            <p:nvPr/>
          </p:nvSpPr>
          <p:spPr bwMode="auto">
            <a:xfrm>
              <a:off x="2636" y="3522"/>
              <a:ext cx="143" cy="170"/>
            </a:xfrm>
            <a:custGeom>
              <a:avLst/>
              <a:gdLst/>
              <a:ahLst/>
              <a:cxnLst>
                <a:cxn ang="0">
                  <a:pos x="84" y="113"/>
                </a:cxn>
                <a:cxn ang="0">
                  <a:pos x="57" y="141"/>
                </a:cxn>
                <a:cxn ang="0">
                  <a:pos x="84" y="169"/>
                </a:cxn>
                <a:cxn ang="0">
                  <a:pos x="141" y="112"/>
                </a:cxn>
                <a:cxn ang="0">
                  <a:pos x="113" y="84"/>
                </a:cxn>
                <a:cxn ang="0">
                  <a:pos x="29" y="0"/>
                </a:cxn>
                <a:cxn ang="0">
                  <a:pos x="0" y="29"/>
                </a:cxn>
                <a:cxn ang="0">
                  <a:pos x="84" y="113"/>
                </a:cxn>
              </a:cxnLst>
              <a:rect l="0" t="0" r="r" b="b"/>
              <a:pathLst>
                <a:path w="142" h="170">
                  <a:moveTo>
                    <a:pt x="84" y="113"/>
                  </a:moveTo>
                  <a:lnTo>
                    <a:pt x="57" y="141"/>
                  </a:lnTo>
                  <a:lnTo>
                    <a:pt x="84" y="169"/>
                  </a:lnTo>
                  <a:lnTo>
                    <a:pt x="141" y="112"/>
                  </a:lnTo>
                  <a:lnTo>
                    <a:pt x="113" y="84"/>
                  </a:lnTo>
                  <a:lnTo>
                    <a:pt x="29" y="0"/>
                  </a:lnTo>
                  <a:lnTo>
                    <a:pt x="0" y="29"/>
                  </a:lnTo>
                  <a:lnTo>
                    <a:pt x="84" y="113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40988" name="Rectangle 28"/>
            <p:cNvSpPr>
              <a:spLocks noChangeArrowheads="1"/>
            </p:cNvSpPr>
            <p:nvPr/>
          </p:nvSpPr>
          <p:spPr bwMode="auto">
            <a:xfrm rot="18900000">
              <a:off x="2677" y="3630"/>
              <a:ext cx="38" cy="121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40989" name="Rectangle 29"/>
            <p:cNvSpPr>
              <a:spLocks noChangeArrowheads="1"/>
            </p:cNvSpPr>
            <p:nvPr/>
          </p:nvSpPr>
          <p:spPr bwMode="auto">
            <a:xfrm rot="18900000">
              <a:off x="2679" y="3635"/>
              <a:ext cx="34" cy="113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40990" name="Freeform 30"/>
            <p:cNvSpPr>
              <a:spLocks/>
            </p:cNvSpPr>
            <p:nvPr/>
          </p:nvSpPr>
          <p:spPr bwMode="auto">
            <a:xfrm>
              <a:off x="2383" y="3578"/>
              <a:ext cx="145" cy="172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30" y="28"/>
                </a:cxn>
                <a:cxn ang="0">
                  <a:pos x="58" y="0"/>
                </a:cxn>
                <a:cxn ang="0">
                  <a:pos x="86" y="28"/>
                </a:cxn>
                <a:cxn ang="0">
                  <a:pos x="58" y="57"/>
                </a:cxn>
                <a:cxn ang="0">
                  <a:pos x="143" y="141"/>
                </a:cxn>
                <a:cxn ang="0">
                  <a:pos x="113" y="171"/>
                </a:cxn>
                <a:cxn ang="0">
                  <a:pos x="0" y="58"/>
                </a:cxn>
              </a:cxnLst>
              <a:rect l="0" t="0" r="r" b="b"/>
              <a:pathLst>
                <a:path w="144" h="172">
                  <a:moveTo>
                    <a:pt x="0" y="58"/>
                  </a:moveTo>
                  <a:lnTo>
                    <a:pt x="30" y="28"/>
                  </a:lnTo>
                  <a:lnTo>
                    <a:pt x="58" y="0"/>
                  </a:lnTo>
                  <a:lnTo>
                    <a:pt x="86" y="28"/>
                  </a:lnTo>
                  <a:lnTo>
                    <a:pt x="58" y="57"/>
                  </a:lnTo>
                  <a:lnTo>
                    <a:pt x="143" y="141"/>
                  </a:lnTo>
                  <a:lnTo>
                    <a:pt x="113" y="171"/>
                  </a:lnTo>
                  <a:lnTo>
                    <a:pt x="0" y="58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40991" name="Freeform 31"/>
            <p:cNvSpPr>
              <a:spLocks/>
            </p:cNvSpPr>
            <p:nvPr/>
          </p:nvSpPr>
          <p:spPr bwMode="auto">
            <a:xfrm>
              <a:off x="2383" y="3578"/>
              <a:ext cx="145" cy="172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30" y="28"/>
                </a:cxn>
                <a:cxn ang="0">
                  <a:pos x="58" y="0"/>
                </a:cxn>
                <a:cxn ang="0">
                  <a:pos x="86" y="28"/>
                </a:cxn>
                <a:cxn ang="0">
                  <a:pos x="58" y="57"/>
                </a:cxn>
                <a:cxn ang="0">
                  <a:pos x="143" y="141"/>
                </a:cxn>
                <a:cxn ang="0">
                  <a:pos x="113" y="171"/>
                </a:cxn>
                <a:cxn ang="0">
                  <a:pos x="0" y="58"/>
                </a:cxn>
              </a:cxnLst>
              <a:rect l="0" t="0" r="r" b="b"/>
              <a:pathLst>
                <a:path w="144" h="172">
                  <a:moveTo>
                    <a:pt x="0" y="58"/>
                  </a:moveTo>
                  <a:lnTo>
                    <a:pt x="30" y="28"/>
                  </a:lnTo>
                  <a:lnTo>
                    <a:pt x="58" y="0"/>
                  </a:lnTo>
                  <a:lnTo>
                    <a:pt x="86" y="28"/>
                  </a:lnTo>
                  <a:lnTo>
                    <a:pt x="58" y="57"/>
                  </a:lnTo>
                  <a:lnTo>
                    <a:pt x="143" y="141"/>
                  </a:lnTo>
                  <a:lnTo>
                    <a:pt x="113" y="171"/>
                  </a:lnTo>
                  <a:lnTo>
                    <a:pt x="0" y="58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40992" name="Rectangle 32"/>
            <p:cNvSpPr>
              <a:spLocks noChangeArrowheads="1"/>
            </p:cNvSpPr>
            <p:nvPr/>
          </p:nvSpPr>
          <p:spPr bwMode="auto">
            <a:xfrm rot="18900000">
              <a:off x="2453" y="3517"/>
              <a:ext cx="40" cy="135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40993" name="Rectangle 33"/>
            <p:cNvSpPr>
              <a:spLocks noChangeArrowheads="1"/>
            </p:cNvSpPr>
            <p:nvPr/>
          </p:nvSpPr>
          <p:spPr bwMode="auto">
            <a:xfrm rot="18900000">
              <a:off x="2458" y="3519"/>
              <a:ext cx="34" cy="131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40994" name="Rectangle 34"/>
            <p:cNvSpPr>
              <a:spLocks noChangeArrowheads="1"/>
            </p:cNvSpPr>
            <p:nvPr/>
          </p:nvSpPr>
          <p:spPr bwMode="auto">
            <a:xfrm rot="18900000">
              <a:off x="2466" y="3615"/>
              <a:ext cx="119" cy="39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  <p:sp>
          <p:nvSpPr>
            <p:cNvPr id="40995" name="Rectangle 35"/>
            <p:cNvSpPr>
              <a:spLocks noChangeArrowheads="1"/>
            </p:cNvSpPr>
            <p:nvPr/>
          </p:nvSpPr>
          <p:spPr bwMode="auto">
            <a:xfrm rot="18900000">
              <a:off x="2468" y="3618"/>
              <a:ext cx="115" cy="34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buFontTx/>
                <a:buChar char="•"/>
                <a:defRPr/>
              </a:pPr>
              <a:endParaRPr lang="en-US" sz="3200">
                <a:solidFill>
                  <a:srgbClr val="FFFFFF"/>
                </a:solidFill>
                <a:latin typeface="Arial Narrow" pitchFamily="34" charset="0"/>
              </a:endParaRPr>
            </a:p>
          </p:txBody>
        </p:sp>
      </p:grpSp>
      <p:sp>
        <p:nvSpPr>
          <p:cNvPr id="40996" name="Rectangle 36"/>
          <p:cNvSpPr>
            <a:spLocks noChangeArrowheads="1"/>
          </p:cNvSpPr>
          <p:nvPr/>
        </p:nvSpPr>
        <p:spPr bwMode="auto">
          <a:xfrm>
            <a:off x="7239000" y="6569075"/>
            <a:ext cx="1890713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200" b="1">
                <a:solidFill>
                  <a:srgbClr val="FFFFFF"/>
                </a:solidFill>
                <a:latin typeface="Times New Roman"/>
              </a:rPr>
              <a:t>Instituto Mundial de Recursos</a:t>
            </a:r>
          </a:p>
        </p:txBody>
      </p:sp>
    </p:spTree>
    <p:extLst>
      <p:ext uri="{BB962C8B-B14F-4D97-AF65-F5344CB8AC3E}">
        <p14:creationId xmlns:p14="http://schemas.microsoft.com/office/powerpoint/2010/main" val="141786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j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·"/>
        <a:defRPr sz="2000" i="1">
          <a:solidFill>
            <a:schemeClr val="tx1"/>
          </a:solidFill>
          <a:latin typeface="+mj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00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5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00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9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00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4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00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38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00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FF00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10B0B-B105-C341-A6FA-13F3CF48E03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06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4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https://lh5.googleusercontent.com/-OuOy1Q_hnXo/Tyqswjv536I/AAAAAAAAA2Y/2IMpoM13V3A/s647/DSC_0746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" y="5852888"/>
            <a:ext cx="9143999" cy="1015663"/>
          </a:xfrm>
          <a:prstGeom prst="rect">
            <a:avLst/>
          </a:prstGeom>
          <a:solidFill>
            <a:srgbClr val="000000">
              <a:alpha val="4117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prstClr val="white"/>
                </a:solidFill>
              </a:rPr>
              <a:t>Audiência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</a:rPr>
              <a:t>Pública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en-US" sz="2000" dirty="0" err="1" smtClean="0">
                <a:solidFill>
                  <a:prstClr val="white"/>
                </a:solidFill>
              </a:rPr>
              <a:t>sobre</a:t>
            </a:r>
            <a:r>
              <a:rPr lang="en-US" sz="2000" dirty="0" smtClean="0">
                <a:solidFill>
                  <a:prstClr val="white"/>
                </a:solidFill>
              </a:rPr>
              <a:t> PLANAVEG</a:t>
            </a:r>
            <a:endParaRPr lang="en-US" sz="2000" dirty="0" smtClean="0">
              <a:solidFill>
                <a:prstClr val="white"/>
              </a:solidFill>
            </a:endParaRPr>
          </a:p>
          <a:p>
            <a:r>
              <a:rPr lang="en-US" sz="2000" dirty="0" smtClean="0">
                <a:solidFill>
                  <a:prstClr val="white"/>
                </a:solidFill>
              </a:rPr>
              <a:t>14 </a:t>
            </a:r>
            <a:r>
              <a:rPr lang="en-US" sz="2000" dirty="0" smtClean="0">
                <a:solidFill>
                  <a:prstClr val="white"/>
                </a:solidFill>
              </a:rPr>
              <a:t>de </a:t>
            </a:r>
            <a:r>
              <a:rPr lang="en-US" sz="2000" dirty="0" err="1" smtClean="0">
                <a:solidFill>
                  <a:prstClr val="white"/>
                </a:solidFill>
              </a:rPr>
              <a:t>agosto</a:t>
            </a:r>
            <a:r>
              <a:rPr lang="en-US" sz="2000" dirty="0" smtClean="0">
                <a:solidFill>
                  <a:prstClr val="white"/>
                </a:solidFill>
              </a:rPr>
              <a:t> </a:t>
            </a:r>
            <a:r>
              <a:rPr lang="en-US" sz="2000" dirty="0" smtClean="0">
                <a:solidFill>
                  <a:prstClr val="white"/>
                </a:solidFill>
              </a:rPr>
              <a:t>de 2015 – </a:t>
            </a:r>
            <a:r>
              <a:rPr lang="en-US" sz="2000" dirty="0" err="1" smtClean="0">
                <a:solidFill>
                  <a:prstClr val="white"/>
                </a:solidFill>
              </a:rPr>
              <a:t>Senado</a:t>
            </a:r>
            <a:r>
              <a:rPr lang="en-US" sz="2000" dirty="0" smtClean="0">
                <a:solidFill>
                  <a:prstClr val="white"/>
                </a:solidFill>
              </a:rPr>
              <a:t> Federal – Brasília-DF</a:t>
            </a:r>
            <a:endParaRPr lang="en-US" sz="2000" dirty="0" smtClean="0">
              <a:solidFill>
                <a:prstClr val="white"/>
              </a:solidFill>
            </a:endParaRPr>
          </a:p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" y="228600"/>
            <a:ext cx="9143999" cy="1938992"/>
          </a:xfrm>
          <a:prstGeom prst="rect">
            <a:avLst/>
          </a:prstGeom>
          <a:solidFill>
            <a:srgbClr val="000000">
              <a:alpha val="4117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PROPOSTA DE PLANO NACIONAL DE RECUPERAÇÃO DA VEGETAÇÃO NATIVA - </a:t>
            </a:r>
            <a:r>
              <a:rPr lang="en-US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PLANAVEG</a:t>
            </a:r>
            <a:endParaRPr lang="en-US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2058793" y="3886200"/>
            <a:ext cx="7072312" cy="100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b="1" i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</a:t>
            </a:r>
            <a:r>
              <a:rPr lang="en-US" sz="20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n-US" sz="2000" b="1" i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Conservação</a:t>
            </a:r>
            <a:r>
              <a:rPr lang="en-US" sz="20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sz="2000" b="1" i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Biodiversidade</a:t>
            </a:r>
            <a:r>
              <a:rPr lang="en-US" sz="20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DCBIO</a:t>
            </a:r>
          </a:p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b="1" i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Secretaria</a:t>
            </a:r>
            <a:r>
              <a:rPr lang="en-US" sz="20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000" b="1" i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Biodiversidade</a:t>
            </a:r>
            <a:r>
              <a:rPr lang="en-US" sz="20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b="1" i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Florestas</a:t>
            </a:r>
            <a:r>
              <a:rPr lang="en-US" sz="20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SBF</a:t>
            </a:r>
          </a:p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b="1" i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Ministério</a:t>
            </a:r>
            <a:r>
              <a:rPr lang="en-US" sz="20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en-US" sz="2000" b="1" i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Meio</a:t>
            </a:r>
            <a:r>
              <a:rPr lang="en-US" sz="20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Ambiente</a:t>
            </a:r>
            <a:r>
              <a:rPr lang="en-US" sz="20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MMA</a:t>
            </a:r>
          </a:p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spcBef>
                <a:spcPct val="20000"/>
              </a:spcBef>
              <a:defRPr/>
            </a:pPr>
            <a:r>
              <a:rPr lang="en-US" sz="2000" b="1" i="1" dirty="0" err="1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Grupo</a:t>
            </a:r>
            <a:r>
              <a:rPr lang="en-US" sz="2000" b="1" i="1" dirty="0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de </a:t>
            </a:r>
            <a:r>
              <a:rPr lang="en-US" sz="2000" b="1" i="1" dirty="0" err="1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Trabalho</a:t>
            </a:r>
            <a:r>
              <a:rPr lang="en-US" sz="2000" b="1" i="1" dirty="0">
                <a:solidFill>
                  <a:srgbClr val="FFFF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(WRI, IUCN, IIS, GIZ, USP-ESALQ)</a:t>
            </a:r>
            <a:endParaRPr lang="en-US" sz="1050" b="1" i="1" dirty="0">
              <a:solidFill>
                <a:srgbClr val="FFFF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i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890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114300"/>
            <a:ext cx="8915400" cy="8001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chemeClr val="accent4"/>
                </a:solidFill>
                <a:latin typeface="Arial MT Cn Lt"/>
                <a:ea typeface="+mj-ea"/>
                <a:cs typeface="Arial MT Cn Lt"/>
              </a:defRPr>
            </a:lvl1pPr>
          </a:lstStyle>
          <a:p>
            <a:pPr algn="ctr"/>
            <a:r>
              <a:rPr lang="pt-BR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8 iniciativas estratégicas do PLANAVEG</a:t>
            </a:r>
          </a:p>
          <a:p>
            <a:pPr algn="ctr"/>
            <a:endParaRPr lang="pt-B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135696"/>
              </p:ext>
            </p:extLst>
          </p:nvPr>
        </p:nvGraphicFramePr>
        <p:xfrm>
          <a:off x="430334" y="2057400"/>
          <a:ext cx="8104066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866"/>
                <a:gridCol w="5791200"/>
              </a:tblGrid>
              <a:tr h="56131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</a:rPr>
                        <a:t>1. </a:t>
                      </a:r>
                      <a:r>
                        <a:rPr kumimoji="0" lang="en-US" sz="2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</a:rPr>
                        <a:t>Sensibilização</a:t>
                      </a:r>
                      <a:endParaRPr kumimoji="0" lang="en-US" sz="2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Lançar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US" sz="2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movimento</a:t>
                      </a:r>
                      <a:r>
                        <a:rPr kumimoji="0" 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de </a:t>
                      </a:r>
                      <a:r>
                        <a:rPr kumimoji="0" lang="en-US" sz="2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comunicação</a:t>
                      </a:r>
                      <a:r>
                        <a:rPr kumimoji="0" 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com </a:t>
                      </a:r>
                      <a:r>
                        <a:rPr kumimoji="0" lang="en-US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foco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em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agricultores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kumimoji="0" lang="en-US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agronegócio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kumimoji="0" lang="en-US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cidadãos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urbanos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e </a:t>
                      </a:r>
                      <a:r>
                        <a:rPr kumimoji="0" lang="en-US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líderes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de </a:t>
                      </a:r>
                      <a:r>
                        <a:rPr kumimoji="0" lang="en-US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opinião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e </a:t>
                      </a:r>
                      <a:r>
                        <a:rPr kumimoji="0" lang="en-US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tomadores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de </a:t>
                      </a:r>
                      <a:r>
                        <a:rPr kumimoji="0" lang="en-US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decisão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a </a:t>
                      </a:r>
                      <a:r>
                        <a:rPr kumimoji="0" lang="en-US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fim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de </a:t>
                      </a:r>
                      <a:r>
                        <a:rPr kumimoji="0" lang="en-US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promover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a </a:t>
                      </a:r>
                      <a:r>
                        <a:rPr kumimoji="0" lang="en-US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consciência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sobre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o </a:t>
                      </a:r>
                      <a:r>
                        <a:rPr kumimoji="0" lang="en-US" sz="2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que</a:t>
                      </a:r>
                      <a:r>
                        <a:rPr kumimoji="0" 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é a </a:t>
                      </a:r>
                      <a:r>
                        <a:rPr kumimoji="0" lang="en-US" sz="2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recuperação</a:t>
                      </a:r>
                      <a:r>
                        <a:rPr kumimoji="0" 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da </a:t>
                      </a:r>
                      <a:r>
                        <a:rPr kumimoji="0" lang="en-US" sz="2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vegetação</a:t>
                      </a:r>
                      <a:r>
                        <a:rPr kumimoji="0" 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US" sz="2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nativa</a:t>
                      </a:r>
                      <a:r>
                        <a:rPr kumimoji="0" 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kumimoji="0" lang="en-US" sz="2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quais</a:t>
                      </a:r>
                      <a:r>
                        <a:rPr kumimoji="0" 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US" sz="2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benefícios</a:t>
                      </a:r>
                      <a:r>
                        <a:rPr kumimoji="0" lang="en-US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ela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traz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e </a:t>
                      </a:r>
                      <a:r>
                        <a:rPr kumimoji="0" lang="en-US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como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se </a:t>
                      </a:r>
                      <a:r>
                        <a:rPr kumimoji="0" lang="en-US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envolver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e </a:t>
                      </a:r>
                      <a:r>
                        <a:rPr kumimoji="0" lang="en-US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apoiar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este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en-US" sz="2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processo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1069">
                <a:tc>
                  <a:txBody>
                    <a:bodyPr/>
                    <a:lstStyle/>
                    <a:p>
                      <a:pPr marL="177800" indent="-177800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1069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1069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1069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1069">
                <a:tc>
                  <a:txBody>
                    <a:bodyPr/>
                    <a:lstStyle/>
                    <a:p>
                      <a:pPr marL="177800" indent="-177800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1069">
                <a:tc>
                  <a:txBody>
                    <a:bodyPr/>
                    <a:lstStyle/>
                    <a:p>
                      <a:pPr marL="177800" indent="-177800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1069">
                <a:tc>
                  <a:txBody>
                    <a:bodyPr/>
                    <a:lstStyle/>
                    <a:p>
                      <a:pPr marL="177800" indent="-177800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457200" y="12192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Eixo Motivar:</a:t>
            </a:r>
            <a:endParaRPr lang="pt-B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802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578205"/>
              </p:ext>
            </p:extLst>
          </p:nvPr>
        </p:nvGraphicFramePr>
        <p:xfrm>
          <a:off x="262597" y="1066800"/>
          <a:ext cx="8713666" cy="6250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0866"/>
                <a:gridCol w="7162800"/>
              </a:tblGrid>
              <a:tr h="44500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2893">
                <a:tc>
                  <a:txBody>
                    <a:bodyPr/>
                    <a:lstStyle/>
                    <a:p>
                      <a:pPr marL="177800" indent="-177800" algn="just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Sementes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Mudas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Promover a </a:t>
                      </a:r>
                      <a:r>
                        <a:rPr lang="pt-BR" sz="18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cadeia produtiva da recuperação </a:t>
                      </a:r>
                      <a:r>
                        <a:rPr lang="pt-BR" sz="1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 vegetação nativa por meio do aumento da capacidade de viveiros e demais estruturas para produção de espécies nativas e racionalizar as políticas para </a:t>
                      </a:r>
                      <a:r>
                        <a:rPr lang="pt-BR" sz="18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melhorar a quantidade, qualidade e acessibilidade de sementes e mudas </a:t>
                      </a:r>
                      <a:r>
                        <a:rPr lang="pt-BR" sz="1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espécies nativas </a:t>
                      </a:r>
                    </a:p>
                    <a:p>
                      <a:pPr algn="just"/>
                      <a:endParaRPr lang="en-US" sz="1800" i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2893">
                <a:tc>
                  <a:txBody>
                    <a:bodyPr/>
                    <a:lstStyle/>
                    <a:p>
                      <a:pPr algn="just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Mercados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Fomentar mercados a partir dos quais os proprietários de terras possam gerar receita e melhorar os meios de vida por meio da </a:t>
                      </a:r>
                      <a:r>
                        <a:rPr lang="pt-BR" sz="18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comercialização</a:t>
                      </a:r>
                      <a:r>
                        <a:rPr lang="pt-BR" sz="1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madeira, produtos não-madeireiros, proteção de bacias hidrográficas, entre outros </a:t>
                      </a:r>
                      <a:r>
                        <a:rPr lang="pt-BR" sz="18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serviços e produtos gerados pela recuperação </a:t>
                      </a:r>
                      <a:r>
                        <a:rPr lang="pt-BR" sz="1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 vegetação nativa </a:t>
                      </a:r>
                    </a:p>
                    <a:p>
                      <a:pPr algn="just"/>
                      <a:endParaRPr lang="en-US" sz="1800" i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3530">
                <a:tc>
                  <a:txBody>
                    <a:bodyPr/>
                    <a:lstStyle/>
                    <a:p>
                      <a:pPr algn="just"/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4.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Instituições</a:t>
                      </a:r>
                      <a:endParaRPr lang="en-US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8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Definir os papéis e responsabilidades </a:t>
                      </a:r>
                      <a:r>
                        <a:rPr lang="pt-BR" sz="1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 os órgãos de governo, empresas e a sociedade civil, e </a:t>
                      </a:r>
                      <a:r>
                        <a:rPr lang="pt-BR" sz="18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alinhar e integrar as políticas públicas </a:t>
                      </a:r>
                      <a:r>
                        <a:rPr lang="pt-BR" sz="18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existentes e novas em prol da recuperação da vegetação nativa </a:t>
                      </a:r>
                      <a:endParaRPr lang="en-US" sz="1800" i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4091">
                <a:tc>
                  <a:txBody>
                    <a:bodyPr/>
                    <a:lstStyle/>
                    <a:p>
                      <a:pPr algn="just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4091">
                <a:tc>
                  <a:txBody>
                    <a:bodyPr/>
                    <a:lstStyle/>
                    <a:p>
                      <a:pPr marL="177800" indent="-177800" algn="just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4091">
                <a:tc>
                  <a:txBody>
                    <a:bodyPr/>
                    <a:lstStyle/>
                    <a:p>
                      <a:pPr marL="177800" indent="-177800" algn="just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637">
                <a:tc>
                  <a:txBody>
                    <a:bodyPr/>
                    <a:lstStyle/>
                    <a:p>
                      <a:pPr marL="177800" indent="-177800" algn="just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28600" y="152400"/>
            <a:ext cx="8915400" cy="8001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chemeClr val="accent4"/>
                </a:solidFill>
                <a:latin typeface="Arial MT Cn Lt"/>
                <a:ea typeface="+mj-ea"/>
                <a:cs typeface="Arial MT Cn Lt"/>
              </a:defRPr>
            </a:lvl1pPr>
          </a:lstStyle>
          <a:p>
            <a:pPr algn="ctr"/>
            <a:r>
              <a:rPr lang="pt-BR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8 iniciativas estratégicas do PLANAVEG</a:t>
            </a:r>
          </a:p>
          <a:p>
            <a:pPr algn="ctr"/>
            <a:endParaRPr lang="pt-B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81000" y="9525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Eixo Facilitar:</a:t>
            </a:r>
            <a:endParaRPr lang="pt-B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654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217629"/>
              </p:ext>
            </p:extLst>
          </p:nvPr>
        </p:nvGraphicFramePr>
        <p:xfrm>
          <a:off x="381000" y="304800"/>
          <a:ext cx="8471848" cy="5813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5402"/>
                <a:gridCol w="6606446"/>
              </a:tblGrid>
              <a:tr h="3159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951">
                <a:tc>
                  <a:txBody>
                    <a:bodyPr/>
                    <a:lstStyle/>
                    <a:p>
                      <a:pPr marL="177800" indent="-177800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951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5951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05829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Mecanismos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</a:t>
                      </a:r>
                    </a:p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financeiros</a:t>
                      </a:r>
                      <a:endParaRPr lang="en-US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Desenvolver mecanismos financeiros inovadores para incentivar a recuperação da vegetação nativa, incluindo </a:t>
                      </a:r>
                      <a:r>
                        <a:rPr lang="pt-BR" sz="16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empréstimos bancários preferenciais, doações, compensações ambientais, isenções fiscais </a:t>
                      </a:r>
                      <a:r>
                        <a:rPr lang="pt-BR" sz="16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específicas e títulos florestais. </a:t>
                      </a:r>
                    </a:p>
                    <a:p>
                      <a:pPr algn="just"/>
                      <a:endParaRPr lang="en-US" sz="1600" i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3068">
                <a:tc>
                  <a:txBody>
                    <a:bodyPr/>
                    <a:lstStyle/>
                    <a:p>
                      <a:pPr marL="177800" indent="-177800"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6.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Extensão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Rural</a:t>
                      </a:r>
                      <a:endParaRPr lang="en-US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Expandir os serviços de extensão rural (públicos e privados) com objetivo de contribuir para </a:t>
                      </a:r>
                      <a:r>
                        <a:rPr lang="pt-BR" sz="16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capacitação</a:t>
                      </a:r>
                      <a:r>
                        <a:rPr lang="pt-BR" sz="16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dos proprietários de terras, com destaque para os </a:t>
                      </a:r>
                      <a:r>
                        <a:rPr lang="pt-BR" sz="16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métodos de recuperação de baixo custo </a:t>
                      </a:r>
                    </a:p>
                    <a:p>
                      <a:pPr algn="just"/>
                      <a:endParaRPr lang="en-US" sz="1600" b="1" i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3068">
                <a:tc>
                  <a:txBody>
                    <a:bodyPr/>
                    <a:lstStyle/>
                    <a:p>
                      <a:pPr marL="177800" indent="-177800"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7.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Planejamento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Espacial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Monitoramento</a:t>
                      </a:r>
                      <a:endParaRPr lang="en-US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Implementar um sistema nacional </a:t>
                      </a:r>
                      <a:r>
                        <a:rPr lang="pt-BR" sz="16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planejamento espacial e de monitoramento para apoiar o processo de </a:t>
                      </a:r>
                      <a:r>
                        <a:rPr lang="pt-BR" sz="16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tomada de decisão </a:t>
                      </a:r>
                      <a:r>
                        <a:rPr lang="pt-BR" sz="16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a recuperação da vegetação nativa </a:t>
                      </a:r>
                    </a:p>
                    <a:p>
                      <a:pPr algn="just"/>
                      <a:endParaRPr lang="en-US" sz="1600" i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05829">
                <a:tc>
                  <a:txBody>
                    <a:bodyPr/>
                    <a:lstStyle/>
                    <a:p>
                      <a:pPr marL="177800" indent="-177800"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8.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Pesquisa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 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Desenvolvimento</a:t>
                      </a:r>
                      <a:endParaRPr lang="en-US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6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Aumentar a escala e o foco do investimento em </a:t>
                      </a:r>
                      <a:r>
                        <a:rPr lang="pt-BR" sz="16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pesquisa, desenvolvimento e inovação para reduzir o custo</a:t>
                      </a:r>
                      <a:r>
                        <a:rPr lang="pt-BR" sz="16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melhorar a qualidade e aumentar a eficiência da recuperação da vegetação nativa, considerando os fatores ambientais, sociais e econômicos </a:t>
                      </a:r>
                      <a:endParaRPr lang="en-US" sz="1600" i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228600" y="152400"/>
            <a:ext cx="8915400" cy="8001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chemeClr val="accent4"/>
                </a:solidFill>
                <a:latin typeface="Arial MT Cn Lt"/>
                <a:ea typeface="+mj-ea"/>
                <a:cs typeface="Arial MT Cn Lt"/>
              </a:defRPr>
            </a:lvl1pPr>
          </a:lstStyle>
          <a:p>
            <a:pPr algn="ctr"/>
            <a:r>
              <a:rPr lang="pt-BR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8 iniciativas estratégicas do PLANAVEG</a:t>
            </a:r>
          </a:p>
          <a:p>
            <a:pPr algn="ctr"/>
            <a:endParaRPr lang="pt-B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81000" y="95250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Eixo Implementar:</a:t>
            </a:r>
            <a:endParaRPr lang="pt-B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290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77934" y="152400"/>
            <a:ext cx="8637466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chemeClr val="accent4"/>
                </a:solidFill>
                <a:latin typeface="Arial MT Cn Lt"/>
                <a:ea typeface="+mj-ea"/>
                <a:cs typeface="Arial MT Cn Lt"/>
              </a:defRPr>
            </a:lvl1pPr>
          </a:lstStyle>
          <a:p>
            <a:pPr algn="ctr"/>
            <a:r>
              <a:rPr lang="pt-BR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Orçamento para implementar as 8 iniciativas estratégicas do PLANAVEG no seu primeiro ciclo de 5 anos</a:t>
            </a:r>
            <a:endParaRPr lang="en-US" sz="2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05000" y="1219200"/>
          <a:ext cx="4953001" cy="5004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2739"/>
                <a:gridCol w="1207903"/>
                <a:gridCol w="552359"/>
              </a:tblGrid>
              <a:tr h="583602">
                <a:tc>
                  <a:txBody>
                    <a:bodyPr/>
                    <a:lstStyle/>
                    <a:p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Iniciativa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Estratégica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</a:rPr>
                        <a:t>Orçamento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(R$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</a:rPr>
                        <a:t>milhões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0" dirty="0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89068">
                <a:tc>
                  <a:txBody>
                    <a:bodyPr/>
                    <a:lstStyle/>
                    <a:p>
                      <a:pPr marL="287338" indent="-287338">
                        <a:buAutoNum type="arabicPeriod"/>
                      </a:pPr>
                      <a:r>
                        <a:rPr lang="en-US" sz="1800" b="0" i="0" baseline="0" dirty="0" err="1" smtClean="0">
                          <a:solidFill>
                            <a:schemeClr val="tx1"/>
                          </a:solidFill>
                        </a:rPr>
                        <a:t>Sensibilização</a:t>
                      </a:r>
                      <a:endParaRPr lang="en-US" sz="1800" b="0" i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50.2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6859">
                <a:tc>
                  <a:txBody>
                    <a:bodyPr/>
                    <a:lstStyle/>
                    <a:p>
                      <a:pPr marL="287338" indent="-287338">
                        <a:buAutoNum type="arabicPeriod" startAt="2"/>
                      </a:pPr>
                      <a:r>
                        <a:rPr lang="en-US" sz="1800" b="0" i="0" baseline="0" dirty="0" err="1" smtClean="0">
                          <a:solidFill>
                            <a:schemeClr val="tx1"/>
                          </a:solidFill>
                        </a:rPr>
                        <a:t>Sementes</a:t>
                      </a:r>
                      <a:r>
                        <a:rPr lang="en-US" sz="1800" b="0" i="0" baseline="0" dirty="0" smtClean="0">
                          <a:solidFill>
                            <a:schemeClr val="tx1"/>
                          </a:solidFill>
                        </a:rPr>
                        <a:t> e </a:t>
                      </a:r>
                      <a:r>
                        <a:rPr lang="en-US" sz="1800" b="0" i="0" baseline="0" dirty="0" err="1" smtClean="0">
                          <a:solidFill>
                            <a:schemeClr val="tx1"/>
                          </a:solidFill>
                        </a:rPr>
                        <a:t>Mudas</a:t>
                      </a:r>
                      <a:endParaRPr lang="en-US" sz="1800" b="0" i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22.3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6859">
                <a:tc>
                  <a:txBody>
                    <a:bodyPr/>
                    <a:lstStyle/>
                    <a:p>
                      <a:pPr marL="287338" indent="-287338">
                        <a:buAutoNum type="arabicPeriod" startAt="3"/>
                      </a:pPr>
                      <a:r>
                        <a:rPr lang="en-US" sz="1800" b="0" i="0" dirty="0" err="1" smtClean="0">
                          <a:solidFill>
                            <a:schemeClr val="tx1"/>
                          </a:solidFill>
                        </a:rPr>
                        <a:t>Mercados</a:t>
                      </a:r>
                      <a:endParaRPr lang="en-US" sz="1800" b="0" i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2.3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6859">
                <a:tc>
                  <a:txBody>
                    <a:bodyPr/>
                    <a:lstStyle/>
                    <a:p>
                      <a:pPr marL="287338" indent="-287338">
                        <a:buAutoNum type="arabicPeriod" startAt="4"/>
                      </a:pPr>
                      <a:r>
                        <a:rPr lang="en-US" sz="1800" b="0" i="0" dirty="0" err="1" smtClean="0">
                          <a:solidFill>
                            <a:schemeClr val="tx1"/>
                          </a:solidFill>
                        </a:rPr>
                        <a:t>Instituições</a:t>
                      </a:r>
                      <a:endParaRPr lang="en-US" sz="18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9.8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6859">
                <a:tc>
                  <a:txBody>
                    <a:bodyPr/>
                    <a:lstStyle/>
                    <a:p>
                      <a:pPr marL="287338" indent="-287338">
                        <a:buFont typeface="+mj-lt"/>
                        <a:buAutoNum type="arabicPeriod" startAt="5"/>
                      </a:pPr>
                      <a:r>
                        <a:rPr lang="en-US" sz="1800" b="0" i="0" dirty="0" err="1" smtClean="0">
                          <a:solidFill>
                            <a:schemeClr val="tx1"/>
                          </a:solidFill>
                        </a:rPr>
                        <a:t>Mecanismos</a:t>
                      </a:r>
                      <a:r>
                        <a:rPr lang="en-US" sz="1800" b="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i="0" dirty="0" err="1" smtClean="0">
                          <a:solidFill>
                            <a:schemeClr val="tx1"/>
                          </a:solidFill>
                        </a:rPr>
                        <a:t>Financeiros</a:t>
                      </a:r>
                      <a:endParaRPr lang="en-US" sz="18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2.2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6859">
                <a:tc>
                  <a:txBody>
                    <a:bodyPr/>
                    <a:lstStyle/>
                    <a:p>
                      <a:pPr marL="287338" indent="-287338">
                        <a:buAutoNum type="arabicPeriod" startAt="6"/>
                      </a:pPr>
                      <a:r>
                        <a:rPr lang="en-US" sz="1800" b="0" i="0" dirty="0" err="1" smtClean="0">
                          <a:solidFill>
                            <a:schemeClr val="tx1"/>
                          </a:solidFill>
                        </a:rPr>
                        <a:t>Extensão</a:t>
                      </a:r>
                      <a:r>
                        <a:rPr lang="en-US" sz="1800" b="0" i="0" dirty="0" smtClean="0">
                          <a:solidFill>
                            <a:schemeClr val="tx1"/>
                          </a:solidFill>
                        </a:rPr>
                        <a:t> Rural</a:t>
                      </a:r>
                      <a:endParaRPr lang="en-US" sz="1800" b="0" i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39.4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6859">
                <a:tc>
                  <a:txBody>
                    <a:bodyPr/>
                    <a:lstStyle/>
                    <a:p>
                      <a:pPr marL="287338" indent="-287338">
                        <a:buAutoNum type="arabicPeriod" startAt="7"/>
                      </a:pPr>
                      <a:r>
                        <a:rPr lang="en-US" sz="1800" b="0" i="0" dirty="0" err="1" smtClean="0">
                          <a:solidFill>
                            <a:schemeClr val="tx1"/>
                          </a:solidFill>
                        </a:rPr>
                        <a:t>Planejamento</a:t>
                      </a:r>
                      <a:r>
                        <a:rPr lang="en-US" sz="1800" b="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i="0" dirty="0" err="1" smtClean="0">
                          <a:solidFill>
                            <a:schemeClr val="tx1"/>
                          </a:solidFill>
                        </a:rPr>
                        <a:t>Espacial</a:t>
                      </a:r>
                      <a:r>
                        <a:rPr lang="en-US" sz="1800" b="0" i="0" dirty="0" smtClean="0">
                          <a:solidFill>
                            <a:schemeClr val="tx1"/>
                          </a:solidFill>
                        </a:rPr>
                        <a:t> e </a:t>
                      </a:r>
                      <a:r>
                        <a:rPr lang="en-US" sz="1800" b="0" i="0" dirty="0" err="1" smtClean="0">
                          <a:solidFill>
                            <a:schemeClr val="tx1"/>
                          </a:solidFill>
                        </a:rPr>
                        <a:t>monitoramento</a:t>
                      </a:r>
                      <a:endParaRPr lang="en-US" sz="18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21.3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6859">
                <a:tc>
                  <a:txBody>
                    <a:bodyPr/>
                    <a:lstStyle/>
                    <a:p>
                      <a:pPr marL="287338" indent="-287338">
                        <a:buAutoNum type="arabicPeriod" startAt="8"/>
                      </a:pPr>
                      <a:r>
                        <a:rPr lang="en-US" sz="1800" b="0" i="0" dirty="0" err="1" smtClean="0">
                          <a:solidFill>
                            <a:schemeClr val="tx1"/>
                          </a:solidFill>
                        </a:rPr>
                        <a:t>Pesquisa</a:t>
                      </a:r>
                      <a:r>
                        <a:rPr lang="en-US" sz="1800" b="0" i="0" dirty="0" smtClean="0">
                          <a:solidFill>
                            <a:schemeClr val="tx1"/>
                          </a:solidFill>
                        </a:rPr>
                        <a:t> e </a:t>
                      </a:r>
                      <a:r>
                        <a:rPr lang="en-US" sz="1800" b="0" i="0" dirty="0" err="1" smtClean="0">
                          <a:solidFill>
                            <a:schemeClr val="tx1"/>
                          </a:solidFill>
                        </a:rPr>
                        <a:t>Desenvolvimento</a:t>
                      </a:r>
                      <a:endParaRPr lang="en-US" sz="18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28.5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685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b="0" i="0" dirty="0" err="1" smtClean="0">
                          <a:solidFill>
                            <a:schemeClr val="tx1"/>
                          </a:solidFill>
                        </a:rPr>
                        <a:t>Recursos</a:t>
                      </a:r>
                      <a:r>
                        <a:rPr lang="en-US" sz="1800" b="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i="0" dirty="0" err="1" smtClean="0">
                          <a:solidFill>
                            <a:schemeClr val="tx1"/>
                          </a:solidFill>
                        </a:rPr>
                        <a:t>humanos</a:t>
                      </a:r>
                      <a:r>
                        <a:rPr lang="en-US" sz="1800" b="0" i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0" i="0" dirty="0" err="1" smtClean="0">
                          <a:solidFill>
                            <a:schemeClr val="tx1"/>
                          </a:solidFill>
                        </a:rPr>
                        <a:t>adicionais</a:t>
                      </a:r>
                      <a:endParaRPr lang="en-US" sz="18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5.1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685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800" b="1" i="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181.1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17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52948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9113" indent="-519113" algn="ctr">
              <a:spcAft>
                <a:spcPts val="2400"/>
              </a:spcAft>
              <a:defRPr/>
            </a:pPr>
            <a:r>
              <a:rPr lang="en-US" sz="2800" b="1" kern="0" dirty="0" err="1" smtClean="0">
                <a:solidFill>
                  <a:prstClr val="black"/>
                </a:solidFill>
              </a:rPr>
              <a:t>Custos</a:t>
            </a:r>
            <a:r>
              <a:rPr lang="en-US" sz="2800" b="1" kern="0" dirty="0" smtClean="0">
                <a:solidFill>
                  <a:prstClr val="black"/>
                </a:solidFill>
              </a:rPr>
              <a:t> da </a:t>
            </a:r>
            <a:r>
              <a:rPr lang="en-US" sz="2800" b="1" kern="0" dirty="0" err="1" smtClean="0">
                <a:solidFill>
                  <a:prstClr val="black"/>
                </a:solidFill>
              </a:rPr>
              <a:t>recuperação</a:t>
            </a:r>
            <a:r>
              <a:rPr lang="en-US" sz="2800" b="1" kern="0" dirty="0" smtClean="0">
                <a:solidFill>
                  <a:prstClr val="black"/>
                </a:solidFill>
              </a:rPr>
              <a:t> </a:t>
            </a:r>
            <a:r>
              <a:rPr lang="en-US" sz="2800" b="1" kern="0" dirty="0" err="1" smtClean="0">
                <a:solidFill>
                  <a:prstClr val="black"/>
                </a:solidFill>
              </a:rPr>
              <a:t>em</a:t>
            </a:r>
            <a:r>
              <a:rPr lang="en-US" sz="2800" b="1" kern="0" dirty="0" smtClean="0">
                <a:solidFill>
                  <a:prstClr val="black"/>
                </a:solidFill>
              </a:rPr>
              <a:t> 3 </a:t>
            </a:r>
            <a:r>
              <a:rPr lang="en-US" sz="2800" b="1" kern="0" dirty="0" err="1" smtClean="0">
                <a:solidFill>
                  <a:prstClr val="black"/>
                </a:solidFill>
              </a:rPr>
              <a:t>cenários</a:t>
            </a:r>
            <a:endParaRPr lang="en-US" sz="2800" b="1" kern="0" dirty="0" smtClean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838200"/>
          <a:ext cx="9143999" cy="5186680"/>
        </p:xfrm>
        <a:graphic>
          <a:graphicData uri="http://schemas.openxmlformats.org/drawingml/2006/table">
            <a:tbl>
              <a:tblPr firstRow="1" bandRow="1"/>
              <a:tblGrid>
                <a:gridCol w="2401457"/>
                <a:gridCol w="3051387"/>
                <a:gridCol w="1474431"/>
                <a:gridCol w="738908"/>
                <a:gridCol w="738908"/>
                <a:gridCol w="738908"/>
              </a:tblGrid>
              <a:tr h="37084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8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endParaRPr lang="en-US" sz="18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Abordagem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8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endParaRPr lang="en-US" sz="18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Descrição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8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Custo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Total</a:t>
                      </a:r>
                    </a:p>
                    <a:p>
                      <a:pPr algn="ctr"/>
                      <a:r>
                        <a:rPr lang="en-US" sz="18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(R$/ha)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Cenários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3560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8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A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8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B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US" sz="18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C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</a:tr>
              <a:tr h="6705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 </a:t>
                      </a:r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Plantio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Total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1.666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mudas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/ ha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10.000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30%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20%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10%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914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231775" indent="-231775" algn="l" fontAlgn="b">
                        <a:buFont typeface="+mj-lt"/>
                        <a:buNone/>
                        <a:tabLst>
                          <a:tab pos="1828800" algn="l"/>
                        </a:tabLst>
                      </a:pPr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 Alto enriquecimento e alta densidade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800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mudas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/ ha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5.000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15%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15%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15%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914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231775" indent="-231775" algn="l" fontAlgn="b">
                        <a:buFont typeface="+mj-lt"/>
                        <a:buNone/>
                      </a:pPr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</a:t>
                      </a:r>
                      <a:r>
                        <a:rPr lang="pt-BR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Baixo enriquecimento e baixa densidade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400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mudas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/ ha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3.400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15%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15%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15%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762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231775" indent="-231775" algn="l" fontAlgn="b">
                        <a:buFont typeface="+mj-lt"/>
                        <a:buNone/>
                      </a:pPr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</a:t>
                      </a:r>
                      <a:r>
                        <a:rPr lang="pt-BR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Regeneração natural (com</a:t>
                      </a:r>
                      <a:r>
                        <a:rPr lang="pt-BR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cercamento</a:t>
                      </a:r>
                      <a:r>
                        <a:rPr lang="pt-BR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Cercamento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controle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de </a:t>
                      </a:r>
                      <a:r>
                        <a:rPr lang="en-US" sz="1800" i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Brachiaria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spp.</a:t>
                      </a:r>
                      <a:endParaRPr lang="en-US" sz="18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2.400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20%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25%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30%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231775" indent="-231775" algn="l" fontAlgn="b">
                        <a:buFont typeface="+mj-lt"/>
                        <a:buNone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Regeneração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Natural (</a:t>
                      </a:r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pasto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abandonado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Abandono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de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áreas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baixa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aptidão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agrícola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ou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pouco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produtivas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1.400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20%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25%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30%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97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9113" indent="-519113" algn="ctr">
              <a:spcAft>
                <a:spcPts val="2400"/>
              </a:spcAft>
              <a:defRPr/>
            </a:pPr>
            <a:r>
              <a:rPr lang="en-US" sz="2800" b="1" kern="0" dirty="0" err="1">
                <a:solidFill>
                  <a:prstClr val="black"/>
                </a:solidFill>
              </a:rPr>
              <a:t>Custos</a:t>
            </a:r>
            <a:r>
              <a:rPr lang="en-US" sz="2800" b="1" kern="0" dirty="0">
                <a:solidFill>
                  <a:prstClr val="black"/>
                </a:solidFill>
              </a:rPr>
              <a:t> da </a:t>
            </a:r>
            <a:r>
              <a:rPr lang="en-US" sz="2800" b="1" kern="0" dirty="0" err="1">
                <a:solidFill>
                  <a:prstClr val="black"/>
                </a:solidFill>
              </a:rPr>
              <a:t>recuperação</a:t>
            </a:r>
            <a:r>
              <a:rPr lang="en-US" sz="2800" b="1" kern="0" dirty="0">
                <a:solidFill>
                  <a:prstClr val="black"/>
                </a:solidFill>
              </a:rPr>
              <a:t> </a:t>
            </a:r>
            <a:r>
              <a:rPr lang="en-US" sz="2800" b="1" kern="0" dirty="0" err="1" smtClean="0">
                <a:solidFill>
                  <a:prstClr val="black"/>
                </a:solidFill>
              </a:rPr>
              <a:t>em</a:t>
            </a:r>
            <a:r>
              <a:rPr lang="en-US" sz="2800" b="1" kern="0" dirty="0" smtClean="0">
                <a:solidFill>
                  <a:prstClr val="black"/>
                </a:solidFill>
              </a:rPr>
              <a:t> </a:t>
            </a:r>
            <a:r>
              <a:rPr lang="en-US" sz="2800" b="1" kern="0" dirty="0">
                <a:solidFill>
                  <a:prstClr val="black"/>
                </a:solidFill>
              </a:rPr>
              <a:t>3 </a:t>
            </a:r>
            <a:r>
              <a:rPr lang="en-US" sz="2800" b="1" kern="0" dirty="0" err="1" smtClean="0">
                <a:solidFill>
                  <a:prstClr val="black"/>
                </a:solidFill>
              </a:rPr>
              <a:t>cenários</a:t>
            </a:r>
            <a:endParaRPr lang="en-US" sz="2800" b="1" kern="0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89267"/>
              </p:ext>
            </p:extLst>
          </p:nvPr>
        </p:nvGraphicFramePr>
        <p:xfrm>
          <a:off x="0" y="533400"/>
          <a:ext cx="9144000" cy="5653371"/>
        </p:xfrm>
        <a:graphic>
          <a:graphicData uri="http://schemas.openxmlformats.org/drawingml/2006/table">
            <a:tbl>
              <a:tblPr firstRow="1" bandRow="1"/>
              <a:tblGrid>
                <a:gridCol w="2863123"/>
                <a:gridCol w="3389901"/>
                <a:gridCol w="1129058"/>
                <a:gridCol w="880959"/>
                <a:gridCol w="880959"/>
              </a:tblGrid>
              <a:tr h="86313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8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endParaRPr lang="en-US" sz="18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Abordagem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8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endParaRPr lang="en-US" sz="18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Descrição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Custos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Totais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por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Cenário</a:t>
                      </a:r>
                      <a:endParaRPr lang="en-US" sz="18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390 mil hectares – 5 </a:t>
                      </a: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anos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(R$ </a:t>
                      </a: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milhões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52401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A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B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C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/>
                    </a:solidFill>
                  </a:tcPr>
                </a:tc>
              </a:tr>
              <a:tr h="632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 </a:t>
                      </a:r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Plantio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Total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1.666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mudas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/ ha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1.170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8631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231775" indent="-231775" algn="l" fontAlgn="b">
                        <a:buFont typeface="+mj-lt"/>
                        <a:buNone/>
                        <a:tabLst>
                          <a:tab pos="1828800" algn="l"/>
                        </a:tabLst>
                      </a:pPr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 Alto enriquecimento e alta densidade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800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mudas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/ ha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8631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231775" indent="-231775" algn="l" fontAlgn="b">
                        <a:buFont typeface="+mj-lt"/>
                        <a:buNone/>
                      </a:pPr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</a:t>
                      </a:r>
                      <a:r>
                        <a:rPr lang="pt-BR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Baixo enriquecimento e baixa densidade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400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mudas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/ ha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199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7192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231775" indent="-231775" algn="l" fontAlgn="b">
                        <a:buFont typeface="+mj-lt"/>
                        <a:buNone/>
                      </a:pPr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</a:t>
                      </a:r>
                      <a:r>
                        <a:rPr lang="pt-BR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pt-BR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Regeneração natural (com</a:t>
                      </a:r>
                      <a:r>
                        <a:rPr lang="pt-BR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800" b="1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cercamento</a:t>
                      </a:r>
                      <a:r>
                        <a:rPr lang="pt-BR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Cercamento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e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controle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de </a:t>
                      </a:r>
                      <a:r>
                        <a:rPr lang="en-US" sz="1800" i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Brachiaria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spp.</a:t>
                      </a:r>
                      <a:endParaRPr lang="en-US" sz="18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6473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231775" indent="-231775" algn="l" fontAlgn="b">
                        <a:buFont typeface="+mj-lt"/>
                        <a:buNone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</a:t>
                      </a:r>
                      <a:r>
                        <a:rPr lang="en-US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Regeneração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Natural (</a:t>
                      </a:r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pasto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abandonado</a:t>
                      </a: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Abandono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de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áreas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baixa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aptidão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agrícola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ou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pouco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produtivas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109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6473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indent="0" algn="l" fontAlgn="b">
                        <a:buFont typeface="+mj-lt"/>
                        <a:buNone/>
                      </a:pP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 (</a:t>
                      </a:r>
                      <a:r>
                        <a:rPr lang="en-US" sz="18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primeiros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5 </a:t>
                      </a:r>
                      <a:r>
                        <a:rPr lang="en-US" sz="18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anos</a:t>
                      </a: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1.958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1.642                                  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r" fontAlgn="b"/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1.326          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06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_X2C1861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08920"/>
            <a:ext cx="9144000" cy="3024336"/>
          </a:xfrm>
          <a:prstGeom prst="rect">
            <a:avLst/>
          </a:prstGeom>
        </p:spPr>
      </p:pic>
      <p:pic>
        <p:nvPicPr>
          <p:cNvPr id="5" name="Imagem 4" descr="_X2C1861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191683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847856" y="2750731"/>
            <a:ext cx="1404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000" dirty="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t>PARNA Pau Brasil (BA)</a:t>
            </a:r>
            <a:endParaRPr lang="pt-BR" sz="1000" dirty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99592" y="1916832"/>
            <a:ext cx="792088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pt-BR" b="1" dirty="0" smtClean="0">
                <a:solidFill>
                  <a:srgbClr val="336600"/>
                </a:solidFill>
              </a:rPr>
              <a:t>Obrigado ! </a:t>
            </a:r>
            <a:endParaRPr lang="pt-BR" b="1" dirty="0">
              <a:solidFill>
                <a:srgbClr val="336600"/>
              </a:solidFill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1" y="4419600"/>
            <a:ext cx="9143999" cy="1323439"/>
          </a:xfrm>
          <a:prstGeom prst="rect">
            <a:avLst/>
          </a:prstGeom>
          <a:solidFill>
            <a:srgbClr val="000000">
              <a:alpha val="41176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US" sz="4000" dirty="0" smtClean="0">
              <a:solidFill>
                <a:prstClr val="white"/>
              </a:solidFill>
            </a:endParaRPr>
          </a:p>
          <a:p>
            <a:pPr algn="ctr"/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11" name="Subtítulo 6"/>
          <p:cNvSpPr txBox="1">
            <a:spLocks/>
          </p:cNvSpPr>
          <p:nvPr/>
        </p:nvSpPr>
        <p:spPr>
          <a:xfrm>
            <a:off x="2590800" y="4648200"/>
            <a:ext cx="5040560" cy="8515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pt-BR" sz="2600" dirty="0" smtClean="0">
                <a:solidFill>
                  <a:prstClr val="white"/>
                </a:solidFill>
                <a:ea typeface="ＭＳ Ｐゴシック" charset="-128"/>
              </a:rPr>
              <a:t>Mateus </a:t>
            </a:r>
            <a:r>
              <a:rPr lang="pt-BR" sz="2600" dirty="0" err="1" smtClean="0">
                <a:solidFill>
                  <a:prstClr val="white"/>
                </a:solidFill>
                <a:ea typeface="ＭＳ Ｐゴシック" charset="-128"/>
              </a:rPr>
              <a:t>Motter</a:t>
            </a:r>
            <a:r>
              <a:rPr lang="pt-BR" sz="2600" dirty="0" smtClean="0">
                <a:solidFill>
                  <a:prstClr val="white"/>
                </a:solidFill>
                <a:ea typeface="ＭＳ Ｐゴシック" charset="-128"/>
              </a:rPr>
              <a:t> </a:t>
            </a:r>
            <a:r>
              <a:rPr lang="pt-BR" sz="2600" dirty="0" err="1" smtClean="0">
                <a:solidFill>
                  <a:prstClr val="white"/>
                </a:solidFill>
                <a:ea typeface="ＭＳ Ｐゴシック" charset="-128"/>
              </a:rPr>
              <a:t>Dala</a:t>
            </a:r>
            <a:r>
              <a:rPr lang="pt-BR" sz="2600" dirty="0" smtClean="0">
                <a:solidFill>
                  <a:prstClr val="white"/>
                </a:solidFill>
                <a:ea typeface="ＭＳ Ｐゴシック" charset="-128"/>
              </a:rPr>
              <a:t> Senta</a:t>
            </a:r>
          </a:p>
          <a:p>
            <a:pPr algn="r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pt-BR" sz="1800" dirty="0" smtClean="0">
                <a:solidFill>
                  <a:prstClr val="white"/>
                </a:solidFill>
                <a:ea typeface="ＭＳ Ｐゴシック" charset="-128"/>
              </a:rPr>
              <a:t>mateus.senta@mma.gov.br</a:t>
            </a:r>
          </a:p>
          <a:p>
            <a:pPr algn="r" fontAlgn="base"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pt-BR" sz="1800" dirty="0" smtClean="0">
                <a:solidFill>
                  <a:prstClr val="white"/>
                </a:solidFill>
                <a:ea typeface="ＭＳ Ｐゴシック" charset="-128"/>
              </a:rPr>
              <a:t> + 61 2028-2567</a:t>
            </a:r>
            <a:endParaRPr lang="pt-BR" sz="2400" dirty="0" smtClean="0">
              <a:solidFill>
                <a:prstClr val="white"/>
              </a:solidFill>
              <a:ea typeface="ＭＳ Ｐゴシック" charset="-128"/>
            </a:endParaRPr>
          </a:p>
          <a:p>
            <a:pPr algn="r" fontAlgn="base">
              <a:spcAft>
                <a:spcPct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8064A2">
                  <a:lumMod val="50000"/>
                </a:srgbClr>
              </a:solidFill>
              <a:ea typeface="ＭＳ Ｐゴシック" charset="-128"/>
            </a:endParaRPr>
          </a:p>
          <a:p>
            <a:pPr algn="r" fontAlgn="base">
              <a:spcAft>
                <a:spcPct val="0"/>
              </a:spcAft>
              <a:buFont typeface="Arial" pitchFamily="34" charset="0"/>
              <a:buNone/>
              <a:defRPr/>
            </a:pPr>
            <a:endParaRPr lang="pt-BR" sz="1800" dirty="0" smtClean="0">
              <a:solidFill>
                <a:srgbClr val="8064A2">
                  <a:lumMod val="50000"/>
                </a:srgbClr>
              </a:solidFill>
              <a:ea typeface="ＭＳ Ｐゴシック" charset="-128"/>
            </a:endParaRPr>
          </a:p>
          <a:p>
            <a:pPr algn="r" fontAlgn="base">
              <a:spcAft>
                <a:spcPct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8064A2">
                  <a:lumMod val="50000"/>
                </a:srgbClr>
              </a:solidFill>
              <a:ea typeface="ＭＳ Ｐゴシック" charset="-128"/>
            </a:endParaRPr>
          </a:p>
          <a:p>
            <a:pPr algn="r" fontAlgn="base">
              <a:spcAft>
                <a:spcPct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8064A2">
                  <a:lumMod val="50000"/>
                </a:srgbClr>
              </a:solidFill>
              <a:ea typeface="ＭＳ Ｐゴシック" charset="-128"/>
            </a:endParaRPr>
          </a:p>
          <a:p>
            <a:pPr algn="r" fontAlgn="base">
              <a:spcAft>
                <a:spcPct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8064A2">
                  <a:lumMod val="50000"/>
                </a:srgbClr>
              </a:solidFill>
              <a:ea typeface="ＭＳ Ｐゴシック" charset="-128"/>
            </a:endParaRPr>
          </a:p>
          <a:p>
            <a:pPr algn="r" fontAlgn="base">
              <a:spcAft>
                <a:spcPct val="0"/>
              </a:spcAft>
              <a:buFont typeface="Arial" pitchFamily="34" charset="0"/>
              <a:buNone/>
              <a:defRPr/>
            </a:pPr>
            <a:endParaRPr lang="pt-BR" sz="2400" dirty="0" smtClean="0">
              <a:solidFill>
                <a:srgbClr val="8064A2">
                  <a:lumMod val="50000"/>
                </a:srgbClr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46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399337" cy="1143000"/>
          </a:xfrm>
        </p:spPr>
        <p:txBody>
          <a:bodyPr/>
          <a:lstStyle/>
          <a:p>
            <a:pPr>
              <a:defRPr/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Objetivo</a:t>
            </a:r>
          </a:p>
        </p:txBody>
      </p:sp>
      <p:sp>
        <p:nvSpPr>
          <p:cNvPr id="15362" name="Título 1"/>
          <p:cNvSpPr txBox="1">
            <a:spLocks/>
          </p:cNvSpPr>
          <p:nvPr/>
        </p:nvSpPr>
        <p:spPr bwMode="auto">
          <a:xfrm>
            <a:off x="304800" y="1412776"/>
            <a:ext cx="822960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algn="just" eaLnBrk="1" hangingPunct="1">
              <a:spcAft>
                <a:spcPts val="2400"/>
              </a:spcAft>
              <a:buFont typeface="Arial"/>
              <a:buChar char="•"/>
            </a:pPr>
            <a:r>
              <a:rPr lang="pt-BR" sz="2400" dirty="0">
                <a:solidFill>
                  <a:prstClr val="black"/>
                </a:solidFill>
              </a:rPr>
              <a:t>A</a:t>
            </a:r>
            <a:r>
              <a:rPr lang="pt-BR" sz="2400" dirty="0" smtClean="0">
                <a:solidFill>
                  <a:prstClr val="black"/>
                </a:solidFill>
              </a:rPr>
              <a:t>mpliar </a:t>
            </a:r>
            <a:r>
              <a:rPr lang="pt-BR" sz="2400" dirty="0">
                <a:solidFill>
                  <a:prstClr val="black"/>
                </a:solidFill>
              </a:rPr>
              <a:t>e fortalecer as políticas públicas, incentivos financeiros, mercados, boas práticas agropecuárias e outras medidas necessárias para a recuperação da vegetação nativa de, pelo menos, </a:t>
            </a:r>
            <a:r>
              <a:rPr lang="pt-B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12,5 milhões de hectares nos próximos 20 anos</a:t>
            </a:r>
            <a:r>
              <a:rPr lang="pt-BR" sz="2400" dirty="0">
                <a:solidFill>
                  <a:prstClr val="black"/>
                </a:solidFill>
              </a:rPr>
              <a:t>. </a:t>
            </a:r>
            <a:endParaRPr lang="pt-BR" sz="2400" dirty="0" smtClean="0">
              <a:solidFill>
                <a:prstClr val="black"/>
              </a:solidFill>
            </a:endParaRPr>
          </a:p>
          <a:p>
            <a:pPr marL="457200" indent="-457200" algn="just" eaLnBrk="1" hangingPunct="1">
              <a:spcAft>
                <a:spcPts val="2400"/>
              </a:spcAft>
              <a:buFont typeface="Arial"/>
              <a:buChar char="•"/>
            </a:pPr>
            <a:r>
              <a:rPr lang="pt-BR" sz="2400" dirty="0" smtClean="0">
                <a:solidFill>
                  <a:prstClr val="black"/>
                </a:solidFill>
              </a:rPr>
              <a:t>Esta </a:t>
            </a:r>
            <a:r>
              <a:rPr lang="pt-BR" sz="2400" dirty="0">
                <a:solidFill>
                  <a:prstClr val="black"/>
                </a:solidFill>
              </a:rPr>
              <a:t>recuperação ocorrerá principalmente em áreas de APP e RL, mas também em áreas degradadas com baixa produtividade seguindo uma curva de crescimento exponencial de modo que a </a:t>
            </a:r>
            <a:r>
              <a:rPr lang="pt-BR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 dos cinco primeiros anos de implementação seria de 390 mil ha </a:t>
            </a:r>
            <a:r>
              <a:rPr lang="pt-BR" sz="2400" dirty="0">
                <a:solidFill>
                  <a:prstClr val="black"/>
                </a:solidFill>
              </a:rPr>
              <a:t>de recuperação de vegetação </a:t>
            </a:r>
            <a:r>
              <a:rPr lang="pt-BR" sz="2400" dirty="0" smtClean="0">
                <a:solidFill>
                  <a:prstClr val="black"/>
                </a:solidFill>
              </a:rPr>
              <a:t>nativa. </a:t>
            </a:r>
            <a:endParaRPr lang="pt-BR" sz="2400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052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77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prstClr val="white"/>
                </a:solidFill>
              </a:rPr>
              <a:t>DRAFT</a:t>
            </a:r>
            <a:endParaRPr lang="en-US" i="1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5275"/>
            <a:ext cx="7934325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57200" y="4953000"/>
            <a:ext cx="19431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103496"/>
            <a:ext cx="9296400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2" algn="ctr" defTabSz="457200">
              <a:defRPr/>
            </a:pPr>
            <a:r>
              <a:rPr lang="pt-BR" sz="28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Déficit de vegetação nativa segundo Lei nº 12.651/2012</a:t>
            </a:r>
            <a:endParaRPr lang="pt-BR" sz="28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aixaDeTexto 6"/>
          <p:cNvSpPr txBox="1">
            <a:spLocks noChangeArrowheads="1"/>
          </p:cNvSpPr>
          <p:nvPr/>
        </p:nvSpPr>
        <p:spPr bwMode="auto">
          <a:xfrm>
            <a:off x="6172200" y="6588961"/>
            <a:ext cx="2971800" cy="276999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200" kern="0" dirty="0" smtClean="0">
                <a:solidFill>
                  <a:prstClr val="black"/>
                </a:solidFill>
                <a:latin typeface="Calibri" charset="0"/>
              </a:rPr>
              <a:t>Fonte</a:t>
            </a:r>
            <a:r>
              <a:rPr lang="pt-BR" sz="1200" kern="0" dirty="0" smtClean="0">
                <a:solidFill>
                  <a:prstClr val="black"/>
                </a:solidFill>
                <a:latin typeface="Calibri" charset="0"/>
              </a:rPr>
              <a:t>:  </a:t>
            </a:r>
            <a:r>
              <a:rPr lang="pt-BR" sz="1200" kern="0" dirty="0" smtClean="0">
                <a:solidFill>
                  <a:prstClr val="black"/>
                </a:solidFill>
                <a:latin typeface="Calibri" charset="0"/>
              </a:rPr>
              <a:t>Soares-Filho et al. (2014) </a:t>
            </a:r>
          </a:p>
        </p:txBody>
      </p:sp>
    </p:spTree>
    <p:extLst>
      <p:ext uri="{BB962C8B-B14F-4D97-AF65-F5344CB8AC3E}">
        <p14:creationId xmlns:p14="http://schemas.microsoft.com/office/powerpoint/2010/main" val="274950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tângulo 4"/>
          <p:cNvSpPr>
            <a:spLocks noChangeArrowheads="1"/>
          </p:cNvSpPr>
          <p:nvPr/>
        </p:nvSpPr>
        <p:spPr bwMode="auto">
          <a:xfrm>
            <a:off x="304800" y="533400"/>
            <a:ext cx="57150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800" b="1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  <a:cs typeface="ＭＳ Ｐゴシック" charset="0"/>
              </a:rPr>
              <a:t>Demanda para recuperação da vegetação nativa</a:t>
            </a:r>
            <a:endParaRPr lang="pt-BR" sz="38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  <a:cs typeface="ＭＳ Ｐゴシック" charset="0"/>
            </a:endParaRPr>
          </a:p>
        </p:txBody>
      </p:sp>
      <p:sp>
        <p:nvSpPr>
          <p:cNvPr id="6148" name="Retângulo 6"/>
          <p:cNvSpPr>
            <a:spLocks noChangeArrowheads="1"/>
          </p:cNvSpPr>
          <p:nvPr/>
        </p:nvSpPr>
        <p:spPr bwMode="auto">
          <a:xfrm>
            <a:off x="609600" y="5791200"/>
            <a:ext cx="7858125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adaptado</a:t>
            </a:r>
            <a:r>
              <a:rPr lang="en-US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 de </a:t>
            </a:r>
            <a:r>
              <a:rPr lang="pt-BR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SAE, 2013</a:t>
            </a:r>
            <a:r>
              <a:rPr lang="pt-BR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.</a:t>
            </a:r>
          </a:p>
        </p:txBody>
      </p:sp>
      <p:graphicFrame>
        <p:nvGraphicFramePr>
          <p:cNvPr id="5" name="Gráfico 4"/>
          <p:cNvGraphicFramePr/>
          <p:nvPr/>
        </p:nvGraphicFramePr>
        <p:xfrm>
          <a:off x="685800" y="1828800"/>
          <a:ext cx="6215106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 rot="16200000">
            <a:off x="-296069" y="2582069"/>
            <a:ext cx="15716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mtClean="0">
                <a:solidFill>
                  <a:prstClr val="black"/>
                </a:solidFill>
                <a:ea typeface="ＭＳ Ｐゴシック" charset="-128"/>
                <a:cs typeface="ＭＳ Ｐゴシック" charset="0"/>
              </a:rPr>
              <a:t>Milhões ha</a:t>
            </a:r>
            <a:endParaRPr lang="pt-BR">
              <a:solidFill>
                <a:prstClr val="black"/>
              </a:solidFill>
              <a:ea typeface="ＭＳ Ｐゴシック" charset="-128"/>
              <a:cs typeface="ＭＳ Ｐゴシック" charset="0"/>
            </a:endParaRPr>
          </a:p>
        </p:txBody>
      </p:sp>
      <p:sp>
        <p:nvSpPr>
          <p:cNvPr id="16389" name="CaixaDeTexto 6"/>
          <p:cNvSpPr txBox="1">
            <a:spLocks noChangeArrowheads="1"/>
          </p:cNvSpPr>
          <p:nvPr/>
        </p:nvSpPr>
        <p:spPr bwMode="auto">
          <a:xfrm>
            <a:off x="7010400" y="4572000"/>
            <a:ext cx="1643063" cy="369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800" dirty="0" smtClean="0">
                <a:solidFill>
                  <a:prstClr val="black"/>
                </a:solidFill>
                <a:latin typeface="Calibri" charset="0"/>
              </a:rPr>
              <a:t>Total – 21 </a:t>
            </a:r>
            <a:r>
              <a:rPr lang="pt-BR" sz="1800" dirty="0" err="1" smtClean="0">
                <a:solidFill>
                  <a:prstClr val="black"/>
                </a:solidFill>
                <a:latin typeface="Calibri" charset="0"/>
              </a:rPr>
              <a:t>Mha</a:t>
            </a:r>
            <a:endParaRPr lang="pt-BR" sz="1800" dirty="0" smtClean="0">
              <a:solidFill>
                <a:prstClr val="black"/>
              </a:solidFill>
              <a:latin typeface="Calibri" charset="0"/>
            </a:endParaRPr>
          </a:p>
        </p:txBody>
      </p:sp>
      <p:pic>
        <p:nvPicPr>
          <p:cNvPr id="16390" name="Picture 4" descr="D:\ANA\RAD\EMBAIXADA COREIA\biomas-brasileiro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9" t="3559" r="2187" b="2246"/>
          <a:stretch>
            <a:fillRect/>
          </a:stretch>
        </p:blipFill>
        <p:spPr bwMode="auto">
          <a:xfrm>
            <a:off x="5943600" y="762000"/>
            <a:ext cx="3071812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tângulo 24"/>
          <p:cNvSpPr>
            <a:spLocks noChangeArrowheads="1"/>
          </p:cNvSpPr>
          <p:nvPr/>
        </p:nvSpPr>
        <p:spPr bwMode="auto">
          <a:xfrm>
            <a:off x="6934200" y="3810000"/>
            <a:ext cx="1219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600" dirty="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IBGE, 2004</a:t>
            </a:r>
          </a:p>
        </p:txBody>
      </p:sp>
    </p:spTree>
    <p:extLst>
      <p:ext uri="{BB962C8B-B14F-4D97-AF65-F5344CB8AC3E}">
        <p14:creationId xmlns:p14="http://schemas.microsoft.com/office/powerpoint/2010/main" val="240738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413" y="147935"/>
            <a:ext cx="8952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kern="0" dirty="0" err="1" smtClean="0">
                <a:solidFill>
                  <a:prstClr val="black"/>
                </a:solidFill>
              </a:rPr>
              <a:t>Estimativa</a:t>
            </a:r>
            <a:r>
              <a:rPr lang="en-US" sz="2400" b="1" kern="0" dirty="0" smtClean="0">
                <a:solidFill>
                  <a:prstClr val="black"/>
                </a:solidFill>
              </a:rPr>
              <a:t> de Meta </a:t>
            </a:r>
            <a:r>
              <a:rPr lang="en-US" sz="2400" b="1" kern="0" dirty="0" err="1" smtClean="0">
                <a:solidFill>
                  <a:prstClr val="black"/>
                </a:solidFill>
              </a:rPr>
              <a:t>Mínima</a:t>
            </a:r>
            <a:r>
              <a:rPr lang="en-US" sz="2400" b="1" kern="0" dirty="0" smtClean="0">
                <a:solidFill>
                  <a:prstClr val="black"/>
                </a:solidFill>
              </a:rPr>
              <a:t> para </a:t>
            </a:r>
            <a:r>
              <a:rPr lang="en-US" sz="2400" b="1" kern="0" dirty="0" err="1" smtClean="0">
                <a:solidFill>
                  <a:prstClr val="black"/>
                </a:solidFill>
              </a:rPr>
              <a:t>recuperação</a:t>
            </a:r>
            <a:r>
              <a:rPr lang="en-US" sz="2400" b="1" kern="0" dirty="0" smtClean="0">
                <a:solidFill>
                  <a:prstClr val="black"/>
                </a:solidFill>
              </a:rPr>
              <a:t> da </a:t>
            </a:r>
            <a:r>
              <a:rPr lang="en-US" sz="2400" b="1" kern="0" dirty="0" err="1" smtClean="0">
                <a:solidFill>
                  <a:prstClr val="black"/>
                </a:solidFill>
              </a:rPr>
              <a:t>vegetação</a:t>
            </a:r>
            <a:r>
              <a:rPr lang="en-US" sz="2400" b="1" kern="0" dirty="0" smtClean="0">
                <a:solidFill>
                  <a:prstClr val="black"/>
                </a:solidFill>
              </a:rPr>
              <a:t> </a:t>
            </a:r>
            <a:r>
              <a:rPr lang="en-US" sz="2400" b="1" kern="0" dirty="0" err="1" smtClean="0">
                <a:solidFill>
                  <a:prstClr val="black"/>
                </a:solidFill>
              </a:rPr>
              <a:t>nativa</a:t>
            </a:r>
            <a:endParaRPr lang="en-US" sz="2400" b="1" kern="0" dirty="0" smtClean="0">
              <a:solidFill>
                <a:prstClr val="black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09600"/>
            <a:ext cx="8670159" cy="543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2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447800" y="0"/>
            <a:ext cx="7326312" cy="1486495"/>
          </a:xfrm>
        </p:spPr>
        <p:txBody>
          <a:bodyPr/>
          <a:lstStyle/>
          <a:p>
            <a:pPr lvl="1"/>
            <a:r>
              <a:rPr lang="pt-BR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Fatores Chave de Sucesso para a Recuperação da Vegetação Nativa</a:t>
            </a:r>
            <a:endParaRPr lang="pt-BR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752600"/>
            <a:ext cx="8305800" cy="5472608"/>
          </a:xfrm>
        </p:spPr>
        <p:txBody>
          <a:bodyPr/>
          <a:lstStyle/>
          <a:p>
            <a:pPr lvl="1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0000"/>
                </a:solidFill>
              </a:rPr>
              <a:t>Lições aprendidas e melhores práticas dos grandes projetos de recuperação de vegetação nativa ao redor do mundo</a:t>
            </a:r>
          </a:p>
          <a:p>
            <a:pPr lvl="1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0000"/>
                </a:solidFill>
              </a:rPr>
              <a:t>Diagnóstico formulando baseado em 3 pilares: </a:t>
            </a:r>
          </a:p>
          <a:p>
            <a:pPr lvl="2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</a:rPr>
              <a:t>MOTIVAR</a:t>
            </a:r>
          </a:p>
          <a:p>
            <a:pPr lvl="2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</a:rPr>
              <a:t>FACILITAR</a:t>
            </a:r>
          </a:p>
          <a:p>
            <a:pPr lvl="2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</a:rPr>
              <a:t>IMPLEMENTAR</a:t>
            </a:r>
          </a:p>
          <a:p>
            <a:pPr lvl="1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0000"/>
                </a:solidFill>
              </a:rPr>
              <a:t>Caráter participativo via reuniões e consulta pública </a:t>
            </a:r>
          </a:p>
          <a:p>
            <a:pPr lvl="1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rgbClr val="000000"/>
                </a:solidFill>
              </a:rPr>
              <a:t>Colaboração com IUCN, WRI, IIS, GIZ, USP, Pacto...</a:t>
            </a:r>
          </a:p>
          <a:p>
            <a:pPr lvl="1" algn="just"/>
            <a:endParaRPr lang="pt-BR" dirty="0" smtClean="0">
              <a:solidFill>
                <a:srgbClr val="000000"/>
              </a:solidFill>
            </a:endParaRPr>
          </a:p>
        </p:txBody>
      </p:sp>
      <p:grpSp>
        <p:nvGrpSpPr>
          <p:cNvPr id="6" name="Grupo 23"/>
          <p:cNvGrpSpPr>
            <a:grpSpLocks/>
          </p:cNvGrpSpPr>
          <p:nvPr/>
        </p:nvGrpSpPr>
        <p:grpSpPr bwMode="auto">
          <a:xfrm>
            <a:off x="0" y="-26988"/>
            <a:ext cx="1116013" cy="6884988"/>
            <a:chOff x="0" y="0"/>
            <a:chExt cx="1115616" cy="6885384"/>
          </a:xfrm>
        </p:grpSpPr>
        <p:pic>
          <p:nvPicPr>
            <p:cNvPr id="7" name="Imagem 10" descr="1 - Calliandra dysantha 2 (2)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84576"/>
              <a:ext cx="1115616" cy="83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m 12" descr="3 - Tabebuia aurea (3)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01008"/>
              <a:ext cx="1115616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m 13" descr="6 - Eugenia dysenterica (8)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36712"/>
              <a:ext cx="1115616" cy="936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m 17" descr="15 - Vellozia squamata (5)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15616" cy="83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Imagem 19" descr="DSC02431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36912"/>
              <a:ext cx="1115616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Imagem 20" descr="Imagem 185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21288"/>
              <a:ext cx="1115616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72817"/>
              <a:ext cx="1115616" cy="864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m 22" descr="DSC00442.JP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5104"/>
              <a:ext cx="1115616" cy="83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4168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90600" y="1"/>
            <a:ext cx="7326312" cy="609600"/>
          </a:xfrm>
        </p:spPr>
        <p:txBody>
          <a:bodyPr/>
          <a:lstStyle/>
          <a:p>
            <a:pPr lvl="1"/>
            <a:r>
              <a:rPr lang="pt-BR" sz="3600" b="1" dirty="0" smtClean="0">
                <a:solidFill>
                  <a:srgbClr val="000000"/>
                </a:solidFill>
                <a:latin typeface="+mn-lt"/>
              </a:rPr>
              <a:t>1- Motivar</a:t>
            </a:r>
            <a:endParaRPr lang="pt-BR" sz="3600" b="1" dirty="0">
              <a:solidFill>
                <a:srgbClr val="0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graphicFrame>
        <p:nvGraphicFramePr>
          <p:cNvPr id="6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537680"/>
              </p:ext>
            </p:extLst>
          </p:nvPr>
        </p:nvGraphicFramePr>
        <p:xfrm>
          <a:off x="0" y="525265"/>
          <a:ext cx="9143998" cy="6359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4819"/>
                <a:gridCol w="5074034"/>
                <a:gridCol w="483029"/>
                <a:gridCol w="483029"/>
                <a:gridCol w="483029"/>
                <a:gridCol w="483029"/>
                <a:gridCol w="483029"/>
              </a:tblGrid>
              <a:tr h="5532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Característica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Fator </a:t>
                      </a: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 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sucesso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Caat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Pam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bg1"/>
                    </a:solidFill>
                  </a:tcPr>
                </a:tc>
              </a:tr>
              <a:tr h="578157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a. Benefícios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AD67A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 </a:t>
                      </a: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recuperação proporciona benefícios sociais e ambientais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AD67A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00CC00"/>
                    </a:solidFill>
                  </a:tcPr>
                </a:tc>
              </a:tr>
              <a:tr h="4764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 </a:t>
                      </a: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recuperação é viável economicamente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AD67A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noFill/>
                  </a:tcPr>
                </a:tc>
              </a:tr>
              <a:tr h="476420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 Sensibilização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AD67A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Publicação </a:t>
                      </a: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dos benefícios da recuperação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AD67A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</a:tr>
              <a:tr h="5781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Oportunidades </a:t>
                      </a: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para a recuperação são identificadas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AD67A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</a:tr>
              <a:tr h="5965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</a:t>
                      </a:r>
                      <a:r>
                        <a:rPr lang="pt-BR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 Eventos </a:t>
                      </a: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extremos 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AD67A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As </a:t>
                      </a: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ocorrências de </a:t>
                      </a:r>
                      <a:r>
                        <a:rPr lang="pt-BR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crises </a:t>
                      </a: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são transformadas em oportunidades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AD67A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</a:tr>
              <a:tr h="578157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d. Mecanismos legais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AD67A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Existência </a:t>
                      </a: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 legislação para recuperação da vegetação nativa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AD67A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FF00"/>
                    </a:solidFill>
                  </a:tcPr>
                </a:tc>
              </a:tr>
              <a:tr h="95283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Legislação </a:t>
                      </a: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para recuperação da </a:t>
                      </a:r>
                      <a:r>
                        <a:rPr lang="pt-BR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vegetação nativa é </a:t>
                      </a: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compreendida e aplicada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AD67A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</a:tr>
              <a:tr h="952839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e. Cultura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AD67A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Existência </a:t>
                      </a: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 uma ligação cultural com os diferentes tipos de vegetação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AD67A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</a:tr>
              <a:tr h="4764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Reconhecimento </a:t>
                      </a: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nacional desejado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AD67A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48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90600" y="1"/>
            <a:ext cx="7326312" cy="609600"/>
          </a:xfrm>
        </p:spPr>
        <p:txBody>
          <a:bodyPr/>
          <a:lstStyle/>
          <a:p>
            <a:pPr lvl="1"/>
            <a:r>
              <a:rPr lang="pt-BR" sz="3600" b="1" dirty="0" smtClean="0">
                <a:solidFill>
                  <a:srgbClr val="000000"/>
                </a:solidFill>
                <a:latin typeface="+mn-lt"/>
              </a:rPr>
              <a:t>2 - Facilitar</a:t>
            </a:r>
            <a:endParaRPr lang="pt-BR" sz="3600" b="1" dirty="0">
              <a:solidFill>
                <a:srgbClr val="000000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159928"/>
              </p:ext>
            </p:extLst>
          </p:nvPr>
        </p:nvGraphicFramePr>
        <p:xfrm>
          <a:off x="10551" y="525196"/>
          <a:ext cx="9133450" cy="6332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1530"/>
                <a:gridCol w="1455373"/>
                <a:gridCol w="4462487"/>
                <a:gridCol w="424812"/>
                <a:gridCol w="424812"/>
                <a:gridCol w="424812"/>
                <a:gridCol w="424812"/>
                <a:gridCol w="424812"/>
              </a:tblGrid>
              <a:tr h="262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Categoria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Característica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Fator chave de sucesso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Mat.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Amz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Cerr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Caat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Pam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bg1"/>
                    </a:solidFill>
                  </a:tcPr>
                </a:tc>
              </a:tr>
              <a:tr h="507150">
                <a:tc rowSpan="1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</a:rPr>
                        <a:t>2. </a:t>
                      </a: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</a:rPr>
                        <a:t>Facilitar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</a:rPr>
                        <a:t>a. Condições ecológicas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</a:rPr>
                        <a:t>As </a:t>
                      </a: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</a:rPr>
                        <a:t>condições de solo, água, clima e fogo são adequadas à recuperação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FF00"/>
                    </a:solidFill>
                  </a:tcPr>
                </a:tc>
              </a:tr>
              <a:tr h="5071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</a:rPr>
                        <a:t>Ausência </a:t>
                      </a: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</a:rPr>
                        <a:t>de plantas e animais que podem impedir a recuperação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</a:tr>
              <a:tr h="5071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</a:rPr>
                        <a:t>Disponibilidade </a:t>
                      </a: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</a:rPr>
                        <a:t>de sementes, mudas, banco de </a:t>
                      </a: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</a:rPr>
                        <a:t>sementes </a:t>
                      </a: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</a:rPr>
                        <a:t>e propágulos.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</a:tr>
              <a:tr h="5071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chemeClr val="bg1"/>
                          </a:solidFill>
                          <a:effectLst/>
                        </a:rPr>
                        <a:t>b. Condições de mercado</a:t>
                      </a:r>
                      <a:endParaRPr lang="pt-BR" sz="1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</a:rPr>
                        <a:t>Redução </a:t>
                      </a: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</a:rPr>
                        <a:t>de demandas concorrentes </a:t>
                      </a: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</a:rPr>
                        <a:t>em </a:t>
                      </a: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</a:rPr>
                        <a:t>áreas degradadas ou alteradas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</a:tr>
              <a:tr h="5071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</a:rPr>
                        <a:t>Existência </a:t>
                      </a: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</a:rPr>
                        <a:t>de mercados para produtos das áreas </a:t>
                      </a: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</a:rPr>
                        <a:t>recuperadas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noFill/>
                  </a:tcPr>
                </a:tc>
              </a:tr>
              <a:tr h="2459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</a:rPr>
                        <a:t>c. Condições </a:t>
                      </a: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</a:rPr>
                        <a:t>políticas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</a:rPr>
                        <a:t>Garantia </a:t>
                      </a: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</a:rPr>
                        <a:t>da posse da terra e dos recursos naturais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FF00"/>
                    </a:solidFill>
                  </a:tcPr>
                </a:tc>
              </a:tr>
              <a:tr h="5071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</a:rPr>
                        <a:t>Alinhamento </a:t>
                      </a: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</a:rPr>
                        <a:t>e coerência entre as </a:t>
                      </a: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</a:rPr>
                        <a:t>políticas </a:t>
                      </a: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</a:rPr>
                        <a:t>que influenciam a </a:t>
                      </a: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</a:rPr>
                        <a:t>recuperação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FF00"/>
                    </a:solidFill>
                  </a:tcPr>
                </a:tc>
              </a:tr>
              <a:tr h="5071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</a:rPr>
                        <a:t>Existência </a:t>
                      </a: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</a:rPr>
                        <a:t>de restrições ao desmatamento da </a:t>
                      </a: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</a:rPr>
                        <a:t>vegetação </a:t>
                      </a: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</a:rPr>
                        <a:t>nativa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FF00"/>
                    </a:solidFill>
                  </a:tcPr>
                </a:tc>
              </a:tr>
              <a:tr h="5071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</a:rPr>
                        <a:t>Aplicação </a:t>
                      </a: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</a:rPr>
                        <a:t>das restrições e penalidades sobre o desmatamento da vegetação 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FF00"/>
                    </a:solidFill>
                  </a:tcPr>
                </a:tc>
              </a:tr>
              <a:tr h="5071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</a:rPr>
                        <a:t>d. Condições sociais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</a:rPr>
                        <a:t>Engajamento </a:t>
                      </a: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</a:rPr>
                        <a:t>e </a:t>
                      </a:r>
                      <a:r>
                        <a:rPr lang="pt-BR" sz="1400" dirty="0" err="1">
                          <a:solidFill>
                            <a:schemeClr val="bg1"/>
                          </a:solidFill>
                          <a:effectLst/>
                        </a:rPr>
                        <a:t>empoderamento</a:t>
                      </a: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</a:rPr>
                        <a:t> da comunidade local para tomada de decisões 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</a:tr>
              <a:tr h="5071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</a:rPr>
                        <a:t>População </a:t>
                      </a: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</a:rPr>
                        <a:t>local se beneficia da recuperação da vegetação nativa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</a:tr>
              <a:tr h="5071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</a:rPr>
                        <a:t>e. Condições institucionais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</a:rPr>
                        <a:t>Clareza </a:t>
                      </a: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</a:rPr>
                        <a:t>na definição dos papeis e responsabilidade pela recuperação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</a:tr>
              <a:tr h="2459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400" dirty="0" smtClean="0">
                          <a:solidFill>
                            <a:schemeClr val="bg1"/>
                          </a:solidFill>
                          <a:effectLst/>
                        </a:rPr>
                        <a:t>Existência </a:t>
                      </a:r>
                      <a:r>
                        <a:rPr lang="pt-BR" sz="1400" dirty="0">
                          <a:solidFill>
                            <a:schemeClr val="bg1"/>
                          </a:solidFill>
                          <a:effectLst/>
                        </a:rPr>
                        <a:t>de arranjo e articulação institucional eficaz</a:t>
                      </a:r>
                      <a:endParaRPr lang="pt-B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34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14400" y="1"/>
            <a:ext cx="7326312" cy="533400"/>
          </a:xfrm>
        </p:spPr>
        <p:txBody>
          <a:bodyPr/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3- Implementar</a:t>
            </a:r>
            <a:endParaRPr lang="x-none" sz="2800" b="1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533400" y="1537792"/>
            <a:ext cx="8305800" cy="4253408"/>
          </a:xfrm>
        </p:spPr>
        <p:txBody>
          <a:bodyPr/>
          <a:lstStyle/>
          <a:p>
            <a:pPr marL="457200" lvl="1" indent="0" algn="just">
              <a:spcAft>
                <a:spcPts val="600"/>
              </a:spcAft>
              <a:buNone/>
            </a:pPr>
            <a:endParaRPr lang="pt-BR" sz="2400" dirty="0" smtClean="0">
              <a:solidFill>
                <a:srgbClr val="000000"/>
              </a:solidFill>
            </a:endParaRPr>
          </a:p>
          <a:p>
            <a:pPr lvl="1" algn="just"/>
            <a:endParaRPr lang="pt-BR" dirty="0" smtClean="0">
              <a:solidFill>
                <a:srgbClr val="000000"/>
              </a:solidFill>
            </a:endParaRPr>
          </a:p>
        </p:txBody>
      </p:sp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840149"/>
              </p:ext>
            </p:extLst>
          </p:nvPr>
        </p:nvGraphicFramePr>
        <p:xfrm>
          <a:off x="18629" y="533398"/>
          <a:ext cx="9125371" cy="6400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5371"/>
                <a:gridCol w="5145755"/>
                <a:gridCol w="494849"/>
                <a:gridCol w="494849"/>
                <a:gridCol w="494849"/>
                <a:gridCol w="494849"/>
                <a:gridCol w="494849"/>
              </a:tblGrid>
              <a:tr h="470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Característica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Fator </a:t>
                      </a: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 sucesso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Caat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Pam</a:t>
                      </a:r>
                      <a:endParaRPr lang="pt-B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bg1"/>
                    </a:solidFill>
                  </a:tcPr>
                </a:tc>
              </a:tr>
              <a:tr h="43154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a. Lideranças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Existência </a:t>
                      </a: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 lideranças em nível nacional e/ou local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</a:tr>
              <a:tr h="4315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Existência </a:t>
                      </a: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 compromisso político de longo prazo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</a:tr>
              <a:tr h="63904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 Conhecimento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Existência </a:t>
                      </a: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 “know-how” sobre a recuperação de ecossistemas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</a:tr>
              <a:tr h="78462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Transferência </a:t>
                      </a: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 “know-how” </a:t>
                      </a:r>
                      <a:r>
                        <a:rPr lang="pt-BR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por </a:t>
                      </a: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meio de </a:t>
                      </a:r>
                      <a:r>
                        <a:rPr lang="pt-BR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serviços </a:t>
                      </a: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 assistência técnica e extensão rural.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</a:tr>
              <a:tr h="639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c. Técnicas 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As </a:t>
                      </a: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técnicas e metodologias para recuperação </a:t>
                      </a:r>
                      <a:r>
                        <a:rPr lang="pt-BR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ecológica </a:t>
                      </a: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tem base </a:t>
                      </a:r>
                      <a:r>
                        <a:rPr lang="pt-BR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científica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</a:tr>
              <a:tr h="63904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d. Financiamento e incentivos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Os </a:t>
                      </a: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incentivos “positivos” e recursos </a:t>
                      </a:r>
                      <a:r>
                        <a:rPr lang="pt-BR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superam </a:t>
                      </a: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os incentivos “negativos</a:t>
                      </a:r>
                      <a:r>
                        <a:rPr lang="pt-BR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”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</a:tr>
              <a:tr h="6390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Incentivos </a:t>
                      </a: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 recursos financeiros estão prontamente acessíveis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</a:tr>
              <a:tr h="86308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e. Feedback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Existência </a:t>
                      </a: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 um sistema efetivo de monitoramento e avaliação do resultado.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</a:tr>
              <a:tr h="86308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pt-BR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Os </a:t>
                      </a:r>
                      <a:r>
                        <a:rPr lang="pt-BR" sz="18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bons exemplos são amplamente divulgados e conhecidos pela sociedade.</a:t>
                      </a: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pt-BR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308" marR="42308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83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w8fsgY1kGULmx4.mm79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w8fsgY1kGULmx4.mm79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w8fsgY1kGULmx4.mm79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w8fsgY1kGULmx4.mm79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w8fsgY1kGULmx4.mm79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w8fsgY1kGULmx4.mm79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w8fsgY1kGULmx4.mm79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w8fsgY1kGULmx4.mm79w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Tema do Office">
  <a:themeElements>
    <a:clrScheme name="Custom 2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4_Tema do Office">
  <a:themeElements>
    <a:clrScheme name="Custom 2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7_MA PowerPoint Template">
  <a:themeElements>
    <a:clrScheme name="9_MA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MA PowerPoint Template">
      <a:majorFont>
        <a:latin typeface="Georgi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>
            <a:alpha val="50000"/>
          </a:srgbClr>
        </a:solidFill>
        <a:ln w="9525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>
            <a:alpha val="50000"/>
          </a:srgbClr>
        </a:solidFill>
        <a:ln w="9525" cap="flat" cmpd="sng" algn="ctr">
          <a:solidFill>
            <a:srgbClr val="0033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9_MA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MA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MA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MA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MA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MA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MA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MA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MA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MA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MA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MA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11180</TotalTime>
  <Words>1365</Words>
  <Application>Microsoft Office PowerPoint</Application>
  <PresentationFormat>Apresentação na tela (4:3)</PresentationFormat>
  <Paragraphs>261</Paragraphs>
  <Slides>16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20</vt:i4>
      </vt:variant>
      <vt:variant>
        <vt:lpstr>Títulos de slides</vt:lpstr>
      </vt:variant>
      <vt:variant>
        <vt:i4>16</vt:i4>
      </vt:variant>
    </vt:vector>
  </HeadingPairs>
  <TitlesOfParts>
    <vt:vector size="46" baseType="lpstr">
      <vt:lpstr>ＭＳ Ｐゴシック</vt:lpstr>
      <vt:lpstr>Arial</vt:lpstr>
      <vt:lpstr>Arial MT Cn Lt</vt:lpstr>
      <vt:lpstr>Arial Narrow</vt:lpstr>
      <vt:lpstr>Calibri</vt:lpstr>
      <vt:lpstr>Geneva</vt:lpstr>
      <vt:lpstr>Georgia</vt:lpstr>
      <vt:lpstr>Times New Roman</vt:lpstr>
      <vt:lpstr>Trebuchet MS</vt:lpstr>
      <vt:lpstr>Wingdings</vt:lpstr>
      <vt:lpstr>Custom Design</vt:lpstr>
      <vt:lpstr>1_Custom Design</vt:lpstr>
      <vt:lpstr>37_MA PowerPoint Template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2_Office Theme</vt:lpstr>
      <vt:lpstr>Tema do Office</vt:lpstr>
      <vt:lpstr>1_Tema do Office</vt:lpstr>
      <vt:lpstr>2_Tema do Office</vt:lpstr>
      <vt:lpstr>9_Custom Design</vt:lpstr>
      <vt:lpstr>10_Custom Design</vt:lpstr>
      <vt:lpstr>4_Tema do Office</vt:lpstr>
      <vt:lpstr>11_Custom Design</vt:lpstr>
      <vt:lpstr>12_Custom Design</vt:lpstr>
      <vt:lpstr>3_Tema do Office</vt:lpstr>
      <vt:lpstr>Apresentação do PowerPoint</vt:lpstr>
      <vt:lpstr>Objetivo</vt:lpstr>
      <vt:lpstr>Apresentação do PowerPoint</vt:lpstr>
      <vt:lpstr>Apresentação do PowerPoint</vt:lpstr>
      <vt:lpstr>Apresentação do PowerPoint</vt:lpstr>
      <vt:lpstr>Fatores Chave de Sucesso para a Recuperação da Vegetação Nativa</vt:lpstr>
      <vt:lpstr>1- Motivar</vt:lpstr>
      <vt:lpstr>2 - Facilitar</vt:lpstr>
      <vt:lpstr>3- Implementar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key policies . . . (see Word document for language)  list in bullets  “enforce the Forest Code”  agricultural productivity improvements Forest Code enforcement Land and resource tenure</dc:title>
  <dc:creator>Craig Hanson</dc:creator>
  <cp:lastModifiedBy>Mateus Motter Dala Senta</cp:lastModifiedBy>
  <cp:revision>467</cp:revision>
  <dcterms:created xsi:type="dcterms:W3CDTF">2013-11-21T20:49:20Z</dcterms:created>
  <dcterms:modified xsi:type="dcterms:W3CDTF">2015-08-13T18:04:54Z</dcterms:modified>
</cp:coreProperties>
</file>