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6"/>
  </p:notesMasterIdLst>
  <p:sldIdLst>
    <p:sldId id="256" r:id="rId2"/>
    <p:sldId id="289" r:id="rId3"/>
    <p:sldId id="280" r:id="rId4"/>
    <p:sldId id="281" r:id="rId5"/>
    <p:sldId id="282" r:id="rId6"/>
    <p:sldId id="290" r:id="rId7"/>
    <p:sldId id="283" r:id="rId8"/>
    <p:sldId id="284" r:id="rId9"/>
    <p:sldId id="286" r:id="rId10"/>
    <p:sldId id="285" r:id="rId11"/>
    <p:sldId id="287" r:id="rId12"/>
    <p:sldId id="288" r:id="rId13"/>
    <p:sldId id="291" r:id="rId14"/>
    <p:sldId id="274" r:id="rId1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2" autoAdjust="0"/>
  </p:normalViewPr>
  <p:slideViewPr>
    <p:cSldViewPr>
      <p:cViewPr varScale="1">
        <p:scale>
          <a:sx n="55" d="100"/>
          <a:sy n="55" d="100"/>
        </p:scale>
        <p:origin x="-75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4CD956-315F-422E-A6C0-570D65D51D68}" type="datetimeFigureOut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926B1F0-A71D-4354-96DD-8C834CF7B8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150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E21424-B598-4262-A01B-75E71E9425FF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 smtClean="0"/>
            </a:lvl1pPr>
          </a:lstStyle>
          <a:p>
            <a:pPr>
              <a:defRPr/>
            </a:pPr>
            <a:fld id="{D449746C-E8A3-4898-91A9-A989E66D7673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622B086-9027-4FFA-8651-E777E14DF7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C012-85E3-491C-B3A3-6727D13074BB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FE495-3138-4D06-90D3-B31B6027763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8DA2D-B83F-477D-8463-5E01135BBBE0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5D1AD-B9FE-4728-9278-C96AD3023C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29822-076C-486D-A34A-3749957B9BFE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F1BAD-74E2-490A-9241-132065D636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A7F3E-66CE-4E6C-97B9-7B89D741999F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7E99B-8F08-4E56-AD95-1ADF398D69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3C539-CC7E-4205-882A-B1611C5D1C65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84546-EE5A-4443-B754-AFD8E1F14A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559CA-C490-40BC-95CA-0B33033B8072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1DC43-E7DF-436D-B0CE-0DE6FBC4AE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87662-83F8-4EAF-9D1F-E41FEF15F071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1ABEA-37B4-42DD-8A59-79F41DD542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D0EE1-B8E1-4EB1-B348-6AE761AD1780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34C6F-A801-4E69-A487-23ADC07A72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AA3EB-D62E-4903-AEE7-231E966C1407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F7E7B-15FA-4D42-BFC6-EA0E081CEC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</p:spTree>
  </p:cSld>
  <p:clrMapOvr>
    <a:masterClrMapping/>
  </p:clrMapOvr>
  <p:transition spd="slow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F96AA-D4BB-43C4-A9E1-7EEDD8CB6931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93317-4788-47E3-9DEB-C4421AC852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96E292-1540-4966-BB80-988EABAEBC21}" type="datetime1">
              <a:rPr lang="pt-BR"/>
              <a:pPr>
                <a:defRPr/>
              </a:pPr>
              <a:t>21/09/2017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pt-BR"/>
              <a:t>222227/05/2017   Clube de Engenharia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EFEF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07ADDF-4B7B-4997-BA4C-6B75EBB16E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9" r:id="rId8"/>
    <p:sldLayoutId id="2147483710" r:id="rId9"/>
    <p:sldLayoutId id="2147483701" r:id="rId10"/>
    <p:sldLayoutId id="2147483700" r:id="rId11"/>
  </p:sldLayoutIdLst>
  <p:transition spd="slow">
    <p:pull dir="r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tx2">
                <a:lumMod val="50000"/>
                <a:lumOff val="50000"/>
              </a:schemeClr>
            </a:gs>
            <a:gs pos="70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16463" y="2573338"/>
            <a:ext cx="3313112" cy="127000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2400" b="1" dirty="0">
                <a:solidFill>
                  <a:schemeClr val="bg2">
                    <a:lumMod val="50000"/>
                  </a:schemeClr>
                </a:solidFill>
              </a:rPr>
              <a:t>Audiência Pública Comissão RE e DN Comissão CTICI</a:t>
            </a:r>
          </a:p>
        </p:txBody>
      </p:sp>
      <p:sp>
        <p:nvSpPr>
          <p:cNvPr id="14339" name="Subtítulo 2"/>
          <p:cNvSpPr>
            <a:spLocks noGrp="1"/>
          </p:cNvSpPr>
          <p:nvPr>
            <p:ph type="subTitle" idx="1"/>
          </p:nvPr>
        </p:nvSpPr>
        <p:spPr>
          <a:xfrm>
            <a:off x="4738688" y="4298950"/>
            <a:ext cx="3309937" cy="571500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pt-BR" b="1" smtClean="0"/>
              <a:t>Modelo de comercialização do SGDC</a:t>
            </a:r>
          </a:p>
        </p:txBody>
      </p:sp>
      <p:sp>
        <p:nvSpPr>
          <p:cNvPr id="14340" name="CaixaDeTexto 3"/>
          <p:cNvSpPr txBox="1">
            <a:spLocks noChangeArrowheads="1"/>
          </p:cNvSpPr>
          <p:nvPr/>
        </p:nvSpPr>
        <p:spPr bwMode="auto">
          <a:xfrm>
            <a:off x="5573713" y="5364163"/>
            <a:ext cx="2132012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200" b="1">
                <a:latin typeface="Century Gothic" pitchFamily="34" charset="0"/>
              </a:rPr>
              <a:t>Marcio Patusco Lana Lobo</a:t>
            </a:r>
          </a:p>
          <a:p>
            <a:pPr algn="ctr"/>
            <a:r>
              <a:rPr lang="pt-BR" sz="1200" b="1">
                <a:latin typeface="Century Gothic" pitchFamily="34" charset="0"/>
              </a:rPr>
              <a:t>Clube de Engenharia</a:t>
            </a:r>
          </a:p>
          <a:p>
            <a:pPr algn="ctr"/>
            <a:r>
              <a:rPr lang="pt-BR" sz="1200" b="1">
                <a:latin typeface="Century Gothic" pitchFamily="34" charset="0"/>
              </a:rPr>
              <a:t>Setembro de 2017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5300663" y="5226050"/>
            <a:ext cx="2584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7575" y="5356225"/>
            <a:ext cx="719138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04C1A0-2C87-49CA-AAAE-1E954F852291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t-BR">
              <a:cs typeface="Arial" charset="0"/>
            </a:endParaRPr>
          </a:p>
        </p:txBody>
      </p:sp>
      <p:sp>
        <p:nvSpPr>
          <p:cNvPr id="24578" name="CaixaDeTexto 2"/>
          <p:cNvSpPr txBox="1">
            <a:spLocks noChangeArrowheads="1"/>
          </p:cNvSpPr>
          <p:nvPr/>
        </p:nvSpPr>
        <p:spPr bwMode="auto">
          <a:xfrm>
            <a:off x="4800600" y="101600"/>
            <a:ext cx="345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Concepção inicial do SGDC</a:t>
            </a:r>
          </a:p>
          <a:p>
            <a:endParaRPr lang="pt-BR">
              <a:latin typeface="Century Gothic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679450" y="701675"/>
            <a:ext cx="7939088" cy="56324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Levar banda larga às regiões mais carentes que são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precariamente ou não são atendidas por  outras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soluções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- cerca de 2.000 municípios nesta situação¹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Propiciar conexão em alta velocidade nas escolas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rurais e escolas da periferia das grandes e médias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cidades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- cerca de 60.000 escolas²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Interconexão de órgãos públicos, hospitais, postos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de saúde e postos de fronteira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Dar maior segurança e privacidade nos circuitos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de entes governamentais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Capacidade do satélite seria pulverizada pelos provedores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de internet</a:t>
            </a:r>
            <a:endParaRPr lang="pt-BR" dirty="0">
              <a:latin typeface="+mn-lt"/>
              <a:cs typeface="+mn-cs"/>
            </a:endParaRPr>
          </a:p>
        </p:txBody>
      </p:sp>
      <p:sp>
        <p:nvSpPr>
          <p:cNvPr id="24580" name="CaixaDeTexto 4"/>
          <p:cNvSpPr txBox="1">
            <a:spLocks noChangeArrowheads="1"/>
          </p:cNvSpPr>
          <p:nvPr/>
        </p:nvSpPr>
        <p:spPr bwMode="auto">
          <a:xfrm>
            <a:off x="5326063" y="5984875"/>
            <a:ext cx="3292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entury Gothic" pitchFamily="34" charset="0"/>
              </a:rPr>
              <a:t>Fontes 1 Convergência Digital 13/04/2017</a:t>
            </a:r>
          </a:p>
          <a:p>
            <a:r>
              <a:rPr lang="pt-BR" sz="1200">
                <a:latin typeface="Century Gothic" pitchFamily="34" charset="0"/>
              </a:rPr>
              <a:t>            2 Censo Escolar 2016 - INEP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15D6D7-DD2D-481C-BBAC-CA43C4509AF2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>
              <a:cs typeface="Arial" charset="0"/>
            </a:endParaRPr>
          </a:p>
        </p:txBody>
      </p:sp>
      <p:sp>
        <p:nvSpPr>
          <p:cNvPr id="25602" name="CaixaDeTexto 2"/>
          <p:cNvSpPr txBox="1">
            <a:spLocks noChangeArrowheads="1"/>
          </p:cNvSpPr>
          <p:nvPr/>
        </p:nvSpPr>
        <p:spPr bwMode="auto">
          <a:xfrm>
            <a:off x="4787900" y="115888"/>
            <a:ext cx="3336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Concepção atual do SGDC</a:t>
            </a: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755650" y="1052513"/>
            <a:ext cx="8189913" cy="52625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Venda da capacidade do satélite, cerca de 57%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Não existem compromissos claros de atendimento,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cobertura e tarifas, mas apenas “cumprir as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metas do PNBL”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Telebrás como </a:t>
            </a:r>
            <a:r>
              <a:rPr lang="pt-BR" sz="2400" dirty="0" err="1">
                <a:latin typeface="+mn-lt"/>
                <a:cs typeface="+mn-cs"/>
              </a:rPr>
              <a:t>terceirizadora</a:t>
            </a:r>
            <a:r>
              <a:rPr lang="pt-BR" sz="2400" dirty="0">
                <a:latin typeface="+mn-lt"/>
                <a:cs typeface="+mn-cs"/>
              </a:rPr>
              <a:t> de capacidade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Capacidade não será suficiente para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implementação de políticas públicas robustas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Gateways e centros de controle compartilhados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por Forças Armadas, Governo e entidades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privadas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61B23C-3380-4EF2-BE33-4DDF06759625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t-BR">
              <a:cs typeface="Arial" charset="0"/>
            </a:endParaRPr>
          </a:p>
        </p:txBody>
      </p:sp>
      <p:sp>
        <p:nvSpPr>
          <p:cNvPr id="26626" name="CaixaDeTexto 2"/>
          <p:cNvSpPr txBox="1">
            <a:spLocks noChangeArrowheads="1"/>
          </p:cNvSpPr>
          <p:nvPr/>
        </p:nvSpPr>
        <p:spPr bwMode="auto">
          <a:xfrm>
            <a:off x="5795963" y="115888"/>
            <a:ext cx="914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Riscos </a:t>
            </a: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827088" y="1196975"/>
            <a:ext cx="7989887" cy="48926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Perda do sentido social do projeto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Continuidade do déficit de atendimento da BL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Tendência a preços altos por terminal/velocidade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Aumento da concentração na competição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Provedores de internet fora da cadeia produtiva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Incerteza quanto à continuidade do projeto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Maior vulnerabilidade à soberania nacional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xfrm>
            <a:off x="4643438" y="260350"/>
            <a:ext cx="13335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9FA91A-28BC-4E58-B27A-EE8D1BB58B7D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pt-BR">
              <a:cs typeface="Arial" charset="0"/>
            </a:endParaRPr>
          </a:p>
        </p:txBody>
      </p:sp>
      <p:sp>
        <p:nvSpPr>
          <p:cNvPr id="27650" name="CaixaDeTexto 2"/>
          <p:cNvSpPr txBox="1">
            <a:spLocks noChangeArrowheads="1"/>
          </p:cNvSpPr>
          <p:nvPr/>
        </p:nvSpPr>
        <p:spPr bwMode="auto">
          <a:xfrm>
            <a:off x="1187450" y="1916113"/>
            <a:ext cx="7178675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pt-BR">
                <a:latin typeface="Century Gothic" pitchFamily="34" charset="0"/>
              </a:rPr>
              <a:t>Em virtude do exposto, O Clube de Engenharia acha </a:t>
            </a:r>
          </a:p>
          <a:p>
            <a:pPr algn="just"/>
            <a:r>
              <a:rPr lang="pt-BR">
                <a:latin typeface="Century Gothic" pitchFamily="34" charset="0"/>
              </a:rPr>
              <a:t>inoportunas as mudanças ocorridas no projeto do SGDC.</a:t>
            </a:r>
          </a:p>
          <a:p>
            <a:pPr algn="just"/>
            <a:endParaRPr lang="pt-BR">
              <a:latin typeface="Century Gothic" pitchFamily="34" charset="0"/>
            </a:endParaRPr>
          </a:p>
          <a:p>
            <a:pPr algn="just"/>
            <a:r>
              <a:rPr lang="pt-BR">
                <a:latin typeface="Century Gothic" pitchFamily="34" charset="0"/>
              </a:rPr>
              <a:t>Há necessidade de uma discussão mais profunda com </a:t>
            </a:r>
          </a:p>
          <a:p>
            <a:pPr algn="just"/>
            <a:r>
              <a:rPr lang="pt-BR">
                <a:latin typeface="Century Gothic" pitchFamily="34" charset="0"/>
              </a:rPr>
              <a:t>a sociedade sobre os aspectos técnicos e sociais de um </a:t>
            </a:r>
          </a:p>
          <a:p>
            <a:pPr algn="just"/>
            <a:r>
              <a:rPr lang="pt-BR">
                <a:latin typeface="Century Gothic" pitchFamily="34" charset="0"/>
              </a:rPr>
              <a:t>programa de governo que efetivamente venha para diminuir </a:t>
            </a:r>
          </a:p>
          <a:p>
            <a:pPr algn="just"/>
            <a:r>
              <a:rPr lang="pt-BR">
                <a:latin typeface="Century Gothic" pitchFamily="34" charset="0"/>
              </a:rPr>
              <a:t>as diferenças regionais e a exclusão digital em nosso país.</a:t>
            </a:r>
          </a:p>
          <a:p>
            <a:pPr algn="just"/>
            <a:endParaRPr lang="pt-BR">
              <a:latin typeface="Century Gothic" pitchFamily="34" charset="0"/>
            </a:endParaRPr>
          </a:p>
          <a:p>
            <a:pPr algn="just"/>
            <a:r>
              <a:rPr lang="pt-BR">
                <a:latin typeface="Century Gothic" pitchFamily="34" charset="0"/>
              </a:rPr>
              <a:t>Com todo respeito ao Legislativo, acreditamos ser essencial </a:t>
            </a:r>
          </a:p>
          <a:p>
            <a:pPr algn="just"/>
            <a:r>
              <a:rPr lang="pt-BR">
                <a:latin typeface="Century Gothic" pitchFamily="34" charset="0"/>
              </a:rPr>
              <a:t>um maior amadurecimento do programa de forma a </a:t>
            </a:r>
          </a:p>
          <a:p>
            <a:pPr algn="just"/>
            <a:r>
              <a:rPr lang="pt-BR">
                <a:latin typeface="Century Gothic" pitchFamily="34" charset="0"/>
              </a:rPr>
              <a:t>torná-lo instrumento real de políticas públicas para a nossa </a:t>
            </a:r>
          </a:p>
          <a:p>
            <a:pPr algn="just"/>
            <a:r>
              <a:rPr lang="pt-BR">
                <a:latin typeface="Century Gothic" pitchFamily="34" charset="0"/>
              </a:rPr>
              <a:t>sociedade.</a:t>
            </a:r>
          </a:p>
          <a:p>
            <a:pPr algn="just"/>
            <a:endParaRPr lang="pt-BR">
              <a:latin typeface="Century Gothic" pitchFamily="34" charset="0"/>
            </a:endParaRPr>
          </a:p>
        </p:txBody>
      </p:sp>
      <p:sp>
        <p:nvSpPr>
          <p:cNvPr id="27651" name="CaixaDeTexto 3"/>
          <p:cNvSpPr txBox="1">
            <a:spLocks noChangeArrowheads="1"/>
          </p:cNvSpPr>
          <p:nvPr/>
        </p:nvSpPr>
        <p:spPr bwMode="auto">
          <a:xfrm>
            <a:off x="5651500" y="103188"/>
            <a:ext cx="1398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Conclusão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55925" y="1989138"/>
            <a:ext cx="3240088" cy="7858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800" dirty="0">
                <a:solidFill>
                  <a:schemeClr val="bg2">
                    <a:lumMod val="50000"/>
                  </a:schemeClr>
                </a:solidFill>
              </a:rPr>
              <a:t>Obrigado !</a:t>
            </a:r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8674" name="Espaço Reservado para Número de Slid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D70635-36FC-4258-841E-BE3DAED91C79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>
              <a:cs typeface="Arial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3068638"/>
            <a:ext cx="118745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CaixaDeTexto 5"/>
          <p:cNvSpPr txBox="1">
            <a:spLocks noChangeArrowheads="1"/>
          </p:cNvSpPr>
          <p:nvPr/>
        </p:nvSpPr>
        <p:spPr bwMode="auto">
          <a:xfrm>
            <a:off x="2333625" y="4654550"/>
            <a:ext cx="4368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000">
                <a:latin typeface="Century Gothic" pitchFamily="34" charset="0"/>
              </a:rPr>
              <a:t>Entidade da sociedade civil sem fins lucrativos fundada em 1880 e </a:t>
            </a:r>
          </a:p>
          <a:p>
            <a:pPr algn="ctr"/>
            <a:r>
              <a:rPr lang="pt-BR" sz="1000">
                <a:latin typeface="Century Gothic" pitchFamily="34" charset="0"/>
              </a:rPr>
              <a:t>desde 1927 considerada de utilidade pública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5227F9-C622-42DB-B0BE-58CA82994180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>
              <a:cs typeface="Arial" charset="0"/>
            </a:endParaRPr>
          </a:p>
        </p:txBody>
      </p:sp>
      <p:sp>
        <p:nvSpPr>
          <p:cNvPr id="15362" name="CaixaDeTexto 2"/>
          <p:cNvSpPr txBox="1">
            <a:spLocks noChangeArrowheads="1"/>
          </p:cNvSpPr>
          <p:nvPr/>
        </p:nvSpPr>
        <p:spPr bwMode="auto">
          <a:xfrm>
            <a:off x="4649788" y="65088"/>
            <a:ext cx="3605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O processo do leilão do SGDC</a:t>
            </a: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1116013" y="981075"/>
            <a:ext cx="7583487" cy="56007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Audiência Pública  em 23/02/2017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Chamamento Público nº 1/2017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Chamamento Público nº 2 -14/07/2017 – modificações: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redução de lotes e capacidade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cessão por 5 + 5 anos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lote 2 com ocupação mínima de 25% em 3 anos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lote 1 + lote TLB com compromissos de rede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permissão para empresas estrangeiras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        - aberta a possibilidade de formação de consórcios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Propostas seriam entregues em 28/08/2017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Adiada a entrega para 27/09/2017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Novamente adiada a entrega para 17/10/2017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ED895E-0B68-4ABF-9445-3B5BE72CFC1C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pt-BR">
              <a:cs typeface="Arial" charset="0"/>
            </a:endParaRPr>
          </a:p>
        </p:txBody>
      </p:sp>
      <p:pic>
        <p:nvPicPr>
          <p:cNvPr id="16386" name="Imagem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613" y="1254125"/>
            <a:ext cx="5029200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24292">
            <a:off x="5894195" y="1485934"/>
            <a:ext cx="2203159" cy="3024336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6" name="CaixaDeTexto 5">
            <a:extLst>
              <a:ext uri="{FF2B5EF4-FFF2-40B4-BE49-F238E27FC236}"/>
            </a:extLst>
          </p:cNvPr>
          <p:cNvSpPr txBox="1"/>
          <p:nvPr/>
        </p:nvSpPr>
        <p:spPr>
          <a:xfrm>
            <a:off x="2555776" y="5406588"/>
            <a:ext cx="2994731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Cerca de 31 milhões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domicílios não atendidos</a:t>
            </a:r>
          </a:p>
        </p:txBody>
      </p:sp>
      <p:sp>
        <p:nvSpPr>
          <p:cNvPr id="16391" name="CaixaDeTexto 6"/>
          <p:cNvSpPr txBox="1">
            <a:spLocks noChangeArrowheads="1"/>
          </p:cNvSpPr>
          <p:nvPr/>
        </p:nvSpPr>
        <p:spPr bwMode="auto">
          <a:xfrm>
            <a:off x="4932363" y="-25400"/>
            <a:ext cx="29797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Percentual de domicílios </a:t>
            </a:r>
          </a:p>
          <a:p>
            <a:pPr algn="ctr"/>
            <a:r>
              <a:rPr lang="pt-BR">
                <a:latin typeface="Century Gothic" pitchFamily="34" charset="0"/>
              </a:rPr>
              <a:t>atendidos</a:t>
            </a:r>
          </a:p>
        </p:txBody>
      </p:sp>
      <p:sp>
        <p:nvSpPr>
          <p:cNvPr id="16392" name="CaixaDeTexto 7"/>
          <p:cNvSpPr txBox="1">
            <a:spLocks noChangeArrowheads="1"/>
          </p:cNvSpPr>
          <p:nvPr/>
        </p:nvSpPr>
        <p:spPr bwMode="auto">
          <a:xfrm>
            <a:off x="5410200" y="6237288"/>
            <a:ext cx="33464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entury Gothic" pitchFamily="34" charset="0"/>
              </a:rPr>
              <a:t>Fonte: CGI.br/Cetic.br - Setembro de 2017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2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88" y="1196975"/>
            <a:ext cx="401955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ixaDeTexto 25">
            <a:extLst>
              <a:ext uri="{FF2B5EF4-FFF2-40B4-BE49-F238E27FC236}"/>
            </a:extLst>
          </p:cNvPr>
          <p:cNvSpPr txBox="1"/>
          <p:nvPr/>
        </p:nvSpPr>
        <p:spPr>
          <a:xfrm>
            <a:off x="5644235" y="2134007"/>
            <a:ext cx="2845651" cy="120032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O não atendimento é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significativo nas classes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C, D e </a:t>
            </a:r>
            <a:r>
              <a:rPr lang="pt-BR" dirty="0" err="1">
                <a:latin typeface="+mn-lt"/>
                <a:cs typeface="+mn-cs"/>
              </a:rPr>
              <a:t>E</a:t>
            </a:r>
            <a:r>
              <a:rPr lang="pt-BR" dirty="0">
                <a:latin typeface="+mn-lt"/>
                <a:cs typeface="+mn-cs"/>
              </a:rPr>
              <a:t> </a:t>
            </a:r>
            <a:r>
              <a:rPr lang="pt-BR" dirty="0" err="1">
                <a:latin typeface="+mn-lt"/>
                <a:cs typeface="+mn-cs"/>
              </a:rPr>
              <a:t>e</a:t>
            </a:r>
            <a:r>
              <a:rPr lang="pt-BR" dirty="0">
                <a:latin typeface="+mn-lt"/>
                <a:cs typeface="+mn-cs"/>
              </a:rPr>
              <a:t> em áreas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rurais</a:t>
            </a:r>
          </a:p>
        </p:txBody>
      </p:sp>
      <p:sp>
        <p:nvSpPr>
          <p:cNvPr id="27" name="Seta: para a Direita 26">
            <a:extLst>
              <a:ext uri="{FF2B5EF4-FFF2-40B4-BE49-F238E27FC236}"/>
            </a:extLst>
          </p:cNvPr>
          <p:cNvSpPr/>
          <p:nvPr/>
        </p:nvSpPr>
        <p:spPr>
          <a:xfrm>
            <a:off x="4859338" y="3060700"/>
            <a:ext cx="649287" cy="13477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8" name="CaixaDeTexto 27">
            <a:extLst>
              <a:ext uri="{FF2B5EF4-FFF2-40B4-BE49-F238E27FC236}"/>
            </a:extLst>
          </p:cNvPr>
          <p:cNvSpPr txBox="1"/>
          <p:nvPr/>
        </p:nvSpPr>
        <p:spPr>
          <a:xfrm>
            <a:off x="5644235" y="4096424"/>
            <a:ext cx="2858475" cy="92333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O principal motivo para</a:t>
            </a:r>
          </a:p>
          <a:p>
            <a:pPr algn="ctr"/>
            <a:r>
              <a:rPr lang="pt-BR">
                <a:latin typeface="Century Gothic" pitchFamily="34" charset="0"/>
              </a:rPr>
              <a:t> a falta de internet é :</a:t>
            </a:r>
          </a:p>
          <a:p>
            <a:pPr algn="ctr"/>
            <a:r>
              <a:rPr lang="pt-BR">
                <a:latin typeface="Century Gothic" pitchFamily="34" charset="0"/>
              </a:rPr>
              <a:t>‘por acharem caro’  </a:t>
            </a:r>
          </a:p>
        </p:txBody>
      </p:sp>
      <p:sp>
        <p:nvSpPr>
          <p:cNvPr id="17417" name="Retângulo 28"/>
          <p:cNvSpPr>
            <a:spLocks noChangeArrowheads="1"/>
          </p:cNvSpPr>
          <p:nvPr/>
        </p:nvSpPr>
        <p:spPr bwMode="auto">
          <a:xfrm>
            <a:off x="5151438" y="6092825"/>
            <a:ext cx="34559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200">
                <a:latin typeface="Century Gothic" pitchFamily="34" charset="0"/>
              </a:rPr>
              <a:t>Fonte: CGI.br/Cetic.br - Setembro de 2017</a:t>
            </a:r>
          </a:p>
        </p:txBody>
      </p:sp>
      <p:sp>
        <p:nvSpPr>
          <p:cNvPr id="17418" name="CaixaDeTexto 29"/>
          <p:cNvSpPr txBox="1">
            <a:spLocks noChangeArrowheads="1"/>
          </p:cNvSpPr>
          <p:nvPr/>
        </p:nvSpPr>
        <p:spPr bwMode="auto">
          <a:xfrm>
            <a:off x="5003800" y="0"/>
            <a:ext cx="2809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Características do não </a:t>
            </a:r>
          </a:p>
          <a:p>
            <a:pPr algn="ctr"/>
            <a:r>
              <a:rPr lang="pt-BR">
                <a:latin typeface="Century Gothic" pitchFamily="34" charset="0"/>
              </a:rPr>
              <a:t>atendimento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960D3F-8BFC-4115-B71C-388B683763DE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pt-BR">
              <a:cs typeface="Arial" charset="0"/>
            </a:endParaRPr>
          </a:p>
        </p:txBody>
      </p:sp>
      <p:sp>
        <p:nvSpPr>
          <p:cNvPr id="18434" name="Espaço Reservado para Número de Slide 1"/>
          <p:cNvSpPr txBox="1">
            <a:spLocks/>
          </p:cNvSpPr>
          <p:nvPr/>
        </p:nvSpPr>
        <p:spPr bwMode="auto">
          <a:xfrm>
            <a:off x="4649788" y="223838"/>
            <a:ext cx="13319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fld id="{1FAF488F-ACE8-4E35-9E99-F985AF014466}" type="slidenum">
              <a:rPr lang="pt-BR" sz="1200">
                <a:solidFill>
                  <a:srgbClr val="FEFEFE"/>
                </a:solidFill>
                <a:latin typeface="Century Gothic" pitchFamily="34" charset="0"/>
              </a:rPr>
              <a:pPr/>
              <a:t>5</a:t>
            </a:fld>
            <a:endParaRPr lang="pt-BR" sz="1200">
              <a:solidFill>
                <a:srgbClr val="FEFEFE"/>
              </a:solidFill>
              <a:latin typeface="Century Gothic" pitchFamily="34" charset="0"/>
            </a:endParaRPr>
          </a:p>
        </p:txBody>
      </p:sp>
      <p:pic>
        <p:nvPicPr>
          <p:cNvPr id="5" name="Picture 2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8600" y="1556792"/>
            <a:ext cx="4052644" cy="276129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  <a:ext uri="{91240B29-F687-4F45-9708-019B960494DF}"/>
          </a:extLst>
        </p:spPr>
      </p:pic>
      <p:pic>
        <p:nvPicPr>
          <p:cNvPr id="6" name="Picture 3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71600" y="4397930"/>
            <a:ext cx="4049644" cy="194828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/>
            <a:ext uri="{91240B29-F687-4F45-9708-019B960494DF}"/>
          </a:extLst>
        </p:spPr>
      </p:pic>
      <p:cxnSp>
        <p:nvCxnSpPr>
          <p:cNvPr id="7" name="Conector reto 6">
            <a:extLst>
              <a:ext uri="{FF2B5EF4-FFF2-40B4-BE49-F238E27FC236}"/>
            </a:extLst>
          </p:cNvPr>
          <p:cNvCxnSpPr/>
          <p:nvPr/>
        </p:nvCxnSpPr>
        <p:spPr>
          <a:xfrm>
            <a:off x="971550" y="5562600"/>
            <a:ext cx="39608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6">
            <a:extLst>
              <a:ext uri="{FF2B5EF4-FFF2-40B4-BE49-F238E27FC236}"/>
            </a:extLst>
          </p:cNvPr>
          <p:cNvCxnSpPr/>
          <p:nvPr/>
        </p:nvCxnSpPr>
        <p:spPr>
          <a:xfrm>
            <a:off x="3043238" y="5346700"/>
            <a:ext cx="215900" cy="14446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/>
            </a:extLst>
          </p:cNvPr>
          <p:cNvSpPr txBox="1"/>
          <p:nvPr/>
        </p:nvSpPr>
        <p:spPr>
          <a:xfrm>
            <a:off x="684213" y="822325"/>
            <a:ext cx="79692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Índice (IDI)de implementação de </a:t>
            </a:r>
            <a:r>
              <a:rPr lang="pt-BR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TICs</a:t>
            </a:r>
            <a:r>
              <a:rPr lang="pt-BR" dirty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 2016 - UIT – União Internacional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2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de Telecomunicações</a:t>
            </a:r>
          </a:p>
        </p:txBody>
      </p:sp>
      <p:sp>
        <p:nvSpPr>
          <p:cNvPr id="10" name="CaixaDeTexto 9">
            <a:extLst>
              <a:ext uri="{FF2B5EF4-FFF2-40B4-BE49-F238E27FC236}"/>
            </a:extLst>
          </p:cNvPr>
          <p:cNvSpPr txBox="1"/>
          <p:nvPr/>
        </p:nvSpPr>
        <p:spPr>
          <a:xfrm>
            <a:off x="5292080" y="5335071"/>
            <a:ext cx="3260829" cy="646331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Brasil em posição bastante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desconfortável</a:t>
            </a:r>
          </a:p>
        </p:txBody>
      </p:sp>
      <p:sp>
        <p:nvSpPr>
          <p:cNvPr id="11" name="Seta para baixo 9">
            <a:extLst>
              <a:ext uri="{FF2B5EF4-FFF2-40B4-BE49-F238E27FC236}"/>
            </a:extLst>
          </p:cNvPr>
          <p:cNvSpPr/>
          <p:nvPr/>
        </p:nvSpPr>
        <p:spPr>
          <a:xfrm>
            <a:off x="6604000" y="4724400"/>
            <a:ext cx="484188" cy="490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2" name="Picture 5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667390" y="1413955"/>
            <a:ext cx="2243720" cy="2983975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>
            <a:ext uri="{909E8E84-426E-40DD-AFC4-6F175D3DCCD1}"/>
            <a:ext uri="{91240B29-F687-4F45-9708-019B960494DF}"/>
          </a:extLst>
        </p:spPr>
      </p:pic>
      <p:sp>
        <p:nvSpPr>
          <p:cNvPr id="18445" name="CaixaDeTexto 12"/>
          <p:cNvSpPr txBox="1">
            <a:spLocks noChangeArrowheads="1"/>
          </p:cNvSpPr>
          <p:nvPr/>
        </p:nvSpPr>
        <p:spPr bwMode="auto">
          <a:xfrm>
            <a:off x="3132138" y="6303963"/>
            <a:ext cx="4270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900">
                <a:latin typeface="Century Gothic" pitchFamily="34" charset="0"/>
              </a:rPr>
              <a:t>/175</a:t>
            </a:r>
          </a:p>
        </p:txBody>
      </p:sp>
      <p:sp>
        <p:nvSpPr>
          <p:cNvPr id="18446" name="CaixaDeTexto 13"/>
          <p:cNvSpPr txBox="1">
            <a:spLocks noChangeArrowheads="1"/>
          </p:cNvSpPr>
          <p:nvPr/>
        </p:nvSpPr>
        <p:spPr bwMode="auto">
          <a:xfrm>
            <a:off x="5276850" y="115888"/>
            <a:ext cx="2009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O Brasil e as TICs</a:t>
            </a:r>
          </a:p>
        </p:txBody>
      </p:sp>
      <p:sp>
        <p:nvSpPr>
          <p:cNvPr id="18447" name="CaixaDeTexto 14"/>
          <p:cNvSpPr txBox="1">
            <a:spLocks noChangeArrowheads="1"/>
          </p:cNvSpPr>
          <p:nvPr/>
        </p:nvSpPr>
        <p:spPr bwMode="auto">
          <a:xfrm>
            <a:off x="5021263" y="6203950"/>
            <a:ext cx="360203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100">
                <a:latin typeface="Century Gothic" pitchFamily="34" charset="0"/>
              </a:rPr>
              <a:t>IDI: telefonia fixa + telefonia celular + banda larga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98787">
            <a:off x="5076239" y="1270651"/>
            <a:ext cx="3017015" cy="39043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945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29CCA9-7181-4662-89CB-32E2180BBB32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>
              <a:cs typeface="Arial" charset="0"/>
            </a:endParaRPr>
          </a:p>
        </p:txBody>
      </p:sp>
      <p:pic>
        <p:nvPicPr>
          <p:cNvPr id="19459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430338"/>
            <a:ext cx="4303712" cy="424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ector reto 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755650" y="3411538"/>
            <a:ext cx="41767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/>
            </a:extLst>
          </p:cNvPr>
          <p:cNvCxnSpPr/>
          <p:nvPr/>
        </p:nvCxnSpPr>
        <p:spPr>
          <a:xfrm>
            <a:off x="2671763" y="3006725"/>
            <a:ext cx="215900" cy="2159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CaixaDeTexto 11"/>
          <p:cNvSpPr txBox="1">
            <a:spLocks noChangeArrowheads="1"/>
          </p:cNvSpPr>
          <p:nvPr/>
        </p:nvSpPr>
        <p:spPr bwMode="auto">
          <a:xfrm>
            <a:off x="4937125" y="0"/>
            <a:ext cx="26876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Velocidade media da</a:t>
            </a:r>
          </a:p>
          <a:p>
            <a:pPr algn="ctr"/>
            <a:r>
              <a:rPr lang="pt-BR">
                <a:latin typeface="Century Gothic" pitchFamily="34" charset="0"/>
              </a:rPr>
              <a:t> internet no Brasil</a:t>
            </a:r>
          </a:p>
        </p:txBody>
      </p:sp>
      <p:sp>
        <p:nvSpPr>
          <p:cNvPr id="13" name="CaixaDeTexto 12">
            <a:extLst>
              <a:ext uri="{FF2B5EF4-FFF2-40B4-BE49-F238E27FC236}"/>
            </a:extLst>
          </p:cNvPr>
          <p:cNvSpPr txBox="1"/>
          <p:nvPr/>
        </p:nvSpPr>
        <p:spPr>
          <a:xfrm>
            <a:off x="4932040" y="5705898"/>
            <a:ext cx="2807179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Brasil abaixo da média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  <a:cs typeface="+mn-cs"/>
              </a:rPr>
              <a:t>mundial de 7,2 Mbps</a:t>
            </a:r>
          </a:p>
        </p:txBody>
      </p:sp>
      <p:sp>
        <p:nvSpPr>
          <p:cNvPr id="14" name="Seta: para Baixo 13">
            <a:extLst>
              <a:ext uri="{FF2B5EF4-FFF2-40B4-BE49-F238E27FC236}"/>
            </a:extLst>
          </p:cNvPr>
          <p:cNvSpPr/>
          <p:nvPr/>
        </p:nvSpPr>
        <p:spPr>
          <a:xfrm>
            <a:off x="5341938" y="5176838"/>
            <a:ext cx="720725" cy="415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467" name="CaixaDeTexto 14"/>
          <p:cNvSpPr txBox="1">
            <a:spLocks noChangeArrowheads="1"/>
          </p:cNvSpPr>
          <p:nvPr/>
        </p:nvSpPr>
        <p:spPr bwMode="auto">
          <a:xfrm>
            <a:off x="1404938" y="747713"/>
            <a:ext cx="2535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State of the internet  </a:t>
            </a:r>
          </a:p>
          <a:p>
            <a:pPr algn="ctr"/>
            <a:r>
              <a:rPr lang="pt-BR">
                <a:latin typeface="Century Gothic" pitchFamily="34" charset="0"/>
              </a:rPr>
              <a:t>Akamai - 1Q 2017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23144A-839B-4D1F-8D64-A0672096863D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>
              <a:cs typeface="Arial" charset="0"/>
            </a:endParaRP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1258888" y="1052513"/>
            <a:ext cx="7304087" cy="4216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Forças do mercado têm dificuldades para atender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Necessidade de políticas públicas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Países como Austrália, Canadá, China, Estados Unidos,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latin typeface="+mn-lt"/>
                <a:cs typeface="+mn-cs"/>
              </a:rPr>
              <a:t>     Índia ..., vêm implementando políticas publicas¹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latin typeface="+mn-lt"/>
                <a:cs typeface="+mn-cs"/>
              </a:rPr>
              <a:t>De 195 países, 156 têm planos de atendimento²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>
              <a:latin typeface="+mn-lt"/>
              <a:cs typeface="+mn-cs"/>
            </a:endParaRPr>
          </a:p>
        </p:txBody>
      </p:sp>
      <p:pic>
        <p:nvPicPr>
          <p:cNvPr id="20483" name="Imagem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1950" y="3959225"/>
            <a:ext cx="36290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CaixaDeTexto 5"/>
          <p:cNvSpPr txBox="1">
            <a:spLocks noChangeArrowheads="1"/>
          </p:cNvSpPr>
          <p:nvPr/>
        </p:nvSpPr>
        <p:spPr bwMode="auto">
          <a:xfrm>
            <a:off x="2555875" y="6032500"/>
            <a:ext cx="6165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entury Gothic" pitchFamily="34" charset="0"/>
              </a:rPr>
              <a:t>Fontes: 1 Caminhos para a Universalização da Internet Banda Larga - Intervozes</a:t>
            </a:r>
          </a:p>
          <a:p>
            <a:r>
              <a:rPr lang="pt-BR" sz="1200">
                <a:latin typeface="Century Gothic" pitchFamily="34" charset="0"/>
              </a:rPr>
              <a:t>             2 The State of Broadband 2017 - UIT</a:t>
            </a:r>
          </a:p>
        </p:txBody>
      </p:sp>
      <p:sp>
        <p:nvSpPr>
          <p:cNvPr id="20485" name="CaixaDeTexto 6"/>
          <p:cNvSpPr txBox="1">
            <a:spLocks noChangeArrowheads="1"/>
          </p:cNvSpPr>
          <p:nvPr/>
        </p:nvSpPr>
        <p:spPr bwMode="auto">
          <a:xfrm>
            <a:off x="4716463" y="-41275"/>
            <a:ext cx="3400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Implementação de políticas </a:t>
            </a:r>
          </a:p>
          <a:p>
            <a:pPr algn="ctr"/>
            <a:r>
              <a:rPr lang="pt-BR">
                <a:latin typeface="Century Gothic" pitchFamily="34" charset="0"/>
              </a:rPr>
              <a:t>públicas no mundo</a:t>
            </a:r>
          </a:p>
        </p:txBody>
      </p:sp>
      <p:pic>
        <p:nvPicPr>
          <p:cNvPr id="8" name="Imagem 7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717032"/>
            <a:ext cx="1874039" cy="2657291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3" name="Imagem 2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541" y="3657466"/>
            <a:ext cx="1630799" cy="2190251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/>
            </a:extLst>
          </p:cNvPr>
          <p:cNvSpPr/>
          <p:nvPr/>
        </p:nvSpPr>
        <p:spPr>
          <a:xfrm>
            <a:off x="1691680" y="4706404"/>
            <a:ext cx="5855727" cy="10081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253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558B66-DB8A-4D9B-BCCD-BAF37D622547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>
              <a:cs typeface="Arial" charset="0"/>
            </a:endParaRPr>
          </a:p>
        </p:txBody>
      </p:sp>
      <p:sp>
        <p:nvSpPr>
          <p:cNvPr id="22533" name="CaixaDeTexto 2"/>
          <p:cNvSpPr txBox="1">
            <a:spLocks noChangeArrowheads="1"/>
          </p:cNvSpPr>
          <p:nvPr/>
        </p:nvSpPr>
        <p:spPr bwMode="auto">
          <a:xfrm>
            <a:off x="4600575" y="3175"/>
            <a:ext cx="36591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Tecnologias para atendimento</a:t>
            </a:r>
          </a:p>
          <a:p>
            <a:r>
              <a:rPr lang="pt-BR">
                <a:latin typeface="Century Gothic" pitchFamily="34" charset="0"/>
              </a:rPr>
              <a:t>             de domicílios</a:t>
            </a:r>
          </a:p>
        </p:txBody>
      </p:sp>
      <p:sp>
        <p:nvSpPr>
          <p:cNvPr id="22534" name="CaixaDeTexto 3"/>
          <p:cNvSpPr txBox="1">
            <a:spLocks noChangeArrowheads="1"/>
          </p:cNvSpPr>
          <p:nvPr/>
        </p:nvSpPr>
        <p:spPr bwMode="auto">
          <a:xfrm>
            <a:off x="1743075" y="1741488"/>
            <a:ext cx="5843588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entury Gothic" pitchFamily="34" charset="0"/>
              </a:rPr>
              <a:t>Cabo de pares         Celular                      Satélite</a:t>
            </a:r>
          </a:p>
          <a:p>
            <a:endParaRPr lang="pt-BR">
              <a:latin typeface="Century Gothic" pitchFamily="34" charset="0"/>
            </a:endParaRPr>
          </a:p>
          <a:p>
            <a:r>
              <a:rPr lang="pt-BR">
                <a:latin typeface="Century Gothic" pitchFamily="34" charset="0"/>
              </a:rPr>
              <a:t>Cabo coaxial            Rede elétrica</a:t>
            </a:r>
          </a:p>
          <a:p>
            <a:endParaRPr lang="pt-BR">
              <a:latin typeface="Century Gothic" pitchFamily="34" charset="0"/>
            </a:endParaRPr>
          </a:p>
          <a:p>
            <a:r>
              <a:rPr lang="pt-BR">
                <a:latin typeface="Century Gothic" pitchFamily="34" charset="0"/>
              </a:rPr>
              <a:t>Fibra ótica                 Rádios</a:t>
            </a:r>
          </a:p>
          <a:p>
            <a:endParaRPr lang="pt-BR">
              <a:latin typeface="Century Gothic" pitchFamily="34" charset="0"/>
            </a:endParaRPr>
          </a:p>
          <a:p>
            <a:endParaRPr lang="pt-BR">
              <a:latin typeface="Century Gothic" pitchFamily="34" charset="0"/>
            </a:endParaRPr>
          </a:p>
          <a:p>
            <a:endParaRPr lang="pt-BR">
              <a:latin typeface="Century Gothic" pitchFamily="34" charset="0"/>
            </a:endParaRPr>
          </a:p>
          <a:p>
            <a:endParaRPr lang="pt-BR">
              <a:latin typeface="Century Gothic" pitchFamily="34" charset="0"/>
            </a:endParaRPr>
          </a:p>
          <a:p>
            <a:endParaRPr lang="pt-BR">
              <a:latin typeface="Century Gothic" pitchFamily="34" charset="0"/>
            </a:endParaRPr>
          </a:p>
          <a:p>
            <a:endParaRPr lang="pt-BR">
              <a:latin typeface="Century Gothic" pitchFamily="34" charset="0"/>
            </a:endParaRPr>
          </a:p>
          <a:p>
            <a:r>
              <a:rPr lang="pt-BR">
                <a:latin typeface="Century Gothic" pitchFamily="34" charset="0"/>
              </a:rPr>
              <a:t>Satélite: especialmente importante para locais  </a:t>
            </a:r>
          </a:p>
          <a:p>
            <a:r>
              <a:rPr lang="pt-BR">
                <a:latin typeface="Century Gothic" pitchFamily="34" charset="0"/>
              </a:rPr>
              <a:t>               de difícil acesso onde não existam outras </a:t>
            </a:r>
          </a:p>
          <a:p>
            <a:r>
              <a:rPr lang="pt-BR">
                <a:latin typeface="Century Gothic" pitchFamily="34" charset="0"/>
              </a:rPr>
              <a:t>               possibilidades de solução</a:t>
            </a:r>
          </a:p>
          <a:p>
            <a:endParaRPr lang="pt-BR">
              <a:latin typeface="Century Gothic" pitchFamily="34" charset="0"/>
            </a:endParaRPr>
          </a:p>
        </p:txBody>
      </p:sp>
      <p:cxnSp>
        <p:nvCxnSpPr>
          <p:cNvPr id="7" name="Conector reto 6">
            <a:extLst>
              <a:ext uri="{FF2B5EF4-FFF2-40B4-BE49-F238E27FC236}"/>
            </a:extLst>
          </p:cNvPr>
          <p:cNvCxnSpPr/>
          <p:nvPr/>
        </p:nvCxnSpPr>
        <p:spPr>
          <a:xfrm>
            <a:off x="3779838" y="1824038"/>
            <a:ext cx="0" cy="1655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5981700" y="1824038"/>
            <a:ext cx="0" cy="1655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: Cantos Arredondados 11">
            <a:extLst>
              <a:ext uri="{FF2B5EF4-FFF2-40B4-BE49-F238E27FC236}"/>
            </a:extLst>
          </p:cNvPr>
          <p:cNvSpPr/>
          <p:nvPr/>
        </p:nvSpPr>
        <p:spPr>
          <a:xfrm>
            <a:off x="1547813" y="1484313"/>
            <a:ext cx="6038850" cy="21605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3" name="Elipse 12">
            <a:extLst>
              <a:ext uri="{FF2B5EF4-FFF2-40B4-BE49-F238E27FC236}"/>
            </a:extLst>
          </p:cNvPr>
          <p:cNvSpPr/>
          <p:nvPr/>
        </p:nvSpPr>
        <p:spPr>
          <a:xfrm>
            <a:off x="6110288" y="1711325"/>
            <a:ext cx="1223962" cy="4635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Seta: para a Direita Listrada 13">
            <a:extLst>
              <a:ext uri="{FF2B5EF4-FFF2-40B4-BE49-F238E27FC236}"/>
            </a:extLst>
          </p:cNvPr>
          <p:cNvSpPr/>
          <p:nvPr/>
        </p:nvSpPr>
        <p:spPr>
          <a:xfrm rot="8363164">
            <a:off x="3554413" y="2941638"/>
            <a:ext cx="3335337" cy="7842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4E0304-9582-4977-B3E5-CB3E29206D06}" type="slidenum">
              <a:rPr lang="pt-B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t-BR">
              <a:cs typeface="Arial" charset="0"/>
            </a:endParaRPr>
          </a:p>
        </p:txBody>
      </p:sp>
      <p:sp>
        <p:nvSpPr>
          <p:cNvPr id="23554" name="CaixaDeTexto 2"/>
          <p:cNvSpPr txBox="1">
            <a:spLocks noChangeArrowheads="1"/>
          </p:cNvSpPr>
          <p:nvPr/>
        </p:nvSpPr>
        <p:spPr bwMode="auto">
          <a:xfrm>
            <a:off x="4872038" y="9525"/>
            <a:ext cx="3119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>
                <a:latin typeface="Century Gothic" pitchFamily="34" charset="0"/>
              </a:rPr>
              <a:t>Contexto da necessidade</a:t>
            </a:r>
          </a:p>
          <a:p>
            <a:pPr algn="ctr"/>
            <a:r>
              <a:rPr lang="pt-BR">
                <a:latin typeface="Century Gothic" pitchFamily="34" charset="0"/>
              </a:rPr>
              <a:t>do SGDC</a:t>
            </a:r>
          </a:p>
        </p:txBody>
      </p:sp>
      <p:sp>
        <p:nvSpPr>
          <p:cNvPr id="4" name="CaixaDeTexto 3">
            <a:extLst>
              <a:ext uri="{FF2B5EF4-FFF2-40B4-BE49-F238E27FC236}"/>
            </a:extLst>
          </p:cNvPr>
          <p:cNvSpPr txBox="1"/>
          <p:nvPr/>
        </p:nvSpPr>
        <p:spPr>
          <a:xfrm>
            <a:off x="539750" y="1341438"/>
            <a:ext cx="8264525" cy="50466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Realização de políticas públicas para atendimento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de banda larga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50 satélites estrangeiros, nenhum genuinamente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nacional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Atendimento das Forças Armadas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Atendimento em regiões de difícil acesso,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 Amazônia e Nordeste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Denuncias de espionagem ao governo e empresas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brasileiras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+mn-cs"/>
              </a:rPr>
              <a:t>Manutenção da soberania nacional na Amazônia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dirty="0">
                <a:latin typeface="+mn-lt"/>
                <a:cs typeface="+mn-cs"/>
              </a:rPr>
              <a:t>   e mar territorial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3553</TotalTime>
  <Words>638</Words>
  <Application>Microsoft Office PowerPoint</Application>
  <PresentationFormat>Apresentação na tela (4:3)</PresentationFormat>
  <Paragraphs>181</Paragraphs>
  <Slides>14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Modelo de design</vt:lpstr>
      </vt:variant>
      <vt:variant>
        <vt:i4>4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Century Gothic</vt:lpstr>
      <vt:lpstr>Arial</vt:lpstr>
      <vt:lpstr>Wingdings 2</vt:lpstr>
      <vt:lpstr>Calibri</vt:lpstr>
      <vt:lpstr>Austin</vt:lpstr>
      <vt:lpstr>Austin</vt:lpstr>
      <vt:lpstr>Austin</vt:lpstr>
      <vt:lpstr>Austin</vt:lpstr>
      <vt:lpstr>Audiência Pública Comissão RE e DN Comissão CTICI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Obrigado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3º ENDC – Encontro Nacional de Democratização da Comunicação</dc:title>
  <dc:creator>'Marcio Patusco</dc:creator>
  <cp:lastModifiedBy>Marcio</cp:lastModifiedBy>
  <cp:revision>164</cp:revision>
  <dcterms:created xsi:type="dcterms:W3CDTF">2017-05-17T16:06:34Z</dcterms:created>
  <dcterms:modified xsi:type="dcterms:W3CDTF">2017-09-21T10:28:21Z</dcterms:modified>
</cp:coreProperties>
</file>