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289" r:id="rId3"/>
    <p:sldId id="280" r:id="rId4"/>
    <p:sldId id="281" r:id="rId5"/>
    <p:sldId id="282" r:id="rId6"/>
    <p:sldId id="290" r:id="rId7"/>
    <p:sldId id="283" r:id="rId8"/>
    <p:sldId id="284" r:id="rId9"/>
    <p:sldId id="286" r:id="rId10"/>
    <p:sldId id="285" r:id="rId11"/>
    <p:sldId id="287" r:id="rId12"/>
    <p:sldId id="288" r:id="rId13"/>
    <p:sldId id="291" r:id="rId14"/>
    <p:sldId id="274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55" d="100"/>
          <a:sy n="55" d="100"/>
        </p:scale>
        <p:origin x="-7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CD956-315F-422E-A6C0-570D65D51D68}" type="datetimeFigureOut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26B1F0-A71D-4354-96DD-8C834CF7B8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21424-B598-4262-A01B-75E71E9425FF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D449746C-E8A3-4898-91A9-A989E66D7673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22B086-9027-4FFA-8651-E777E14DF7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C012-85E3-491C-B3A3-6727D13074BB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E495-3138-4D06-90D3-B31B602776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DA2D-B83F-477D-8463-5E01135BBBE0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D1AD-B9FE-4728-9278-C96AD3023C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9822-076C-486D-A34A-3749957B9BFE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1BAD-74E2-490A-9241-132065D63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7F3E-66CE-4E6C-97B9-7B89D741999F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E99B-8F08-4E56-AD95-1ADF398D6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C539-CC7E-4205-882A-B1611C5D1C65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4546-EE5A-4443-B754-AFD8E1F14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59CA-C490-40BC-95CA-0B33033B8072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DC43-E7DF-436D-B0CE-0DE6FBC4AE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7662-83F8-4EAF-9D1F-E41FEF15F071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ABEA-37B4-42DD-8A59-79F41DD542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0EE1-B8E1-4EB1-B348-6AE761AD1780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4C6F-A801-4E69-A487-23ADC07A72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A3EB-D62E-4903-AEE7-231E966C1407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7E7B-15FA-4D42-BFC6-EA0E081CEC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96AA-D4BB-43C4-A9E1-7EEDD8CB6931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3317-4788-47E3-9DEB-C4421AC852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96E292-1540-4966-BB80-988EABAEBC21}" type="datetime1">
              <a:rPr lang="pt-BR"/>
              <a:pPr>
                <a:defRPr/>
              </a:pPr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222227/05/2017   Clube de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7ADDF-4B7B-4997-BA4C-6B75EBB16E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ransition spd="slow">
    <p:pull dir="r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  <a:lumOff val="50000"/>
              </a:schemeClr>
            </a:gs>
            <a:gs pos="7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463" y="2573338"/>
            <a:ext cx="3313112" cy="1270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Audiência Pública Comissão RE e DN Comissão CTICI</a:t>
            </a:r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4738688" y="4298950"/>
            <a:ext cx="3309937" cy="5715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t-BR" b="1" smtClean="0"/>
              <a:t>Modelo de comercialização do SGDC</a:t>
            </a:r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5573713" y="5364163"/>
            <a:ext cx="21320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1">
                <a:latin typeface="Century Gothic" pitchFamily="34" charset="0"/>
              </a:rPr>
              <a:t>Marcio Patusco Lana Lobo</a:t>
            </a:r>
          </a:p>
          <a:p>
            <a:pPr algn="ctr"/>
            <a:r>
              <a:rPr lang="pt-BR" sz="1200" b="1">
                <a:latin typeface="Century Gothic" pitchFamily="34" charset="0"/>
              </a:rPr>
              <a:t>Clube de Engenharia</a:t>
            </a:r>
          </a:p>
          <a:p>
            <a:pPr algn="ctr"/>
            <a:r>
              <a:rPr lang="pt-BR" sz="1200" b="1">
                <a:latin typeface="Century Gothic" pitchFamily="34" charset="0"/>
              </a:rPr>
              <a:t>Setembro de 2017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5300663" y="5226050"/>
            <a:ext cx="258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53562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4C1A0-2C87-49CA-AAAE-1E954F85229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  <p:sp>
        <p:nvSpPr>
          <p:cNvPr id="24578" name="CaixaDeTexto 2"/>
          <p:cNvSpPr txBox="1">
            <a:spLocks noChangeArrowheads="1"/>
          </p:cNvSpPr>
          <p:nvPr/>
        </p:nvSpPr>
        <p:spPr bwMode="auto">
          <a:xfrm>
            <a:off x="4800600" y="101600"/>
            <a:ext cx="345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Concepção inicial do SGDC</a:t>
            </a:r>
          </a:p>
          <a:p>
            <a:endParaRPr lang="pt-BR">
              <a:latin typeface="Century Gothic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679450" y="701675"/>
            <a:ext cx="7939088" cy="5632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Levar banda larga às regiões mais carentes que são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precariamente ou não são atendidas por  outras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soluções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- cerca de 2.000 municípios nesta situação¹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Propiciar conexão em alta velocidade nas escolas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rurais e escolas da periferia das grandes e médias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cidades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- cerca de 60.000 escolas²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Interconexão de órgãos públicos, hospitais, postos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de saúde e postos de fronteira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Dar maior segurança e privacidade nos circuitos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de entes governamentais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Capacidade do satélite seria pulverizada pelos provedores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de internet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4580" name="CaixaDeTexto 4"/>
          <p:cNvSpPr txBox="1">
            <a:spLocks noChangeArrowheads="1"/>
          </p:cNvSpPr>
          <p:nvPr/>
        </p:nvSpPr>
        <p:spPr bwMode="auto">
          <a:xfrm>
            <a:off x="5326063" y="5984875"/>
            <a:ext cx="329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entury Gothic" pitchFamily="34" charset="0"/>
              </a:rPr>
              <a:t>Fontes 1 Convergência Digital 13/04/2017</a:t>
            </a:r>
          </a:p>
          <a:p>
            <a:r>
              <a:rPr lang="pt-BR" sz="1200">
                <a:latin typeface="Century Gothic" pitchFamily="34" charset="0"/>
              </a:rPr>
              <a:t>            2 Censo Escolar 2016 - INEP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5D6D7-DD2D-481C-BBAC-CA43C4509AF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>
              <a:cs typeface="Arial" charset="0"/>
            </a:endParaRPr>
          </a:p>
        </p:txBody>
      </p:sp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4787900" y="115888"/>
            <a:ext cx="333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Concepção atual do SGDC</a:t>
            </a: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755650" y="1052513"/>
            <a:ext cx="8189913" cy="5262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Venda da capacidade do satélite, cerca de 57%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Não existem compromissos claros de atendimento,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cobertura e tarifas, mas apenas “cumprir 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metas do PNBL”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Telebrás como </a:t>
            </a:r>
            <a:r>
              <a:rPr lang="pt-BR" sz="2400" dirty="0" err="1">
                <a:latin typeface="+mn-lt"/>
                <a:cs typeface="+mn-cs"/>
              </a:rPr>
              <a:t>terceirizadora</a:t>
            </a:r>
            <a:r>
              <a:rPr lang="pt-BR" sz="2400" dirty="0">
                <a:latin typeface="+mn-lt"/>
                <a:cs typeface="+mn-cs"/>
              </a:rPr>
              <a:t> de capacidade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Capacidade não será suficiente para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implementação de políticas públicas robustas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Gateways e centros de controle compartilhados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por Forças Armadas, Governo e entidades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privadas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61B23C-3380-4EF2-BE33-4DDF06759625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  <p:sp>
        <p:nvSpPr>
          <p:cNvPr id="26626" name="CaixaDeTexto 2"/>
          <p:cNvSpPr txBox="1">
            <a:spLocks noChangeArrowheads="1"/>
          </p:cNvSpPr>
          <p:nvPr/>
        </p:nvSpPr>
        <p:spPr bwMode="auto">
          <a:xfrm>
            <a:off x="5795963" y="115888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Riscos </a:t>
            </a: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827088" y="1196975"/>
            <a:ext cx="7989887" cy="4892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Perda do sentido social do projeto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Continuidade do déficit de atendimento da BL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Tendência a preços altos por terminal/velocidade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Aumento da concentração na competição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Provedores de internet fora da cadeia produtiva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Incerteza quanto à continuidade do projeto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Maior vulnerabilidade à soberania nacional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4643438" y="260350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FA91A-28BC-4E58-B27A-EE8D1BB58B7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>
              <a:cs typeface="Arial" charset="0"/>
            </a:endParaRPr>
          </a:p>
        </p:txBody>
      </p:sp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1187450" y="1916113"/>
            <a:ext cx="71786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>
                <a:latin typeface="Century Gothic" pitchFamily="34" charset="0"/>
              </a:rPr>
              <a:t>Em virtude do exposto, O Clube de Engenharia acha </a:t>
            </a:r>
          </a:p>
          <a:p>
            <a:pPr algn="just"/>
            <a:r>
              <a:rPr lang="pt-BR">
                <a:latin typeface="Century Gothic" pitchFamily="34" charset="0"/>
              </a:rPr>
              <a:t>inoportunas as mudanças ocorridas no projeto do SGDC.</a:t>
            </a:r>
          </a:p>
          <a:p>
            <a:pPr algn="just"/>
            <a:endParaRPr lang="pt-BR">
              <a:latin typeface="Century Gothic" pitchFamily="34" charset="0"/>
            </a:endParaRPr>
          </a:p>
          <a:p>
            <a:pPr algn="just"/>
            <a:r>
              <a:rPr lang="pt-BR">
                <a:latin typeface="Century Gothic" pitchFamily="34" charset="0"/>
              </a:rPr>
              <a:t>Há necessidade de uma discussão mais profunda com </a:t>
            </a:r>
          </a:p>
          <a:p>
            <a:pPr algn="just"/>
            <a:r>
              <a:rPr lang="pt-BR">
                <a:latin typeface="Century Gothic" pitchFamily="34" charset="0"/>
              </a:rPr>
              <a:t>a sociedade sobre os aspectos técnicos e sociais de um </a:t>
            </a:r>
          </a:p>
          <a:p>
            <a:pPr algn="just"/>
            <a:r>
              <a:rPr lang="pt-BR">
                <a:latin typeface="Century Gothic" pitchFamily="34" charset="0"/>
              </a:rPr>
              <a:t>programa de governo que efetivamente venha para diminuir </a:t>
            </a:r>
          </a:p>
          <a:p>
            <a:pPr algn="just"/>
            <a:r>
              <a:rPr lang="pt-BR">
                <a:latin typeface="Century Gothic" pitchFamily="34" charset="0"/>
              </a:rPr>
              <a:t>as diferenças regionais e a exclusão digital em nosso país.</a:t>
            </a:r>
          </a:p>
          <a:p>
            <a:pPr algn="just"/>
            <a:endParaRPr lang="pt-BR">
              <a:latin typeface="Century Gothic" pitchFamily="34" charset="0"/>
            </a:endParaRPr>
          </a:p>
          <a:p>
            <a:pPr algn="just"/>
            <a:r>
              <a:rPr lang="pt-BR">
                <a:latin typeface="Century Gothic" pitchFamily="34" charset="0"/>
              </a:rPr>
              <a:t>Com todo respeito ao Legislativo, acreditamos ser essencial </a:t>
            </a:r>
          </a:p>
          <a:p>
            <a:pPr algn="just"/>
            <a:r>
              <a:rPr lang="pt-BR">
                <a:latin typeface="Century Gothic" pitchFamily="34" charset="0"/>
              </a:rPr>
              <a:t>um maior amadurecimento do programa de forma a </a:t>
            </a:r>
          </a:p>
          <a:p>
            <a:pPr algn="just"/>
            <a:r>
              <a:rPr lang="pt-BR">
                <a:latin typeface="Century Gothic" pitchFamily="34" charset="0"/>
              </a:rPr>
              <a:t>torná-lo instrumento real de políticas públicas para a nossa </a:t>
            </a:r>
          </a:p>
          <a:p>
            <a:pPr algn="just"/>
            <a:r>
              <a:rPr lang="pt-BR">
                <a:latin typeface="Century Gothic" pitchFamily="34" charset="0"/>
              </a:rPr>
              <a:t>sociedade.</a:t>
            </a:r>
          </a:p>
          <a:p>
            <a:pPr algn="just"/>
            <a:endParaRPr lang="pt-BR">
              <a:latin typeface="Century Gothic" pitchFamily="34" charset="0"/>
            </a:endParaRPr>
          </a:p>
        </p:txBody>
      </p:sp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5651500" y="103188"/>
            <a:ext cx="1398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Conclusão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5925" y="1989138"/>
            <a:ext cx="3240088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Obrigado !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867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D70635-36FC-4258-841E-BE3DAED91C7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>
              <a:cs typeface="Arial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068638"/>
            <a:ext cx="1187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CaixaDeTexto 5"/>
          <p:cNvSpPr txBox="1">
            <a:spLocks noChangeArrowheads="1"/>
          </p:cNvSpPr>
          <p:nvPr/>
        </p:nvSpPr>
        <p:spPr bwMode="auto">
          <a:xfrm>
            <a:off x="2333625" y="4654550"/>
            <a:ext cx="436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Century Gothic" pitchFamily="34" charset="0"/>
              </a:rPr>
              <a:t>Entidade da sociedade civil sem fins lucrativos fundada em 1880 e </a:t>
            </a:r>
          </a:p>
          <a:p>
            <a:pPr algn="ctr"/>
            <a:r>
              <a:rPr lang="pt-BR" sz="1000">
                <a:latin typeface="Century Gothic" pitchFamily="34" charset="0"/>
              </a:rPr>
              <a:t>desde 1927 considerada de utilidade pública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227F9-C622-42DB-B0BE-58CA82994180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  <p:sp>
        <p:nvSpPr>
          <p:cNvPr id="15362" name="CaixaDeTexto 2"/>
          <p:cNvSpPr txBox="1">
            <a:spLocks noChangeArrowheads="1"/>
          </p:cNvSpPr>
          <p:nvPr/>
        </p:nvSpPr>
        <p:spPr bwMode="auto">
          <a:xfrm>
            <a:off x="4649788" y="65088"/>
            <a:ext cx="360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O processo do leilão do SGDC</a:t>
            </a: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1116013" y="981075"/>
            <a:ext cx="7583487" cy="5600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Audiência Pública  em 23/02/2017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Chamamento Público nº 1/2017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Chamamento Público nº 2 -14/07/2017 – modificações: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      - redução de lotes e capacidade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      - cessão por 5 + 5 anos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      - lote 2 com ocupação mínima de 25% em 3 anos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      - lote 1 + lote TLB com compromissos de rede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      - permissão para empresas estrangeiras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      - aberta a possibilidade de formação de consórcios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Propostas seriam entregues em 28/08/2017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Adiada a entrega para 27/09/2017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Novamente adiada a entrega para 17/10/2017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D895E-0B68-4ABF-9445-3B5BE72CFC1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  <p:pic>
        <p:nvPicPr>
          <p:cNvPr id="16386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254125"/>
            <a:ext cx="5029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4292">
            <a:off x="5894195" y="1485934"/>
            <a:ext cx="2203159" cy="302433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CaixaDeTexto 5">
            <a:extLst>
              <a:ext uri="{FF2B5EF4-FFF2-40B4-BE49-F238E27FC236}"/>
            </a:extLst>
          </p:cNvPr>
          <p:cNvSpPr txBox="1"/>
          <p:nvPr/>
        </p:nvSpPr>
        <p:spPr>
          <a:xfrm>
            <a:off x="2555776" y="5406588"/>
            <a:ext cx="299473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Cerca de 31 milhões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domicílios não atendidos</a:t>
            </a:r>
          </a:p>
        </p:txBody>
      </p:sp>
      <p:sp>
        <p:nvSpPr>
          <p:cNvPr id="16391" name="CaixaDeTexto 6"/>
          <p:cNvSpPr txBox="1">
            <a:spLocks noChangeArrowheads="1"/>
          </p:cNvSpPr>
          <p:nvPr/>
        </p:nvSpPr>
        <p:spPr bwMode="auto">
          <a:xfrm>
            <a:off x="4932363" y="-25400"/>
            <a:ext cx="297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Percentual de domicílios </a:t>
            </a:r>
          </a:p>
          <a:p>
            <a:pPr algn="ctr"/>
            <a:r>
              <a:rPr lang="pt-BR">
                <a:latin typeface="Century Gothic" pitchFamily="34" charset="0"/>
              </a:rPr>
              <a:t>atendidos</a:t>
            </a:r>
          </a:p>
        </p:txBody>
      </p:sp>
      <p:sp>
        <p:nvSpPr>
          <p:cNvPr id="16392" name="CaixaDeTexto 7"/>
          <p:cNvSpPr txBox="1">
            <a:spLocks noChangeArrowheads="1"/>
          </p:cNvSpPr>
          <p:nvPr/>
        </p:nvSpPr>
        <p:spPr bwMode="auto">
          <a:xfrm>
            <a:off x="5410200" y="6237288"/>
            <a:ext cx="3346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entury Gothic" pitchFamily="34" charset="0"/>
              </a:rPr>
              <a:t>Fonte: CGI.br/Cetic.br - Setembro de 2017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1196975"/>
            <a:ext cx="40195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ixaDeTexto 25">
            <a:extLst>
              <a:ext uri="{FF2B5EF4-FFF2-40B4-BE49-F238E27FC236}"/>
            </a:extLst>
          </p:cNvPr>
          <p:cNvSpPr txBox="1"/>
          <p:nvPr/>
        </p:nvSpPr>
        <p:spPr>
          <a:xfrm>
            <a:off x="5644235" y="2134007"/>
            <a:ext cx="2845651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O não atendimento 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significativo nas classes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C, D e </a:t>
            </a:r>
            <a:r>
              <a:rPr lang="pt-BR" dirty="0" err="1">
                <a:latin typeface="+mn-lt"/>
                <a:cs typeface="+mn-cs"/>
              </a:rPr>
              <a:t>E</a:t>
            </a:r>
            <a:r>
              <a:rPr lang="pt-BR" dirty="0">
                <a:latin typeface="+mn-lt"/>
                <a:cs typeface="+mn-cs"/>
              </a:rPr>
              <a:t> </a:t>
            </a:r>
            <a:r>
              <a:rPr lang="pt-BR" dirty="0" err="1">
                <a:latin typeface="+mn-lt"/>
                <a:cs typeface="+mn-cs"/>
              </a:rPr>
              <a:t>e</a:t>
            </a:r>
            <a:r>
              <a:rPr lang="pt-BR" dirty="0">
                <a:latin typeface="+mn-lt"/>
                <a:cs typeface="+mn-cs"/>
              </a:rPr>
              <a:t> em áreas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rurais</a:t>
            </a:r>
          </a:p>
        </p:txBody>
      </p:sp>
      <p:sp>
        <p:nvSpPr>
          <p:cNvPr id="27" name="Seta: para a Direita 26">
            <a:extLst>
              <a:ext uri="{FF2B5EF4-FFF2-40B4-BE49-F238E27FC236}"/>
            </a:extLst>
          </p:cNvPr>
          <p:cNvSpPr/>
          <p:nvPr/>
        </p:nvSpPr>
        <p:spPr>
          <a:xfrm>
            <a:off x="4859338" y="3060700"/>
            <a:ext cx="649287" cy="134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" name="CaixaDeTexto 27">
            <a:extLst>
              <a:ext uri="{FF2B5EF4-FFF2-40B4-BE49-F238E27FC236}"/>
            </a:extLst>
          </p:cNvPr>
          <p:cNvSpPr txBox="1"/>
          <p:nvPr/>
        </p:nvSpPr>
        <p:spPr>
          <a:xfrm>
            <a:off x="5644235" y="4096424"/>
            <a:ext cx="2858475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O principal motivo para</a:t>
            </a:r>
          </a:p>
          <a:p>
            <a:pPr algn="ctr"/>
            <a:r>
              <a:rPr lang="pt-BR">
                <a:latin typeface="Century Gothic" pitchFamily="34" charset="0"/>
              </a:rPr>
              <a:t> a falta de internet é :</a:t>
            </a:r>
          </a:p>
          <a:p>
            <a:pPr algn="ctr"/>
            <a:r>
              <a:rPr lang="pt-BR">
                <a:latin typeface="Century Gothic" pitchFamily="34" charset="0"/>
              </a:rPr>
              <a:t>‘por acharem caro’  </a:t>
            </a:r>
          </a:p>
        </p:txBody>
      </p:sp>
      <p:sp>
        <p:nvSpPr>
          <p:cNvPr id="17417" name="Retângulo 28"/>
          <p:cNvSpPr>
            <a:spLocks noChangeArrowheads="1"/>
          </p:cNvSpPr>
          <p:nvPr/>
        </p:nvSpPr>
        <p:spPr bwMode="auto">
          <a:xfrm>
            <a:off x="5151438" y="6092825"/>
            <a:ext cx="3455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entury Gothic" pitchFamily="34" charset="0"/>
              </a:rPr>
              <a:t>Fonte: CGI.br/Cetic.br - Setembro de 2017</a:t>
            </a:r>
          </a:p>
        </p:txBody>
      </p:sp>
      <p:sp>
        <p:nvSpPr>
          <p:cNvPr id="17418" name="CaixaDeTexto 29"/>
          <p:cNvSpPr txBox="1">
            <a:spLocks noChangeArrowheads="1"/>
          </p:cNvSpPr>
          <p:nvPr/>
        </p:nvSpPr>
        <p:spPr bwMode="auto">
          <a:xfrm>
            <a:off x="5003800" y="0"/>
            <a:ext cx="2809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Características do não </a:t>
            </a:r>
          </a:p>
          <a:p>
            <a:pPr algn="ctr"/>
            <a:r>
              <a:rPr lang="pt-BR">
                <a:latin typeface="Century Gothic" pitchFamily="34" charset="0"/>
              </a:rPr>
              <a:t>atendimento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960D3F-8BFC-4115-B71C-388B683763D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  <p:sp>
        <p:nvSpPr>
          <p:cNvPr id="18434" name="Espaço Reservado para Número de Slide 1"/>
          <p:cNvSpPr txBox="1">
            <a:spLocks/>
          </p:cNvSpPr>
          <p:nvPr/>
        </p:nvSpPr>
        <p:spPr bwMode="auto">
          <a:xfrm>
            <a:off x="4649788" y="223838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1FAF488F-ACE8-4E35-9E99-F985AF014466}" type="slidenum">
              <a:rPr lang="pt-BR" sz="1200">
                <a:solidFill>
                  <a:srgbClr val="FEFEFE"/>
                </a:solidFill>
                <a:latin typeface="Century Gothic" pitchFamily="34" charset="0"/>
              </a:rPr>
              <a:pPr/>
              <a:t>5</a:t>
            </a:fld>
            <a:endParaRPr lang="pt-BR" sz="1200">
              <a:solidFill>
                <a:srgbClr val="FEFEFE"/>
              </a:solidFill>
              <a:latin typeface="Century Gothic" pitchFamily="34" charset="0"/>
            </a:endParaRPr>
          </a:p>
        </p:txBody>
      </p:sp>
      <p:pic>
        <p:nvPicPr>
          <p:cNvPr id="5" name="Picture 2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8600" y="1556792"/>
            <a:ext cx="4052644" cy="27612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4397930"/>
            <a:ext cx="4049644" cy="19482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cxnSp>
        <p:nvCxnSpPr>
          <p:cNvPr id="7" name="Conector reto 6">
            <a:extLst>
              <a:ext uri="{FF2B5EF4-FFF2-40B4-BE49-F238E27FC236}"/>
            </a:extLst>
          </p:cNvPr>
          <p:cNvCxnSpPr/>
          <p:nvPr/>
        </p:nvCxnSpPr>
        <p:spPr>
          <a:xfrm>
            <a:off x="971550" y="5562600"/>
            <a:ext cx="3960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6">
            <a:extLst>
              <a:ext uri="{FF2B5EF4-FFF2-40B4-BE49-F238E27FC236}"/>
            </a:extLst>
          </p:cNvPr>
          <p:cNvCxnSpPr/>
          <p:nvPr/>
        </p:nvCxnSpPr>
        <p:spPr>
          <a:xfrm>
            <a:off x="3043238" y="5346700"/>
            <a:ext cx="215900" cy="1444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/>
            </a:extLst>
          </p:cNvPr>
          <p:cNvSpPr txBox="1"/>
          <p:nvPr/>
        </p:nvSpPr>
        <p:spPr>
          <a:xfrm>
            <a:off x="684213" y="822325"/>
            <a:ext cx="79692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Índice (IDI)de implementação de </a:t>
            </a:r>
            <a:r>
              <a:rPr lang="pt-BR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TICs</a:t>
            </a:r>
            <a:r>
              <a:rPr lang="pt-BR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2016 - UIT – União Internacional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de Telecomunicações</a:t>
            </a:r>
          </a:p>
        </p:txBody>
      </p:sp>
      <p:sp>
        <p:nvSpPr>
          <p:cNvPr id="10" name="CaixaDeTexto 9">
            <a:extLst>
              <a:ext uri="{FF2B5EF4-FFF2-40B4-BE49-F238E27FC236}"/>
            </a:extLst>
          </p:cNvPr>
          <p:cNvSpPr txBox="1"/>
          <p:nvPr/>
        </p:nvSpPr>
        <p:spPr>
          <a:xfrm>
            <a:off x="5292080" y="5335071"/>
            <a:ext cx="3260829" cy="646331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Brasil em posição bastante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desconfortável</a:t>
            </a:r>
          </a:p>
        </p:txBody>
      </p:sp>
      <p:sp>
        <p:nvSpPr>
          <p:cNvPr id="11" name="Seta para baixo 9">
            <a:extLst>
              <a:ext uri="{FF2B5EF4-FFF2-40B4-BE49-F238E27FC236}"/>
            </a:extLst>
          </p:cNvPr>
          <p:cNvSpPr/>
          <p:nvPr/>
        </p:nvSpPr>
        <p:spPr>
          <a:xfrm>
            <a:off x="6604000" y="4724400"/>
            <a:ext cx="484188" cy="4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2" name="Picture 5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67390" y="1413955"/>
            <a:ext cx="2243720" cy="29839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18445" name="CaixaDeTexto 12"/>
          <p:cNvSpPr txBox="1">
            <a:spLocks noChangeArrowheads="1"/>
          </p:cNvSpPr>
          <p:nvPr/>
        </p:nvSpPr>
        <p:spPr bwMode="auto">
          <a:xfrm>
            <a:off x="3132138" y="6303963"/>
            <a:ext cx="4270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>
                <a:latin typeface="Century Gothic" pitchFamily="34" charset="0"/>
              </a:rPr>
              <a:t>/175</a:t>
            </a:r>
          </a:p>
        </p:txBody>
      </p:sp>
      <p:sp>
        <p:nvSpPr>
          <p:cNvPr id="18446" name="CaixaDeTexto 13"/>
          <p:cNvSpPr txBox="1">
            <a:spLocks noChangeArrowheads="1"/>
          </p:cNvSpPr>
          <p:nvPr/>
        </p:nvSpPr>
        <p:spPr bwMode="auto">
          <a:xfrm>
            <a:off x="5276850" y="115888"/>
            <a:ext cx="200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O Brasil e as TICs</a:t>
            </a:r>
          </a:p>
        </p:txBody>
      </p:sp>
      <p:sp>
        <p:nvSpPr>
          <p:cNvPr id="18447" name="CaixaDeTexto 14"/>
          <p:cNvSpPr txBox="1">
            <a:spLocks noChangeArrowheads="1"/>
          </p:cNvSpPr>
          <p:nvPr/>
        </p:nvSpPr>
        <p:spPr bwMode="auto">
          <a:xfrm>
            <a:off x="5021263" y="6203950"/>
            <a:ext cx="36020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>
                <a:latin typeface="Century Gothic" pitchFamily="34" charset="0"/>
              </a:rPr>
              <a:t>IDI: telefonia fixa + telefonia celular + banda larga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8787">
            <a:off x="5076239" y="1270651"/>
            <a:ext cx="3017015" cy="39043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45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9CCA9-7181-4662-89CB-32E2180BBB3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  <p:pic>
        <p:nvPicPr>
          <p:cNvPr id="1945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30338"/>
            <a:ext cx="430371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55650" y="3411538"/>
            <a:ext cx="4176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/>
            </a:extLst>
          </p:cNvPr>
          <p:cNvCxnSpPr/>
          <p:nvPr/>
        </p:nvCxnSpPr>
        <p:spPr>
          <a:xfrm>
            <a:off x="2671763" y="3006725"/>
            <a:ext cx="2159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CaixaDeTexto 11"/>
          <p:cNvSpPr txBox="1">
            <a:spLocks noChangeArrowheads="1"/>
          </p:cNvSpPr>
          <p:nvPr/>
        </p:nvSpPr>
        <p:spPr bwMode="auto">
          <a:xfrm>
            <a:off x="4937125" y="0"/>
            <a:ext cx="2687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Velocidade media da</a:t>
            </a:r>
          </a:p>
          <a:p>
            <a:pPr algn="ctr"/>
            <a:r>
              <a:rPr lang="pt-BR">
                <a:latin typeface="Century Gothic" pitchFamily="34" charset="0"/>
              </a:rPr>
              <a:t> internet no Brasil</a:t>
            </a:r>
          </a:p>
        </p:txBody>
      </p:sp>
      <p:sp>
        <p:nvSpPr>
          <p:cNvPr id="13" name="CaixaDeTexto 12">
            <a:extLst>
              <a:ext uri="{FF2B5EF4-FFF2-40B4-BE49-F238E27FC236}"/>
            </a:extLst>
          </p:cNvPr>
          <p:cNvSpPr txBox="1"/>
          <p:nvPr/>
        </p:nvSpPr>
        <p:spPr>
          <a:xfrm>
            <a:off x="4932040" y="5705898"/>
            <a:ext cx="2807179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Brasil abaixo da média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mundial de 7,2 Mbps</a:t>
            </a:r>
          </a:p>
        </p:txBody>
      </p:sp>
      <p:sp>
        <p:nvSpPr>
          <p:cNvPr id="14" name="Seta: para Baixo 13">
            <a:extLst>
              <a:ext uri="{FF2B5EF4-FFF2-40B4-BE49-F238E27FC236}"/>
            </a:extLst>
          </p:cNvPr>
          <p:cNvSpPr/>
          <p:nvPr/>
        </p:nvSpPr>
        <p:spPr>
          <a:xfrm>
            <a:off x="5341938" y="5176838"/>
            <a:ext cx="720725" cy="415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467" name="CaixaDeTexto 14"/>
          <p:cNvSpPr txBox="1">
            <a:spLocks noChangeArrowheads="1"/>
          </p:cNvSpPr>
          <p:nvPr/>
        </p:nvSpPr>
        <p:spPr bwMode="auto">
          <a:xfrm>
            <a:off x="1404938" y="747713"/>
            <a:ext cx="2535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State of the internet  </a:t>
            </a:r>
          </a:p>
          <a:p>
            <a:pPr algn="ctr"/>
            <a:r>
              <a:rPr lang="pt-BR">
                <a:latin typeface="Century Gothic" pitchFamily="34" charset="0"/>
              </a:rPr>
              <a:t>Akamai - 1Q 2017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23144A-839B-4D1F-8D64-A0672096863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1258888" y="1052513"/>
            <a:ext cx="7304087" cy="4216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Forças do mercado têm dificuldades para atender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Necessidade de políticas públicas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Países como Austrália, Canadá, China, Estados Unidos,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Índia ..., vêm implementando políticas publicas¹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De 195 países, 156 têm planos de atendimento²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  <a:cs typeface="+mn-cs"/>
            </a:endParaRPr>
          </a:p>
        </p:txBody>
      </p:sp>
      <p:pic>
        <p:nvPicPr>
          <p:cNvPr id="20483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950" y="3959225"/>
            <a:ext cx="36290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2555875" y="6032500"/>
            <a:ext cx="616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entury Gothic" pitchFamily="34" charset="0"/>
              </a:rPr>
              <a:t>Fontes: 1 Caminhos para a Universalização da Internet Banda Larga - Intervozes</a:t>
            </a:r>
          </a:p>
          <a:p>
            <a:r>
              <a:rPr lang="pt-BR" sz="1200">
                <a:latin typeface="Century Gothic" pitchFamily="34" charset="0"/>
              </a:rPr>
              <a:t>             2 The State of Broadband 2017 - UIT</a:t>
            </a:r>
          </a:p>
        </p:txBody>
      </p:sp>
      <p:sp>
        <p:nvSpPr>
          <p:cNvPr id="20485" name="CaixaDeTexto 6"/>
          <p:cNvSpPr txBox="1">
            <a:spLocks noChangeArrowheads="1"/>
          </p:cNvSpPr>
          <p:nvPr/>
        </p:nvSpPr>
        <p:spPr bwMode="auto">
          <a:xfrm>
            <a:off x="4716463" y="-41275"/>
            <a:ext cx="340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Implementação de políticas </a:t>
            </a:r>
          </a:p>
          <a:p>
            <a:pPr algn="ctr"/>
            <a:r>
              <a:rPr lang="pt-BR">
                <a:latin typeface="Century Gothic" pitchFamily="34" charset="0"/>
              </a:rPr>
              <a:t>públicas no mundo</a:t>
            </a:r>
          </a:p>
        </p:txBody>
      </p:sp>
      <p:pic>
        <p:nvPicPr>
          <p:cNvPr id="8" name="Imagem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717032"/>
            <a:ext cx="1874039" cy="265729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Imagem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541" y="3657466"/>
            <a:ext cx="1630799" cy="219025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/>
            </a:extLst>
          </p:cNvPr>
          <p:cNvSpPr/>
          <p:nvPr/>
        </p:nvSpPr>
        <p:spPr>
          <a:xfrm>
            <a:off x="1691680" y="4706404"/>
            <a:ext cx="5855727" cy="10081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53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58B66-DB8A-4D9B-BCCD-BAF37D62254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  <p:sp>
        <p:nvSpPr>
          <p:cNvPr id="22533" name="CaixaDeTexto 2"/>
          <p:cNvSpPr txBox="1">
            <a:spLocks noChangeArrowheads="1"/>
          </p:cNvSpPr>
          <p:nvPr/>
        </p:nvSpPr>
        <p:spPr bwMode="auto">
          <a:xfrm>
            <a:off x="4600575" y="3175"/>
            <a:ext cx="3659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Tecnologias para atendimento</a:t>
            </a:r>
          </a:p>
          <a:p>
            <a:r>
              <a:rPr lang="pt-BR">
                <a:latin typeface="Century Gothic" pitchFamily="34" charset="0"/>
              </a:rPr>
              <a:t>             de domicílios</a:t>
            </a:r>
          </a:p>
        </p:txBody>
      </p:sp>
      <p:sp>
        <p:nvSpPr>
          <p:cNvPr id="22534" name="CaixaDeTexto 3"/>
          <p:cNvSpPr txBox="1">
            <a:spLocks noChangeArrowheads="1"/>
          </p:cNvSpPr>
          <p:nvPr/>
        </p:nvSpPr>
        <p:spPr bwMode="auto">
          <a:xfrm>
            <a:off x="1743075" y="1741488"/>
            <a:ext cx="584358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Cabo de pares         Celular                      Satélite</a:t>
            </a:r>
          </a:p>
          <a:p>
            <a:endParaRPr lang="pt-BR">
              <a:latin typeface="Century Gothic" pitchFamily="34" charset="0"/>
            </a:endParaRPr>
          </a:p>
          <a:p>
            <a:r>
              <a:rPr lang="pt-BR">
                <a:latin typeface="Century Gothic" pitchFamily="34" charset="0"/>
              </a:rPr>
              <a:t>Cabo coaxial            Rede elétrica</a:t>
            </a:r>
          </a:p>
          <a:p>
            <a:endParaRPr lang="pt-BR">
              <a:latin typeface="Century Gothic" pitchFamily="34" charset="0"/>
            </a:endParaRPr>
          </a:p>
          <a:p>
            <a:r>
              <a:rPr lang="pt-BR">
                <a:latin typeface="Century Gothic" pitchFamily="34" charset="0"/>
              </a:rPr>
              <a:t>Fibra ótica                 Rádios</a:t>
            </a:r>
          </a:p>
          <a:p>
            <a:endParaRPr lang="pt-BR">
              <a:latin typeface="Century Gothic" pitchFamily="34" charset="0"/>
            </a:endParaRPr>
          </a:p>
          <a:p>
            <a:endParaRPr lang="pt-BR">
              <a:latin typeface="Century Gothic" pitchFamily="34" charset="0"/>
            </a:endParaRPr>
          </a:p>
          <a:p>
            <a:endParaRPr lang="pt-BR">
              <a:latin typeface="Century Gothic" pitchFamily="34" charset="0"/>
            </a:endParaRPr>
          </a:p>
          <a:p>
            <a:endParaRPr lang="pt-BR">
              <a:latin typeface="Century Gothic" pitchFamily="34" charset="0"/>
            </a:endParaRPr>
          </a:p>
          <a:p>
            <a:endParaRPr lang="pt-BR">
              <a:latin typeface="Century Gothic" pitchFamily="34" charset="0"/>
            </a:endParaRPr>
          </a:p>
          <a:p>
            <a:endParaRPr lang="pt-BR">
              <a:latin typeface="Century Gothic" pitchFamily="34" charset="0"/>
            </a:endParaRPr>
          </a:p>
          <a:p>
            <a:r>
              <a:rPr lang="pt-BR">
                <a:latin typeface="Century Gothic" pitchFamily="34" charset="0"/>
              </a:rPr>
              <a:t>Satélite: especialmente importante para locais  </a:t>
            </a:r>
          </a:p>
          <a:p>
            <a:r>
              <a:rPr lang="pt-BR">
                <a:latin typeface="Century Gothic" pitchFamily="34" charset="0"/>
              </a:rPr>
              <a:t>               de difícil acesso onde não existam outras </a:t>
            </a:r>
          </a:p>
          <a:p>
            <a:r>
              <a:rPr lang="pt-BR">
                <a:latin typeface="Century Gothic" pitchFamily="34" charset="0"/>
              </a:rPr>
              <a:t>               possibilidades de solução</a:t>
            </a:r>
          </a:p>
          <a:p>
            <a:endParaRPr lang="pt-BR">
              <a:latin typeface="Century Gothic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/>
            </a:extLst>
          </p:cNvPr>
          <p:cNvCxnSpPr/>
          <p:nvPr/>
        </p:nvCxnSpPr>
        <p:spPr>
          <a:xfrm>
            <a:off x="3779838" y="1824038"/>
            <a:ext cx="0" cy="165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981700" y="1824038"/>
            <a:ext cx="0" cy="165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/>
            </a:extLst>
          </p:cNvPr>
          <p:cNvSpPr/>
          <p:nvPr/>
        </p:nvSpPr>
        <p:spPr>
          <a:xfrm>
            <a:off x="1547813" y="1484313"/>
            <a:ext cx="6038850" cy="2160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/>
            </a:extLst>
          </p:cNvPr>
          <p:cNvSpPr/>
          <p:nvPr/>
        </p:nvSpPr>
        <p:spPr>
          <a:xfrm>
            <a:off x="6110288" y="1711325"/>
            <a:ext cx="1223962" cy="463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Seta: para a Direita Listrada 13">
            <a:extLst>
              <a:ext uri="{FF2B5EF4-FFF2-40B4-BE49-F238E27FC236}"/>
            </a:extLst>
          </p:cNvPr>
          <p:cNvSpPr/>
          <p:nvPr/>
        </p:nvSpPr>
        <p:spPr>
          <a:xfrm rot="8363164">
            <a:off x="3554413" y="2941638"/>
            <a:ext cx="3335337" cy="7842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4E0304-9582-4977-B3E5-CB3E29206D0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4872038" y="9525"/>
            <a:ext cx="3119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Contexto da necessidade</a:t>
            </a:r>
          </a:p>
          <a:p>
            <a:pPr algn="ctr"/>
            <a:r>
              <a:rPr lang="pt-BR">
                <a:latin typeface="Century Gothic" pitchFamily="34" charset="0"/>
              </a:rPr>
              <a:t>do SGDC</a:t>
            </a: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539750" y="1341438"/>
            <a:ext cx="8264525" cy="5046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Realização de políticas públicas para atendimento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de banda larga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50 satélites estrangeiros, nenhum genuinamente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nacional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Atendimento das Forças Armadas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Atendimento em regiões de difícil acesso,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 Amazônia e Nordeste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Denuncias de espionagem ao governo e empresas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brasileiras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Manutenção da soberania nacional na Amazônia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   e mar territorial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3553</TotalTime>
  <Words>638</Words>
  <Application>Microsoft Office PowerPoint</Application>
  <PresentationFormat>Apresentação na tela (4:3)</PresentationFormat>
  <Paragraphs>181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Century Gothic</vt:lpstr>
      <vt:lpstr>Arial</vt:lpstr>
      <vt:lpstr>Wingdings 2</vt:lpstr>
      <vt:lpstr>Calibri</vt:lpstr>
      <vt:lpstr>Austin</vt:lpstr>
      <vt:lpstr>Austin</vt:lpstr>
      <vt:lpstr>Austin</vt:lpstr>
      <vt:lpstr>Austin</vt:lpstr>
      <vt:lpstr>Audiência Pública Comissão RE e DN Comissão CTICI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Obrigado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3º ENDC – Encontro Nacional de Democratização da Comunicação</dc:title>
  <dc:creator>'Marcio Patusco</dc:creator>
  <cp:lastModifiedBy>Marcio</cp:lastModifiedBy>
  <cp:revision>164</cp:revision>
  <dcterms:created xsi:type="dcterms:W3CDTF">2017-05-17T16:06:34Z</dcterms:created>
  <dcterms:modified xsi:type="dcterms:W3CDTF">2017-09-21T10:28:21Z</dcterms:modified>
</cp:coreProperties>
</file>