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0" r:id="rId1"/>
  </p:sldMasterIdLst>
  <p:notesMasterIdLst>
    <p:notesMasterId r:id="rId21"/>
  </p:notesMasterIdLst>
  <p:sldIdLst>
    <p:sldId id="256" r:id="rId2"/>
    <p:sldId id="257" r:id="rId3"/>
    <p:sldId id="259" r:id="rId4"/>
    <p:sldId id="284" r:id="rId5"/>
    <p:sldId id="286" r:id="rId6"/>
    <p:sldId id="287" r:id="rId7"/>
    <p:sldId id="290" r:id="rId8"/>
    <p:sldId id="291" r:id="rId9"/>
    <p:sldId id="299" r:id="rId10"/>
    <p:sldId id="302" r:id="rId11"/>
    <p:sldId id="292" r:id="rId12"/>
    <p:sldId id="295" r:id="rId13"/>
    <p:sldId id="294" r:id="rId14"/>
    <p:sldId id="296" r:id="rId15"/>
    <p:sldId id="301" r:id="rId16"/>
    <p:sldId id="297" r:id="rId17"/>
    <p:sldId id="305" r:id="rId18"/>
    <p:sldId id="303" r:id="rId19"/>
    <p:sldId id="304" r:id="rId20"/>
  </p:sldIdLst>
  <p:sldSz cx="9144000" cy="6858000" type="screen4x3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77777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1"/>
  <c:chart>
    <c:plotArea>
      <c:layout/>
      <c:areaChart>
        <c:grouping val="stacked"/>
        <c:ser>
          <c:idx val="0"/>
          <c:order val="0"/>
          <c:tx>
            <c:strRef>
              <c:f>Plan1!$B$1</c:f>
              <c:strCache>
                <c:ptCount val="1"/>
                <c:pt idx="0">
                  <c:v>IBS</c:v>
                </c:pt>
              </c:strCache>
            </c:strRef>
          </c:tx>
          <c:spPr>
            <a:ln>
              <a:solidFill>
                <a:srgbClr val="FFFFFF"/>
              </a:solidFill>
            </a:ln>
          </c:spPr>
          <c:cat>
            <c:numRef>
              <c:f>Plan1!$A$2:$A$5</c:f>
              <c:numCache>
                <c:formatCode>General</c:formatCode>
                <c:ptCount val="4"/>
                <c:pt idx="0">
                  <c:v>2029</c:v>
                </c:pt>
                <c:pt idx="1">
                  <c:v>2030</c:v>
                </c:pt>
                <c:pt idx="2">
                  <c:v>2031</c:v>
                </c:pt>
                <c:pt idx="3">
                  <c:v>2032</c:v>
                </c:pt>
              </c:numCache>
            </c:numRef>
          </c:cat>
          <c:val>
            <c:numRef>
              <c:f>Plan1!$B$2:$B$5</c:f>
              <c:numCache>
                <c:formatCode>General</c:formatCode>
                <c:ptCount val="4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ICMS</c:v>
                </c:pt>
              </c:strCache>
            </c:strRef>
          </c:tx>
          <c:cat>
            <c:numRef>
              <c:f>Plan1!$A$2:$A$5</c:f>
              <c:numCache>
                <c:formatCode>General</c:formatCode>
                <c:ptCount val="4"/>
                <c:pt idx="0">
                  <c:v>2029</c:v>
                </c:pt>
                <c:pt idx="1">
                  <c:v>2030</c:v>
                </c:pt>
                <c:pt idx="2">
                  <c:v>2031</c:v>
                </c:pt>
                <c:pt idx="3">
                  <c:v>2032</c:v>
                </c:pt>
              </c:numCache>
            </c:numRef>
          </c:cat>
          <c:val>
            <c:numRef>
              <c:f>Plan1!$C$2:$C$5</c:f>
              <c:numCache>
                <c:formatCode>General</c:formatCode>
                <c:ptCount val="4"/>
                <c:pt idx="0">
                  <c:v>90</c:v>
                </c:pt>
                <c:pt idx="1">
                  <c:v>80</c:v>
                </c:pt>
                <c:pt idx="2">
                  <c:v>70</c:v>
                </c:pt>
                <c:pt idx="3">
                  <c:v>60</c:v>
                </c:pt>
              </c:numCache>
            </c:numRef>
          </c:val>
        </c:ser>
        <c:axId val="103058432"/>
        <c:axId val="103072512"/>
      </c:areaChart>
      <c:catAx>
        <c:axId val="103058432"/>
        <c:scaling>
          <c:orientation val="minMax"/>
        </c:scaling>
        <c:axPos val="b"/>
        <c:numFmt formatCode="General" sourceLinked="1"/>
        <c:tickLblPos val="nextTo"/>
        <c:crossAx val="103072512"/>
        <c:crosses val="autoZero"/>
        <c:auto val="1"/>
        <c:lblAlgn val="ctr"/>
        <c:lblOffset val="100"/>
      </c:catAx>
      <c:valAx>
        <c:axId val="103072512"/>
        <c:scaling>
          <c:orientation val="minMax"/>
        </c:scaling>
        <c:axPos val="l"/>
        <c:majorGridlines/>
        <c:numFmt formatCode="General" sourceLinked="1"/>
        <c:tickLblPos val="nextTo"/>
        <c:crossAx val="103058432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t-B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54BDF9-8515-4677-9942-0171F000F8EB}" type="doc">
      <dgm:prSet loTypeId="urn:microsoft.com/office/officeart/2005/8/layout/list1#1" loCatId="list" qsTypeId="urn:microsoft.com/office/officeart/2005/8/quickstyle/simple2#1" qsCatId="simple" csTypeId="urn:microsoft.com/office/officeart/2005/8/colors/colorful1" csCatId="colorful" phldr="1"/>
      <dgm:spPr/>
      <dgm:t>
        <a:bodyPr/>
        <a:lstStyle>
          <a:extLst/>
        </a:lstStyle>
        <a:p>
          <a:endParaRPr lang="pt-BR"/>
        </a:p>
      </dgm:t>
    </dgm:pt>
    <dgm:pt modelId="{787546C1-DD5C-4D6E-BFDD-D95A52E781AD}">
      <dgm:prSet phldrT="[Text]"/>
      <dgm:spPr/>
      <dgm:t>
        <a:bodyPr/>
        <a:lstStyle>
          <a:extLst/>
        </a:lstStyle>
        <a:p>
          <a:pPr algn="ctr"/>
          <a:r>
            <a:rPr lang="pt-BR" b="1" dirty="0" smtClean="0"/>
            <a:t>Benefícios</a:t>
          </a:r>
          <a:r>
            <a:rPr lang="pt-BR" b="1" baseline="0" dirty="0" smtClean="0"/>
            <a:t> Fiscais do ICMS</a:t>
          </a:r>
          <a:endParaRPr lang="pt-BR" b="1" dirty="0"/>
        </a:p>
      </dgm:t>
    </dgm:pt>
    <dgm:pt modelId="{88942913-D2BB-4DEB-B0E7-EA2B7A6CD360}" type="parTrans" cxnId="{DFAEFA4C-B3B0-4C4E-BCD8-BFB53D07C5D0}">
      <dgm:prSet/>
      <dgm:spPr/>
      <dgm:t>
        <a:bodyPr/>
        <a:lstStyle>
          <a:extLst/>
        </a:lstStyle>
        <a:p>
          <a:endParaRPr lang="pt-BR"/>
        </a:p>
      </dgm:t>
    </dgm:pt>
    <dgm:pt modelId="{579A9A07-8770-4AC1-9705-76E19F87D269}" type="sibTrans" cxnId="{DFAEFA4C-B3B0-4C4E-BCD8-BFB53D07C5D0}">
      <dgm:prSet/>
      <dgm:spPr/>
      <dgm:t>
        <a:bodyPr/>
        <a:lstStyle>
          <a:extLst/>
        </a:lstStyle>
        <a:p>
          <a:endParaRPr lang="pt-BR"/>
        </a:p>
      </dgm:t>
    </dgm:pt>
    <dgm:pt modelId="{F50BDB3E-817D-4A89-9D71-D9E0B029567B}">
      <dgm:prSet phldrT="[Text]"/>
      <dgm:spPr/>
      <dgm:t>
        <a:bodyPr/>
        <a:lstStyle>
          <a:extLst/>
        </a:lstStyle>
        <a:p>
          <a:pPr algn="ctr"/>
          <a:r>
            <a:rPr lang="pt-BR" b="1" dirty="0" smtClean="0"/>
            <a:t>Perda de Arrecadação dos Estados</a:t>
          </a:r>
          <a:endParaRPr lang="pt-BR" b="1" dirty="0"/>
        </a:p>
      </dgm:t>
    </dgm:pt>
    <dgm:pt modelId="{DE0B39BA-A6F3-455E-8022-365CCF701DB7}" type="parTrans" cxnId="{E8EF61B1-515C-44F0-9393-3A960B69FA7A}">
      <dgm:prSet/>
      <dgm:spPr/>
      <dgm:t>
        <a:bodyPr/>
        <a:lstStyle>
          <a:extLst/>
        </a:lstStyle>
        <a:p>
          <a:endParaRPr lang="pt-BR"/>
        </a:p>
      </dgm:t>
    </dgm:pt>
    <dgm:pt modelId="{25F4C625-3E51-442C-BBB8-3FA715271B27}" type="sibTrans" cxnId="{E8EF61B1-515C-44F0-9393-3A960B69FA7A}">
      <dgm:prSet/>
      <dgm:spPr/>
      <dgm:t>
        <a:bodyPr/>
        <a:lstStyle>
          <a:extLst/>
        </a:lstStyle>
        <a:p>
          <a:endParaRPr lang="pt-BR"/>
        </a:p>
      </dgm:t>
    </dgm:pt>
    <dgm:pt modelId="{ECBD6B98-1CBE-4BAA-AB77-4873C9DB1799}">
      <dgm:prSet phldrT="[Text]"/>
      <dgm:spPr>
        <a:solidFill>
          <a:schemeClr val="accent6"/>
        </a:solidFill>
      </dgm:spPr>
      <dgm:t>
        <a:bodyPr/>
        <a:lstStyle>
          <a:extLst/>
        </a:lstStyle>
        <a:p>
          <a:pPr algn="ctr"/>
          <a:r>
            <a:rPr lang="pt-BR" b="1" dirty="0" smtClean="0"/>
            <a:t>Política de Desenvolvimento</a:t>
          </a:r>
          <a:r>
            <a:rPr lang="pt-BR" b="1" baseline="0" dirty="0" smtClean="0"/>
            <a:t> Regional</a:t>
          </a:r>
          <a:endParaRPr lang="pt-BR" b="1" dirty="0"/>
        </a:p>
      </dgm:t>
    </dgm:pt>
    <dgm:pt modelId="{A8E7F406-AFD8-48D2-8D82-E8A1F17391BF}" type="parTrans" cxnId="{7BE48F06-505A-4F51-BA61-409D1FF34502}">
      <dgm:prSet/>
      <dgm:spPr/>
      <dgm:t>
        <a:bodyPr/>
        <a:lstStyle>
          <a:extLst/>
        </a:lstStyle>
        <a:p>
          <a:endParaRPr lang="pt-BR"/>
        </a:p>
      </dgm:t>
    </dgm:pt>
    <dgm:pt modelId="{CF18F627-55D0-4D75-84BC-9F6776290819}" type="sibTrans" cxnId="{7BE48F06-505A-4F51-BA61-409D1FF34502}">
      <dgm:prSet/>
      <dgm:spPr/>
      <dgm:t>
        <a:bodyPr/>
        <a:lstStyle>
          <a:extLst/>
        </a:lstStyle>
        <a:p>
          <a:endParaRPr lang="pt-BR"/>
        </a:p>
      </dgm:t>
    </dgm:pt>
    <dgm:pt modelId="{C0381764-41E9-4E2D-98D4-D0E75D804AFA}">
      <dgm:prSet phldrT="[Text]"/>
      <dgm:spPr/>
      <dgm:t>
        <a:bodyPr/>
        <a:lstStyle>
          <a:extLst/>
        </a:lstStyle>
        <a:p>
          <a:pPr algn="ctr"/>
          <a:r>
            <a:rPr lang="pt-BR" b="1" dirty="0" smtClean="0"/>
            <a:t>Perda de Autonomia Federativa</a:t>
          </a:r>
          <a:endParaRPr lang="pt-BR" b="1" dirty="0"/>
        </a:p>
      </dgm:t>
    </dgm:pt>
    <dgm:pt modelId="{E4D79B0B-ECBA-47FA-A8C2-BCBF0651F585}" type="parTrans" cxnId="{2E7D4EB0-6935-4A41-A7DB-9C03AD99A9CB}">
      <dgm:prSet/>
      <dgm:spPr/>
      <dgm:t>
        <a:bodyPr/>
        <a:lstStyle/>
        <a:p>
          <a:endParaRPr lang="pt-BR"/>
        </a:p>
      </dgm:t>
    </dgm:pt>
    <dgm:pt modelId="{52E8D218-4AFD-4810-8792-FE0C7A3361BE}" type="sibTrans" cxnId="{2E7D4EB0-6935-4A41-A7DB-9C03AD99A9CB}">
      <dgm:prSet/>
      <dgm:spPr/>
      <dgm:t>
        <a:bodyPr/>
        <a:lstStyle/>
        <a:p>
          <a:endParaRPr lang="pt-BR"/>
        </a:p>
      </dgm:t>
    </dgm:pt>
    <dgm:pt modelId="{9D58511D-D18C-46E6-ADFB-6CDE1389D37F}" type="pres">
      <dgm:prSet presAssocID="{8554BDF9-8515-4677-9942-0171F000F8E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>
          <a:extLst/>
        </a:lstStyle>
        <a:p>
          <a:endParaRPr lang="pt-BR"/>
        </a:p>
      </dgm:t>
    </dgm:pt>
    <dgm:pt modelId="{29EC7F92-6143-4EC7-AD17-ECAF75C06DC8}" type="pres">
      <dgm:prSet presAssocID="{787546C1-DD5C-4D6E-BFDD-D95A52E781AD}" presName="parentLin" presStyleCnt="0"/>
      <dgm:spPr/>
      <dgm:t>
        <a:bodyPr/>
        <a:lstStyle>
          <a:extLst/>
        </a:lstStyle>
        <a:p>
          <a:endParaRPr lang="pt-BR"/>
        </a:p>
      </dgm:t>
    </dgm:pt>
    <dgm:pt modelId="{F4F466C7-208D-4B4A-A865-9D82D8E9F892}" type="pres">
      <dgm:prSet presAssocID="{787546C1-DD5C-4D6E-BFDD-D95A52E781AD}" presName="parentLeftMargin" presStyleLbl="node1" presStyleIdx="0" presStyleCnt="4"/>
      <dgm:spPr/>
      <dgm:t>
        <a:bodyPr/>
        <a:lstStyle>
          <a:extLst/>
        </a:lstStyle>
        <a:p>
          <a:endParaRPr lang="pt-BR"/>
        </a:p>
      </dgm:t>
    </dgm:pt>
    <dgm:pt modelId="{8BC4E78D-0D98-4ED2-B23A-71FEC19A6436}" type="pres">
      <dgm:prSet presAssocID="{787546C1-DD5C-4D6E-BFDD-D95A52E781AD}" presName="parentText" presStyleLbl="node1" presStyleIdx="0" presStyleCnt="4" custScaleX="115633" custLinFactX="1736" custLinFactY="131487" custLinFactNeighborX="100000" custLinFactNeighborY="200000">
        <dgm:presLayoutVars>
          <dgm:chMax val="0"/>
          <dgm:bulletEnabled val="1"/>
        </dgm:presLayoutVars>
      </dgm:prSet>
      <dgm:spPr/>
      <dgm:t>
        <a:bodyPr/>
        <a:lstStyle>
          <a:extLst/>
        </a:lstStyle>
        <a:p>
          <a:endParaRPr lang="pt-BR"/>
        </a:p>
      </dgm:t>
    </dgm:pt>
    <dgm:pt modelId="{129CDA7D-4C80-4698-AFD0-7208B5D9749E}" type="pres">
      <dgm:prSet presAssocID="{787546C1-DD5C-4D6E-BFDD-D95A52E781AD}" presName="negativeSpace" presStyleCnt="0"/>
      <dgm:spPr/>
      <dgm:t>
        <a:bodyPr/>
        <a:lstStyle>
          <a:extLst/>
        </a:lstStyle>
        <a:p>
          <a:endParaRPr lang="pt-BR"/>
        </a:p>
      </dgm:t>
    </dgm:pt>
    <dgm:pt modelId="{EBA8CF1F-3B4A-4B6A-8877-CB03CDDAB1E9}" type="pres">
      <dgm:prSet presAssocID="{787546C1-DD5C-4D6E-BFDD-D95A52E781AD}" presName="childText" presStyleLbl="alignAcc1" presStyleIdx="0" presStyleCnt="4">
        <dgm:presLayoutVars>
          <dgm:bulletEnabled val="1"/>
        </dgm:presLayoutVars>
      </dgm:prSet>
      <dgm:spPr>
        <a:ln>
          <a:noFill/>
        </a:ln>
      </dgm:spPr>
      <dgm:t>
        <a:bodyPr/>
        <a:lstStyle>
          <a:extLst/>
        </a:lstStyle>
        <a:p>
          <a:endParaRPr lang="pt-BR"/>
        </a:p>
      </dgm:t>
    </dgm:pt>
    <dgm:pt modelId="{8BC0D01A-9D98-495C-93AA-A7D9631CDDAD}" type="pres">
      <dgm:prSet presAssocID="{579A9A07-8770-4AC1-9705-76E19F87D269}" presName="spaceBetweenRectangles" presStyleCnt="0"/>
      <dgm:spPr/>
      <dgm:t>
        <a:bodyPr/>
        <a:lstStyle>
          <a:extLst/>
        </a:lstStyle>
        <a:p>
          <a:endParaRPr lang="pt-BR"/>
        </a:p>
      </dgm:t>
    </dgm:pt>
    <dgm:pt modelId="{98CD7476-6A48-4BD0-A0B1-E79081300878}" type="pres">
      <dgm:prSet presAssocID="{F50BDB3E-817D-4A89-9D71-D9E0B029567B}" presName="parentLin" presStyleCnt="0"/>
      <dgm:spPr/>
      <dgm:t>
        <a:bodyPr/>
        <a:lstStyle>
          <a:extLst/>
        </a:lstStyle>
        <a:p>
          <a:endParaRPr lang="pt-BR"/>
        </a:p>
      </dgm:t>
    </dgm:pt>
    <dgm:pt modelId="{63AA2D3F-331D-492F-82D5-8A2B6C78BAAD}" type="pres">
      <dgm:prSet presAssocID="{F50BDB3E-817D-4A89-9D71-D9E0B029567B}" presName="parentLeftMargin" presStyleLbl="node1" presStyleIdx="0" presStyleCnt="4"/>
      <dgm:spPr/>
      <dgm:t>
        <a:bodyPr/>
        <a:lstStyle>
          <a:extLst/>
        </a:lstStyle>
        <a:p>
          <a:endParaRPr lang="pt-BR"/>
        </a:p>
      </dgm:t>
    </dgm:pt>
    <dgm:pt modelId="{2CFD44AC-C5B0-407B-B2EE-07415AFE4DC4}" type="pres">
      <dgm:prSet presAssocID="{F50BDB3E-817D-4A89-9D71-D9E0B029567B}" presName="parentText" presStyleLbl="node1" presStyleIdx="1" presStyleCnt="4" custScaleX="116959" custScaleY="109083" custLinFactX="1736" custLinFactNeighborX="100000" custLinFactNeighborY="-96406">
        <dgm:presLayoutVars>
          <dgm:chMax val="0"/>
          <dgm:bulletEnabled val="1"/>
        </dgm:presLayoutVars>
      </dgm:prSet>
      <dgm:spPr/>
      <dgm:t>
        <a:bodyPr/>
        <a:lstStyle>
          <a:extLst/>
        </a:lstStyle>
        <a:p>
          <a:endParaRPr lang="pt-BR"/>
        </a:p>
      </dgm:t>
    </dgm:pt>
    <dgm:pt modelId="{E27A153A-8ADD-4646-B3A3-509A74CD0695}" type="pres">
      <dgm:prSet presAssocID="{F50BDB3E-817D-4A89-9D71-D9E0B029567B}" presName="negativeSpace" presStyleCnt="0"/>
      <dgm:spPr/>
      <dgm:t>
        <a:bodyPr/>
        <a:lstStyle>
          <a:extLst/>
        </a:lstStyle>
        <a:p>
          <a:endParaRPr lang="pt-BR"/>
        </a:p>
      </dgm:t>
    </dgm:pt>
    <dgm:pt modelId="{2DB5D132-AB90-49A4-A479-F0988A86E33E}" type="pres">
      <dgm:prSet presAssocID="{F50BDB3E-817D-4A89-9D71-D9E0B029567B}" presName="childText" presStyleLbl="alignAcc1" presStyleIdx="1" presStyleCnt="4" custLinFactNeighborX="-197" custLinFactNeighborY="-16464">
        <dgm:presLayoutVars>
          <dgm:bulletEnabled val="1"/>
        </dgm:presLayoutVars>
      </dgm:prSet>
      <dgm:spPr>
        <a:ln>
          <a:noFill/>
        </a:ln>
      </dgm:spPr>
      <dgm:t>
        <a:bodyPr/>
        <a:lstStyle>
          <a:extLst/>
        </a:lstStyle>
        <a:p>
          <a:endParaRPr lang="pt-BR"/>
        </a:p>
      </dgm:t>
    </dgm:pt>
    <dgm:pt modelId="{A5E75685-2820-438A-88AF-159553A570AE}" type="pres">
      <dgm:prSet presAssocID="{25F4C625-3E51-442C-BBB8-3FA715271B27}" presName="spaceBetweenRectangles" presStyleCnt="0"/>
      <dgm:spPr/>
      <dgm:t>
        <a:bodyPr/>
        <a:lstStyle>
          <a:extLst/>
        </a:lstStyle>
        <a:p>
          <a:endParaRPr lang="pt-BR"/>
        </a:p>
      </dgm:t>
    </dgm:pt>
    <dgm:pt modelId="{3936D63D-3BB5-4099-A097-CE176EB2ABE2}" type="pres">
      <dgm:prSet presAssocID="{ECBD6B98-1CBE-4BAA-AB77-4873C9DB1799}" presName="parentLin" presStyleCnt="0"/>
      <dgm:spPr/>
      <dgm:t>
        <a:bodyPr/>
        <a:lstStyle>
          <a:extLst/>
        </a:lstStyle>
        <a:p>
          <a:endParaRPr lang="pt-BR"/>
        </a:p>
      </dgm:t>
    </dgm:pt>
    <dgm:pt modelId="{CA895514-6C23-43E3-A15C-728A9EC10843}" type="pres">
      <dgm:prSet presAssocID="{ECBD6B98-1CBE-4BAA-AB77-4873C9DB1799}" presName="parentLeftMargin" presStyleLbl="node1" presStyleIdx="1" presStyleCnt="4"/>
      <dgm:spPr/>
      <dgm:t>
        <a:bodyPr/>
        <a:lstStyle>
          <a:extLst/>
        </a:lstStyle>
        <a:p>
          <a:endParaRPr lang="pt-BR"/>
        </a:p>
      </dgm:t>
    </dgm:pt>
    <dgm:pt modelId="{D2A5797B-20EE-4298-BA50-C968CEE241D4}" type="pres">
      <dgm:prSet presAssocID="{ECBD6B98-1CBE-4BAA-AB77-4873C9DB1799}" presName="parentText" presStyleLbl="node1" presStyleIdx="2" presStyleCnt="4" custScaleX="116173" custLinFactX="1736" custLinFactY="-15218" custLinFactNeighborX="100000" custLinFactNeighborY="-100000">
        <dgm:presLayoutVars>
          <dgm:chMax val="0"/>
          <dgm:bulletEnabled val="1"/>
        </dgm:presLayoutVars>
      </dgm:prSet>
      <dgm:spPr/>
      <dgm:t>
        <a:bodyPr/>
        <a:lstStyle>
          <a:extLst/>
        </a:lstStyle>
        <a:p>
          <a:endParaRPr lang="pt-BR"/>
        </a:p>
      </dgm:t>
    </dgm:pt>
    <dgm:pt modelId="{AEA9E5FD-8F48-4CA8-8487-C530B0C74333}" type="pres">
      <dgm:prSet presAssocID="{ECBD6B98-1CBE-4BAA-AB77-4873C9DB1799}" presName="negativeSpace" presStyleCnt="0"/>
      <dgm:spPr/>
      <dgm:t>
        <a:bodyPr/>
        <a:lstStyle>
          <a:extLst/>
        </a:lstStyle>
        <a:p>
          <a:endParaRPr lang="pt-BR"/>
        </a:p>
      </dgm:t>
    </dgm:pt>
    <dgm:pt modelId="{56015E43-931D-4CAD-85C0-E9EB84437182}" type="pres">
      <dgm:prSet presAssocID="{ECBD6B98-1CBE-4BAA-AB77-4873C9DB1799}" presName="childText" presStyleLbl="alignAcc1" presStyleIdx="2" presStyleCnt="4" custLinFactY="-100000" custLinFactNeighborX="0" custLinFactNeighborY="-150779">
        <dgm:presLayoutVars>
          <dgm:bulletEnabled val="1"/>
        </dgm:presLayoutVars>
      </dgm:prSet>
      <dgm:spPr>
        <a:ln>
          <a:noFill/>
        </a:ln>
      </dgm:spPr>
      <dgm:t>
        <a:bodyPr/>
        <a:lstStyle>
          <a:extLst/>
        </a:lstStyle>
        <a:p>
          <a:endParaRPr lang="pt-BR"/>
        </a:p>
      </dgm:t>
    </dgm:pt>
    <dgm:pt modelId="{7F6963CB-35E3-4047-9F48-04EACE82A112}" type="pres">
      <dgm:prSet presAssocID="{CF18F627-55D0-4D75-84BC-9F6776290819}" presName="spaceBetweenRectangles" presStyleCnt="0"/>
      <dgm:spPr/>
    </dgm:pt>
    <dgm:pt modelId="{88096CB8-ADE1-4A90-9708-4DF3078A7CC1}" type="pres">
      <dgm:prSet presAssocID="{C0381764-41E9-4E2D-98D4-D0E75D804AFA}" presName="parentLin" presStyleCnt="0"/>
      <dgm:spPr/>
    </dgm:pt>
    <dgm:pt modelId="{D331B413-6462-409A-9B19-E9198E63553F}" type="pres">
      <dgm:prSet presAssocID="{C0381764-41E9-4E2D-98D4-D0E75D804AFA}" presName="parentLeftMargin" presStyleLbl="node1" presStyleIdx="2" presStyleCnt="4" custScaleX="115633" custLinFactNeighborX="9276" custLinFactNeighborY="-4638"/>
      <dgm:spPr/>
      <dgm:t>
        <a:bodyPr/>
        <a:lstStyle/>
        <a:p>
          <a:endParaRPr lang="pt-BR"/>
        </a:p>
      </dgm:t>
    </dgm:pt>
    <dgm:pt modelId="{57C18758-240A-4960-99C6-AAD6B246E45A}" type="pres">
      <dgm:prSet presAssocID="{C0381764-41E9-4E2D-98D4-D0E75D804AFA}" presName="parentText" presStyleLbl="node1" presStyleIdx="3" presStyleCnt="4" custLinFactX="620" custLinFactY="-269618" custLinFactNeighborX="100000" custLinFactNeighborY="-3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230CC8-A866-4CB1-9347-FF7DDC656BEB}" type="pres">
      <dgm:prSet presAssocID="{C0381764-41E9-4E2D-98D4-D0E75D804AFA}" presName="negativeSpace" presStyleCnt="0"/>
      <dgm:spPr/>
    </dgm:pt>
    <dgm:pt modelId="{CE3254CD-6005-438F-9BBB-C5031D16C99E}" type="pres">
      <dgm:prSet presAssocID="{C0381764-41E9-4E2D-98D4-D0E75D804AFA}" presName="childText" presStyleLbl="alignAcc1" presStyleIdx="3" presStyleCnt="4">
        <dgm:presLayoutVars>
          <dgm:bulletEnabled val="1"/>
        </dgm:presLayoutVars>
      </dgm:prSet>
      <dgm:spPr/>
    </dgm:pt>
  </dgm:ptLst>
  <dgm:cxnLst>
    <dgm:cxn modelId="{B4469A3C-1059-43ED-B105-5BAE5BA9EABB}" type="presOf" srcId="{C0381764-41E9-4E2D-98D4-D0E75D804AFA}" destId="{57C18758-240A-4960-99C6-AAD6B246E45A}" srcOrd="1" destOrd="0" presId="urn:microsoft.com/office/officeart/2005/8/layout/list1#1"/>
    <dgm:cxn modelId="{7BE48F06-505A-4F51-BA61-409D1FF34502}" srcId="{8554BDF9-8515-4677-9942-0171F000F8EB}" destId="{ECBD6B98-1CBE-4BAA-AB77-4873C9DB1799}" srcOrd="2" destOrd="0" parTransId="{A8E7F406-AFD8-48D2-8D82-E8A1F17391BF}" sibTransId="{CF18F627-55D0-4D75-84BC-9F6776290819}"/>
    <dgm:cxn modelId="{2E7D4EB0-6935-4A41-A7DB-9C03AD99A9CB}" srcId="{8554BDF9-8515-4677-9942-0171F000F8EB}" destId="{C0381764-41E9-4E2D-98D4-D0E75D804AFA}" srcOrd="3" destOrd="0" parTransId="{E4D79B0B-ECBA-47FA-A8C2-BCBF0651F585}" sibTransId="{52E8D218-4AFD-4810-8792-FE0C7A3361BE}"/>
    <dgm:cxn modelId="{1BAF750E-C72C-4661-AABA-C41741AB03F3}" type="presOf" srcId="{ECBD6B98-1CBE-4BAA-AB77-4873C9DB1799}" destId="{CA895514-6C23-43E3-A15C-728A9EC10843}" srcOrd="0" destOrd="0" presId="urn:microsoft.com/office/officeart/2005/8/layout/list1#1"/>
    <dgm:cxn modelId="{DFAEFA4C-B3B0-4C4E-BCD8-BFB53D07C5D0}" srcId="{8554BDF9-8515-4677-9942-0171F000F8EB}" destId="{787546C1-DD5C-4D6E-BFDD-D95A52E781AD}" srcOrd="0" destOrd="0" parTransId="{88942913-D2BB-4DEB-B0E7-EA2B7A6CD360}" sibTransId="{579A9A07-8770-4AC1-9705-76E19F87D269}"/>
    <dgm:cxn modelId="{EB840018-7C6C-436F-9A99-D7C18044C3B3}" type="presOf" srcId="{ECBD6B98-1CBE-4BAA-AB77-4873C9DB1799}" destId="{D2A5797B-20EE-4298-BA50-C968CEE241D4}" srcOrd="1" destOrd="0" presId="urn:microsoft.com/office/officeart/2005/8/layout/list1#1"/>
    <dgm:cxn modelId="{ADBD4A98-FF11-4FD5-8BD1-8015621DF0A6}" type="presOf" srcId="{F50BDB3E-817D-4A89-9D71-D9E0B029567B}" destId="{63AA2D3F-331D-492F-82D5-8A2B6C78BAAD}" srcOrd="0" destOrd="0" presId="urn:microsoft.com/office/officeart/2005/8/layout/list1#1"/>
    <dgm:cxn modelId="{F3C374E8-F546-4A40-BBC3-3D969F64DBD3}" type="presOf" srcId="{C0381764-41E9-4E2D-98D4-D0E75D804AFA}" destId="{D331B413-6462-409A-9B19-E9198E63553F}" srcOrd="0" destOrd="0" presId="urn:microsoft.com/office/officeart/2005/8/layout/list1#1"/>
    <dgm:cxn modelId="{1D9E4DA1-94F3-4E9A-8F94-D303A3E4954B}" type="presOf" srcId="{787546C1-DD5C-4D6E-BFDD-D95A52E781AD}" destId="{F4F466C7-208D-4B4A-A865-9D82D8E9F892}" srcOrd="0" destOrd="0" presId="urn:microsoft.com/office/officeart/2005/8/layout/list1#1"/>
    <dgm:cxn modelId="{E8EF61B1-515C-44F0-9393-3A960B69FA7A}" srcId="{8554BDF9-8515-4677-9942-0171F000F8EB}" destId="{F50BDB3E-817D-4A89-9D71-D9E0B029567B}" srcOrd="1" destOrd="0" parTransId="{DE0B39BA-A6F3-455E-8022-365CCF701DB7}" sibTransId="{25F4C625-3E51-442C-BBB8-3FA715271B27}"/>
    <dgm:cxn modelId="{A045104B-70CA-42EC-BE1F-933B20FE0C6C}" type="presOf" srcId="{8554BDF9-8515-4677-9942-0171F000F8EB}" destId="{9D58511D-D18C-46E6-ADFB-6CDE1389D37F}" srcOrd="0" destOrd="0" presId="urn:microsoft.com/office/officeart/2005/8/layout/list1#1"/>
    <dgm:cxn modelId="{1F960D66-30BB-43A5-978D-4586E0D1EE4B}" type="presOf" srcId="{787546C1-DD5C-4D6E-BFDD-D95A52E781AD}" destId="{8BC4E78D-0D98-4ED2-B23A-71FEC19A6436}" srcOrd="1" destOrd="0" presId="urn:microsoft.com/office/officeart/2005/8/layout/list1#1"/>
    <dgm:cxn modelId="{8C1A898F-1E9B-41C0-B2FF-D2932BA3C61D}" type="presOf" srcId="{F50BDB3E-817D-4A89-9D71-D9E0B029567B}" destId="{2CFD44AC-C5B0-407B-B2EE-07415AFE4DC4}" srcOrd="1" destOrd="0" presId="urn:microsoft.com/office/officeart/2005/8/layout/list1#1"/>
    <dgm:cxn modelId="{58F38F21-C1AF-4887-BDD2-67C958EBE112}" type="presParOf" srcId="{9D58511D-D18C-46E6-ADFB-6CDE1389D37F}" destId="{29EC7F92-6143-4EC7-AD17-ECAF75C06DC8}" srcOrd="0" destOrd="0" presId="urn:microsoft.com/office/officeart/2005/8/layout/list1#1"/>
    <dgm:cxn modelId="{DADC3762-59A6-4495-AFB6-803C0EBF31CA}" type="presParOf" srcId="{29EC7F92-6143-4EC7-AD17-ECAF75C06DC8}" destId="{F4F466C7-208D-4B4A-A865-9D82D8E9F892}" srcOrd="0" destOrd="0" presId="urn:microsoft.com/office/officeart/2005/8/layout/list1#1"/>
    <dgm:cxn modelId="{E7F22966-B938-4F59-AB11-1D2F72D161F1}" type="presParOf" srcId="{29EC7F92-6143-4EC7-AD17-ECAF75C06DC8}" destId="{8BC4E78D-0D98-4ED2-B23A-71FEC19A6436}" srcOrd="1" destOrd="0" presId="urn:microsoft.com/office/officeart/2005/8/layout/list1#1"/>
    <dgm:cxn modelId="{0E1A0FFB-1EED-48FD-B1CB-377651126CF7}" type="presParOf" srcId="{9D58511D-D18C-46E6-ADFB-6CDE1389D37F}" destId="{129CDA7D-4C80-4698-AFD0-7208B5D9749E}" srcOrd="1" destOrd="0" presId="urn:microsoft.com/office/officeart/2005/8/layout/list1#1"/>
    <dgm:cxn modelId="{117F0026-306D-4897-A7AB-6DDC9E43155D}" type="presParOf" srcId="{9D58511D-D18C-46E6-ADFB-6CDE1389D37F}" destId="{EBA8CF1F-3B4A-4B6A-8877-CB03CDDAB1E9}" srcOrd="2" destOrd="0" presId="urn:microsoft.com/office/officeart/2005/8/layout/list1#1"/>
    <dgm:cxn modelId="{C4E8A731-E7BB-4636-9D5B-EAF648980059}" type="presParOf" srcId="{9D58511D-D18C-46E6-ADFB-6CDE1389D37F}" destId="{8BC0D01A-9D98-495C-93AA-A7D9631CDDAD}" srcOrd="3" destOrd="0" presId="urn:microsoft.com/office/officeart/2005/8/layout/list1#1"/>
    <dgm:cxn modelId="{1C1C1D40-CA92-42B9-BFAE-28CD99A44D41}" type="presParOf" srcId="{9D58511D-D18C-46E6-ADFB-6CDE1389D37F}" destId="{98CD7476-6A48-4BD0-A0B1-E79081300878}" srcOrd="4" destOrd="0" presId="urn:microsoft.com/office/officeart/2005/8/layout/list1#1"/>
    <dgm:cxn modelId="{4D4D46A3-085A-4BE3-B57F-9A2D7D509B49}" type="presParOf" srcId="{98CD7476-6A48-4BD0-A0B1-E79081300878}" destId="{63AA2D3F-331D-492F-82D5-8A2B6C78BAAD}" srcOrd="0" destOrd="0" presId="urn:microsoft.com/office/officeart/2005/8/layout/list1#1"/>
    <dgm:cxn modelId="{1512C15B-9D2F-437F-B2E2-B34C40156561}" type="presParOf" srcId="{98CD7476-6A48-4BD0-A0B1-E79081300878}" destId="{2CFD44AC-C5B0-407B-B2EE-07415AFE4DC4}" srcOrd="1" destOrd="0" presId="urn:microsoft.com/office/officeart/2005/8/layout/list1#1"/>
    <dgm:cxn modelId="{3D942A01-82D7-44FF-A778-F0CF3334B676}" type="presParOf" srcId="{9D58511D-D18C-46E6-ADFB-6CDE1389D37F}" destId="{E27A153A-8ADD-4646-B3A3-509A74CD0695}" srcOrd="5" destOrd="0" presId="urn:microsoft.com/office/officeart/2005/8/layout/list1#1"/>
    <dgm:cxn modelId="{A42D74F1-587B-4CCC-A643-E1D5BA96F0EA}" type="presParOf" srcId="{9D58511D-D18C-46E6-ADFB-6CDE1389D37F}" destId="{2DB5D132-AB90-49A4-A479-F0988A86E33E}" srcOrd="6" destOrd="0" presId="urn:microsoft.com/office/officeart/2005/8/layout/list1#1"/>
    <dgm:cxn modelId="{5783C852-9201-438C-A833-9F29205584EB}" type="presParOf" srcId="{9D58511D-D18C-46E6-ADFB-6CDE1389D37F}" destId="{A5E75685-2820-438A-88AF-159553A570AE}" srcOrd="7" destOrd="0" presId="urn:microsoft.com/office/officeart/2005/8/layout/list1#1"/>
    <dgm:cxn modelId="{CCDE5064-ACC1-4A08-AFD3-9E63FF6474D7}" type="presParOf" srcId="{9D58511D-D18C-46E6-ADFB-6CDE1389D37F}" destId="{3936D63D-3BB5-4099-A097-CE176EB2ABE2}" srcOrd="8" destOrd="0" presId="urn:microsoft.com/office/officeart/2005/8/layout/list1#1"/>
    <dgm:cxn modelId="{E576CB23-7F09-423D-99FE-DBF6A63CADD7}" type="presParOf" srcId="{3936D63D-3BB5-4099-A097-CE176EB2ABE2}" destId="{CA895514-6C23-43E3-A15C-728A9EC10843}" srcOrd="0" destOrd="0" presId="urn:microsoft.com/office/officeart/2005/8/layout/list1#1"/>
    <dgm:cxn modelId="{AE58AA66-CF5C-424D-8B98-EDB2F614DC7A}" type="presParOf" srcId="{3936D63D-3BB5-4099-A097-CE176EB2ABE2}" destId="{D2A5797B-20EE-4298-BA50-C968CEE241D4}" srcOrd="1" destOrd="0" presId="urn:microsoft.com/office/officeart/2005/8/layout/list1#1"/>
    <dgm:cxn modelId="{FBC3D618-2024-4257-B432-280BE2DE600E}" type="presParOf" srcId="{9D58511D-D18C-46E6-ADFB-6CDE1389D37F}" destId="{AEA9E5FD-8F48-4CA8-8487-C530B0C74333}" srcOrd="9" destOrd="0" presId="urn:microsoft.com/office/officeart/2005/8/layout/list1#1"/>
    <dgm:cxn modelId="{341024FC-9245-40AE-9171-0836E2F667E4}" type="presParOf" srcId="{9D58511D-D18C-46E6-ADFB-6CDE1389D37F}" destId="{56015E43-931D-4CAD-85C0-E9EB84437182}" srcOrd="10" destOrd="0" presId="urn:microsoft.com/office/officeart/2005/8/layout/list1#1"/>
    <dgm:cxn modelId="{1E4D5652-32F4-4FB3-BC74-2308740D6BEB}" type="presParOf" srcId="{9D58511D-D18C-46E6-ADFB-6CDE1389D37F}" destId="{7F6963CB-35E3-4047-9F48-04EACE82A112}" srcOrd="11" destOrd="0" presId="urn:microsoft.com/office/officeart/2005/8/layout/list1#1"/>
    <dgm:cxn modelId="{DDD047D2-8895-4103-BF37-AF110E95EC1D}" type="presParOf" srcId="{9D58511D-D18C-46E6-ADFB-6CDE1389D37F}" destId="{88096CB8-ADE1-4A90-9708-4DF3078A7CC1}" srcOrd="12" destOrd="0" presId="urn:microsoft.com/office/officeart/2005/8/layout/list1#1"/>
    <dgm:cxn modelId="{540FAB81-8170-4EDA-B943-0E36E6BE3726}" type="presParOf" srcId="{88096CB8-ADE1-4A90-9708-4DF3078A7CC1}" destId="{D331B413-6462-409A-9B19-E9198E63553F}" srcOrd="0" destOrd="0" presId="urn:microsoft.com/office/officeart/2005/8/layout/list1#1"/>
    <dgm:cxn modelId="{D3B521FA-E298-4043-9279-D83E6163EA1B}" type="presParOf" srcId="{88096CB8-ADE1-4A90-9708-4DF3078A7CC1}" destId="{57C18758-240A-4960-99C6-AAD6B246E45A}" srcOrd="1" destOrd="0" presId="urn:microsoft.com/office/officeart/2005/8/layout/list1#1"/>
    <dgm:cxn modelId="{BE08B175-CDDC-4469-8893-78A3A584E9F7}" type="presParOf" srcId="{9D58511D-D18C-46E6-ADFB-6CDE1389D37F}" destId="{7E230CC8-A866-4CB1-9347-FF7DDC656BEB}" srcOrd="13" destOrd="0" presId="urn:microsoft.com/office/officeart/2005/8/layout/list1#1"/>
    <dgm:cxn modelId="{941F2BBC-5C59-42B0-A0BC-A80C4CD1B657}" type="presParOf" srcId="{9D58511D-D18C-46E6-ADFB-6CDE1389D37F}" destId="{CE3254CD-6005-438F-9BBB-C5031D16C99E}" srcOrd="14" destOrd="0" presId="urn:microsoft.com/office/officeart/2005/8/layout/list1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A8CF1F-3B4A-4B6A-8877-CB03CDDAB1E9}">
      <dsp:nvSpPr>
        <dsp:cNvPr id="0" name=""/>
        <dsp:cNvSpPr/>
      </dsp:nvSpPr>
      <dsp:spPr>
        <a:xfrm>
          <a:off x="0" y="1069371"/>
          <a:ext cx="441959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4E78D-0D98-4ED2-B23A-71FEC19A6436}">
      <dsp:nvSpPr>
        <dsp:cNvPr id="0" name=""/>
        <dsp:cNvSpPr/>
      </dsp:nvSpPr>
      <dsp:spPr>
        <a:xfrm>
          <a:off x="495666" y="2398890"/>
          <a:ext cx="3577361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6935" tIns="0" rIns="116935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Benefícios</a:t>
          </a:r>
          <a:r>
            <a:rPr lang="pt-BR" sz="1600" b="1" kern="1200" baseline="0" dirty="0" smtClean="0"/>
            <a:t> Fiscais do ICMS</a:t>
          </a:r>
          <a:endParaRPr lang="pt-BR" sz="1600" b="1" kern="1200" dirty="0"/>
        </a:p>
      </dsp:txBody>
      <dsp:txXfrm>
        <a:off x="495666" y="2398890"/>
        <a:ext cx="3577361" cy="472320"/>
      </dsp:txXfrm>
    </dsp:sp>
    <dsp:sp modelId="{2DB5D132-AB90-49A4-A479-F0988A86E33E}">
      <dsp:nvSpPr>
        <dsp:cNvPr id="0" name=""/>
        <dsp:cNvSpPr/>
      </dsp:nvSpPr>
      <dsp:spPr>
        <a:xfrm>
          <a:off x="0" y="1823807"/>
          <a:ext cx="441959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FD44AC-C5B0-407B-B2EE-07415AFE4DC4}">
      <dsp:nvSpPr>
        <dsp:cNvPr id="0" name=""/>
        <dsp:cNvSpPr/>
      </dsp:nvSpPr>
      <dsp:spPr>
        <a:xfrm>
          <a:off x="495666" y="1103626"/>
          <a:ext cx="3618383" cy="5152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6935" tIns="0" rIns="116935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Perda de Arrecadação dos Estados</a:t>
          </a:r>
          <a:endParaRPr lang="pt-BR" sz="1600" b="1" kern="1200" dirty="0"/>
        </a:p>
      </dsp:txBody>
      <dsp:txXfrm>
        <a:off x="495666" y="1103626"/>
        <a:ext cx="3618383" cy="515220"/>
      </dsp:txXfrm>
    </dsp:sp>
    <dsp:sp modelId="{56015E43-931D-4CAD-85C0-E9EB84437182}">
      <dsp:nvSpPr>
        <dsp:cNvPr id="0" name=""/>
        <dsp:cNvSpPr/>
      </dsp:nvSpPr>
      <dsp:spPr>
        <a:xfrm>
          <a:off x="0" y="2030318"/>
          <a:ext cx="441959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noFill/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A5797B-20EE-4298-BA50-C968CEE241D4}">
      <dsp:nvSpPr>
        <dsp:cNvPr id="0" name=""/>
        <dsp:cNvSpPr/>
      </dsp:nvSpPr>
      <dsp:spPr>
        <a:xfrm>
          <a:off x="495666" y="1783434"/>
          <a:ext cx="3594067" cy="472320"/>
        </a:xfrm>
        <a:prstGeom prst="roundRect">
          <a:avLst/>
        </a:prstGeom>
        <a:solidFill>
          <a:schemeClr val="accent6"/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6935" tIns="0" rIns="116935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Política de Desenvolvimento</a:t>
          </a:r>
          <a:r>
            <a:rPr lang="pt-BR" sz="1600" b="1" kern="1200" baseline="0" dirty="0" smtClean="0"/>
            <a:t> Regional</a:t>
          </a:r>
          <a:endParaRPr lang="pt-BR" sz="1600" b="1" kern="1200" dirty="0"/>
        </a:p>
      </dsp:txBody>
      <dsp:txXfrm>
        <a:off x="495666" y="1783434"/>
        <a:ext cx="3594067" cy="472320"/>
      </dsp:txXfrm>
    </dsp:sp>
    <dsp:sp modelId="{CE3254CD-6005-438F-9BBB-C5031D16C99E}">
      <dsp:nvSpPr>
        <dsp:cNvPr id="0" name=""/>
        <dsp:cNvSpPr/>
      </dsp:nvSpPr>
      <dsp:spPr>
        <a:xfrm>
          <a:off x="0" y="3289551"/>
          <a:ext cx="4419599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C18758-240A-4960-99C6-AAD6B246E45A}">
      <dsp:nvSpPr>
        <dsp:cNvPr id="0" name=""/>
        <dsp:cNvSpPr/>
      </dsp:nvSpPr>
      <dsp:spPr>
        <a:xfrm>
          <a:off x="495686" y="362972"/>
          <a:ext cx="3093720" cy="472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6935" tIns="0" rIns="116935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Perda de Autonomia Federativa</a:t>
          </a:r>
          <a:endParaRPr lang="pt-BR" sz="1600" b="1" kern="1200" dirty="0"/>
        </a:p>
      </dsp:txBody>
      <dsp:txXfrm>
        <a:off x="495686" y="362972"/>
        <a:ext cx="3093720" cy="472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#1" minVer="12.0">
  <dgm:title val=""/>
  <dgm:desc val=""/>
  <dgm:catLst>
    <dgm:cat type="list" pri="4000"/>
  </dgm:catLst>
  <dgm:sampData>
    <dgm:dataModel>
      <dgm:ptLst>
        <dgm:pt modelId="0" type="doc">
          <dgm:prSet phldr="1"/>
        </dgm:pt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100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2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presOf/>
        <dgm:constrLst/>
        <dgm:ruleLst/>
      </dgm:layoutNode>
      <dgm:layoutNode name="childText" styleLbl="align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presOf/>
          <dgm:shape xmlns:r="http://schemas.openxmlformats.org/officeDocument/2006/relationships" r:blip="">
            <dgm:adjLst/>
          </dgm:shape>
          <dgm:constr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#1">
  <dgm:title val="Simple 2"/>
  <dgm:desc val="Simple 2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C238408C-6839-46EE-8131-EDA75C487F2E}" type="datetimeFigureOut">
              <a:rPr/>
              <a:pPr/>
              <a:t>30/06/2006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87D77045-401A-4D5E-BFE3-54C21A8A6634}" type="slidenum">
              <a:rPr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kumimoji="0" lang="pt-BR" smtClean="0">
                <a:solidFill>
                  <a:schemeClr val="tx2"/>
                </a:solidFill>
              </a:rPr>
              <a:pPr/>
              <a:t>26/11/2024</a:t>
            </a:fld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l"/>
            <a:fld id="{72AC53DF-4216-466D-99A7-94400E6C2A25}" type="slidenum">
              <a:rPr kumimoji="0" lang="pt-BR" sz="1200" smtClean="0">
                <a:solidFill>
                  <a:schemeClr val="tx2"/>
                </a:solidFill>
              </a:rPr>
              <a:pPr algn="l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kumimoji="0" lang="pt-BR" smtClean="0">
                <a:solidFill>
                  <a:schemeClr val="tx2"/>
                </a:solidFill>
              </a:rPr>
              <a:pPr/>
              <a:t>26/11/2024</a:t>
            </a:fld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kumimoji="0" lang="pt-BR" sz="1200" smtClean="0">
                <a:solidFill>
                  <a:schemeClr val="tx2"/>
                </a:solidFill>
              </a:rPr>
              <a:pPr algn="l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 algn="l"/>
            <a:fld id="{72AC53DF-4216-466D-99A7-94400E6C2A25}" type="slidenum">
              <a:rPr kumimoji="0" lang="pt-BR" sz="1200" smtClean="0">
                <a:solidFill>
                  <a:schemeClr val="tx2"/>
                </a:solidFill>
              </a:rPr>
              <a:pPr algn="l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kumimoji="0" lang="pt-BR" smtClean="0">
                <a:solidFill>
                  <a:schemeClr val="tx2"/>
                </a:solidFill>
              </a:rPr>
              <a:pPr/>
              <a:t>26/11/2024</a:t>
            </a:fld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kumimoji="0" lang="pt-BR" smtClean="0">
                <a:solidFill>
                  <a:schemeClr val="tx2"/>
                </a:solidFill>
              </a:rPr>
              <a:pPr/>
              <a:t>26/11/2024</a:t>
            </a:fld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 algn="l"/>
            <a:fld id="{72AC53DF-4216-466D-99A7-94400E6C2A25}" type="slidenum">
              <a:rPr kumimoji="0" lang="pt-BR" sz="1200" smtClean="0">
                <a:solidFill>
                  <a:schemeClr val="tx2"/>
                </a:solidFill>
              </a:rPr>
              <a:pPr algn="l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D3D3-6235-4F4C-B439-DF277FB555A7}" type="datetimeFigureOut">
              <a:rPr lang="pt-BR" smtClean="0"/>
              <a:pPr/>
              <a:t>26/11/2024</a:t>
            </a:fld>
            <a:endParaRPr kumimoji="0"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AD93096-5B34-4342-9326-69289CEAE4C2}" type="slidenum">
              <a:rPr lang="pt-BR" smtClean="0"/>
              <a:pPr/>
              <a:t>‹nº›</a:t>
            </a:fld>
            <a:endParaRPr kumimoji="0"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B5F1E3E-4B2F-4895-B65E-28B2E64F39F6}" type="datetimeFigureOut">
              <a:rPr lang="pt-BR" smtClean="0"/>
              <a:pPr/>
              <a:t>26/11/2024</a:t>
            </a:fld>
            <a:endParaRPr kumimoji="0"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pt-BR" smtClean="0"/>
              <a:pPr/>
              <a:t>‹nº›</a:t>
            </a:fld>
            <a:endParaRPr kumimoji="0"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5435-8225-4333-BFFA-0096413F0D76}" type="datetimeFigureOut">
              <a:rPr lang="pt-BR" smtClean="0"/>
              <a:pPr/>
              <a:t>26/11/2024</a:t>
            </a:fld>
            <a:endParaRPr kumimoji="0"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AD93096-5B34-4342-9326-69289CEAE4C2}" type="slidenum">
              <a:rPr lang="pt-BR" smtClean="0"/>
              <a:pPr/>
              <a:t>‹nº›</a:t>
            </a:fld>
            <a:endParaRPr kumimoji="0"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kumimoji="0" lang="pt-BR" smtClean="0">
                <a:solidFill>
                  <a:schemeClr val="tx2"/>
                </a:solidFill>
              </a:rPr>
              <a:pPr/>
              <a:t>26/11/2024</a:t>
            </a:fld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 algn="l"/>
            <a:fld id="{72AC53DF-4216-466D-99A7-94400E6C2A25}" type="slidenum">
              <a:rPr kumimoji="0" lang="pt-BR" sz="1200" smtClean="0">
                <a:solidFill>
                  <a:schemeClr val="tx2"/>
                </a:solidFill>
              </a:rPr>
              <a:pPr algn="l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FigureOut">
              <a:rPr lang="pt-BR" smtClean="0"/>
              <a:pPr/>
              <a:t>26/11/2024</a:t>
            </a:fld>
            <a:endParaRPr kumimoji="0"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pt-BR" smtClean="0"/>
              <a:pPr/>
              <a:t>‹nº›</a:t>
            </a:fld>
            <a:endParaRPr kumimoji="0"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AD93096-5B34-4342-9326-69289CEAE4C2}" type="slidenum">
              <a:rPr lang="pt-BR" smtClean="0"/>
              <a:pPr/>
              <a:t>‹nº›</a:t>
            </a:fld>
            <a:endParaRPr kumimoji="0"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CC0C8-36B8-442A-833D-B6AACE86BB77}" type="datetimeFigureOut">
              <a:rPr lang="pt-BR" smtClean="0"/>
              <a:pPr/>
              <a:t>26/11/2024</a:t>
            </a:fld>
            <a:endParaRPr kumimoji="0"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AD93096-5B34-4342-9326-69289CEAE4C2}" type="slidenum">
              <a:rPr lang="pt-BR" smtClean="0"/>
              <a:pPr/>
              <a:t>‹nº›</a:t>
            </a:fld>
            <a:endParaRPr kumimoji="0"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1E20EC5-AC53-4169-941E-EDF10CD23748}" type="datetimeFigureOut">
              <a:rPr lang="pt-BR" smtClean="0"/>
              <a:pPr/>
              <a:t>26/11/2024</a:t>
            </a:fld>
            <a:endParaRPr kumimoji="0"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D3816DF-213E-421B-92D3-C068DBB023D6}" type="datetimeFigureOut">
              <a:rPr kumimoji="0" lang="pt-BR" smtClean="0">
                <a:solidFill>
                  <a:schemeClr val="tx2"/>
                </a:solidFill>
              </a:rPr>
              <a:pPr/>
              <a:t>26/11/2024</a:t>
            </a:fld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r"/>
            <a:endParaRPr kumimoji="0" lang="pt-BR" sz="1100">
              <a:solidFill>
                <a:schemeClr val="tx2"/>
              </a:solidFill>
            </a:endParaRP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l"/>
            <a:fld id="{72AC53DF-4216-466D-99A7-94400E6C2A25}" type="slidenum">
              <a:rPr kumimoji="0" lang="pt-BR" sz="1200" smtClean="0">
                <a:solidFill>
                  <a:schemeClr val="tx2"/>
                </a:solidFill>
              </a:rPr>
              <a:pPr algn="l"/>
              <a:t>‹nº›</a:t>
            </a:fld>
            <a:endParaRPr kumimoji="0" lang="pt-BR" sz="1200">
              <a:solidFill>
                <a:schemeClr val="tx2"/>
              </a:solidFill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2053952"/>
          </a:xfrm>
        </p:spPr>
        <p:txBody>
          <a:bodyPr>
            <a:normAutofit/>
          </a:bodyPr>
          <a:lstStyle>
            <a:extLst/>
          </a:lstStyle>
          <a:p>
            <a:r>
              <a:rPr lang="pt-B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VISÃO DOS ESTADOS SOBRE O PLP 68</a:t>
            </a:r>
          </a:p>
          <a:p>
            <a:endParaRPr lang="pt-BR" sz="1800" dirty="0" smtClean="0"/>
          </a:p>
          <a:p>
            <a:r>
              <a:rPr lang="pt-BR" sz="1800" dirty="0" smtClean="0"/>
              <a:t>Rogério LUIZ </a:t>
            </a:r>
            <a:r>
              <a:rPr lang="pt-BR" sz="1800" dirty="0" err="1" smtClean="0"/>
              <a:t>gallo</a:t>
            </a:r>
            <a:r>
              <a:rPr lang="pt-BR" sz="1800" dirty="0" smtClean="0"/>
              <a:t> (SEFAZ-MT</a:t>
            </a:r>
            <a:r>
              <a:rPr lang="pt-BR" sz="1800" dirty="0" smtClean="0"/>
              <a:t>)</a:t>
            </a:r>
          </a:p>
          <a:p>
            <a:r>
              <a:rPr lang="pt-BR" sz="1800" dirty="0" smtClean="0"/>
              <a:t>ROGERIOGALLO@SEFAZ.MT.GOV.BR</a:t>
            </a:r>
          </a:p>
          <a:p>
            <a:endParaRPr lang="pt-BR" sz="1800" dirty="0" smtClean="0"/>
          </a:p>
          <a:p>
            <a:endParaRPr lang="pt-BR" sz="1800" dirty="0" smtClean="0"/>
          </a:p>
        </p:txBody>
      </p:sp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Fundo de compensação de benefícios fiscais (FCBF)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PLP 68	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SUGESTÃO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Art. 384. </a:t>
            </a:r>
            <a:r>
              <a:rPr lang="pt-BR" dirty="0" smtClean="0"/>
              <a:t>(...)</a:t>
            </a:r>
          </a:p>
          <a:p>
            <a:r>
              <a:rPr lang="pt-BR" dirty="0" smtClean="0"/>
              <a:t>VI - ato concessivo de benefícios onerosos: qualquer ato administrativo ou enquadramento em norma jurídica pelo qual se concretiza a concessão da titularidade de benefícios onerosos a pessoa física ou jurídica pela unidade federada; </a:t>
            </a:r>
          </a:p>
          <a:p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Art. 384. (...)</a:t>
            </a:r>
          </a:p>
          <a:p>
            <a:r>
              <a:rPr lang="pt-BR" dirty="0" smtClean="0"/>
              <a:t>VI - ato concessivo de benefícios onerosos: qualquer ato administrativo ou enquadramento em norma jurídica pelo qual se concretiza a concessão da titularidade de benefícios onerosos a pessoa física ou jurídica pela unidade federada, </a:t>
            </a:r>
            <a:r>
              <a:rPr lang="pt-BR" b="1" dirty="0" smtClean="0">
                <a:solidFill>
                  <a:srgbClr val="00B050"/>
                </a:solidFill>
              </a:rPr>
              <a:t>inclusive suas prorrogações ou renovações; </a:t>
            </a:r>
            <a:endParaRPr lang="pt-BR" b="1" dirty="0">
              <a:solidFill>
                <a:srgbClr val="00B050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requisito do prazo certo no PLP 68 (</a:t>
            </a:r>
            <a:r>
              <a:rPr lang="pt-BR" b="1" smtClean="0"/>
              <a:t>parte </a:t>
            </a:r>
            <a:r>
              <a:rPr lang="pt-BR" b="1" smtClean="0"/>
              <a:t>II</a:t>
            </a:r>
            <a:r>
              <a:rPr lang="pt-BR" b="1" dirty="0" smtClean="0"/>
              <a:t>)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PLP 68	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SUGESTÃO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Art. 384. </a:t>
            </a:r>
            <a:r>
              <a:rPr lang="pt-BR" dirty="0" smtClean="0"/>
              <a:t>(...)</a:t>
            </a:r>
          </a:p>
          <a:p>
            <a:r>
              <a:rPr lang="pt-BR" dirty="0" smtClean="0"/>
              <a:t>IV - condição, na forma do art. 178 da Lei nº 5.172, de 25 de outubro de 1966 - Código Tributário Nacional: as contrapartidas previstas no ato concessivo ou fixadas na legislação estadual ou distrital exigidas do titular do benefício que imputam ônus adicional ou restrições à sua atividade, tais como as que: 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Art. 384. (...)</a:t>
            </a:r>
          </a:p>
          <a:p>
            <a:r>
              <a:rPr lang="pt-BR" dirty="0" smtClean="0"/>
              <a:t>IV - condição, na forma do art. 178 da Lei nº 5.172, de 25 de outubro de 1966 - Código Tributário Nacional: as contrapartidas previstas no ato concessivo ou fixadas na legislação estadual ou distrital exigidas do titular do benefício </a:t>
            </a:r>
            <a:r>
              <a:rPr lang="pt-BR" b="1" dirty="0" smtClean="0">
                <a:solidFill>
                  <a:srgbClr val="00B050"/>
                </a:solidFill>
              </a:rPr>
              <a:t>como requisito para sua fruição</a:t>
            </a:r>
            <a:r>
              <a:rPr lang="pt-BR" dirty="0" smtClean="0"/>
              <a:t> </a:t>
            </a:r>
            <a:r>
              <a:rPr lang="pt-BR" strike="sngStrike" dirty="0" smtClean="0">
                <a:solidFill>
                  <a:srgbClr val="C00000"/>
                </a:solidFill>
              </a:rPr>
              <a:t>que imputam ônus adicional ou restrições à sua atividade</a:t>
            </a:r>
            <a:r>
              <a:rPr lang="pt-BR" dirty="0" smtClean="0"/>
              <a:t>, tais como as que: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269853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requisito da condição onerosa no PLP 68 (parte I)</a:t>
            </a:r>
            <a:endParaRPr lang="pt-B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PLP 68	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SUGESTÃO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Art. 384. </a:t>
            </a:r>
            <a:r>
              <a:rPr lang="pt-BR" dirty="0" smtClean="0"/>
              <a:t>(...)</a:t>
            </a:r>
          </a:p>
          <a:p>
            <a:r>
              <a:rPr lang="pt-BR" dirty="0" smtClean="0"/>
              <a:t>IV </a:t>
            </a:r>
            <a:r>
              <a:rPr lang="pt-BR" dirty="0" smtClean="0"/>
              <a:t>– condição (...) as contrapartidas </a:t>
            </a:r>
            <a:r>
              <a:rPr lang="pt-BR" dirty="0" smtClean="0"/>
              <a:t>previstas no ato concessivo ou fixadas na legislação estadual ou distrital exigidas do titular do benefício </a:t>
            </a:r>
            <a:r>
              <a:rPr lang="pt-BR" dirty="0" smtClean="0">
                <a:solidFill>
                  <a:srgbClr val="C00000"/>
                </a:solidFill>
              </a:rPr>
              <a:t>que imputam ônus </a:t>
            </a:r>
            <a:r>
              <a:rPr lang="pt-BR" dirty="0" smtClean="0">
                <a:solidFill>
                  <a:srgbClr val="C00000"/>
                </a:solidFill>
              </a:rPr>
              <a:t>adicional (!!) </a:t>
            </a:r>
            <a:r>
              <a:rPr lang="pt-BR" dirty="0" smtClean="0">
                <a:solidFill>
                  <a:srgbClr val="C00000"/>
                </a:solidFill>
              </a:rPr>
              <a:t>ou restrições à sua atividade</a:t>
            </a:r>
            <a:r>
              <a:rPr lang="pt-BR" dirty="0" smtClean="0"/>
              <a:t>, tais como as que</a:t>
            </a:r>
            <a:r>
              <a:rPr lang="pt-BR" dirty="0" smtClean="0"/>
              <a:t>:</a:t>
            </a:r>
          </a:p>
          <a:p>
            <a:r>
              <a:rPr lang="pt-BR" dirty="0" smtClean="0"/>
              <a:t>b) estabelecem a geração de </a:t>
            </a:r>
            <a:r>
              <a:rPr lang="pt-BR" dirty="0" smtClean="0">
                <a:solidFill>
                  <a:srgbClr val="C00000"/>
                </a:solidFill>
              </a:rPr>
              <a:t>novos</a:t>
            </a:r>
            <a:r>
              <a:rPr lang="pt-BR" dirty="0" smtClean="0"/>
              <a:t> </a:t>
            </a:r>
            <a:r>
              <a:rPr lang="pt-BR" dirty="0" smtClean="0"/>
              <a:t>(!!) empregos</a:t>
            </a:r>
            <a:r>
              <a:rPr lang="pt-BR" dirty="0" smtClean="0"/>
              <a:t>;    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Art. 384. (...)</a:t>
            </a:r>
          </a:p>
          <a:p>
            <a:r>
              <a:rPr lang="pt-BR" dirty="0" smtClean="0"/>
              <a:t>IV </a:t>
            </a:r>
            <a:r>
              <a:rPr lang="pt-BR" dirty="0" smtClean="0"/>
              <a:t>– condição (...) as </a:t>
            </a:r>
            <a:r>
              <a:rPr lang="pt-BR" dirty="0" smtClean="0"/>
              <a:t>contrapartidas previstas no ato concessivo ou fixadas na legislação estadual ou distrital exigidas do titular do benefício </a:t>
            </a:r>
            <a:r>
              <a:rPr lang="pt-BR" b="1" dirty="0" smtClean="0">
                <a:solidFill>
                  <a:srgbClr val="00B050"/>
                </a:solidFill>
              </a:rPr>
              <a:t>como requisito para sua </a:t>
            </a:r>
            <a:r>
              <a:rPr lang="pt-BR" b="1" dirty="0" smtClean="0">
                <a:solidFill>
                  <a:srgbClr val="00B050"/>
                </a:solidFill>
              </a:rPr>
              <a:t>fruição</a:t>
            </a:r>
            <a:r>
              <a:rPr lang="pt-BR" dirty="0" smtClean="0"/>
              <a:t>, </a:t>
            </a:r>
            <a:r>
              <a:rPr lang="pt-BR" dirty="0" smtClean="0"/>
              <a:t>tais como as que</a:t>
            </a:r>
            <a:r>
              <a:rPr lang="pt-BR" dirty="0" smtClean="0"/>
              <a:t>:</a:t>
            </a:r>
          </a:p>
          <a:p>
            <a:r>
              <a:rPr lang="pt-BR" dirty="0" smtClean="0"/>
              <a:t>b) estabelecem a geração de </a:t>
            </a:r>
            <a:r>
              <a:rPr lang="pt-BR" strike="sngStrike" dirty="0" smtClean="0">
                <a:solidFill>
                  <a:srgbClr val="00B050"/>
                </a:solidFill>
              </a:rPr>
              <a:t>novos</a:t>
            </a:r>
            <a:r>
              <a:rPr lang="pt-BR" dirty="0" smtClean="0"/>
              <a:t> empregos; 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269853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requisito da condição onerosa no PLP 68 (parte </a:t>
            </a:r>
            <a:r>
              <a:rPr lang="pt-BR" b="1" dirty="0" smtClean="0"/>
              <a:t>II)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PLP 68	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SUGESTÃO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Art. 384. </a:t>
            </a:r>
            <a:r>
              <a:rPr lang="pt-BR" dirty="0" smtClean="0"/>
              <a:t>(...)</a:t>
            </a:r>
          </a:p>
          <a:p>
            <a:r>
              <a:rPr lang="pt-BR" dirty="0" smtClean="0"/>
              <a:t>IV </a:t>
            </a:r>
            <a:r>
              <a:rPr lang="pt-BR" dirty="0" smtClean="0"/>
              <a:t>– condição (...) as contrapartidas </a:t>
            </a:r>
            <a:r>
              <a:rPr lang="pt-BR" dirty="0" smtClean="0"/>
              <a:t>previstas no ato concessivo ou fixadas na legislação estadual ou distrital exigidas do titular do benefício </a:t>
            </a:r>
            <a:r>
              <a:rPr lang="pt-BR" dirty="0" smtClean="0">
                <a:solidFill>
                  <a:srgbClr val="C00000"/>
                </a:solidFill>
              </a:rPr>
              <a:t>que imputam ônus </a:t>
            </a:r>
            <a:r>
              <a:rPr lang="pt-BR" dirty="0" smtClean="0">
                <a:solidFill>
                  <a:srgbClr val="C00000"/>
                </a:solidFill>
              </a:rPr>
              <a:t>adicional (!!) </a:t>
            </a:r>
            <a:r>
              <a:rPr lang="pt-BR" dirty="0" smtClean="0">
                <a:solidFill>
                  <a:srgbClr val="C00000"/>
                </a:solidFill>
              </a:rPr>
              <a:t>ou restrições à sua atividade</a:t>
            </a:r>
            <a:r>
              <a:rPr lang="pt-BR" dirty="0" smtClean="0"/>
              <a:t>, tais como as que</a:t>
            </a:r>
            <a:r>
              <a:rPr lang="pt-BR" dirty="0" smtClean="0"/>
              <a:t>:</a:t>
            </a:r>
          </a:p>
          <a:p>
            <a:r>
              <a:rPr lang="pt-BR" dirty="0" smtClean="0"/>
              <a:t>(...)</a:t>
            </a:r>
            <a:r>
              <a:rPr lang="pt-BR" dirty="0" smtClean="0"/>
              <a:t> 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Art. 384. (...)</a:t>
            </a:r>
          </a:p>
          <a:p>
            <a:r>
              <a:rPr lang="pt-BR" dirty="0" smtClean="0"/>
              <a:t>IV </a:t>
            </a:r>
            <a:r>
              <a:rPr lang="pt-BR" dirty="0" smtClean="0"/>
              <a:t>– condição (...) as </a:t>
            </a:r>
            <a:r>
              <a:rPr lang="pt-BR" dirty="0" smtClean="0"/>
              <a:t>contrapartidas previstas no ato concessivo ou fixadas na legislação estadual ou distrital exigidas do titular do benefício </a:t>
            </a:r>
            <a:r>
              <a:rPr lang="pt-BR" b="1" dirty="0" smtClean="0">
                <a:solidFill>
                  <a:srgbClr val="00B050"/>
                </a:solidFill>
              </a:rPr>
              <a:t>como requisito para sua </a:t>
            </a:r>
            <a:r>
              <a:rPr lang="pt-BR" b="1" dirty="0" smtClean="0">
                <a:solidFill>
                  <a:srgbClr val="00B050"/>
                </a:solidFill>
              </a:rPr>
              <a:t>fruição</a:t>
            </a:r>
            <a:r>
              <a:rPr lang="pt-BR" dirty="0" smtClean="0"/>
              <a:t>, </a:t>
            </a:r>
            <a:r>
              <a:rPr lang="pt-BR" dirty="0" smtClean="0"/>
              <a:t>tais como as que</a:t>
            </a:r>
            <a:r>
              <a:rPr lang="pt-BR" dirty="0" smtClean="0"/>
              <a:t>:</a:t>
            </a:r>
          </a:p>
          <a:p>
            <a:r>
              <a:rPr lang="pt-BR" b="1" dirty="0" smtClean="0">
                <a:solidFill>
                  <a:srgbClr val="00B050"/>
                </a:solidFill>
              </a:rPr>
              <a:t>d) estabelecem investimentos diretos pelo titular do benefício </a:t>
            </a:r>
            <a:r>
              <a:rPr lang="pt-BR" b="1" dirty="0" smtClean="0">
                <a:solidFill>
                  <a:srgbClr val="00B050"/>
                </a:solidFill>
              </a:rPr>
              <a:t>em serviços e  </a:t>
            </a:r>
            <a:r>
              <a:rPr lang="pt-BR" b="1" dirty="0" smtClean="0">
                <a:solidFill>
                  <a:srgbClr val="00B050"/>
                </a:solidFill>
              </a:rPr>
              <a:t>infraestruturas públicas;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269853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requisito da condição onerosa no PLP 68 (parte </a:t>
            </a:r>
            <a:r>
              <a:rPr lang="pt-BR" b="1" dirty="0" smtClean="0"/>
              <a:t>III</a:t>
            </a:r>
            <a:r>
              <a:rPr lang="pt-BR" b="1" dirty="0" smtClean="0"/>
              <a:t>)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PLP 68	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SUGESTÃO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Art. 384. </a:t>
            </a:r>
            <a:r>
              <a:rPr lang="pt-BR" dirty="0" smtClean="0"/>
              <a:t>(...)</a:t>
            </a:r>
          </a:p>
          <a:p>
            <a:r>
              <a:rPr lang="pt-BR" dirty="0" smtClean="0"/>
              <a:t>IV </a:t>
            </a:r>
            <a:r>
              <a:rPr lang="pt-BR" dirty="0" smtClean="0"/>
              <a:t>– condição (...) as contrapartidas </a:t>
            </a:r>
            <a:r>
              <a:rPr lang="pt-BR" dirty="0" smtClean="0"/>
              <a:t>previstas no ato concessivo ou fixadas na legislação estadual ou distrital exigidas do titular do benefício </a:t>
            </a:r>
            <a:r>
              <a:rPr lang="pt-BR" dirty="0" smtClean="0">
                <a:solidFill>
                  <a:srgbClr val="C00000"/>
                </a:solidFill>
              </a:rPr>
              <a:t>que imputam ônus </a:t>
            </a:r>
            <a:r>
              <a:rPr lang="pt-BR" dirty="0" smtClean="0">
                <a:solidFill>
                  <a:srgbClr val="C00000"/>
                </a:solidFill>
              </a:rPr>
              <a:t>adicional ou </a:t>
            </a:r>
            <a:r>
              <a:rPr lang="pt-BR" dirty="0" smtClean="0">
                <a:solidFill>
                  <a:srgbClr val="C00000"/>
                </a:solidFill>
              </a:rPr>
              <a:t>restrições à sua atividade</a:t>
            </a:r>
            <a:r>
              <a:rPr lang="pt-BR" dirty="0" smtClean="0"/>
              <a:t>, tais como as que</a:t>
            </a:r>
            <a:r>
              <a:rPr lang="pt-BR" dirty="0" smtClean="0"/>
              <a:t>:</a:t>
            </a:r>
          </a:p>
          <a:p>
            <a:r>
              <a:rPr lang="pt-BR" dirty="0" smtClean="0"/>
              <a:t>(...)</a:t>
            </a:r>
            <a:r>
              <a:rPr lang="pt-BR" dirty="0" smtClean="0"/>
              <a:t> 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Art. 384. (...)</a:t>
            </a:r>
          </a:p>
          <a:p>
            <a:r>
              <a:rPr lang="pt-BR" dirty="0" smtClean="0"/>
              <a:t>IV </a:t>
            </a:r>
            <a:r>
              <a:rPr lang="pt-BR" dirty="0" smtClean="0"/>
              <a:t>– condição (...) as </a:t>
            </a:r>
            <a:r>
              <a:rPr lang="pt-BR" dirty="0" smtClean="0"/>
              <a:t>contrapartidas previstas no ato concessivo ou fixadas na legislação estadual ou distrital exigidas do titular do benefício </a:t>
            </a:r>
            <a:r>
              <a:rPr lang="pt-BR" b="1" dirty="0" smtClean="0">
                <a:solidFill>
                  <a:srgbClr val="00B050"/>
                </a:solidFill>
              </a:rPr>
              <a:t>como requisito para sua </a:t>
            </a:r>
            <a:r>
              <a:rPr lang="pt-BR" b="1" dirty="0" smtClean="0">
                <a:solidFill>
                  <a:srgbClr val="00B050"/>
                </a:solidFill>
              </a:rPr>
              <a:t>fruição</a:t>
            </a:r>
            <a:r>
              <a:rPr lang="pt-BR" dirty="0" smtClean="0"/>
              <a:t>, </a:t>
            </a:r>
            <a:r>
              <a:rPr lang="pt-BR" dirty="0" smtClean="0"/>
              <a:t>tais como as que</a:t>
            </a:r>
            <a:r>
              <a:rPr lang="pt-BR" dirty="0" smtClean="0"/>
              <a:t>:</a:t>
            </a:r>
          </a:p>
          <a:p>
            <a:r>
              <a:rPr lang="pt-BR" b="1" dirty="0" smtClean="0">
                <a:solidFill>
                  <a:srgbClr val="00B050"/>
                </a:solidFill>
              </a:rPr>
              <a:t>e) impõem recolhimento a fundos estaduais ou distrital </a:t>
            </a:r>
            <a:r>
              <a:rPr lang="pt-BR" b="1" dirty="0" smtClean="0">
                <a:solidFill>
                  <a:srgbClr val="00B050"/>
                </a:solidFill>
              </a:rPr>
              <a:t>para desenvolvimento econômico e social </a:t>
            </a:r>
            <a:r>
              <a:rPr lang="pt-BR" b="1" dirty="0" smtClean="0">
                <a:solidFill>
                  <a:srgbClr val="00B050"/>
                </a:solidFill>
              </a:rPr>
              <a:t>e </a:t>
            </a:r>
            <a:r>
              <a:rPr lang="pt-BR" b="1" dirty="0" smtClean="0">
                <a:solidFill>
                  <a:srgbClr val="00B050"/>
                </a:solidFill>
              </a:rPr>
              <a:t>investimento em infraestrutura constituídos </a:t>
            </a:r>
            <a:r>
              <a:rPr lang="pt-BR" b="1" dirty="0" smtClean="0">
                <a:solidFill>
                  <a:srgbClr val="00B050"/>
                </a:solidFill>
              </a:rPr>
              <a:t>até 31 de maio de 2023;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269853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requisito da condição onerosa no PLP 68 (parte </a:t>
            </a:r>
            <a:r>
              <a:rPr lang="pt-BR" b="1" dirty="0" smtClean="0"/>
              <a:t>IV)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PLP 68	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SUGESTÃO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Art. 384. </a:t>
            </a:r>
            <a:r>
              <a:rPr lang="pt-BR" dirty="0" smtClean="0"/>
              <a:t>(...)</a:t>
            </a:r>
          </a:p>
          <a:p>
            <a:r>
              <a:rPr lang="pt-BR" dirty="0" smtClean="0"/>
              <a:t>§ 1º Para fins do disposto no inciso IV do </a:t>
            </a:r>
            <a:r>
              <a:rPr lang="pt-BR" i="1" dirty="0" smtClean="0"/>
              <a:t>caput</a:t>
            </a:r>
            <a:r>
              <a:rPr lang="pt-BR" dirty="0" smtClean="0"/>
              <a:t>, a exigência de contribuição a </a:t>
            </a:r>
            <a:r>
              <a:rPr lang="pt-BR" dirty="0" smtClean="0">
                <a:solidFill>
                  <a:srgbClr val="FF0000"/>
                </a:solidFill>
              </a:rPr>
              <a:t>fundo estadual ou distrital </a:t>
            </a:r>
            <a:r>
              <a:rPr lang="pt-BR" dirty="0" smtClean="0"/>
              <a:t>vinculada à fruição do benefício não se enquadra no conceito de condição. 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Art. 384. (...)</a:t>
            </a:r>
          </a:p>
          <a:p>
            <a:r>
              <a:rPr lang="pt-BR" dirty="0" smtClean="0"/>
              <a:t>§ 1º Para fins do disposto no inciso IV do </a:t>
            </a:r>
            <a:r>
              <a:rPr lang="pt-BR" i="1" dirty="0" smtClean="0"/>
              <a:t>caput</a:t>
            </a:r>
            <a:r>
              <a:rPr lang="pt-BR" dirty="0" smtClean="0"/>
              <a:t>, a exigência de contribuição a </a:t>
            </a:r>
            <a:r>
              <a:rPr lang="pt-BR" dirty="0" smtClean="0">
                <a:solidFill>
                  <a:srgbClr val="00B050"/>
                </a:solidFill>
              </a:rPr>
              <a:t>fundo estadual ou distrital de equilíbrio fiscal </a:t>
            </a:r>
            <a:r>
              <a:rPr lang="pt-BR" dirty="0" smtClean="0"/>
              <a:t>vinculada à fruição do benefício não se enquadra no conceito de condição.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269853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requisito da condição onerosa no PLP 68 (parte </a:t>
            </a:r>
            <a:r>
              <a:rPr lang="pt-BR" b="1" dirty="0" smtClean="0"/>
              <a:t>V)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PLP 68	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SUGESTÃO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Art. 384. </a:t>
            </a:r>
            <a:r>
              <a:rPr lang="pt-BR" dirty="0" smtClean="0"/>
              <a:t>(...)</a:t>
            </a:r>
          </a:p>
          <a:p>
            <a:r>
              <a:rPr lang="pt-BR" dirty="0" smtClean="0"/>
              <a:t>§ 2º Para o cálculo da repercussão econômica decorrente de benefício fiscal ou financeiro-fiscal, devem ser </a:t>
            </a:r>
            <a:r>
              <a:rPr lang="pt-BR" dirty="0" smtClean="0">
                <a:solidFill>
                  <a:srgbClr val="FF0000"/>
                </a:solidFill>
              </a:rPr>
              <a:t>deduzidos</a:t>
            </a:r>
            <a:r>
              <a:rPr lang="pt-BR" dirty="0" smtClean="0"/>
              <a:t> todos os valores de natureza tributária correspondentes a direitos renunciados e obrigações assumidas, </a:t>
            </a:r>
            <a:r>
              <a:rPr lang="pt-BR" dirty="0" smtClean="0">
                <a:solidFill>
                  <a:srgbClr val="FF0000"/>
                </a:solidFill>
              </a:rPr>
              <a:t>tais como créditos escriturais de ICMS que deixaram de ser aproveitados ou contribuições a fundos efetuadas para fruição do benefício. 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Art. 384. (...)</a:t>
            </a:r>
          </a:p>
          <a:p>
            <a:r>
              <a:rPr lang="pt-BR" dirty="0" smtClean="0"/>
              <a:t>§ 2º Para o cálculo da repercussão econômica decorrente de benefício fiscal ou financeiro-fiscal, devem ser deduzidos todos os valores de natureza tributária correspondentes a direitos renunciados e obrigações assumidas, tais como créditos escriturais de ICMS que deixaram de ser aproveitados ou contribuições a fundos efetuadas para fruição do benefício, </a:t>
            </a:r>
            <a:r>
              <a:rPr lang="pt-BR" dirty="0" smtClean="0">
                <a:solidFill>
                  <a:srgbClr val="00B050"/>
                </a:solidFill>
              </a:rPr>
              <a:t>exceto quando se tratar de contribuições aos fundos estaduais ou distrital previstos na alínea “e” do inciso IV do caput deste artigo.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269853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requisito da condição onerosa no PLP 68 (parte </a:t>
            </a:r>
            <a:r>
              <a:rPr lang="pt-BR" b="1" dirty="0" smtClean="0"/>
              <a:t>VI)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Projeções de impactos: R$ 160 bi seriam suficientes</a:t>
            </a:r>
            <a:endParaRPr lang="pt-BR" b="1" dirty="0"/>
          </a:p>
        </p:txBody>
      </p:sp>
      <p:pic>
        <p:nvPicPr>
          <p:cNvPr id="4" name="Espaço Reservado para Conteúdo 3" descr="ICMS Benefícios País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01625" y="1844825"/>
            <a:ext cx="8446839" cy="3236522"/>
          </a:xfrm>
        </p:spPr>
      </p:pic>
      <p:sp>
        <p:nvSpPr>
          <p:cNvPr id="5" name="CaixaDeTexto 4"/>
          <p:cNvSpPr txBox="1"/>
          <p:nvPr/>
        </p:nvSpPr>
        <p:spPr>
          <a:xfrm>
            <a:off x="611560" y="4437112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BR" dirty="0" smtClean="0"/>
              <a:t>Nem todos os benefícios da Agricultura são condicionados (o Convênio </a:t>
            </a:r>
            <a:r>
              <a:rPr lang="pt-BR" dirty="0" err="1" smtClean="0"/>
              <a:t>Confaz</a:t>
            </a:r>
            <a:r>
              <a:rPr lang="pt-BR" dirty="0" smtClean="0"/>
              <a:t> 100 [o maior da agricultura], por exemplo, é incondicionado). 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 smtClean="0"/>
              <a:t>Os benefícios da Indústria são os mais regularmente controlados, pois as empresas estão obrigadas a entregar EFD (Escrituração Fiscal Digital) e, portanto, mais precisamente indicados nas </a:t>
            </a:r>
            <a:r>
              <a:rPr lang="pt-BR" dirty="0" err="1" smtClean="0"/>
              <a:t>LDOs</a:t>
            </a:r>
            <a:r>
              <a:rPr lang="pt-BR" dirty="0" smtClean="0"/>
              <a:t>.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Conclusões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Os Estados e o Distrito Federal defendem:</a:t>
            </a:r>
          </a:p>
          <a:p>
            <a:r>
              <a:rPr lang="pt-BR" dirty="0" smtClean="0"/>
              <a:t>Manutenção da neutralidade dos efeitos da RT durante a transição dos tributos (para os Estados-Municípios-Setor Privado)</a:t>
            </a:r>
          </a:p>
          <a:p>
            <a:r>
              <a:rPr lang="pt-BR" dirty="0" smtClean="0"/>
              <a:t>Eliminação de dúvidas sobre conceitos indeterminados que podem gerar contencioso na aplicação da norma (prazo certo, condição onerosa </a:t>
            </a:r>
            <a:r>
              <a:rPr lang="pt-BR" dirty="0" err="1" smtClean="0"/>
              <a:t>etc</a:t>
            </a:r>
            <a:r>
              <a:rPr lang="pt-BR" dirty="0" smtClean="0"/>
              <a:t>)</a:t>
            </a:r>
          </a:p>
          <a:p>
            <a:r>
              <a:rPr lang="pt-BR" dirty="0" smtClean="0"/>
              <a:t>Evitar uma releitura do passado por agente estranho à relação jurídico-tributária inicial (União interpretará se uma contrapartida imposta pelo Estado é ou não onerosa...)</a:t>
            </a:r>
          </a:p>
          <a:p>
            <a:r>
              <a:rPr lang="pt-BR" dirty="0" smtClean="0"/>
              <a:t>Evitar a primeira grande </a:t>
            </a:r>
            <a:r>
              <a:rPr lang="pt-BR" dirty="0" err="1" smtClean="0"/>
              <a:t>judicialização</a:t>
            </a:r>
            <a:r>
              <a:rPr lang="pt-BR" dirty="0" smtClean="0"/>
              <a:t> da RT (contribuintes x </a:t>
            </a:r>
            <a:r>
              <a:rPr lang="pt-BR" dirty="0" err="1" smtClean="0"/>
              <a:t>União-Estados</a:t>
            </a:r>
            <a:r>
              <a:rPr lang="pt-BR" dirty="0" smtClean="0"/>
              <a:t>)</a:t>
            </a:r>
          </a:p>
          <a:p>
            <a:r>
              <a:rPr lang="pt-BR" dirty="0" smtClean="0"/>
              <a:t>Evitar riscos fiscais desnecessários para estados-municípios e para a União com o pagamento de sucumbências judiciais.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Conclusões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O primeiro intérprete da norma é o legislador, que pode definir com precisão termos sujeitos a subjetividades técnicas.</a:t>
            </a:r>
          </a:p>
          <a:p>
            <a:r>
              <a:rPr lang="pt-BR" dirty="0" smtClean="0"/>
              <a:t>Se o legislador não o faz, delega para (no caso do FCBF):</a:t>
            </a:r>
          </a:p>
          <a:p>
            <a:r>
              <a:rPr lang="pt-BR" dirty="0" smtClean="0"/>
              <a:t>1) A Receita Federal do Brasil</a:t>
            </a:r>
          </a:p>
          <a:p>
            <a:r>
              <a:rPr lang="pt-BR" dirty="0" smtClean="0"/>
              <a:t>2) O Poder Judiciário.</a:t>
            </a:r>
          </a:p>
          <a:p>
            <a:endParaRPr lang="pt-BR" dirty="0" smtClean="0"/>
          </a:p>
          <a:p>
            <a:r>
              <a:rPr lang="pt-BR" dirty="0" smtClean="0"/>
              <a:t>As propostas de aprimoramento dos Estados segue na linha de tornar as hipóteses consideradas como condições onerosas para compensação das empresas </a:t>
            </a:r>
            <a:r>
              <a:rPr lang="pt-BR" dirty="0" smtClean="0"/>
              <a:t>as mais objetivas </a:t>
            </a:r>
            <a:r>
              <a:rPr lang="pt-BR" dirty="0" smtClean="0"/>
              <a:t>possíveis.</a:t>
            </a:r>
          </a:p>
          <a:p>
            <a:endParaRPr lang="pt-B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b="1" dirty="0" smtClean="0"/>
              <a:t>A Reforma Tributária do Consumo </a:t>
            </a:r>
            <a:endParaRPr lang="pt-BR" b="1" dirty="0">
              <a:solidFill>
                <a:schemeClr val="accent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extLst/>
          </a:lstStyle>
          <a:p>
            <a:pPr>
              <a:lnSpc>
                <a:spcPct val="114000"/>
              </a:lnSpc>
            </a:pPr>
            <a:endParaRPr lang="pt-BR" dirty="0" smtClean="0"/>
          </a:p>
          <a:p>
            <a:pPr algn="ctr">
              <a:lnSpc>
                <a:spcPct val="114000"/>
              </a:lnSpc>
            </a:pPr>
            <a:r>
              <a:rPr lang="pt-BR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pontos que sempre impediram a aprovação da Reforma Tributária</a:t>
            </a:r>
            <a:endParaRPr lang="pt-BR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4724400" y="1676400"/>
          <a:ext cx="441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b="1" dirty="0" smtClean="0"/>
              <a:t>Para cada </a:t>
            </a:r>
            <a:r>
              <a:rPr lang="pt-BR" b="1" dirty="0" smtClean="0"/>
              <a:t>impasse, </a:t>
            </a:r>
            <a:r>
              <a:rPr lang="pt-BR" b="1" dirty="0" smtClean="0"/>
              <a:t>uma solução</a:t>
            </a:r>
            <a:endParaRPr lang="pt-BR" b="1" dirty="0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pt-BR" sz="2000" dirty="0" smtClean="0"/>
              <a:t>IMPASSES </a:t>
            </a:r>
            <a:endParaRPr lang="pt-BR" sz="2000" dirty="0" smtClean="0"/>
          </a:p>
          <a:p>
            <a:pPr marL="457200" indent="-457200"/>
            <a:endParaRPr lang="pt-BR" sz="2000" dirty="0" smtClean="0"/>
          </a:p>
          <a:p>
            <a:pPr marL="457200" indent="-457200" algn="just"/>
            <a:r>
              <a:rPr lang="pt-BR" sz="2000" dirty="0" smtClean="0"/>
              <a:t>1) 	Perda de Autonomia 	Federativa </a:t>
            </a:r>
          </a:p>
          <a:p>
            <a:pPr marL="457200" indent="-457200" algn="just"/>
            <a:r>
              <a:rPr lang="pt-BR" sz="2000" dirty="0" smtClean="0"/>
              <a:t>2) 	Perda de Arrecadação dos 	Estados-Municípios</a:t>
            </a:r>
          </a:p>
          <a:p>
            <a:pPr marL="457200" indent="-457200" algn="just"/>
            <a:r>
              <a:rPr lang="pt-BR" sz="2000" dirty="0" smtClean="0"/>
              <a:t>3)	Desenvolvimento 	Regional 	</a:t>
            </a:r>
          </a:p>
          <a:p>
            <a:pPr marL="457200" indent="-457200" algn="just"/>
            <a:r>
              <a:rPr lang="pt-BR" sz="2000" dirty="0" smtClean="0"/>
              <a:t>4) 	</a:t>
            </a:r>
            <a:r>
              <a:rPr lang="pt-BR" sz="2000" dirty="0" smtClean="0">
                <a:solidFill>
                  <a:srgbClr val="C00000"/>
                </a:solidFill>
              </a:rPr>
              <a:t>Benefícios Fiscais do 	ICMS garantidos pela Lei 	Complementar </a:t>
            </a:r>
            <a:r>
              <a:rPr lang="pt-BR" sz="2000" dirty="0" smtClean="0">
                <a:solidFill>
                  <a:srgbClr val="C00000"/>
                </a:solidFill>
              </a:rPr>
              <a:t>nº 160 </a:t>
            </a:r>
            <a:r>
              <a:rPr lang="pt-BR" sz="2000" dirty="0" smtClean="0">
                <a:solidFill>
                  <a:srgbClr val="C00000"/>
                </a:solidFill>
              </a:rPr>
              <a:t>até 	</a:t>
            </a:r>
            <a:r>
              <a:rPr lang="pt-BR" sz="2000" dirty="0" smtClean="0">
                <a:solidFill>
                  <a:srgbClr val="C00000"/>
                </a:solidFill>
              </a:rPr>
              <a:t>31-12-2032 </a:t>
            </a:r>
            <a:endParaRPr lang="pt-BR" sz="2000" dirty="0" smtClean="0">
              <a:solidFill>
                <a:srgbClr val="C00000"/>
              </a:solidFill>
            </a:endParaRPr>
          </a:p>
          <a:p>
            <a:pPr marL="457200" indent="-457200"/>
            <a:endParaRPr lang="pt-BR" dirty="0" smtClean="0"/>
          </a:p>
          <a:p>
            <a:pPr marL="457200" indent="-457200"/>
            <a:endParaRPr lang="pt-BR" dirty="0" smtClean="0"/>
          </a:p>
          <a:p>
            <a:pPr marL="457200" indent="-457200"/>
            <a:endParaRPr lang="pt-BR" dirty="0" smtClean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525780" indent="-457200">
              <a:buNone/>
            </a:pPr>
            <a:r>
              <a:rPr lang="pt-BR" sz="2000" dirty="0" smtClean="0"/>
              <a:t>SOLUÇÕES PACTUADAS</a:t>
            </a:r>
          </a:p>
          <a:p>
            <a:pPr marL="525780" indent="-457200">
              <a:buNone/>
            </a:pPr>
            <a:endParaRPr lang="pt-BR" sz="2000" dirty="0" smtClean="0"/>
          </a:p>
          <a:p>
            <a:pPr marL="525780" indent="-457200" algn="just">
              <a:buNone/>
            </a:pPr>
            <a:r>
              <a:rPr lang="pt-BR" sz="2000" dirty="0" smtClean="0"/>
              <a:t>1) 	IVA DUAL e Comitê Gestor</a:t>
            </a:r>
          </a:p>
          <a:p>
            <a:pPr marL="525780" indent="-457200" algn="just">
              <a:buNone/>
            </a:pPr>
            <a:r>
              <a:rPr lang="pt-BR" sz="2000" dirty="0" smtClean="0"/>
              <a:t>2)	Transição de 50 anos e Seguro-Receita</a:t>
            </a:r>
          </a:p>
          <a:p>
            <a:pPr marL="525780" indent="-457200" algn="just">
              <a:buNone/>
            </a:pPr>
            <a:r>
              <a:rPr lang="pt-BR" sz="2000" dirty="0" smtClean="0"/>
              <a:t>3) 	Fundo Nacional de Desenvolvimento Regional com aporte anual de recursos federais </a:t>
            </a:r>
          </a:p>
          <a:p>
            <a:pPr marL="525780" indent="-457200" algn="just">
              <a:buNone/>
            </a:pPr>
            <a:r>
              <a:rPr lang="pt-BR" sz="2000" dirty="0" smtClean="0"/>
              <a:t>4)	</a:t>
            </a:r>
            <a:r>
              <a:rPr lang="pt-BR" sz="2000" dirty="0" smtClean="0">
                <a:solidFill>
                  <a:srgbClr val="C00000"/>
                </a:solidFill>
              </a:rPr>
              <a:t>Transição </a:t>
            </a:r>
            <a:r>
              <a:rPr lang="pt-BR" sz="2000" dirty="0" smtClean="0">
                <a:solidFill>
                  <a:srgbClr val="C00000"/>
                </a:solidFill>
              </a:rPr>
              <a:t>do </a:t>
            </a:r>
            <a:r>
              <a:rPr lang="pt-BR" sz="2000" dirty="0" smtClean="0">
                <a:solidFill>
                  <a:srgbClr val="C00000"/>
                </a:solidFill>
              </a:rPr>
              <a:t>ICMS apenas em 2032 e criação do Fundo de Compensação dos Benefícios Fiscais estaduais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pt-BR" dirty="0" smtClean="0"/>
              <a:t>Com a perda de 10% de seus benefícios </a:t>
            </a:r>
            <a:r>
              <a:rPr lang="pt-BR" dirty="0" smtClean="0"/>
              <a:t>de ICMS </a:t>
            </a:r>
            <a:r>
              <a:rPr lang="pt-BR" dirty="0" smtClean="0"/>
              <a:t>ao </a:t>
            </a:r>
            <a:r>
              <a:rPr lang="pt-BR" dirty="0" smtClean="0"/>
              <a:t>ano, as empresas precisam ser ressarcidas </a:t>
            </a:r>
            <a:endParaRPr lang="pt-BR" b="1" dirty="0"/>
          </a:p>
        </p:txBody>
      </p:sp>
      <p:graphicFrame>
        <p:nvGraphicFramePr>
          <p:cNvPr id="12" name="Espaço Reservado para Imagem 11"/>
          <p:cNvGraphicFramePr>
            <a:graphicFrameLocks noGrp="1"/>
          </p:cNvGraphicFramePr>
          <p:nvPr>
            <p:ph type="pic" idx="1"/>
          </p:nvPr>
        </p:nvGraphicFramePr>
        <p:xfrm>
          <a:off x="3059832" y="692696"/>
          <a:ext cx="5867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Espaço Reservado para Texto 10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pt-BR" sz="2400" b="1" dirty="0" smtClean="0"/>
          </a:p>
          <a:p>
            <a:endParaRPr lang="pt-BR" sz="2400" b="1" dirty="0" smtClean="0"/>
          </a:p>
          <a:p>
            <a:endParaRPr lang="pt-BR" sz="2400" b="1" dirty="0" smtClean="0"/>
          </a:p>
          <a:p>
            <a:r>
              <a:rPr lang="pt-BR" sz="2400" b="1" dirty="0" smtClean="0"/>
              <a:t>TRANSIÇÃO  DO ICMS PARA O IBS A PARTIR DE 2029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95536" y="0"/>
            <a:ext cx="8440616" cy="1124744"/>
          </a:xfrm>
        </p:spPr>
        <p:txBody>
          <a:bodyPr>
            <a:normAutofit/>
          </a:bodyPr>
          <a:lstStyle/>
          <a:p>
            <a:r>
              <a:rPr lang="pt-BR" b="1" dirty="0" smtClean="0"/>
              <a:t>A ideia-guia da Reforma: proteger a segurança jurídica</a:t>
            </a:r>
            <a:endParaRPr lang="pt-BR" b="1" dirty="0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A transição do ICMS para o IBS segue a lógica da LC 160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A LC 160 conferiu segurança jurídica aos contribuintes para fruírem benefícios fiscais de ICMS até 31-12-2032 (em especial após a LC 186)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Porém, </a:t>
            </a:r>
            <a:r>
              <a:rPr lang="pt-BR" b="1" dirty="0" smtClean="0"/>
              <a:t>não são todos</a:t>
            </a:r>
            <a:r>
              <a:rPr lang="pt-BR" dirty="0" smtClean="0"/>
              <a:t> os benefícios fiscais de ICMS que serão compensados pelo FCBF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/>
          </a:bodyPr>
          <a:lstStyle/>
          <a:p>
            <a:r>
              <a:rPr lang="pt-BR" sz="2600" b="1" dirty="0" smtClean="0"/>
              <a:t>Benefícios fiscais </a:t>
            </a:r>
            <a:r>
              <a:rPr lang="pt-BR" sz="2600" b="1" dirty="0" err="1" smtClean="0"/>
              <a:t>ressarcíveis</a:t>
            </a:r>
            <a:r>
              <a:rPr lang="pt-BR" sz="2600" b="1" dirty="0" smtClean="0"/>
              <a:t> pelo FCBF com o início da transição do ICMS em 2029</a:t>
            </a:r>
            <a:endParaRPr lang="pt-BR" sz="2600" b="1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A EC 132 prevê dois requisitos </a:t>
            </a:r>
            <a:r>
              <a:rPr lang="pt-BR" b="1" u="sng" dirty="0" smtClean="0"/>
              <a:t>cumulativos</a:t>
            </a:r>
            <a:r>
              <a:rPr lang="pt-BR" dirty="0" smtClean="0"/>
              <a:t>:</a:t>
            </a: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1) Concedidos para: </a:t>
            </a:r>
          </a:p>
          <a:p>
            <a:pPr lvl="2" algn="just">
              <a:buNone/>
            </a:pPr>
            <a:r>
              <a:rPr lang="pt-BR" dirty="0" smtClean="0"/>
              <a:t>a) </a:t>
            </a:r>
            <a:r>
              <a:rPr lang="pt-BR" dirty="0" smtClean="0"/>
              <a:t>atividades </a:t>
            </a:r>
            <a:r>
              <a:rPr lang="pt-BR" b="1" u="sng" dirty="0" smtClean="0"/>
              <a:t>agropecuária</a:t>
            </a:r>
            <a:r>
              <a:rPr lang="pt-BR" dirty="0" smtClean="0"/>
              <a:t> e </a:t>
            </a:r>
            <a:r>
              <a:rPr lang="pt-BR" b="1" u="sng" dirty="0" smtClean="0"/>
              <a:t>industrial</a:t>
            </a:r>
            <a:r>
              <a:rPr lang="pt-BR" dirty="0" smtClean="0"/>
              <a:t>, inclusive </a:t>
            </a:r>
            <a:r>
              <a:rPr lang="pt-BR" dirty="0" smtClean="0"/>
              <a:t>agroindustrial; </a:t>
            </a:r>
            <a:r>
              <a:rPr lang="pt-BR" dirty="0" smtClean="0">
                <a:solidFill>
                  <a:srgbClr val="FF0000"/>
                </a:solidFill>
              </a:rPr>
              <a:t>(natureza: econômicos)</a:t>
            </a:r>
            <a:endParaRPr lang="pt-BR" b="1" u="sng" dirty="0" smtClean="0">
              <a:solidFill>
                <a:srgbClr val="FF0000"/>
              </a:solidFill>
            </a:endParaRPr>
          </a:p>
          <a:p>
            <a:pPr lvl="2" algn="just">
              <a:buNone/>
            </a:pPr>
            <a:r>
              <a:rPr lang="pt-BR" dirty="0" smtClean="0"/>
              <a:t>b) </a:t>
            </a:r>
            <a:r>
              <a:rPr lang="pt-BR" b="1" u="sng" dirty="0" smtClean="0"/>
              <a:t>investimento</a:t>
            </a:r>
            <a:r>
              <a:rPr lang="pt-BR" dirty="0" smtClean="0"/>
              <a:t> </a:t>
            </a:r>
            <a:r>
              <a:rPr lang="pt-BR" dirty="0" smtClean="0"/>
              <a:t>em </a:t>
            </a:r>
            <a:r>
              <a:rPr lang="pt-BR" b="1" u="sng" dirty="0" smtClean="0"/>
              <a:t>infraestrutura</a:t>
            </a:r>
            <a:r>
              <a:rPr lang="pt-BR" dirty="0" smtClean="0"/>
              <a:t> rodoviária, </a:t>
            </a:r>
            <a:r>
              <a:rPr lang="pt-BR" dirty="0" err="1" smtClean="0"/>
              <a:t>aquaviária</a:t>
            </a:r>
            <a:r>
              <a:rPr lang="pt-BR" dirty="0" smtClean="0"/>
              <a:t>, ferroviária, portuária, aeroportuária e de transporte </a:t>
            </a:r>
            <a:r>
              <a:rPr lang="pt-BR" dirty="0" smtClean="0"/>
              <a:t>urbano; </a:t>
            </a:r>
            <a:r>
              <a:rPr lang="pt-BR" dirty="0" smtClean="0">
                <a:solidFill>
                  <a:srgbClr val="FF0000"/>
                </a:solidFill>
              </a:rPr>
              <a:t>(natureza: econômicos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 smtClean="0">
              <a:solidFill>
                <a:srgbClr val="FF0000"/>
              </a:solidFill>
            </a:endParaRPr>
          </a:p>
          <a:p>
            <a:pPr lvl="2" algn="just">
              <a:buNone/>
            </a:pPr>
            <a:r>
              <a:rPr lang="pt-BR" dirty="0" smtClean="0"/>
              <a:t>c) </a:t>
            </a:r>
            <a:r>
              <a:rPr lang="pt-BR" dirty="0" smtClean="0"/>
              <a:t>templos de qualquer culto e a entidades beneficentes de assistência </a:t>
            </a:r>
            <a:r>
              <a:rPr lang="pt-BR" dirty="0" smtClean="0"/>
              <a:t>social. </a:t>
            </a:r>
            <a:r>
              <a:rPr lang="pt-BR" dirty="0" smtClean="0">
                <a:solidFill>
                  <a:srgbClr val="00B050"/>
                </a:solidFill>
              </a:rPr>
              <a:t>(natureza: sociais – incondicionados)</a:t>
            </a:r>
          </a:p>
          <a:p>
            <a:pPr>
              <a:buNone/>
            </a:pPr>
            <a:r>
              <a:rPr lang="pt-BR" dirty="0" smtClean="0"/>
              <a:t>2) Concedidos por </a:t>
            </a:r>
            <a:r>
              <a:rPr lang="pt-BR" b="1" u="sng" dirty="0" smtClean="0"/>
              <a:t>prazo certo</a:t>
            </a:r>
            <a:r>
              <a:rPr lang="pt-BR" dirty="0" smtClean="0"/>
              <a:t> e </a:t>
            </a:r>
            <a:r>
              <a:rPr lang="pt-BR" b="1" u="sng" dirty="0" smtClean="0"/>
              <a:t>sob condição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052736"/>
          </a:xfrm>
        </p:spPr>
        <p:txBody>
          <a:bodyPr>
            <a:normAutofit fontScale="90000"/>
          </a:bodyPr>
          <a:lstStyle/>
          <a:p>
            <a:r>
              <a:rPr lang="pt-BR" sz="3200" b="1" dirty="0" smtClean="0"/>
              <a:t>Estão fora do FCBF, mas não foram esquecidas ...</a:t>
            </a:r>
            <a:endParaRPr lang="pt-BR" sz="3200" b="1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EC 132 excluiu da compensação do FCBF os benefícios para:</a:t>
            </a:r>
            <a:endParaRPr lang="pt-BR" dirty="0" smtClean="0"/>
          </a:p>
          <a:p>
            <a:pPr lvl="2">
              <a:buNone/>
            </a:pPr>
            <a:endParaRPr lang="pt-BR" b="1" u="sng" dirty="0" smtClean="0"/>
          </a:p>
          <a:p>
            <a:pPr lvl="2">
              <a:buNone/>
            </a:pPr>
            <a:r>
              <a:rPr lang="pt-BR" b="1" u="sng" dirty="0" smtClean="0"/>
              <a:t>a) atividades comerciais;</a:t>
            </a:r>
          </a:p>
          <a:p>
            <a:pPr lvl="2">
              <a:buNone/>
            </a:pPr>
            <a:r>
              <a:rPr lang="pt-BR" dirty="0" smtClean="0"/>
              <a:t>b) prestações </a:t>
            </a:r>
            <a:r>
              <a:rPr lang="pt-BR" b="1" u="sng" dirty="0" smtClean="0"/>
              <a:t>interestaduais</a:t>
            </a:r>
            <a:r>
              <a:rPr lang="pt-BR" dirty="0" smtClean="0"/>
              <a:t> com </a:t>
            </a:r>
            <a:r>
              <a:rPr lang="pt-BR" b="1" u="sng" dirty="0" smtClean="0"/>
              <a:t>produtos agropecuários</a:t>
            </a:r>
            <a:r>
              <a:rPr lang="pt-BR" dirty="0" smtClean="0"/>
              <a:t> e extrativos vegetais </a:t>
            </a:r>
            <a:r>
              <a:rPr lang="pt-BR" b="1" dirty="0" smtClean="0"/>
              <a:t>in </a:t>
            </a:r>
            <a:r>
              <a:rPr lang="pt-BR" b="1" dirty="0" smtClean="0"/>
              <a:t>natura;</a:t>
            </a:r>
            <a:r>
              <a:rPr lang="pt-BR" dirty="0" smtClean="0"/>
              <a:t> </a:t>
            </a:r>
            <a:endParaRPr lang="pt-BR" dirty="0" smtClean="0"/>
          </a:p>
          <a:p>
            <a:pPr lvl="2">
              <a:buNone/>
            </a:pPr>
            <a:r>
              <a:rPr lang="pt-BR" dirty="0" smtClean="0"/>
              <a:t>c) </a:t>
            </a:r>
            <a:r>
              <a:rPr lang="pt-BR" b="1" u="sng" dirty="0" smtClean="0"/>
              <a:t>atividades </a:t>
            </a:r>
            <a:r>
              <a:rPr lang="pt-BR" b="1" u="sng" dirty="0" smtClean="0"/>
              <a:t>portuária </a:t>
            </a:r>
            <a:r>
              <a:rPr lang="pt-BR" dirty="0" smtClean="0"/>
              <a:t>e </a:t>
            </a:r>
            <a:r>
              <a:rPr lang="pt-BR" b="1" u="sng" dirty="0" smtClean="0"/>
              <a:t>aeroportuária</a:t>
            </a:r>
            <a:r>
              <a:rPr lang="pt-BR" dirty="0" smtClean="0"/>
              <a:t> vinculadas ao </a:t>
            </a:r>
            <a:r>
              <a:rPr lang="pt-BR" b="1" u="sng" dirty="0" smtClean="0"/>
              <a:t>comércio </a:t>
            </a:r>
            <a:r>
              <a:rPr lang="pt-BR" b="1" u="sng" dirty="0" smtClean="0"/>
              <a:t>internacional.</a:t>
            </a:r>
            <a:endParaRPr lang="pt-BR" dirty="0" smtClean="0"/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LC 160 reduzia em 20% </a:t>
            </a:r>
            <a:r>
              <a:rPr lang="pt-BR" dirty="0" err="1" smtClean="0"/>
              <a:t>aa</a:t>
            </a:r>
            <a:r>
              <a:rPr lang="pt-BR" dirty="0" smtClean="0"/>
              <a:t> a partir de 2029</a:t>
            </a:r>
          </a:p>
          <a:p>
            <a:r>
              <a:rPr lang="pt-BR" dirty="0" smtClean="0"/>
              <a:t>EC 132 previu redução de 10% </a:t>
            </a:r>
            <a:r>
              <a:rPr lang="pt-BR" dirty="0" err="1" smtClean="0"/>
              <a:t>aa</a:t>
            </a:r>
            <a:r>
              <a:rPr lang="pt-BR" dirty="0" smtClean="0"/>
              <a:t> (houve melhora das condições de fruição dos benefícios)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2128"/>
          </a:xfrm>
        </p:spPr>
        <p:txBody>
          <a:bodyPr>
            <a:normAutofit/>
          </a:bodyPr>
          <a:lstStyle/>
          <a:p>
            <a:r>
              <a:rPr lang="pt-BR" sz="3200" b="1" dirty="0" smtClean="0"/>
              <a:t>EC 132 x PLP 68</a:t>
            </a:r>
            <a:endParaRPr lang="pt-BR" sz="3200" b="1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Análise dos requisitos para acesso ao FCBF previstos no PLP 68: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>
                <a:solidFill>
                  <a:srgbClr val="00B050"/>
                </a:solidFill>
              </a:rPr>
              <a:t>Setores abrangidos (excluídos apenas os previstos na EC 132, art. 12, § 4º, II)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Prazo certo (lacuna quanto aos prorrogados e renovados) 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Condição onerosa (maior preocupação pela indeterminação-subjetividade do PLP 68)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PLP 68	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t-BR" dirty="0" smtClean="0"/>
              <a:t>SUGESTÃO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Art. 384. </a:t>
            </a:r>
            <a:r>
              <a:rPr lang="pt-BR" dirty="0" smtClean="0"/>
              <a:t>(...)</a:t>
            </a:r>
          </a:p>
          <a:p>
            <a:r>
              <a:rPr lang="pt-BR" dirty="0" smtClean="0"/>
              <a:t>II - titulares de benefícios onerosos: as pessoas que detêm o direito à fruição de benefícios onerosos </a:t>
            </a:r>
            <a:r>
              <a:rPr lang="pt-BR" b="1" u="sng" dirty="0" smtClean="0"/>
              <a:t>mediante ato ou norma concessiva</a:t>
            </a:r>
            <a:r>
              <a:rPr lang="pt-BR" dirty="0" smtClean="0"/>
              <a:t>, caso estejam adimplentes com as condições exigidas pela norma concessiva do benefício, observado o disposto no inciso III do parágrafo único do art. 383 desta Lei Complementar; 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Art. 384. (...)</a:t>
            </a:r>
          </a:p>
          <a:p>
            <a:r>
              <a:rPr lang="pt-BR" dirty="0" smtClean="0"/>
              <a:t>II - titulares de benefícios onerosos: as pessoas que detêm o direito à fruição de benefícios onerosos mediante ato ou norma concessiva, </a:t>
            </a:r>
            <a:r>
              <a:rPr lang="pt-BR" b="1" dirty="0" smtClean="0">
                <a:solidFill>
                  <a:srgbClr val="00B050"/>
                </a:solidFill>
              </a:rPr>
              <a:t>bem como suas prorrogações ou renovações</a:t>
            </a:r>
            <a:r>
              <a:rPr lang="pt-BR" dirty="0" smtClean="0"/>
              <a:t>, caso estejam adimplentes com as condições exigidas pela norma concessiva do benefício, observado o disposto no inciso III do parágrafo único do art. 383 desta Lei Complementar; 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 requisito do prazo certo no PLP 68 (parte I)</a:t>
            </a:r>
            <a:endParaRPr lang="pt-BR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1595</Words>
  <Application>Microsoft Office PowerPoint</Application>
  <PresentationFormat>Apresentação na tela (4:3)</PresentationFormat>
  <Paragraphs>144</Paragraphs>
  <Slides>19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Cívico</vt:lpstr>
      <vt:lpstr>Fundo de compensação de benefícios fiscais (FCBF)</vt:lpstr>
      <vt:lpstr>A Reforma Tributária do Consumo </vt:lpstr>
      <vt:lpstr>Para cada impasse, uma solução</vt:lpstr>
      <vt:lpstr>Com a perda de 10% de seus benefícios de ICMS ao ano, as empresas precisam ser ressarcidas </vt:lpstr>
      <vt:lpstr>A ideia-guia da Reforma: proteger a segurança jurídica</vt:lpstr>
      <vt:lpstr>Benefícios fiscais ressarcíveis pelo FCBF com o início da transição do ICMS em 2029</vt:lpstr>
      <vt:lpstr>Estão fora do FCBF, mas não foram esquecidas ...</vt:lpstr>
      <vt:lpstr>EC 132 x PLP 68</vt:lpstr>
      <vt:lpstr>O requisito do prazo certo no PLP 68 (parte I)</vt:lpstr>
      <vt:lpstr>O requisito do prazo certo no PLP 68 (parte II)</vt:lpstr>
      <vt:lpstr>O requisito da condição onerosa no PLP 68 (parte I)</vt:lpstr>
      <vt:lpstr>O requisito da condição onerosa no PLP 68 (parte II)</vt:lpstr>
      <vt:lpstr>O requisito da condição onerosa no PLP 68 (parte III)</vt:lpstr>
      <vt:lpstr>O requisito da condição onerosa no PLP 68 (parte IV)</vt:lpstr>
      <vt:lpstr>O requisito da condição onerosa no PLP 68 (parte V)</vt:lpstr>
      <vt:lpstr>O requisito da condição onerosa no PLP 68 (parte VI)</vt:lpstr>
      <vt:lpstr>Projeções de impactos: R$ 160 bi seriam suficientes</vt:lpstr>
      <vt:lpstr>Conclusões</vt:lpstr>
      <vt:lpstr>Conclusões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2024-11-26T00:55:21Z</dcterms:created>
  <dcterms:modified xsi:type="dcterms:W3CDTF">2024-11-26T12:48:10Z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1046</vt:i4>
  </property>
  <property fmtid="{D5CDD505-2E9C-101B-9397-08002B2CF9AE}" pid="3" name="_Version">
    <vt:lpwstr>12.0.4518</vt:lpwstr>
  </property>
</Properties>
</file>