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5" r:id="rId5"/>
    <p:sldId id="273" r:id="rId6"/>
    <p:sldId id="267" r:id="rId7"/>
    <p:sldId id="272" r:id="rId8"/>
    <p:sldId id="269" r:id="rId9"/>
    <p:sldId id="263" r:id="rId10"/>
    <p:sldId id="264" r:id="rId11"/>
    <p:sldId id="265" r:id="rId12"/>
    <p:sldId id="268" r:id="rId13"/>
    <p:sldId id="270" r:id="rId14"/>
    <p:sldId id="271" r:id="rId15"/>
    <p:sldId id="261" r:id="rId16"/>
    <p:sldId id="262" r:id="rId17"/>
    <p:sldId id="276" r:id="rId18"/>
    <p:sldId id="274" r:id="rId19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600"/>
    <a:srgbClr val="008A3E"/>
    <a:srgbClr val="009E47"/>
    <a:srgbClr val="00A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9269-FCCA-4BDC-854A-95EBCCD797B7}" type="datetimeFigureOut">
              <a:rPr lang="pt-BR" smtClean="0"/>
              <a:t>22/05/2017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AC4B-54BA-42BF-8059-8792506418A6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6356350"/>
            <a:ext cx="12192000" cy="136525"/>
          </a:xfrm>
          <a:prstGeom prst="rect">
            <a:avLst/>
          </a:prstGeom>
          <a:solidFill>
            <a:srgbClr val="FCF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0" y="256673"/>
            <a:ext cx="12192000" cy="476711"/>
          </a:xfrm>
          <a:prstGeom prst="rect">
            <a:avLst/>
          </a:prstGeom>
          <a:solidFill>
            <a:srgbClr val="008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 userDrawn="1"/>
        </p:nvSpPr>
        <p:spPr>
          <a:xfrm>
            <a:off x="0" y="733385"/>
            <a:ext cx="12192000" cy="468689"/>
          </a:xfrm>
          <a:prstGeom prst="rect">
            <a:avLst/>
          </a:prstGeom>
          <a:solidFill>
            <a:srgbClr val="FCF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22"/>
            <a:ext cx="1711234" cy="1689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787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9269-FCCA-4BDC-854A-95EBCCD797B7}" type="datetimeFigureOut">
              <a:rPr lang="pt-BR" smtClean="0"/>
              <a:t>22/05/2017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AC4B-54BA-42BF-8059-8792506418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71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9269-FCCA-4BDC-854A-95EBCCD797B7}" type="datetimeFigureOut">
              <a:rPr lang="pt-BR" smtClean="0"/>
              <a:t>22/05/2017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AC4B-54BA-42BF-8059-8792506418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7202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0" y="6356350"/>
            <a:ext cx="12192000" cy="136525"/>
          </a:xfrm>
          <a:prstGeom prst="rect">
            <a:avLst/>
          </a:prstGeom>
          <a:solidFill>
            <a:srgbClr val="FCF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218476"/>
            <a:ext cx="12192000" cy="1325563"/>
          </a:xfrm>
          <a:prstGeom prst="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18476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3pPr marL="1143000" indent="-22860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Wingdings" panose="05000000000000000000" pitchFamily="2" charset="2"/>
              <a:buChar char="ü"/>
              <a:defRPr/>
            </a:lvl4pPr>
            <a:lvl5pPr marL="2057400" indent="-228600">
              <a:buFont typeface="Calibri" panose="020F0502020204030204" pitchFamily="34" charset="0"/>
              <a:buChar char="̵"/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9269-FCCA-4BDC-854A-95EBCCD797B7}" type="datetimeFigureOut">
              <a:rPr lang="pt-BR" smtClean="0"/>
              <a:t>22/05/2017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AC4B-54BA-42BF-8059-8792506418A6}" type="slidenum">
              <a:rPr lang="pt-BR" smtClean="0"/>
              <a:t>‹nº›</a:t>
            </a:fld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2" y="6410475"/>
            <a:ext cx="398417" cy="39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2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9269-FCCA-4BDC-854A-95EBCCD797B7}" type="datetimeFigureOut">
              <a:rPr lang="pt-BR" smtClean="0"/>
              <a:t>22/05/2017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AC4B-54BA-42BF-8059-8792506418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61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9269-FCCA-4BDC-854A-95EBCCD797B7}" type="datetimeFigureOut">
              <a:rPr lang="pt-BR" smtClean="0"/>
              <a:t>22/05/2017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AC4B-54BA-42BF-8059-8792506418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00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9269-FCCA-4BDC-854A-95EBCCD797B7}" type="datetimeFigureOut">
              <a:rPr lang="pt-BR" smtClean="0"/>
              <a:t>22/05/2017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AC4B-54BA-42BF-8059-8792506418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2775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0" y="218476"/>
            <a:ext cx="12192000" cy="1325563"/>
          </a:xfrm>
          <a:prstGeom prst="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6356350"/>
            <a:ext cx="12192000" cy="136525"/>
          </a:xfrm>
          <a:prstGeom prst="rect">
            <a:avLst/>
          </a:prstGeom>
          <a:solidFill>
            <a:srgbClr val="FCF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9269-FCCA-4BDC-854A-95EBCCD797B7}" type="datetimeFigureOut">
              <a:rPr lang="pt-BR" smtClean="0"/>
              <a:t>22/05/2017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AC4B-54BA-42BF-8059-8792506418A6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2" y="6410475"/>
            <a:ext cx="398417" cy="39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3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218476"/>
            <a:ext cx="12192000" cy="1325563"/>
          </a:xfrm>
          <a:prstGeom prst="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 userDrawn="1"/>
        </p:nvSpPr>
        <p:spPr>
          <a:xfrm>
            <a:off x="0" y="6356350"/>
            <a:ext cx="12192000" cy="136525"/>
          </a:xfrm>
          <a:prstGeom prst="rect">
            <a:avLst/>
          </a:prstGeom>
          <a:solidFill>
            <a:srgbClr val="FCF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9269-FCCA-4BDC-854A-95EBCCD797B7}" type="datetimeFigureOut">
              <a:rPr lang="pt-BR" smtClean="0"/>
              <a:t>22/05/2017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AC4B-54BA-42BF-8059-8792506418A6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2" y="6410475"/>
            <a:ext cx="398417" cy="39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4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9269-FCCA-4BDC-854A-95EBCCD797B7}" type="datetimeFigureOut">
              <a:rPr lang="pt-BR" smtClean="0"/>
              <a:t>22/05/2017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AC4B-54BA-42BF-8059-8792506418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38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9269-FCCA-4BDC-854A-95EBCCD797B7}" type="datetimeFigureOut">
              <a:rPr lang="pt-BR" smtClean="0"/>
              <a:t>22/05/2017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AC4B-54BA-42BF-8059-8792506418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4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59269-FCCA-4BDC-854A-95EBCCD797B7}" type="datetimeFigureOut">
              <a:rPr lang="pt-BR" smtClean="0"/>
              <a:t>22/05/2017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EAC4B-54BA-42BF-8059-8792506418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219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Navengando</a:t>
            </a:r>
            <a:r>
              <a:rPr lang="pt-BR" dirty="0"/>
              <a:t> na Turbulência: </a:t>
            </a:r>
            <a:r>
              <a:rPr lang="pt-BR" sz="3200" dirty="0"/>
              <a:t>entre o protecionismo e o livre-comércio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Carlos Pio</a:t>
            </a:r>
          </a:p>
          <a:p>
            <a:r>
              <a:rPr lang="pt-BR" dirty="0"/>
              <a:t>SAE/PR</a:t>
            </a:r>
          </a:p>
        </p:txBody>
      </p:sp>
    </p:spTree>
    <p:extLst>
      <p:ext uri="{BB962C8B-B14F-4D97-AF65-F5344CB8AC3E}">
        <p14:creationId xmlns:p14="http://schemas.microsoft.com/office/powerpoint/2010/main" val="3074205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293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A atualidade do debate </a:t>
            </a:r>
            <a:br>
              <a:rPr lang="pt-BR" dirty="0"/>
            </a:br>
            <a:r>
              <a:rPr lang="pt-BR" dirty="0"/>
              <a:t>sobre a liberalização comercial – fatos estilizados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2323528" y="1871766"/>
            <a:ext cx="6729022" cy="4203577"/>
            <a:chOff x="2323528" y="1871766"/>
            <a:chExt cx="6729022" cy="4203577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/>
            <a:srcRect t="11894"/>
            <a:stretch/>
          </p:blipFill>
          <p:spPr>
            <a:xfrm>
              <a:off x="2323528" y="2425764"/>
              <a:ext cx="6729022" cy="3649579"/>
            </a:xfrm>
            <a:prstGeom prst="rect">
              <a:avLst/>
            </a:prstGeom>
          </p:spPr>
        </p:pic>
        <p:sp>
          <p:nvSpPr>
            <p:cNvPr id="4" name="CaixaDeTexto 3"/>
            <p:cNvSpPr txBox="1"/>
            <p:nvPr/>
          </p:nvSpPr>
          <p:spPr>
            <a:xfrm>
              <a:off x="2630903" y="1871766"/>
              <a:ext cx="624840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Figura 6. Brasil: Tarifas aplicadas, por setor </a:t>
              </a:r>
            </a:p>
            <a:p>
              <a:r>
                <a:rPr lang="pt-BR" sz="1200" dirty="0"/>
                <a:t>(Tarifas efetivas, médias ponderadas)</a:t>
              </a:r>
              <a:endParaRPr lang="pt-B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575911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352175" y="1758462"/>
            <a:ext cx="5943599" cy="3716526"/>
            <a:chOff x="368217" y="2472336"/>
            <a:chExt cx="5943599" cy="371652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/>
            <a:srcRect t="13030"/>
            <a:stretch/>
          </p:blipFill>
          <p:spPr>
            <a:xfrm>
              <a:off x="368217" y="3064042"/>
              <a:ext cx="5943599" cy="3124820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368217" y="2472336"/>
              <a:ext cx="5598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Figura 7. Brasil: Barreiras não-tarifárias ao comércio</a:t>
              </a:r>
              <a:br>
                <a:rPr lang="pt-BR" dirty="0"/>
              </a:br>
              <a:r>
                <a:rPr lang="pt-BR" sz="1400" dirty="0"/>
                <a:t>(Número de medidas acumuladas)</a:t>
              </a:r>
              <a:endParaRPr lang="pt-BR" dirty="0"/>
            </a:p>
          </p:txBody>
        </p:sp>
      </p:grpSp>
      <p:grpSp>
        <p:nvGrpSpPr>
          <p:cNvPr id="10" name="Agrupar 9"/>
          <p:cNvGrpSpPr/>
          <p:nvPr/>
        </p:nvGrpSpPr>
        <p:grpSpPr>
          <a:xfrm>
            <a:off x="6295774" y="1765393"/>
            <a:ext cx="5648325" cy="3616298"/>
            <a:chOff x="6311816" y="2479267"/>
            <a:chExt cx="5648325" cy="3616298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t="14934"/>
            <a:stretch/>
          </p:blipFill>
          <p:spPr>
            <a:xfrm>
              <a:off x="6311816" y="3057111"/>
              <a:ext cx="5648325" cy="3038454"/>
            </a:xfrm>
            <a:prstGeom prst="rect">
              <a:avLst/>
            </a:prstGeom>
          </p:spPr>
        </p:pic>
        <p:sp>
          <p:nvSpPr>
            <p:cNvPr id="9" name="CaixaDeTexto 8"/>
            <p:cNvSpPr txBox="1"/>
            <p:nvPr/>
          </p:nvSpPr>
          <p:spPr>
            <a:xfrm>
              <a:off x="6444916" y="2479267"/>
              <a:ext cx="502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Figura 8. Brasil: Medidas </a:t>
              </a:r>
              <a:r>
                <a:rPr lang="pt-BR" i="1" dirty="0"/>
                <a:t>antidumping</a:t>
              </a:r>
              <a:br>
                <a:rPr lang="pt-BR" dirty="0"/>
              </a:br>
              <a:r>
                <a:rPr lang="pt-BR" sz="1400" dirty="0"/>
                <a:t>(Número de processos iniciados a cada ano)</a:t>
              </a:r>
              <a:endParaRPr lang="pt-BR" dirty="0"/>
            </a:p>
          </p:txBody>
        </p:sp>
      </p:grp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293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A atualidade do debate </a:t>
            </a:r>
            <a:br>
              <a:rPr lang="pt-BR" dirty="0"/>
            </a:br>
            <a:r>
              <a:rPr lang="pt-BR" dirty="0"/>
              <a:t>sobre a liberalização comercial – fatos estilizados</a:t>
            </a:r>
          </a:p>
        </p:txBody>
      </p:sp>
    </p:spTree>
    <p:extLst>
      <p:ext uri="{BB962C8B-B14F-4D97-AF65-F5344CB8AC3E}">
        <p14:creationId xmlns:p14="http://schemas.microsoft.com/office/powerpoint/2010/main" val="3025022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481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A atualidade do debate </a:t>
            </a:r>
            <a:br>
              <a:rPr lang="pt-BR" dirty="0"/>
            </a:br>
            <a:r>
              <a:rPr lang="pt-BR" dirty="0"/>
              <a:t>sobre a liberalização comercial – fatos estilizados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3125954" y="1876926"/>
            <a:ext cx="7501941" cy="4133863"/>
            <a:chOff x="3125954" y="1621406"/>
            <a:chExt cx="7927057" cy="4389383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2"/>
            <a:srcRect t="14502"/>
            <a:stretch/>
          </p:blipFill>
          <p:spPr>
            <a:xfrm>
              <a:off x="3125954" y="2403448"/>
              <a:ext cx="6667751" cy="3607341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3125954" y="1621406"/>
              <a:ext cx="7927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Figura 9: Países em desenvolvimento: Produtividade do trabalho, 2000-15</a:t>
              </a:r>
              <a:br>
                <a:rPr lang="pt-BR" dirty="0"/>
              </a:br>
              <a:r>
                <a:rPr lang="pt-BR" sz="1400" dirty="0"/>
                <a:t>(Crescimento acumulado em produto real por trabalhador)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673721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481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A atualidade do debate </a:t>
            </a:r>
            <a:br>
              <a:rPr lang="pt-BR" dirty="0"/>
            </a:br>
            <a:r>
              <a:rPr lang="pt-BR" dirty="0"/>
              <a:t>sobre a liberalização comercial – fatos estilizados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591553" y="1892966"/>
            <a:ext cx="10591800" cy="3885258"/>
            <a:chOff x="631658" y="2077450"/>
            <a:chExt cx="10591800" cy="3885258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/>
            <a:srcRect t="17863"/>
            <a:stretch/>
          </p:blipFill>
          <p:spPr>
            <a:xfrm>
              <a:off x="631658" y="2723782"/>
              <a:ext cx="10591800" cy="3238926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838200" y="2077451"/>
              <a:ext cx="4920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Figura 10. Países em desenvolvimento: Formação bruta de capital fixo </a:t>
              </a:r>
              <a:r>
                <a:rPr lang="pt-BR" sz="1400" dirty="0"/>
                <a:t>(% no PIB)</a:t>
              </a:r>
              <a:endParaRPr lang="pt-BR" dirty="0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6137108" y="2077450"/>
              <a:ext cx="47083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Figura 11. Países em desenvolvimento: Estoque de IED líquido </a:t>
              </a:r>
              <a:r>
                <a:rPr lang="pt-BR" sz="1400" dirty="0"/>
                <a:t>(% no PIB)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710769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481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A atualidade do debate </a:t>
            </a:r>
            <a:br>
              <a:rPr lang="pt-BR" dirty="0"/>
            </a:br>
            <a:r>
              <a:rPr lang="pt-BR" dirty="0"/>
              <a:t>sobre a liberalização comercial – fatos estilizados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3390900" y="1976190"/>
            <a:ext cx="5410200" cy="4171389"/>
            <a:chOff x="3390900" y="1976190"/>
            <a:chExt cx="5410200" cy="4171389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/>
            <a:srcRect t="18397"/>
            <a:stretch/>
          </p:blipFill>
          <p:spPr>
            <a:xfrm>
              <a:off x="3390900" y="2991853"/>
              <a:ext cx="5410200" cy="3155726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3564355" y="1976190"/>
              <a:ext cx="50632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Figura 12. Países em desenvolvimento: </a:t>
              </a:r>
              <a:r>
                <a:rPr lang="pt-BR" dirty="0" err="1"/>
                <a:t>ALCs</a:t>
              </a:r>
              <a:r>
                <a:rPr lang="pt-BR" dirty="0"/>
                <a:t> e IED, 1970-2000 </a:t>
              </a:r>
              <a:br>
                <a:rPr lang="pt-BR" dirty="0"/>
              </a:br>
              <a:r>
                <a:rPr lang="pt-BR" sz="1200" dirty="0"/>
                <a:t>(Número acumulado de Áreas de Livre Comércio envolvendo PED e fluxo anual de IED para PED)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148867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11279" y="1774473"/>
            <a:ext cx="856585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PT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 panose="020B0604020202020204" pitchFamily="34" charset="0"/>
                <a:ea typeface="Arial Unicode MS"/>
                <a:cs typeface="Arial Unicode MS"/>
              </a:rPr>
              <a:t>Tabela 1. Participação dos países do Mercosul e Aliança do Pacífico em acordos e organismos internacionais selecionados</a:t>
            </a:r>
            <a:endParaRPr lang="pt-BR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/>
              <a:cs typeface="Arial Unicode MS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417239"/>
              </p:ext>
            </p:extLst>
          </p:nvPr>
        </p:nvGraphicFramePr>
        <p:xfrm>
          <a:off x="1011279" y="2503903"/>
          <a:ext cx="7910815" cy="31313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9717">
                  <a:extLst>
                    <a:ext uri="{9D8B030D-6E8A-4147-A177-3AD203B41FA5}">
                      <a16:colId xmlns:a16="http://schemas.microsoft.com/office/drawing/2014/main" val="1708302395"/>
                    </a:ext>
                  </a:extLst>
                </a:gridCol>
                <a:gridCol w="1129717">
                  <a:extLst>
                    <a:ext uri="{9D8B030D-6E8A-4147-A177-3AD203B41FA5}">
                      <a16:colId xmlns:a16="http://schemas.microsoft.com/office/drawing/2014/main" val="635894037"/>
                    </a:ext>
                  </a:extLst>
                </a:gridCol>
                <a:gridCol w="1129717">
                  <a:extLst>
                    <a:ext uri="{9D8B030D-6E8A-4147-A177-3AD203B41FA5}">
                      <a16:colId xmlns:a16="http://schemas.microsoft.com/office/drawing/2014/main" val="3895903008"/>
                    </a:ext>
                  </a:extLst>
                </a:gridCol>
                <a:gridCol w="1129717">
                  <a:extLst>
                    <a:ext uri="{9D8B030D-6E8A-4147-A177-3AD203B41FA5}">
                      <a16:colId xmlns:a16="http://schemas.microsoft.com/office/drawing/2014/main" val="130274312"/>
                    </a:ext>
                  </a:extLst>
                </a:gridCol>
                <a:gridCol w="1130649">
                  <a:extLst>
                    <a:ext uri="{9D8B030D-6E8A-4147-A177-3AD203B41FA5}">
                      <a16:colId xmlns:a16="http://schemas.microsoft.com/office/drawing/2014/main" val="1087619631"/>
                    </a:ext>
                  </a:extLst>
                </a:gridCol>
                <a:gridCol w="1130649">
                  <a:extLst>
                    <a:ext uri="{9D8B030D-6E8A-4147-A177-3AD203B41FA5}">
                      <a16:colId xmlns:a16="http://schemas.microsoft.com/office/drawing/2014/main" val="1588958688"/>
                    </a:ext>
                  </a:extLst>
                </a:gridCol>
                <a:gridCol w="1130649">
                  <a:extLst>
                    <a:ext uri="{9D8B030D-6E8A-4147-A177-3AD203B41FA5}">
                      <a16:colId xmlns:a16="http://schemas.microsoft.com/office/drawing/2014/main" val="700964152"/>
                    </a:ext>
                  </a:extLst>
                </a:gridCol>
              </a:tblGrid>
              <a:tr h="347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GPA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TRIPS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TISA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ITA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TFA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OCDE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2531800"/>
                  </a:ext>
                </a:extLst>
              </a:tr>
              <a:tr h="347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Argentina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503848"/>
                  </a:ext>
                </a:extLst>
              </a:tr>
              <a:tr h="347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Brasil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164095"/>
                  </a:ext>
                </a:extLst>
              </a:tr>
              <a:tr h="347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Paraguai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657096"/>
                  </a:ext>
                </a:extLst>
              </a:tr>
              <a:tr h="347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Uruguai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615598"/>
                  </a:ext>
                </a:extLst>
              </a:tr>
              <a:tr h="347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Chile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269168"/>
                  </a:ext>
                </a:extLst>
              </a:tr>
              <a:tr h="347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Colômbia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801481"/>
                  </a:ext>
                </a:extLst>
              </a:tr>
              <a:tr h="347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México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120224"/>
                  </a:ext>
                </a:extLst>
              </a:tr>
              <a:tr h="347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Peru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996488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1091077" y="5635264"/>
            <a:ext cx="46254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ea typeface="Arial Unicode MS"/>
              </a:rPr>
              <a:t>Fonte: elaboração própria com dados do ICTSD, OMC e OCDE</a:t>
            </a:r>
            <a:endParaRPr lang="pt-BR" sz="1400" dirty="0"/>
          </a:p>
        </p:txBody>
      </p:sp>
      <p:sp>
        <p:nvSpPr>
          <p:cNvPr id="6" name="Retângulo 5"/>
          <p:cNvSpPr/>
          <p:nvPr/>
        </p:nvSpPr>
        <p:spPr>
          <a:xfrm>
            <a:off x="8922094" y="3696272"/>
            <a:ext cx="279687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/>
            <a:r>
              <a:rPr lang="en-US" sz="1200" dirty="0">
                <a:ea typeface="Arial Unicode MS"/>
              </a:rPr>
              <a:t>GPA: </a:t>
            </a:r>
            <a:r>
              <a:rPr lang="en-US" sz="1200" dirty="0" err="1">
                <a:ea typeface="Arial Unicode MS"/>
              </a:rPr>
              <a:t>Acordo</a:t>
            </a:r>
            <a:r>
              <a:rPr lang="en-US" sz="1200" dirty="0">
                <a:ea typeface="Arial Unicode MS"/>
              </a:rPr>
              <a:t> de </a:t>
            </a:r>
            <a:r>
              <a:rPr lang="en-US" sz="1200" dirty="0" err="1">
                <a:ea typeface="Arial Unicode MS"/>
              </a:rPr>
              <a:t>Compras</a:t>
            </a:r>
            <a:r>
              <a:rPr lang="en-US" sz="1200" dirty="0">
                <a:ea typeface="Arial Unicode MS"/>
              </a:rPr>
              <a:t> </a:t>
            </a:r>
            <a:r>
              <a:rPr lang="en-US" sz="1200" dirty="0" err="1">
                <a:ea typeface="Arial Unicode MS"/>
              </a:rPr>
              <a:t>Governamentais</a:t>
            </a:r>
            <a:r>
              <a:rPr lang="en-US" sz="1200" dirty="0">
                <a:ea typeface="Arial Unicode MS"/>
              </a:rPr>
              <a:t> (Nota: Argentina, Chile e </a:t>
            </a:r>
            <a:r>
              <a:rPr lang="en-US" sz="1200" dirty="0" err="1">
                <a:ea typeface="Arial Unicode MS"/>
              </a:rPr>
              <a:t>Colômbia</a:t>
            </a:r>
            <a:r>
              <a:rPr lang="en-US" sz="1200" dirty="0">
                <a:ea typeface="Arial Unicode MS"/>
              </a:rPr>
              <a:t> </a:t>
            </a:r>
            <a:r>
              <a:rPr lang="en-US" sz="1200" dirty="0" err="1">
                <a:ea typeface="Arial Unicode MS"/>
              </a:rPr>
              <a:t>estão</a:t>
            </a:r>
            <a:r>
              <a:rPr lang="en-US" sz="1200" dirty="0">
                <a:ea typeface="Arial Unicode MS"/>
              </a:rPr>
              <a:t> </a:t>
            </a:r>
            <a:r>
              <a:rPr lang="en-US" sz="1200" dirty="0" err="1">
                <a:ea typeface="Arial Unicode MS"/>
              </a:rPr>
              <a:t>na</a:t>
            </a:r>
            <a:r>
              <a:rPr lang="en-US" sz="1200" dirty="0">
                <a:ea typeface="Arial Unicode MS"/>
              </a:rPr>
              <a:t> </a:t>
            </a:r>
            <a:r>
              <a:rPr lang="en-US" sz="1200" dirty="0" err="1">
                <a:ea typeface="Arial Unicode MS"/>
              </a:rPr>
              <a:t>condição</a:t>
            </a:r>
            <a:r>
              <a:rPr lang="en-US" sz="1200" dirty="0">
                <a:ea typeface="Arial Unicode MS"/>
              </a:rPr>
              <a:t> de </a:t>
            </a:r>
            <a:r>
              <a:rPr lang="en-US" sz="1200" dirty="0" err="1">
                <a:ea typeface="Arial Unicode MS"/>
              </a:rPr>
              <a:t>observadores</a:t>
            </a:r>
            <a:r>
              <a:rPr lang="en-US" sz="1200" dirty="0">
                <a:ea typeface="Arial Unicode MS"/>
              </a:rPr>
              <a:t> </a:t>
            </a:r>
            <a:r>
              <a:rPr lang="en-US" sz="1200" dirty="0" err="1">
                <a:ea typeface="Arial Unicode MS"/>
              </a:rPr>
              <a:t>deste</a:t>
            </a:r>
            <a:r>
              <a:rPr lang="en-US" sz="1200" dirty="0">
                <a:ea typeface="Arial Unicode MS"/>
              </a:rPr>
              <a:t> </a:t>
            </a:r>
            <a:r>
              <a:rPr lang="en-US" sz="1200" dirty="0" err="1">
                <a:ea typeface="Arial Unicode MS"/>
              </a:rPr>
              <a:t>acordo</a:t>
            </a:r>
            <a:r>
              <a:rPr lang="en-US" sz="1200" dirty="0">
                <a:ea typeface="Arial Unicode MS"/>
              </a:rPr>
              <a:t>)</a:t>
            </a:r>
            <a:endParaRPr lang="pt-BR" sz="1200" dirty="0">
              <a:ea typeface="Arial Unicode MS"/>
            </a:endParaRPr>
          </a:p>
          <a:p>
            <a:pPr marL="361950" indent="-361950" algn="just"/>
            <a:r>
              <a:rPr lang="en-US" sz="1200" dirty="0">
                <a:ea typeface="Arial Unicode MS"/>
              </a:rPr>
              <a:t>TRIPS: </a:t>
            </a:r>
            <a:r>
              <a:rPr lang="en-US" sz="1200" dirty="0" err="1">
                <a:ea typeface="Arial Unicode MS"/>
              </a:rPr>
              <a:t>Acordo</a:t>
            </a:r>
            <a:r>
              <a:rPr lang="en-US" sz="1200" dirty="0">
                <a:ea typeface="Arial Unicode MS"/>
              </a:rPr>
              <a:t> de </a:t>
            </a:r>
            <a:r>
              <a:rPr lang="en-US" sz="1200" dirty="0" err="1">
                <a:ea typeface="Arial Unicode MS"/>
              </a:rPr>
              <a:t>Direitos</a:t>
            </a:r>
            <a:r>
              <a:rPr lang="en-US" sz="1200" dirty="0">
                <a:ea typeface="Arial Unicode MS"/>
              </a:rPr>
              <a:t> de </a:t>
            </a:r>
            <a:r>
              <a:rPr lang="en-US" sz="1200" dirty="0" err="1">
                <a:ea typeface="Arial Unicode MS"/>
              </a:rPr>
              <a:t>Propriedade</a:t>
            </a:r>
            <a:r>
              <a:rPr lang="en-US" sz="1200" dirty="0">
                <a:ea typeface="Arial Unicode MS"/>
              </a:rPr>
              <a:t> </a:t>
            </a:r>
            <a:r>
              <a:rPr lang="en-US" sz="1200" dirty="0" err="1">
                <a:ea typeface="Arial Unicode MS"/>
              </a:rPr>
              <a:t>Intelectual</a:t>
            </a:r>
            <a:endParaRPr lang="pt-BR" sz="1200" dirty="0">
              <a:ea typeface="Arial Unicode MS"/>
            </a:endParaRPr>
          </a:p>
          <a:p>
            <a:pPr marL="361950" indent="-361950" algn="just">
              <a:spcAft>
                <a:spcPts val="0"/>
              </a:spcAft>
            </a:pPr>
            <a:r>
              <a:rPr lang="en-US" sz="1200" dirty="0">
                <a:ea typeface="Arial Unicode MS"/>
              </a:rPr>
              <a:t>TISA: </a:t>
            </a:r>
            <a:r>
              <a:rPr lang="en-US" sz="1200" dirty="0" err="1">
                <a:ea typeface="Arial Unicode MS"/>
              </a:rPr>
              <a:t>Acordo</a:t>
            </a:r>
            <a:r>
              <a:rPr lang="en-US" sz="1200" dirty="0">
                <a:ea typeface="Arial Unicode MS"/>
              </a:rPr>
              <a:t> de </a:t>
            </a:r>
            <a:r>
              <a:rPr lang="en-US" sz="1200" dirty="0" err="1">
                <a:ea typeface="Arial Unicode MS"/>
              </a:rPr>
              <a:t>Comércio</a:t>
            </a:r>
            <a:r>
              <a:rPr lang="en-US" sz="1200" dirty="0">
                <a:ea typeface="Arial Unicode MS"/>
              </a:rPr>
              <a:t> de </a:t>
            </a:r>
            <a:r>
              <a:rPr lang="en-US" sz="1200" dirty="0" err="1">
                <a:ea typeface="Arial Unicode MS"/>
              </a:rPr>
              <a:t>Serviços</a:t>
            </a:r>
            <a:endParaRPr lang="pt-BR" dirty="0">
              <a:effectLst/>
              <a:ea typeface="Arial Unicode MS"/>
            </a:endParaRPr>
          </a:p>
          <a:p>
            <a:pPr marL="361950" indent="-361950" algn="just">
              <a:spcAft>
                <a:spcPts val="0"/>
              </a:spcAft>
            </a:pPr>
            <a:r>
              <a:rPr lang="en-US" sz="1200" dirty="0">
                <a:ea typeface="Arial Unicode MS"/>
              </a:rPr>
              <a:t>ITA: </a:t>
            </a:r>
            <a:r>
              <a:rPr lang="en-US" sz="1200" dirty="0" err="1">
                <a:ea typeface="Arial Unicode MS"/>
              </a:rPr>
              <a:t>Acordo</a:t>
            </a:r>
            <a:r>
              <a:rPr lang="en-US" sz="1200" dirty="0">
                <a:ea typeface="Arial Unicode MS"/>
              </a:rPr>
              <a:t> de </a:t>
            </a:r>
            <a:r>
              <a:rPr lang="en-US" sz="1200" dirty="0" err="1">
                <a:ea typeface="Arial Unicode MS"/>
              </a:rPr>
              <a:t>Tecnologia</a:t>
            </a:r>
            <a:r>
              <a:rPr lang="en-US" sz="1200" dirty="0">
                <a:ea typeface="Arial Unicode MS"/>
              </a:rPr>
              <a:t> da </a:t>
            </a:r>
            <a:r>
              <a:rPr lang="en-US" sz="1200" dirty="0" err="1">
                <a:ea typeface="Arial Unicode MS"/>
              </a:rPr>
              <a:t>Informação</a:t>
            </a:r>
            <a:endParaRPr lang="pt-BR" dirty="0">
              <a:effectLst/>
              <a:ea typeface="Arial Unicode MS"/>
            </a:endParaRPr>
          </a:p>
          <a:p>
            <a:pPr marL="361950" indent="-361950" algn="just">
              <a:spcAft>
                <a:spcPts val="0"/>
              </a:spcAft>
            </a:pPr>
            <a:r>
              <a:rPr lang="en-US" sz="1200" dirty="0">
                <a:ea typeface="Arial Unicode MS"/>
              </a:rPr>
              <a:t>TFA: </a:t>
            </a:r>
            <a:r>
              <a:rPr lang="en-US" sz="1200" dirty="0" err="1">
                <a:ea typeface="Arial Unicode MS"/>
              </a:rPr>
              <a:t>Acordo</a:t>
            </a:r>
            <a:r>
              <a:rPr lang="en-US" sz="1200" dirty="0">
                <a:ea typeface="Arial Unicode MS"/>
              </a:rPr>
              <a:t> de </a:t>
            </a:r>
            <a:r>
              <a:rPr lang="en-US" sz="1200" dirty="0" err="1">
                <a:ea typeface="Arial Unicode MS"/>
              </a:rPr>
              <a:t>Facilitação</a:t>
            </a:r>
            <a:r>
              <a:rPr lang="en-US" sz="1200" dirty="0">
                <a:ea typeface="Arial Unicode MS"/>
              </a:rPr>
              <a:t> de </a:t>
            </a:r>
            <a:r>
              <a:rPr lang="en-US" sz="1200" dirty="0" err="1">
                <a:ea typeface="Arial Unicode MS"/>
              </a:rPr>
              <a:t>Comércio</a:t>
            </a:r>
            <a:endParaRPr lang="pt-BR" dirty="0">
              <a:effectLst/>
              <a:ea typeface="Arial Unicode MS"/>
            </a:endParaRPr>
          </a:p>
          <a:p>
            <a:pPr marL="361950" indent="-361950" algn="just">
              <a:spcAft>
                <a:spcPts val="0"/>
              </a:spcAft>
            </a:pPr>
            <a:r>
              <a:rPr lang="en-US" sz="1200" dirty="0">
                <a:ea typeface="Arial Unicode MS"/>
              </a:rPr>
              <a:t>OCDE: </a:t>
            </a:r>
            <a:r>
              <a:rPr lang="en-US" sz="1200" dirty="0" err="1">
                <a:ea typeface="Arial Unicode MS"/>
              </a:rPr>
              <a:t>Organização</a:t>
            </a:r>
            <a:r>
              <a:rPr lang="en-US" sz="1200" dirty="0">
                <a:ea typeface="Arial Unicode MS"/>
              </a:rPr>
              <a:t> para </a:t>
            </a:r>
            <a:r>
              <a:rPr lang="en-US" sz="1200" dirty="0" err="1">
                <a:ea typeface="Arial Unicode MS"/>
              </a:rPr>
              <a:t>Cooperação</a:t>
            </a:r>
            <a:r>
              <a:rPr lang="en-US" sz="1200" dirty="0">
                <a:ea typeface="Arial Unicode MS"/>
              </a:rPr>
              <a:t> e </a:t>
            </a:r>
            <a:r>
              <a:rPr lang="en-US" sz="1200" dirty="0" err="1">
                <a:ea typeface="Arial Unicode MS"/>
              </a:rPr>
              <a:t>Desenvolvimento</a:t>
            </a:r>
            <a:r>
              <a:rPr lang="en-US" sz="1200" dirty="0">
                <a:ea typeface="Arial Unicode MS"/>
              </a:rPr>
              <a:t> </a:t>
            </a:r>
            <a:r>
              <a:rPr lang="en-US" sz="1200" dirty="0" err="1">
                <a:ea typeface="Arial Unicode MS"/>
              </a:rPr>
              <a:t>Econômico</a:t>
            </a:r>
            <a:endParaRPr lang="pt-BR" dirty="0">
              <a:effectLst/>
              <a:ea typeface="Arial Unicode MS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481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A atualidade do debate </a:t>
            </a:r>
            <a:br>
              <a:rPr lang="pt-BR" dirty="0"/>
            </a:br>
            <a:r>
              <a:rPr lang="pt-BR" dirty="0"/>
              <a:t>sobre a liberalização comercial – fatos estilizados</a:t>
            </a:r>
          </a:p>
        </p:txBody>
      </p:sp>
    </p:spTree>
    <p:extLst>
      <p:ext uri="{BB962C8B-B14F-4D97-AF65-F5344CB8AC3E}">
        <p14:creationId xmlns:p14="http://schemas.microsoft.com/office/powerpoint/2010/main" val="1019435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481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A atualidade do debate </a:t>
            </a:r>
            <a:br>
              <a:rPr lang="pt-BR" dirty="0"/>
            </a:br>
            <a:r>
              <a:rPr lang="pt-BR" dirty="0"/>
              <a:t>sobre a liberalização comercial – fatos estilizados</a:t>
            </a:r>
          </a:p>
        </p:txBody>
      </p:sp>
      <p:grpSp>
        <p:nvGrpSpPr>
          <p:cNvPr id="8" name="Agrupar 7"/>
          <p:cNvGrpSpPr/>
          <p:nvPr/>
        </p:nvGrpSpPr>
        <p:grpSpPr>
          <a:xfrm>
            <a:off x="3216442" y="1618365"/>
            <a:ext cx="5903495" cy="4294166"/>
            <a:chOff x="3216442" y="1618365"/>
            <a:chExt cx="5903495" cy="4294166"/>
          </a:xfrm>
        </p:grpSpPr>
        <p:grpSp>
          <p:nvGrpSpPr>
            <p:cNvPr id="5" name="Agrupar 4"/>
            <p:cNvGrpSpPr/>
            <p:nvPr/>
          </p:nvGrpSpPr>
          <p:grpSpPr>
            <a:xfrm>
              <a:off x="3309696" y="2322731"/>
              <a:ext cx="5572607" cy="3589800"/>
              <a:chOff x="3571336" y="1795655"/>
              <a:chExt cx="4985045" cy="3181787"/>
            </a:xfrm>
          </p:grpSpPr>
          <p:sp>
            <p:nvSpPr>
              <p:cNvPr id="3" name="Caixa de Texto 2"/>
              <p:cNvSpPr txBox="1">
                <a:spLocks noChangeArrowheads="1"/>
              </p:cNvSpPr>
              <p:nvPr/>
            </p:nvSpPr>
            <p:spPr bwMode="auto">
              <a:xfrm>
                <a:off x="3571336" y="4729163"/>
                <a:ext cx="4763039" cy="248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PT" sz="1000" dirty="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Arial Unicode MS"/>
                    <a:cs typeface="Arial Unicode MS"/>
                  </a:rPr>
                  <a:t>Fonte: elaborado pela SAE/PR, com base nos dados do WEF</a:t>
                </a:r>
                <a:endParaRPr lang="pt-BR" sz="12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Georgia" panose="02040502050405020303" pitchFamily="18" charset="0"/>
                  <a:ea typeface="Arial Unicode MS"/>
                  <a:cs typeface="Arial Unicode MS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Arial Unicode MS"/>
                  </a:rPr>
                  <a:t> </a:t>
                </a:r>
                <a:endParaRPr lang="pt-BR" sz="1200" dirty="0">
                  <a:effectLst/>
                  <a:latin typeface="Times New Roman" panose="02020603050405020304" pitchFamily="18" charset="0"/>
                  <a:ea typeface="Arial Unicode MS"/>
                </a:endParaRPr>
              </a:p>
            </p:txBody>
          </p:sp>
          <p:pic>
            <p:nvPicPr>
              <p:cNvPr id="4" name="Imagem 3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1336" y="1795655"/>
                <a:ext cx="4985045" cy="2828541"/>
              </a:xfrm>
              <a:prstGeom prst="rect">
                <a:avLst/>
              </a:prstGeom>
              <a:noFill/>
            </p:spPr>
          </p:pic>
        </p:grpSp>
        <p:sp>
          <p:nvSpPr>
            <p:cNvPr id="7" name="CaixaDeTexto 6"/>
            <p:cNvSpPr txBox="1"/>
            <p:nvPr/>
          </p:nvSpPr>
          <p:spPr>
            <a:xfrm>
              <a:off x="3216442" y="1618365"/>
              <a:ext cx="59034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Figura 13. Mercosul e Aliança do Pacífico: posição dos países no ranking </a:t>
              </a:r>
              <a:r>
                <a:rPr lang="pt-BR" dirty="0" err="1"/>
                <a:t>Enabling</a:t>
              </a:r>
              <a:r>
                <a:rPr lang="pt-BR" dirty="0"/>
                <a:t> Trade Index (WEF)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9950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Estratégias de liberalização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Abertura unilateral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 Definição de estrutura de proteção tarifária desejável: tarifa máxima, modal, dispersão tarifária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 Cronograma de redução gradual de tarifas 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 Eliminação de barreiras não-tarifárias, em particular, exames de similaridade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Assinatura de acordos multilaterais que aperfeiçoem nosso ambiente de negócios (</a:t>
            </a:r>
            <a:r>
              <a:rPr lang="en-US" dirty="0" err="1">
                <a:ea typeface="Arial Unicode MS"/>
              </a:rPr>
              <a:t>compras</a:t>
            </a:r>
            <a:r>
              <a:rPr lang="en-US" dirty="0">
                <a:ea typeface="Arial Unicode MS"/>
              </a:rPr>
              <a:t> </a:t>
            </a:r>
            <a:r>
              <a:rPr lang="en-US" dirty="0" err="1">
                <a:ea typeface="Arial Unicode MS"/>
              </a:rPr>
              <a:t>governamentais</a:t>
            </a:r>
            <a:r>
              <a:rPr lang="en-US" dirty="0">
                <a:ea typeface="Arial Unicode MS"/>
              </a:rPr>
              <a:t> , </a:t>
            </a:r>
            <a:r>
              <a:rPr lang="en-US" dirty="0" err="1">
                <a:ea typeface="Arial Unicode MS"/>
              </a:rPr>
              <a:t>comércio</a:t>
            </a:r>
            <a:r>
              <a:rPr lang="en-US" dirty="0">
                <a:ea typeface="Arial Unicode MS"/>
              </a:rPr>
              <a:t> de </a:t>
            </a:r>
            <a:r>
              <a:rPr lang="en-US" dirty="0" err="1">
                <a:ea typeface="Arial Unicode MS"/>
              </a:rPr>
              <a:t>serviços</a:t>
            </a:r>
            <a:r>
              <a:rPr lang="en-US" dirty="0">
                <a:ea typeface="Arial Unicode MS"/>
              </a:rPr>
              <a:t>, </a:t>
            </a:r>
            <a:r>
              <a:rPr lang="en-US" dirty="0" err="1">
                <a:ea typeface="Arial Unicode MS"/>
              </a:rPr>
              <a:t>tecnologia</a:t>
            </a:r>
            <a:r>
              <a:rPr lang="en-US" dirty="0">
                <a:ea typeface="Arial Unicode MS"/>
              </a:rPr>
              <a:t> da </a:t>
            </a:r>
            <a:r>
              <a:rPr lang="en-US" dirty="0" err="1">
                <a:ea typeface="Arial Unicode MS"/>
              </a:rPr>
              <a:t>informação</a:t>
            </a:r>
            <a:r>
              <a:rPr lang="en-US" dirty="0">
                <a:ea typeface="Arial Unicode MS"/>
              </a:rPr>
              <a:t>)</a:t>
            </a:r>
            <a:endParaRPr lang="pt-BR" dirty="0"/>
          </a:p>
          <a:p>
            <a:r>
              <a:rPr lang="pt-BR" dirty="0"/>
              <a:t>Formação de </a:t>
            </a:r>
            <a:r>
              <a:rPr lang="pt-BR" dirty="0" err="1"/>
              <a:t>ALCs</a:t>
            </a:r>
            <a:r>
              <a:rPr lang="pt-BR" dirty="0"/>
              <a:t>-Áreas de Livre Comércio: acordos comerciais do Mercosul com parceiros selecionados, envolvendo os novos temas tratados nos acordos dos países mais dinâmicos</a:t>
            </a:r>
          </a:p>
        </p:txBody>
      </p:sp>
    </p:spTree>
    <p:extLst>
      <p:ext uri="{BB962C8B-B14F-4D97-AF65-F5344CB8AC3E}">
        <p14:creationId xmlns:p14="http://schemas.microsoft.com/office/powerpoint/2010/main" val="410740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 finais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Os agentes econômicos localizados no país precisam aproveitar os  ganhos com o comércio (doméstico e internacional) a fim de economizar mais, acumular mais, poupar mais e investir mais, em particular para se tornarem mais produtivos</a:t>
            </a:r>
          </a:p>
          <a:p>
            <a:r>
              <a:rPr lang="pt-BR" dirty="0"/>
              <a:t>O Brasil é uma das economias mais fechadas do mundo, o que impede o aproveitamento dos ganhos estáticos e dinâmicos com o comércio</a:t>
            </a:r>
          </a:p>
          <a:p>
            <a:r>
              <a:rPr lang="pt-BR" dirty="0"/>
              <a:t>A abertura comercial, mesmo quando realizada unilateralmente, promove ganhos essenciais para que se possa compatibilizar o aumento da poupança, do investimento e dos salários reais com a queda dos preços, dos juros e dos tributos de maneira sustentável</a:t>
            </a:r>
          </a:p>
          <a:p>
            <a:r>
              <a:rPr lang="pt-BR" dirty="0"/>
              <a:t>Por fim, a adoção de uma estrutura de proteção mais baixa, mais simples e mais transparente é essencial para indicar quem recebe renda de privilégio, quanto recebe e há quanto tempo.</a:t>
            </a:r>
          </a:p>
        </p:txBody>
      </p:sp>
    </p:spTree>
    <p:extLst>
      <p:ext uri="{BB962C8B-B14F-4D97-AF65-F5344CB8AC3E}">
        <p14:creationId xmlns:p14="http://schemas.microsoft.com/office/powerpoint/2010/main" val="71925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6923" y="34787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A atualidade do debate </a:t>
            </a:r>
            <a:br>
              <a:rPr lang="pt-BR" b="1" dirty="0"/>
            </a:br>
            <a:r>
              <a:rPr lang="pt-BR" b="1" dirty="0"/>
              <a:t>sobre a liberalização comercial – eventos recentes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6923" y="1673435"/>
            <a:ext cx="10835002" cy="4726065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Em 2012, MEX, COL, PER e CHL consolidam a Aliança do Pacífico</a:t>
            </a:r>
          </a:p>
          <a:p>
            <a:r>
              <a:rPr lang="pt-BR" dirty="0"/>
              <a:t>Em 2014, concluíram-se as negociações do TPP envolvendo EUA, MEX, COL, PER, CHL, JPN, SIN, IDN, VIE, BRU, AUS, NZD</a:t>
            </a:r>
          </a:p>
          <a:p>
            <a:r>
              <a:rPr lang="pt-BR" dirty="0"/>
              <a:t>Em 2016, BRA fecha o primeiro acordo de “compras governamentais”, com o Peru</a:t>
            </a:r>
          </a:p>
          <a:p>
            <a:r>
              <a:rPr lang="pt-BR" dirty="0"/>
              <a:t>Em sua posse, o ex-chanceler José Serra defende uma agenda mais intensa de acordos comerciais para o Brasil e o Mercosul e leva a Camex para o MRE. Com a saída de Serra do Itamaraty, Camex retorna ao MDIC</a:t>
            </a:r>
          </a:p>
          <a:p>
            <a:r>
              <a:rPr lang="pt-BR" dirty="0"/>
              <a:t>Presidente Trump é eleito e toma posse com discurso protecionista “A América em primeiro lugar”: abandono o TPP, inicia revisão do Nafta</a:t>
            </a:r>
          </a:p>
          <a:p>
            <a:r>
              <a:rPr lang="pt-BR" dirty="0"/>
              <a:t>Xi-Jinping, líder da China, defende os princípio do livre comércio em fóruns internacionais</a:t>
            </a:r>
          </a:p>
        </p:txBody>
      </p:sp>
    </p:spTree>
    <p:extLst>
      <p:ext uri="{BB962C8B-B14F-4D97-AF65-F5344CB8AC3E}">
        <p14:creationId xmlns:p14="http://schemas.microsoft.com/office/powerpoint/2010/main" val="14600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7534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A atualidade do debate </a:t>
            </a:r>
            <a:br>
              <a:rPr lang="pt-BR" b="1" dirty="0"/>
            </a:br>
            <a:r>
              <a:rPr lang="pt-BR" b="1" dirty="0"/>
              <a:t>sobre a liberalização comercial – teoria e política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3347" y="2125579"/>
            <a:ext cx="11381874" cy="4034589"/>
          </a:xfrm>
        </p:spPr>
        <p:txBody>
          <a:bodyPr>
            <a:normAutofit/>
          </a:bodyPr>
          <a:lstStyle/>
          <a:p>
            <a:r>
              <a:rPr lang="pt-BR" dirty="0"/>
              <a:t>O comércio (internacional) é uma atividade eminentemente privada, porém regulada por governos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Na dimensão privada, todas as partes saem ganhando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dirty="0"/>
              <a:t>Ganhos com o comércio derivam tanto das vendas (exportações) quanto das compras (importações)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u="sng" dirty="0"/>
              <a:t>Ganhos estáticos</a:t>
            </a:r>
            <a:r>
              <a:rPr lang="pt-BR" dirty="0"/>
              <a:t>: acumulação de capital (maior mercado para venda de matérias-primas e bens finais e economia na compra de insumos e tecnologias)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u="sng" dirty="0"/>
              <a:t>Ganhos dinâmicos</a:t>
            </a:r>
            <a:r>
              <a:rPr lang="pt-BR" dirty="0"/>
              <a:t>: aumento da produtividade (aquisição de tecnologias mais baratas e eficientes, aumento dos ganhos de escala, inserção em cadeias produtivas transnacionais)</a:t>
            </a:r>
          </a:p>
          <a:p>
            <a:pPr marL="457200" lvl="1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138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38200" y="365126"/>
            <a:ext cx="10515600" cy="113481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bg1"/>
                </a:solidFill>
              </a:rPr>
              <a:t>A atualidade do debate 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sobre a liberalização comercial – teoria e política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433010" y="3288631"/>
            <a:ext cx="2462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↑ Produtividade</a:t>
            </a:r>
          </a:p>
        </p:txBody>
      </p:sp>
      <p:sp>
        <p:nvSpPr>
          <p:cNvPr id="4" name="Chave Esquerda 3"/>
          <p:cNvSpPr/>
          <p:nvPr/>
        </p:nvSpPr>
        <p:spPr>
          <a:xfrm>
            <a:off x="5759116" y="2506760"/>
            <a:ext cx="272715" cy="2173706"/>
          </a:xfrm>
          <a:prstGeom prst="leftBrace">
            <a:avLst>
              <a:gd name="adj1" fmla="val 67157"/>
              <a:gd name="adj2" fmla="val 5000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6112041" y="2439451"/>
            <a:ext cx="2430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↑ Lucro</a:t>
            </a:r>
          </a:p>
          <a:p>
            <a:r>
              <a:rPr lang="pt-BR" sz="2400" dirty="0"/>
              <a:t>↑ Produção</a:t>
            </a:r>
          </a:p>
          <a:p>
            <a:r>
              <a:rPr lang="pt-BR" sz="2400" dirty="0"/>
              <a:t>↑ Salários reais</a:t>
            </a:r>
          </a:p>
          <a:p>
            <a:r>
              <a:rPr lang="pt-BR" sz="2400" dirty="0"/>
              <a:t>↓ Preços</a:t>
            </a:r>
          </a:p>
          <a:p>
            <a:r>
              <a:rPr lang="pt-BR" sz="2400" dirty="0"/>
              <a:t>↓</a:t>
            </a:r>
            <a:r>
              <a:rPr lang="pt-BR" sz="2400" dirty="0">
                <a:sym typeface="Symbol" panose="05050102010706020507" pitchFamily="18" charset="2"/>
              </a:rPr>
              <a:t> </a:t>
            </a:r>
            <a:r>
              <a:rPr lang="pt-BR" sz="2400" dirty="0"/>
              <a:t>Tributos</a:t>
            </a:r>
          </a:p>
          <a:p>
            <a:r>
              <a:rPr lang="pt-BR" sz="2400" dirty="0"/>
              <a:t>↓</a:t>
            </a:r>
            <a:r>
              <a:rPr lang="pt-BR" sz="2400" dirty="0">
                <a:sym typeface="Symbol" panose="05050102010706020507" pitchFamily="18" charset="2"/>
              </a:rPr>
              <a:t> </a:t>
            </a:r>
            <a:r>
              <a:rPr lang="pt-BR" sz="2400" dirty="0"/>
              <a:t>Juros</a:t>
            </a:r>
          </a:p>
        </p:txBody>
      </p:sp>
    </p:spTree>
    <p:extLst>
      <p:ext uri="{BB962C8B-B14F-4D97-AF65-F5344CB8AC3E}">
        <p14:creationId xmlns:p14="http://schemas.microsoft.com/office/powerpoint/2010/main" val="1251533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4004" y="1949116"/>
            <a:ext cx="10663989" cy="427522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Quanto maior a liberdade de comércio, maiores tendem a ser o comércio, a acumulação de capital e os ganhos de produtividade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Entretanto, os governos atuam sob critérios distintos dos agentes privados e, normalmente, reduzem os “ganhos com o comércio” que poderiam ser aproveitados</a:t>
            </a:r>
          </a:p>
          <a:p>
            <a:pPr lvl="2"/>
            <a:r>
              <a:rPr lang="pt-BR" dirty="0"/>
              <a:t>Proteção a alguns produtores domésticos encarece os custos de todos os demais e das famílias</a:t>
            </a:r>
          </a:p>
          <a:p>
            <a:pPr lvl="2"/>
            <a:r>
              <a:rPr lang="pt-BR" dirty="0"/>
              <a:t>Escolha de “setores ou produtores estratégicos” desvia o investimento das atividades naturalmente mais produtivas e rentáveis para outras que só sobrevivem pela continuada transferência de renda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Grupos de interesse demandam proteção (renda de privilégio) aos governantes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199" y="17534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A atualidade do debate </a:t>
            </a:r>
            <a:br>
              <a:rPr lang="pt-BR" b="1" dirty="0"/>
            </a:br>
            <a:r>
              <a:rPr lang="pt-BR" b="1" dirty="0"/>
              <a:t>sobre a liberalização comercial – teoria e política </a:t>
            </a:r>
          </a:p>
        </p:txBody>
      </p:sp>
    </p:spTree>
    <p:extLst>
      <p:ext uri="{BB962C8B-B14F-4D97-AF65-F5344CB8AC3E}">
        <p14:creationId xmlns:p14="http://schemas.microsoft.com/office/powerpoint/2010/main" val="40582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A atualidade do debate </a:t>
            </a:r>
            <a:br>
              <a:rPr lang="pt-BR" dirty="0"/>
            </a:br>
            <a:r>
              <a:rPr lang="pt-BR" dirty="0"/>
              <a:t>sobre a liberalização comercial – fatos estilizados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338137" y="1572126"/>
            <a:ext cx="11515725" cy="4020042"/>
            <a:chOff x="338137" y="1844842"/>
            <a:chExt cx="11515725" cy="4020042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/>
            <a:srcRect t="17181"/>
            <a:stretch/>
          </p:blipFill>
          <p:spPr>
            <a:xfrm>
              <a:off x="338137" y="2922326"/>
              <a:ext cx="11515725" cy="2942558"/>
            </a:xfrm>
            <a:prstGeom prst="rect">
              <a:avLst/>
            </a:prstGeom>
          </p:spPr>
        </p:pic>
        <p:sp>
          <p:nvSpPr>
            <p:cNvPr id="4" name="CaixaDeTexto 3"/>
            <p:cNvSpPr txBox="1"/>
            <p:nvPr/>
          </p:nvSpPr>
          <p:spPr>
            <a:xfrm>
              <a:off x="618873" y="2027911"/>
              <a:ext cx="54771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Figura 1. Mundo: Importações e exportações </a:t>
              </a:r>
              <a:br>
                <a:rPr lang="pt-BR" dirty="0"/>
              </a:br>
              <a:r>
                <a:rPr lang="pt-BR" sz="1400" dirty="0"/>
                <a:t>(Média 2012-15)</a:t>
              </a:r>
              <a:endParaRPr lang="pt-BR" dirty="0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6095999" y="1844842"/>
              <a:ext cx="547712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Figura 2. Evidência empírica: Crescimento e liberalização comercial </a:t>
              </a:r>
              <a:r>
                <a:rPr lang="pt-BR" sz="1400" dirty="0"/>
                <a:t>(Média de crescimento real anual do PIB em 24 episódios de abertura; x-avis indica anos antes e depois da abertura )</a:t>
              </a:r>
            </a:p>
          </p:txBody>
        </p:sp>
      </p:grpSp>
      <p:sp>
        <p:nvSpPr>
          <p:cNvPr id="7" name="Retângulo 6"/>
          <p:cNvSpPr/>
          <p:nvPr/>
        </p:nvSpPr>
        <p:spPr>
          <a:xfrm>
            <a:off x="338136" y="5695872"/>
            <a:ext cx="11348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Quanto maior a liberdade de comércio, maiores tendem a ser o comércio, a acumulação de capital e os ganhos de produtividade</a:t>
            </a:r>
          </a:p>
        </p:txBody>
      </p:sp>
    </p:spTree>
    <p:extLst>
      <p:ext uri="{BB962C8B-B14F-4D97-AF65-F5344CB8AC3E}">
        <p14:creationId xmlns:p14="http://schemas.microsoft.com/office/powerpoint/2010/main" val="151759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 atualidade do debate </a:t>
            </a:r>
            <a:br>
              <a:rPr lang="pt-BR" dirty="0"/>
            </a:br>
            <a:r>
              <a:rPr lang="pt-BR" dirty="0"/>
              <a:t>sobre a liberalização comercial – o Brasil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848474" cy="446288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No Brasil, a formação acadêmica dos economistas e cientistas sociais é contaminada por uma visão “estruturalista”, que enfatiza apenas os aspectos alegadamente positivos da proteção</a:t>
            </a:r>
          </a:p>
          <a:p>
            <a:r>
              <a:rPr lang="pt-BR" dirty="0"/>
              <a:t>A proteção comercial é um relativo consenso entre partidos e grupos da sociedade civil. “Proteger é dever do Estado”</a:t>
            </a:r>
          </a:p>
          <a:p>
            <a:r>
              <a:rPr lang="pt-BR" dirty="0"/>
              <a:t>O Brasil é um dos países mais protecionistas do mundo</a:t>
            </a:r>
          </a:p>
          <a:p>
            <a:r>
              <a:rPr lang="pt-BR" dirty="0"/>
              <a:t>A proteção no Brasil é tanto tarifária quanto não-tarifária. Desde 2004, o Brasil é um dos maiores usuários de medidas </a:t>
            </a:r>
            <a:r>
              <a:rPr lang="pt-BR" i="1" dirty="0"/>
              <a:t>antidumping</a:t>
            </a:r>
            <a:r>
              <a:rPr lang="pt-BR" dirty="0"/>
              <a:t> na OMC</a:t>
            </a:r>
          </a:p>
          <a:p>
            <a:r>
              <a:rPr lang="pt-BR" dirty="0"/>
              <a:t>Mesmo em comparação com outros países em desenvolvimentos, o Brasil se destaca negativamente em aspectos como produtividade do trabalho, formação bruta de capital fixo, investimento externo direto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842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A atualidade do debate </a:t>
            </a:r>
            <a:br>
              <a:rPr lang="pt-BR" dirty="0"/>
            </a:br>
            <a:r>
              <a:rPr lang="pt-BR" dirty="0"/>
              <a:t>sobre a liberalização comercial – fatos estilizados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159669" y="1763869"/>
            <a:ext cx="11659101" cy="4219324"/>
            <a:chOff x="224590" y="2197006"/>
            <a:chExt cx="11659101" cy="421932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/>
            <a:srcRect t="9695"/>
            <a:stretch/>
          </p:blipFill>
          <p:spPr>
            <a:xfrm>
              <a:off x="438150" y="2622884"/>
              <a:ext cx="11315700" cy="3294387"/>
            </a:xfrm>
            <a:prstGeom prst="rect">
              <a:avLst/>
            </a:prstGeom>
          </p:spPr>
        </p:pic>
        <p:sp>
          <p:nvSpPr>
            <p:cNvPr id="4" name="CaixaDeTexto 3"/>
            <p:cNvSpPr txBox="1"/>
            <p:nvPr/>
          </p:nvSpPr>
          <p:spPr>
            <a:xfrm>
              <a:off x="438150" y="2197006"/>
              <a:ext cx="5847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Figura 3. Mundo: Comércio e PIB per capita </a:t>
              </a:r>
              <a:r>
                <a:rPr lang="pt-BR" sz="1400" dirty="0"/>
                <a:t>(Média 2012-15)</a:t>
              </a:r>
              <a:endParaRPr lang="pt-BR" dirty="0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6333122" y="2197006"/>
              <a:ext cx="55505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Figura 4. Mundo: Comércio e população </a:t>
              </a:r>
              <a:r>
                <a:rPr lang="pt-BR" sz="1400" dirty="0"/>
                <a:t>(Média 2012-15)</a:t>
              </a:r>
              <a:endParaRPr lang="pt-BR" dirty="0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224590" y="6046998"/>
              <a:ext cx="97062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buFont typeface="Wingdings" panose="05000000000000000000" pitchFamily="2" charset="2"/>
                <a:buChar char="ü"/>
              </a:pPr>
              <a:r>
                <a:rPr lang="pt-BR" dirty="0"/>
                <a:t>O Brasil é uma economia muito fechada, mesmo comparando-se com países semelhantes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5404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A atualidade do debate </a:t>
            </a:r>
            <a:br>
              <a:rPr lang="pt-BR" dirty="0"/>
            </a:br>
            <a:r>
              <a:rPr lang="pt-BR" dirty="0"/>
              <a:t>sobre a liberalização comercial – fatos estilizados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3761267" y="1703838"/>
            <a:ext cx="7174751" cy="4565739"/>
            <a:chOff x="3055414" y="1751964"/>
            <a:chExt cx="7174751" cy="4565739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2"/>
            <a:srcRect t="16726"/>
            <a:stretch/>
          </p:blipFill>
          <p:spPr>
            <a:xfrm>
              <a:off x="3055414" y="2398295"/>
              <a:ext cx="7174751" cy="3919408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3723430" y="1751964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pt-BR" dirty="0"/>
                <a:t>Figura 5: Mercados emergentes: razão de comércio/PIB e tarifas de importação </a:t>
              </a:r>
              <a:r>
                <a:rPr lang="pt-BR" sz="1400" dirty="0"/>
                <a:t>(Média 2012-15)</a:t>
              </a:r>
              <a:endParaRPr lang="pt-BR" dirty="0"/>
            </a:p>
          </p:txBody>
        </p:sp>
      </p:grpSp>
      <p:sp>
        <p:nvSpPr>
          <p:cNvPr id="8" name="Retângulo 7"/>
          <p:cNvSpPr/>
          <p:nvPr/>
        </p:nvSpPr>
        <p:spPr>
          <a:xfrm>
            <a:off x="234735" y="2413460"/>
            <a:ext cx="31925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O Brasil é uma economia muito fechada, mesmo comparando-se com países semelhantes </a:t>
            </a:r>
          </a:p>
        </p:txBody>
      </p:sp>
    </p:spTree>
    <p:extLst>
      <p:ext uri="{BB962C8B-B14F-4D97-AF65-F5344CB8AC3E}">
        <p14:creationId xmlns:p14="http://schemas.microsoft.com/office/powerpoint/2010/main" val="15814557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1168</Words>
  <Application>Microsoft Office PowerPoint</Application>
  <PresentationFormat>Widescreen</PresentationFormat>
  <Paragraphs>146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8" baseType="lpstr">
      <vt:lpstr>Arial</vt:lpstr>
      <vt:lpstr>Arial Unicode MS</vt:lpstr>
      <vt:lpstr>Calibri</vt:lpstr>
      <vt:lpstr>Calibri Light</vt:lpstr>
      <vt:lpstr>Georgia</vt:lpstr>
      <vt:lpstr>Helvetica</vt:lpstr>
      <vt:lpstr>Symbol</vt:lpstr>
      <vt:lpstr>Times New Roman</vt:lpstr>
      <vt:lpstr>Wingdings</vt:lpstr>
      <vt:lpstr>Tema do Office</vt:lpstr>
      <vt:lpstr>Navengando na Turbulência: entre o protecionismo e o livre-comércio</vt:lpstr>
      <vt:lpstr>A atualidade do debate  sobre a liberalização comercial – eventos recentes</vt:lpstr>
      <vt:lpstr>A atualidade do debate  sobre a liberalização comercial – teoria e política </vt:lpstr>
      <vt:lpstr>Apresentação do PowerPoint</vt:lpstr>
      <vt:lpstr>A atualidade do debate  sobre a liberalização comercial – teoria e política </vt:lpstr>
      <vt:lpstr>A atualidade do debate  sobre a liberalização comercial – fatos estilizados</vt:lpstr>
      <vt:lpstr>A atualidade do debate  sobre a liberalização comercial – o Brasil</vt:lpstr>
      <vt:lpstr>A atualidade do debate  sobre a liberalização comercial – fatos estilizados</vt:lpstr>
      <vt:lpstr>A atualidade do debate  sobre a liberalização comercial – fatos estilizados</vt:lpstr>
      <vt:lpstr>A atualidade do debate  sobre a liberalização comercial – fatos estilizados</vt:lpstr>
      <vt:lpstr>A atualidade do debate  sobre a liberalização comercial – fatos estilizados</vt:lpstr>
      <vt:lpstr>A atualidade do debate  sobre a liberalização comercial – fatos estilizados</vt:lpstr>
      <vt:lpstr>A atualidade do debate  sobre a liberalização comercial – fatos estilizados</vt:lpstr>
      <vt:lpstr>A atualidade do debate  sobre a liberalização comercial – fatos estilizados</vt:lpstr>
      <vt:lpstr>A atualidade do debate  sobre a liberalização comercial – fatos estilizados</vt:lpstr>
      <vt:lpstr>A atualidade do debate  sobre a liberalização comercial – fatos estilizados</vt:lpstr>
      <vt:lpstr>Estratégias de liberalização</vt:lpstr>
      <vt:lpstr>Considerações finais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Navengando na Turbulência: entre o protecionismo e o livre-comércio</dc:title>
  <dc:creator>Carlos Roberto Pio da Costa Filho</dc:creator>
  <cp:lastModifiedBy>Carlos Roberto Pio da Costa Filho</cp:lastModifiedBy>
  <cp:revision>26</cp:revision>
  <cp:lastPrinted>2017-05-22T20:25:51Z</cp:lastPrinted>
  <dcterms:created xsi:type="dcterms:W3CDTF">2017-05-22T13:25:45Z</dcterms:created>
  <dcterms:modified xsi:type="dcterms:W3CDTF">2017-05-22T20:27:10Z</dcterms:modified>
</cp:coreProperties>
</file>