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sldIdLst>
    <p:sldId id="260" r:id="rId2"/>
    <p:sldId id="296" r:id="rId3"/>
    <p:sldId id="314" r:id="rId4"/>
    <p:sldId id="293" r:id="rId5"/>
    <p:sldId id="294" r:id="rId6"/>
    <p:sldId id="290" r:id="rId7"/>
    <p:sldId id="315" r:id="rId8"/>
    <p:sldId id="303" r:id="rId9"/>
    <p:sldId id="304" r:id="rId10"/>
    <p:sldId id="302" r:id="rId11"/>
    <p:sldId id="305" r:id="rId12"/>
    <p:sldId id="306" r:id="rId13"/>
    <p:sldId id="307" r:id="rId14"/>
    <p:sldId id="308" r:id="rId15"/>
    <p:sldId id="309" r:id="rId16"/>
    <p:sldId id="310" r:id="rId17"/>
    <p:sldId id="312" r:id="rId18"/>
    <p:sldId id="311" r:id="rId19"/>
    <p:sldId id="313" r:id="rId20"/>
    <p:sldId id="316" r:id="rId21"/>
    <p:sldId id="295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adelia.capistrano\Desktop\S&#233;rie%20hist&#243;rica%20CAP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pt-BR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UF!$AB$5:$AL$5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UF!$AB$33:$AL$33</c:f>
              <c:numCache>
                <c:formatCode>0.00</c:formatCode>
                <c:ptCount val="11"/>
                <c:pt idx="0">
                  <c:v>4.3829942730715334</c:v>
                </c:pt>
                <c:pt idx="1">
                  <c:v>4.6178572941237936</c:v>
                </c:pt>
                <c:pt idx="2">
                  <c:v>4.6115214360453818</c:v>
                </c:pt>
                <c:pt idx="3">
                  <c:v>4.6806033196339829</c:v>
                </c:pt>
                <c:pt idx="4">
                  <c:v>4.8701932939933998</c:v>
                </c:pt>
                <c:pt idx="5">
                  <c:v>4.8433438915371303</c:v>
                </c:pt>
                <c:pt idx="6">
                  <c:v>4.8327910313997053</c:v>
                </c:pt>
                <c:pt idx="7">
                  <c:v>4.9909568542722358</c:v>
                </c:pt>
                <c:pt idx="8">
                  <c:v>5.1801206913413864</c:v>
                </c:pt>
                <c:pt idx="9">
                  <c:v>5.2394457550824303</c:v>
                </c:pt>
                <c:pt idx="10">
                  <c:v>5.2537730183242113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1567000"/>
        <c:axId val="121911832"/>
      </c:lineChart>
      <c:catAx>
        <c:axId val="121567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BR"/>
            </a:pPr>
            <a:endParaRPr lang="pt-BR"/>
          </a:p>
        </c:txPr>
        <c:crossAx val="121911832"/>
        <c:crosses val="autoZero"/>
        <c:auto val="1"/>
        <c:lblAlgn val="ctr"/>
        <c:lblOffset val="100"/>
        <c:noMultiLvlLbl val="0"/>
      </c:catAx>
      <c:valAx>
        <c:axId val="12191183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lang="pt-BR"/>
            </a:pPr>
            <a:endParaRPr lang="pt-BR"/>
          </a:p>
        </c:txPr>
        <c:crossAx val="1215670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lrMapOvr bg1="lt1" tx1="dk1" bg2="lt2" tx2="dk2" accent1="accent1" accent2="accent2" accent3="accent3" accent4="accent4" accent5="accent5" accent6="accent6" hlink="hlink" folHlink="folHlink"/>
  <c:pivotSource>
    <c:name>[Série histórica CAPS.xlsx]Plan1!Tabela dinâmica2</c:name>
    <c:fmtId val="-1"/>
  </c:pivotSource>
  <c:chart>
    <c:autoTitleDeleted val="1"/>
    <c:pivotFmts>
      <c:pivotFmt>
        <c:idx val="0"/>
      </c:pivotFmt>
      <c:pivotFmt>
        <c:idx val="1"/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0.130180515406216"/>
          <c:y val="0.14445798190384601"/>
          <c:w val="0.82211346426970799"/>
          <c:h val="0.667222885999119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Plan1!$E$19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pt-BR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Plan1!$D$20:$D$39</c:f>
              <c:strCach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strCache>
            </c:strRef>
          </c:cat>
          <c:val>
            <c:numRef>
              <c:f>Plan1!$E$20:$E$39</c:f>
              <c:numCache>
                <c:formatCode>General</c:formatCode>
                <c:ptCount val="19"/>
                <c:pt idx="0">
                  <c:v>148</c:v>
                </c:pt>
                <c:pt idx="1">
                  <c:v>179</c:v>
                </c:pt>
                <c:pt idx="2">
                  <c:v>208</c:v>
                </c:pt>
                <c:pt idx="3">
                  <c:v>295</c:v>
                </c:pt>
                <c:pt idx="4">
                  <c:v>424</c:v>
                </c:pt>
                <c:pt idx="5">
                  <c:v>500</c:v>
                </c:pt>
                <c:pt idx="6">
                  <c:v>605</c:v>
                </c:pt>
                <c:pt idx="7">
                  <c:v>738</c:v>
                </c:pt>
                <c:pt idx="8">
                  <c:v>1010</c:v>
                </c:pt>
                <c:pt idx="9">
                  <c:v>1155</c:v>
                </c:pt>
                <c:pt idx="10">
                  <c:v>1326</c:v>
                </c:pt>
                <c:pt idx="11">
                  <c:v>1467</c:v>
                </c:pt>
                <c:pt idx="12">
                  <c:v>1620</c:v>
                </c:pt>
                <c:pt idx="13">
                  <c:v>1742</c:v>
                </c:pt>
                <c:pt idx="14">
                  <c:v>1937</c:v>
                </c:pt>
                <c:pt idx="15">
                  <c:v>2062</c:v>
                </c:pt>
                <c:pt idx="16">
                  <c:v>2209</c:v>
                </c:pt>
                <c:pt idx="17">
                  <c:v>2316</c:v>
                </c:pt>
                <c:pt idx="18">
                  <c:v>2455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191920"/>
        <c:axId val="121217960"/>
      </c:barChart>
      <c:catAx>
        <c:axId val="121191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lang="pt-BR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>
                    <a:latin typeface="Arial" panose="020B0604020202020204" pitchFamily="34" charset="0"/>
                    <a:cs typeface="Arial" panose="020B0604020202020204" pitchFamily="34" charset="0"/>
                  </a:rPr>
                  <a:t>Anos</a:t>
                </a:r>
              </a:p>
            </c:rich>
          </c:tx>
          <c:layout>
            <c:manualLayout>
              <c:xMode val="edge"/>
              <c:yMode val="edge"/>
              <c:x val="0.51413343173411397"/>
              <c:y val="0.88666811014496105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pt-BR"/>
            </a:pPr>
            <a:endParaRPr lang="pt-BR"/>
          </a:p>
        </c:txPr>
        <c:crossAx val="121217960"/>
        <c:crosses val="autoZero"/>
        <c:auto val="1"/>
        <c:lblAlgn val="ctr"/>
        <c:lblOffset val="100"/>
        <c:noMultiLvlLbl val="0"/>
      </c:catAx>
      <c:valAx>
        <c:axId val="1212179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lang="pt-BR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pt-BR">
                    <a:latin typeface="Arial" panose="020B0604020202020204" pitchFamily="34" charset="0"/>
                    <a:cs typeface="Arial" panose="020B0604020202020204" pitchFamily="34" charset="0"/>
                  </a:rPr>
                  <a:t>Quantidade de CAPS</a:t>
                </a:r>
              </a:p>
            </c:rich>
          </c:tx>
          <c:layout>
            <c:manualLayout>
              <c:xMode val="edge"/>
              <c:yMode val="edge"/>
              <c:x val="2.65185055656794E-2"/>
              <c:y val="0.327629047614266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BR"/>
            </a:pPr>
            <a:endParaRPr lang="pt-BR"/>
          </a:p>
        </c:txPr>
        <c:crossAx val="12119192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</c14:pivotOptions>
    </c:ext>
  </c:extLs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9A47F-0771-41C6-926A-0FE7F559751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9183D-AED8-4782-93EC-995D2DC4D0C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566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gasto anual per capita em saúde mental na maioria dos países de baixa e média renda é 25 vezes menor do que nos países de alta renda </a:t>
            </a:r>
          </a:p>
          <a:p>
            <a:r>
              <a:rPr lang="pt-BR" dirty="0" smtClean="0"/>
              <a:t>Lacuna substancial e crescente entre a necessidade e disponibilidade de tratamento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9183D-AED8-4782-93EC-995D2DC4D0CA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445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gasto anual per capita em saúde mental na maioria dos países de baixa e média renda é 25 vezes menor do que nos países de alta renda </a:t>
            </a:r>
          </a:p>
          <a:p>
            <a:r>
              <a:rPr lang="pt-BR" dirty="0" smtClean="0"/>
              <a:t>Lacuna substancial e crescente entre a necessidade e disponibilidade de tratamento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9183D-AED8-4782-93EC-995D2DC4D0CA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445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gasto anual per capita em saúde mental na maioria dos países de baixa e média renda é 25 vezes menor do que nos países de alta renda </a:t>
            </a:r>
          </a:p>
          <a:p>
            <a:r>
              <a:rPr lang="pt-BR" dirty="0" smtClean="0"/>
              <a:t>Lacuna substancial e crescente entre a necessidade e disponibilidade de tratamento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9183D-AED8-4782-93EC-995D2DC4D0CA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445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Aprovada na CIT e CNS em julho de 2006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A8900-3F3C-4BF1-B333-249C89F96BAF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5366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gasto anual per capita em saúde mental na maioria dos países de baixa e média renda é 25 vezes menor do que nos países de alta renda </a:t>
            </a:r>
          </a:p>
          <a:p>
            <a:r>
              <a:rPr lang="pt-BR" dirty="0" smtClean="0"/>
              <a:t>Lacuna substancial e crescente entre a necessidade e disponibilidade de tratamento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9183D-AED8-4782-93EC-995D2DC4D0CA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445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gasto anual per capita em saúde mental na maioria dos países de baixa e média renda é 25 vezes menor do que nos países de alta renda </a:t>
            </a:r>
          </a:p>
          <a:p>
            <a:r>
              <a:rPr lang="pt-BR" dirty="0" smtClean="0"/>
              <a:t>Lacuna substancial e crescente entre a necessidade e disponibilidade de tratamento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9183D-AED8-4782-93EC-995D2DC4D0CA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445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gasto anual per capita em saúde mental na maioria dos países de baixa e média renda é 25 vezes menor do que nos países de alta renda </a:t>
            </a:r>
          </a:p>
          <a:p>
            <a:r>
              <a:rPr lang="pt-BR" dirty="0" smtClean="0"/>
              <a:t>Lacuna substancial e crescente entre a necessidade e disponibilidade de tratamento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9183D-AED8-4782-93EC-995D2DC4D0CA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445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gasto anual per capita em saúde mental na maioria dos países de baixa e média renda é 25 vezes menor do que nos países de alta renda </a:t>
            </a:r>
          </a:p>
          <a:p>
            <a:r>
              <a:rPr lang="pt-BR" dirty="0" smtClean="0"/>
              <a:t>Lacuna substancial e crescente entre a necessidade e disponibilidade de tratamento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9183D-AED8-4782-93EC-995D2DC4D0CA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445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gasto anual per capita em saúde mental na maioria dos países de baixa e média renda é 25 vezes menor do que nos países de alta renda </a:t>
            </a:r>
          </a:p>
          <a:p>
            <a:r>
              <a:rPr lang="pt-BR" dirty="0" smtClean="0"/>
              <a:t>Lacuna substancial e crescente entre a necessidade e disponibilidade de tratamento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9183D-AED8-4782-93EC-995D2DC4D0CA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445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gasto anual per capita em saúde mental na maioria dos países de baixa e média renda é 25 vezes menor do que nos países de alta renda </a:t>
            </a:r>
          </a:p>
          <a:p>
            <a:r>
              <a:rPr lang="pt-BR" dirty="0" smtClean="0"/>
              <a:t>Lacuna substancial e crescente entre a necessidade e disponibilidade de tratamento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9183D-AED8-4782-93EC-995D2DC4D0CA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445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88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53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336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315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772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935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681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69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530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09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676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FA389-BD1C-4E1D-AB17-215E2F216CAC}" type="datetimeFigureOut">
              <a:rPr lang="pt-BR" smtClean="0"/>
              <a:pPr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5B45A-E205-40C1-88A5-02BCD19B561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22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657600"/>
            <a:ext cx="8229600" cy="1447800"/>
          </a:xfrm>
        </p:spPr>
        <p:txBody>
          <a:bodyPr>
            <a:normAutofit fontScale="85000" lnSpcReduction="10000"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Quirino Cordeiro</a:t>
            </a:r>
          </a:p>
          <a:p>
            <a:r>
              <a:rPr lang="pt-BR" sz="2800" b="1" dirty="0" smtClean="0">
                <a:solidFill>
                  <a:schemeClr val="tx1"/>
                </a:solidFill>
              </a:rPr>
              <a:t>Coordenador-Geral de Saúde Mental, Álcool e Outras Drogas</a:t>
            </a:r>
          </a:p>
          <a:p>
            <a:r>
              <a:rPr lang="pt-BR" sz="2800" b="1" dirty="0" smtClean="0">
                <a:solidFill>
                  <a:schemeClr val="tx1"/>
                </a:solidFill>
              </a:rPr>
              <a:t>Ministério da Saúde</a:t>
            </a:r>
          </a:p>
          <a:p>
            <a:endParaRPr lang="pt-BR" sz="2800" b="1" dirty="0" smtClean="0">
              <a:solidFill>
                <a:srgbClr val="FF0000"/>
              </a:solidFill>
            </a:endParaRPr>
          </a:p>
          <a:p>
            <a:endParaRPr lang="pt-BR" sz="2800" b="1" dirty="0">
              <a:solidFill>
                <a:srgbClr val="FF0000"/>
              </a:solidFill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838200" y="1676400"/>
            <a:ext cx="7488832" cy="10081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600" b="1" dirty="0" smtClean="0">
                <a:solidFill>
                  <a:srgbClr val="0070C0"/>
                </a:solidFill>
              </a:rPr>
              <a:t>Suicídio</a:t>
            </a:r>
            <a:endParaRPr lang="pt-BR" sz="6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35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90" y="-285776"/>
            <a:ext cx="9124950" cy="7143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1" descr="E:\trabalhos\Ministerio da Saude\Apresentacao\Cidades RSM\vetores\RSM Alterado\objetos separados\hospital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42" y="-214338"/>
            <a:ext cx="3690938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K:\trabalhos\Ministerio da Saude\Apresentacao\Atencao Domiciliar\250811\imagens\ub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658938"/>
            <a:ext cx="21050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2" descr="E:\trabalhos\Ministerio da Saude\Apresentacao\Atencao Domiciliar\250811\imagens\centro_psico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997" y="3147771"/>
            <a:ext cx="2084387" cy="177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E:\trabalhos\Ministerio da Saude\Apresentacao\Cidades RSM\vetores\RSM Alterado\objetos separados\com_terapeutica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4087571"/>
            <a:ext cx="2062162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1" descr="E:\trabalhos\Ministerio da Saude\Apresentacao\Atencao Domiciliar\250811\imagens\samu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525" y="4979988"/>
            <a:ext cx="2016125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0" descr="E:\trabalhos\Ministerio da Saude\Apresentacao\Atencao Domiciliar\250811\imagens\ambulancia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3" y="5621338"/>
            <a:ext cx="719137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 descr="K:\trabalhos\Ministerio da Saude\Apresentacao\Atencao Domiciliar\250811\imagens\uatt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933825"/>
            <a:ext cx="1647825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E:\trabalhos\Ministerio da Saude\Apresentacao\Cidades RSM\vetores\RSM Alterado\objetos separados\upa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466975"/>
            <a:ext cx="2973388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o explicativo retangular com cantos arredondados 17"/>
          <p:cNvSpPr/>
          <p:nvPr/>
        </p:nvSpPr>
        <p:spPr>
          <a:xfrm>
            <a:off x="6643702" y="3995302"/>
            <a:ext cx="1143008" cy="642942"/>
          </a:xfrm>
          <a:prstGeom prst="wedgeRoundRectCallout">
            <a:avLst>
              <a:gd name="adj1" fmla="val 35229"/>
              <a:gd name="adj2" fmla="val 86855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UNIDADE DE ACOLHIMENTO</a:t>
            </a:r>
            <a:endParaRPr lang="pt-BR" sz="110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o explicativo retangular com cantos arredondados 20"/>
          <p:cNvSpPr/>
          <p:nvPr/>
        </p:nvSpPr>
        <p:spPr>
          <a:xfrm>
            <a:off x="7319134" y="-21660"/>
            <a:ext cx="1357322" cy="714356"/>
          </a:xfrm>
          <a:prstGeom prst="wedgeRoundRectCallout">
            <a:avLst>
              <a:gd name="adj1" fmla="val -50773"/>
              <a:gd name="adj2" fmla="val 83618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LEITOS  DE SAÚDE MENTAL EM HOSPITAL GERAL</a:t>
            </a:r>
            <a:endParaRPr lang="pt-BR" sz="100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0" y="5816600"/>
            <a:ext cx="3635896" cy="10288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32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-108519" y="5956565"/>
            <a:ext cx="37444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dirty="0" smtClean="0">
                <a:solidFill>
                  <a:schemeClr val="bg1"/>
                </a:solidFill>
                <a:latin typeface="+mn-lt"/>
                <a:cs typeface="Arial" charset="0"/>
              </a:rPr>
              <a:t>Rede de Atenção Psicossocial - RAPS</a:t>
            </a:r>
            <a:endParaRPr lang="pt-BR" sz="2400" dirty="0">
              <a:solidFill>
                <a:schemeClr val="bg1"/>
              </a:solidFill>
              <a:latin typeface="+mn-lt"/>
              <a:cs typeface="Arial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173925" y="4395147"/>
            <a:ext cx="73377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SRT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635897" y="3325813"/>
            <a:ext cx="109521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CAPS</a:t>
            </a:r>
            <a:endParaRPr lang="pt-BR" sz="2400" dirty="0"/>
          </a:p>
        </p:txBody>
      </p:sp>
      <p:sp>
        <p:nvSpPr>
          <p:cNvPr id="14" name="Elipse 13"/>
          <p:cNvSpPr/>
          <p:nvPr/>
        </p:nvSpPr>
        <p:spPr>
          <a:xfrm>
            <a:off x="3743875" y="3081912"/>
            <a:ext cx="9144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17" name="Conector de seta reta 16"/>
          <p:cNvCxnSpPr/>
          <p:nvPr/>
        </p:nvCxnSpPr>
        <p:spPr>
          <a:xfrm flipV="1">
            <a:off x="4658275" y="1658938"/>
            <a:ext cx="849829" cy="16271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>
            <a:off x="4800600" y="3717032"/>
            <a:ext cx="10675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/>
          <p:nvPr/>
        </p:nvCxnSpPr>
        <p:spPr>
          <a:xfrm>
            <a:off x="4708525" y="3787478"/>
            <a:ext cx="1807691" cy="5344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/>
          <p:nvPr/>
        </p:nvCxnSpPr>
        <p:spPr>
          <a:xfrm flipH="1" flipV="1">
            <a:off x="3191263" y="3143248"/>
            <a:ext cx="303601" cy="395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 flipH="1">
            <a:off x="2051720" y="3787478"/>
            <a:ext cx="1584176" cy="5344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>
            <a:endCxn id="14" idx="7"/>
          </p:cNvCxnSpPr>
          <p:nvPr/>
        </p:nvCxnSpPr>
        <p:spPr>
          <a:xfrm flipH="1">
            <a:off x="4524364" y="1658938"/>
            <a:ext cx="810008" cy="15568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/>
          <p:nvPr/>
        </p:nvCxnSpPr>
        <p:spPr>
          <a:xfrm flipH="1">
            <a:off x="4800600" y="3787478"/>
            <a:ext cx="10675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/>
          <p:nvPr/>
        </p:nvCxnSpPr>
        <p:spPr>
          <a:xfrm flipH="1" flipV="1">
            <a:off x="4731109" y="3887788"/>
            <a:ext cx="1785107" cy="5073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de seta reta 38"/>
          <p:cNvCxnSpPr/>
          <p:nvPr/>
        </p:nvCxnSpPr>
        <p:spPr>
          <a:xfrm flipV="1">
            <a:off x="2051720" y="3887788"/>
            <a:ext cx="1584176" cy="5073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>
            <a:off x="4658275" y="3887788"/>
            <a:ext cx="676097" cy="1733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/>
          <p:nvPr/>
        </p:nvCxnSpPr>
        <p:spPr>
          <a:xfrm flipH="1" flipV="1">
            <a:off x="4524364" y="3887788"/>
            <a:ext cx="690578" cy="18454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de seta reta 30"/>
          <p:cNvCxnSpPr/>
          <p:nvPr/>
        </p:nvCxnSpPr>
        <p:spPr>
          <a:xfrm>
            <a:off x="3343063" y="3143248"/>
            <a:ext cx="151801" cy="197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 explicativo retangular 23"/>
          <p:cNvSpPr/>
          <p:nvPr/>
        </p:nvSpPr>
        <p:spPr>
          <a:xfrm>
            <a:off x="5868144" y="4810522"/>
            <a:ext cx="1008112" cy="810816"/>
          </a:xfrm>
          <a:prstGeom prst="wedge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Rede de Urgência e Emergência</a:t>
            </a:r>
            <a:endParaRPr lang="pt-BR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B907-F2D5-498B-A65A-A1DB7E70C4A3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4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6540846"/>
              </p:ext>
            </p:extLst>
          </p:nvPr>
        </p:nvGraphicFramePr>
        <p:xfrm>
          <a:off x="832580" y="1124744"/>
          <a:ext cx="7262815" cy="4581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395536" y="5877272"/>
            <a:ext cx="813690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pt-BR" sz="1100" dirty="0">
                <a:latin typeface="Arial" panose="020B0604020202020204" pitchFamily="34" charset="0"/>
              </a:rPr>
              <a:t>Fonte: Coordenação </a:t>
            </a:r>
            <a:r>
              <a:rPr lang="pt-BR" sz="1100" dirty="0" smtClean="0">
                <a:latin typeface="Arial" panose="020B0604020202020204" pitchFamily="34" charset="0"/>
              </a:rPr>
              <a:t>Geral de </a:t>
            </a:r>
            <a:r>
              <a:rPr lang="pt-BR" sz="1100" dirty="0">
                <a:latin typeface="Arial" panose="020B0604020202020204" pitchFamily="34" charset="0"/>
              </a:rPr>
              <a:t>Saúde Mental, Álcool e Outras </a:t>
            </a:r>
            <a:r>
              <a:rPr lang="pt-BR" sz="1100" dirty="0" smtClean="0">
                <a:latin typeface="Arial" panose="020B0604020202020204" pitchFamily="34" charset="0"/>
              </a:rPr>
              <a:t>Drogas/DAPES/SAS/MS. </a:t>
            </a:r>
            <a:r>
              <a:rPr lang="pt-BR" sz="1100" dirty="0">
                <a:latin typeface="Arial" panose="020B0604020202020204" pitchFamily="34" charset="0"/>
              </a:rPr>
              <a:t>Após 2001: Sistematização dos Estabelecimentos Habilitados por meio de portaria </a:t>
            </a:r>
            <a:r>
              <a:rPr lang="pt-BR" sz="1100" dirty="0" smtClean="0">
                <a:latin typeface="Arial" panose="020B0604020202020204" pitchFamily="34" charset="0"/>
              </a:rPr>
              <a:t>específica. Antes </a:t>
            </a:r>
            <a:r>
              <a:rPr lang="pt-BR" sz="1100" dirty="0">
                <a:latin typeface="Arial" panose="020B0604020202020204" pitchFamily="34" charset="0"/>
              </a:rPr>
              <a:t>de 2001: </a:t>
            </a:r>
            <a:r>
              <a:rPr lang="pt-BR" sz="1100" dirty="0" smtClean="0">
                <a:latin typeface="Arial" panose="020B0604020202020204" pitchFamily="34" charset="0"/>
              </a:rPr>
              <a:t>Levantamento CAPS </a:t>
            </a:r>
            <a:r>
              <a:rPr lang="pt-BR" sz="1100" dirty="0">
                <a:latin typeface="Arial" panose="020B0604020202020204" pitchFamily="34" charset="0"/>
              </a:rPr>
              <a:t>Disque-Saúde.</a:t>
            </a:r>
          </a:p>
          <a:p>
            <a:pPr>
              <a:spcBef>
                <a:spcPct val="20000"/>
              </a:spcBef>
              <a:buFont typeface="Arial" pitchFamily="34" charset="0"/>
              <a:buNone/>
            </a:pPr>
            <a:endParaRPr lang="pt-BR" sz="1100" dirty="0">
              <a:latin typeface="Arial" panose="020B0604020202020204" pitchFamily="34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 bwMode="auto">
          <a:xfrm>
            <a:off x="899592" y="548680"/>
            <a:ext cx="727280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Série histórica de expansão de CAPS</a:t>
            </a:r>
          </a:p>
          <a:p>
            <a:r>
              <a:rPr lang="pt-B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Brasil, 1998 – dez/2016</a:t>
            </a:r>
            <a:endParaRPr lang="pt-BR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42873" y="116632"/>
            <a:ext cx="8786813" cy="143445"/>
          </a:xfrm>
          <a:prstGeom prst="rect">
            <a:avLst/>
          </a:prstGeom>
          <a:gradFill>
            <a:gsLst>
              <a:gs pos="0">
                <a:srgbClr val="FF8949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flat">
            <a:noFill/>
            <a:miter lim="800000"/>
            <a:headEnd/>
            <a:tailEnd/>
          </a:ln>
          <a:effectLst>
            <a:reflection blurRad="1270000" stA="0" dist="1270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pt-BR" sz="18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5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907924"/>
              </p:ext>
            </p:extLst>
          </p:nvPr>
        </p:nvGraphicFramePr>
        <p:xfrm>
          <a:off x="1187624" y="1844824"/>
          <a:ext cx="6921503" cy="3267075"/>
        </p:xfrm>
        <a:graphic>
          <a:graphicData uri="http://schemas.openxmlformats.org/drawingml/2006/table">
            <a:tbl>
              <a:tblPr/>
              <a:tblGrid>
                <a:gridCol w="761651"/>
                <a:gridCol w="828295"/>
                <a:gridCol w="761651"/>
                <a:gridCol w="761651"/>
                <a:gridCol w="761651"/>
                <a:gridCol w="761651"/>
                <a:gridCol w="761651"/>
                <a:gridCol w="761651"/>
                <a:gridCol w="761651"/>
              </a:tblGrid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População (TCU 2015)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CAPS 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CAPS 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CAPS III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CAPS 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CAPS 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CAPS ad III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Centro Oeste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15.442.232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Nordeste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56.560.081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17.504.446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Sudeste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85.745.520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Sul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29.230.180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204.482.459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 bwMode="auto">
          <a:xfrm>
            <a:off x="899592" y="548680"/>
            <a:ext cx="727280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CAPS por Região e Tipo</a:t>
            </a:r>
          </a:p>
          <a:p>
            <a:r>
              <a:rPr lang="pt-B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Brasil, dez/2016</a:t>
            </a:r>
            <a:endParaRPr lang="pt-BR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42873" y="116632"/>
            <a:ext cx="8786813" cy="143445"/>
          </a:xfrm>
          <a:prstGeom prst="rect">
            <a:avLst/>
          </a:prstGeom>
          <a:gradFill>
            <a:gsLst>
              <a:gs pos="0">
                <a:srgbClr val="FF8949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flat">
            <a:noFill/>
            <a:miter lim="800000"/>
            <a:headEnd/>
            <a:tailEnd/>
          </a:ln>
          <a:effectLst>
            <a:reflection blurRad="1270000" stA="0" dist="1270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pt-BR" sz="18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52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159500"/>
            <a:ext cx="2133600" cy="365125"/>
          </a:xfrm>
        </p:spPr>
        <p:txBody>
          <a:bodyPr/>
          <a:lstStyle/>
          <a:p>
            <a:pPr>
              <a:defRPr/>
            </a:pPr>
            <a:fld id="{A78E62C6-409E-4B58-9B40-8C8FD2BCDE45}" type="slidenum">
              <a:rPr lang="pt-BR" smtClean="0"/>
              <a:pPr>
                <a:defRPr/>
              </a:pPr>
              <a:t>13</a:t>
            </a:fld>
            <a:endParaRPr lang="pt-BR" dirty="0"/>
          </a:p>
        </p:txBody>
      </p:sp>
      <p:sp>
        <p:nvSpPr>
          <p:cNvPr id="27652" name="CaixaDeTexto 1"/>
          <p:cNvSpPr txBox="1">
            <a:spLocks noChangeArrowheads="1"/>
          </p:cNvSpPr>
          <p:nvPr/>
        </p:nvSpPr>
        <p:spPr bwMode="auto">
          <a:xfrm>
            <a:off x="107504" y="3212976"/>
            <a:ext cx="28797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a typeface="+mj-ea"/>
                <a:cs typeface="Calibri" pitchFamily="34" charset="0"/>
              </a:rPr>
              <a:t>Unidades de </a:t>
            </a:r>
            <a:r>
              <a:rPr lang="pt-BR" altLang="pt-BR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a typeface="+mj-ea"/>
                <a:cs typeface="Calibri" pitchFamily="34" charset="0"/>
              </a:rPr>
              <a:t>Acolhimento </a:t>
            </a:r>
            <a:r>
              <a:rPr lang="pt-BR" altLang="pt-BR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a typeface="+mj-ea"/>
                <a:cs typeface="Calibri" pitchFamily="34" charset="0"/>
              </a:rPr>
              <a:t>Habilitadas (Brasil, </a:t>
            </a:r>
            <a:r>
              <a:rPr lang="pt-BR" altLang="pt-BR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a typeface="+mj-ea"/>
                <a:cs typeface="Calibri" pitchFamily="34" charset="0"/>
              </a:rPr>
              <a:t>2017)</a:t>
            </a:r>
            <a:endParaRPr lang="pt-BR" altLang="pt-BR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a typeface="+mj-ea"/>
              <a:cs typeface="Calibri" pitchFamily="34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899592" y="908720"/>
            <a:ext cx="727280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Componente Atenção Residencial de Caráter Transitório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205945"/>
              </p:ext>
            </p:extLst>
          </p:nvPr>
        </p:nvGraphicFramePr>
        <p:xfrm>
          <a:off x="2987229" y="1916832"/>
          <a:ext cx="3387824" cy="4474388"/>
        </p:xfrm>
        <a:graphic>
          <a:graphicData uri="http://schemas.openxmlformats.org/drawingml/2006/table">
            <a:tbl>
              <a:tblPr firstRow="1" lastRow="1" bandRow="1"/>
              <a:tblGrid>
                <a:gridCol w="846956"/>
                <a:gridCol w="846956"/>
                <a:gridCol w="846956"/>
                <a:gridCol w="846956"/>
              </a:tblGrid>
              <a:tr h="436279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C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UAA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C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UAI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C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Geral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CE8"/>
                    </a:solidFill>
                  </a:tcPr>
                </a:tc>
              </a:tr>
              <a:tr h="23335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</a:tr>
              <a:tr h="223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6F3"/>
                    </a:solidFill>
                  </a:tcPr>
                </a:tc>
              </a:tr>
              <a:tr h="23335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FB"/>
                    </a:solidFill>
                  </a:tcPr>
                </a:tc>
              </a:tr>
              <a:tr h="446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Geral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C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C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C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CE8"/>
                    </a:solidFill>
                  </a:tcPr>
                </a:tc>
              </a:tr>
            </a:tbl>
          </a:graphicData>
        </a:graphic>
      </p:graphicFrame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142873" y="116632"/>
            <a:ext cx="8786813" cy="143445"/>
          </a:xfrm>
          <a:prstGeom prst="rect">
            <a:avLst/>
          </a:prstGeom>
          <a:gradFill>
            <a:gsLst>
              <a:gs pos="0">
                <a:srgbClr val="FF8949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flat">
            <a:noFill/>
            <a:miter lim="800000"/>
            <a:headEnd/>
            <a:tailEnd/>
          </a:ln>
          <a:effectLst>
            <a:reflection blurRad="1270000" stA="0" dist="1270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pt-BR" sz="18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07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165850"/>
            <a:ext cx="2133600" cy="365125"/>
          </a:xfrm>
        </p:spPr>
        <p:txBody>
          <a:bodyPr/>
          <a:lstStyle/>
          <a:p>
            <a:pPr>
              <a:defRPr/>
            </a:pPr>
            <a:fld id="{03D07172-5DB5-4A90-B62D-9B0B5AC7BA71}" type="slidenum">
              <a:rPr lang="pt-BR" smtClean="0"/>
              <a:pPr>
                <a:defRPr/>
              </a:pPr>
              <a:t>14</a:t>
            </a:fld>
            <a:endParaRPr lang="pt-BR" dirty="0"/>
          </a:p>
        </p:txBody>
      </p:sp>
      <p:sp>
        <p:nvSpPr>
          <p:cNvPr id="28677" name="Rectangle 3"/>
          <p:cNvSpPr>
            <a:spLocks noChangeArrowheads="1"/>
          </p:cNvSpPr>
          <p:nvPr/>
        </p:nvSpPr>
        <p:spPr bwMode="auto">
          <a:xfrm>
            <a:off x="179512" y="2708920"/>
            <a:ext cx="320412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a typeface="+mj-ea"/>
                <a:cs typeface="Calibri" pitchFamily="34" charset="0"/>
              </a:rPr>
              <a:t>Serviços Hospitalares de Referência com leitos  de  saúde mental habilitados </a:t>
            </a:r>
            <a:r>
              <a:rPr lang="pt-BR" altLang="pt-BR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a typeface="+mj-ea"/>
                <a:cs typeface="Calibri" pitchFamily="34" charset="0"/>
              </a:rPr>
              <a:t> (Brasil</a:t>
            </a:r>
            <a:r>
              <a:rPr lang="pt-BR" altLang="pt-BR" sz="1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a typeface="+mj-ea"/>
                <a:cs typeface="Calibri" pitchFamily="34" charset="0"/>
              </a:rPr>
              <a:t>, </a:t>
            </a:r>
            <a:r>
              <a:rPr lang="pt-BR" altLang="pt-BR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a typeface="+mj-ea"/>
                <a:cs typeface="Calibri" pitchFamily="34" charset="0"/>
              </a:rPr>
              <a:t>2017)</a:t>
            </a:r>
            <a:endParaRPr lang="pt-BR" altLang="pt-BR" sz="1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a typeface="+mj-ea"/>
              <a:cs typeface="Calibri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1259632" y="574846"/>
            <a:ext cx="727280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nstantia" pitchFamily="18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Componente Atenção Hospitalar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343352"/>
              </p:ext>
            </p:extLst>
          </p:nvPr>
        </p:nvGraphicFramePr>
        <p:xfrm>
          <a:off x="3456010" y="1600196"/>
          <a:ext cx="2772176" cy="4997143"/>
        </p:xfrm>
        <a:graphic>
          <a:graphicData uri="http://schemas.openxmlformats.org/drawingml/2006/table">
            <a:tbl>
              <a:tblPr firstRow="1" firstCol="1" bandRow="1"/>
              <a:tblGrid>
                <a:gridCol w="693044"/>
                <a:gridCol w="693044"/>
                <a:gridCol w="693044"/>
                <a:gridCol w="693044"/>
              </a:tblGrid>
              <a:tr h="17113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REGIÃO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UF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HOSPITAIS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Nº LEITOS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</a:tr>
              <a:tr h="179692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CENTRO OESTE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6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Subtotal Centro-Oeste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</a:tr>
              <a:tr h="171135">
                <a:tc rowSpan="8">
                  <a:txBody>
                    <a:bodyPr/>
                    <a:lstStyle/>
                    <a:p>
                      <a:pPr algn="l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NORDESTE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6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6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Subtotal Nordeste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177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</a:tr>
              <a:tr h="171135"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NORTE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13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Subtotal Norte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</a:tr>
              <a:tr h="171135"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SUDESTE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Subtotal Sudeste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440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</a:tr>
              <a:tr h="171135"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SUL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346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1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CD9"/>
                    </a:solidFill>
                  </a:tcPr>
                </a:tc>
              </a:tr>
              <a:tr h="17113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Subtotal Sul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416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BCB4"/>
                    </a:solidFill>
                  </a:tcPr>
                </a:tc>
              </a:tr>
              <a:tr h="17113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263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1163</a:t>
                      </a:r>
                    </a:p>
                  </a:txBody>
                  <a:tcPr marL="7750" marR="7750" marT="77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82"/>
                    </a:solidFill>
                  </a:tcPr>
                </a:tc>
              </a:tr>
            </a:tbl>
          </a:graphicData>
        </a:graphic>
      </p:graphicFrame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142873" y="116632"/>
            <a:ext cx="8786813" cy="143445"/>
          </a:xfrm>
          <a:prstGeom prst="rect">
            <a:avLst/>
          </a:prstGeom>
          <a:gradFill>
            <a:gsLst>
              <a:gs pos="0">
                <a:srgbClr val="FF8949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flat">
            <a:noFill/>
            <a:miter lim="800000"/>
            <a:headEnd/>
            <a:tailEnd/>
          </a:ln>
          <a:effectLst>
            <a:reflection blurRad="1270000" stA="0" dist="1270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pt-BR" sz="18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5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142875" y="6597352"/>
            <a:ext cx="8786813" cy="143445"/>
          </a:xfrm>
          <a:prstGeom prst="rec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flat">
            <a:noFill/>
            <a:miter lim="800000"/>
            <a:headEnd/>
            <a:tailEnd/>
          </a:ln>
          <a:effectLst>
            <a:reflection blurRad="1270000" stA="0" dist="1270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pt-BR" sz="1800" dirty="0">
              <a:latin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142874" y="116632"/>
            <a:ext cx="8786813" cy="143445"/>
          </a:xfrm>
          <a:prstGeom prst="rect">
            <a:avLst/>
          </a:prstGeom>
          <a:gradFill>
            <a:gsLst>
              <a:gs pos="0">
                <a:srgbClr val="FF8949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 cap="flat">
            <a:noFill/>
            <a:miter lim="800000"/>
            <a:headEnd/>
            <a:tailEnd/>
          </a:ln>
          <a:effectLst>
            <a:reflection blurRad="1270000" stA="0" dist="1270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pt-BR" sz="1800" dirty="0">
              <a:latin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292821"/>
              </p:ext>
            </p:extLst>
          </p:nvPr>
        </p:nvGraphicFramePr>
        <p:xfrm>
          <a:off x="2952105" y="1772816"/>
          <a:ext cx="3168352" cy="4377843"/>
        </p:xfrm>
        <a:graphic>
          <a:graphicData uri="http://schemas.openxmlformats.org/drawingml/2006/table">
            <a:tbl>
              <a:tblPr/>
              <a:tblGrid>
                <a:gridCol w="655521"/>
                <a:gridCol w="819402"/>
                <a:gridCol w="778431"/>
                <a:gridCol w="914998"/>
              </a:tblGrid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UF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SRT I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SRT II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 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 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RJ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247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489</a:t>
                      </a:r>
                    </a:p>
                  </a:txBody>
                  <a:tcPr marL="7461" marR="7461" marT="74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sp>
        <p:nvSpPr>
          <p:cNvPr id="19" name="Título 1"/>
          <p:cNvSpPr>
            <a:spLocks noGrp="1"/>
          </p:cNvSpPr>
          <p:nvPr>
            <p:ph type="title"/>
          </p:nvPr>
        </p:nvSpPr>
        <p:spPr>
          <a:xfrm>
            <a:off x="539552" y="548681"/>
            <a:ext cx="7920879" cy="864095"/>
          </a:xfrm>
        </p:spPr>
        <p:txBody>
          <a:bodyPr>
            <a:normAutofit fontScale="90000"/>
          </a:bodyPr>
          <a:lstStyle/>
          <a:p>
            <a:r>
              <a:rPr lang="pt-BR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Distribuição dos </a:t>
            </a:r>
            <a:r>
              <a:rPr lang="pt-B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SRT habilitados por </a:t>
            </a:r>
            <a:r>
              <a:rPr lang="pt-BR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UF e </a:t>
            </a:r>
            <a:r>
              <a:rPr lang="pt-B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Tipo</a:t>
            </a:r>
            <a:r>
              <a:rPr lang="pt-B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pt-B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pt-B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Brasil, </a:t>
            </a:r>
            <a:r>
              <a:rPr lang="pt-BR" sz="2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jan</a:t>
            </a:r>
            <a:r>
              <a:rPr lang="pt-B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/2017)</a:t>
            </a:r>
          </a:p>
        </p:txBody>
      </p:sp>
    </p:spTree>
    <p:extLst>
      <p:ext uri="{BB962C8B-B14F-4D97-AF65-F5344CB8AC3E}">
        <p14:creationId xmlns:p14="http://schemas.microsoft.com/office/powerpoint/2010/main" val="168561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66646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Ações do Governo Federal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2057400"/>
            <a:ext cx="8568952" cy="4590256"/>
          </a:xfrm>
        </p:spPr>
        <p:txBody>
          <a:bodyPr>
            <a:normAutofit/>
          </a:bodyPr>
          <a:lstStyle/>
          <a:p>
            <a:r>
              <a:rPr lang="pt-BR" dirty="0" smtClean="0"/>
              <a:t>Acordo de Cooperação Técnica – MS e CVV  </a:t>
            </a:r>
          </a:p>
          <a:p>
            <a:pPr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963585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66646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Ações do Governo Federal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2400" y="1524000"/>
            <a:ext cx="8721352" cy="4590256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Assistência Telefônica Gratuita </a:t>
            </a:r>
          </a:p>
          <a:p>
            <a:endParaRPr lang="pt-BR" dirty="0" smtClean="0"/>
          </a:p>
          <a:p>
            <a:r>
              <a:rPr lang="pt-BR" dirty="0" smtClean="0"/>
              <a:t>Publicado em 10 de Março de 2017 </a:t>
            </a:r>
          </a:p>
          <a:p>
            <a:endParaRPr lang="pt-BR" dirty="0" smtClean="0"/>
          </a:p>
          <a:p>
            <a:r>
              <a:rPr lang="pt-BR" dirty="0" smtClean="0"/>
              <a:t>Projeto Piloto – Janeiro de 2015 (Santa Maria/RS)</a:t>
            </a:r>
          </a:p>
          <a:p>
            <a:endParaRPr lang="pt-BR" dirty="0" smtClean="0"/>
          </a:p>
          <a:p>
            <a:r>
              <a:rPr lang="pt-BR" dirty="0" smtClean="0"/>
              <a:t> Aumento Significativo do Número de Chamadas </a:t>
            </a:r>
          </a:p>
          <a:p>
            <a:endParaRPr lang="pt-BR" dirty="0" smtClean="0"/>
          </a:p>
          <a:p>
            <a:r>
              <a:rPr lang="pt-BR" dirty="0" smtClean="0"/>
              <a:t>Expansão em todo o território nacional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(Número 188) </a:t>
            </a:r>
          </a:p>
          <a:p>
            <a:pPr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963585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66646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Ações do Governo Federal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2057400"/>
            <a:ext cx="8568952" cy="4590256"/>
          </a:xfrm>
        </p:spPr>
        <p:txBody>
          <a:bodyPr>
            <a:normAutofit/>
          </a:bodyPr>
          <a:lstStyle/>
          <a:p>
            <a:r>
              <a:rPr lang="pt-BR" dirty="0" smtClean="0"/>
              <a:t>Organização do “Plano Nacional de Prevenção ao Suicídio”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3585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66646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Ações do Governo Federal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2057400"/>
            <a:ext cx="8568952" cy="4590256"/>
          </a:xfrm>
        </p:spPr>
        <p:txBody>
          <a:bodyPr>
            <a:normAutofit/>
          </a:bodyPr>
          <a:lstStyle/>
          <a:p>
            <a:r>
              <a:rPr lang="pt-BR" dirty="0" smtClean="0"/>
              <a:t>Workshop nos dias 30 e 31 de maio de 2017 </a:t>
            </a:r>
          </a:p>
          <a:p>
            <a:endParaRPr lang="pt-BR" dirty="0" smtClean="0"/>
          </a:p>
          <a:p>
            <a:r>
              <a:rPr lang="pt-BR" dirty="0" smtClean="0"/>
              <a:t>Lançamento de Ações em Setembro de 2017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3585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66646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Roteiro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2057400"/>
            <a:ext cx="8568952" cy="4590256"/>
          </a:xfrm>
        </p:spPr>
        <p:txBody>
          <a:bodyPr>
            <a:normAutofit/>
          </a:bodyPr>
          <a:lstStyle/>
          <a:p>
            <a:r>
              <a:rPr lang="pt-BR" dirty="0" smtClean="0"/>
              <a:t>Suicídio no Brasil </a:t>
            </a:r>
          </a:p>
          <a:p>
            <a:endParaRPr lang="pt-BR" dirty="0" smtClean="0"/>
          </a:p>
          <a:p>
            <a:r>
              <a:rPr lang="pt-BR" dirty="0" smtClean="0"/>
              <a:t>Ações do Governo Federal para a Prevenção do Suicídio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3585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Produtos – Elaborados e produzidos até setembro de 2017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67833" y="1844824"/>
            <a:ext cx="7408333" cy="4104456"/>
          </a:xfrm>
        </p:spPr>
        <p:txBody>
          <a:bodyPr>
            <a:noAutofit/>
          </a:bodyPr>
          <a:lstStyle/>
          <a:p>
            <a:r>
              <a:rPr lang="pt-BR" sz="2200" dirty="0"/>
              <a:t>Boletim Epidemiológico do Suicídio no </a:t>
            </a:r>
            <a:r>
              <a:rPr lang="pt-BR" sz="2200" dirty="0" smtClean="0"/>
              <a:t>Brasil</a:t>
            </a:r>
            <a:endParaRPr lang="pt-BR" sz="2200" dirty="0"/>
          </a:p>
          <a:p>
            <a:r>
              <a:rPr lang="pt-BR" sz="2200" dirty="0"/>
              <a:t>Agenda de Ações Estratégicas para Prevenção do Suicídio </a:t>
            </a:r>
          </a:p>
          <a:p>
            <a:r>
              <a:rPr lang="pt-BR" sz="2200" dirty="0"/>
              <a:t>Folder de </a:t>
            </a:r>
            <a:r>
              <a:rPr lang="pt-BR" sz="2200" dirty="0" smtClean="0"/>
              <a:t>Prevenção do Suicídio </a:t>
            </a:r>
            <a:r>
              <a:rPr lang="pt-BR" sz="2200" dirty="0"/>
              <a:t>– focado na informação de serviços para atendimento </a:t>
            </a:r>
            <a:r>
              <a:rPr lang="pt-BR" sz="2200" dirty="0" smtClean="0"/>
              <a:t>(</a:t>
            </a:r>
            <a:r>
              <a:rPr lang="pt-BR" sz="2200" dirty="0"/>
              <a:t>P</a:t>
            </a:r>
            <a:r>
              <a:rPr lang="pt-BR" sz="2200" dirty="0" smtClean="0"/>
              <a:t>opulação </a:t>
            </a:r>
            <a:r>
              <a:rPr lang="pt-BR" sz="2200" dirty="0"/>
              <a:t>em G</a:t>
            </a:r>
            <a:r>
              <a:rPr lang="pt-BR" sz="2200" dirty="0" smtClean="0"/>
              <a:t>eral)</a:t>
            </a:r>
            <a:endParaRPr lang="pt-BR" sz="2200" dirty="0"/>
          </a:p>
          <a:p>
            <a:r>
              <a:rPr lang="pt-BR" sz="2200" dirty="0" smtClean="0"/>
              <a:t>Folder sobre Suicídio – focado na </a:t>
            </a:r>
            <a:r>
              <a:rPr lang="pt-BR" sz="2200" dirty="0"/>
              <a:t>notificação </a:t>
            </a:r>
            <a:r>
              <a:rPr lang="pt-BR" sz="2200" dirty="0" smtClean="0"/>
              <a:t>(Profissionais de Saúde) </a:t>
            </a:r>
            <a:endParaRPr lang="pt-BR" sz="2200" dirty="0"/>
          </a:p>
          <a:p>
            <a:r>
              <a:rPr lang="pt-BR" sz="2200" dirty="0"/>
              <a:t>Material para a comunicação – Como a mídia aborda o tema, como fazer campanha para o </a:t>
            </a:r>
            <a:r>
              <a:rPr lang="pt-BR" sz="2200" dirty="0" smtClean="0"/>
              <a:t>tema – Evento sendo articulado para dia 29/09/2017</a:t>
            </a:r>
            <a:r>
              <a:rPr lang="pt-BR" sz="2200" dirty="0"/>
              <a:t> </a:t>
            </a:r>
            <a:r>
              <a:rPr lang="pt-BR" sz="2200" dirty="0" smtClean="0"/>
              <a:t>– (Profissionais da Mídia) </a:t>
            </a:r>
          </a:p>
          <a:p>
            <a:r>
              <a:rPr lang="pt-BR" sz="2200" dirty="0" smtClean="0"/>
              <a:t>Lançar Capítulo sobre Suicídio – Saúde Brasil (DANT/SVS)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52023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676400"/>
            <a:ext cx="6629400" cy="1456727"/>
          </a:xfrm>
        </p:spPr>
        <p:txBody>
          <a:bodyPr>
            <a:noAutofit/>
          </a:bodyPr>
          <a:lstStyle/>
          <a:p>
            <a:r>
              <a:rPr lang="en-US" sz="4800" dirty="0" err="1" smtClean="0"/>
              <a:t>Muito</a:t>
            </a:r>
            <a:r>
              <a:rPr lang="en-US" sz="4800" dirty="0" smtClean="0"/>
              <a:t> Obrigado!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26610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966646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Suicídio no Brasil</a:t>
            </a:r>
            <a:endParaRPr lang="pt-B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585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7040056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OMS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Plano de Ação em Saúde Mental</a:t>
            </a:r>
            <a:br>
              <a:rPr lang="pt-BR" dirty="0" smtClean="0"/>
            </a:br>
            <a:r>
              <a:rPr lang="pt-BR" b="1" dirty="0" smtClean="0"/>
              <a:t>2013-2020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Objetivo Global: </a:t>
            </a:r>
          </a:p>
          <a:p>
            <a:pPr marL="0" indent="0">
              <a:buNone/>
            </a:pPr>
            <a:r>
              <a:rPr lang="pt-BR" sz="2600" dirty="0" smtClean="0"/>
              <a:t>A taxa de suicídio nos países será reduzida em </a:t>
            </a:r>
            <a:r>
              <a:rPr lang="pt-BR" sz="2600" b="1" dirty="0" smtClean="0"/>
              <a:t>10%</a:t>
            </a:r>
            <a:r>
              <a:rPr lang="pt-BR" sz="2600" dirty="0" smtClean="0"/>
              <a:t> até </a:t>
            </a:r>
            <a:r>
              <a:rPr lang="pt-BR" sz="2600" b="1" dirty="0" smtClean="0"/>
              <a:t>2020</a:t>
            </a:r>
            <a:r>
              <a:rPr lang="pt-BR" sz="2600" dirty="0" smtClean="0"/>
              <a:t>.</a:t>
            </a:r>
          </a:p>
          <a:p>
            <a:pPr marL="0" indent="0">
              <a:buNone/>
            </a:pPr>
            <a:r>
              <a:rPr lang="pt-BR" b="1" dirty="0" smtClean="0"/>
              <a:t>Ações propostas para os estados membros:</a:t>
            </a:r>
          </a:p>
          <a:p>
            <a:pPr marL="0" indent="0">
              <a:buNone/>
            </a:pPr>
            <a:r>
              <a:rPr lang="pt-BR" sz="2400" dirty="0" smtClean="0"/>
              <a:t>74. </a:t>
            </a:r>
            <a:r>
              <a:rPr lang="pt-BR" sz="2400" b="1" dirty="0" smtClean="0"/>
              <a:t>Prevenção do suicídio: </a:t>
            </a:r>
            <a:r>
              <a:rPr lang="pt-BR" sz="2400" dirty="0" smtClean="0"/>
              <a:t>desenvolver e implementar estratégias nacionais abrangentes para a </a:t>
            </a:r>
            <a:r>
              <a:rPr lang="pt-BR" sz="2400" b="1" dirty="0" smtClean="0"/>
              <a:t>prevenção </a:t>
            </a:r>
            <a:r>
              <a:rPr lang="pt-BR" sz="2400" dirty="0" smtClean="0"/>
              <a:t>do suicídio, com especial atenção aos grupos identificados como de risco aumentado de suicídio, incluindo </a:t>
            </a:r>
            <a:r>
              <a:rPr lang="pt-BR" sz="2400" b="1" dirty="0" smtClean="0"/>
              <a:t>gays, lésbicas, bissexuais e transexuais, jovens e outros grupos vulneráveis </a:t>
            </a:r>
            <a:r>
              <a:rPr lang="pt-BR" sz="2400" dirty="0" smtClean="0"/>
              <a:t>de </a:t>
            </a:r>
            <a:r>
              <a:rPr lang="pt-BR" sz="2400" b="1" dirty="0" smtClean="0"/>
              <a:t>todas as idades</a:t>
            </a:r>
            <a:r>
              <a:rPr lang="pt-BR" sz="2400" dirty="0" smtClean="0"/>
              <a:t> com base no </a:t>
            </a:r>
            <a:r>
              <a:rPr lang="pt-BR" sz="2400" b="1" dirty="0" smtClean="0"/>
              <a:t>contexto local</a:t>
            </a:r>
            <a:r>
              <a:rPr lang="pt-BR" sz="2400" dirty="0" smtClean="0"/>
              <a:t>.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560" y="0"/>
            <a:ext cx="1996440" cy="2747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575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 smtClean="0"/>
              <a:t>Diretrizes Nacionais para Prevenção do Suicídio</a:t>
            </a:r>
            <a:br>
              <a:rPr lang="pt-BR" sz="3600" b="1" dirty="0" smtClean="0"/>
            </a:br>
            <a:r>
              <a:rPr lang="pt-BR" sz="2400" b="1" dirty="0" smtClean="0"/>
              <a:t>Portaria GM/MS Nº 1.876/ 2006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 smtClean="0"/>
              <a:t>Justificativa:</a:t>
            </a:r>
          </a:p>
          <a:p>
            <a:r>
              <a:rPr lang="pt-BR" dirty="0" smtClean="0"/>
              <a:t>Grave problema de saúde pública </a:t>
            </a:r>
          </a:p>
          <a:p>
            <a:r>
              <a:rPr lang="pt-BR" dirty="0" smtClean="0"/>
              <a:t>Pode ser prevenido</a:t>
            </a:r>
          </a:p>
          <a:p>
            <a:r>
              <a:rPr lang="pt-BR" dirty="0"/>
              <a:t>I</a:t>
            </a:r>
            <a:r>
              <a:rPr lang="pt-BR" dirty="0" smtClean="0"/>
              <a:t>mportância epidemiológica no Brasil</a:t>
            </a:r>
          </a:p>
          <a:p>
            <a:r>
              <a:rPr lang="pt-BR" dirty="0"/>
              <a:t>A</a:t>
            </a:r>
            <a:r>
              <a:rPr lang="pt-BR" dirty="0" smtClean="0"/>
              <a:t>umento da frequência entre jovens</a:t>
            </a:r>
          </a:p>
          <a:p>
            <a:r>
              <a:rPr lang="pt-BR" dirty="0" smtClean="0"/>
              <a:t>Impacto social e econômico</a:t>
            </a:r>
          </a:p>
          <a:p>
            <a:r>
              <a:rPr lang="pt-BR" dirty="0" smtClean="0"/>
              <a:t>Pactos em Defesa da Vida, do SUS e de Gestão</a:t>
            </a:r>
          </a:p>
          <a:p>
            <a:r>
              <a:rPr lang="pt-BR" dirty="0" smtClean="0"/>
              <a:t>Recomendações internacionais (OMS)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158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pt-BR" dirty="0" smtClean="0"/>
              <a:t>Taxa de suicídio. Brasil, 2004-2014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9974154"/>
              </p:ext>
            </p:extLst>
          </p:nvPr>
        </p:nvGraphicFramePr>
        <p:xfrm>
          <a:off x="467544" y="170080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7308304" y="6356365"/>
            <a:ext cx="1194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SIM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220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966646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Ações do Governo Federal</a:t>
            </a:r>
            <a:endParaRPr lang="pt-B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585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66646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Ações do Governo Federal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057400"/>
            <a:ext cx="8784976" cy="4590256"/>
          </a:xfrm>
        </p:spPr>
        <p:txBody>
          <a:bodyPr>
            <a:normAutofit/>
          </a:bodyPr>
          <a:lstStyle/>
          <a:p>
            <a:r>
              <a:rPr lang="pt-BR" dirty="0" smtClean="0"/>
              <a:t>Ampliação e Estruturação da Rede Assistencial </a:t>
            </a:r>
          </a:p>
          <a:p>
            <a:endParaRPr lang="pt-BR" dirty="0" smtClean="0"/>
          </a:p>
          <a:p>
            <a:r>
              <a:rPr lang="pt-BR" dirty="0" smtClean="0"/>
              <a:t> Acordo de Cooperação Técnica – MS e CVV </a:t>
            </a:r>
          </a:p>
          <a:p>
            <a:endParaRPr lang="pt-BR" dirty="0" smtClean="0"/>
          </a:p>
          <a:p>
            <a:r>
              <a:rPr lang="pt-BR" dirty="0" smtClean="0"/>
              <a:t>Lançamento de Ações para Prevenção ao Suicídio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3585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66646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Ações do Governo Federal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2057400"/>
            <a:ext cx="8568952" cy="4590256"/>
          </a:xfrm>
        </p:spPr>
        <p:txBody>
          <a:bodyPr>
            <a:normAutofit/>
          </a:bodyPr>
          <a:lstStyle/>
          <a:p>
            <a:r>
              <a:rPr lang="pt-BR" dirty="0" smtClean="0"/>
              <a:t>Ampliação e Estruturação da Rede Assistencial  </a:t>
            </a:r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3585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3568</TotalTime>
  <Words>1219</Words>
  <Application>Microsoft Office PowerPoint</Application>
  <PresentationFormat>Apresentação na tela (4:3)</PresentationFormat>
  <Paragraphs>432</Paragraphs>
  <Slides>21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Arial</vt:lpstr>
      <vt:lpstr>Calibri</vt:lpstr>
      <vt:lpstr>Tema do Office</vt:lpstr>
      <vt:lpstr>Apresentação do PowerPoint</vt:lpstr>
      <vt:lpstr>Roteiro</vt:lpstr>
      <vt:lpstr>Suicídio no Brasil</vt:lpstr>
      <vt:lpstr>OMS  Plano de Ação em Saúde Mental 2013-2020</vt:lpstr>
      <vt:lpstr>Diretrizes Nacionais para Prevenção do Suicídio Portaria GM/MS Nº 1.876/ 2006</vt:lpstr>
      <vt:lpstr>Taxa de suicídio. Brasil, 2004-2014</vt:lpstr>
      <vt:lpstr>Ações do Governo Federal</vt:lpstr>
      <vt:lpstr>Ações do Governo Federal</vt:lpstr>
      <vt:lpstr>Ações do Governo Federal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Distribuição dos SRT habilitados por UF e Tipo (Brasil, jan/2017)</vt:lpstr>
      <vt:lpstr>Ações do Governo Federal</vt:lpstr>
      <vt:lpstr>Ações do Governo Federal</vt:lpstr>
      <vt:lpstr>Ações do Governo Federal</vt:lpstr>
      <vt:lpstr>Ações do Governo Federal</vt:lpstr>
      <vt:lpstr>Produtos – Elaborados e produzidos até setembro de 2017 </vt:lpstr>
      <vt:lpstr>Muito 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Ednalva Honda Xavier</cp:lastModifiedBy>
  <cp:revision>70</cp:revision>
  <dcterms:created xsi:type="dcterms:W3CDTF">2017-08-08T12:06:23Z</dcterms:created>
  <dcterms:modified xsi:type="dcterms:W3CDTF">2017-08-08T14:05:25Z</dcterms:modified>
</cp:coreProperties>
</file>