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8" r:id="rId3"/>
  </p:sldMasterIdLst>
  <p:notesMasterIdLst>
    <p:notesMasterId r:id="rId26"/>
  </p:notesMasterIdLst>
  <p:sldIdLst>
    <p:sldId id="4111" r:id="rId4"/>
    <p:sldId id="4093" r:id="rId5"/>
    <p:sldId id="4104" r:id="rId6"/>
    <p:sldId id="4095" r:id="rId7"/>
    <p:sldId id="4101" r:id="rId8"/>
    <p:sldId id="4096" r:id="rId9"/>
    <p:sldId id="4097" r:id="rId10"/>
    <p:sldId id="4107" r:id="rId11"/>
    <p:sldId id="4108" r:id="rId12"/>
    <p:sldId id="4102" r:id="rId13"/>
    <p:sldId id="4098" r:id="rId14"/>
    <p:sldId id="4099" r:id="rId15"/>
    <p:sldId id="4109" r:id="rId16"/>
    <p:sldId id="4110" r:id="rId17"/>
    <p:sldId id="4103" r:id="rId18"/>
    <p:sldId id="4106" r:id="rId19"/>
    <p:sldId id="4105" r:id="rId20"/>
    <p:sldId id="4100" r:id="rId21"/>
    <p:sldId id="4112" r:id="rId22"/>
    <p:sldId id="4113" r:id="rId23"/>
    <p:sldId id="4114" r:id="rId24"/>
    <p:sldId id="34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Machado Mendes" initials="DMM" lastIdx="1" clrIdx="0">
    <p:extLst>
      <p:ext uri="{19B8F6BF-5375-455C-9EA6-DF929625EA0E}">
        <p15:presenceInfo xmlns:p15="http://schemas.microsoft.com/office/powerpoint/2012/main" userId="S-1-5-21-2509427897-2932553086-1826576297-3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3"/>
    <a:srgbClr val="B800B8"/>
    <a:srgbClr val="9933FF"/>
    <a:srgbClr val="A400A4"/>
    <a:srgbClr val="E64783"/>
    <a:srgbClr val="FF6D00"/>
    <a:srgbClr val="000000"/>
    <a:srgbClr val="D200D2"/>
    <a:srgbClr val="FF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148" autoAdjust="0"/>
  </p:normalViewPr>
  <p:slideViewPr>
    <p:cSldViewPr snapToGrid="0" snapToObjects="1" showGuides="1">
      <p:cViewPr varScale="1">
        <p:scale>
          <a:sx n="54" d="100"/>
          <a:sy n="54" d="100"/>
        </p:scale>
        <p:origin x="9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54"/>
    </p:cViewPr>
  </p:sorter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61492800611172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479599138869804E-2"/>
          <c:y val="0.15283441157983002"/>
          <c:w val="0.82898063731581684"/>
          <c:h val="0.73048278033888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A-294C-8538-36D893C60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A-294C-8538-36D893C60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DA-294C-8538-36D893C60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491088"/>
        <c:axId val="279493832"/>
      </c:barChart>
      <c:catAx>
        <c:axId val="27949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 Book" pitchFamily="2" charset="77"/>
                <a:ea typeface="+mn-ea"/>
                <a:cs typeface="+mn-cs"/>
              </a:defRPr>
            </a:pPr>
            <a:endParaRPr lang="pt-BR"/>
          </a:p>
        </c:txPr>
        <c:crossAx val="279493832"/>
        <c:crosses val="autoZero"/>
        <c:auto val="1"/>
        <c:lblAlgn val="ctr"/>
        <c:lblOffset val="100"/>
        <c:noMultiLvlLbl val="0"/>
      </c:catAx>
      <c:valAx>
        <c:axId val="27949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  <c:crossAx val="27949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90029099623416642"/>
          <c:y val="0.12881548676049934"/>
          <c:w val="8.3723938272424067E-2"/>
          <c:h val="0.36332354018087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52671269352200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39742858229678"/>
          <c:y val="5.1262216968104971E-2"/>
          <c:w val="0.33229021644033624"/>
          <c:h val="0.873318679011620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08C-DB4B-8D93-F28C1CF17F2B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8C-DB4B-8D93-F28C1CF17F2B}"/>
              </c:ext>
            </c:extLst>
          </c:dPt>
          <c:dPt>
            <c:idx val="2"/>
            <c:bubble3D val="0"/>
            <c:spPr>
              <a:solidFill>
                <a:srgbClr val="FF911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08C-DB4B-8D93-F28C1CF17F2B}"/>
              </c:ext>
            </c:extLst>
          </c:dPt>
          <c:dPt>
            <c:idx val="3"/>
            <c:bubble3D val="0"/>
            <c:spPr>
              <a:solidFill>
                <a:srgbClr val="B52B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E1-4F46-AE66-4C9824E2294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A-294C-8538-36D893C60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E1-4F46-AE66-4C9824E229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E1-4F46-AE66-4C9824E229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E1-4F46-AE66-4C9824E229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EE1-4F46-AE66-4C9824E2294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A-294C-8538-36D893C60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</c:spPr>
          <c:dPt>
            <c:idx val="0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EE1-4F46-AE66-4C9824E2294E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EE1-4F46-AE66-4C9824E2294E}"/>
              </c:ext>
            </c:extLst>
          </c:dPt>
          <c:dPt>
            <c:idx val="2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EE1-4F46-AE66-4C9824E2294E}"/>
              </c:ext>
            </c:extLst>
          </c:dPt>
          <c:dPt>
            <c:idx val="3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EE1-4F46-AE66-4C9824E2294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DA-294C-8538-36D893C60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90539769485335"/>
          <c:y val="3.3591554312007089E-2"/>
          <c:w val="0.26037268439271172"/>
          <c:h val="0.58233858481240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064095248963448E-2"/>
          <c:y val="5.1262216968104971E-2"/>
          <c:w val="0.6764931149910608"/>
          <c:h val="0.784443008726361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6458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08C-DB4B-8D93-F28C1CF17F2B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8C-DB4B-8D93-F28C1CF17F2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8C-DB4B-8D93-F28C1CF17F2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DA-294C-8538-36D893C60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DA-294C-8538-36D893C60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6DA-294C-8538-36D893C60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95400"/>
        <c:axId val="279491480"/>
      </c:lineChart>
      <c:catAx>
        <c:axId val="27949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 Book" pitchFamily="2" charset="77"/>
                <a:ea typeface="+mn-ea"/>
                <a:cs typeface="+mn-cs"/>
              </a:defRPr>
            </a:pPr>
            <a:endParaRPr lang="pt-BR"/>
          </a:p>
        </c:txPr>
        <c:crossAx val="279491480"/>
        <c:crosses val="autoZero"/>
        <c:auto val="1"/>
        <c:lblAlgn val="ctr"/>
        <c:lblOffset val="100"/>
        <c:noMultiLvlLbl val="0"/>
      </c:catAx>
      <c:valAx>
        <c:axId val="27949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  <c:crossAx val="27949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31399064247405"/>
          <c:y val="4.4186154040331452E-2"/>
          <c:w val="0.18962313134771203"/>
          <c:h val="0.3812961201870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61492800611172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479599138869804E-2"/>
          <c:y val="0.15283441157983002"/>
          <c:w val="0.82898063731581684"/>
          <c:h val="0.73048278033888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20-674A-861E-73BFD4B04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F5D4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20-674A-861E-73BFD4B04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20-674A-861E-73BFD4B04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494224"/>
        <c:axId val="279494616"/>
      </c:barChart>
      <c:catAx>
        <c:axId val="2794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Jubilat Book" pitchFamily="2" charset="77"/>
                <a:ea typeface="+mn-ea"/>
                <a:cs typeface="+mn-cs"/>
              </a:defRPr>
            </a:pPr>
            <a:endParaRPr lang="pt-BR"/>
          </a:p>
        </c:txPr>
        <c:crossAx val="279494616"/>
        <c:crosses val="autoZero"/>
        <c:auto val="1"/>
        <c:lblAlgn val="ctr"/>
        <c:lblOffset val="100"/>
        <c:noMultiLvlLbl val="0"/>
      </c:catAx>
      <c:valAx>
        <c:axId val="27949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  <c:crossAx val="2794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90029099623416642"/>
          <c:y val="0.12881548676049934"/>
          <c:w val="8.3723938272424067E-2"/>
          <c:h val="0.36332354018087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52671269352200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39742858229678"/>
          <c:y val="5.1262216968104971E-2"/>
          <c:w val="0.33229021644033624"/>
          <c:h val="0.873318679011620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5C-AB44-8361-2C0B3B0E4CD0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5C-AB44-8361-2C0B3B0E4CD0}"/>
              </c:ext>
            </c:extLst>
          </c:dPt>
          <c:dPt>
            <c:idx val="2"/>
            <c:bubble3D val="0"/>
            <c:spPr>
              <a:solidFill>
                <a:srgbClr val="DF5D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5C-AB44-8361-2C0B3B0E4CD0}"/>
              </c:ext>
            </c:extLst>
          </c:dPt>
          <c:dPt>
            <c:idx val="3"/>
            <c:bubble3D val="0"/>
            <c:spPr>
              <a:solidFill>
                <a:srgbClr val="B52B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5C-AB44-8361-2C0B3B0E4C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5C-AB44-8361-2C0B3B0E4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05C-AB44-8361-2C0B3B0E4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05C-AB44-8361-2C0B3B0E4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05C-AB44-8361-2C0B3B0E4C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</c:spPr>
          <c:dPt>
            <c:idx val="0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05C-AB44-8361-2C0B3B0E4CD0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05C-AB44-8361-2C0B3B0E4CD0}"/>
              </c:ext>
            </c:extLst>
          </c:dPt>
          <c:dPt>
            <c:idx val="2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05C-AB44-8361-2C0B3B0E4CD0}"/>
              </c:ext>
            </c:extLst>
          </c:dPt>
          <c:dPt>
            <c:idx val="3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05C-AB44-8361-2C0B3B0E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90539769485335"/>
          <c:y val="3.3591554312007089E-2"/>
          <c:w val="0.26037268439271172"/>
          <c:h val="0.58233858481240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21739130434798E-2"/>
          <c:y val="1.5870655408082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7986800562973101E-2"/>
          <c:y val="9.8874183192351084E-2"/>
          <c:w val="0.33229021644033624"/>
          <c:h val="0.873318679011620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5C-AB44-8361-2C0B3B0E4CD0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5C-AB44-8361-2C0B3B0E4CD0}"/>
              </c:ext>
            </c:extLst>
          </c:dPt>
          <c:dPt>
            <c:idx val="2"/>
            <c:bubble3D val="0"/>
            <c:spPr>
              <a:solidFill>
                <a:srgbClr val="DF5D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5C-AB44-8361-2C0B3B0E4CD0}"/>
              </c:ext>
            </c:extLst>
          </c:dPt>
          <c:dPt>
            <c:idx val="3"/>
            <c:bubble3D val="0"/>
            <c:spPr>
              <a:solidFill>
                <a:srgbClr val="B52B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5C-AB44-8361-2C0B3B0E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80877933736547"/>
          <c:y val="0.21134289488252592"/>
          <c:w val="0.29262600327133015"/>
          <c:h val="0.52730614994145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A5FF-68C4-B14D-A5A9-725E185FACA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ADF3-89CB-4A49-BC5B-677E0481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9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2ADF3-89CB-4A49-BC5B-677E0481F38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14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21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8B203-F080-9746-9DA8-4436E8CF1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2D4E3C-F310-E045-B6A0-6E1297866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705" y="2140843"/>
            <a:ext cx="7822666" cy="25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71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17A826-7112-C54B-B898-91D5155B6D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82708639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90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17A826-7112-C54B-B898-91D5155B6D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55950941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68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17A826-7112-C54B-B898-91D5155B6D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00534394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47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B10698-05A4-1642-9533-D0B192D3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83F1C-61EB-9D4F-8717-C80E9E5E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B02D1-4929-E547-9D7F-0993DEE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9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73274-9500-F64C-B8AD-E3D32CC3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265D0-CF86-3243-A0F6-3BE9715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5332412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6EC63A-5B8A-204E-A80F-BFC5AAFB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A6F56F-06DB-8B49-AC8A-D498B1E9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7B257-3E59-6C47-B65A-AE61C152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2CA9F2-24AE-A84F-BF0B-B0088082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25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499FF-8DA1-DD48-B4E7-17249B7F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2478FA-B241-A44A-97CC-D7D27C3E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9688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75954B-5003-774E-8E52-E09931D5A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E6CAF9-A4EE-F949-B902-6D7DCFFA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C1C74B-A984-564A-B177-F211600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2F5392-BDA8-A947-BB6F-7F746CC1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8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8D0AD-C7A2-E44D-B364-A465F1F2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91A95F-3FB0-3F45-B2A6-91AA8932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pPr/>
              <a:t>17/10/2023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FC8DB4-6366-BF4C-AC60-F89B923B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7925FD-3536-3948-8C65-E8929952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095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19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CDFC6-91AB-AC4C-9A7E-B600EF5B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ECAAF-6348-E249-8D89-4BE1DDB5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A8A41-5945-A344-A5AF-0DCDBCFE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2F245-A23F-9B47-9109-00F715D3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BB275-8DCF-CE47-931D-E99C9CE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0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8B203-F080-9746-9DA8-4436E8CF1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2D4E3C-F310-E045-B6A0-6E1297866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55705" y="2140844"/>
            <a:ext cx="7822666" cy="25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395449-3DDE-9245-BAC7-D7D578680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08" t="25684" r="-12832" b="231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4296D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CDFC6-91AB-AC4C-9A7E-B600EF5B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ECAAF-6348-E249-8D89-4BE1DDB5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A8A41-5945-A344-A5AF-0DCDBCFE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5F86B7-9FFD-CC4F-BBCA-E1D8894FB360}" type="datetimeFigureOut">
              <a:rPr lang="pt-BR" smtClean="0"/>
              <a:pPr/>
              <a:t>17/10/2023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2F245-A23F-9B47-9109-00F715D3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BB275-8DCF-CE47-931D-E99C9CE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2AA9EA-A69A-234E-B3A3-C214DE8D5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6707" b="48315"/>
          <a:stretch/>
        </p:blipFill>
        <p:spPr>
          <a:xfrm>
            <a:off x="10762062" y="354888"/>
            <a:ext cx="1142966" cy="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0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52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27678-9402-5F4B-8FB3-968344DC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2CDDD-07C6-C843-9957-9F6F2FD5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843CEB-D1B9-5642-915C-FC2CC22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DC90E-8E96-A247-B9F1-558EA7C9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62D537-9F52-354E-AFF5-62589D6A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42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8EE059-8369-664B-AE2A-B2FD09E38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88" t="65358" r="9788" b="-165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9113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A73BC-CADF-A740-9223-ECFD18C8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244E2-7360-E742-A700-E6B0D16B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B02686-5515-5F47-9032-150743AB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5F4C5-5C63-BC4A-910F-F97480DD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C7E74-1F4F-6D46-B187-B14EB1E3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7AD7A2-0F99-BE43-B8F9-758E21DE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6707" b="48315"/>
          <a:stretch/>
        </p:blipFill>
        <p:spPr>
          <a:xfrm>
            <a:off x="10762062" y="354888"/>
            <a:ext cx="1142966" cy="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0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B4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6010D-61D7-824F-8EED-3A8A016A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4D46D-4E4B-ED4B-A5A6-D3C6A0CE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1C68DD-25E0-8844-BB51-A2472FEC2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29AC62-0A74-0745-9768-24E38FB6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0C12A4-97CB-EA4A-B61B-133C00C9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9DD5C6-E79F-7247-BFB9-485C9AE7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06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64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B3607-7928-3C4D-8B60-49323611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203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35B5A0-CBE4-9049-8107-F1CE65922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11AD82-072F-7B47-A864-B0443CDA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839D06-FEC4-A349-90BB-6079A8728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8CB1A-A670-C948-84DE-241143EE1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E0E109-478D-E04F-B05E-39DAA41E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E8CEB2-42ED-734E-8964-18132D85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D35592-37F8-DD4A-BE27-1290DB1E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4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29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07F7B8A-EBCD-0446-9C82-8C0E383892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21621823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274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5AE1E-2EEC-CA4F-904A-E8CB498D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3E36F4-99D7-7F47-9245-7942B25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pPr/>
              <a:t>17/10/2023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638656-B580-BB45-95F9-C0E529B7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55B5E0-FFD0-0548-B353-55540243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54B5C4F-DC3B-DE45-A6D4-92BD670B593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4646910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091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5AE1E-2EEC-CA4F-904A-E8CB498D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3E36F4-99D7-7F47-9245-7942B25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pPr/>
              <a:t>17/10/2023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638656-B580-BB45-95F9-C0E529B7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55B5E0-FFD0-0548-B353-55540243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54B5C4F-DC3B-DE45-A6D4-92BD670B593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40397520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16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B52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B10698-05A4-1642-9533-D0B192D3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83F1C-61EB-9D4F-8717-C80E9E5E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B02D1-4929-E547-9D7F-0993DEE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7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F66251-358B-2441-9010-7888731B6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87" t="33523" r="20332" b="2624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4296D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331A1C-09D1-444C-8709-B852C73DD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0909" y="2210172"/>
            <a:ext cx="7384473" cy="2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9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499FF-8DA1-DD48-B4E7-17249B7F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2478FA-B241-A44A-97CC-D7D27C3E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1"/>
            <a:ext cx="5335588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75954B-5003-774E-8E52-E09931D5A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E6CAF9-A4EE-F949-B902-6D7DCFFA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C1C74B-A984-564A-B177-F211600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2F5392-BDA8-A947-BB6F-7F746CC1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832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9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B10698-05A4-1642-9533-D0B192D3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83F1C-61EB-9D4F-8717-C80E9E5E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B02D1-4929-E547-9D7F-0993DEE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63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B52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73274-9500-F64C-B8AD-E3D32CC3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265D0-CF86-3243-A0F6-3BE9715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6EC63A-5B8A-204E-A80F-BFC5AAFB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A6F56F-06DB-8B49-AC8A-D498B1E9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7B257-3E59-6C47-B65A-AE61C152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2CA9F2-24AE-A84F-BF0B-B0088082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857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FE089-D88E-DF4D-B8D5-E37B95C4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1A45CA-0A1E-9E4C-84A6-CBF8B313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AE9A70-E17D-F34C-9A9C-28473FD6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E7F900-F5FF-1742-89D9-E01DE6C5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D0763C-F9A5-FC42-9590-E4D648957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8360" y="2821320"/>
            <a:ext cx="1969335" cy="164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C51854-E87D-D641-9C60-FC80896D9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3932" y="4643144"/>
            <a:ext cx="1969335" cy="1648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91F038-30AB-E549-B008-AF19035C7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37235" y="1726745"/>
            <a:ext cx="2930695" cy="965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05587C-E8C2-3C46-BBDF-9E1EC92B48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9919" y="1801798"/>
            <a:ext cx="2930695" cy="926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EA7BBD-9117-6943-B383-3BEE04D347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9087" y="4578453"/>
            <a:ext cx="1969335" cy="1648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1BBC3A-6DD3-A04A-9BEC-237FAEC5E2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0887" y="3970537"/>
            <a:ext cx="1969335" cy="1648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E81A2D-969D-7B41-BE3B-2F74E836CC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75806" y="4095856"/>
            <a:ext cx="2930695" cy="965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C3E9CF-A04F-9844-B9C7-A185A5A418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17563" y="2656719"/>
            <a:ext cx="2930695" cy="934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7783B2-2C13-E84A-BB95-98F89C1ADA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75853" y="2933248"/>
            <a:ext cx="2314708" cy="21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9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2" y="2130425"/>
            <a:ext cx="10363200" cy="1470026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021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38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4999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612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22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83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45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306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67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29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90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4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2"/>
          </a:xfrm>
        </p:spPr>
        <p:txBody>
          <a:bodyPr/>
          <a:lstStyle>
            <a:lvl1pPr>
              <a:defRPr sz="3499"/>
            </a:lvl1pPr>
            <a:lvl2pPr>
              <a:defRPr sz="2999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2"/>
          </a:xfrm>
        </p:spPr>
        <p:txBody>
          <a:bodyPr/>
          <a:lstStyle>
            <a:lvl1pPr>
              <a:defRPr sz="3499"/>
            </a:lvl1pPr>
            <a:lvl2pPr>
              <a:defRPr sz="2999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305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66129" indent="0">
              <a:buNone/>
              <a:defRPr sz="2500" b="1"/>
            </a:lvl2pPr>
            <a:lvl3pPr marL="1132258" indent="0">
              <a:buNone/>
              <a:defRPr sz="2200" b="1"/>
            </a:lvl3pPr>
            <a:lvl4pPr marL="1698387" indent="0">
              <a:buNone/>
              <a:defRPr sz="2000" b="1"/>
            </a:lvl4pPr>
            <a:lvl5pPr marL="2264516" indent="0">
              <a:buNone/>
              <a:defRPr sz="2000" b="1"/>
            </a:lvl5pPr>
            <a:lvl6pPr marL="2830645" indent="0">
              <a:buNone/>
              <a:defRPr sz="2000" b="1"/>
            </a:lvl6pPr>
            <a:lvl7pPr marL="3396774" indent="0">
              <a:buNone/>
              <a:defRPr sz="2000" b="1"/>
            </a:lvl7pPr>
            <a:lvl8pPr marL="3962902" indent="0">
              <a:buNone/>
              <a:defRPr sz="2000" b="1"/>
            </a:lvl8pPr>
            <a:lvl9pPr marL="4529032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99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66129" indent="0">
              <a:buNone/>
              <a:defRPr sz="2500" b="1"/>
            </a:lvl2pPr>
            <a:lvl3pPr marL="1132258" indent="0">
              <a:buNone/>
              <a:defRPr sz="2200" b="1"/>
            </a:lvl3pPr>
            <a:lvl4pPr marL="1698387" indent="0">
              <a:buNone/>
              <a:defRPr sz="2000" b="1"/>
            </a:lvl4pPr>
            <a:lvl5pPr marL="2264516" indent="0">
              <a:buNone/>
              <a:defRPr sz="2000" b="1"/>
            </a:lvl5pPr>
            <a:lvl6pPr marL="2830645" indent="0">
              <a:buNone/>
              <a:defRPr sz="2000" b="1"/>
            </a:lvl6pPr>
            <a:lvl7pPr marL="3396774" indent="0">
              <a:buNone/>
              <a:defRPr sz="2000" b="1"/>
            </a:lvl7pPr>
            <a:lvl8pPr marL="3962902" indent="0">
              <a:buNone/>
              <a:defRPr sz="2000" b="1"/>
            </a:lvl8pPr>
            <a:lvl9pPr marL="4529032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999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295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44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F66251-358B-2441-9010-7888731B6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87" t="33523" r="20332" b="2624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4296D"/>
          </a:solidFill>
        </p:spPr>
      </p:pic>
    </p:spTree>
    <p:extLst>
      <p:ext uri="{BB962C8B-B14F-4D97-AF65-F5344CB8AC3E}">
        <p14:creationId xmlns:p14="http://schemas.microsoft.com/office/powerpoint/2010/main" val="3340019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068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6" cy="585311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66129" indent="0">
              <a:buNone/>
              <a:defRPr sz="1500"/>
            </a:lvl2pPr>
            <a:lvl3pPr marL="1132258" indent="0">
              <a:buNone/>
              <a:defRPr sz="1200"/>
            </a:lvl3pPr>
            <a:lvl4pPr marL="1698387" indent="0">
              <a:buNone/>
              <a:defRPr sz="1100"/>
            </a:lvl4pPr>
            <a:lvl5pPr marL="2264516" indent="0">
              <a:buNone/>
              <a:defRPr sz="1100"/>
            </a:lvl5pPr>
            <a:lvl6pPr marL="2830645" indent="0">
              <a:buNone/>
              <a:defRPr sz="1100"/>
            </a:lvl6pPr>
            <a:lvl7pPr marL="3396774" indent="0">
              <a:buNone/>
              <a:defRPr sz="1100"/>
            </a:lvl7pPr>
            <a:lvl8pPr marL="3962902" indent="0">
              <a:buNone/>
              <a:defRPr sz="1100"/>
            </a:lvl8pPr>
            <a:lvl9pPr marL="4529032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8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999"/>
            </a:lvl1pPr>
            <a:lvl2pPr marL="566129" indent="0">
              <a:buNone/>
              <a:defRPr sz="3499"/>
            </a:lvl2pPr>
            <a:lvl3pPr marL="1132258" indent="0">
              <a:buNone/>
              <a:defRPr sz="2999"/>
            </a:lvl3pPr>
            <a:lvl4pPr marL="1698387" indent="0">
              <a:buNone/>
              <a:defRPr sz="2500"/>
            </a:lvl4pPr>
            <a:lvl5pPr marL="2264516" indent="0">
              <a:buNone/>
              <a:defRPr sz="2500"/>
            </a:lvl5pPr>
            <a:lvl6pPr marL="2830645" indent="0">
              <a:buNone/>
              <a:defRPr sz="2500"/>
            </a:lvl6pPr>
            <a:lvl7pPr marL="3396774" indent="0">
              <a:buNone/>
              <a:defRPr sz="2500"/>
            </a:lvl7pPr>
            <a:lvl8pPr marL="3962902" indent="0">
              <a:buNone/>
              <a:defRPr sz="2500"/>
            </a:lvl8pPr>
            <a:lvl9pPr marL="4529032" indent="0">
              <a:buNone/>
              <a:defRPr sz="2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66129" indent="0">
              <a:buNone/>
              <a:defRPr sz="1500"/>
            </a:lvl2pPr>
            <a:lvl3pPr marL="1132258" indent="0">
              <a:buNone/>
              <a:defRPr sz="1200"/>
            </a:lvl3pPr>
            <a:lvl4pPr marL="1698387" indent="0">
              <a:buNone/>
              <a:defRPr sz="1100"/>
            </a:lvl4pPr>
            <a:lvl5pPr marL="2264516" indent="0">
              <a:buNone/>
              <a:defRPr sz="1100"/>
            </a:lvl5pPr>
            <a:lvl6pPr marL="2830645" indent="0">
              <a:buNone/>
              <a:defRPr sz="1100"/>
            </a:lvl6pPr>
            <a:lvl7pPr marL="3396774" indent="0">
              <a:buNone/>
              <a:defRPr sz="1100"/>
            </a:lvl7pPr>
            <a:lvl8pPr marL="3962902" indent="0">
              <a:buNone/>
              <a:defRPr sz="1100"/>
            </a:lvl8pPr>
            <a:lvl9pPr marL="4529032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221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2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98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402" lvl="0" indent="-45705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04" lvl="1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205" lvl="2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607" lvl="3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009" lvl="4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412" lvl="5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5813" lvl="6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215" lvl="7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4617" lvl="8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04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CDFC6-91AB-AC4C-9A7E-B600EF5B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ECAAF-6348-E249-8D89-4BE1DDB5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A8A41-5945-A344-A5AF-0DCDBCFE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2F245-A23F-9B47-9109-00F715D3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BB275-8DCF-CE47-931D-E99C9CE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06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27678-9402-5F4B-8FB3-968344DC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2CDDD-07C6-C843-9957-9F6F2FD5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843CEB-D1B9-5642-915C-FC2CC22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DC90E-8E96-A247-B9F1-558EA7C9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62D537-9F52-354E-AFF5-62589D6A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88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A73BC-CADF-A740-9223-ECFD18C8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244E2-7360-E742-A700-E6B0D16B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B02686-5515-5F47-9032-150743AB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5F4C5-5C63-BC4A-910F-F97480DD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C7E74-1F4F-6D46-B187-B14EB1E3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179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6010D-61D7-824F-8EED-3A8A016A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04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4D46D-4E4B-ED4B-A5A6-D3C6A0CE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1C68DD-25E0-8844-BB51-A2472FEC2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2464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29AC62-0A74-0745-9768-24E38FB6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0C12A4-97CB-EA4A-B61B-133C00C9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9DD5C6-E79F-7247-BFB9-485C9AE7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4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B3607-7928-3C4D-8B60-49323611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5788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35B5A0-CBE4-9049-8107-F1CE65922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11AD82-072F-7B47-A864-B0443CDA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839D06-FEC4-A349-90BB-6079A8728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8CB1A-A670-C948-84DE-241143EE1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E0E109-478D-E04F-B05E-39DAA41E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17/10/2023</a:t>
            </a:fld>
            <a:endParaRPr lang="pt-B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E8CEB2-42ED-734E-8964-18132D85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D35592-37F8-DD4A-BE27-1290DB1E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8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694D99-5847-E046-8044-0A471071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803F4-B498-194A-896B-1F91E219C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F4AC9D-A168-D441-8E22-BE3AFB3C5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/>
                </a:solidFill>
                <a:latin typeface="Jubilat Book" pitchFamily="2" charset="77"/>
              </a:defRPr>
            </a:lvl1pPr>
          </a:lstStyle>
          <a:p>
            <a:fld id="{B15F86B7-9FFD-CC4F-BBCA-E1D8894FB360}" type="datetimeFigureOut">
              <a:rPr lang="pt-BR" smtClean="0"/>
              <a:pPr/>
              <a:t>17/10/2023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F805E-3D5B-BB41-9E36-74762AFA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chemeClr val="tx1"/>
                </a:solidFill>
                <a:latin typeface="Jubilat Light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9D296-4D92-2847-AF03-8F1507CB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Jubilat" pitchFamily="2" charset="0"/>
              </a:defRPr>
            </a:lvl1pPr>
          </a:lstStyle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44C559F-52FD-2744-BD12-EEAFC1BBD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r="60101" b="19051"/>
          <a:stretch/>
        </p:blipFill>
        <p:spPr>
          <a:xfrm>
            <a:off x="10769138" y="365125"/>
            <a:ext cx="1169324" cy="7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82" r:id="rId11"/>
    <p:sldLayoutId id="2147483683" r:id="rId12"/>
    <p:sldLayoutId id="2147483684" r:id="rId13"/>
    <p:sldLayoutId id="2147483655" r:id="rId14"/>
    <p:sldLayoutId id="2147483656" r:id="rId15"/>
    <p:sldLayoutId id="2147483657" r:id="rId16"/>
    <p:sldLayoutId id="2147483681" r:id="rId17"/>
    <p:sldLayoutId id="214748370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50000"/>
              <a:lumOff val="50000"/>
            </a:schemeClr>
          </a:solidFill>
          <a:latin typeface="Jubil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50000"/>
            </a:schemeClr>
          </a:solidFill>
          <a:latin typeface="Jubilat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694D99-5847-E046-8044-0A471071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1145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803F4-B498-194A-896B-1F91E219C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F4AC9D-A168-D441-8E22-BE3AFB3C5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bg1"/>
                </a:solidFill>
                <a:latin typeface="Jubilat Book" pitchFamily="2" charset="77"/>
              </a:defRPr>
            </a:lvl1pPr>
          </a:lstStyle>
          <a:p>
            <a:fld id="{B15F86B7-9FFD-CC4F-BBCA-E1D8894FB360}" type="datetimeFigureOut">
              <a:rPr lang="pt-BR" smtClean="0"/>
              <a:pPr/>
              <a:t>17/10/2023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F805E-3D5B-BB41-9E36-74762AFA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chemeClr val="bg1"/>
                </a:solidFill>
                <a:latin typeface="Jubilat Light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9D296-4D92-2847-AF03-8F1507CB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Jubilat" pitchFamily="2" charset="0"/>
              </a:defRPr>
            </a:lvl1pPr>
          </a:lstStyle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C449AC-6802-6848-90B9-CDE02B42D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36707" b="48315"/>
          <a:stretch/>
        </p:blipFill>
        <p:spPr>
          <a:xfrm>
            <a:off x="10762062" y="354888"/>
            <a:ext cx="1142966" cy="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85" r:id="rId8"/>
    <p:sldLayoutId id="2147483686" r:id="rId9"/>
    <p:sldLayoutId id="2147483687" r:id="rId10"/>
    <p:sldLayoutId id="2147483670" r:id="rId11"/>
    <p:sldLayoutId id="2147483672" r:id="rId12"/>
    <p:sldLayoutId id="2147483676" r:id="rId13"/>
    <p:sldLayoutId id="2147483671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Jubil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Jubilat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113248" tIns="56624" rIns="113248" bIns="56624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2"/>
          </a:xfrm>
          <a:prstGeom prst="rect">
            <a:avLst/>
          </a:prstGeom>
        </p:spPr>
        <p:txBody>
          <a:bodyPr vert="horz" lIns="113248" tIns="56624" rIns="113248" bIns="566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vert="horz" lIns="113248" tIns="56624" rIns="113248" bIns="5662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8FE3-E90A-4C9F-847F-69380FDE4494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 vert="horz" lIns="113248" tIns="56624" rIns="113248" bIns="566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113248" tIns="56624" rIns="113248" bIns="5662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7" r:id="rId12"/>
  </p:sldLayoutIdLst>
  <p:txStyles>
    <p:titleStyle>
      <a:lvl1pPr algn="ctr" defTabSz="1132258" rtl="0" eaLnBrk="1" latinLnBrk="0" hangingPunct="1">
        <a:spcBef>
          <a:spcPct val="0"/>
        </a:spcBef>
        <a:buNone/>
        <a:defRPr sz="5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597" indent="-424597" algn="l" defTabSz="1132258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1pPr>
      <a:lvl2pPr marL="919960" indent="-353830" algn="l" defTabSz="1132258" rtl="0" eaLnBrk="1" latinLnBrk="0" hangingPunct="1">
        <a:spcBef>
          <a:spcPct val="20000"/>
        </a:spcBef>
        <a:buFont typeface="Arial" pitchFamily="34" charset="0"/>
        <a:buChar char="–"/>
        <a:defRPr sz="3499" kern="1200">
          <a:solidFill>
            <a:schemeClr val="tx1"/>
          </a:solidFill>
          <a:latin typeface="+mn-lt"/>
          <a:ea typeface="+mn-ea"/>
          <a:cs typeface="+mn-cs"/>
        </a:defRPr>
      </a:lvl2pPr>
      <a:lvl3pPr marL="1415323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3pPr>
      <a:lvl4pPr marL="1981452" indent="-283064" algn="l" defTabSz="11322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580" indent="-283064" algn="l" defTabSz="113225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709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838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968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12096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129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58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387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516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645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774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2902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9032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91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17" y="1008994"/>
            <a:ext cx="11729545" cy="5596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Acesso às fórmulas dietoterápicas para erros inatos</a:t>
            </a:r>
          </a:p>
          <a:p>
            <a:pPr marL="0" indent="0" algn="ctr">
              <a:buNone/>
            </a:pP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metabolismo e outras condições de saúde raras</a:t>
            </a:r>
          </a:p>
          <a:p>
            <a:pPr marL="0" indent="0" algn="ctr">
              <a:buNone/>
            </a:pP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a qualidade das fórmulas nutricionais metabólicas</a:t>
            </a:r>
          </a:p>
          <a:p>
            <a:pPr marL="0" indent="0" algn="ctr">
              <a:buNone/>
            </a:pP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disponibilizadas pelo SUS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38" y="1825624"/>
            <a:ext cx="10959662" cy="4858953"/>
          </a:xfrm>
        </p:spPr>
        <p:txBody>
          <a:bodyPr>
            <a:normAutofit lnSpcReduction="10000"/>
          </a:bodyPr>
          <a:lstStyle/>
          <a:p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Contribuintes para menores taxas de adesão</a:t>
            </a:r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Características </a:t>
            </a: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familiares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Condição </a:t>
            </a:r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sócio-econômica</a:t>
            </a: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Fatores culturais e religiosos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Apoio emocional 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75" y="5432753"/>
            <a:ext cx="1251825" cy="12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247" y="1371600"/>
            <a:ext cx="11540359" cy="5234152"/>
          </a:xfrm>
        </p:spPr>
        <p:txBody>
          <a:bodyPr>
            <a:normAutofit/>
          </a:bodyPr>
          <a:lstStyle/>
          <a:p>
            <a:r>
              <a:rPr lang="pt-BR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Contribuintes para menores taxas de adesão</a:t>
            </a:r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Desconforto em revelar seu diagnóstico/medo de ser estigmatizado (isolamento social)  - atitude negativa em relação ao tratamento 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Cardápio com menor variabilidade alimentar  - maior chance de consumir alimentos não permitidos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Percepção que suas opções alimentares são muito limitadas : consumo excessivo de alimentos que necessitam de ingestão controlada 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99090" y="365126"/>
            <a:ext cx="10754710" cy="84882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21" y="5370787"/>
            <a:ext cx="1234965" cy="12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887" y="4118962"/>
            <a:ext cx="1251825" cy="12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421" y="1497724"/>
            <a:ext cx="11729545" cy="5234152"/>
          </a:xfrm>
        </p:spPr>
        <p:txBody>
          <a:bodyPr/>
          <a:lstStyle/>
          <a:p>
            <a:r>
              <a:rPr lang="pt-BR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Contribuintes para menores taxas de adesão</a:t>
            </a:r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Limitação das opções alimentares : </a:t>
            </a:r>
            <a:r>
              <a:rPr lang="pt-B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realidade</a:t>
            </a:r>
          </a:p>
          <a:p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Restaurantes/ lanchonetes/praça de alimentação em  shopping: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escassez de opções </a:t>
            </a:r>
            <a:endParaRPr lang="pt-B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20262" y="365125"/>
            <a:ext cx="10833538" cy="1132599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21" y="5370787"/>
            <a:ext cx="1234965" cy="12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483" y="1825625"/>
            <a:ext cx="11603420" cy="4748596"/>
          </a:xfrm>
        </p:spPr>
        <p:txBody>
          <a:bodyPr/>
          <a:lstStyle/>
          <a:p>
            <a:r>
              <a:rPr lang="pt-BR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Contribuintes para menores taxas de adesão</a:t>
            </a:r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Restrições alimentares severas  em crianças :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Estresse do pais/cuidadores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6483" y="365125"/>
            <a:ext cx="11117317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DIETÉTICO NOS ERROS INATOS DO METABOLISMO 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2932386" y="3452648"/>
            <a:ext cx="346842" cy="551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116" y="4729654"/>
            <a:ext cx="1567684" cy="156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970172" cy="4802789"/>
          </a:xfrm>
        </p:spPr>
        <p:txBody>
          <a:bodyPr/>
          <a:lstStyle/>
          <a:p>
            <a:r>
              <a:rPr lang="pt-BR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Contribuintes para menores taxas de adesão:</a:t>
            </a:r>
          </a:p>
          <a:p>
            <a:endParaRPr lang="pt-BR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Restrições alimentares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severas  </a:t>
            </a:r>
            <a:r>
              <a:rPr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crianças     impacto nas 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atividades 										sociais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Fórmulas metabólicas </a:t>
            </a: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0717" y="365125"/>
            <a:ext cx="1113308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DIETÉTICO NOS ERROS INATOS DO METABOLISMO 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8276897" y="2758966"/>
            <a:ext cx="457200" cy="173420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49" y="5060730"/>
            <a:ext cx="1567684" cy="156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1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185" y="1355834"/>
            <a:ext cx="11814722" cy="529721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pt-BR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Adolescentes </a:t>
            </a:r>
          </a:p>
          <a:p>
            <a:pPr>
              <a:buFont typeface="Courier New" pitchFamily="49" charset="0"/>
              <a:buChar char="o"/>
            </a:pPr>
            <a:endParaRPr lang="pt-BR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Mais propensos à pressões sociais e de grupos pares </a:t>
            </a:r>
          </a:p>
          <a:p>
            <a:pPr>
              <a:buFont typeface="Courier New" pitchFamily="49" charset="0"/>
              <a:buChar char="o"/>
            </a:pPr>
            <a:endParaRPr lang="pt-BR" b="1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Restrição alimentar * = restrição da atividades da vida diária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Não adesão  = níveis elevados de </a:t>
            </a:r>
            <a:r>
              <a:rPr lang="pt-B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			 piora da qualidade de vida relacionada à saúde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redução da capacidade intelectual de adolescentes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1434" y="236484"/>
            <a:ext cx="10912366" cy="914400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2672255" y="5502165"/>
            <a:ext cx="236483" cy="9774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5155324" y="4981903"/>
            <a:ext cx="283779" cy="378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958" y="4277162"/>
            <a:ext cx="1377949" cy="137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485"/>
          </a:xfrm>
        </p:spPr>
        <p:txBody>
          <a:bodyPr/>
          <a:lstStyle/>
          <a:p>
            <a:r>
              <a:rPr lang="pt-BR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Gestantes</a:t>
            </a:r>
            <a:r>
              <a:rPr lang="pt-BR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Níveis adequados de </a:t>
            </a:r>
            <a:r>
              <a:rPr lang="pt-B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durante a gestação*  - prevenção da Síndrome da </a:t>
            </a:r>
            <a:r>
              <a:rPr lang="pt-B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fenilcetonúria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(PKU) materna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Níveis elevados de </a:t>
            </a:r>
            <a:r>
              <a:rPr lang="pt-B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aborto, microcefalia, deficiência intelectual, má formação, cardiopatia congênita e </a:t>
            </a:r>
            <a:r>
              <a:rPr lang="pt-B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nefropatia</a:t>
            </a: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4952" y="365125"/>
            <a:ext cx="11148848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DIETÉTICO NOS ERROS INATOS DO METABOLISMO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601" y="5338160"/>
            <a:ext cx="1377949" cy="137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841" y="1545021"/>
            <a:ext cx="11603421" cy="495037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pt-BR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Gestantes:</a:t>
            </a:r>
          </a:p>
          <a:p>
            <a:pPr>
              <a:buFont typeface="Courier New" pitchFamily="49" charset="0"/>
              <a:buChar char="o"/>
            </a:pPr>
            <a:endParaRPr lang="pt-BR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1° trimestre: </a:t>
            </a:r>
          </a:p>
          <a:p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náusea e vômitos</a:t>
            </a:r>
          </a:p>
          <a:p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hiperêmese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: náuseas intensas, vômitos persistentes      desidratação</a:t>
            </a:r>
          </a:p>
          <a:p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Ingestão de fórmula metabólica – </a:t>
            </a:r>
            <a:r>
              <a:rPr lang="pt-B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proteinas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vitaminas e minerais </a:t>
            </a:r>
            <a:endParaRPr lang="pt-BR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pt-BR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7655" y="365125"/>
            <a:ext cx="11196145" cy="1069537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DIETÉTICONOS ERROS INATOS DO METABOLISMO 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9348951" y="4682359"/>
            <a:ext cx="315311" cy="29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90" y="2784696"/>
            <a:ext cx="1664902" cy="166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13" y="1403131"/>
            <a:ext cx="11571889" cy="5171090"/>
          </a:xfrm>
        </p:spPr>
        <p:txBody>
          <a:bodyPr/>
          <a:lstStyle/>
          <a:p>
            <a:endParaRPr lang="pt-BR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Não adesão ao tratamento/ abandono </a:t>
            </a:r>
          </a:p>
          <a:p>
            <a:endParaRPr lang="pt-BR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Impacto negativo na inteligência do paciente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Diminuição das habilidades mentais importantes para manter o controle do tratamento / gerir sua vida/planejar gestação.</a:t>
            </a: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8014" y="365126"/>
            <a:ext cx="11085786" cy="1038006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DIETÉTICO NOS ERROS INATOS DO METABOLISMO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67" y="5039166"/>
            <a:ext cx="1818835" cy="139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E942906C-6899-CE48-8880-D4695AE2FC9B}"/>
              </a:ext>
            </a:extLst>
          </p:cNvPr>
          <p:cNvCxnSpPr>
            <a:cxnSpLocks/>
          </p:cNvCxnSpPr>
          <p:nvPr/>
        </p:nvCxnSpPr>
        <p:spPr>
          <a:xfrm flipH="1">
            <a:off x="0" y="5636756"/>
            <a:ext cx="1676400" cy="0"/>
          </a:xfrm>
          <a:prstGeom prst="line">
            <a:avLst/>
          </a:prstGeom>
          <a:noFill/>
          <a:ln>
            <a:solidFill>
              <a:srgbClr val="6642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E5ED2061-3EF2-D04A-8A96-910C60433CC6}"/>
              </a:ext>
            </a:extLst>
          </p:cNvPr>
          <p:cNvSpPr/>
          <p:nvPr/>
        </p:nvSpPr>
        <p:spPr>
          <a:xfrm>
            <a:off x="5915024" y="3356494"/>
            <a:ext cx="6275389" cy="3496749"/>
          </a:xfrm>
          <a:prstGeom prst="rect">
            <a:avLst/>
          </a:prstGeom>
          <a:solidFill>
            <a:srgbClr val="664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112E4740-7427-734F-9675-9475A2BB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05" y="-72958"/>
            <a:ext cx="6438108" cy="40372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5623" y="425260"/>
            <a:ext cx="3152775" cy="574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4288"/>
                </a:solidFill>
              </a:rPr>
              <a:t>Divina</a:t>
            </a:r>
            <a:r>
              <a:rPr sz="3600" spc="-110" dirty="0">
                <a:solidFill>
                  <a:srgbClr val="664288"/>
                </a:solidFill>
              </a:rPr>
              <a:t> </a:t>
            </a:r>
            <a:r>
              <a:rPr sz="3600" spc="-5" dirty="0">
                <a:solidFill>
                  <a:srgbClr val="664288"/>
                </a:solidFill>
              </a:rPr>
              <a:t>Dieta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85622" y="1143541"/>
            <a:ext cx="2956560" cy="3311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7B6DAF"/>
                </a:solidFill>
                <a:latin typeface="Verdana"/>
                <a:cs typeface="Verdana"/>
              </a:rPr>
              <a:t>Alimentos</a:t>
            </a:r>
            <a:r>
              <a:rPr sz="2000" b="1" i="1" spc="-35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7B6DAF"/>
                </a:solidFill>
                <a:latin typeface="Verdana"/>
                <a:cs typeface="Verdana"/>
              </a:rPr>
              <a:t>inclusivos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CAFBA8E5-3A4A-5647-BEE0-6AABAB7DED72}"/>
              </a:ext>
            </a:extLst>
          </p:cNvPr>
          <p:cNvSpPr/>
          <p:nvPr/>
        </p:nvSpPr>
        <p:spPr>
          <a:xfrm>
            <a:off x="1752600" y="5636756"/>
            <a:ext cx="2286000" cy="38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04480C46-328D-AA45-A6B7-0D2D81A1E4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0" y="231561"/>
            <a:ext cx="431800" cy="304518"/>
          </a:xfrm>
          <a:prstGeom prst="rect">
            <a:avLst/>
          </a:prstGeom>
        </p:spPr>
      </p:pic>
      <p:sp>
        <p:nvSpPr>
          <p:cNvPr id="15" name="object 3"/>
          <p:cNvSpPr txBox="1"/>
          <p:nvPr/>
        </p:nvSpPr>
        <p:spPr>
          <a:xfrm>
            <a:off x="533400" y="1593219"/>
            <a:ext cx="4976978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 Divina Dieta é responsável por desenvolver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alimentos específicos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para pessoas com doenças que se não tratadas, podem levar à deficiência intelectual, como: Fenilcetonúria, Leucinose, Acidemia propiônica​, dentre outras. Além disso,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pessoas com intolerância à lactose, celíacos, vegetarianos e veganos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também se beneficiam desses produtos. </a:t>
            </a:r>
          </a:p>
        </p:txBody>
      </p:sp>
      <p:sp>
        <p:nvSpPr>
          <p:cNvPr id="17" name="object 4"/>
          <p:cNvSpPr txBox="1"/>
          <p:nvPr/>
        </p:nvSpPr>
        <p:spPr>
          <a:xfrm>
            <a:off x="6248400" y="4345622"/>
            <a:ext cx="57912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Cesta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Especial</a:t>
            </a:r>
            <a:endParaRPr sz="1600" dirty="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Como atendemos um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grande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número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famílias em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vulnerabilidade social,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oferecemos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600" dirty="0">
                <a:solidFill>
                  <a:srgbClr val="FFFFFF"/>
                </a:solidFill>
                <a:latin typeface="Verdana"/>
                <a:cs typeface="Verdana"/>
              </a:rPr>
              <a:t> de forma gratuita,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 Cesta Especial,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6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garante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 inclusão alimentar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das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pessoas com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fenilcetonúria</a:t>
            </a:r>
            <a:r>
              <a:rPr lang="pt-BR" sz="16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4CBB181-73B4-964C-80D7-973535DEDA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23" y="4982213"/>
            <a:ext cx="2096793" cy="1664404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7DE92847-AE07-7544-8D9D-BF2E0912D75E}"/>
              </a:ext>
            </a:extLst>
          </p:cNvPr>
          <p:cNvCxnSpPr>
            <a:cxnSpLocks/>
          </p:cNvCxnSpPr>
          <p:nvPr/>
        </p:nvCxnSpPr>
        <p:spPr>
          <a:xfrm flipH="1">
            <a:off x="3810000" y="5636756"/>
            <a:ext cx="2133600" cy="0"/>
          </a:xfrm>
          <a:prstGeom prst="line">
            <a:avLst/>
          </a:prstGeom>
          <a:noFill/>
          <a:ln>
            <a:solidFill>
              <a:srgbClr val="6642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8">
            <a:extLst>
              <a:ext uri="{FF2B5EF4-FFF2-40B4-BE49-F238E27FC236}">
                <a16:creationId xmlns="" xmlns:a16="http://schemas.microsoft.com/office/drawing/2014/main" id="{EEE04FE6-7DBF-8449-B3ED-5D2B33C7E670}"/>
              </a:ext>
            </a:extLst>
          </p:cNvPr>
          <p:cNvSpPr txBox="1"/>
          <p:nvPr/>
        </p:nvSpPr>
        <p:spPr>
          <a:xfrm>
            <a:off x="9419081" y="6465934"/>
            <a:ext cx="1804670" cy="165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1000" spc="-5" dirty="0">
                <a:solidFill>
                  <a:schemeClr val="bg1"/>
                </a:solidFill>
                <a:latin typeface="Verdana"/>
                <a:cs typeface="Verdana"/>
              </a:rPr>
              <a:t>INSTITUCIONAL</a:t>
            </a:r>
            <a:endParaRPr lang="pt-BR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ADFB2C3A-7732-3747-9B3F-4AD4172D7B58}"/>
              </a:ext>
            </a:extLst>
          </p:cNvPr>
          <p:cNvSpPr txBox="1"/>
          <p:nvPr/>
        </p:nvSpPr>
        <p:spPr>
          <a:xfrm>
            <a:off x="11629135" y="6465934"/>
            <a:ext cx="205740" cy="165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US" sz="1000" b="1" spc="-10" dirty="0">
                <a:solidFill>
                  <a:schemeClr val="bg1"/>
                </a:solidFill>
                <a:latin typeface="Verdana"/>
                <a:cs typeface="Verdana"/>
              </a:rPr>
              <a:t>3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966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 NOS ERROS INATOS DO METABOLISMO 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Ana Rita de Oliveira Ferreira</a:t>
            </a:r>
          </a:p>
          <a:p>
            <a:pPr marL="0" indent="0" algn="ctr">
              <a:buNone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Nutricionista  Especialista em </a:t>
            </a:r>
            <a:r>
              <a:rPr lang="pt-B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utrição Clínica do  Ambulatório de Triagem Neonatal do Instituto Jô Clemente (IJC)</a:t>
            </a:r>
          </a:p>
          <a:p>
            <a:pPr marL="0" indent="0" algn="ctr">
              <a:buNone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Membro do Departamento de Nutrição da Sociedade Brasileira de Triagem Neonatal e Erros Inatos do Metabolismo 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CFC0DA1-0B29-472F-9FD8-93EE550D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7" y="2501127"/>
            <a:ext cx="3000738" cy="285271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1E572B1-B8EE-C14B-AFF5-0C104ED153C5}"/>
              </a:ext>
            </a:extLst>
          </p:cNvPr>
          <p:cNvCxnSpPr>
            <a:cxnSpLocks/>
          </p:cNvCxnSpPr>
          <p:nvPr/>
        </p:nvCxnSpPr>
        <p:spPr>
          <a:xfrm flipH="1">
            <a:off x="2746888" y="4418076"/>
            <a:ext cx="2453258" cy="2534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3629DB5-2C81-1E4D-992B-1EB6115F7CCB}"/>
              </a:ext>
            </a:extLst>
          </p:cNvPr>
          <p:cNvSpPr/>
          <p:nvPr/>
        </p:nvSpPr>
        <p:spPr>
          <a:xfrm>
            <a:off x="3037055" y="3649956"/>
            <a:ext cx="146213" cy="146213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3797F0D-C1BB-A544-B748-967CCE9A2A9B}"/>
              </a:ext>
            </a:extLst>
          </p:cNvPr>
          <p:cNvSpPr/>
          <p:nvPr/>
        </p:nvSpPr>
        <p:spPr>
          <a:xfrm>
            <a:off x="2745414" y="4357928"/>
            <a:ext cx="146213" cy="1462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107059D-7570-034D-9907-DE04DC51659A}"/>
              </a:ext>
            </a:extLst>
          </p:cNvPr>
          <p:cNvSpPr/>
          <p:nvPr/>
        </p:nvSpPr>
        <p:spPr>
          <a:xfrm>
            <a:off x="2894498" y="2843089"/>
            <a:ext cx="146213" cy="146213"/>
          </a:xfrm>
          <a:prstGeom prst="ellipse">
            <a:avLst/>
          </a:prstGeom>
          <a:solidFill>
            <a:srgbClr val="B8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BF1C96D-C4A5-634B-B765-E45149CAA564}"/>
              </a:ext>
            </a:extLst>
          </p:cNvPr>
          <p:cNvSpPr/>
          <p:nvPr/>
        </p:nvSpPr>
        <p:spPr>
          <a:xfrm>
            <a:off x="5684995" y="3311503"/>
            <a:ext cx="821664" cy="764479"/>
          </a:xfrm>
          <a:prstGeom prst="ellipse">
            <a:avLst/>
          </a:prstGeom>
          <a:solidFill>
            <a:srgbClr val="E64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152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14D4AFC-9BCF-B74C-A71E-B52E521E3B76}"/>
              </a:ext>
            </a:extLst>
          </p:cNvPr>
          <p:cNvSpPr/>
          <p:nvPr/>
        </p:nvSpPr>
        <p:spPr>
          <a:xfrm>
            <a:off x="5361446" y="4148497"/>
            <a:ext cx="821664" cy="820373"/>
          </a:xfrm>
          <a:prstGeom prst="ellipse">
            <a:avLst/>
          </a:prstGeom>
          <a:solidFill>
            <a:srgbClr val="9C2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152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B795CCB-F8A7-6D46-9183-9A21EAD0C839}"/>
              </a:ext>
            </a:extLst>
          </p:cNvPr>
          <p:cNvSpPr/>
          <p:nvPr/>
        </p:nvSpPr>
        <p:spPr>
          <a:xfrm>
            <a:off x="4607028" y="1730339"/>
            <a:ext cx="876219" cy="779754"/>
          </a:xfrm>
          <a:prstGeom prst="ellipse">
            <a:avLst/>
          </a:prstGeom>
          <a:solidFill>
            <a:srgbClr val="9C2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C2B54E5-8964-2343-A8FD-DA1C0A3F2A68}"/>
              </a:ext>
            </a:extLst>
          </p:cNvPr>
          <p:cNvCxnSpPr>
            <a:cxnSpLocks/>
          </p:cNvCxnSpPr>
          <p:nvPr/>
        </p:nvCxnSpPr>
        <p:spPr>
          <a:xfrm flipH="1">
            <a:off x="3183269" y="3693742"/>
            <a:ext cx="2373763" cy="2932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736E721-F8A3-B049-9B6E-5A64320A01A6}"/>
              </a:ext>
            </a:extLst>
          </p:cNvPr>
          <p:cNvCxnSpPr>
            <a:cxnSpLocks/>
          </p:cNvCxnSpPr>
          <p:nvPr/>
        </p:nvCxnSpPr>
        <p:spPr>
          <a:xfrm flipH="1">
            <a:off x="3044728" y="2926985"/>
            <a:ext cx="2132268" cy="10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431519F-0650-DE45-8813-C17428020C01}"/>
              </a:ext>
            </a:extLst>
          </p:cNvPr>
          <p:cNvCxnSpPr>
            <a:cxnSpLocks/>
          </p:cNvCxnSpPr>
          <p:nvPr/>
        </p:nvCxnSpPr>
        <p:spPr>
          <a:xfrm flipH="1">
            <a:off x="2692019" y="2311850"/>
            <a:ext cx="181081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8005314-46AC-134F-83EB-9C062AB570B1}"/>
              </a:ext>
            </a:extLst>
          </p:cNvPr>
          <p:cNvSpPr txBox="1"/>
          <p:nvPr/>
        </p:nvSpPr>
        <p:spPr>
          <a:xfrm>
            <a:off x="2517815" y="4805393"/>
            <a:ext cx="184231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en-US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Expertise TNA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310DA2F-EF26-1A4F-92C4-0279B738F446}"/>
              </a:ext>
            </a:extLst>
          </p:cNvPr>
          <p:cNvSpPr txBox="1"/>
          <p:nvPr/>
        </p:nvSpPr>
        <p:spPr>
          <a:xfrm>
            <a:off x="2206301" y="3393849"/>
            <a:ext cx="262841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en-US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Estado de SP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369B2-86EA-1D46-9D1F-339ACF90FAFC}"/>
              </a:ext>
            </a:extLst>
          </p:cNvPr>
          <p:cNvSpPr txBox="1"/>
          <p:nvPr/>
        </p:nvSpPr>
        <p:spPr>
          <a:xfrm>
            <a:off x="2891627" y="4079522"/>
            <a:ext cx="3527451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defTabSz="803908"/>
            <a:r>
              <a:rPr lang="en-US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Municipio de SP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="" xmlns:a16="http://schemas.microsoft.com/office/drawing/2014/main" id="{781344EC-32DB-C84A-8A35-1F4DF0E573DA}"/>
              </a:ext>
            </a:extLst>
          </p:cNvPr>
          <p:cNvSpPr txBox="1">
            <a:spLocks/>
          </p:cNvSpPr>
          <p:nvPr/>
        </p:nvSpPr>
        <p:spPr>
          <a:xfrm>
            <a:off x="5522130" y="1907110"/>
            <a:ext cx="6296039" cy="232961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 implementação do Teste do Pezinho no Brasil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="" xmlns:a16="http://schemas.microsoft.com/office/drawing/2014/main" id="{A19808F8-5609-BC57-6CA9-4B8687EECA42}"/>
              </a:ext>
            </a:extLst>
          </p:cNvPr>
          <p:cNvSpPr txBox="1"/>
          <p:nvPr/>
        </p:nvSpPr>
        <p:spPr>
          <a:xfrm>
            <a:off x="1993688" y="1973296"/>
            <a:ext cx="206393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pt-BR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Pioneiros</a:t>
            </a:r>
          </a:p>
        </p:txBody>
      </p:sp>
      <p:sp>
        <p:nvSpPr>
          <p:cNvPr id="47" name="Oval 17">
            <a:extLst>
              <a:ext uri="{FF2B5EF4-FFF2-40B4-BE49-F238E27FC236}">
                <a16:creationId xmlns="" xmlns:a16="http://schemas.microsoft.com/office/drawing/2014/main" id="{79FBFBAD-2A5D-4735-9680-600286011565}"/>
              </a:ext>
            </a:extLst>
          </p:cNvPr>
          <p:cNvSpPr/>
          <p:nvPr/>
        </p:nvSpPr>
        <p:spPr>
          <a:xfrm>
            <a:off x="5382073" y="2454164"/>
            <a:ext cx="801037" cy="764480"/>
          </a:xfrm>
          <a:prstGeom prst="ellipse">
            <a:avLst/>
          </a:prstGeom>
          <a:solidFill>
            <a:srgbClr val="F39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r>
              <a:rPr lang="en-US" sz="1524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2,7 </a:t>
            </a:r>
          </a:p>
          <a:p>
            <a:pPr algn="ctr" defTabSz="803908"/>
            <a:r>
              <a:rPr lang="en-US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30D7361-6F99-4BAF-ABAB-F9E862D44B8C}"/>
              </a:ext>
            </a:extLst>
          </p:cNvPr>
          <p:cNvSpPr txBox="1"/>
          <p:nvPr/>
        </p:nvSpPr>
        <p:spPr>
          <a:xfrm>
            <a:off x="4594375" y="1760748"/>
            <a:ext cx="87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47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anos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="" xmlns:a16="http://schemas.microsoft.com/office/drawing/2014/main" id="{A4C7A647-89F4-405A-85D6-30707C2CFAB0}"/>
              </a:ext>
            </a:extLst>
          </p:cNvPr>
          <p:cNvSpPr txBox="1">
            <a:spLocks/>
          </p:cNvSpPr>
          <p:nvPr/>
        </p:nvSpPr>
        <p:spPr>
          <a:xfrm>
            <a:off x="5748026" y="5153259"/>
            <a:ext cx="5644661" cy="425321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realização de exames ampliados - mais de 50 doenças 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="" xmlns:a16="http://schemas.microsoft.com/office/drawing/2014/main" id="{EEA17BAB-7A41-42E3-992A-80CD6A856C79}"/>
              </a:ext>
            </a:extLst>
          </p:cNvPr>
          <p:cNvSpPr txBox="1"/>
          <p:nvPr/>
        </p:nvSpPr>
        <p:spPr>
          <a:xfrm>
            <a:off x="5818911" y="3464405"/>
            <a:ext cx="8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67%</a:t>
            </a:r>
          </a:p>
        </p:txBody>
      </p:sp>
      <p:cxnSp>
        <p:nvCxnSpPr>
          <p:cNvPr id="68" name="Straight Connector 23">
            <a:extLst>
              <a:ext uri="{FF2B5EF4-FFF2-40B4-BE49-F238E27FC236}">
                <a16:creationId xmlns="" xmlns:a16="http://schemas.microsoft.com/office/drawing/2014/main" id="{73A58B7C-C879-47E7-9B9F-144B182A80EB}"/>
              </a:ext>
            </a:extLst>
          </p:cNvPr>
          <p:cNvCxnSpPr>
            <a:cxnSpLocks/>
          </p:cNvCxnSpPr>
          <p:nvPr/>
        </p:nvCxnSpPr>
        <p:spPr>
          <a:xfrm flipH="1">
            <a:off x="2446182" y="5155021"/>
            <a:ext cx="2103895" cy="911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11">
            <a:extLst>
              <a:ext uri="{FF2B5EF4-FFF2-40B4-BE49-F238E27FC236}">
                <a16:creationId xmlns="" xmlns:a16="http://schemas.microsoft.com/office/drawing/2014/main" id="{A161CA9E-36B4-4E42-BCB1-B6AC4A1D1AC3}"/>
              </a:ext>
            </a:extLst>
          </p:cNvPr>
          <p:cNvSpPr/>
          <p:nvPr/>
        </p:nvSpPr>
        <p:spPr>
          <a:xfrm>
            <a:off x="2444709" y="5078641"/>
            <a:ext cx="146213" cy="146213"/>
          </a:xfrm>
          <a:prstGeom prst="ellipse">
            <a:avLst/>
          </a:prstGeom>
          <a:solidFill>
            <a:srgbClr val="B8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="" xmlns:a16="http://schemas.microsoft.com/office/drawing/2014/main" id="{643288CF-A56B-4050-BA55-AAFC4860AC35}"/>
              </a:ext>
            </a:extLst>
          </p:cNvPr>
          <p:cNvSpPr txBox="1">
            <a:spLocks/>
          </p:cNvSpPr>
          <p:nvPr/>
        </p:nvSpPr>
        <p:spPr>
          <a:xfrm>
            <a:off x="6587337" y="3443149"/>
            <a:ext cx="5153152" cy="617682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Responsáveis pela triagem neonatal de crianças nascidas em maternidades Públicas e Privadas</a:t>
            </a:r>
          </a:p>
        </p:txBody>
      </p:sp>
      <p:sp>
        <p:nvSpPr>
          <p:cNvPr id="80" name="Oval 17">
            <a:extLst>
              <a:ext uri="{FF2B5EF4-FFF2-40B4-BE49-F238E27FC236}">
                <a16:creationId xmlns="" xmlns:a16="http://schemas.microsoft.com/office/drawing/2014/main" id="{E108B132-AE32-40F4-997E-1A7A26D94B34}"/>
              </a:ext>
            </a:extLst>
          </p:cNvPr>
          <p:cNvSpPr/>
          <p:nvPr/>
        </p:nvSpPr>
        <p:spPr>
          <a:xfrm>
            <a:off x="4718236" y="4905046"/>
            <a:ext cx="832670" cy="820357"/>
          </a:xfrm>
          <a:prstGeom prst="ellipse">
            <a:avLst/>
          </a:prstGeom>
          <a:solidFill>
            <a:srgbClr val="F39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152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TextBox 39">
            <a:extLst>
              <a:ext uri="{FF2B5EF4-FFF2-40B4-BE49-F238E27FC236}">
                <a16:creationId xmlns="" xmlns:a16="http://schemas.microsoft.com/office/drawing/2014/main" id="{12A5C286-11DD-4EFF-8368-CED72B48C4A1}"/>
              </a:ext>
            </a:extLst>
          </p:cNvPr>
          <p:cNvSpPr txBox="1"/>
          <p:nvPr/>
        </p:nvSpPr>
        <p:spPr>
          <a:xfrm>
            <a:off x="2614400" y="2622741"/>
            <a:ext cx="1174322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en-US" sz="14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SRTN 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="" xmlns:a16="http://schemas.microsoft.com/office/drawing/2014/main" id="{AF952CB0-A5C5-45C0-9391-9C0E9F5A1C5E}"/>
              </a:ext>
            </a:extLst>
          </p:cNvPr>
          <p:cNvSpPr txBox="1">
            <a:spLocks/>
          </p:cNvSpPr>
          <p:nvPr/>
        </p:nvSpPr>
        <p:spPr>
          <a:xfrm>
            <a:off x="6300066" y="4312360"/>
            <a:ext cx="5735729" cy="425321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Realização da triagem neonatal nas maternidades Públicas</a:t>
            </a:r>
            <a:endParaRPr lang="en-US" sz="1524" b="1" dirty="0">
              <a:solidFill>
                <a:srgbClr val="B3B3B3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="" xmlns:a16="http://schemas.microsoft.com/office/drawing/2014/main" id="{6986892E-1812-48C9-A99F-1A42FE2418C1}"/>
              </a:ext>
            </a:extLst>
          </p:cNvPr>
          <p:cNvSpPr txBox="1"/>
          <p:nvPr/>
        </p:nvSpPr>
        <p:spPr>
          <a:xfrm>
            <a:off x="5358838" y="4351203"/>
            <a:ext cx="8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="" xmlns:a16="http://schemas.microsoft.com/office/drawing/2014/main" id="{DB0BEAB1-F187-434F-9D44-D8AF51502BFA}"/>
              </a:ext>
            </a:extLst>
          </p:cNvPr>
          <p:cNvSpPr txBox="1"/>
          <p:nvPr/>
        </p:nvSpPr>
        <p:spPr>
          <a:xfrm>
            <a:off x="4683852" y="4966769"/>
            <a:ext cx="87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15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anos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F117C5E7-AE80-49A3-A638-22919CBFF159}"/>
              </a:ext>
            </a:extLst>
          </p:cNvPr>
          <p:cNvSpPr txBox="1"/>
          <p:nvPr/>
        </p:nvSpPr>
        <p:spPr>
          <a:xfrm>
            <a:off x="92137" y="554098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9F1B64"/>
                </a:solidFill>
                <a:latin typeface="Verdana" pitchFamily="34" charset="0"/>
                <a:ea typeface="Verdana" pitchFamily="34" charset="0"/>
              </a:rPr>
              <a:t>IJC no Contexto </a:t>
            </a:r>
            <a:r>
              <a:rPr lang="pt-BR" sz="2400" b="1" dirty="0" smtClean="0">
                <a:solidFill>
                  <a:srgbClr val="9F1B64"/>
                </a:solidFill>
                <a:latin typeface="Verdana" pitchFamily="34" charset="0"/>
                <a:ea typeface="Verdana" pitchFamily="34" charset="0"/>
              </a:rPr>
              <a:t>da Triagem Neonatal e </a:t>
            </a:r>
            <a:r>
              <a:rPr lang="pt-BR" sz="2400" b="1" u="sng" dirty="0" smtClean="0">
                <a:solidFill>
                  <a:srgbClr val="9F1B64"/>
                </a:solidFill>
                <a:latin typeface="Verdana" pitchFamily="34" charset="0"/>
                <a:ea typeface="Verdana" pitchFamily="34" charset="0"/>
              </a:rPr>
              <a:t>Doenças </a:t>
            </a:r>
            <a:r>
              <a:rPr lang="pt-BR" sz="2400" b="1" u="sng" dirty="0">
                <a:solidFill>
                  <a:srgbClr val="9F1B64"/>
                </a:solidFill>
                <a:latin typeface="Verdana" pitchFamily="34" charset="0"/>
                <a:ea typeface="Verdana" pitchFamily="34" charset="0"/>
              </a:rPr>
              <a:t>Raras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="" xmlns:a16="http://schemas.microsoft.com/office/drawing/2014/main" id="{5B488CB4-410F-4B06-8640-7118549379B3}"/>
              </a:ext>
            </a:extLst>
          </p:cNvPr>
          <p:cNvSpPr txBox="1">
            <a:spLocks/>
          </p:cNvSpPr>
          <p:nvPr/>
        </p:nvSpPr>
        <p:spPr>
          <a:xfrm>
            <a:off x="6246060" y="2630428"/>
            <a:ext cx="5436553" cy="436157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Maior serviço do Brasil em número de exames realizados</a:t>
            </a:r>
          </a:p>
        </p:txBody>
      </p:sp>
      <p:cxnSp>
        <p:nvCxnSpPr>
          <p:cNvPr id="104" name="Conector reto 103">
            <a:extLst>
              <a:ext uri="{FF2B5EF4-FFF2-40B4-BE49-F238E27FC236}">
                <a16:creationId xmlns="" xmlns:a16="http://schemas.microsoft.com/office/drawing/2014/main" id="{153E00C9-722D-4A0D-90B2-B1E044C3C8AE}"/>
              </a:ext>
            </a:extLst>
          </p:cNvPr>
          <p:cNvCxnSpPr>
            <a:cxnSpLocks/>
          </p:cNvCxnSpPr>
          <p:nvPr/>
        </p:nvCxnSpPr>
        <p:spPr>
          <a:xfrm flipV="1">
            <a:off x="1866438" y="2348594"/>
            <a:ext cx="724484" cy="119328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>
            <a:extLst>
              <a:ext uri="{FF2B5EF4-FFF2-40B4-BE49-F238E27FC236}">
                <a16:creationId xmlns="" xmlns:a16="http://schemas.microsoft.com/office/drawing/2014/main" id="{26A0A1BD-46EE-4A9B-A516-3C994D5F3B05}"/>
              </a:ext>
            </a:extLst>
          </p:cNvPr>
          <p:cNvCxnSpPr>
            <a:cxnSpLocks/>
          </p:cNvCxnSpPr>
          <p:nvPr/>
        </p:nvCxnSpPr>
        <p:spPr>
          <a:xfrm>
            <a:off x="2275195" y="2637199"/>
            <a:ext cx="543396" cy="205890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>
            <a:extLst>
              <a:ext uri="{FF2B5EF4-FFF2-40B4-BE49-F238E27FC236}">
                <a16:creationId xmlns="" xmlns:a16="http://schemas.microsoft.com/office/drawing/2014/main" id="{9352E981-07D6-48A3-B985-13E839C3C90D}"/>
              </a:ext>
            </a:extLst>
          </p:cNvPr>
          <p:cNvCxnSpPr/>
          <p:nvPr/>
        </p:nvCxnSpPr>
        <p:spPr>
          <a:xfrm>
            <a:off x="2581022" y="2916195"/>
            <a:ext cx="459689" cy="646931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>
            <a:extLst>
              <a:ext uri="{FF2B5EF4-FFF2-40B4-BE49-F238E27FC236}">
                <a16:creationId xmlns="" xmlns:a16="http://schemas.microsoft.com/office/drawing/2014/main" id="{7CF45079-01C8-443A-A7B1-A974E91D9827}"/>
              </a:ext>
            </a:extLst>
          </p:cNvPr>
          <p:cNvCxnSpPr>
            <a:cxnSpLocks/>
          </p:cNvCxnSpPr>
          <p:nvPr/>
        </p:nvCxnSpPr>
        <p:spPr>
          <a:xfrm>
            <a:off x="2692019" y="3192766"/>
            <a:ext cx="126572" cy="1101605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>
            <a:extLst>
              <a:ext uri="{FF2B5EF4-FFF2-40B4-BE49-F238E27FC236}">
                <a16:creationId xmlns="" xmlns:a16="http://schemas.microsoft.com/office/drawing/2014/main" id="{79E7B470-0EE0-47A0-868B-049D36CA17A4}"/>
              </a:ext>
            </a:extLst>
          </p:cNvPr>
          <p:cNvCxnSpPr>
            <a:cxnSpLocks/>
            <a:endCxn id="40" idx="1"/>
          </p:cNvCxnSpPr>
          <p:nvPr/>
        </p:nvCxnSpPr>
        <p:spPr>
          <a:xfrm flipH="1">
            <a:off x="2517815" y="3596331"/>
            <a:ext cx="86623" cy="1378339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2">
            <a:extLst>
              <a:ext uri="{FF2B5EF4-FFF2-40B4-BE49-F238E27FC236}">
                <a16:creationId xmlns="" xmlns:a16="http://schemas.microsoft.com/office/drawing/2014/main" id="{BB339A19-0EA7-4511-9FF9-2E5B1BA47298}"/>
              </a:ext>
            </a:extLst>
          </p:cNvPr>
          <p:cNvSpPr/>
          <p:nvPr/>
        </p:nvSpPr>
        <p:spPr>
          <a:xfrm>
            <a:off x="2678909" y="2248360"/>
            <a:ext cx="146213" cy="1462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29F48C4-FF90-0748-AB05-1635F812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59" y="2667705"/>
            <a:ext cx="6735741" cy="4210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" y="5027720"/>
            <a:ext cx="1752600" cy="11197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664288"/>
                </a:solidFill>
                <a:latin typeface="Verdana"/>
                <a:cs typeface="Verdana"/>
              </a:rPr>
              <a:t>5.746</a:t>
            </a:r>
            <a:endParaRPr sz="36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solidFill>
                  <a:srgbClr val="7B6DAF"/>
                </a:solidFill>
                <a:latin typeface="Verdana"/>
                <a:cs typeface="Verdana"/>
              </a:rPr>
              <a:t>PACIENTES </a:t>
            </a:r>
            <a:r>
              <a:rPr sz="1800" b="1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7B6DAF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7B6DAF"/>
                </a:solidFill>
                <a:latin typeface="Verdana"/>
                <a:cs typeface="Verdana"/>
              </a:rPr>
              <a:t>TE</a:t>
            </a:r>
            <a:r>
              <a:rPr sz="1800" b="1" dirty="0">
                <a:solidFill>
                  <a:srgbClr val="7B6DAF"/>
                </a:solidFill>
                <a:latin typeface="Verdana"/>
                <a:cs typeface="Verdana"/>
              </a:rPr>
              <a:t>NDI</a:t>
            </a:r>
            <a:r>
              <a:rPr sz="1800" b="1" spc="5" dirty="0">
                <a:solidFill>
                  <a:srgbClr val="7B6DAF"/>
                </a:solidFill>
                <a:latin typeface="Verdana"/>
                <a:cs typeface="Verdana"/>
              </a:rPr>
              <a:t>D</a:t>
            </a:r>
            <a:r>
              <a:rPr sz="1800" b="1" dirty="0">
                <a:solidFill>
                  <a:srgbClr val="7B6DAF"/>
                </a:solidFill>
                <a:latin typeface="Verdana"/>
                <a:cs typeface="Verdana"/>
              </a:rPr>
              <a:t>OS</a:t>
            </a:r>
            <a:r>
              <a:rPr lang="pt-BR" sz="1800" b="1" dirty="0">
                <a:solidFill>
                  <a:srgbClr val="7B6DAF"/>
                </a:solidFill>
                <a:latin typeface="Verdana"/>
                <a:cs typeface="Verdana"/>
              </a:rPr>
              <a:t>*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5027720"/>
            <a:ext cx="1905000" cy="113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664288"/>
                </a:solidFill>
                <a:latin typeface="Verdana"/>
                <a:cs typeface="Verdana"/>
              </a:rPr>
              <a:t>18.187</a:t>
            </a:r>
            <a:endParaRPr sz="3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7B6DAF"/>
                </a:solidFill>
                <a:latin typeface="Verdana"/>
                <a:cs typeface="Verdana"/>
              </a:rPr>
              <a:t>CONSULTAS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7B6DAF"/>
                </a:solidFill>
                <a:latin typeface="Verdana"/>
                <a:cs typeface="Verdana"/>
              </a:rPr>
              <a:t>REALIZADAS</a:t>
            </a:r>
            <a:r>
              <a:rPr lang="pt-BR" sz="1800" b="1" spc="-5" dirty="0">
                <a:solidFill>
                  <a:srgbClr val="7B6DAF"/>
                </a:solidFill>
                <a:latin typeface="Verdana"/>
                <a:cs typeface="Verdana"/>
              </a:rPr>
              <a:t>*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706" y="936792"/>
            <a:ext cx="9320377" cy="38683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 err="1">
                <a:solidFill>
                  <a:srgbClr val="7B6DAF"/>
                </a:solidFill>
                <a:latin typeface="Verdana"/>
                <a:cs typeface="Verdana"/>
              </a:rPr>
              <a:t>Tratamento</a:t>
            </a:r>
            <a:r>
              <a:rPr lang="pt-BR" sz="2000" b="1" i="1" spc="-35" dirty="0">
                <a:solidFill>
                  <a:srgbClr val="7B6DAF"/>
                </a:solidFill>
                <a:latin typeface="Verdana"/>
                <a:cs typeface="Verdana"/>
              </a:rPr>
              <a:t>, acompanhamento e monitoramento</a:t>
            </a:r>
            <a:r>
              <a:rPr sz="2000" b="1" i="1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lang="pt-BR" sz="2000" b="1" i="1" dirty="0">
                <a:solidFill>
                  <a:srgbClr val="7B6DAF"/>
                </a:solidFill>
                <a:latin typeface="Verdana"/>
                <a:cs typeface="Verdana"/>
              </a:rPr>
              <a:t>nos</a:t>
            </a:r>
            <a:r>
              <a:rPr sz="2000" b="1" i="1" spc="-10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sz="2000" b="1" i="1" spc="-5" dirty="0" err="1">
                <a:solidFill>
                  <a:srgbClr val="7B6DAF"/>
                </a:solidFill>
                <a:latin typeface="Verdana"/>
                <a:cs typeface="Verdana"/>
              </a:rPr>
              <a:t>casos</a:t>
            </a:r>
            <a:r>
              <a:rPr sz="2000" b="1" i="1" spc="5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7B6DAF"/>
                </a:solidFill>
                <a:latin typeface="Verdana"/>
                <a:cs typeface="Verdana"/>
              </a:rPr>
              <a:t>de</a:t>
            </a:r>
            <a:r>
              <a:rPr sz="2000" b="1" i="1" spc="-15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7B6DAF"/>
                </a:solidFill>
                <a:latin typeface="Verdana"/>
                <a:cs typeface="Verdana"/>
              </a:rPr>
              <a:t>alteração</a:t>
            </a:r>
            <a:r>
              <a:rPr sz="2000" b="1" i="1" spc="-15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7B6DAF"/>
                </a:solidFill>
                <a:latin typeface="Verdana"/>
                <a:cs typeface="Verdana"/>
              </a:rPr>
              <a:t>no </a:t>
            </a:r>
            <a:r>
              <a:rPr sz="2000" b="1" i="1" spc="-5" dirty="0">
                <a:solidFill>
                  <a:srgbClr val="7B6DAF"/>
                </a:solidFill>
                <a:latin typeface="Verdana"/>
                <a:cs typeface="Verdana"/>
              </a:rPr>
              <a:t>Teste</a:t>
            </a:r>
            <a:r>
              <a:rPr sz="2000" b="1" i="1" spc="-10" dirty="0">
                <a:solidFill>
                  <a:srgbClr val="7B6DAF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7B6DAF"/>
                </a:solidFill>
                <a:latin typeface="Verdana"/>
                <a:cs typeface="Verdana"/>
              </a:rPr>
              <a:t>do </a:t>
            </a:r>
            <a:r>
              <a:rPr sz="2000" b="1" i="1" spc="-5" dirty="0" err="1">
                <a:solidFill>
                  <a:srgbClr val="7B6DAF"/>
                </a:solidFill>
                <a:latin typeface="Verdana"/>
                <a:cs typeface="Verdana"/>
              </a:rPr>
              <a:t>Pezinho</a:t>
            </a:r>
            <a:endParaRPr lang="pt-BR" sz="2000" dirty="0">
              <a:latin typeface="Verdana"/>
              <a:cs typeface="Verdana"/>
            </a:endParaRPr>
          </a:p>
          <a:p>
            <a:pPr marL="298450" marR="3161665" indent="-285750">
              <a:lnSpc>
                <a:spcPct val="150000"/>
              </a:lnSpc>
              <a:spcBef>
                <a:spcPts val="172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Verdana"/>
                <a:cs typeface="Verdana"/>
              </a:rPr>
              <a:t>O ambulatório é um centro </a:t>
            </a:r>
            <a:br>
              <a:rPr lang="pt-BR" sz="1600" dirty="0">
                <a:solidFill>
                  <a:srgbClr val="404040"/>
                </a:solidFill>
                <a:latin typeface="Verdana"/>
                <a:cs typeface="Verdana"/>
              </a:rPr>
            </a:br>
            <a: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lang="pt-BR" sz="1600" dirty="0">
                <a:solidFill>
                  <a:srgbClr val="404040"/>
                </a:solidFill>
                <a:latin typeface="Verdana"/>
                <a:cs typeface="Verdana"/>
              </a:rPr>
              <a:t>referência em </a:t>
            </a:r>
            <a:r>
              <a:rPr lang="pt-BR" sz="1600" b="1" dirty="0">
                <a:solidFill>
                  <a:srgbClr val="404040"/>
                </a:solidFill>
                <a:latin typeface="Verdana"/>
                <a:cs typeface="Verdana"/>
              </a:rPr>
              <a:t>fenilcetonúria, hipotireoidismo</a:t>
            </a:r>
            <a:br>
              <a:rPr lang="pt-BR" sz="1600" b="1" dirty="0">
                <a:solidFill>
                  <a:srgbClr val="404040"/>
                </a:solidFill>
                <a:latin typeface="Verdana"/>
                <a:cs typeface="Verdana"/>
              </a:rPr>
            </a:br>
            <a:r>
              <a:rPr lang="pt-BR" sz="1600" b="1" spc="-4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pt-BR" sz="1600" b="1" dirty="0">
                <a:solidFill>
                  <a:srgbClr val="404040"/>
                </a:solidFill>
                <a:latin typeface="Verdana"/>
                <a:cs typeface="Verdana"/>
              </a:rPr>
              <a:t>congênito e deficiência </a:t>
            </a:r>
            <a:r>
              <a:rPr lang="pt-BR" sz="1600" b="1" spc="-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lang="pt-BR" sz="1600" b="1" dirty="0">
                <a:solidFill>
                  <a:srgbClr val="404040"/>
                </a:solidFill>
                <a:latin typeface="Verdana"/>
                <a:cs typeface="Verdana"/>
              </a:rPr>
              <a:t>biotinidase.</a:t>
            </a:r>
            <a:r>
              <a:rPr lang="pt-BR" sz="16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</a:p>
          <a:p>
            <a:pPr marL="298450" marR="3161665" indent="-285750">
              <a:lnSpc>
                <a:spcPct val="150000"/>
              </a:lnSpc>
              <a:spcBef>
                <a:spcPts val="1720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  <a:t>Formado por uma equipe multidisciplinar</a:t>
            </a:r>
            <a:b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</a:br>
            <a: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  <a:t> de endocrinologistas pediátricos, nutricionistas,</a:t>
            </a:r>
            <a:b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</a:br>
            <a: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  <a:t> psicólogos e assistentes sociais.</a:t>
            </a:r>
          </a:p>
          <a:p>
            <a:pPr marL="298450" marR="3161665" indent="-285750">
              <a:lnSpc>
                <a:spcPct val="150000"/>
              </a:lnSpc>
              <a:spcBef>
                <a:spcPts val="1720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  <a:t>Certificado pela </a:t>
            </a:r>
            <a:r>
              <a:rPr lang="pt-BR" sz="1600" b="1" spc="-5" dirty="0">
                <a:solidFill>
                  <a:srgbClr val="404040"/>
                </a:solidFill>
                <a:latin typeface="Verdana"/>
                <a:cs typeface="Verdana"/>
              </a:rPr>
              <a:t>ISO 9001:2015</a:t>
            </a:r>
            <a:r>
              <a:rPr lang="pt-BR" sz="1600" spc="-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lang="pt-BR" sz="1600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8520" y="282010"/>
            <a:ext cx="8686165" cy="574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7179" algn="l"/>
              </a:tabLst>
            </a:pPr>
            <a:r>
              <a:rPr sz="3600" spc="-5" dirty="0">
                <a:solidFill>
                  <a:srgbClr val="664288"/>
                </a:solidFill>
              </a:rPr>
              <a:t>Ambulatório</a:t>
            </a:r>
            <a:r>
              <a:rPr sz="3600" spc="-35" dirty="0">
                <a:solidFill>
                  <a:srgbClr val="664288"/>
                </a:solidFill>
              </a:rPr>
              <a:t> </a:t>
            </a:r>
            <a:r>
              <a:rPr sz="3600" spc="-5" dirty="0">
                <a:solidFill>
                  <a:srgbClr val="664288"/>
                </a:solidFill>
              </a:rPr>
              <a:t>de	Triagem</a:t>
            </a:r>
            <a:r>
              <a:rPr sz="3600" spc="-75" dirty="0">
                <a:solidFill>
                  <a:srgbClr val="664288"/>
                </a:solidFill>
              </a:rPr>
              <a:t> </a:t>
            </a:r>
            <a:r>
              <a:rPr sz="3600" spc="-5" dirty="0">
                <a:solidFill>
                  <a:srgbClr val="664288"/>
                </a:solidFill>
              </a:rPr>
              <a:t>Neonatal</a:t>
            </a:r>
            <a:endParaRPr sz="3600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0FB6AAA-335A-9144-9A97-624AAECB5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0" y="231561"/>
            <a:ext cx="431800" cy="3045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89946" y="6423355"/>
            <a:ext cx="4053454" cy="27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(*) Dados do Relatório de Atividades 2022 do IJC </a:t>
            </a:r>
          </a:p>
        </p:txBody>
      </p:sp>
      <p:sp>
        <p:nvSpPr>
          <p:cNvPr id="9" name="object 8">
            <a:extLst>
              <a:ext uri="{FF2B5EF4-FFF2-40B4-BE49-F238E27FC236}">
                <a16:creationId xmlns="" xmlns:a16="http://schemas.microsoft.com/office/drawing/2014/main" id="{59186F92-4963-B64B-9990-40D015651201}"/>
              </a:ext>
            </a:extLst>
          </p:cNvPr>
          <p:cNvSpPr txBox="1"/>
          <p:nvPr/>
        </p:nvSpPr>
        <p:spPr>
          <a:xfrm>
            <a:off x="9419081" y="6465934"/>
            <a:ext cx="1804670" cy="165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1000" spc="-5" dirty="0">
                <a:solidFill>
                  <a:schemeClr val="bg1"/>
                </a:solidFill>
                <a:latin typeface="Verdana"/>
                <a:cs typeface="Verdana"/>
              </a:rPr>
              <a:t>INSTITUCIONAL</a:t>
            </a:r>
            <a:endParaRPr lang="pt-BR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="" xmlns:a16="http://schemas.microsoft.com/office/drawing/2014/main" id="{931954D5-B966-EA47-8367-245F8B400E47}"/>
              </a:ext>
            </a:extLst>
          </p:cNvPr>
          <p:cNvSpPr txBox="1"/>
          <p:nvPr/>
        </p:nvSpPr>
        <p:spPr>
          <a:xfrm>
            <a:off x="11629135" y="6465934"/>
            <a:ext cx="205740" cy="165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10" dirty="0">
                <a:solidFill>
                  <a:schemeClr val="bg1"/>
                </a:solidFill>
                <a:latin typeface="Verdana"/>
                <a:cs typeface="Verdana"/>
              </a:rPr>
              <a:t>12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6" y="1241"/>
            <a:ext cx="5550825" cy="68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6311975" y="2384778"/>
            <a:ext cx="5615324" cy="12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398" b="1" dirty="0">
                <a:solidFill>
                  <a:srgbClr val="9F1B64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 sz="6398" b="1" dirty="0">
              <a:solidFill>
                <a:srgbClr val="9F1B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 txBox="1"/>
          <p:nvPr/>
        </p:nvSpPr>
        <p:spPr>
          <a:xfrm>
            <a:off x="473101" y="6164277"/>
            <a:ext cx="4556352" cy="53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pt-BR" sz="1867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www.ijc.org.br</a:t>
            </a:r>
            <a:endParaRPr sz="1867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484A80-4559-47E3-8ACE-E31EBBC76DBF}"/>
              </a:ext>
            </a:extLst>
          </p:cNvPr>
          <p:cNvSpPr txBox="1"/>
          <p:nvPr/>
        </p:nvSpPr>
        <p:spPr>
          <a:xfrm>
            <a:off x="601329" y="2722846"/>
            <a:ext cx="50529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Ana </a:t>
            </a:r>
            <a:r>
              <a:rPr lang="pt-B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R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ita de Oliveira Ferreira</a:t>
            </a:r>
          </a:p>
          <a:p>
            <a:endParaRPr lang="pt-BR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Nutricionista</a:t>
            </a:r>
          </a:p>
          <a:p>
            <a:endParaRPr lang="pt-BR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Ambulatório de Triagem Neonatal</a:t>
            </a:r>
          </a:p>
          <a:p>
            <a:endParaRPr lang="pt-BR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pt-B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narita.ferreira@ijc.org.br</a:t>
            </a:r>
            <a:endParaRPr lang="pt-BR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Picture 2" descr="P:\Marketing\IJC\IJC\Logos\011_IJC_LG_Esq_Vert_RGB.png">
            <a:extLst>
              <a:ext uri="{FF2B5EF4-FFF2-40B4-BE49-F238E27FC236}">
                <a16:creationId xmlns:a16="http://schemas.microsoft.com/office/drawing/2014/main" xmlns="" id="{2A457612-B5F8-48AF-A4CD-B1E9400E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28" y="3792351"/>
            <a:ext cx="2808312" cy="23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483" y="1481958"/>
            <a:ext cx="11619186" cy="5060731"/>
          </a:xfrm>
        </p:spPr>
        <p:txBody>
          <a:bodyPr/>
          <a:lstStyle/>
          <a:p>
            <a:r>
              <a:rPr lang="pt-BR" i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Tratamento dietético:</a:t>
            </a:r>
          </a:p>
          <a:p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Complexo e desafiador (pacientes/ pais ou responsáveis)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Barreiras:  fórmulas metabólicas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alimentos especiais </a:t>
            </a:r>
          </a:p>
          <a:p>
            <a:pPr marL="0" indent="0">
              <a:buNone/>
            </a:pPr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características familiares e sociais </a:t>
            </a:r>
          </a:p>
          <a:p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6483" y="365125"/>
            <a:ext cx="11117317" cy="94341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DIETOTÉTICONOS ERROS INATOS DO METABOLISMO 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2049517" y="3468415"/>
            <a:ext cx="220717" cy="2743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92" y="5155326"/>
            <a:ext cx="1472543" cy="14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7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5310" y="1825625"/>
            <a:ext cx="11038490" cy="4874720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Aumento da não adesão à dieta restrita em fenilalanina (</a:t>
            </a:r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 à medida que os pacientes envelhecem</a:t>
            </a:r>
          </a:p>
          <a:p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2004 Reino Unido   17% crianças – níveis inadequados de  </a:t>
            </a:r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					   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75%   &gt;  20 anos </a:t>
            </a:r>
          </a:p>
          <a:p>
            <a:pPr marL="0" indent="0">
              <a:buNone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 EUA   12% crianças (0 a 4 anos)</a:t>
            </a: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67% adultos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7655" y="365125"/>
            <a:ext cx="1061019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NOS ERROS INATOS DO METABOLISMO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3468413" y="3231931"/>
            <a:ext cx="252249" cy="13243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841" y="4883148"/>
            <a:ext cx="1535605" cy="153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248" y="1466193"/>
            <a:ext cx="11556124" cy="5042992"/>
          </a:xfrm>
        </p:spPr>
        <p:txBody>
          <a:bodyPr/>
          <a:lstStyle/>
          <a:p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 Itália   43%   6 a 17 anos </a:t>
            </a: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61%  &gt; 18 anos 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2248" y="365126"/>
            <a:ext cx="11101552" cy="959178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2270231" y="2443655"/>
            <a:ext cx="299545" cy="11508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07" y="4878988"/>
            <a:ext cx="1630197" cy="16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841" y="1825624"/>
            <a:ext cx="11556125" cy="4858955"/>
          </a:xfrm>
        </p:spPr>
        <p:txBody>
          <a:bodyPr>
            <a:noAutofit/>
          </a:bodyPr>
          <a:lstStyle/>
          <a:p>
            <a:endParaRPr lang="pt-B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Brasil    não adesão ao tratamento não está restrito a faixa etária 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não está relacionado à transição da infância para fase adulta</a:t>
            </a:r>
          </a:p>
          <a:p>
            <a:pPr marL="0" indent="0">
              <a:buNone/>
            </a:pP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Taxa de adesão – índices insatisfatórios </a:t>
            </a:r>
            <a:r>
              <a:rPr lang="pt-BR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durante a infância:</a:t>
            </a:r>
          </a:p>
          <a:p>
            <a:endParaRPr lang="pt-BR" sz="2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		 77,4%  pacientes menores de 13 anos </a:t>
            </a:r>
          </a:p>
          <a:p>
            <a:pPr marL="0" indent="0">
              <a:buNone/>
            </a:pPr>
            <a:endParaRPr lang="pt-B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68,6%  pacientes de 6 a 18 anos </a:t>
            </a:r>
          </a:p>
          <a:p>
            <a:endParaRPr lang="pt-B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	      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0359" y="365125"/>
            <a:ext cx="11243441" cy="108530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1497726" y="2300178"/>
            <a:ext cx="189186" cy="822982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476" y="5051148"/>
            <a:ext cx="1513490" cy="15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321" y="5049234"/>
            <a:ext cx="1472542" cy="147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483" y="1434662"/>
            <a:ext cx="11698014" cy="5249917"/>
          </a:xfrm>
        </p:spPr>
        <p:txBody>
          <a:bodyPr>
            <a:normAutofit/>
          </a:bodyPr>
          <a:lstStyle/>
          <a:p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Contribuintes para menores taxas de adesão:</a:t>
            </a:r>
          </a:p>
          <a:p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Dieta  restrita  dificulta a integração do paciente em situações sociais/ ambiente de trabalho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Falta de tempo para adaptação às necessidade alimentares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Alto custo dos alimentos especiais 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6124" y="365125"/>
            <a:ext cx="10689021" cy="880351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20" y="5554168"/>
            <a:ext cx="1130409" cy="113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75" y="5432753"/>
            <a:ext cx="1251825" cy="12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33" y="5493459"/>
            <a:ext cx="1251825" cy="12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17" y="1466192"/>
            <a:ext cx="11587655" cy="5249917"/>
          </a:xfrm>
        </p:spPr>
        <p:txBody>
          <a:bodyPr>
            <a:normAutofit lnSpcReduction="10000"/>
          </a:bodyPr>
          <a:lstStyle/>
          <a:p>
            <a:r>
              <a:rPr lang="pt-BR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Contribuintes para menores taxas de adesão</a:t>
            </a:r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endParaRPr lang="pt-BR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pt-BR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Baixa </a:t>
            </a:r>
            <a:r>
              <a:rPr lang="pt-BR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adesão ao uso da fórmula metabólica isenta de </a:t>
            </a:r>
            <a:r>
              <a:rPr lang="pt-BR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pt-BR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dor/sabor desagradável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Mau hálito 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Fracionamento ao longo do dia (mínimo 3x/dia) 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ificuldade </a:t>
            </a:r>
            <a:r>
              <a:rPr lang="pt-B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preparo – difícil diluição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0716" y="365125"/>
            <a:ext cx="11133083" cy="880351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72" y="4872092"/>
            <a:ext cx="1709025" cy="17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6297" cy="4892674"/>
          </a:xfrm>
        </p:spPr>
        <p:txBody>
          <a:bodyPr/>
          <a:lstStyle/>
          <a:p>
            <a:r>
              <a:rPr lang="pt-BR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Contribuintes para menores taxas de adesão:</a:t>
            </a:r>
          </a:p>
          <a:p>
            <a:pPr>
              <a:buFont typeface="Wingdings" pitchFamily="2" charset="2"/>
              <a:buChar char="ü"/>
            </a:pPr>
            <a:endParaRPr lang="pt-BR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pt-BR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Baixa adesão ao uso da fórmula metabólica isenta de </a:t>
            </a:r>
            <a:r>
              <a:rPr lang="pt-BR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pt-BR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Courier New" pitchFamily="49" charset="0"/>
              <a:buChar char="o"/>
            </a:pPr>
            <a:endParaRPr lang="pt-B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Dificuldade no transporte – embalagem </a:t>
            </a: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6124" y="365125"/>
            <a:ext cx="11227676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DESAFIOS DO TRATAMENTO  DIETÉTICO NOS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ERROS INATOS DO METABOLISMO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20" y="5371880"/>
            <a:ext cx="1346419" cy="134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897</Words>
  <Application>Microsoft Office PowerPoint</Application>
  <PresentationFormat>Widescreen</PresentationFormat>
  <Paragraphs>208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Courier New</vt:lpstr>
      <vt:lpstr>Jubilat</vt:lpstr>
      <vt:lpstr>Jubilat Book</vt:lpstr>
      <vt:lpstr>Jubilat Light</vt:lpstr>
      <vt:lpstr>Jubilat Medium</vt:lpstr>
      <vt:lpstr>Open Sans Light</vt:lpstr>
      <vt:lpstr>Poppins</vt:lpstr>
      <vt:lpstr>Verdana</vt:lpstr>
      <vt:lpstr>Wingdings</vt:lpstr>
      <vt:lpstr>Office Theme</vt:lpstr>
      <vt:lpstr>1_Office Theme</vt:lpstr>
      <vt:lpstr>Tema do Office</vt:lpstr>
      <vt:lpstr>Apresentação do PowerPoint</vt:lpstr>
      <vt:lpstr>DESAFIOS DO TRATAMENTO  DIETÉTICO  NOS ERROS INATOS DO METABOLISMO </vt:lpstr>
      <vt:lpstr>DESAFIOS DO TRATAMENTO  DIETOTÉTICONOS ERROS INATOS DO METABOLISMO </vt:lpstr>
      <vt:lpstr>DESAFIOS DO TRATAMENTO  DIETÉTICO  NOS ERROS INATOS DO METABOLISMO 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 NOS ERROS INATOS DO METABOLISMO </vt:lpstr>
      <vt:lpstr>DESAFIOS DO TRATAMENTO  DIETÉTICONOS ERROS INATOS DO METABOLISMO  </vt:lpstr>
      <vt:lpstr>DESAFIOS DO TRATAMENTO  DIETÉTICO NOS ERROS INATOS DO METABOLISMO </vt:lpstr>
      <vt:lpstr>Divina Dieta</vt:lpstr>
      <vt:lpstr>Apresentação do PowerPoint</vt:lpstr>
      <vt:lpstr>Ambulatório de Triagem Neonatal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Ewerton Pacheco de Souza</cp:lastModifiedBy>
  <cp:revision>331</cp:revision>
  <dcterms:created xsi:type="dcterms:W3CDTF">2019-10-14T17:57:22Z</dcterms:created>
  <dcterms:modified xsi:type="dcterms:W3CDTF">2023-10-17T19:00:12Z</dcterms:modified>
</cp:coreProperties>
</file>