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3" r:id="rId7"/>
    <p:sldId id="264" r:id="rId8"/>
    <p:sldId id="260" r:id="rId9"/>
    <p:sldId id="262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24A6F8C8-5953-4288-9B48-5E015168741A}">
          <p14:sldIdLst>
            <p14:sldId id="256"/>
            <p14:sldId id="257"/>
            <p14:sldId id="258"/>
            <p14:sldId id="268"/>
            <p14:sldId id="259"/>
            <p14:sldId id="263"/>
            <p14:sldId id="264"/>
            <p14:sldId id="260"/>
            <p14:sldId id="262"/>
            <p14:sldId id="261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0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DD542-968F-FC32-62A4-28C6A6DA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17A45F-C0B6-A895-A41D-7148319B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C61B33-3853-2989-6E7A-7FE43DE45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65C70-B3D0-659C-6E37-66BF07BB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1D6ACE-B843-89F1-8ECA-89ABCCD7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73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E200A-ACE9-4008-B43D-064785DC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FD1B55-098D-9046-A19C-75C7EE28C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56854-12F7-1B0A-AA5B-17B6C90B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47603F-017C-A050-3857-6C0A5A12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020734-4A9A-8CC5-FB7B-121900D1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09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7F8ACC-B578-7B18-85F3-2CB7797B2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AA823-B37A-86CF-A8E9-78FDEC746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16F380-F166-0DA8-9DFC-6C45CE9F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3FA8D2-9CE5-1BDA-4B14-2B72F83E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E82AE-6284-0AF4-57CF-F8E60492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63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4A3E1-FBFD-2399-377A-135769FD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F51A1A-4DDB-2BA5-86B6-45F3499C7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24C335-5466-ECE1-590A-338004FD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162C1-DD32-5E83-1554-03B9B8A8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130C09-741F-9C0F-7E3C-BB800FB9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34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85C30-2ABF-582F-75A3-BB8D471C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BEE256-48F5-9D0A-012C-CB2675F7F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468922-B983-4FC1-FA7F-65B82769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B4A06-A321-FF30-E530-8B0B38D4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8B242D-9C56-A8D1-AD72-A1424628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535FB-2CA5-937B-25F7-79F933F2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D5066B-3595-9BFC-D60F-36562F458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3205D1-1458-BA16-41AD-0F3587BF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0EC5D6-315F-D9D5-CD16-2B172125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4A7FBB-77B0-C919-B051-1BF91386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0DDC39-2C4E-DBE5-BDF0-B0DB8CAD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86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E757F-B14E-A458-A52C-071BAE20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821D4E-4044-E404-6ADF-44A443F18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A61DDC-519A-F724-9BA1-24A3E7FC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91879C-6CC4-3093-2732-170587B55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07E8F9E-D953-0796-DB04-9057E5F03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0A75E3F-0725-AAF7-14DF-F40A14FE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FA5D716-11CA-203B-B7C5-8A8D52EB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D7DA1D8-F056-79E9-829D-33D9C27D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0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1F0FF-F3DF-77AE-4956-636ADEE8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9BC9E94-5E79-5633-AADE-F06E62D9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FE3DE2-61FD-4AD0-8397-A316987A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7D7498-7BAF-E688-9B0B-9664031D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8A1FC3-F5DF-4F9A-3407-5164CD81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88A123-73C2-B696-8C12-D47B8177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DADA25-34FB-B03A-E220-84684056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3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0C166-EFE8-F285-D89F-369F23DE9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93F9B9-21BD-F091-B826-8ED3D617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257E4E-7030-6C19-49AB-FF330479A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0A521A-C01C-FC53-279F-EB69563B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64BED4-660D-4D55-F2A8-8FA094B1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2551CE-E820-A3E4-4E05-CF6747A0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3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F9CE8-9DAF-1A8C-E7F0-B123E3A9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917282E-A09C-F301-40C1-75E643DAE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B8BBC5-6F80-9564-6654-276F2C0A0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C2EC8-4482-E8C9-A866-A4695024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F31CA6-E43F-40C6-A745-AB1AFD27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BEB36F-D3C3-E7C4-5453-F7F64568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8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F6B542-3977-2E91-C7F3-605B5451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7197D3-C263-A613-69C7-57FD851F9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B92CD6-3549-7522-ACE5-D1967D81C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A7DD-DD93-41E4-9914-54DDE688AF70}" type="datetimeFigureOut">
              <a:rPr lang="pt-BR" smtClean="0"/>
              <a:t>22/05/2023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7EFCD4-DABF-593B-9556-1D68D5740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C58584-ABFC-C33B-7CBE-613746F5A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2C0F-2220-4BC3-A942-4FEC778074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AC2DEC3-0C80-5855-EB68-69674A9C22D4}"/>
              </a:ext>
            </a:extLst>
          </p:cNvPr>
          <p:cNvSpPr/>
          <p:nvPr/>
        </p:nvSpPr>
        <p:spPr>
          <a:xfrm>
            <a:off x="-203200" y="1545695"/>
            <a:ext cx="12598400" cy="34205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F89C6-3AA0-DB04-4DCD-C794B3699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73" y="1545695"/>
            <a:ext cx="7120467" cy="1113896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Montserrat SemiBold" panose="00000700000000000000" pitchFamily="2" charset="0"/>
              </a:rPr>
              <a:t>Vivien Melo Suruagy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C61EBB-A5DE-5C81-AE90-58839092B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757" y="2911151"/>
            <a:ext cx="6129869" cy="1670374"/>
          </a:xfrm>
        </p:spPr>
        <p:txBody>
          <a:bodyPr>
            <a:normAutofit/>
          </a:bodyPr>
          <a:lstStyle/>
          <a:p>
            <a:pPr algn="l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FENINFRA - Federação Nacional de Call Center, Infraestrutura de Telecomunicações e Informática</a:t>
            </a:r>
          </a:p>
          <a:p>
            <a:pPr algn="l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da CONTIC - Confederação de Comunicação e Tecnologia da Informação. </a:t>
            </a:r>
          </a:p>
          <a:p>
            <a:pPr algn="l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Vice-Presidente da CEBRASSE - Confederação Brasileira do Setor de Serviços</a:t>
            </a:r>
          </a:p>
          <a:p>
            <a:pPr algn="l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017BE8BA-809B-9E4F-1419-1AB627375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06" y="5312305"/>
            <a:ext cx="2976789" cy="1095841"/>
          </a:xfrm>
          <a:prstGeom prst="rect">
            <a:avLst/>
          </a:prstGeom>
        </p:spPr>
      </p:pic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24D743C1-A00E-8F81-49D4-256A808C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89" y="5312305"/>
            <a:ext cx="2252645" cy="1051649"/>
          </a:xfrm>
          <a:prstGeom prst="rect">
            <a:avLst/>
          </a:prstGeom>
        </p:spPr>
      </p:pic>
      <p:pic>
        <p:nvPicPr>
          <p:cNvPr id="7" name="Imagem 6" descr="Uma imagem contendo Logotipo&#10;&#10;Descrição gerada automaticamente">
            <a:extLst>
              <a:ext uri="{FF2B5EF4-FFF2-40B4-BE49-F238E27FC236}">
                <a16:creationId xmlns:a16="http://schemas.microsoft.com/office/drawing/2014/main" id="{BF2F479B-3563-3828-9CDF-6B7A7551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2" y="5548478"/>
            <a:ext cx="3024501" cy="5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47590E-B514-F159-BE9A-2CA18AB6040F}"/>
              </a:ext>
            </a:extLst>
          </p:cNvPr>
          <p:cNvSpPr/>
          <p:nvPr/>
        </p:nvSpPr>
        <p:spPr>
          <a:xfrm>
            <a:off x="5270904" y="3266013"/>
            <a:ext cx="6235953" cy="48240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Montserrat SemiBold" panose="00000700000000000000" pitchFamily="2" charset="0"/>
              </a:rPr>
              <a:t>PARABÉNS PARA TRABALHADORES E EMPRESAS!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58A522E-C2DA-AF62-3840-5D41ACB84104}"/>
              </a:ext>
            </a:extLst>
          </p:cNvPr>
          <p:cNvSpPr/>
          <p:nvPr/>
        </p:nvSpPr>
        <p:spPr>
          <a:xfrm>
            <a:off x="208390" y="982788"/>
            <a:ext cx="4521321" cy="8004458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529" y="884528"/>
            <a:ext cx="7032701" cy="220666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A VIDA ONLINE É UM CAMINHO SEM VOLTA</a:t>
            </a: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br>
              <a:rPr lang="pt-BR" sz="800" dirty="0">
                <a:latin typeface="Montserrat SemiBold" panose="000007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Durante a pandemia nosso setor de</a:t>
            </a:r>
            <a:br>
              <a:rPr lang="pt-BR" sz="1800" dirty="0">
                <a:latin typeface="Montserrat Medium" panose="000006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telecomunicações esteve diuturnamente no ar.</a:t>
            </a: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endParaRPr lang="pt-BR" sz="2800" dirty="0">
              <a:latin typeface="Montserrat Medium" panose="000006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A9006D-08FC-1D1D-9F53-07937C783F6B}"/>
              </a:ext>
            </a:extLst>
          </p:cNvPr>
          <p:cNvSpPr txBox="1"/>
          <p:nvPr/>
        </p:nvSpPr>
        <p:spPr>
          <a:xfrm>
            <a:off x="5135072" y="4114992"/>
            <a:ext cx="650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ontserrat Medium" panose="00000600000000000000" pitchFamily="2" charset="0"/>
              </a:rPr>
              <a:t>Estavam nas ruas, nas casas dos clientes, nos escritórios, fornecendo a conectividade e protegendo a população.</a:t>
            </a:r>
            <a:endParaRPr lang="pt-BR" sz="2000" dirty="0"/>
          </a:p>
        </p:txBody>
      </p:sp>
      <p:pic>
        <p:nvPicPr>
          <p:cNvPr id="9" name="Imagem 8" descr="Mão segurando capa de disco de vinil com homem de terno e gravata&#10;&#10;Descrição gerada automaticamente com confiança média">
            <a:extLst>
              <a:ext uri="{FF2B5EF4-FFF2-40B4-BE49-F238E27FC236}">
                <a16:creationId xmlns:a16="http://schemas.microsoft.com/office/drawing/2014/main" id="{65879854-09BF-12AE-E198-E7D6AC747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89" y="982790"/>
            <a:ext cx="4521321" cy="3309810"/>
          </a:xfrm>
          <a:prstGeom prst="ellipse">
            <a:avLst/>
          </a:prstGeom>
          <a:ln w="19050" cap="rnd">
            <a:solidFill>
              <a:schemeClr val="accent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16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5AA4CFEE-3C2B-7B7C-B2BB-018EE14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44" y="4087274"/>
            <a:ext cx="4679597" cy="25981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883038"/>
            <a:ext cx="8847908" cy="680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DESONERAÇÃO NÃO SIGNIFICA RENÚNCIA FISCAL, PORÉM, INVESTIMENTO.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0C14DF3-BABA-9418-22D8-6D27949B4CFF}"/>
              </a:ext>
            </a:extLst>
          </p:cNvPr>
          <p:cNvSpPr txBox="1">
            <a:spLocks/>
          </p:cNvSpPr>
          <p:nvPr/>
        </p:nvSpPr>
        <p:spPr>
          <a:xfrm>
            <a:off x="1160323" y="1401632"/>
            <a:ext cx="8847908" cy="4214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Menores custos sociais: seguro desemprego, bolsa família;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Emprego formal;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Redução da informalidade e </a:t>
            </a:r>
            <a:r>
              <a:rPr lang="pt-BR" sz="2000" dirty="0" err="1">
                <a:latin typeface="Montserrat Medium" panose="00000600000000000000" pitchFamily="2" charset="0"/>
              </a:rPr>
              <a:t>pejotização</a:t>
            </a:r>
            <a:r>
              <a:rPr lang="pt-BR" sz="2000" dirty="0">
                <a:latin typeface="Montserrat Medium" panose="00000600000000000000" pitchFamily="2" charset="0"/>
              </a:rPr>
              <a:t>;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Geração postos trabalho;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Aumento de arrecadação de IR, INSS, FGTS, Imposto Consumo;</a:t>
            </a:r>
          </a:p>
          <a:p>
            <a:pPr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latin typeface="Montserrat Medium" panose="00000600000000000000" pitchFamily="2" charset="0"/>
              </a:rPr>
              <a:t>Aquecimento da Economia.</a:t>
            </a:r>
          </a:p>
        </p:txBody>
      </p:sp>
      <p:pic>
        <p:nvPicPr>
          <p:cNvPr id="4" name="Imagem 3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39A0BE26-4582-1364-5D74-D41FBCF24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8" y="1782952"/>
            <a:ext cx="438416" cy="405939"/>
          </a:xfrm>
          <a:prstGeom prst="rect">
            <a:avLst/>
          </a:prstGeom>
        </p:spPr>
      </p:pic>
      <p:pic>
        <p:nvPicPr>
          <p:cNvPr id="5" name="Imagem 4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B98985DA-1DDD-357A-F662-7E19FC80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7" y="2414199"/>
            <a:ext cx="438416" cy="405939"/>
          </a:xfrm>
          <a:prstGeom prst="rect">
            <a:avLst/>
          </a:prstGeom>
        </p:spPr>
      </p:pic>
      <p:pic>
        <p:nvPicPr>
          <p:cNvPr id="6" name="Imagem 5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872B7378-6184-CC38-D11B-AEFD4D9D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7" y="3055795"/>
            <a:ext cx="438416" cy="405939"/>
          </a:xfrm>
          <a:prstGeom prst="rect">
            <a:avLst/>
          </a:prstGeom>
        </p:spPr>
      </p:pic>
      <p:pic>
        <p:nvPicPr>
          <p:cNvPr id="8" name="Imagem 7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82D8AC72-6DA7-0681-D2E7-4842980E7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3" y="3681335"/>
            <a:ext cx="438416" cy="405939"/>
          </a:xfrm>
          <a:prstGeom prst="rect">
            <a:avLst/>
          </a:prstGeom>
        </p:spPr>
      </p:pic>
      <p:pic>
        <p:nvPicPr>
          <p:cNvPr id="9" name="Imagem 8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A6E20660-BE4E-9701-F461-BB06A7165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7" y="4322102"/>
            <a:ext cx="438416" cy="405939"/>
          </a:xfrm>
          <a:prstGeom prst="rect">
            <a:avLst/>
          </a:prstGeom>
        </p:spPr>
      </p:pic>
      <p:pic>
        <p:nvPicPr>
          <p:cNvPr id="14" name="Imagem 13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D51CE0B0-BFA1-7CBD-3E87-C3FA0067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7" y="4985841"/>
            <a:ext cx="438416" cy="40593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41C4B21-B54C-F8E2-2848-2AF1E3F8D268}"/>
              </a:ext>
            </a:extLst>
          </p:cNvPr>
          <p:cNvSpPr txBox="1">
            <a:spLocks/>
          </p:cNvSpPr>
          <p:nvPr/>
        </p:nvSpPr>
        <p:spPr>
          <a:xfrm>
            <a:off x="508434" y="5599372"/>
            <a:ext cx="8473520" cy="68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DESONERAÇÃO SIGNIFICA TRIBUTAR CORRETAMENTE QUEM EMPREGA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11" name="Gráfico 10" descr="Megafone1 estrutura de tópicos">
            <a:extLst>
              <a:ext uri="{FF2B5EF4-FFF2-40B4-BE49-F238E27FC236}">
                <a16:creationId xmlns:a16="http://schemas.microsoft.com/office/drawing/2014/main" id="{374E22AE-7BBE-AC02-2EF2-B0D8FA418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7391" y="5735441"/>
            <a:ext cx="622643" cy="6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7DD013DA-C8D3-1CE1-61F0-ABE5653C2B4D}"/>
              </a:ext>
            </a:extLst>
          </p:cNvPr>
          <p:cNvSpPr/>
          <p:nvPr/>
        </p:nvSpPr>
        <p:spPr>
          <a:xfrm>
            <a:off x="-203200" y="2385867"/>
            <a:ext cx="12598400" cy="9567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2523834"/>
            <a:ext cx="8847908" cy="680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ExtraBold" panose="00000900000000000000" pitchFamily="2" charset="0"/>
              </a:rPr>
              <a:t>OBRIGADA!</a:t>
            </a:r>
            <a:endParaRPr lang="pt-BR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10" name="Imagem 9" descr="Texto&#10;&#10;Descrição gerada automaticamente">
            <a:extLst>
              <a:ext uri="{FF2B5EF4-FFF2-40B4-BE49-F238E27FC236}">
                <a16:creationId xmlns:a16="http://schemas.microsoft.com/office/drawing/2014/main" id="{1B095B72-6A26-D2D9-7DE9-23A284F71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97" y="4174556"/>
            <a:ext cx="4407607" cy="162256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86C7D5E-6CFF-C71C-9B50-8FA916D9633A}"/>
              </a:ext>
            </a:extLst>
          </p:cNvPr>
          <p:cNvSpPr txBox="1">
            <a:spLocks/>
          </p:cNvSpPr>
          <p:nvPr/>
        </p:nvSpPr>
        <p:spPr>
          <a:xfrm>
            <a:off x="1672046" y="5675820"/>
            <a:ext cx="8847908" cy="68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400" dirty="0">
                <a:latin typeface="Montserrat ExtraBold" panose="00000900000000000000" pitchFamily="2" charset="0"/>
              </a:rPr>
              <a:t>Vivien Suruagy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6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6" y="846932"/>
            <a:ext cx="9915525" cy="11017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DESONERAÇÃO VALE HÁ 12 ANOS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6DBCA-6CD4-3D14-595F-2F576638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2800"/>
            <a:ext cx="10515600" cy="1336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Montserrat Medium" panose="00000600000000000000" pitchFamily="2" charset="0"/>
              </a:rPr>
              <a:t>17 setores estratégicos, Infra Telecomunicações, Call Center, Tecnologia da Informação, Comunicação, Construção Civil, Transportes, Calçadista, Proteína animal.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5638CFC-5B8C-25A3-46F2-36B77346A952}"/>
              </a:ext>
            </a:extLst>
          </p:cNvPr>
          <p:cNvSpPr/>
          <p:nvPr/>
        </p:nvSpPr>
        <p:spPr>
          <a:xfrm>
            <a:off x="2000250" y="3648075"/>
            <a:ext cx="2619375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Montserrat SemiBold" panose="00000700000000000000" pitchFamily="2" charset="0"/>
              </a:rPr>
              <a:t>8.900.000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AE501CD-C2A6-F111-39CF-279BD34F1A5B}"/>
              </a:ext>
            </a:extLst>
          </p:cNvPr>
          <p:cNvSpPr txBox="1">
            <a:spLocks/>
          </p:cNvSpPr>
          <p:nvPr/>
        </p:nvSpPr>
        <p:spPr>
          <a:xfrm>
            <a:off x="1576387" y="4602161"/>
            <a:ext cx="3467100" cy="2116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latin typeface="Montserrat Medium" panose="00000600000000000000" pitchFamily="2" charset="0"/>
              </a:rPr>
              <a:t>Trabalhadores empregados formais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DE31671-7466-C5A1-8F8F-EA063E450860}"/>
              </a:ext>
            </a:extLst>
          </p:cNvPr>
          <p:cNvSpPr txBox="1">
            <a:spLocks/>
          </p:cNvSpPr>
          <p:nvPr/>
        </p:nvSpPr>
        <p:spPr>
          <a:xfrm>
            <a:off x="7291389" y="4602161"/>
            <a:ext cx="3181349" cy="169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latin typeface="Montserrat Medium" panose="00000600000000000000" pitchFamily="2" charset="0"/>
              </a:rPr>
              <a:t>Novos empregos nos 17 setores em 2022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75F729-09D7-7952-BB9C-A515FA9B4971}"/>
              </a:ext>
            </a:extLst>
          </p:cNvPr>
          <p:cNvSpPr/>
          <p:nvPr/>
        </p:nvSpPr>
        <p:spPr>
          <a:xfrm>
            <a:off x="7572377" y="3648075"/>
            <a:ext cx="2619375" cy="7620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Montserrat SemiBold" panose="00000700000000000000" pitchFamily="2" charset="0"/>
              </a:rPr>
              <a:t>620.000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233D495-C562-B3CB-052B-F4179B98809B}"/>
              </a:ext>
            </a:extLst>
          </p:cNvPr>
          <p:cNvSpPr/>
          <p:nvPr/>
        </p:nvSpPr>
        <p:spPr>
          <a:xfrm>
            <a:off x="3981449" y="-218282"/>
            <a:ext cx="4229100" cy="3429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">
            <a:extLst>
              <a:ext uri="{FF2B5EF4-FFF2-40B4-BE49-F238E27FC236}">
                <a16:creationId xmlns:a16="http://schemas.microsoft.com/office/drawing/2014/main" id="{1F439558-1AFD-A601-BC7E-23D9F6975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83" y="-314326"/>
            <a:ext cx="4013981" cy="37852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6" y="614362"/>
            <a:ext cx="7679531" cy="1955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latin typeface="Montserrat SemiBold" panose="00000700000000000000" pitchFamily="2" charset="0"/>
              </a:rPr>
              <a:t>SIMULAÇÃO</a:t>
            </a:r>
            <a:br>
              <a:rPr lang="pt-BR" sz="2000" dirty="0">
                <a:latin typeface="Montserrat SemiBold" panose="000007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A perda da desoneração pune quem mais emprega</a:t>
            </a:r>
            <a:br>
              <a:rPr lang="pt-BR" sz="1800" dirty="0">
                <a:latin typeface="Montserrat Medium" panose="000006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Triplica a carga tributaria das empresas que hoje pagam a CPRB</a:t>
            </a:r>
            <a:br>
              <a:rPr lang="pt-BR" sz="1800" dirty="0">
                <a:latin typeface="Montserrat Medium" panose="000006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Empresas intensivas em trabalhadores formais, trabalharão no vermelho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5638CFC-5B8C-25A3-46F2-36B77346A952}"/>
              </a:ext>
            </a:extLst>
          </p:cNvPr>
          <p:cNvSpPr/>
          <p:nvPr/>
        </p:nvSpPr>
        <p:spPr>
          <a:xfrm>
            <a:off x="1510902" y="2955920"/>
            <a:ext cx="8948739" cy="5572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SemiBold" panose="00000700000000000000" pitchFamily="2" charset="0"/>
              </a:rPr>
              <a:t>SERÁ INSTITUÍDO “PROGRAMA DE DEMISSÃO” E QUEBRA DE EMPRESAS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6AE501CD-C2A6-F111-39CF-279BD34F1A5B}"/>
              </a:ext>
            </a:extLst>
          </p:cNvPr>
          <p:cNvSpPr txBox="1">
            <a:spLocks/>
          </p:cNvSpPr>
          <p:nvPr/>
        </p:nvSpPr>
        <p:spPr>
          <a:xfrm>
            <a:off x="1042988" y="3805244"/>
            <a:ext cx="9884568" cy="154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SITUAÇÃO PAÍS: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9 milhões de desempregados;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4,3 milhões de desalentados;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40 milhões de pessoas em trabalho informal.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75F729-09D7-7952-BB9C-A515FA9B4971}"/>
              </a:ext>
            </a:extLst>
          </p:cNvPr>
          <p:cNvSpPr/>
          <p:nvPr/>
        </p:nvSpPr>
        <p:spPr>
          <a:xfrm>
            <a:off x="1600197" y="5613914"/>
            <a:ext cx="8991601" cy="1358386"/>
          </a:xfrm>
          <a:prstGeom prst="roundRect">
            <a:avLst>
              <a:gd name="adj" fmla="val 1456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Montserrat SemiBold" panose="00000700000000000000" pitchFamily="2" charset="0"/>
              </a:rPr>
              <a:t>Além do perverso aumento dos preços de itens essenciais como: internet, transporte público, frango, calçados e outros.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233D495-C562-B3CB-052B-F4179B98809B}"/>
              </a:ext>
            </a:extLst>
          </p:cNvPr>
          <p:cNvSpPr/>
          <p:nvPr/>
        </p:nvSpPr>
        <p:spPr>
          <a:xfrm rot="5400000">
            <a:off x="-69059" y="1524793"/>
            <a:ext cx="1943100" cy="14763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2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6" y="754333"/>
            <a:ext cx="9915525" cy="1101725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IMPACTO DO FIM DA DESONERAÇÃO PARA EMPRESAS INTENSIVAS EM EMPREGO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6DBCA-6CD4-3D14-595F-2F576638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6" y="2092325"/>
            <a:ext cx="10515600" cy="164649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100" dirty="0">
                <a:latin typeface="Montserrat Medium" panose="00000600000000000000" pitchFamily="2" charset="0"/>
              </a:rPr>
              <a:t>Faturamento: R$100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100" dirty="0">
                <a:latin typeface="Montserrat Medium" panose="00000600000000000000" pitchFamily="2" charset="0"/>
              </a:rPr>
              <a:t>Margem Ebitda (ME): 11% (</a:t>
            </a:r>
            <a:r>
              <a:rPr lang="pt-BR" sz="1800" dirty="0">
                <a:latin typeface="Montserrat Medium" panose="00000600000000000000" pitchFamily="2" charset="0"/>
              </a:rPr>
              <a:t>R$11 – ainda recaem os tributos sobre a renda, despesas financeiras e amortizações</a:t>
            </a:r>
            <a:r>
              <a:rPr lang="pt-BR" sz="2100" dirty="0">
                <a:latin typeface="Montserrat Medium" panose="00000600000000000000" pitchFamily="2" charset="0"/>
              </a:rPr>
              <a:t>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100" dirty="0">
                <a:latin typeface="Montserrat Medium" panose="00000600000000000000" pitchFamily="2" charset="0"/>
              </a:rPr>
              <a:t>Custos totais: (R$100 – ME = R$89)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pt-BR" sz="2100" dirty="0">
                <a:latin typeface="Montserrat Medium" panose="00000600000000000000" pitchFamily="2" charset="0"/>
              </a:rPr>
              <a:t>Custo da folha: 60% (R$89 x 60% - R$53,4)</a:t>
            </a:r>
          </a:p>
          <a:p>
            <a:pPr marL="0" indent="0" algn="just">
              <a:buNone/>
            </a:pPr>
            <a:endParaRPr lang="pt-BR" sz="1400" dirty="0">
              <a:latin typeface="Montserrat Medium" panose="00000600000000000000" pitchFamily="2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233D495-C562-B3CB-052B-F4179B98809B}"/>
              </a:ext>
            </a:extLst>
          </p:cNvPr>
          <p:cNvSpPr/>
          <p:nvPr/>
        </p:nvSpPr>
        <p:spPr>
          <a:xfrm>
            <a:off x="3981449" y="-218282"/>
            <a:ext cx="4229100" cy="3429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C7182BB-F9FC-5D18-EEF1-CB189EF91ADF}"/>
              </a:ext>
            </a:extLst>
          </p:cNvPr>
          <p:cNvSpPr txBox="1">
            <a:spLocks/>
          </p:cNvSpPr>
          <p:nvPr/>
        </p:nvSpPr>
        <p:spPr>
          <a:xfrm>
            <a:off x="1601649" y="3877916"/>
            <a:ext cx="9312797" cy="133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b="1" dirty="0">
                <a:latin typeface="Montserrat Medium" panose="00000600000000000000" pitchFamily="2" charset="0"/>
              </a:rPr>
              <a:t>INCIDENCIA TRIBUTÁRIA COMPARADA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>
                <a:latin typeface="Montserrat Medium" panose="00000600000000000000" pitchFamily="2" charset="0"/>
              </a:rPr>
              <a:t>PELO CPRB			SOBRE A FOLHA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>
                <a:latin typeface="Montserrat Medium" panose="00000600000000000000" pitchFamily="2" charset="0"/>
              </a:rPr>
              <a:t>3% do faturamento		20% sobre a folha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dirty="0">
              <a:latin typeface="Montserrat Medium" panose="00000600000000000000" pitchFamily="2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9A868214-E22D-5974-95F7-89B4FBA10047}"/>
              </a:ext>
            </a:extLst>
          </p:cNvPr>
          <p:cNvSpPr txBox="1">
            <a:spLocks/>
          </p:cNvSpPr>
          <p:nvPr/>
        </p:nvSpPr>
        <p:spPr>
          <a:xfrm>
            <a:off x="1601649" y="5214591"/>
            <a:ext cx="9312797" cy="1336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b="1" dirty="0">
                <a:latin typeface="Montserrat Medium" panose="00000600000000000000" pitchFamily="2" charset="0"/>
              </a:rPr>
              <a:t>CUSTO DA FOLHA DE PAGAMENTO COMPARADA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>
                <a:latin typeface="Montserrat Medium" panose="00000600000000000000" pitchFamily="2" charset="0"/>
              </a:rPr>
              <a:t>COM CPRB			SOBRE A FOLHA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1800" dirty="0">
                <a:latin typeface="Montserrat Medium" panose="00000600000000000000" pitchFamily="2" charset="0"/>
              </a:rPr>
              <a:t>R$ 3				R$ 10,68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1800" dirty="0">
              <a:latin typeface="Montserrat Medium" panose="00000600000000000000" pitchFamily="2" charset="0"/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A56896BE-AF60-E9A5-8515-F2994CB3E7B0}"/>
              </a:ext>
            </a:extLst>
          </p:cNvPr>
          <p:cNvSpPr/>
          <p:nvPr/>
        </p:nvSpPr>
        <p:spPr>
          <a:xfrm>
            <a:off x="1300707" y="3921019"/>
            <a:ext cx="300942" cy="2430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C621EE2-E872-5D0F-B7DD-F16C1D2C566C}"/>
              </a:ext>
            </a:extLst>
          </p:cNvPr>
          <p:cNvSpPr/>
          <p:nvPr/>
        </p:nvSpPr>
        <p:spPr>
          <a:xfrm>
            <a:off x="1300707" y="5237741"/>
            <a:ext cx="300942" cy="24306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27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Seta&#10;&#10;Descrição gerada automaticamente">
            <a:extLst>
              <a:ext uri="{FF2B5EF4-FFF2-40B4-BE49-F238E27FC236}">
                <a16:creationId xmlns:a16="http://schemas.microsoft.com/office/drawing/2014/main" id="{CFAB781B-6E1F-7304-1900-D4A4EE6E5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16572" r="8182" b="11419"/>
          <a:stretch/>
        </p:blipFill>
        <p:spPr>
          <a:xfrm>
            <a:off x="3344333" y="1735223"/>
            <a:ext cx="4863781" cy="2709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557" y="298536"/>
            <a:ext cx="7891464" cy="16144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1600" dirty="0">
                <a:solidFill>
                  <a:srgbClr val="C00000"/>
                </a:solidFill>
                <a:latin typeface="Montserrat SemiBold" panose="00000700000000000000" pitchFamily="2" charset="0"/>
              </a:rPr>
              <a:t>SITUAÇÃO ATUAL</a:t>
            </a: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Indefinições</a:t>
            </a:r>
            <a:br>
              <a:rPr lang="pt-BR" sz="1800" dirty="0">
                <a:latin typeface="Montserrat Medium" panose="000006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Previsão investimentos</a:t>
            </a:r>
            <a:br>
              <a:rPr lang="pt-BR" sz="1800" dirty="0">
                <a:latin typeface="Montserrat Medium" panose="00000600000000000000" pitchFamily="2" charset="0"/>
              </a:rPr>
            </a:br>
            <a:r>
              <a:rPr lang="pt-BR" sz="1800" dirty="0">
                <a:latin typeface="Montserrat Medium" panose="00000600000000000000" pitchFamily="2" charset="0"/>
              </a:rPr>
              <a:t>Demissão ou contratação mão obra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75F729-09D7-7952-BB9C-A515FA9B4971}"/>
              </a:ext>
            </a:extLst>
          </p:cNvPr>
          <p:cNvSpPr/>
          <p:nvPr/>
        </p:nvSpPr>
        <p:spPr>
          <a:xfrm>
            <a:off x="2144308" y="4699940"/>
            <a:ext cx="7269962" cy="13583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Montserrat SemiBold" panose="00000700000000000000" pitchFamily="2" charset="0"/>
              </a:rPr>
              <a:t>ESTE NÃO É SOMENTE UM PROBLEMA ECONÔMICO, É UM GRAVE PROBLEMA SOCIAL.</a:t>
            </a:r>
          </a:p>
        </p:txBody>
      </p:sp>
    </p:spTree>
    <p:extLst>
      <p:ext uri="{BB962C8B-B14F-4D97-AF65-F5344CB8AC3E}">
        <p14:creationId xmlns:p14="http://schemas.microsoft.com/office/powerpoint/2010/main" val="33633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0FC7D131-41D8-3AA6-AB4E-717C6A42D3BB}"/>
              </a:ext>
            </a:extLst>
          </p:cNvPr>
          <p:cNvSpPr/>
          <p:nvPr/>
        </p:nvSpPr>
        <p:spPr>
          <a:xfrm>
            <a:off x="10429336" y="-171450"/>
            <a:ext cx="3273874" cy="7200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0" y="1210491"/>
            <a:ext cx="7504705" cy="19136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Empregamos somente nos setores de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call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 center, infraestrutura de telecomunicações e informática mais de 2,5 milhões de profissionais.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24E7B89-C1FF-02AC-9CCD-61581C6BBA00}"/>
              </a:ext>
            </a:extLst>
          </p:cNvPr>
          <p:cNvSpPr/>
          <p:nvPr/>
        </p:nvSpPr>
        <p:spPr>
          <a:xfrm>
            <a:off x="811980" y="3387318"/>
            <a:ext cx="7138945" cy="4149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Montserrat SemiBold" panose="00000700000000000000" pitchFamily="2" charset="0"/>
              </a:rPr>
              <a:t>SEM DESONERAÇÃO, 530 MIL SERÃO DEMITIDOS EM DOIS ANOS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DAD9FB1-0936-E295-FAF1-3ACCCA40671C}"/>
              </a:ext>
            </a:extLst>
          </p:cNvPr>
          <p:cNvSpPr txBox="1">
            <a:spLocks/>
          </p:cNvSpPr>
          <p:nvPr/>
        </p:nvSpPr>
        <p:spPr>
          <a:xfrm>
            <a:off x="877092" y="3733865"/>
            <a:ext cx="7504705" cy="20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55% de nossas atividades em telecom são executadas por mulheres e pessoas em primeiro emprego.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1800" dirty="0">
              <a:latin typeface="Montserrat Medium" panose="000006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Em diversos municípios somos os maiores contratantes.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pic>
        <p:nvPicPr>
          <p:cNvPr id="12" name="Imagem 11" descr="Mulher com computador na mesa&#10;&#10;Descrição gerada automaticamente">
            <a:extLst>
              <a:ext uri="{FF2B5EF4-FFF2-40B4-BE49-F238E27FC236}">
                <a16:creationId xmlns:a16="http://schemas.microsoft.com/office/drawing/2014/main" id="{B2850EA6-C7F9-186C-F83B-0C32738F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10" y="1802532"/>
            <a:ext cx="4786170" cy="3096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06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4618FF1-7BDB-1121-9D7E-87349A99DBCF}"/>
              </a:ext>
            </a:extLst>
          </p:cNvPr>
          <p:cNvSpPr/>
          <p:nvPr/>
        </p:nvSpPr>
        <p:spPr>
          <a:xfrm>
            <a:off x="1603886" y="947976"/>
            <a:ext cx="8984224" cy="1270467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CONCLUSÃO SOBRE O FIM DA DESONERAÇÃO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61" y="2454077"/>
            <a:ext cx="8720731" cy="7991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1800" dirty="0">
                <a:latin typeface="Montserrat Medium" panose="00000600000000000000" pitchFamily="2" charset="0"/>
              </a:rPr>
              <a:t>TRIPLICA A CARGA TRIBUTÁRIA INTENSIVA EM EMPREGO (folha representa de 60% a 70% dos custos)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AC6795A-E4C3-AAFD-88D7-A63574A25F55}"/>
              </a:ext>
            </a:extLst>
          </p:cNvPr>
          <p:cNvSpPr/>
          <p:nvPr/>
        </p:nvSpPr>
        <p:spPr>
          <a:xfrm rot="16200000">
            <a:off x="5783257" y="-6325384"/>
            <a:ext cx="625485" cy="126507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5E47407-CBE4-CAD9-C6F5-9DC52088AECB}"/>
              </a:ext>
            </a:extLst>
          </p:cNvPr>
          <p:cNvSpPr txBox="1">
            <a:spLocks/>
          </p:cNvSpPr>
          <p:nvPr/>
        </p:nvSpPr>
        <p:spPr>
          <a:xfrm>
            <a:off x="1846960" y="3345771"/>
            <a:ext cx="8741148" cy="79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latin typeface="Montserrat Medium" panose="00000600000000000000" pitchFamily="2" charset="0"/>
              </a:rPr>
              <a:t>AUMENTO DA CARGA TRIBUTÁRIA GERARÁ MARGEM EBITDA NEGATIVA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12BF7F3-97D3-CD7E-85F3-FE0E982E4BCA}"/>
              </a:ext>
            </a:extLst>
          </p:cNvPr>
          <p:cNvSpPr txBox="1">
            <a:spLocks/>
          </p:cNvSpPr>
          <p:nvPr/>
        </p:nvSpPr>
        <p:spPr>
          <a:xfrm>
            <a:off x="1863525" y="4131427"/>
            <a:ext cx="8704167" cy="79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latin typeface="Montserrat Medium" panose="00000600000000000000" pitchFamily="2" charset="0"/>
              </a:rPr>
              <a:t>PREJUÍZOS LEVARÃO À RETRAÇÃO DE 25% DOS POSTOS DE TRABALHO (demissão de 530 mil em até dois anos só nos setores representados pela FENINFRA)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F177ABC-1D9F-B722-2BA1-E04A0E4B2400}"/>
              </a:ext>
            </a:extLst>
          </p:cNvPr>
          <p:cNvSpPr txBox="1">
            <a:spLocks/>
          </p:cNvSpPr>
          <p:nvPr/>
        </p:nvSpPr>
        <p:spPr>
          <a:xfrm>
            <a:off x="1891665" y="5141619"/>
            <a:ext cx="8676027" cy="79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1800" dirty="0">
                <a:latin typeface="Montserrat Medium" panose="00000600000000000000" pitchFamily="2" charset="0"/>
              </a:rPr>
              <a:t>REPASSE DE PARTE DO AUMENTO DA CARGA PARA OS PREÇOS GERANDO INFLAÇÃO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pic>
        <p:nvPicPr>
          <p:cNvPr id="10" name="Imagem 9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1C61F3C1-D7AC-A1A8-C60A-D143D9D8A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6" y="2713032"/>
            <a:ext cx="362262" cy="335427"/>
          </a:xfrm>
          <a:prstGeom prst="rect">
            <a:avLst/>
          </a:prstGeom>
        </p:spPr>
      </p:pic>
      <p:pic>
        <p:nvPicPr>
          <p:cNvPr id="11" name="Imagem 10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5F9142D4-623C-49A6-CBE8-40EF86572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6" y="3577655"/>
            <a:ext cx="352461" cy="335427"/>
          </a:xfrm>
          <a:prstGeom prst="rect">
            <a:avLst/>
          </a:prstGeom>
        </p:spPr>
      </p:pic>
      <p:pic>
        <p:nvPicPr>
          <p:cNvPr id="12" name="Imagem 11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E96CAEAD-C9F3-2439-3B53-B419DD9B1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6" y="4363311"/>
            <a:ext cx="350970" cy="335427"/>
          </a:xfrm>
          <a:prstGeom prst="rect">
            <a:avLst/>
          </a:prstGeom>
        </p:spPr>
      </p:pic>
      <p:pic>
        <p:nvPicPr>
          <p:cNvPr id="13" name="Imagem 12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D125AEB9-80BE-2363-0FE3-4D23EC311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96" y="5373503"/>
            <a:ext cx="349835" cy="3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04C935A-779E-F277-5752-BE4E34CB97D4}"/>
              </a:ext>
            </a:extLst>
          </p:cNvPr>
          <p:cNvSpPr/>
          <p:nvPr/>
        </p:nvSpPr>
        <p:spPr>
          <a:xfrm>
            <a:off x="9220201" y="0"/>
            <a:ext cx="3228974" cy="72009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1" y="1600200"/>
            <a:ext cx="6798473" cy="15052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CONECTIVIDADE IMPLANTADA NO PAÍS</a:t>
            </a: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br>
              <a:rPr lang="pt-BR" sz="1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TECNOLOGIA 5G</a:t>
            </a:r>
            <a:endParaRPr lang="pt-BR" sz="3200" dirty="0">
              <a:latin typeface="Montserrat Medium" panose="00000600000000000000" pitchFamily="2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B75F729-09D7-7952-BB9C-A515FA9B4971}"/>
              </a:ext>
            </a:extLst>
          </p:cNvPr>
          <p:cNvSpPr/>
          <p:nvPr/>
        </p:nvSpPr>
        <p:spPr>
          <a:xfrm>
            <a:off x="307823" y="682432"/>
            <a:ext cx="5871571" cy="63817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PANORAMA SETOR DE TELECOM</a:t>
            </a:r>
          </a:p>
        </p:txBody>
      </p:sp>
      <p:pic>
        <p:nvPicPr>
          <p:cNvPr id="4" name="Imagem 3" descr="Pessoas na frente de um laptop&#10;&#10;Descrição gerada automaticamente">
            <a:extLst>
              <a:ext uri="{FF2B5EF4-FFF2-40B4-BE49-F238E27FC236}">
                <a16:creationId xmlns:a16="http://schemas.microsoft.com/office/drawing/2014/main" id="{206DD2CC-A17E-76B6-C4ED-0583EE266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65" y="1800226"/>
            <a:ext cx="542483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57BC0BE4-BA91-AED6-CFA1-9EABBB682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30" y="1921310"/>
            <a:ext cx="362262" cy="335427"/>
          </a:xfrm>
          <a:prstGeom prst="rect">
            <a:avLst/>
          </a:prstGeom>
        </p:spPr>
      </p:pic>
      <p:pic>
        <p:nvPicPr>
          <p:cNvPr id="11" name="Imagem 10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CD1CEC09-0915-5C5F-3256-F757DC0DC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33" y="2440021"/>
            <a:ext cx="362262" cy="33542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A9006D-08FC-1D1D-9F53-07937C783F6B}"/>
              </a:ext>
            </a:extLst>
          </p:cNvPr>
          <p:cNvSpPr txBox="1"/>
          <p:nvPr/>
        </p:nvSpPr>
        <p:spPr>
          <a:xfrm>
            <a:off x="259551" y="3943892"/>
            <a:ext cx="65076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Montserrat Medium" panose="00000600000000000000" pitchFamily="2" charset="0"/>
              </a:rPr>
              <a:t>N</a:t>
            </a:r>
            <a:r>
              <a:rPr lang="pt-BR" sz="1800" dirty="0">
                <a:latin typeface="Montserrat Medium" panose="00000600000000000000" pitchFamily="2" charset="0"/>
              </a:rPr>
              <a:t>ovos negócios e processos serão criados;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Serviços online irão avançar fortemente;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dirty="0">
                <a:latin typeface="Montserrat Medium" panose="00000600000000000000" pitchFamily="2" charset="0"/>
              </a:rPr>
              <a:t>Sociedade requer conectividade total;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1800" dirty="0">
                <a:latin typeface="Montserrat Medium" panose="00000600000000000000" pitchFamily="2" charset="0"/>
              </a:rPr>
              <a:t>Hoje praticamente toda economia é dependente de plataforma de serviços digitais.</a:t>
            </a:r>
          </a:p>
        </p:txBody>
      </p:sp>
    </p:spTree>
    <p:extLst>
      <p:ext uri="{BB962C8B-B14F-4D97-AF65-F5344CB8AC3E}">
        <p14:creationId xmlns:p14="http://schemas.microsoft.com/office/powerpoint/2010/main" val="292111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E848A-33AE-90A2-33CE-346EF938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26" y="1154710"/>
            <a:ext cx="6330750" cy="27458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TEMOS 5.484 MUNICÍPIOS COM 4G</a:t>
            </a: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260 MILHÕES DE CHIPS CELULARES</a:t>
            </a: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b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</a:b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Montserrat SemiBold" panose="00000700000000000000" pitchFamily="2" charset="0"/>
              </a:rPr>
              <a:t>272 MILHÕES DE ACESSOS DE INTERNET</a:t>
            </a:r>
            <a:endParaRPr lang="pt-BR" sz="3600" dirty="0">
              <a:solidFill>
                <a:schemeClr val="accent1">
                  <a:lumMod val="50000"/>
                </a:schemeClr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4" name="Imagem 3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D19B42AA-24D5-3064-F9D3-1700E853B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378" y="1692936"/>
            <a:ext cx="433226" cy="401134"/>
          </a:xfrm>
          <a:prstGeom prst="rect">
            <a:avLst/>
          </a:prstGeom>
        </p:spPr>
      </p:pic>
      <p:pic>
        <p:nvPicPr>
          <p:cNvPr id="5" name="Imagem 4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0E5FB0B6-7634-7247-1E31-52068CAD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62" y="2301456"/>
            <a:ext cx="433226" cy="401134"/>
          </a:xfrm>
          <a:prstGeom prst="rect">
            <a:avLst/>
          </a:prstGeom>
        </p:spPr>
      </p:pic>
      <p:pic>
        <p:nvPicPr>
          <p:cNvPr id="6" name="Imagem 5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D6BF2B0E-B522-6107-C7A8-793A8165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58" y="2938344"/>
            <a:ext cx="433226" cy="40113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2462E5E-07D2-2096-FA24-6B2A70AEDE94}"/>
              </a:ext>
            </a:extLst>
          </p:cNvPr>
          <p:cNvSpPr/>
          <p:nvPr/>
        </p:nvSpPr>
        <p:spPr>
          <a:xfrm>
            <a:off x="1045029" y="1426029"/>
            <a:ext cx="451104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0DBEE35-792E-B3A8-9741-ED23CD6EE18A}"/>
              </a:ext>
            </a:extLst>
          </p:cNvPr>
          <p:cNvSpPr/>
          <p:nvPr/>
        </p:nvSpPr>
        <p:spPr>
          <a:xfrm rot="16200000">
            <a:off x="5762882" y="-333772"/>
            <a:ext cx="625485" cy="126507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magem 7" descr="Logotipo, Ícone&#10;&#10;Descrição gerada automaticamente">
            <a:extLst>
              <a:ext uri="{FF2B5EF4-FFF2-40B4-BE49-F238E27FC236}">
                <a16:creationId xmlns:a16="http://schemas.microsoft.com/office/drawing/2014/main" id="{01C3F9AA-18D9-FF63-82D0-0A2FC5BAF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8" y="2499057"/>
            <a:ext cx="4169716" cy="41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614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 ExtraBold</vt:lpstr>
      <vt:lpstr>Montserrat Medium</vt:lpstr>
      <vt:lpstr>Montserrat SemiBold</vt:lpstr>
      <vt:lpstr>Wingdings</vt:lpstr>
      <vt:lpstr>Tema do Office</vt:lpstr>
      <vt:lpstr>Vivien Melo Suruagy</vt:lpstr>
      <vt:lpstr>DESONERAÇÃO VALE HÁ 12 ANOS  </vt:lpstr>
      <vt:lpstr>SIMULAÇÃO A perda da desoneração pune quem mais emprega Triplica a carga tributaria das empresas que hoje pagam a CPRB Empresas intensivas em trabalhadores formais, trabalharão no vermelho</vt:lpstr>
      <vt:lpstr>IMPACTO DO FIM DA DESONERAÇÃO PARA EMPRESAS INTENSIVAS EM EMPREGO</vt:lpstr>
      <vt:lpstr>SITUAÇÃO ATUAL Indefinições Previsão investimentos Demissão ou contratação mão obra</vt:lpstr>
      <vt:lpstr>Empregamos somente nos setores de call center, infraestrutura de telecomunicações e informática mais de 2,5 milhões de profissionais.</vt:lpstr>
      <vt:lpstr>TRIPLICA A CARGA TRIBUTÁRIA INTENSIVA EM EMPREGO (folha representa de 60% a 70% dos custos)</vt:lpstr>
      <vt:lpstr>CONECTIVIDADE IMPLANTADA NO PAÍS  TECNOLOGIA 5G</vt:lpstr>
      <vt:lpstr>TEMOS 5.484 MUNICÍPIOS COM 4G  260 MILHÕES DE CHIPS CELULARES  272 MILHÕES DE ACESSOS DE INTERNET</vt:lpstr>
      <vt:lpstr>A VIDA ONLINE É UM CAMINHO SEM VOLTA  Durante a pandemia nosso setor de telecomunicações esteve diuturnamente no ar. </vt:lpstr>
      <vt:lpstr>DESONERAÇÃO NÃO SIGNIFICA RENÚNCIA FISCAL, PORÉM, INVESTIMENTO.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Vivien Melo Suruagy</dc:title>
  <dc:creator>Lana Karoline | Departamento de Comunicação</dc:creator>
  <cp:lastModifiedBy>Érica Abrahão Abrahao</cp:lastModifiedBy>
  <cp:revision>7</cp:revision>
  <dcterms:created xsi:type="dcterms:W3CDTF">2023-05-17T18:49:22Z</dcterms:created>
  <dcterms:modified xsi:type="dcterms:W3CDTF">2023-05-22T10:49:37Z</dcterms:modified>
</cp:coreProperties>
</file>