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375" r:id="rId5"/>
    <p:sldId id="289" r:id="rId6"/>
    <p:sldId id="639" r:id="rId7"/>
    <p:sldId id="780" r:id="rId8"/>
    <p:sldId id="778" r:id="rId9"/>
    <p:sldId id="779" r:id="rId10"/>
    <p:sldId id="781" r:id="rId11"/>
    <p:sldId id="260" r:id="rId12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6" autoAdjust="0"/>
    <p:restoredTop sz="72585" autoAdjust="0"/>
  </p:normalViewPr>
  <p:slideViewPr>
    <p:cSldViewPr snapToGrid="0">
      <p:cViewPr varScale="1">
        <p:scale>
          <a:sx n="79" d="100"/>
          <a:sy n="79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9F1BE22-BD3B-4BA8-95EA-7296A8AA5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B770D1-9BE8-4AC6-9AD5-C0F8842DA9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F94E-9595-4903-9DDC-FDADCBF39DEC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3564C92-A1B1-4C40-AB8E-3EF83F263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FAC9FD2-4C64-4A97-8ED4-C91CF8701F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40FA-3B2C-4E13-BFFD-C11A22D11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0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2EF54-A1F6-4E34-830B-86C7368B97CA}" type="datetimeFigureOut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4D1C2-4E59-41B0-9C33-711FA526253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8455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5438F-2890-46B9-BD8A-C9EE91F876F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05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Just for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idea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where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are </a:t>
            </a:r>
            <a:r>
              <a:rPr lang="pt-BR" dirty="0" err="1"/>
              <a:t>located</a:t>
            </a:r>
            <a:r>
              <a:rPr lang="pt-BR" dirty="0"/>
              <a:t>,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contry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are </a:t>
            </a:r>
            <a:r>
              <a:rPr lang="pt-BR" dirty="0" err="1"/>
              <a:t>here</a:t>
            </a:r>
            <a:r>
              <a:rPr lang="pt-BR" dirty="0"/>
              <a:t>,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Brasília, </a:t>
            </a:r>
            <a:r>
              <a:rPr lang="pt-BR" dirty="0" err="1"/>
              <a:t>the</a:t>
            </a:r>
            <a:r>
              <a:rPr lang="pt-BR" dirty="0"/>
              <a:t> federal capital. In Brasil, </a:t>
            </a:r>
            <a:r>
              <a:rPr lang="pt-BR" dirty="0" err="1"/>
              <a:t>there</a:t>
            </a:r>
            <a:r>
              <a:rPr lang="pt-BR" dirty="0"/>
              <a:t> are 26 </a:t>
            </a:r>
            <a:r>
              <a:rPr lang="pt-BR" dirty="0" err="1"/>
              <a:t>states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1 federal </a:t>
            </a:r>
            <a:r>
              <a:rPr lang="pt-BR" dirty="0" err="1"/>
              <a:t>district</a:t>
            </a:r>
            <a:r>
              <a:rPr lang="pt-BR" dirty="0"/>
              <a:t>. In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state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federal </a:t>
            </a:r>
            <a:r>
              <a:rPr lang="pt-BR" dirty="0" err="1"/>
              <a:t>district</a:t>
            </a:r>
            <a:r>
              <a:rPr lang="pt-BR" dirty="0"/>
              <a:t> </a:t>
            </a:r>
            <a:r>
              <a:rPr lang="pt-BR" dirty="0" err="1"/>
              <a:t>there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a Federal Police regional </a:t>
            </a:r>
            <a:r>
              <a:rPr lang="pt-BR" dirty="0" err="1"/>
              <a:t>unit</a:t>
            </a:r>
            <a:r>
              <a:rPr lang="pt-BR" dirty="0"/>
              <a:t>.</a:t>
            </a:r>
          </a:p>
          <a:p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headquarters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D1C2-4E59-41B0-9C33-711FA5262530}" type="slidenum">
              <a:rPr lang="pt-BR" noProof="0" smtClean="0"/>
              <a:t>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9149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Divisão de Investigação e Operações Especiais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5438F-2890-46B9-BD8A-C9EE91F876F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45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EB6F2-CB96-479A-A185-B1A7B1594F71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39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EB6F2-CB96-479A-A185-B1A7B1594F71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03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(fenômeno no qual as crianças e os adolescentes usam redes sociais, aplicativos e dispositivos móveis para produzir e compartilhar imagens de nudez e sexo).</a:t>
            </a:r>
          </a:p>
          <a:p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CONSEQUENCIAS: </a:t>
            </a:r>
          </a:p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Perde o controle da foto/vídeo</a:t>
            </a:r>
          </a:p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Grupos de abusadores</a:t>
            </a:r>
          </a:p>
          <a:p>
            <a:r>
              <a:rPr lang="pt-BR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Cyberbulling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 de ameaça para produção de outras imagens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EB6F2-CB96-479A-A185-B1A7B1594F7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381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Fama </a:t>
            </a:r>
          </a:p>
          <a:p>
            <a:pPr marL="171450" indent="-171450">
              <a:buFontTx/>
              <a:buChar char="-"/>
            </a:pPr>
            <a:r>
              <a:rPr lang="pt-BR" dirty="0"/>
              <a:t>perfis de modelos </a:t>
            </a:r>
          </a:p>
          <a:p>
            <a:pPr marL="171450" indent="-171450">
              <a:buFontTx/>
              <a:buChar char="-"/>
            </a:pPr>
            <a:r>
              <a:rPr lang="pt-BR" dirty="0"/>
              <a:t>Youtuber (</a:t>
            </a:r>
            <a:r>
              <a:rPr lang="pt-BR" dirty="0" err="1"/>
              <a:t>likes</a:t>
            </a:r>
            <a:r>
              <a:rPr lang="pt-BR" dirty="0"/>
              <a:t>)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78% usuários de internet estão entre 9 e 17 anos de idade.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Vítima: porque normaliza condutas </a:t>
            </a:r>
            <a:r>
              <a:rPr lang="pt-BR" dirty="0" err="1"/>
              <a:t>erotizadas</a:t>
            </a:r>
            <a:r>
              <a:rPr lang="pt-BR" dirty="0"/>
              <a:t> (dancinhas) ou pedidos de terceiros</a:t>
            </a:r>
          </a:p>
          <a:p>
            <a:pPr marL="171450" indent="-171450">
              <a:buFontTx/>
              <a:buChar char="-"/>
            </a:pPr>
            <a:r>
              <a:rPr lang="pt-BR" dirty="0"/>
              <a:t>Autor: muitos conteúdos pornográficos trazem submissão, humilhação, agressão – tendência que o adolescente/criança repita aquele comportamento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EB6F2-CB96-479A-A185-B1A7B1594F7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511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D1C2-4E59-41B0-9C33-711FA5262530}" type="slidenum">
              <a:rPr lang="pt-BR" noProof="0" smtClean="0"/>
              <a:t>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2005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34CA2-9F5E-48FA-843C-0B2031554A67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1BE170-2D6A-4F23-959F-F3FDD7EE17C8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CF2502B-DA48-44EE-974F-4401E37897C2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resentação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1614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B1F27E-7DAF-45D3-90B3-991C8DB57655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C84BDBB-7383-475F-BEA4-6DEA016CA495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F057F5-8FF5-4D8D-8D1D-AB2EA718C0A8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6DEE47-7D13-43F4-ABED-3A5080F68646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973E3D-DBBF-4A29-999A-7303C12DCD81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Retângulo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4E23CD-D9DA-4A76-9BB0-7BEF6E78EC36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782A511-DCA3-4DB1-B232-6DE9BF3E093E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46BD8-7B90-4F0C-B77B-34482E71BE4B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0D110607-227D-4A11-B3D0-0B2B6E648C32}" type="datetime1">
              <a:rPr lang="pt-BR" noProof="0" smtClean="0"/>
              <a:t>13/07/2023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Retâ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â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50" y="1999489"/>
            <a:ext cx="9025239" cy="287743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Coordenação de repressão aos crimes cibernéticos relacionados ao abuso sexual Infantojuvenil</a:t>
            </a:r>
            <a:b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(CCASI/CGCIBER/DCIBER) </a:t>
            </a:r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2BB7D918-6BB4-4069-9A62-13A8E224FDC4}"/>
              </a:ext>
            </a:extLst>
          </p:cNvPr>
          <p:cNvSpPr txBox="1">
            <a:spLocks/>
          </p:cNvSpPr>
          <p:nvPr/>
        </p:nvSpPr>
        <p:spPr>
          <a:xfrm>
            <a:off x="5359027" y="3800744"/>
            <a:ext cx="3995365" cy="3564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spc="300" baseline="0">
                <a:solidFill>
                  <a:schemeClr val="bg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E9DF69C5-B76A-4458-880D-0AAEDEB21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489" y="1077889"/>
            <a:ext cx="872837" cy="10589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115427EF-7080-4B34-B9BF-B9F2F5D5AC6E}"/>
              </a:ext>
            </a:extLst>
          </p:cNvPr>
          <p:cNvSpPr txBox="1">
            <a:spLocks/>
          </p:cNvSpPr>
          <p:nvPr/>
        </p:nvSpPr>
        <p:spPr>
          <a:xfrm>
            <a:off x="5974081" y="5487378"/>
            <a:ext cx="5742432" cy="105898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i="0" kern="1200" cap="all" spc="300" baseline="0">
                <a:solidFill>
                  <a:schemeClr val="bg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RAFAELLA PARCA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Delegada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polícia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federal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CA8C65D-7200-4364-83A9-56FEE2B0C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E0910E-BCC6-4CD1-9484-9DF343B84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D0C3A9-2770-4D11-B0E3-39390FEB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8D560-7D8D-4328-BF6D-992C83ECB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0ED860A-FD02-422A-8DEE-C26013B39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F2E60F-9D3E-4EC9-A8F7-9D77131E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11" y="638175"/>
            <a:ext cx="3682784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BD4830-B9D1-4F12-995A-5B12BA3B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33" y="3741849"/>
            <a:ext cx="3510154" cy="2085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POLÍCIA FEDERAL 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ccasi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cgciber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3C0850AA-2617-430A-8673-1594AA937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10" y="1528299"/>
            <a:ext cx="560505" cy="6800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m 15" descr="Vista de uma cidade&#10;&#10;Descrição gerada automaticamente">
            <a:extLst>
              <a:ext uri="{FF2B5EF4-FFF2-40B4-BE49-F238E27FC236}">
                <a16:creationId xmlns:a16="http://schemas.microsoft.com/office/drawing/2014/main" id="{847D3474-AD9F-48C8-8DB3-1394F1F47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3" y="178986"/>
            <a:ext cx="11466067" cy="65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3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2BB7D918-6BB4-4069-9A62-13A8E224FDC4}"/>
              </a:ext>
            </a:extLst>
          </p:cNvPr>
          <p:cNvSpPr txBox="1">
            <a:spLocks/>
          </p:cNvSpPr>
          <p:nvPr/>
        </p:nvSpPr>
        <p:spPr>
          <a:xfrm>
            <a:off x="5359027" y="3800744"/>
            <a:ext cx="3995365" cy="3564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spc="300" baseline="0">
                <a:solidFill>
                  <a:schemeClr val="bg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E9DF69C5-B76A-4458-880D-0AAEDEB21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9" y="416169"/>
            <a:ext cx="872837" cy="10589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36601A4-A5E2-4067-8794-44F0E80D1A8C}"/>
              </a:ext>
            </a:extLst>
          </p:cNvPr>
          <p:cNvSpPr txBox="1"/>
          <p:nvPr/>
        </p:nvSpPr>
        <p:spPr>
          <a:xfrm>
            <a:off x="1311179" y="347250"/>
            <a:ext cx="10429706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DIRETORIA DE COMBATE AO CRIME CIBERNÉTICO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(DCIBER)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1D2012E-24F0-48DF-8E15-55C9D6B1CAA3}"/>
              </a:ext>
            </a:extLst>
          </p:cNvPr>
          <p:cNvCxnSpPr>
            <a:cxnSpLocks/>
          </p:cNvCxnSpPr>
          <p:nvPr/>
        </p:nvCxnSpPr>
        <p:spPr>
          <a:xfrm>
            <a:off x="6428230" y="2401824"/>
            <a:ext cx="0" cy="69427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95EC706-2E2A-44CC-852B-76DB5DB64553}"/>
              </a:ext>
            </a:extLst>
          </p:cNvPr>
          <p:cNvSpPr txBox="1"/>
          <p:nvPr/>
        </p:nvSpPr>
        <p:spPr>
          <a:xfrm>
            <a:off x="2957540" y="3177851"/>
            <a:ext cx="713698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COORDENAÇÃO GERAL</a:t>
            </a:r>
          </a:p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(CGIBER)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82AC2786-C0E4-4464-A5EC-024F0798B68E}"/>
              </a:ext>
            </a:extLst>
          </p:cNvPr>
          <p:cNvCxnSpPr>
            <a:cxnSpLocks/>
          </p:cNvCxnSpPr>
          <p:nvPr/>
        </p:nvCxnSpPr>
        <p:spPr>
          <a:xfrm>
            <a:off x="6428230" y="4523232"/>
            <a:ext cx="0" cy="7802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BFC17C0-10DC-43A8-9C7B-61047C3C56DF}"/>
              </a:ext>
            </a:extLst>
          </p:cNvPr>
          <p:cNvSpPr txBox="1"/>
          <p:nvPr/>
        </p:nvSpPr>
        <p:spPr>
          <a:xfrm>
            <a:off x="1506163" y="5396745"/>
            <a:ext cx="10234722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COORDENAÇÃO DE REPRESÃO A CRIMES CIBERNÉTICOS RELACIONADO AO ABUSO SEXUAL INFANTOJUVENIL*</a:t>
            </a:r>
          </a:p>
          <a:p>
            <a:pPr algn="ctr"/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(CCASI/CGCIBER/DCIBER)</a:t>
            </a:r>
          </a:p>
        </p:txBody>
      </p:sp>
    </p:spTree>
    <p:extLst>
      <p:ext uri="{BB962C8B-B14F-4D97-AF65-F5344CB8AC3E}">
        <p14:creationId xmlns:p14="http://schemas.microsoft.com/office/powerpoint/2010/main" val="419338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BF2AB-3C46-43B3-8077-0DF663B3B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624" y="609502"/>
            <a:ext cx="7499822" cy="969619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Incidência</a:t>
            </a:r>
            <a:endParaRPr lang="pt-BR" sz="4400" dirty="0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58C9CD4C-87FE-4A57-B1A1-63E8C9B6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5" y="345270"/>
            <a:ext cx="872837" cy="10589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706A892-ECE1-4A41-967E-262B821F83B7}"/>
              </a:ext>
            </a:extLst>
          </p:cNvPr>
          <p:cNvSpPr/>
          <p:nvPr/>
        </p:nvSpPr>
        <p:spPr>
          <a:xfrm>
            <a:off x="1524000" y="1854926"/>
            <a:ext cx="10411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 da quantidade de imagens de abuso sexual infantil circulando “on-line”;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Crianças cada vez mais novas (vítimas e autores);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Origem dessa imagem? (Produção)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Criminosa (provocada)</a:t>
            </a: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abuso físico (estupro) e on-line (aliciamento e “estupro virtual”);</a:t>
            </a:r>
          </a:p>
          <a:p>
            <a:pPr marL="901700" algn="just"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Voluntária</a:t>
            </a: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pt-B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sexting</a:t>
            </a: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2279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BF2AB-3C46-43B3-8077-0DF663B3B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080" y="1406409"/>
            <a:ext cx="10303982" cy="15309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Estupro “virtual”</a:t>
            </a:r>
            <a:b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Grooming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/aliciamento 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t-BR" sz="3600" b="1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sextorsion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/ameaça)</a:t>
            </a:r>
            <a:endParaRPr lang="pt-BR" sz="3600" dirty="0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58C9CD4C-87FE-4A57-B1A1-63E8C9B6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5" y="345270"/>
            <a:ext cx="872837" cy="10589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3BD938B-B980-4106-9565-B30693B06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884" y="3920601"/>
            <a:ext cx="2630507" cy="23865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51CF3C-6E84-4171-927B-E51683CAE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602" y="3920601"/>
            <a:ext cx="2294539" cy="23777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E66DA0B-AF86-4727-8123-C3727DD58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61" y="3911225"/>
            <a:ext cx="2630507" cy="236745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1E4B428-8583-41A3-85F0-3E77373BA155}"/>
              </a:ext>
            </a:extLst>
          </p:cNvPr>
          <p:cNvSpPr txBox="1">
            <a:spLocks/>
          </p:cNvSpPr>
          <p:nvPr/>
        </p:nvSpPr>
        <p:spPr>
          <a:xfrm>
            <a:off x="9460992" y="3911225"/>
            <a:ext cx="2731008" cy="228407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 cap="all" baseline="0">
                <a:solidFill>
                  <a:schemeClr val="bg1"/>
                </a:solidFill>
                <a:latin typeface="Sagona ExtraLight" panose="020203030505050202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60000"/>
              </a:lnSpc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Atos libidinosos</a:t>
            </a:r>
          </a:p>
          <a:p>
            <a:pPr>
              <a:lnSpc>
                <a:spcPct val="160000"/>
              </a:lnSpc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Relações sexuais </a:t>
            </a:r>
          </a:p>
          <a:p>
            <a:pPr>
              <a:lnSpc>
                <a:spcPct val="160000"/>
              </a:lnSpc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Automutilação</a:t>
            </a:r>
          </a:p>
          <a:p>
            <a:pPr>
              <a:lnSpc>
                <a:spcPct val="160000"/>
              </a:lnSpc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suicídio</a:t>
            </a:r>
          </a:p>
        </p:txBody>
      </p:sp>
    </p:spTree>
    <p:extLst>
      <p:ext uri="{BB962C8B-B14F-4D97-AF65-F5344CB8AC3E}">
        <p14:creationId xmlns:p14="http://schemas.microsoft.com/office/powerpoint/2010/main" val="41410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BF2AB-3C46-43B3-8077-0DF663B3B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816" y="2367424"/>
            <a:ext cx="7451054" cy="6596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AUTOPRODUÇÃO</a:t>
            </a:r>
            <a:b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sexting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consequências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BR" sz="3600" dirty="0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58C9CD4C-87FE-4A57-B1A1-63E8C9B6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5" y="345270"/>
            <a:ext cx="872837" cy="10589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7824C84-6927-446C-B1F8-5159E0725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636" y="2367424"/>
            <a:ext cx="2547374" cy="424853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825726C-39C0-43B2-B225-05F88977F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082" y="3930232"/>
            <a:ext cx="4058358" cy="26115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7A0BB24-C3B1-450D-9A52-C94F2ADFA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248" y="3930231"/>
            <a:ext cx="3361944" cy="26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58C9CD4C-87FE-4A57-B1A1-63E8C9B6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5" y="345270"/>
            <a:ext cx="872837" cy="10589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D39A389-F3EA-4945-85A7-169AC01B5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035" y="2247665"/>
            <a:ext cx="4013716" cy="28035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3A9EC78-EBCD-4BA8-9E3A-A13C57AD9FEE}"/>
              </a:ext>
            </a:extLst>
          </p:cNvPr>
          <p:cNvSpPr/>
          <p:nvPr/>
        </p:nvSpPr>
        <p:spPr>
          <a:xfrm>
            <a:off x="1257182" y="1404256"/>
            <a:ext cx="6338434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Carência – atenção (vítima)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Aceitação – pertencimento (vítima)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Fama – autoestima (vítima)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Poder (autor: “aqui dentro eu me sentia poderoso”)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Acesso facilitado a pornografia – erotização precoce (vítima) e comportamentos inadequados (autor)</a:t>
            </a:r>
          </a:p>
        </p:txBody>
      </p:sp>
    </p:spTree>
    <p:extLst>
      <p:ext uri="{BB962C8B-B14F-4D97-AF65-F5344CB8AC3E}">
        <p14:creationId xmlns:p14="http://schemas.microsoft.com/office/powerpoint/2010/main" val="10958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ângulo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pic>
        <p:nvPicPr>
          <p:cNvPr id="5" name="Imagem 4" descr="Números Digitai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671647"/>
            <a:ext cx="7498616" cy="567690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FFF"/>
                </a:solidFill>
              </a:rPr>
              <a:t>OBRIGADA!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295" y="3337690"/>
            <a:ext cx="3081576" cy="1638793"/>
          </a:xfrm>
        </p:spPr>
        <p:txBody>
          <a:bodyPr rtlCol="0">
            <a:normAutofit/>
          </a:bodyPr>
          <a:lstStyle/>
          <a:p>
            <a:pPr rtl="0"/>
            <a:r>
              <a:rPr lang="pt-BR" sz="1400" dirty="0">
                <a:solidFill>
                  <a:schemeClr val="bg2"/>
                </a:solidFill>
              </a:rPr>
              <a:t>CCASI/CGCIBER/DCIBER/PF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Imagem 12" descr="Criança em pé na terra&#10;&#10;Descrição gerada automaticamente com confiança média">
            <a:extLst>
              <a:ext uri="{FF2B5EF4-FFF2-40B4-BE49-F238E27FC236}">
                <a16:creationId xmlns:a16="http://schemas.microsoft.com/office/drawing/2014/main" id="{7EE62048-08D9-4913-A7D1-186296F269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8"/>
          <a:stretch/>
        </p:blipFill>
        <p:spPr>
          <a:xfrm>
            <a:off x="378147" y="453643"/>
            <a:ext cx="7550512" cy="5894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documentManagement/types"/>
    <ds:schemaRef ds:uri="16c05727-aa75-4e4a-9b5f-8a80a1165891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Tecnologia (design Dividendo)</Template>
  <TotalTime>9051</TotalTime>
  <Words>395</Words>
  <Application>Microsoft Office PowerPoint</Application>
  <PresentationFormat>Widescreen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</vt:lpstr>
      <vt:lpstr>Calibri</vt:lpstr>
      <vt:lpstr>Gill Sans MT</vt:lpstr>
      <vt:lpstr>Sagona ExtraLight</vt:lpstr>
      <vt:lpstr>Speak Pro</vt:lpstr>
      <vt:lpstr>Wingdings</vt:lpstr>
      <vt:lpstr>Wingdings 2</vt:lpstr>
      <vt:lpstr>Dividendo</vt:lpstr>
      <vt:lpstr>Coordenação de repressão aos crimes cibernéticos relacionados ao abuso sexual Infantojuvenil  (CCASI/CGCIBER/DCIBER) </vt:lpstr>
      <vt:lpstr>POLÍCIA FEDERAL  BRASIL    ccasi/cgciber</vt:lpstr>
      <vt:lpstr>Apresentação do PowerPoint</vt:lpstr>
      <vt:lpstr>Incidência</vt:lpstr>
      <vt:lpstr>Estupro “virtual”  (Grooming/aliciamento  sextorsion/ameaça)</vt:lpstr>
      <vt:lpstr>AUTOPRODUÇÃO  (sexting  consequências)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(design Dividendo)</dc:title>
  <dc:creator>Miriam Regina Longo</dc:creator>
  <cp:lastModifiedBy>Rafaella Vieira Lins Leite Parca</cp:lastModifiedBy>
  <cp:revision>233</cp:revision>
  <dcterms:created xsi:type="dcterms:W3CDTF">2022-05-11T17:16:08Z</dcterms:created>
  <dcterms:modified xsi:type="dcterms:W3CDTF">2023-07-13T11:43:03Z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