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89" r:id="rId2"/>
    <p:sldId id="295" r:id="rId3"/>
    <p:sldId id="296" r:id="rId4"/>
    <p:sldId id="297" r:id="rId5"/>
    <p:sldId id="290" r:id="rId6"/>
    <p:sldId id="29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300" r:id="rId20"/>
    <p:sldId id="301" r:id="rId21"/>
    <p:sldId id="302" r:id="rId22"/>
    <p:sldId id="304" r:id="rId23"/>
    <p:sldId id="303" r:id="rId24"/>
    <p:sldId id="305" r:id="rId25"/>
  </p:sldIdLst>
  <p:sldSz cx="9144000" cy="6858000" type="screen4x3"/>
  <p:notesSz cx="6858000" cy="9144000"/>
  <p:defaultTextStyle>
    <a:defPPr>
      <a:defRPr lang="pt-BR"/>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76" autoAdjust="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EF518EE8-A167-48FB-A101-3B99E75AC7E9}" type="datetimeFigureOut">
              <a:rPr lang="pt-BR"/>
              <a:pPr>
                <a:defRPr/>
              </a:pPr>
              <a:t>23/04/2019</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pt-BR" noProof="0" smtClean="0"/>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noProof="0" smtClean="0"/>
              <a:t>Clique para editar os estilos do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C906732-4861-4A0A-8519-D8C20DD1B8A5}" type="slidenum">
              <a:rPr lang="pt-BR" altLang="pt-BR"/>
              <a:pPr/>
              <a:t>‹nº›</a:t>
            </a:fld>
            <a:endParaRPr lang="pt-BR" altLang="pt-BR"/>
          </a:p>
        </p:txBody>
      </p:sp>
    </p:spTree>
    <p:extLst>
      <p:ext uri="{BB962C8B-B14F-4D97-AF65-F5344CB8AC3E}">
        <p14:creationId xmlns:p14="http://schemas.microsoft.com/office/powerpoint/2010/main" val="490977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150000"/>
              </a:lnSpc>
              <a:spcBef>
                <a:spcPct val="0"/>
              </a:spcBef>
            </a:pPr>
            <a:r>
              <a:rPr lang="pt-BR" altLang="pt-BR" smtClean="0"/>
              <a:t>O direito de Nascer </a:t>
            </a:r>
          </a:p>
        </p:txBody>
      </p:sp>
      <p:sp>
        <p:nvSpPr>
          <p:cNvPr id="34820"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E1F030B-91DE-4342-9413-A53B41DC6113}" type="slidenum">
              <a:rPr lang="pt-BR" altLang="pt-BR"/>
              <a:pPr eaLnBrk="1" hangingPunct="1"/>
              <a:t>1</a:t>
            </a:fld>
            <a:endParaRPr lang="pt-BR" altLang="pt-BR"/>
          </a:p>
        </p:txBody>
      </p:sp>
    </p:spTree>
    <p:extLst>
      <p:ext uri="{BB962C8B-B14F-4D97-AF65-F5344CB8AC3E}">
        <p14:creationId xmlns:p14="http://schemas.microsoft.com/office/powerpoint/2010/main" val="1790821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pt-BR" altLang="pt-BR" smtClean="0"/>
          </a:p>
        </p:txBody>
      </p:sp>
      <p:sp>
        <p:nvSpPr>
          <p:cNvPr id="35844"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5471C2D-414A-41DA-AC90-0318D90B17FA}" type="slidenum">
              <a:rPr lang="pt-BR" altLang="pt-BR"/>
              <a:pPr eaLnBrk="1" hangingPunct="1"/>
              <a:t>5</a:t>
            </a:fld>
            <a:endParaRPr lang="pt-BR" altLang="pt-BR"/>
          </a:p>
        </p:txBody>
      </p:sp>
    </p:spTree>
    <p:extLst>
      <p:ext uri="{BB962C8B-B14F-4D97-AF65-F5344CB8AC3E}">
        <p14:creationId xmlns:p14="http://schemas.microsoft.com/office/powerpoint/2010/main" val="2217436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pt-BR" altLang="pt-BR" smtClean="0"/>
          </a:p>
        </p:txBody>
      </p:sp>
      <p:sp>
        <p:nvSpPr>
          <p:cNvPr id="36868"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BF877C4-A888-41F0-94B5-29E7A96A5AF0}" type="slidenum">
              <a:rPr lang="pt-BR" altLang="pt-BR"/>
              <a:pPr eaLnBrk="1" hangingPunct="1"/>
              <a:t>18</a:t>
            </a:fld>
            <a:endParaRPr lang="pt-BR" altLang="pt-BR"/>
          </a:p>
        </p:txBody>
      </p:sp>
    </p:spTree>
    <p:extLst>
      <p:ext uri="{BB962C8B-B14F-4D97-AF65-F5344CB8AC3E}">
        <p14:creationId xmlns:p14="http://schemas.microsoft.com/office/powerpoint/2010/main" val="20229672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4.xml"/><Relationship Id="rId4"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4" name="Triângulo retângulo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grpSp>
        <p:nvGrpSpPr>
          <p:cNvPr id="5" name="Grupo 15"/>
          <p:cNvGrpSpPr>
            <a:grpSpLocks/>
          </p:cNvGrpSpPr>
          <p:nvPr/>
        </p:nvGrpSpPr>
        <p:grpSpPr bwMode="auto">
          <a:xfrm>
            <a:off x="-3175" y="4953000"/>
            <a:ext cx="9147175" cy="1911350"/>
            <a:chOff x="-3765" y="4832896"/>
            <a:chExt cx="9147765" cy="2032192"/>
          </a:xfrm>
        </p:grpSpPr>
        <p:sp>
          <p:nvSpPr>
            <p:cNvPr id="6" name="Forma livre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latin typeface="Arial" charset="0"/>
              </a:endParaRPr>
            </a:p>
          </p:txBody>
        </p:sp>
        <p:sp>
          <p:nvSpPr>
            <p:cNvPr id="7" name="Forma livre 18"/>
            <p:cNvSpPr>
              <a:spLocks/>
            </p:cNvSpPr>
            <p:nvPr/>
          </p:nvSpPr>
          <p:spPr bwMode="auto">
            <a:xfrm>
              <a:off x="35926" y="5135025"/>
              <a:ext cx="9108074" cy="838869"/>
            </a:xfrm>
            <a:custGeom>
              <a:avLst/>
              <a:gdLst>
                <a:gd name="T0" fmla="*/ 0 w 5760"/>
                <a:gd name="T1" fmla="*/ 0 h 528"/>
                <a:gd name="T2" fmla="*/ 5760 w 5760"/>
                <a:gd name="T3" fmla="*/ 0 h 528"/>
                <a:gd name="T4" fmla="*/ 5760 w 5760"/>
                <a:gd name="T5" fmla="*/ 528 h 528"/>
                <a:gd name="T6" fmla="*/ 48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pt-BR"/>
            </a:p>
          </p:txBody>
        </p:sp>
        <p:sp>
          <p:nvSpPr>
            <p:cNvPr id="8" name="Forma livre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0" name="Conector reto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ítulo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pt-BR" smtClean="0"/>
              <a:t>Clique para editar o estilo do título mestre</a:t>
            </a:r>
            <a:endParaRPr lang="en-US"/>
          </a:p>
        </p:txBody>
      </p:sp>
      <p:sp>
        <p:nvSpPr>
          <p:cNvPr id="17" name="Subtítul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pt-BR" smtClean="0"/>
              <a:t>Clique para editar o estilo do subtítulo mestre</a:t>
            </a:r>
            <a:endParaRPr lang="en-US"/>
          </a:p>
        </p:txBody>
      </p:sp>
      <p:sp>
        <p:nvSpPr>
          <p:cNvPr id="11" name="Espaço Reservado para Data 29"/>
          <p:cNvSpPr>
            <a:spLocks noGrp="1"/>
          </p:cNvSpPr>
          <p:nvPr>
            <p:ph type="dt" sz="half" idx="10"/>
          </p:nvPr>
        </p:nvSpPr>
        <p:spPr/>
        <p:txBody>
          <a:bodyPr/>
          <a:lstStyle>
            <a:lvl1pPr>
              <a:defRPr>
                <a:solidFill>
                  <a:srgbClr val="FFFFFF"/>
                </a:solidFill>
              </a:defRPr>
            </a:lvl1pPr>
            <a:extLst/>
          </a:lstStyle>
          <a:p>
            <a:pPr>
              <a:defRPr/>
            </a:pPr>
            <a:endParaRPr lang="pt-BR"/>
          </a:p>
        </p:txBody>
      </p:sp>
      <p:sp>
        <p:nvSpPr>
          <p:cNvPr id="12" name="Espaço Reservado para Rodapé 18"/>
          <p:cNvSpPr>
            <a:spLocks noGrp="1"/>
          </p:cNvSpPr>
          <p:nvPr>
            <p:ph type="ftr" sz="quarter" idx="11"/>
          </p:nvPr>
        </p:nvSpPr>
        <p:spPr/>
        <p:txBody>
          <a:bodyPr/>
          <a:lstStyle>
            <a:lvl1pPr>
              <a:defRPr>
                <a:solidFill>
                  <a:schemeClr val="accent1">
                    <a:tint val="20000"/>
                  </a:schemeClr>
                </a:solidFill>
              </a:defRPr>
            </a:lvl1pPr>
            <a:extLst/>
          </a:lstStyle>
          <a:p>
            <a:pPr>
              <a:defRPr/>
            </a:pPr>
            <a:endParaRPr lang="pt-BR"/>
          </a:p>
        </p:txBody>
      </p:sp>
      <p:sp>
        <p:nvSpPr>
          <p:cNvPr id="13" name="Espaço Reservado para Número de Slide 26"/>
          <p:cNvSpPr>
            <a:spLocks noGrp="1"/>
          </p:cNvSpPr>
          <p:nvPr>
            <p:ph type="sldNum" sz="quarter" idx="12"/>
          </p:nvPr>
        </p:nvSpPr>
        <p:spPr/>
        <p:txBody>
          <a:bodyPr/>
          <a:lstStyle>
            <a:lvl1pPr>
              <a:defRPr>
                <a:solidFill>
                  <a:srgbClr val="FFFFFF"/>
                </a:solidFill>
              </a:defRPr>
            </a:lvl1pPr>
          </a:lstStyle>
          <a:p>
            <a:fld id="{FD38DD90-84EB-4187-BFC0-69A34DB5992B}" type="slidenum">
              <a:rPr lang="pt-BR" altLang="pt-BR"/>
              <a:pPr/>
              <a:t>‹nº›</a:t>
            </a:fld>
            <a:endParaRPr lang="pt-BR" altLang="pt-BR"/>
          </a:p>
        </p:txBody>
      </p:sp>
    </p:spTree>
    <p:extLst>
      <p:ext uri="{BB962C8B-B14F-4D97-AF65-F5344CB8AC3E}">
        <p14:creationId xmlns:p14="http://schemas.microsoft.com/office/powerpoint/2010/main" val="252310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lang="pt-BR" smtClean="0"/>
              <a:t>Clique para editar o estilo do título mestre</a:t>
            </a:r>
            <a:endParaRPr lang="en-US"/>
          </a:p>
        </p:txBody>
      </p:sp>
      <p:sp>
        <p:nvSpPr>
          <p:cNvPr id="3" name="Espaço Reservado para Texto Vertical 2"/>
          <p:cNvSpPr>
            <a:spLocks noGrp="1"/>
          </p:cNvSpPr>
          <p:nvPr>
            <p:ph type="body" orient="vert" idx="1"/>
          </p:nvPr>
        </p:nvSpPr>
        <p:spPr>
          <a:xfrm>
            <a:off x="457200" y="1481329"/>
            <a:ext cx="8229600" cy="4386071"/>
          </a:xfrm>
        </p:spPr>
        <p:txBody>
          <a:bodyPr vert="eaVert"/>
          <a:lstStyle>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Data 9"/>
          <p:cNvSpPr>
            <a:spLocks noGrp="1"/>
          </p:cNvSpPr>
          <p:nvPr>
            <p:ph type="dt" sz="half" idx="10"/>
          </p:nvPr>
        </p:nvSpPr>
        <p:spPr/>
        <p:txBody>
          <a:bodyPr/>
          <a:lstStyle>
            <a:lvl1pPr>
              <a:defRPr/>
            </a:lvl1pPr>
          </a:lstStyle>
          <a:p>
            <a:pPr>
              <a:defRPr/>
            </a:pPr>
            <a:endParaRPr lang="pt-BR"/>
          </a:p>
        </p:txBody>
      </p:sp>
      <p:sp>
        <p:nvSpPr>
          <p:cNvPr id="5" name="Espaço Reservado para Rodapé 21"/>
          <p:cNvSpPr>
            <a:spLocks noGrp="1"/>
          </p:cNvSpPr>
          <p:nvPr>
            <p:ph type="ftr" sz="quarter" idx="11"/>
          </p:nvPr>
        </p:nvSpPr>
        <p:spPr/>
        <p:txBody>
          <a:bodyPr/>
          <a:lstStyle>
            <a:lvl1pPr>
              <a:defRPr/>
            </a:lvl1pPr>
          </a:lstStyle>
          <a:p>
            <a:pPr>
              <a:defRPr/>
            </a:pPr>
            <a:endParaRPr lang="pt-BR"/>
          </a:p>
        </p:txBody>
      </p:sp>
      <p:sp>
        <p:nvSpPr>
          <p:cNvPr id="6" name="Espaço Reservado para Número de Slide 17"/>
          <p:cNvSpPr>
            <a:spLocks noGrp="1"/>
          </p:cNvSpPr>
          <p:nvPr>
            <p:ph type="sldNum" sz="quarter" idx="12"/>
          </p:nvPr>
        </p:nvSpPr>
        <p:spPr/>
        <p:txBody>
          <a:bodyPr/>
          <a:lstStyle>
            <a:lvl1pPr>
              <a:defRPr/>
            </a:lvl1pPr>
          </a:lstStyle>
          <a:p>
            <a:fld id="{793D8242-DF2E-4089-9EDD-35F8FC63B4E5}" type="slidenum">
              <a:rPr lang="pt-BR" altLang="pt-BR"/>
              <a:pPr/>
              <a:t>‹nº›</a:t>
            </a:fld>
            <a:endParaRPr lang="pt-BR" altLang="pt-BR"/>
          </a:p>
        </p:txBody>
      </p:sp>
    </p:spTree>
    <p:extLst>
      <p:ext uri="{BB962C8B-B14F-4D97-AF65-F5344CB8AC3E}">
        <p14:creationId xmlns:p14="http://schemas.microsoft.com/office/powerpoint/2010/main" val="2380238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44013" y="274640"/>
            <a:ext cx="1777470" cy="5592761"/>
          </a:xfrm>
        </p:spPr>
        <p:txBody>
          <a:bodyPr vert="eaVert"/>
          <a:lstStyle>
            <a:extLst/>
          </a:lstStyle>
          <a:p>
            <a:r>
              <a:rPr lang="pt-BR" smtClean="0"/>
              <a:t>Clique para editar o estilo do título mestre</a:t>
            </a:r>
            <a:endParaRPr lang="en-US"/>
          </a:p>
        </p:txBody>
      </p:sp>
      <p:sp>
        <p:nvSpPr>
          <p:cNvPr id="3" name="Espaço Reservado para Texto Vertical 2"/>
          <p:cNvSpPr>
            <a:spLocks noGrp="1"/>
          </p:cNvSpPr>
          <p:nvPr>
            <p:ph type="body" orient="vert" idx="1"/>
          </p:nvPr>
        </p:nvSpPr>
        <p:spPr>
          <a:xfrm>
            <a:off x="457200" y="274641"/>
            <a:ext cx="6324600" cy="5592760"/>
          </a:xfrm>
        </p:spPr>
        <p:txBody>
          <a:bodyPr vert="eaVert"/>
          <a:lstStyle>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Data 9"/>
          <p:cNvSpPr>
            <a:spLocks noGrp="1"/>
          </p:cNvSpPr>
          <p:nvPr>
            <p:ph type="dt" sz="half" idx="10"/>
          </p:nvPr>
        </p:nvSpPr>
        <p:spPr/>
        <p:txBody>
          <a:bodyPr/>
          <a:lstStyle>
            <a:lvl1pPr>
              <a:defRPr/>
            </a:lvl1pPr>
          </a:lstStyle>
          <a:p>
            <a:pPr>
              <a:defRPr/>
            </a:pPr>
            <a:endParaRPr lang="pt-BR"/>
          </a:p>
        </p:txBody>
      </p:sp>
      <p:sp>
        <p:nvSpPr>
          <p:cNvPr id="5" name="Espaço Reservado para Rodapé 21"/>
          <p:cNvSpPr>
            <a:spLocks noGrp="1"/>
          </p:cNvSpPr>
          <p:nvPr>
            <p:ph type="ftr" sz="quarter" idx="11"/>
          </p:nvPr>
        </p:nvSpPr>
        <p:spPr/>
        <p:txBody>
          <a:bodyPr/>
          <a:lstStyle>
            <a:lvl1pPr>
              <a:defRPr/>
            </a:lvl1pPr>
          </a:lstStyle>
          <a:p>
            <a:pPr>
              <a:defRPr/>
            </a:pPr>
            <a:endParaRPr lang="pt-BR"/>
          </a:p>
        </p:txBody>
      </p:sp>
      <p:sp>
        <p:nvSpPr>
          <p:cNvPr id="6" name="Espaço Reservado para Número de Slide 17"/>
          <p:cNvSpPr>
            <a:spLocks noGrp="1"/>
          </p:cNvSpPr>
          <p:nvPr>
            <p:ph type="sldNum" sz="quarter" idx="12"/>
          </p:nvPr>
        </p:nvSpPr>
        <p:spPr/>
        <p:txBody>
          <a:bodyPr/>
          <a:lstStyle>
            <a:lvl1pPr>
              <a:defRPr/>
            </a:lvl1pPr>
          </a:lstStyle>
          <a:p>
            <a:fld id="{676DD4DB-1D71-43CE-B724-C529385403BA}" type="slidenum">
              <a:rPr lang="pt-BR" altLang="pt-BR"/>
              <a:pPr/>
              <a:t>‹nº›</a:t>
            </a:fld>
            <a:endParaRPr lang="pt-BR" altLang="pt-BR"/>
          </a:p>
        </p:txBody>
      </p:sp>
    </p:spTree>
    <p:extLst>
      <p:ext uri="{BB962C8B-B14F-4D97-AF65-F5344CB8AC3E}">
        <p14:creationId xmlns:p14="http://schemas.microsoft.com/office/powerpoint/2010/main" val="565195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7" name="Título 6"/>
          <p:cNvSpPr>
            <a:spLocks noGrp="1"/>
          </p:cNvSpPr>
          <p:nvPr>
            <p:ph type="title"/>
          </p:nvPr>
        </p:nvSpPr>
        <p:spPr/>
        <p:txBody>
          <a:bodyPr rtlCol="0"/>
          <a:lstStyle>
            <a:extLst/>
          </a:lstStyle>
          <a:p>
            <a:r>
              <a:rPr lang="pt-BR" smtClean="0"/>
              <a:t>Clique para editar o estilo do título mestre</a:t>
            </a:r>
            <a:endParaRPr lang="en-US"/>
          </a:p>
        </p:txBody>
      </p:sp>
      <p:sp>
        <p:nvSpPr>
          <p:cNvPr id="4" name="Espaço Reservado para Data 9"/>
          <p:cNvSpPr>
            <a:spLocks noGrp="1"/>
          </p:cNvSpPr>
          <p:nvPr>
            <p:ph type="dt" sz="half" idx="10"/>
          </p:nvPr>
        </p:nvSpPr>
        <p:spPr/>
        <p:txBody>
          <a:bodyPr/>
          <a:lstStyle>
            <a:lvl1pPr>
              <a:defRPr/>
            </a:lvl1pPr>
          </a:lstStyle>
          <a:p>
            <a:pPr>
              <a:defRPr/>
            </a:pPr>
            <a:endParaRPr lang="pt-BR"/>
          </a:p>
        </p:txBody>
      </p:sp>
      <p:sp>
        <p:nvSpPr>
          <p:cNvPr id="5" name="Espaço Reservado para Rodapé 21"/>
          <p:cNvSpPr>
            <a:spLocks noGrp="1"/>
          </p:cNvSpPr>
          <p:nvPr>
            <p:ph type="ftr" sz="quarter" idx="11"/>
          </p:nvPr>
        </p:nvSpPr>
        <p:spPr/>
        <p:txBody>
          <a:bodyPr/>
          <a:lstStyle>
            <a:lvl1pPr>
              <a:defRPr/>
            </a:lvl1pPr>
          </a:lstStyle>
          <a:p>
            <a:pPr>
              <a:defRPr/>
            </a:pPr>
            <a:endParaRPr lang="pt-BR"/>
          </a:p>
        </p:txBody>
      </p:sp>
      <p:sp>
        <p:nvSpPr>
          <p:cNvPr id="6" name="Espaço Reservado para Número de Slide 17"/>
          <p:cNvSpPr>
            <a:spLocks noGrp="1"/>
          </p:cNvSpPr>
          <p:nvPr>
            <p:ph type="sldNum" sz="quarter" idx="12"/>
          </p:nvPr>
        </p:nvSpPr>
        <p:spPr/>
        <p:txBody>
          <a:bodyPr/>
          <a:lstStyle>
            <a:lvl1pPr>
              <a:defRPr/>
            </a:lvl1pPr>
          </a:lstStyle>
          <a:p>
            <a:fld id="{E8C24B61-E65F-4544-95F6-68A40ADDB0FD}" type="slidenum">
              <a:rPr lang="pt-BR" altLang="pt-BR"/>
              <a:pPr/>
              <a:t>‹nº›</a:t>
            </a:fld>
            <a:endParaRPr lang="pt-BR" altLang="pt-BR"/>
          </a:p>
        </p:txBody>
      </p:sp>
    </p:spTree>
    <p:extLst>
      <p:ext uri="{BB962C8B-B14F-4D97-AF65-F5344CB8AC3E}">
        <p14:creationId xmlns:p14="http://schemas.microsoft.com/office/powerpoint/2010/main" val="3388831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Divisa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5" name="Divisa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2" name="Título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pt-BR" smtClean="0"/>
              <a:t>Clique para editar o estilo do título mestre</a:t>
            </a:r>
            <a:endParaRPr lang="en-US"/>
          </a:p>
        </p:txBody>
      </p:sp>
      <p:sp>
        <p:nvSpPr>
          <p:cNvPr id="3" name="Espaço Reservado para Texto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pt-BR" smtClean="0"/>
              <a:t>Clique para editar os estilos do texto mestre</a:t>
            </a:r>
          </a:p>
        </p:txBody>
      </p:sp>
      <p:sp>
        <p:nvSpPr>
          <p:cNvPr id="6" name="Espaço Reservado para Data 3"/>
          <p:cNvSpPr>
            <a:spLocks noGrp="1"/>
          </p:cNvSpPr>
          <p:nvPr>
            <p:ph type="dt" sz="half" idx="10"/>
          </p:nvPr>
        </p:nvSpPr>
        <p:spPr/>
        <p:txBody>
          <a:bodyPr/>
          <a:lstStyle>
            <a:lvl1pPr>
              <a:defRPr/>
            </a:lvl1pPr>
            <a:extLst/>
          </a:lstStyle>
          <a:p>
            <a:pPr>
              <a:defRPr/>
            </a:pPr>
            <a:endParaRPr lang="pt-BR"/>
          </a:p>
        </p:txBody>
      </p:sp>
      <p:sp>
        <p:nvSpPr>
          <p:cNvPr id="7" name="Espaço Reservado para Rodapé 4"/>
          <p:cNvSpPr>
            <a:spLocks noGrp="1"/>
          </p:cNvSpPr>
          <p:nvPr>
            <p:ph type="ftr" sz="quarter" idx="11"/>
          </p:nvPr>
        </p:nvSpPr>
        <p:spPr/>
        <p:txBody>
          <a:bodyPr/>
          <a:lstStyle>
            <a:lvl1pPr>
              <a:defRPr/>
            </a:lvl1pPr>
            <a:extLst/>
          </a:lstStyle>
          <a:p>
            <a:pPr>
              <a:defRPr/>
            </a:pPr>
            <a:endParaRPr lang="pt-BR"/>
          </a:p>
        </p:txBody>
      </p:sp>
      <p:sp>
        <p:nvSpPr>
          <p:cNvPr id="8" name="Espaço Reservado para Número de Slide 5"/>
          <p:cNvSpPr>
            <a:spLocks noGrp="1"/>
          </p:cNvSpPr>
          <p:nvPr>
            <p:ph type="sldNum" sz="quarter" idx="12"/>
          </p:nvPr>
        </p:nvSpPr>
        <p:spPr/>
        <p:txBody>
          <a:bodyPr/>
          <a:lstStyle>
            <a:lvl1pPr>
              <a:defRPr/>
            </a:lvl1pPr>
          </a:lstStyle>
          <a:p>
            <a:fld id="{774EDD39-85B8-4364-9523-F6A3FE4ADDED}" type="slidenum">
              <a:rPr lang="pt-BR" altLang="pt-BR"/>
              <a:pPr/>
              <a:t>‹nº›</a:t>
            </a:fld>
            <a:endParaRPr lang="pt-BR" altLang="pt-BR"/>
          </a:p>
        </p:txBody>
      </p:sp>
    </p:spTree>
    <p:extLst>
      <p:ext uri="{BB962C8B-B14F-4D97-AF65-F5344CB8AC3E}">
        <p14:creationId xmlns:p14="http://schemas.microsoft.com/office/powerpoint/2010/main" val="365785506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Espaço Reservado para Conteúdo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Conteúdo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8" name="Título 7"/>
          <p:cNvSpPr>
            <a:spLocks noGrp="1"/>
          </p:cNvSpPr>
          <p:nvPr>
            <p:ph type="title"/>
          </p:nvPr>
        </p:nvSpPr>
        <p:spPr/>
        <p:txBody>
          <a:bodyPr rtlCol="0"/>
          <a:lstStyle>
            <a:extLst/>
          </a:lstStyle>
          <a:p>
            <a:r>
              <a:rPr lang="pt-BR" smtClean="0"/>
              <a:t>Clique para editar o estilo do título mestre</a:t>
            </a:r>
            <a:endParaRPr lang="en-US"/>
          </a:p>
        </p:txBody>
      </p:sp>
      <p:sp>
        <p:nvSpPr>
          <p:cNvPr id="5" name="Espaço Reservado para Data 4"/>
          <p:cNvSpPr>
            <a:spLocks noGrp="1"/>
          </p:cNvSpPr>
          <p:nvPr>
            <p:ph type="dt" sz="half" idx="10"/>
          </p:nvPr>
        </p:nvSpPr>
        <p:spPr/>
        <p:txBody>
          <a:bodyPr/>
          <a:lstStyle>
            <a:lvl1pPr>
              <a:defRPr/>
            </a:lvl1pPr>
            <a:extLst/>
          </a:lstStyle>
          <a:p>
            <a:pPr>
              <a:defRPr/>
            </a:pPr>
            <a:endParaRPr lang="pt-BR"/>
          </a:p>
        </p:txBody>
      </p:sp>
      <p:sp>
        <p:nvSpPr>
          <p:cNvPr id="6" name="Espaço Reservado para Rodapé 5"/>
          <p:cNvSpPr>
            <a:spLocks noGrp="1"/>
          </p:cNvSpPr>
          <p:nvPr>
            <p:ph type="ftr" sz="quarter" idx="11"/>
          </p:nvPr>
        </p:nvSpPr>
        <p:spPr/>
        <p:txBody>
          <a:bodyPr/>
          <a:lstStyle>
            <a:lvl1pPr>
              <a:defRPr/>
            </a:lvl1pPr>
            <a:extLst/>
          </a:lstStyle>
          <a:p>
            <a:pPr>
              <a:defRPr/>
            </a:pPr>
            <a:endParaRPr lang="pt-BR"/>
          </a:p>
        </p:txBody>
      </p:sp>
      <p:sp>
        <p:nvSpPr>
          <p:cNvPr id="7" name="Espaço Reservado para Número de Slide 6"/>
          <p:cNvSpPr>
            <a:spLocks noGrp="1"/>
          </p:cNvSpPr>
          <p:nvPr>
            <p:ph type="sldNum" sz="quarter" idx="12"/>
          </p:nvPr>
        </p:nvSpPr>
        <p:spPr/>
        <p:txBody>
          <a:bodyPr/>
          <a:lstStyle>
            <a:lvl1pPr>
              <a:defRPr/>
            </a:lvl1pPr>
          </a:lstStyle>
          <a:p>
            <a:fld id="{F64DBBF3-3BB1-438D-B0C8-920AE1DF303A}" type="slidenum">
              <a:rPr lang="pt-BR" altLang="pt-BR"/>
              <a:pPr/>
              <a:t>‹nº›</a:t>
            </a:fld>
            <a:endParaRPr lang="pt-BR" altLang="pt-BR"/>
          </a:p>
        </p:txBody>
      </p:sp>
    </p:spTree>
    <p:extLst>
      <p:ext uri="{BB962C8B-B14F-4D97-AF65-F5344CB8AC3E}">
        <p14:creationId xmlns:p14="http://schemas.microsoft.com/office/powerpoint/2010/main" val="485417427"/>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8229600" cy="1143000"/>
          </a:xfrm>
        </p:spPr>
        <p:txBody>
          <a:bodyPr/>
          <a:lstStyle>
            <a:lvl1pPr>
              <a:defRPr/>
            </a:lvl1pPr>
            <a:extLst/>
          </a:lstStyle>
          <a:p>
            <a:r>
              <a:rPr lang="pt-BR" smtClean="0"/>
              <a:t>Clique para editar o estilo do título mestre</a:t>
            </a:r>
            <a:endParaRPr lang="en-US"/>
          </a:p>
        </p:txBody>
      </p:sp>
      <p:sp>
        <p:nvSpPr>
          <p:cNvPr id="3" name="Espaço Reservado para Texto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pt-BR" smtClean="0"/>
              <a:t>Clique para editar os estilos do texto mestre</a:t>
            </a:r>
          </a:p>
        </p:txBody>
      </p:sp>
      <p:sp>
        <p:nvSpPr>
          <p:cNvPr id="4" name="Espaço Reservado para Texto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pt-BR" smtClean="0"/>
              <a:t>Clique para editar os estilos do texto mestre</a:t>
            </a:r>
          </a:p>
        </p:txBody>
      </p:sp>
      <p:sp>
        <p:nvSpPr>
          <p:cNvPr id="5" name="Espaço Reservado para Conteúdo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6" name="Espaço Reservado para Conteúdo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7" name="Espaço Reservado para Data 6"/>
          <p:cNvSpPr>
            <a:spLocks noGrp="1"/>
          </p:cNvSpPr>
          <p:nvPr>
            <p:ph type="dt" sz="half" idx="10"/>
          </p:nvPr>
        </p:nvSpPr>
        <p:spPr/>
        <p:txBody>
          <a:bodyPr/>
          <a:lstStyle>
            <a:lvl1pPr>
              <a:defRPr/>
            </a:lvl1pPr>
            <a:extLst/>
          </a:lstStyle>
          <a:p>
            <a:pPr>
              <a:defRPr/>
            </a:pPr>
            <a:endParaRPr lang="pt-BR"/>
          </a:p>
        </p:txBody>
      </p:sp>
      <p:sp>
        <p:nvSpPr>
          <p:cNvPr id="8" name="Espaço Reservado para Rodapé 7"/>
          <p:cNvSpPr>
            <a:spLocks noGrp="1"/>
          </p:cNvSpPr>
          <p:nvPr>
            <p:ph type="ftr" sz="quarter" idx="11"/>
          </p:nvPr>
        </p:nvSpPr>
        <p:spPr/>
        <p:txBody>
          <a:bodyPr/>
          <a:lstStyle>
            <a:lvl1pPr>
              <a:defRPr/>
            </a:lvl1pPr>
            <a:extLst/>
          </a:lstStyle>
          <a:p>
            <a:pPr>
              <a:defRPr/>
            </a:pPr>
            <a:endParaRPr lang="pt-BR"/>
          </a:p>
        </p:txBody>
      </p:sp>
      <p:sp>
        <p:nvSpPr>
          <p:cNvPr id="9" name="Espaço Reservado para Número de Slide 8"/>
          <p:cNvSpPr>
            <a:spLocks noGrp="1"/>
          </p:cNvSpPr>
          <p:nvPr>
            <p:ph type="sldNum" sz="quarter" idx="12"/>
          </p:nvPr>
        </p:nvSpPr>
        <p:spPr/>
        <p:txBody>
          <a:bodyPr/>
          <a:lstStyle>
            <a:lvl1pPr>
              <a:defRPr/>
            </a:lvl1pPr>
          </a:lstStyle>
          <a:p>
            <a:fld id="{70AEC7D7-4C96-47DD-A8A0-5367140AD08C}" type="slidenum">
              <a:rPr lang="pt-BR" altLang="pt-BR"/>
              <a:pPr/>
              <a:t>‹nº›</a:t>
            </a:fld>
            <a:endParaRPr lang="pt-BR" altLang="pt-BR"/>
          </a:p>
        </p:txBody>
      </p:sp>
    </p:spTree>
    <p:extLst>
      <p:ext uri="{BB962C8B-B14F-4D97-AF65-F5344CB8AC3E}">
        <p14:creationId xmlns:p14="http://schemas.microsoft.com/office/powerpoint/2010/main" val="2297728716"/>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 name="Título 5"/>
          <p:cNvSpPr>
            <a:spLocks noGrp="1"/>
          </p:cNvSpPr>
          <p:nvPr>
            <p:ph type="title"/>
          </p:nvPr>
        </p:nvSpPr>
        <p:spPr/>
        <p:txBody>
          <a:bodyPr rtlCol="0"/>
          <a:lstStyle>
            <a:extLst/>
          </a:lstStyle>
          <a:p>
            <a:r>
              <a:rPr lang="pt-BR" smtClean="0"/>
              <a:t>Clique para editar o estilo do título mestre</a:t>
            </a:r>
            <a:endParaRPr lang="en-US"/>
          </a:p>
        </p:txBody>
      </p:sp>
      <p:sp>
        <p:nvSpPr>
          <p:cNvPr id="3" name="Espaço Reservado para Data 2"/>
          <p:cNvSpPr>
            <a:spLocks noGrp="1"/>
          </p:cNvSpPr>
          <p:nvPr>
            <p:ph type="dt" sz="half" idx="10"/>
          </p:nvPr>
        </p:nvSpPr>
        <p:spPr/>
        <p:txBody>
          <a:bodyPr/>
          <a:lstStyle>
            <a:lvl1pPr>
              <a:defRPr/>
            </a:lvl1pPr>
            <a:extLst/>
          </a:lstStyle>
          <a:p>
            <a:pPr>
              <a:defRPr/>
            </a:pPr>
            <a:endParaRPr lang="pt-BR"/>
          </a:p>
        </p:txBody>
      </p:sp>
      <p:sp>
        <p:nvSpPr>
          <p:cNvPr id="4" name="Espaço Reservado para Rodapé 3"/>
          <p:cNvSpPr>
            <a:spLocks noGrp="1"/>
          </p:cNvSpPr>
          <p:nvPr>
            <p:ph type="ftr" sz="quarter" idx="11"/>
          </p:nvPr>
        </p:nvSpPr>
        <p:spPr/>
        <p:txBody>
          <a:bodyPr/>
          <a:lstStyle>
            <a:lvl1pPr>
              <a:defRPr/>
            </a:lvl1pPr>
            <a:extLst/>
          </a:lstStyle>
          <a:p>
            <a:pPr>
              <a:defRPr/>
            </a:pPr>
            <a:endParaRPr lang="pt-BR"/>
          </a:p>
        </p:txBody>
      </p:sp>
      <p:sp>
        <p:nvSpPr>
          <p:cNvPr id="5" name="Espaço Reservado para Número de Slide 4"/>
          <p:cNvSpPr>
            <a:spLocks noGrp="1"/>
          </p:cNvSpPr>
          <p:nvPr>
            <p:ph type="sldNum" sz="quarter" idx="12"/>
          </p:nvPr>
        </p:nvSpPr>
        <p:spPr/>
        <p:txBody>
          <a:bodyPr/>
          <a:lstStyle>
            <a:lvl1pPr>
              <a:defRPr/>
            </a:lvl1pPr>
          </a:lstStyle>
          <a:p>
            <a:fld id="{7962DFAC-DD49-48F9-94EE-E0FADDEB1141}" type="slidenum">
              <a:rPr lang="pt-BR" altLang="pt-BR"/>
              <a:pPr/>
              <a:t>‹nº›</a:t>
            </a:fld>
            <a:endParaRPr lang="pt-BR" altLang="pt-BR"/>
          </a:p>
        </p:txBody>
      </p:sp>
    </p:spTree>
    <p:extLst>
      <p:ext uri="{BB962C8B-B14F-4D97-AF65-F5344CB8AC3E}">
        <p14:creationId xmlns:p14="http://schemas.microsoft.com/office/powerpoint/2010/main" val="885011396"/>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9"/>
          <p:cNvSpPr>
            <a:spLocks noGrp="1"/>
          </p:cNvSpPr>
          <p:nvPr>
            <p:ph type="dt" sz="half" idx="10"/>
          </p:nvPr>
        </p:nvSpPr>
        <p:spPr/>
        <p:txBody>
          <a:bodyPr/>
          <a:lstStyle>
            <a:lvl1pPr>
              <a:defRPr/>
            </a:lvl1pPr>
          </a:lstStyle>
          <a:p>
            <a:pPr>
              <a:defRPr/>
            </a:pPr>
            <a:endParaRPr lang="pt-BR"/>
          </a:p>
        </p:txBody>
      </p:sp>
      <p:sp>
        <p:nvSpPr>
          <p:cNvPr id="3" name="Espaço Reservado para Rodapé 21"/>
          <p:cNvSpPr>
            <a:spLocks noGrp="1"/>
          </p:cNvSpPr>
          <p:nvPr>
            <p:ph type="ftr" sz="quarter" idx="11"/>
          </p:nvPr>
        </p:nvSpPr>
        <p:spPr/>
        <p:txBody>
          <a:bodyPr/>
          <a:lstStyle>
            <a:lvl1pPr>
              <a:defRPr/>
            </a:lvl1pPr>
          </a:lstStyle>
          <a:p>
            <a:pPr>
              <a:defRPr/>
            </a:pPr>
            <a:endParaRPr lang="pt-BR"/>
          </a:p>
        </p:txBody>
      </p:sp>
      <p:sp>
        <p:nvSpPr>
          <p:cNvPr id="4" name="Espaço Reservado para Número de Slide 17"/>
          <p:cNvSpPr>
            <a:spLocks noGrp="1"/>
          </p:cNvSpPr>
          <p:nvPr>
            <p:ph type="sldNum" sz="quarter" idx="12"/>
          </p:nvPr>
        </p:nvSpPr>
        <p:spPr/>
        <p:txBody>
          <a:bodyPr/>
          <a:lstStyle>
            <a:lvl1pPr>
              <a:defRPr/>
            </a:lvl1pPr>
          </a:lstStyle>
          <a:p>
            <a:fld id="{ED38048A-A198-41B9-A6FE-1EADDFC690EF}" type="slidenum">
              <a:rPr lang="pt-BR" altLang="pt-BR"/>
              <a:pPr/>
              <a:t>‹nº›</a:t>
            </a:fld>
            <a:endParaRPr lang="pt-BR" altLang="pt-BR"/>
          </a:p>
        </p:txBody>
      </p:sp>
    </p:spTree>
    <p:extLst>
      <p:ext uri="{BB962C8B-B14F-4D97-AF65-F5344CB8AC3E}">
        <p14:creationId xmlns:p14="http://schemas.microsoft.com/office/powerpoint/2010/main" val="1421910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pt-BR" smtClean="0"/>
              <a:t>Clique para editar o estilo do título mestre</a:t>
            </a:r>
            <a:endParaRPr lang="en-US"/>
          </a:p>
        </p:txBody>
      </p:sp>
      <p:sp>
        <p:nvSpPr>
          <p:cNvPr id="3" name="Espaço Reservado para Texto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pt-BR" smtClean="0"/>
              <a:t>Clique para editar os estilos do texto mestre</a:t>
            </a:r>
          </a:p>
        </p:txBody>
      </p:sp>
      <p:sp>
        <p:nvSpPr>
          <p:cNvPr id="4" name="Espaço Reservado para Conteúdo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5" name="Espaço Reservado para Data 4"/>
          <p:cNvSpPr>
            <a:spLocks noGrp="1"/>
          </p:cNvSpPr>
          <p:nvPr>
            <p:ph type="dt" sz="half" idx="10"/>
          </p:nvPr>
        </p:nvSpPr>
        <p:spPr/>
        <p:txBody>
          <a:bodyPr/>
          <a:lstStyle>
            <a:lvl1pPr>
              <a:defRPr/>
            </a:lvl1pPr>
            <a:extLst/>
          </a:lstStyle>
          <a:p>
            <a:pPr>
              <a:defRPr/>
            </a:pPr>
            <a:endParaRPr lang="pt-BR"/>
          </a:p>
        </p:txBody>
      </p:sp>
      <p:sp>
        <p:nvSpPr>
          <p:cNvPr id="6" name="Espaço Reservado para Rodapé 5"/>
          <p:cNvSpPr>
            <a:spLocks noGrp="1"/>
          </p:cNvSpPr>
          <p:nvPr>
            <p:ph type="ftr" sz="quarter" idx="11"/>
          </p:nvPr>
        </p:nvSpPr>
        <p:spPr/>
        <p:txBody>
          <a:bodyPr/>
          <a:lstStyle>
            <a:lvl1pPr>
              <a:defRPr/>
            </a:lvl1pPr>
            <a:extLst/>
          </a:lstStyle>
          <a:p>
            <a:pPr>
              <a:defRPr/>
            </a:pPr>
            <a:endParaRPr lang="pt-BR"/>
          </a:p>
        </p:txBody>
      </p:sp>
      <p:sp>
        <p:nvSpPr>
          <p:cNvPr id="7" name="Espaço Reservado para Número de Slide 6"/>
          <p:cNvSpPr>
            <a:spLocks noGrp="1"/>
          </p:cNvSpPr>
          <p:nvPr>
            <p:ph type="sldNum" sz="quarter" idx="12"/>
          </p:nvPr>
        </p:nvSpPr>
        <p:spPr/>
        <p:txBody>
          <a:bodyPr/>
          <a:lstStyle>
            <a:lvl1pPr>
              <a:defRPr/>
            </a:lvl1pPr>
          </a:lstStyle>
          <a:p>
            <a:fld id="{70541481-0956-44DB-9A60-C19E6F098EE8}" type="slidenum">
              <a:rPr lang="pt-BR" altLang="pt-BR"/>
              <a:pPr/>
              <a:t>‹nº›</a:t>
            </a:fld>
            <a:endParaRPr lang="pt-BR" altLang="pt-BR"/>
          </a:p>
        </p:txBody>
      </p:sp>
    </p:spTree>
    <p:extLst>
      <p:ext uri="{BB962C8B-B14F-4D97-AF65-F5344CB8AC3E}">
        <p14:creationId xmlns:p14="http://schemas.microsoft.com/office/powerpoint/2010/main" val="3054083021"/>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Forma livre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latin typeface="Arial" charset="0"/>
            </a:endParaRPr>
          </a:p>
        </p:txBody>
      </p:sp>
      <p:sp>
        <p:nvSpPr>
          <p:cNvPr id="6" name="Forma livre 15"/>
          <p:cNvSpPr>
            <a:spLocks/>
          </p:cNvSpPr>
          <p:nvPr/>
        </p:nvSpPr>
        <p:spPr bwMode="auto">
          <a:xfrm>
            <a:off x="485775" y="5938838"/>
            <a:ext cx="3690938" cy="933450"/>
          </a:xfrm>
          <a:custGeom>
            <a:avLst/>
            <a:gdLst>
              <a:gd name="T0" fmla="*/ 0 w 5591"/>
              <a:gd name="T1" fmla="*/ 0 h 588"/>
              <a:gd name="T2" fmla="*/ 5760 w 5591"/>
              <a:gd name="T3" fmla="*/ 0 h 588"/>
              <a:gd name="T4" fmla="*/ 5760 w 5591"/>
              <a:gd name="T5" fmla="*/ 528 h 588"/>
              <a:gd name="T6" fmla="*/ 48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pt-BR"/>
          </a:p>
        </p:txBody>
      </p:sp>
      <p:sp>
        <p:nvSpPr>
          <p:cNvPr id="7" name="Triângulo retângulo 6"/>
          <p:cNvSpPr>
            <a:spLocks/>
          </p:cNvSpPr>
          <p:nvPr/>
        </p:nvSpPr>
        <p:spPr bwMode="auto">
          <a:xfrm>
            <a:off x="-6042" y="5791253"/>
            <a:ext cx="3402314" cy="1080868"/>
          </a:xfrm>
          <a:prstGeom prst="rtTriangle">
            <a:avLst/>
          </a:prstGeom>
          <a:blipFill>
            <a:blip r:embed="rId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8" name="Conector reto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Divisa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10" name="Divisa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4" name="Espaço Reservado para Texto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pt-BR" smtClean="0"/>
              <a:t>Clique para editar os estilos do texto mestre</a:t>
            </a:r>
          </a:p>
        </p:txBody>
      </p:sp>
      <p:sp>
        <p:nvSpPr>
          <p:cNvPr id="3" name="Espaço Reservado para Imagem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pt-BR" noProof="0" smtClean="0"/>
              <a:t>Clique no ícone para adicionar uma imagem</a:t>
            </a:r>
            <a:endParaRPr lang="en-US" noProof="0" dirty="0"/>
          </a:p>
        </p:txBody>
      </p:sp>
      <p:sp>
        <p:nvSpPr>
          <p:cNvPr id="2" name="Título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pt-BR" smtClean="0"/>
              <a:t>Clique para editar o estilo do título mestre</a:t>
            </a:r>
            <a:endParaRPr lang="en-US"/>
          </a:p>
        </p:txBody>
      </p:sp>
      <p:sp>
        <p:nvSpPr>
          <p:cNvPr id="11" name="Espaço Reservado para Data 4"/>
          <p:cNvSpPr>
            <a:spLocks noGrp="1"/>
          </p:cNvSpPr>
          <p:nvPr>
            <p:ph type="dt" sz="half" idx="10"/>
          </p:nvPr>
        </p:nvSpPr>
        <p:spPr/>
        <p:txBody>
          <a:bodyPr/>
          <a:lstStyle>
            <a:lvl1pPr>
              <a:defRPr>
                <a:solidFill>
                  <a:schemeClr val="tx1"/>
                </a:solidFill>
              </a:defRPr>
            </a:lvl1pPr>
            <a:extLst/>
          </a:lstStyle>
          <a:p>
            <a:pPr>
              <a:defRPr/>
            </a:pPr>
            <a:endParaRPr lang="pt-BR"/>
          </a:p>
        </p:txBody>
      </p:sp>
      <p:sp>
        <p:nvSpPr>
          <p:cNvPr id="12" name="Espaço Reservado para Rodapé 5"/>
          <p:cNvSpPr>
            <a:spLocks noGrp="1"/>
          </p:cNvSpPr>
          <p:nvPr>
            <p:ph type="ftr" sz="quarter" idx="11"/>
          </p:nvPr>
        </p:nvSpPr>
        <p:spPr/>
        <p:txBody>
          <a:bodyPr/>
          <a:lstStyle>
            <a:lvl1pPr>
              <a:defRPr>
                <a:solidFill>
                  <a:schemeClr val="tx1"/>
                </a:solidFill>
              </a:defRPr>
            </a:lvl1pPr>
            <a:extLst/>
          </a:lstStyle>
          <a:p>
            <a:pPr>
              <a:defRPr/>
            </a:pPr>
            <a:endParaRPr lang="pt-BR"/>
          </a:p>
        </p:txBody>
      </p:sp>
      <p:sp>
        <p:nvSpPr>
          <p:cNvPr id="13" name="Espaço Reservado para Número de Slide 6"/>
          <p:cNvSpPr>
            <a:spLocks noGrp="1"/>
          </p:cNvSpPr>
          <p:nvPr>
            <p:ph type="sldNum" sz="quarter" idx="12"/>
          </p:nvPr>
        </p:nvSpPr>
        <p:spPr/>
        <p:txBody>
          <a:bodyPr/>
          <a:lstStyle>
            <a:lvl1pPr>
              <a:defRPr/>
            </a:lvl1pPr>
          </a:lstStyle>
          <a:p>
            <a:fld id="{F7D37A9E-DF1E-470C-8371-1057181144DA}" type="slidenum">
              <a:rPr lang="pt-BR" altLang="pt-BR"/>
              <a:pPr/>
              <a:t>‹nº›</a:t>
            </a:fld>
            <a:endParaRPr lang="pt-BR" altLang="pt-BR"/>
          </a:p>
        </p:txBody>
      </p:sp>
    </p:spTree>
    <p:extLst>
      <p:ext uri="{BB962C8B-B14F-4D97-AF65-F5344CB8AC3E}">
        <p14:creationId xmlns:p14="http://schemas.microsoft.com/office/powerpoint/2010/main" val="3154120122"/>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Forma livre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latin typeface="Arial" charset="0"/>
            </a:endParaRPr>
          </a:p>
        </p:txBody>
      </p:sp>
      <p:sp>
        <p:nvSpPr>
          <p:cNvPr id="1027" name="Forma livre 11"/>
          <p:cNvSpPr>
            <a:spLocks/>
          </p:cNvSpPr>
          <p:nvPr/>
        </p:nvSpPr>
        <p:spPr bwMode="auto">
          <a:xfrm>
            <a:off x="485775" y="5938838"/>
            <a:ext cx="3690938" cy="933450"/>
          </a:xfrm>
          <a:custGeom>
            <a:avLst/>
            <a:gdLst>
              <a:gd name="T0" fmla="*/ 0 w 5591"/>
              <a:gd name="T1" fmla="*/ 0 h 588"/>
              <a:gd name="T2" fmla="*/ 5760 w 5591"/>
              <a:gd name="T3" fmla="*/ 0 h 588"/>
              <a:gd name="T4" fmla="*/ 5760 w 5591"/>
              <a:gd name="T5" fmla="*/ 528 h 588"/>
              <a:gd name="T6" fmla="*/ 48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pt-BR"/>
          </a:p>
        </p:txBody>
      </p:sp>
      <p:sp>
        <p:nvSpPr>
          <p:cNvPr id="14" name="Triângulo retângulo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5" name="Conector reto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ço Reservado para Título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pt-BR" smtClean="0"/>
              <a:t>Clique para editar o estilo do título mestre</a:t>
            </a:r>
            <a:endParaRPr lang="en-US"/>
          </a:p>
        </p:txBody>
      </p:sp>
      <p:sp>
        <p:nvSpPr>
          <p:cNvPr id="1033" name="Espaço Reservado para Texto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altLang="pt-BR" smtClean="0"/>
              <a:t>Clique para editar os estilos do texto mestre</a:t>
            </a:r>
          </a:p>
          <a:p>
            <a:pPr lvl="1"/>
            <a:r>
              <a:rPr lang="pt-BR" altLang="pt-BR" smtClean="0"/>
              <a:t>Segundo nível</a:t>
            </a:r>
          </a:p>
          <a:p>
            <a:pPr lvl="2"/>
            <a:r>
              <a:rPr lang="pt-BR" altLang="pt-BR" smtClean="0"/>
              <a:t>Terceiro nível</a:t>
            </a:r>
          </a:p>
          <a:p>
            <a:pPr lvl="3"/>
            <a:r>
              <a:rPr lang="pt-BR" altLang="pt-BR" smtClean="0"/>
              <a:t>Quarto nível</a:t>
            </a:r>
          </a:p>
          <a:p>
            <a:pPr lvl="4"/>
            <a:r>
              <a:rPr lang="pt-BR" altLang="pt-BR" smtClean="0"/>
              <a:t>Quinto nível</a:t>
            </a:r>
            <a:endParaRPr lang="en-US" altLang="pt-BR" smtClean="0"/>
          </a:p>
        </p:txBody>
      </p:sp>
      <p:sp>
        <p:nvSpPr>
          <p:cNvPr id="10" name="Espaço Reservado para Data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latin typeface="Arial" charset="0"/>
              </a:defRPr>
            </a:lvl1pPr>
            <a:extLst/>
          </a:lstStyle>
          <a:p>
            <a:pPr>
              <a:defRPr/>
            </a:pPr>
            <a:endParaRPr lang="pt-BR"/>
          </a:p>
        </p:txBody>
      </p:sp>
      <p:sp>
        <p:nvSpPr>
          <p:cNvPr id="22" name="Espaço Reservado para Rodapé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latin typeface="Arial" charset="0"/>
              </a:defRPr>
            </a:lvl1pPr>
            <a:extLst/>
          </a:lstStyle>
          <a:p>
            <a:pPr>
              <a:defRPr/>
            </a:pPr>
            <a:endParaRPr lang="pt-BR"/>
          </a:p>
        </p:txBody>
      </p:sp>
      <p:sp>
        <p:nvSpPr>
          <p:cNvPr id="18" name="Espaço Reservado para Número de Slide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vl1pPr>
          </a:lstStyle>
          <a:p>
            <a:fld id="{E4A8ACE4-CCAC-4C45-89C6-DA45ACF433E7}" type="slidenum">
              <a:rPr lang="pt-BR" altLang="pt-BR"/>
              <a:pPr/>
              <a:t>‹nº›</a:t>
            </a:fld>
            <a:endParaRPr lang="pt-BR" altLang="pt-BR"/>
          </a:p>
        </p:txBody>
      </p:sp>
    </p:spTree>
  </p:cSld>
  <p:clrMap bg1="lt1" tx1="dk1" bg2="lt2" tx2="dk2" accent1="accent1" accent2="accent2" accent3="accent3" accent4="accent4" accent5="accent5" accent6="accent6" hlink="hlink" folHlink="folHlink"/>
  <p:sldLayoutIdLst>
    <p:sldLayoutId id="2147483827" r:id="rId1"/>
    <p:sldLayoutId id="2147483823" r:id="rId2"/>
    <p:sldLayoutId id="2147483828" r:id="rId3"/>
    <p:sldLayoutId id="2147483829" r:id="rId4"/>
    <p:sldLayoutId id="2147483830" r:id="rId5"/>
    <p:sldLayoutId id="2147483831" r:id="rId6"/>
    <p:sldLayoutId id="2147483824" r:id="rId7"/>
    <p:sldLayoutId id="2147483832" r:id="rId8"/>
    <p:sldLayoutId id="2147483833" r:id="rId9"/>
    <p:sldLayoutId id="2147483825" r:id="rId10"/>
    <p:sldLayoutId id="2147483826"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Imagem 5" descr="400dpiLogo.jpg"/>
          <p:cNvPicPr>
            <a:picLocks noChangeAspect="1"/>
          </p:cNvPicPr>
          <p:nvPr/>
        </p:nvPicPr>
        <p:blipFill>
          <a:blip r:embed="rId3">
            <a:lum bright="40000" contrast="-40000"/>
            <a:extLst>
              <a:ext uri="{28A0092B-C50C-407E-A947-70E740481C1C}">
                <a14:useLocalDpi xmlns:a14="http://schemas.microsoft.com/office/drawing/2010/main" val="0"/>
              </a:ext>
            </a:extLst>
          </a:blip>
          <a:srcRect/>
          <a:stretch>
            <a:fillRect/>
          </a:stretch>
        </p:blipFill>
        <p:spPr bwMode="auto">
          <a:xfrm>
            <a:off x="215900" y="333375"/>
            <a:ext cx="2955925"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Imagem 2"/>
          <p:cNvPicPr>
            <a:picLocks noChangeAspect="1"/>
          </p:cNvPicPr>
          <p:nvPr/>
        </p:nvPicPr>
        <p:blipFill>
          <a:blip r:embed="rId4">
            <a:extLst>
              <a:ext uri="{28A0092B-C50C-407E-A947-70E740481C1C}">
                <a14:useLocalDpi xmlns:a14="http://schemas.microsoft.com/office/drawing/2010/main" val="0"/>
              </a:ext>
            </a:extLst>
          </a:blip>
          <a:srcRect b="25926"/>
          <a:stretch>
            <a:fillRect/>
          </a:stretch>
        </p:blipFill>
        <p:spPr bwMode="auto">
          <a:xfrm>
            <a:off x="3441700" y="333375"/>
            <a:ext cx="5256213" cy="604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idx="1"/>
          </p:nvPr>
        </p:nvSpPr>
        <p:spPr>
          <a:xfrm>
            <a:off x="179388" y="908050"/>
            <a:ext cx="8713787" cy="5184775"/>
          </a:xfrm>
        </p:spPr>
        <p:txBody>
          <a:bodyPr/>
          <a:lstStyle/>
          <a:p>
            <a:pPr algn="just"/>
            <a:r>
              <a:rPr lang="pt-BR" altLang="pt-BR" sz="2000" smtClean="0"/>
              <a:t>A professora Lenise Garcia, da Universidade de Brasília, destaca em seu artigo (Aborto em Caso de Zica Vírus -Precisamos Falar Sobre Aborto Mitos e Verdades Ed Estudos Nacionais 2018. Pág. 376) que:</a:t>
            </a:r>
          </a:p>
          <a:p>
            <a:pPr algn="just"/>
            <a:r>
              <a:rPr lang="pt-BR" altLang="pt-BR" sz="2000" smtClean="0"/>
              <a:t>‘‘Não há correlação entre o número de casos de zica e de crianças nascidas com microcefalia, se compararmos o Nordeste brasileiro e  dados de outros países,ou mesmo de outros Estados brasileiros,como o Mato Grosso ,onde há muitos casos de zica mas poucas crianças nascem com problemas neurológicos.A hipótese de algum outro fator que esteja interferindo deve ser considerada.A forte diminuição da incidência de zica –assim como de outras doenças transmitidas pelo aedes aegypti-em 2017 também ajudou a diminuir a pressão sobre o assunto,de resto muito exacerbada por uma campanha midiática que se mostrou pouco justificável com o correr do tempo.’’ </a:t>
            </a:r>
          </a:p>
        </p:txBody>
      </p:sp>
      <p:sp>
        <p:nvSpPr>
          <p:cNvPr id="9218" name="Rectangle 2"/>
          <p:cNvSpPr>
            <a:spLocks noGrp="1" noChangeArrowheads="1"/>
          </p:cNvSpPr>
          <p:nvPr>
            <p:ph type="title"/>
          </p:nvPr>
        </p:nvSpPr>
        <p:spPr>
          <a:xfrm>
            <a:off x="395536" y="188640"/>
            <a:ext cx="8229600" cy="792088"/>
          </a:xfrm>
        </p:spPr>
        <p:txBody>
          <a:bodyPr/>
          <a:lstStyle/>
          <a:p>
            <a:pPr algn="ctr" eaLnBrk="1" fontAlgn="auto" hangingPunct="1">
              <a:spcAft>
                <a:spcPts val="0"/>
              </a:spcAft>
              <a:defRPr/>
            </a:pPr>
            <a:r>
              <a:rPr lang="pt-BR" sz="2000" dirty="0" smtClean="0"/>
              <a:t>ASPECTOS BIOMÉDICOS DA INFECÇÃO POR ZIKA VÍRUS</a:t>
            </a:r>
          </a:p>
        </p:txBody>
      </p:sp>
      <p:pic>
        <p:nvPicPr>
          <p:cNvPr id="18436" name="Imagem 3" descr="400dpiLogo.jpg"/>
          <p:cNvPicPr>
            <a:picLocks noChangeAspect="1"/>
          </p:cNvPicPr>
          <p:nvPr/>
        </p:nvPicPr>
        <p:blipFill>
          <a:blip r:embed="rId2">
            <a:lum bright="40000" contrast="-40000"/>
            <a:extLst>
              <a:ext uri="{28A0092B-C50C-407E-A947-70E740481C1C}">
                <a14:useLocalDpi xmlns:a14="http://schemas.microsoft.com/office/drawing/2010/main" val="0"/>
              </a:ext>
            </a:extLst>
          </a:blip>
          <a:srcRect/>
          <a:stretch>
            <a:fillRect/>
          </a:stretch>
        </p:blipFill>
        <p:spPr bwMode="auto">
          <a:xfrm>
            <a:off x="5940425" y="5900738"/>
            <a:ext cx="28797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idx="1"/>
          </p:nvPr>
        </p:nvSpPr>
        <p:spPr>
          <a:xfrm>
            <a:off x="0" y="620713"/>
            <a:ext cx="9144000" cy="6051550"/>
          </a:xfrm>
        </p:spPr>
        <p:txBody>
          <a:bodyPr/>
          <a:lstStyle/>
          <a:p>
            <a:pPr algn="just" eaLnBrk="1" hangingPunct="1">
              <a:lnSpc>
                <a:spcPct val="90000"/>
              </a:lnSpc>
            </a:pPr>
            <a:endParaRPr lang="pt-PT" altLang="pt-BR" sz="2400" smtClean="0"/>
          </a:p>
          <a:p>
            <a:pPr algn="just" eaLnBrk="1" hangingPunct="1">
              <a:lnSpc>
                <a:spcPct val="90000"/>
              </a:lnSpc>
            </a:pPr>
            <a:r>
              <a:rPr lang="pt-PT" altLang="pt-BR" sz="2400" smtClean="0"/>
              <a:t>A interrupção da vida intrauterina pode ser classificada em interrupção médica da gravidez (IMG), interrupção voluntária da gravidez (IVG) e interrupção terapêutica da gravidez (ITG)</a:t>
            </a:r>
          </a:p>
          <a:p>
            <a:pPr algn="just" eaLnBrk="1" hangingPunct="1">
              <a:lnSpc>
                <a:spcPct val="90000"/>
              </a:lnSpc>
            </a:pPr>
            <a:r>
              <a:rPr lang="pt-PT" altLang="pt-BR" sz="2400" smtClean="0"/>
              <a:t>As causas da </a:t>
            </a:r>
            <a:r>
              <a:rPr lang="pt-PT" altLang="pt-BR" sz="2400" i="1" smtClean="0"/>
              <a:t>interrupção voluntária da gravidez</a:t>
            </a:r>
            <a:r>
              <a:rPr lang="pt-PT" altLang="pt-BR" sz="2400" smtClean="0"/>
              <a:t> são de natureza subjetiva e ligam-se à avaliação exclusiva da mulher. A primeira nação que legalizou a </a:t>
            </a:r>
            <a:r>
              <a:rPr lang="pt-PT" altLang="pt-BR" sz="2400" i="1" smtClean="0"/>
              <a:t>interrupção voluntária da gravidez </a:t>
            </a:r>
            <a:r>
              <a:rPr lang="pt-PT" altLang="pt-BR" sz="2400" smtClean="0"/>
              <a:t>(IVG) foi na União Soviética, no início dos anos vinte. Deram continuidade à trajetória da legislação permissiva do aborto, em 1956, Polônia, Hungria e Bugária, e, em 1957, a Checoslováquia. Em 1967, a Grã Breanha promulgou o </a:t>
            </a:r>
            <a:r>
              <a:rPr lang="pt-PT" altLang="pt-BR" sz="2400" i="1" smtClean="0"/>
              <a:t>Abortion Act </a:t>
            </a:r>
            <a:r>
              <a:rPr lang="pt-PT" altLang="pt-BR" sz="2400" smtClean="0"/>
              <a:t>e nos EUA, em 1973, houve o pronuciamento da Corte suprema em duas sentenças, legalizando o aborto (IVG), sob o argumento de que a decisão era direito privativo da mulher</a:t>
            </a:r>
            <a:endParaRPr lang="pt-BR" altLang="pt-BR" sz="2400" smtClean="0"/>
          </a:p>
        </p:txBody>
      </p:sp>
      <p:sp>
        <p:nvSpPr>
          <p:cNvPr id="10242" name="Rectangle 2"/>
          <p:cNvSpPr>
            <a:spLocks noGrp="1" noChangeArrowheads="1"/>
          </p:cNvSpPr>
          <p:nvPr>
            <p:ph type="title"/>
          </p:nvPr>
        </p:nvSpPr>
        <p:spPr>
          <a:xfrm>
            <a:off x="323528" y="0"/>
            <a:ext cx="8363272" cy="908720"/>
          </a:xfrm>
        </p:spPr>
        <p:txBody>
          <a:bodyPr>
            <a:noAutofit/>
          </a:bodyPr>
          <a:lstStyle/>
          <a:p>
            <a:pPr algn="ctr" eaLnBrk="1" fontAlgn="auto" hangingPunct="1">
              <a:spcAft>
                <a:spcPts val="0"/>
              </a:spcAft>
              <a:defRPr/>
            </a:pPr>
            <a:r>
              <a:rPr lang="pt-PT" sz="1800" dirty="0" smtClean="0"/>
              <a:t>BREVE CONTEXTUALIZAÇÃO DE FORMAS DE INTERRUPÇÃO DA VIDA UTERINA E O MOVIMENTO MUNDIAL DE LEGALIZAÇÃO DO ABORTO</a:t>
            </a:r>
            <a:r>
              <a:rPr lang="pt-BR" sz="2000" dirty="0" smtClean="0"/>
              <a:t/>
            </a:r>
            <a:br>
              <a:rPr lang="pt-BR" sz="2000" dirty="0" smtClean="0"/>
            </a:br>
            <a:endParaRPr lang="pt-BR" sz="2000" dirty="0" smtClean="0"/>
          </a:p>
        </p:txBody>
      </p:sp>
      <p:pic>
        <p:nvPicPr>
          <p:cNvPr id="19460" name="Imagem 3" descr="400dpiLogo.jpg"/>
          <p:cNvPicPr>
            <a:picLocks noChangeAspect="1"/>
          </p:cNvPicPr>
          <p:nvPr/>
        </p:nvPicPr>
        <p:blipFill>
          <a:blip r:embed="rId2">
            <a:lum bright="40000" contrast="-40000"/>
            <a:extLst>
              <a:ext uri="{28A0092B-C50C-407E-A947-70E740481C1C}">
                <a14:useLocalDpi xmlns:a14="http://schemas.microsoft.com/office/drawing/2010/main" val="0"/>
              </a:ext>
            </a:extLst>
          </a:blip>
          <a:srcRect/>
          <a:stretch>
            <a:fillRect/>
          </a:stretch>
        </p:blipFill>
        <p:spPr bwMode="auto">
          <a:xfrm>
            <a:off x="5940425" y="6043613"/>
            <a:ext cx="28797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idx="1"/>
          </p:nvPr>
        </p:nvSpPr>
        <p:spPr>
          <a:xfrm>
            <a:off x="358775" y="620713"/>
            <a:ext cx="8605838" cy="5761037"/>
          </a:xfrm>
        </p:spPr>
        <p:txBody>
          <a:bodyPr/>
          <a:lstStyle/>
          <a:p>
            <a:pPr algn="just" eaLnBrk="1" hangingPunct="1">
              <a:lnSpc>
                <a:spcPct val="90000"/>
              </a:lnSpc>
              <a:defRPr/>
            </a:pPr>
            <a:r>
              <a:rPr lang="pt-PT" sz="2000" dirty="0" smtClean="0"/>
              <a:t>Atualmente, o discurso malthusiano de controle mundial de natalidade se apresenta nos textos da ONU e de ONGS como por exemplo, a International Planned Parenthood Federation ( IPPF): afirma-se que o crescimento da população é exponencial e a produção de alimentos não consegue acompanhar tal crescimento pois a Terra não pode alimentar a todos. O povo é a causa da pobreza e de desemprego e impede o desenvolvimento e a concentração de pobres na cidade é causa de delinquência e marginalidade (Schooyans 2002 , 152,153) .</a:t>
            </a:r>
            <a:endParaRPr lang="pt-BR" sz="2000" dirty="0" smtClean="0"/>
          </a:p>
          <a:p>
            <a:pPr algn="just" eaLnBrk="1" hangingPunct="1">
              <a:lnSpc>
                <a:spcPct val="90000"/>
              </a:lnSpc>
              <a:defRPr/>
            </a:pPr>
            <a:r>
              <a:rPr lang="pt-PT" sz="2000" dirty="0" smtClean="0"/>
              <a:t>No ano de 1946 Julian Huxley assumiu a chefia da UNESCO, após ficar conhecido por defender a esterilização de débeis mentais, sendo encontrada em Frederick Osborne outra variante desse eugenismo.</a:t>
            </a:r>
          </a:p>
          <a:p>
            <a:pPr algn="just" eaLnBrk="1" hangingPunct="1">
              <a:lnSpc>
                <a:spcPct val="90000"/>
              </a:lnSpc>
              <a:defRPr/>
            </a:pPr>
            <a:r>
              <a:rPr lang="pt-PT" sz="2000" dirty="0" smtClean="0"/>
              <a:t> Em 1952 Frederick Osborne tornou-se Presidente do Population Council sediado em Nova York, entidade representativa dos interesses da Fundação Rockefeller, que controla programas demográficos dos Estados Unidos, da ONU, das agências da ONU, bem como de diversas Organizações Não Governamentais}(ONG) entre as quais, a famosa Interantional Planned Parenthood Federation.</a:t>
            </a:r>
            <a:endParaRPr lang="pt-BR" sz="2000" dirty="0" smtClean="0"/>
          </a:p>
          <a:p>
            <a:pPr algn="just" eaLnBrk="1" hangingPunct="1">
              <a:lnSpc>
                <a:spcPct val="90000"/>
              </a:lnSpc>
              <a:defRPr/>
            </a:pPr>
            <a:endParaRPr lang="pt-BR" sz="1800" b="1" dirty="0" smtClean="0">
              <a:latin typeface="+mj-lt"/>
              <a:cs typeface="Arial" charset="0"/>
            </a:endParaRPr>
          </a:p>
        </p:txBody>
      </p:sp>
      <p:sp>
        <p:nvSpPr>
          <p:cNvPr id="11266" name="Rectangle 2"/>
          <p:cNvSpPr>
            <a:spLocks noGrp="1" noChangeArrowheads="1"/>
          </p:cNvSpPr>
          <p:nvPr>
            <p:ph type="title"/>
          </p:nvPr>
        </p:nvSpPr>
        <p:spPr>
          <a:xfrm>
            <a:off x="0" y="-171400"/>
            <a:ext cx="8219256" cy="720080"/>
          </a:xfrm>
        </p:spPr>
        <p:txBody>
          <a:bodyPr/>
          <a:lstStyle/>
          <a:p>
            <a:pPr algn="ctr" eaLnBrk="1" fontAlgn="auto" hangingPunct="1">
              <a:spcAft>
                <a:spcPts val="0"/>
              </a:spcAft>
              <a:defRPr/>
            </a:pPr>
            <a:r>
              <a:rPr lang="pt-PT" sz="2000" dirty="0" smtClean="0"/>
              <a:t> O MOVIMENTO MUNDIAL DE LEGALIZAÇÃO DO ABORTO </a:t>
            </a:r>
            <a:endParaRPr lang="pt-BR" sz="2000" dirty="0" smtClean="0"/>
          </a:p>
        </p:txBody>
      </p:sp>
      <p:pic>
        <p:nvPicPr>
          <p:cNvPr id="20484" name="Imagem 3" descr="400dpiLogo.jpg"/>
          <p:cNvPicPr>
            <a:picLocks noChangeAspect="1"/>
          </p:cNvPicPr>
          <p:nvPr/>
        </p:nvPicPr>
        <p:blipFill>
          <a:blip r:embed="rId2">
            <a:lum bright="40000" contrast="-40000"/>
            <a:extLst>
              <a:ext uri="{28A0092B-C50C-407E-A947-70E740481C1C}">
                <a14:useLocalDpi xmlns:a14="http://schemas.microsoft.com/office/drawing/2010/main" val="0"/>
              </a:ext>
            </a:extLst>
          </a:blip>
          <a:srcRect/>
          <a:stretch>
            <a:fillRect/>
          </a:stretch>
        </p:blipFill>
        <p:spPr bwMode="auto">
          <a:xfrm>
            <a:off x="5940425" y="6043613"/>
            <a:ext cx="28797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idx="1"/>
          </p:nvPr>
        </p:nvSpPr>
        <p:spPr>
          <a:xfrm>
            <a:off x="250825" y="836613"/>
            <a:ext cx="8642350" cy="6021387"/>
          </a:xfrm>
        </p:spPr>
        <p:txBody>
          <a:bodyPr/>
          <a:lstStyle/>
          <a:p>
            <a:pPr algn="just"/>
            <a:r>
              <a:rPr lang="pt-PT" altLang="pt-BR" sz="2000" smtClean="0"/>
              <a:t>Nasceu a partir da Conferência de Bucareste em 1974 a dimensão intervencionista eugênica do controle da população, especialmente com vistas ao pobre, estruturada em uma ação sistemática de organismos internacionais  .</a:t>
            </a:r>
            <a:endParaRPr lang="pt-BR" altLang="pt-BR" sz="2000" smtClean="0"/>
          </a:p>
          <a:p>
            <a:pPr algn="just"/>
            <a:r>
              <a:rPr lang="pt-PT" altLang="pt-BR" sz="2000" smtClean="0"/>
              <a:t>Os Estados Unidos da América do Norte, agindo politicamente para controlar a população mundial, reuniu o Conselho de Segurança Nacional, sob o comando do Secretário de Estado Henry Kissinger e concluiu, em 1974, o Memorando de Estudo para a Segurança Nacional n 200, denominado Implicações do Crescimento da População Mundial para a Segurança dos Estados Unidos e Interesses Além Mar, conhecido também como Relatório Kissinger ( NSSM 200,1974,p.1) (o texto completo do Memorando de Estudo Para Segurança Nacional n 200 pode ser obtido por meio da seguinte fonte do governo dos EUA: National Security Study Memorandum NSSM 200Implication of Worldwide Population  Growth For U.S.Security and Overseas Interests (THE KISSINGER REPORT)10.12.1974.</a:t>
            </a:r>
            <a:endParaRPr lang="pt-BR" altLang="pt-BR" sz="2000" b="1" smtClean="0"/>
          </a:p>
        </p:txBody>
      </p:sp>
      <p:sp>
        <p:nvSpPr>
          <p:cNvPr id="12290" name="Rectangle 2"/>
          <p:cNvSpPr>
            <a:spLocks noGrp="1" noChangeArrowheads="1"/>
          </p:cNvSpPr>
          <p:nvPr>
            <p:ph type="title"/>
          </p:nvPr>
        </p:nvSpPr>
        <p:spPr>
          <a:xfrm>
            <a:off x="468312" y="0"/>
            <a:ext cx="8496175" cy="980728"/>
          </a:xfrm>
        </p:spPr>
        <p:txBody>
          <a:bodyPr/>
          <a:lstStyle/>
          <a:p>
            <a:pPr algn="ctr" eaLnBrk="1" fontAlgn="auto" hangingPunct="1">
              <a:spcAft>
                <a:spcPts val="0"/>
              </a:spcAft>
              <a:defRPr/>
            </a:pPr>
            <a:r>
              <a:rPr lang="pt-BR" sz="2800" dirty="0" smtClean="0"/>
              <a:t>O movimento mundial de legalização do aborto</a:t>
            </a:r>
          </a:p>
        </p:txBody>
      </p:sp>
      <p:pic>
        <p:nvPicPr>
          <p:cNvPr id="21508" name="Imagem 3" descr="400dpiLogo.jpg"/>
          <p:cNvPicPr>
            <a:picLocks noChangeAspect="1"/>
          </p:cNvPicPr>
          <p:nvPr/>
        </p:nvPicPr>
        <p:blipFill>
          <a:blip r:embed="rId2">
            <a:lum bright="40000" contrast="-40000"/>
            <a:extLst>
              <a:ext uri="{28A0092B-C50C-407E-A947-70E740481C1C}">
                <a14:useLocalDpi xmlns:a14="http://schemas.microsoft.com/office/drawing/2010/main" val="0"/>
              </a:ext>
            </a:extLst>
          </a:blip>
          <a:srcRect/>
          <a:stretch>
            <a:fillRect/>
          </a:stretch>
        </p:blipFill>
        <p:spPr bwMode="auto">
          <a:xfrm>
            <a:off x="5940425" y="5900738"/>
            <a:ext cx="28797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idx="1"/>
          </p:nvPr>
        </p:nvSpPr>
        <p:spPr>
          <a:xfrm>
            <a:off x="0" y="836613"/>
            <a:ext cx="9144000" cy="5616575"/>
          </a:xfrm>
        </p:spPr>
        <p:txBody>
          <a:bodyPr/>
          <a:lstStyle/>
          <a:p>
            <a:pPr algn="just"/>
            <a:r>
              <a:rPr lang="pt-PT" altLang="pt-BR" sz="2000" smtClean="0"/>
              <a:t>De acordo com Santos (2016: 34 e 35) os EUA, defensor da doutrina da segurança populacional tem interesses econômicos para exploração de recursos minerais dos países em desenvolvimento, e, consequentemente ter o domínio sobre suas riquezas, conforme texto do Memorando n. 200:</a:t>
            </a:r>
            <a:endParaRPr lang="pt-BR" altLang="pt-BR" sz="2000" smtClean="0"/>
          </a:p>
          <a:p>
            <a:pPr algn="just"/>
            <a:r>
              <a:rPr lang="pt-PT" altLang="pt-BR" sz="2000" smtClean="0"/>
              <a:t>Nas nações industrializadas, o crescimento populacional aumenta a necessidade de produção industrial .Isso com o tempo contribui para esgotar os recursos nacionais de matérias-primas e requer fontes de pouca rentabilidade e suprimentos externos. Para obter matérias primas,as nações industrializadas procuram localizar e desenvolver  fontes externas de suprimentos. A possibilidade de haver choques de interesses entre os países em desenvolvimento é evidente e já começou. É visível a discussão quando exigem direitos de águas territoriais e soberania nacional sobre os recursos minerais. Essa situação pode tornar-se pior nas disputas pela exploração e pelo aproveitamento do solo oceânico.( NSSM 200,1974,p.64)</a:t>
            </a:r>
            <a:endParaRPr lang="pt-BR" altLang="pt-BR" sz="2000" smtClean="0"/>
          </a:p>
          <a:p>
            <a:pPr algn="just" eaLnBrk="1" hangingPunct="1">
              <a:lnSpc>
                <a:spcPct val="90000"/>
              </a:lnSpc>
            </a:pPr>
            <a:endParaRPr lang="pt-BR" altLang="pt-BR" sz="2000" smtClean="0"/>
          </a:p>
        </p:txBody>
      </p:sp>
      <p:sp>
        <p:nvSpPr>
          <p:cNvPr id="13314" name="Rectangle 2"/>
          <p:cNvSpPr>
            <a:spLocks noGrp="1" noChangeArrowheads="1"/>
          </p:cNvSpPr>
          <p:nvPr>
            <p:ph type="title"/>
          </p:nvPr>
        </p:nvSpPr>
        <p:spPr>
          <a:xfrm>
            <a:off x="251520" y="-315416"/>
            <a:ext cx="8892480" cy="1143000"/>
          </a:xfrm>
        </p:spPr>
        <p:txBody>
          <a:bodyPr/>
          <a:lstStyle/>
          <a:p>
            <a:pPr algn="ctr" eaLnBrk="1" fontAlgn="auto" hangingPunct="1">
              <a:spcAft>
                <a:spcPts val="0"/>
              </a:spcAft>
              <a:defRPr/>
            </a:pPr>
            <a:r>
              <a:rPr lang="pt-BR" sz="2800" dirty="0" smtClean="0"/>
              <a:t>O movimento mundial de legalização do aborto</a:t>
            </a:r>
          </a:p>
        </p:txBody>
      </p:sp>
      <p:pic>
        <p:nvPicPr>
          <p:cNvPr id="22532" name="Imagem 3" descr="400dpiLogo.jpg"/>
          <p:cNvPicPr>
            <a:picLocks noChangeAspect="1"/>
          </p:cNvPicPr>
          <p:nvPr/>
        </p:nvPicPr>
        <p:blipFill>
          <a:blip r:embed="rId2">
            <a:lum bright="40000" contrast="-40000"/>
            <a:extLst>
              <a:ext uri="{28A0092B-C50C-407E-A947-70E740481C1C}">
                <a14:useLocalDpi xmlns:a14="http://schemas.microsoft.com/office/drawing/2010/main" val="0"/>
              </a:ext>
            </a:extLst>
          </a:blip>
          <a:srcRect/>
          <a:stretch>
            <a:fillRect/>
          </a:stretch>
        </p:blipFill>
        <p:spPr bwMode="auto">
          <a:xfrm>
            <a:off x="5940425" y="5900738"/>
            <a:ext cx="28797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idx="1"/>
          </p:nvPr>
        </p:nvSpPr>
        <p:spPr>
          <a:xfrm>
            <a:off x="457200" y="1125538"/>
            <a:ext cx="8229600" cy="5732462"/>
          </a:xfrm>
        </p:spPr>
        <p:txBody>
          <a:bodyPr/>
          <a:lstStyle/>
          <a:p>
            <a:pPr algn="just"/>
            <a:r>
              <a:rPr lang="pt-PT" altLang="pt-BR" sz="2000" smtClean="0"/>
              <a:t>O financiamento de pesquisas e campanhas antinatalistas voltadas para a liberação do aborto foram e continuam sendo promovidas pela Fundação Ford e pela Fundação Rockefeler, com ênfase para verbas direcionadas ao Population Council, fundado por John D. Rockefeller III, em 1952.</a:t>
            </a:r>
            <a:endParaRPr lang="pt-BR" altLang="pt-BR" sz="2000" smtClean="0"/>
          </a:p>
          <a:p>
            <a:pPr algn="just"/>
            <a:r>
              <a:rPr lang="pt-PT" altLang="pt-BR" sz="2000" smtClean="0"/>
              <a:t>Do total investido, a Fundação Ford participou com 177.757 e a Fundação Rockefeller, com 68.667. ‘‘A Fundação Rockefeller forneceu U$$1 milhão para a área de biologia reprodutiva no Brasil. Os principais beneficiários destes recursos foram o Centro de Pesquisas de Doenças da Unicamp(Cemicamp), cuja figura central era Anibal Faundes e a Universidade Federal da Bahia, no centro coordenado por Elzimar Coutinho’’( Martine,2005,p.208</a:t>
            </a:r>
            <a:r>
              <a:rPr lang="pt-PT" altLang="pt-BR" sz="2400" smtClean="0"/>
              <a:t>). </a:t>
            </a:r>
            <a:endParaRPr lang="pt-BR" altLang="pt-BR" sz="2400" b="1" u="sng" smtClean="0"/>
          </a:p>
        </p:txBody>
      </p:sp>
      <p:sp>
        <p:nvSpPr>
          <p:cNvPr id="14338" name="Rectangle 2"/>
          <p:cNvSpPr>
            <a:spLocks noGrp="1" noChangeArrowheads="1"/>
          </p:cNvSpPr>
          <p:nvPr>
            <p:ph type="title"/>
          </p:nvPr>
        </p:nvSpPr>
        <p:spPr>
          <a:xfrm>
            <a:off x="395288" y="0"/>
            <a:ext cx="8137152" cy="980728"/>
          </a:xfrm>
        </p:spPr>
        <p:txBody>
          <a:bodyPr>
            <a:normAutofit fontScale="90000"/>
          </a:bodyPr>
          <a:lstStyle/>
          <a:p>
            <a:pPr algn="ctr" eaLnBrk="1" fontAlgn="auto" hangingPunct="1">
              <a:spcAft>
                <a:spcPts val="0"/>
              </a:spcAft>
              <a:defRPr/>
            </a:pPr>
            <a:r>
              <a:rPr lang="pt-BR" dirty="0" smtClean="0"/>
              <a:t/>
            </a:r>
            <a:br>
              <a:rPr lang="pt-BR" dirty="0" smtClean="0"/>
            </a:br>
            <a:r>
              <a:rPr lang="pt-BR" sz="2700" dirty="0" smtClean="0"/>
              <a:t>O movimento mundial  de legalização do aborto</a:t>
            </a:r>
          </a:p>
        </p:txBody>
      </p:sp>
      <p:pic>
        <p:nvPicPr>
          <p:cNvPr id="23556" name="Imagem 3" descr="400dpiLogo.jpg"/>
          <p:cNvPicPr>
            <a:picLocks noChangeAspect="1"/>
          </p:cNvPicPr>
          <p:nvPr/>
        </p:nvPicPr>
        <p:blipFill>
          <a:blip r:embed="rId2">
            <a:lum bright="40000" contrast="-40000"/>
            <a:extLst>
              <a:ext uri="{28A0092B-C50C-407E-A947-70E740481C1C}">
                <a14:useLocalDpi xmlns:a14="http://schemas.microsoft.com/office/drawing/2010/main" val="0"/>
              </a:ext>
            </a:extLst>
          </a:blip>
          <a:srcRect/>
          <a:stretch>
            <a:fillRect/>
          </a:stretch>
        </p:blipFill>
        <p:spPr bwMode="auto">
          <a:xfrm>
            <a:off x="5940425" y="5900738"/>
            <a:ext cx="28797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idx="1"/>
          </p:nvPr>
        </p:nvSpPr>
        <p:spPr>
          <a:xfrm>
            <a:off x="179388" y="836613"/>
            <a:ext cx="8785225" cy="5688012"/>
          </a:xfrm>
        </p:spPr>
        <p:txBody>
          <a:bodyPr/>
          <a:lstStyle/>
          <a:p>
            <a:pPr algn="just" eaLnBrk="1" hangingPunct="1">
              <a:lnSpc>
                <a:spcPct val="80000"/>
              </a:lnSpc>
            </a:pPr>
            <a:r>
              <a:rPr lang="pt-PT" altLang="pt-BR" sz="2400" smtClean="0"/>
              <a:t>A criminologia feminista sustenta não existir interesse da classe dominante na descriminalização do aborto, tendo em vista que o prejuízo condenatório é auferido por mulheres pobres e negras (DIAS 2013 ,434,438) para a legalização da interrupção da gravidez com fulcro na criminologia crítica.</a:t>
            </a:r>
          </a:p>
          <a:p>
            <a:pPr algn="just" eaLnBrk="1" hangingPunct="1">
              <a:lnSpc>
                <a:spcPct val="80000"/>
              </a:lnSpc>
            </a:pPr>
            <a:r>
              <a:rPr lang="pt-PT" altLang="pt-BR" sz="2400" smtClean="0"/>
              <a:t>A preservação da vida humana, enquanto direito humano fundamental torna-se necessidade social e a tutela penal da vida intra-uterina é o que impede que a dignidade penal do nascituro seja aviltada</a:t>
            </a:r>
          </a:p>
          <a:p>
            <a:pPr algn="just" eaLnBrk="1" hangingPunct="1">
              <a:lnSpc>
                <a:spcPct val="80000"/>
              </a:lnSpc>
            </a:pPr>
            <a:r>
              <a:rPr lang="pt-PT" altLang="pt-BR" sz="2400" smtClean="0"/>
              <a:t>A falta de valoração devida do bem jurídico pode tornar o princípio da exclusiva proteção do bem jurídico como inoperante e o direito de punir pode ser esvaziado, ou seja, diante da maior parte da doutrina penal moderna, só se justifica o direito de punir quando se trata de proteger um bem jurídico definido e de importância para o Estado. </a:t>
            </a:r>
          </a:p>
          <a:p>
            <a:pPr algn="just" eaLnBrk="1" hangingPunct="1">
              <a:lnSpc>
                <a:spcPct val="80000"/>
              </a:lnSpc>
            </a:pPr>
            <a:endParaRPr lang="pt-BR" altLang="pt-BR" sz="2400" smtClean="0"/>
          </a:p>
        </p:txBody>
      </p:sp>
      <p:sp>
        <p:nvSpPr>
          <p:cNvPr id="15362" name="Rectangle 2"/>
          <p:cNvSpPr>
            <a:spLocks noGrp="1" noChangeArrowheads="1"/>
          </p:cNvSpPr>
          <p:nvPr>
            <p:ph type="title"/>
          </p:nvPr>
        </p:nvSpPr>
        <p:spPr>
          <a:xfrm>
            <a:off x="323528" y="0"/>
            <a:ext cx="8568952" cy="836712"/>
          </a:xfrm>
        </p:spPr>
        <p:txBody>
          <a:bodyPr>
            <a:normAutofit fontScale="90000"/>
          </a:bodyPr>
          <a:lstStyle/>
          <a:p>
            <a:pPr algn="ctr" eaLnBrk="1" fontAlgn="auto" hangingPunct="1">
              <a:spcAft>
                <a:spcPts val="0"/>
              </a:spcAft>
              <a:defRPr/>
            </a:pPr>
            <a:r>
              <a:rPr lang="pt-PT" sz="2000" dirty="0" smtClean="0"/>
              <a:t>ASPECTOS CRIMINOLÓGICOS E SOCIAIS RELACIONADOS AO ABORTAMENTO E A DESLEGITIMIDADE DO SISTEMA PENAL</a:t>
            </a:r>
            <a:r>
              <a:rPr lang="pt-BR" sz="2000" dirty="0" smtClean="0"/>
              <a:t/>
            </a:r>
            <a:br>
              <a:rPr lang="pt-BR" sz="2000" dirty="0" smtClean="0"/>
            </a:br>
            <a:endParaRPr lang="pt-BR" sz="2000" dirty="0" smtClean="0"/>
          </a:p>
        </p:txBody>
      </p:sp>
      <p:pic>
        <p:nvPicPr>
          <p:cNvPr id="24580" name="Imagem 3" descr="400dpiLogo.jpg"/>
          <p:cNvPicPr>
            <a:picLocks noChangeAspect="1"/>
          </p:cNvPicPr>
          <p:nvPr/>
        </p:nvPicPr>
        <p:blipFill>
          <a:blip r:embed="rId2">
            <a:lum bright="40000" contrast="-40000"/>
            <a:extLst>
              <a:ext uri="{28A0092B-C50C-407E-A947-70E740481C1C}">
                <a14:useLocalDpi xmlns:a14="http://schemas.microsoft.com/office/drawing/2010/main" val="0"/>
              </a:ext>
            </a:extLst>
          </a:blip>
          <a:srcRect/>
          <a:stretch>
            <a:fillRect/>
          </a:stretch>
        </p:blipFill>
        <p:spPr bwMode="auto">
          <a:xfrm>
            <a:off x="5940425" y="5900738"/>
            <a:ext cx="28797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tângulo 4"/>
          <p:cNvSpPr>
            <a:spLocks noChangeArrowheads="1"/>
          </p:cNvSpPr>
          <p:nvPr/>
        </p:nvSpPr>
        <p:spPr bwMode="auto">
          <a:xfrm>
            <a:off x="0" y="0"/>
            <a:ext cx="91440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pt-PT" altLang="pt-BR"/>
          </a:p>
          <a:p>
            <a:pPr eaLnBrk="1" hangingPunct="1"/>
            <a:r>
              <a:rPr lang="pt-BR" altLang="pt-BR"/>
              <a:t/>
            </a:r>
            <a:br>
              <a:rPr lang="pt-BR" altLang="pt-BR"/>
            </a:br>
            <a:endParaRPr lang="pt-BR" altLang="pt-BR" b="1"/>
          </a:p>
        </p:txBody>
      </p:sp>
      <p:sp>
        <p:nvSpPr>
          <p:cNvPr id="25606" name="Rectangle 6"/>
          <p:cNvSpPr>
            <a:spLocks noGrp="1" noChangeArrowheads="1"/>
          </p:cNvSpPr>
          <p:nvPr>
            <p:ph idx="1"/>
          </p:nvPr>
        </p:nvSpPr>
        <p:spPr>
          <a:xfrm>
            <a:off x="250825" y="196850"/>
            <a:ext cx="8569325" cy="400050"/>
          </a:xfrm>
        </p:spPr>
        <p:txBody>
          <a:bodyPr anchor="ctr">
            <a:spAutoFit/>
          </a:bodyPr>
          <a:lstStyle/>
          <a:p>
            <a:pPr marL="0" indent="450850" algn="just">
              <a:spcBef>
                <a:spcPct val="0"/>
              </a:spcBef>
              <a:buClrTx/>
              <a:buSzTx/>
              <a:buFontTx/>
              <a:buNone/>
              <a:defRPr/>
            </a:pPr>
            <a:r>
              <a:rPr lang="pt-PT" sz="2000" dirty="0" smtClean="0">
                <a:latin typeface="+mj-lt"/>
                <a:ea typeface="Times New Roman" pitchFamily="18" charset="0"/>
                <a:cs typeface="Segoe UI" pitchFamily="34" charset="0"/>
              </a:rPr>
              <a:t>STF E SEU PROTAGONISMO NO EXERCÍCIO DO BIOPODER</a:t>
            </a:r>
            <a:endParaRPr lang="pt-PT" sz="2000" dirty="0" smtClean="0">
              <a:latin typeface="Arial" pitchFamily="34" charset="0"/>
            </a:endParaRPr>
          </a:p>
        </p:txBody>
      </p:sp>
      <p:sp>
        <p:nvSpPr>
          <p:cNvPr id="12" name="Título 11"/>
          <p:cNvSpPr>
            <a:spLocks noGrp="1"/>
          </p:cNvSpPr>
          <p:nvPr>
            <p:ph type="title"/>
          </p:nvPr>
        </p:nvSpPr>
        <p:spPr>
          <a:xfrm>
            <a:off x="0" y="-2866628"/>
            <a:ext cx="9144000" cy="9103940"/>
          </a:xfrm>
        </p:spPr>
        <p:txBody>
          <a:bodyPr/>
          <a:lstStyle/>
          <a:p>
            <a:pPr algn="just">
              <a:defRPr/>
            </a:pPr>
            <a:r>
              <a:rPr lang="pt-BR" sz="1800" dirty="0" smtClean="0"/>
              <a:t/>
            </a:r>
            <a:br>
              <a:rPr lang="pt-BR" sz="1800" dirty="0" smtClean="0"/>
            </a:br>
            <a:r>
              <a:rPr lang="pt-BR" sz="1800" dirty="0" smtClean="0"/>
              <a:t/>
            </a:r>
            <a:br>
              <a:rPr lang="pt-BR" sz="1800" dirty="0" smtClean="0"/>
            </a:br>
            <a:r>
              <a:rPr lang="pt-BR" sz="1800" dirty="0" smtClean="0"/>
              <a:t/>
            </a:r>
            <a:br>
              <a:rPr lang="pt-BR" sz="1800" dirty="0" smtClean="0"/>
            </a:br>
            <a:r>
              <a:rPr lang="pt-BR" sz="1800" dirty="0" smtClean="0"/>
              <a:t/>
            </a:r>
            <a:br>
              <a:rPr lang="pt-BR" sz="1800" dirty="0" smtClean="0"/>
            </a:br>
            <a:r>
              <a:rPr lang="pt-BR" sz="1800" dirty="0" smtClean="0"/>
              <a:t/>
            </a:r>
            <a:br>
              <a:rPr lang="pt-BR" sz="1800" dirty="0" smtClean="0"/>
            </a:br>
            <a:r>
              <a:rPr lang="pt-BR" sz="1800" dirty="0" smtClean="0"/>
              <a:t/>
            </a:r>
            <a:br>
              <a:rPr lang="pt-BR" sz="1800" dirty="0" smtClean="0"/>
            </a:br>
            <a:r>
              <a:rPr lang="pt-BR" sz="1800" dirty="0" smtClean="0"/>
              <a:t/>
            </a:r>
            <a:br>
              <a:rPr lang="pt-BR" sz="1800" dirty="0" smtClean="0"/>
            </a:br>
            <a:r>
              <a:rPr lang="pt-BR" sz="1800" dirty="0" smtClean="0"/>
              <a:t/>
            </a:r>
            <a:br>
              <a:rPr lang="pt-BR" sz="1800" dirty="0" smtClean="0"/>
            </a:br>
            <a:r>
              <a:rPr lang="pt-BR" sz="1800" dirty="0" smtClean="0"/>
              <a:t/>
            </a:r>
            <a:br>
              <a:rPr lang="pt-BR" sz="1800" dirty="0" smtClean="0"/>
            </a:br>
            <a:r>
              <a:rPr lang="pt-BR" sz="1800" dirty="0" smtClean="0"/>
              <a:t/>
            </a:r>
            <a:br>
              <a:rPr lang="pt-BR" sz="1800" dirty="0" smtClean="0"/>
            </a:br>
            <a:r>
              <a:rPr lang="pt-BR" sz="2400" dirty="0" smtClean="0"/>
              <a:t>O Supremo Tribunal Federal do Brasil, visto como fonte do saber jurídico, passa a deter a vontade do Saber assumindo o protagonismo de uma anátomo-política do corpo humano pelo que passa a ditar as regras de uma biopolítica da população, definindo quem deve viver e quem deve morrer, exercendo, assim, biopoder sobre a população brasileira, a ponto de ressuscitar debate sobre a vida de fetos doentes, fixando o direito à existência digna, anteriormente rechaçado pelo Poder Constituinte há 30 anos passados.</a:t>
            </a:r>
            <a:br>
              <a:rPr lang="pt-BR" sz="2400" dirty="0" smtClean="0"/>
            </a:br>
            <a:r>
              <a:rPr lang="pt-BR" sz="2400" dirty="0" smtClean="0"/>
              <a:t/>
            </a:r>
            <a:br>
              <a:rPr lang="pt-BR" sz="2400" dirty="0" smtClean="0"/>
            </a:br>
            <a:endParaRPr lang="pt-BR" sz="2400" dirty="0"/>
          </a:p>
        </p:txBody>
      </p:sp>
      <p:pic>
        <p:nvPicPr>
          <p:cNvPr id="25605" name="Imagem 3" descr="400dpiLogo.jpg"/>
          <p:cNvPicPr>
            <a:picLocks noChangeAspect="1"/>
          </p:cNvPicPr>
          <p:nvPr/>
        </p:nvPicPr>
        <p:blipFill>
          <a:blip r:embed="rId2">
            <a:lum bright="40000" contrast="-40000"/>
            <a:extLst>
              <a:ext uri="{28A0092B-C50C-407E-A947-70E740481C1C}">
                <a14:useLocalDpi xmlns:a14="http://schemas.microsoft.com/office/drawing/2010/main" val="0"/>
              </a:ext>
            </a:extLst>
          </a:blip>
          <a:srcRect/>
          <a:stretch>
            <a:fillRect/>
          </a:stretch>
        </p:blipFill>
        <p:spPr bwMode="auto">
          <a:xfrm>
            <a:off x="5940425" y="5900738"/>
            <a:ext cx="28797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251520" y="692696"/>
            <a:ext cx="8568952" cy="5616624"/>
          </a:xfrm>
        </p:spPr>
        <p:txBody>
          <a:bodyPr>
            <a:noAutofit/>
          </a:bodyPr>
          <a:lstStyle/>
          <a:p>
            <a:pPr algn="just" eaLnBrk="1" fontAlgn="auto" hangingPunct="1">
              <a:spcAft>
                <a:spcPts val="0"/>
              </a:spcAft>
              <a:defRPr/>
            </a:pPr>
            <a:r>
              <a:rPr lang="pt-BR" dirty="0" smtClean="0"/>
              <a:t/>
            </a:r>
            <a:br>
              <a:rPr lang="pt-BR" dirty="0" smtClean="0"/>
            </a:br>
            <a:r>
              <a:rPr lang="pt-BR" dirty="0" smtClean="0"/>
              <a:t/>
            </a:r>
            <a:br>
              <a:rPr lang="pt-BR" dirty="0" smtClean="0"/>
            </a:br>
            <a:r>
              <a:rPr lang="pt-BR" dirty="0" smtClean="0"/>
              <a:t/>
            </a:r>
            <a:br>
              <a:rPr lang="pt-BR" dirty="0" smtClean="0"/>
            </a:br>
            <a:r>
              <a:rPr lang="pt-BR" dirty="0" smtClean="0"/>
              <a:t/>
            </a:r>
            <a:br>
              <a:rPr lang="pt-BR" dirty="0" smtClean="0"/>
            </a:br>
            <a:r>
              <a:rPr lang="pt-BR" dirty="0" smtClean="0"/>
              <a:t/>
            </a:r>
            <a:br>
              <a:rPr lang="pt-BR" dirty="0" smtClean="0"/>
            </a:br>
            <a:endParaRPr lang="pt-BR" dirty="0" smtClean="0"/>
          </a:p>
        </p:txBody>
      </p:sp>
      <p:sp>
        <p:nvSpPr>
          <p:cNvPr id="26627" name="Rectangle 7"/>
          <p:cNvSpPr>
            <a:spLocks noGrp="1" noChangeArrowheads="1"/>
          </p:cNvSpPr>
          <p:nvPr>
            <p:ph idx="1"/>
          </p:nvPr>
        </p:nvSpPr>
        <p:spPr>
          <a:xfrm>
            <a:off x="0" y="-1236663"/>
            <a:ext cx="9144000" cy="7170738"/>
          </a:xfrm>
        </p:spPr>
        <p:txBody>
          <a:bodyPr anchor="ctr">
            <a:spAutoFit/>
          </a:bodyPr>
          <a:lstStyle/>
          <a:p>
            <a:pPr marL="0" indent="450850" algn="just">
              <a:spcBef>
                <a:spcPct val="0"/>
              </a:spcBef>
              <a:buClrTx/>
              <a:buSzTx/>
              <a:buFontTx/>
              <a:buNone/>
            </a:pPr>
            <a:endParaRPr lang="pt-PT" altLang="pt-BR" sz="2000" smtClean="0">
              <a:ea typeface="Times New Roman" panose="02020603050405020304" pitchFamily="18" charset="0"/>
              <a:cs typeface="Segoe UI" panose="020B0502040204020203" pitchFamily="34" charset="0"/>
            </a:endParaRPr>
          </a:p>
          <a:p>
            <a:pPr marL="0" indent="450850" algn="just">
              <a:spcBef>
                <a:spcPct val="0"/>
              </a:spcBef>
              <a:buClrTx/>
              <a:buSzTx/>
              <a:buFontTx/>
              <a:buNone/>
            </a:pPr>
            <a:endParaRPr lang="pt-PT" altLang="pt-BR" sz="2000" smtClean="0">
              <a:ea typeface="Times New Roman" panose="02020603050405020304" pitchFamily="18" charset="0"/>
              <a:cs typeface="Segoe UI" panose="020B0502040204020203" pitchFamily="34" charset="0"/>
            </a:endParaRPr>
          </a:p>
          <a:p>
            <a:pPr marL="0" indent="450850" algn="just">
              <a:spcBef>
                <a:spcPct val="0"/>
              </a:spcBef>
              <a:buClrTx/>
              <a:buSzTx/>
              <a:buFontTx/>
              <a:buNone/>
            </a:pPr>
            <a:endParaRPr lang="pt-PT" altLang="pt-BR" sz="2000" smtClean="0">
              <a:ea typeface="Times New Roman" panose="02020603050405020304" pitchFamily="18" charset="0"/>
              <a:cs typeface="Segoe UI" panose="020B0502040204020203" pitchFamily="34" charset="0"/>
            </a:endParaRPr>
          </a:p>
          <a:p>
            <a:pPr marL="0" indent="450850" algn="just">
              <a:spcBef>
                <a:spcPct val="0"/>
              </a:spcBef>
              <a:buClrTx/>
              <a:buSzTx/>
              <a:buFontTx/>
              <a:buNone/>
            </a:pPr>
            <a:endParaRPr lang="pt-PT" altLang="pt-BR" sz="2000" smtClean="0">
              <a:ea typeface="Times New Roman" panose="02020603050405020304" pitchFamily="18" charset="0"/>
              <a:cs typeface="Segoe UI" panose="020B0502040204020203" pitchFamily="34" charset="0"/>
            </a:endParaRPr>
          </a:p>
          <a:p>
            <a:pPr marL="0" indent="450850" algn="just">
              <a:spcBef>
                <a:spcPct val="0"/>
              </a:spcBef>
              <a:buClrTx/>
              <a:buSzTx/>
              <a:buFontTx/>
              <a:buNone/>
            </a:pPr>
            <a:endParaRPr lang="pt-PT" altLang="pt-BR" sz="2000" smtClean="0">
              <a:ea typeface="Times New Roman" panose="02020603050405020304" pitchFamily="18" charset="0"/>
              <a:cs typeface="Segoe UI" panose="020B0502040204020203" pitchFamily="34" charset="0"/>
            </a:endParaRPr>
          </a:p>
          <a:p>
            <a:pPr marL="0" indent="450850" algn="just">
              <a:spcBef>
                <a:spcPct val="0"/>
              </a:spcBef>
              <a:buClrTx/>
              <a:buSzTx/>
              <a:buFontTx/>
              <a:buNone/>
            </a:pPr>
            <a:r>
              <a:rPr lang="pt-PT" altLang="pt-BR" sz="2000" smtClean="0">
                <a:ea typeface="Times New Roman" panose="02020603050405020304" pitchFamily="18" charset="0"/>
                <a:cs typeface="Segoe UI" panose="020B0502040204020203" pitchFamily="34" charset="0"/>
              </a:rPr>
              <a:t>PROTAGONISMO DO STF NO EXERCÍCIO DO BIOPODER</a:t>
            </a:r>
          </a:p>
          <a:p>
            <a:pPr marL="0" indent="450850" algn="just">
              <a:spcBef>
                <a:spcPct val="0"/>
              </a:spcBef>
              <a:buClrTx/>
              <a:buSzTx/>
              <a:buFontTx/>
              <a:buNone/>
            </a:pPr>
            <a:endParaRPr lang="pt-PT" altLang="pt-BR" sz="2000" smtClean="0">
              <a:ea typeface="Times New Roman" panose="02020603050405020304" pitchFamily="18" charset="0"/>
              <a:cs typeface="Segoe UI" panose="020B0502040204020203" pitchFamily="34" charset="0"/>
            </a:endParaRPr>
          </a:p>
          <a:p>
            <a:pPr marL="0" indent="450850" algn="just">
              <a:spcBef>
                <a:spcPct val="0"/>
              </a:spcBef>
              <a:buClrTx/>
              <a:buSzTx/>
              <a:buFontTx/>
              <a:buNone/>
            </a:pPr>
            <a:r>
              <a:rPr lang="pt-PT" altLang="pt-BR" sz="2000" smtClean="0">
                <a:ea typeface="Times New Roman" panose="02020603050405020304" pitchFamily="18" charset="0"/>
                <a:cs typeface="Segoe UI" panose="020B0502040204020203" pitchFamily="34" charset="0"/>
              </a:rPr>
              <a:t>O debate atual, deslocado para o Supremo Tribunal Federal sobre o direito de nascer de crianças cujas mães foram infectadas pelo zika vírus, ressuscita o tema do direito à existência digna, que foi objeto de análise pelo Poder Constituinte originário rompendo com a estrutura da vontade social do povo brasileiro manifestada por seus deputados constituintes de acordo com a máxima constitucional de que ‘‘todo poder emana do povo e em seu nome é exercido’’.</a:t>
            </a:r>
          </a:p>
          <a:p>
            <a:pPr marL="0" indent="450850" algn="just">
              <a:spcBef>
                <a:spcPct val="0"/>
              </a:spcBef>
              <a:buClrTx/>
              <a:buSzTx/>
              <a:buFont typeface="Wingdings 3" panose="05040102010807070707" pitchFamily="18" charset="2"/>
              <a:buNone/>
            </a:pPr>
            <a:endParaRPr lang="pt-PT" altLang="pt-BR" sz="2000" smtClean="0">
              <a:ea typeface="Times New Roman" panose="02020603050405020304" pitchFamily="18" charset="0"/>
              <a:cs typeface="Segoe UI" panose="020B0502040204020203" pitchFamily="34" charset="0"/>
            </a:endParaRPr>
          </a:p>
          <a:p>
            <a:pPr marL="0" indent="450850" algn="just">
              <a:spcBef>
                <a:spcPct val="0"/>
              </a:spcBef>
              <a:buClrTx/>
              <a:buSzTx/>
              <a:buFont typeface="Wingdings 3" panose="05040102010807070707" pitchFamily="18" charset="2"/>
              <a:buNone/>
            </a:pPr>
            <a:r>
              <a:rPr lang="pt-PT" altLang="pt-BR" sz="2000" smtClean="0">
                <a:ea typeface="Times New Roman" panose="02020603050405020304" pitchFamily="18" charset="0"/>
                <a:cs typeface="Segoe UI" panose="020B0502040204020203" pitchFamily="34" charset="0"/>
              </a:rPr>
              <a:t>A lógica da usurpação do poder social popular pelo judiciário brasileiro é fruto de estratégias simbólicas dos que pretendem impor sua visão eugênica com o intuito de obter, por intermédio de onze ministros mandatários do Estado, o que não obtiveram com a promulgação da Constituição Federal, que tornou a vida humana  inviolável.</a:t>
            </a:r>
          </a:p>
          <a:p>
            <a:pPr marL="0" indent="450850" algn="just">
              <a:spcBef>
                <a:spcPct val="0"/>
              </a:spcBef>
              <a:buClrTx/>
              <a:buSzTx/>
              <a:buFont typeface="Wingdings 3" panose="05040102010807070707" pitchFamily="18" charset="2"/>
              <a:buNone/>
            </a:pPr>
            <a:endParaRPr lang="pt-BR" altLang="pt-BR" sz="2000" smtClean="0">
              <a:ea typeface="Times New Roman" panose="02020603050405020304" pitchFamily="18" charset="0"/>
              <a:cs typeface="Segoe UI" panose="020B0502040204020203" pitchFamily="34" charset="0"/>
            </a:endParaRPr>
          </a:p>
          <a:p>
            <a:pPr marL="0" indent="450850" algn="just">
              <a:spcBef>
                <a:spcPct val="0"/>
              </a:spcBef>
              <a:buClrTx/>
              <a:buSzTx/>
              <a:buFontTx/>
              <a:buNone/>
            </a:pPr>
            <a:endParaRPr lang="pt-PT" altLang="pt-BR" sz="2000" smtClean="0">
              <a:ea typeface="Times New Roman" panose="02020603050405020304" pitchFamily="18" charset="0"/>
              <a:cs typeface="Segoe UI" panose="020B0502040204020203" pitchFamily="34" charset="0"/>
            </a:endParaRPr>
          </a:p>
        </p:txBody>
      </p:sp>
      <p:pic>
        <p:nvPicPr>
          <p:cNvPr id="26628" name="Imagem 3" descr="400dpiLogo.jpg"/>
          <p:cNvPicPr>
            <a:picLocks noChangeAspect="1"/>
          </p:cNvPicPr>
          <p:nvPr/>
        </p:nvPicPr>
        <p:blipFill>
          <a:blip r:embed="rId3">
            <a:lum bright="40000" contrast="-40000"/>
            <a:extLst>
              <a:ext uri="{28A0092B-C50C-407E-A947-70E740481C1C}">
                <a14:useLocalDpi xmlns:a14="http://schemas.microsoft.com/office/drawing/2010/main" val="0"/>
              </a:ext>
            </a:extLst>
          </a:blip>
          <a:srcRect/>
          <a:stretch>
            <a:fillRect/>
          </a:stretch>
        </p:blipFill>
        <p:spPr bwMode="auto">
          <a:xfrm>
            <a:off x="5940425" y="5900738"/>
            <a:ext cx="28797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ço Reservado para Conteúdo 1"/>
          <p:cNvSpPr>
            <a:spLocks noGrp="1"/>
          </p:cNvSpPr>
          <p:nvPr>
            <p:ph idx="1"/>
          </p:nvPr>
        </p:nvSpPr>
        <p:spPr/>
        <p:txBody>
          <a:bodyPr/>
          <a:lstStyle/>
          <a:p>
            <a:pPr algn="just"/>
            <a:r>
              <a:rPr lang="pt-BR" altLang="pt-BR" smtClean="0"/>
              <a:t>A interrupção Seletiva da Vida Intra-uterina do feto Microcefálico, nesse atual contexto de poder, e com a atual composição do STF será autorizada ou não, em decorrência do poder de nomeação do Executivo exercido pelo Partido dos Trabalhadores nos últimos governos, cujas políticas públicas de saúde reprodutiva apoiavam a descriminalização do aborto.</a:t>
            </a:r>
          </a:p>
          <a:p>
            <a:endParaRPr lang="pt-BR" altLang="pt-BR" smtClean="0"/>
          </a:p>
        </p:txBody>
      </p:sp>
      <p:sp>
        <p:nvSpPr>
          <p:cNvPr id="3" name="Título 2"/>
          <p:cNvSpPr>
            <a:spLocks noGrp="1"/>
          </p:cNvSpPr>
          <p:nvPr>
            <p:ph type="title"/>
          </p:nvPr>
        </p:nvSpPr>
        <p:spPr/>
        <p:txBody>
          <a:bodyPr/>
          <a:lstStyle/>
          <a:p>
            <a:pPr>
              <a:defRPr/>
            </a:pPr>
            <a:r>
              <a:rPr lang="pt-BR" sz="2400" dirty="0" smtClean="0"/>
              <a:t>PROTAGONISMO DO STF NO EXERCÍCIODO BIOPODER</a:t>
            </a:r>
            <a:endParaRPr lang="pt-BR" sz="2400" dirty="0"/>
          </a:p>
        </p:txBody>
      </p:sp>
      <p:pic>
        <p:nvPicPr>
          <p:cNvPr id="27652" name="Imagem 3" descr="400dpiLogo.jpg"/>
          <p:cNvPicPr>
            <a:picLocks noChangeAspect="1"/>
          </p:cNvPicPr>
          <p:nvPr/>
        </p:nvPicPr>
        <p:blipFill>
          <a:blip r:embed="rId2">
            <a:lum bright="40000" contrast="-40000"/>
            <a:extLst>
              <a:ext uri="{28A0092B-C50C-407E-A947-70E740481C1C}">
                <a14:useLocalDpi xmlns:a14="http://schemas.microsoft.com/office/drawing/2010/main" val="0"/>
              </a:ext>
            </a:extLst>
          </a:blip>
          <a:srcRect/>
          <a:stretch>
            <a:fillRect/>
          </a:stretch>
        </p:blipFill>
        <p:spPr bwMode="auto">
          <a:xfrm>
            <a:off x="5940425" y="5900738"/>
            <a:ext cx="28797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250825" y="1052513"/>
            <a:ext cx="8713788" cy="4954587"/>
          </a:xfrm>
        </p:spPr>
        <p:txBody>
          <a:bodyPr>
            <a:normAutofit/>
          </a:bodyPr>
          <a:lstStyle/>
          <a:p>
            <a:pPr algn="just">
              <a:defRPr/>
            </a:pPr>
            <a:r>
              <a:rPr lang="pt-BR" sz="2800" dirty="0" smtClean="0"/>
              <a:t>A Associação Nacional dos Defensores Públicos (Anadep) ingressou no Supremo Tribunal Federal do Brasil com a Ação Direta de Inconstitucionalidade (ADI 5581), cumulada com arguição de descumprimento de preceito fundamental, indagando a constitucionalidade dos dispositivos da Lei 13.301/2016, que trata da adoção de medidas de vigilância em saúde relativas aos vírus da dengue, chikungunya e zika.</a:t>
            </a:r>
          </a:p>
          <a:p>
            <a:pPr marL="365760" indent="-256032" eaLnBrk="1" fontAlgn="auto" hangingPunct="1">
              <a:lnSpc>
                <a:spcPct val="80000"/>
              </a:lnSpc>
              <a:spcAft>
                <a:spcPts val="0"/>
              </a:spcAft>
              <a:buFont typeface="Wingdings 3"/>
              <a:buChar char=""/>
              <a:defRPr/>
            </a:pPr>
            <a:endParaRPr lang="pt-BR" sz="2800" dirty="0" smtClean="0"/>
          </a:p>
          <a:p>
            <a:pPr marL="365760" indent="-256032" eaLnBrk="1" fontAlgn="auto" hangingPunct="1">
              <a:lnSpc>
                <a:spcPct val="80000"/>
              </a:lnSpc>
              <a:spcAft>
                <a:spcPts val="0"/>
              </a:spcAft>
              <a:buFont typeface="Wingdings 3"/>
              <a:buChar char=""/>
              <a:defRPr/>
            </a:pPr>
            <a:endParaRPr lang="pt-BR" sz="2800" dirty="0" smtClean="0"/>
          </a:p>
          <a:p>
            <a:pPr marL="365760" indent="-256032" eaLnBrk="1" fontAlgn="auto" hangingPunct="1">
              <a:spcAft>
                <a:spcPts val="0"/>
              </a:spcAft>
              <a:buFont typeface="Wingdings 3"/>
              <a:buChar char=""/>
              <a:defRPr/>
            </a:pPr>
            <a:endParaRPr lang="pt-BR" dirty="0"/>
          </a:p>
        </p:txBody>
      </p:sp>
      <p:sp>
        <p:nvSpPr>
          <p:cNvPr id="3" name="Título 2"/>
          <p:cNvSpPr>
            <a:spLocks noGrp="1"/>
          </p:cNvSpPr>
          <p:nvPr>
            <p:ph type="title"/>
          </p:nvPr>
        </p:nvSpPr>
        <p:spPr>
          <a:xfrm>
            <a:off x="179512" y="0"/>
            <a:ext cx="8964488" cy="1124744"/>
          </a:xfrm>
        </p:spPr>
        <p:txBody>
          <a:bodyPr>
            <a:normAutofit fontScale="90000"/>
          </a:bodyPr>
          <a:lstStyle/>
          <a:p>
            <a:pPr algn="ctr" eaLnBrk="1" fontAlgn="auto" hangingPunct="1">
              <a:spcAft>
                <a:spcPts val="0"/>
              </a:spcAft>
              <a:defRPr/>
            </a:pPr>
            <a:r>
              <a:rPr lang="pt-BR" sz="3200" dirty="0" smtClean="0"/>
              <a:t>A Ação Direta de Inconstitucionalidade 5581 STF</a:t>
            </a:r>
            <a:br>
              <a:rPr lang="pt-BR" sz="3200" dirty="0" smtClean="0"/>
            </a:br>
            <a:endParaRPr lang="pt-BR" sz="3200" dirty="0"/>
          </a:p>
        </p:txBody>
      </p:sp>
      <p:pic>
        <p:nvPicPr>
          <p:cNvPr id="10244" name="Imagem 3" descr="400dpiLogo.jpg"/>
          <p:cNvPicPr>
            <a:picLocks noChangeAspect="1"/>
          </p:cNvPicPr>
          <p:nvPr/>
        </p:nvPicPr>
        <p:blipFill>
          <a:blip r:embed="rId2">
            <a:lum bright="40000" contrast="-40000"/>
            <a:extLst>
              <a:ext uri="{28A0092B-C50C-407E-A947-70E740481C1C}">
                <a14:useLocalDpi xmlns:a14="http://schemas.microsoft.com/office/drawing/2010/main" val="0"/>
              </a:ext>
            </a:extLst>
          </a:blip>
          <a:srcRect/>
          <a:stretch>
            <a:fillRect/>
          </a:stretch>
        </p:blipFill>
        <p:spPr bwMode="auto">
          <a:xfrm>
            <a:off x="5940425" y="5900738"/>
            <a:ext cx="28797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Espaço Reservado para Conteúdo 1"/>
          <p:cNvSpPr>
            <a:spLocks noGrp="1"/>
          </p:cNvSpPr>
          <p:nvPr>
            <p:ph idx="1"/>
          </p:nvPr>
        </p:nvSpPr>
        <p:spPr>
          <a:xfrm>
            <a:off x="250825" y="1196975"/>
            <a:ext cx="8435975" cy="5111750"/>
          </a:xfrm>
        </p:spPr>
        <p:txBody>
          <a:bodyPr/>
          <a:lstStyle/>
          <a:p>
            <a:pPr algn="just"/>
            <a:r>
              <a:rPr lang="pt-BR" altLang="pt-BR" smtClean="0"/>
              <a:t>Bourdieu destaca a mágica social decorrente do poder de nomeação e de suas consequências (Bourdieu 2007, pág. 236.):</a:t>
            </a:r>
          </a:p>
          <a:p>
            <a:pPr algn="just"/>
            <a:r>
              <a:rPr lang="pt-BR" altLang="pt-BR" smtClean="0"/>
              <a:t>...‘‘Nesta luta, o poder judicial, por meio dos vereditos acompanhados de sanções que podem consistir em atos de coerção física, tais como retirar a vida, a liberdade ou a propriedade, manifesta esse ponto de vista transcendente às perspectivas particulares que é a visão soberana do Estado, detentor do monopólio da violência simbólica legítima.’’</a:t>
            </a:r>
          </a:p>
          <a:p>
            <a:endParaRPr lang="pt-BR" altLang="pt-BR" smtClean="0"/>
          </a:p>
        </p:txBody>
      </p:sp>
      <p:sp>
        <p:nvSpPr>
          <p:cNvPr id="3" name="Título 2"/>
          <p:cNvSpPr>
            <a:spLocks noGrp="1"/>
          </p:cNvSpPr>
          <p:nvPr>
            <p:ph type="title"/>
          </p:nvPr>
        </p:nvSpPr>
        <p:spPr>
          <a:xfrm>
            <a:off x="467544" y="0"/>
            <a:ext cx="8229600" cy="1475656"/>
          </a:xfrm>
        </p:spPr>
        <p:txBody>
          <a:bodyPr/>
          <a:lstStyle/>
          <a:p>
            <a:pPr>
              <a:defRPr/>
            </a:pPr>
            <a:r>
              <a:rPr lang="pt-BR" sz="2400" dirty="0" smtClean="0"/>
              <a:t>PROTAGONISMO DO STF NO EXERCÍCIO DO BIOPODER</a:t>
            </a:r>
            <a:endParaRPr lang="pt-BR" sz="2400" dirty="0"/>
          </a:p>
        </p:txBody>
      </p:sp>
      <p:pic>
        <p:nvPicPr>
          <p:cNvPr id="28676" name="Imagem 3" descr="400dpiLogo.jpg"/>
          <p:cNvPicPr>
            <a:picLocks noChangeAspect="1"/>
          </p:cNvPicPr>
          <p:nvPr/>
        </p:nvPicPr>
        <p:blipFill>
          <a:blip r:embed="rId2">
            <a:lum bright="40000" contrast="-40000"/>
            <a:extLst>
              <a:ext uri="{28A0092B-C50C-407E-A947-70E740481C1C}">
                <a14:useLocalDpi xmlns:a14="http://schemas.microsoft.com/office/drawing/2010/main" val="0"/>
              </a:ext>
            </a:extLst>
          </a:blip>
          <a:srcRect/>
          <a:stretch>
            <a:fillRect/>
          </a:stretch>
        </p:blipFill>
        <p:spPr bwMode="auto">
          <a:xfrm>
            <a:off x="5940425" y="5900738"/>
            <a:ext cx="28797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Espaço Reservado para Conteúdo 1"/>
          <p:cNvSpPr>
            <a:spLocks noGrp="1"/>
          </p:cNvSpPr>
          <p:nvPr>
            <p:ph idx="1"/>
          </p:nvPr>
        </p:nvSpPr>
        <p:spPr>
          <a:xfrm>
            <a:off x="323850" y="1052513"/>
            <a:ext cx="8362950" cy="4954587"/>
          </a:xfrm>
        </p:spPr>
        <p:txBody>
          <a:bodyPr/>
          <a:lstStyle/>
          <a:p>
            <a:pPr algn="just"/>
            <a:r>
              <a:rPr lang="pt-PT" altLang="pt-BR" sz="2000" smtClean="0"/>
              <a:t>Na sua teoria de tripartição dos Poderes, Montesquieu afirmava que o homem não é confiável no poder e, por isto, é necessário que o poder seja controlado. O protagonismo do biopoder pelo Supremo Tribunal Federal brasileiro se justifica pelo dever legal de servir?</a:t>
            </a:r>
          </a:p>
          <a:p>
            <a:pPr algn="just"/>
            <a:r>
              <a:rPr lang="pt-PT" altLang="pt-BR" sz="2000" smtClean="0"/>
              <a:t>A análise da judicialização do direito à vida e o ativismo judicial existente, a partir da ADPF 54, que autorizou que as mães pudessem ‘‘interromper’’ a vida de fetos com anencefalia, nos impõe uma reflexão sobre os riscos para a democracia resultantes da invasão da esfera do Poder Legislativo pelo Judiciário para este último legislar em matéria penal e direito à vida.</a:t>
            </a:r>
            <a:endParaRPr lang="pt-BR" altLang="pt-BR" sz="2000" smtClean="0"/>
          </a:p>
          <a:p>
            <a:pPr algn="just"/>
            <a:endParaRPr lang="pt-BR" altLang="pt-BR" sz="2000" smtClean="0"/>
          </a:p>
        </p:txBody>
      </p:sp>
      <p:sp>
        <p:nvSpPr>
          <p:cNvPr id="3" name="Título 2"/>
          <p:cNvSpPr>
            <a:spLocks noGrp="1"/>
          </p:cNvSpPr>
          <p:nvPr>
            <p:ph type="title"/>
          </p:nvPr>
        </p:nvSpPr>
        <p:spPr>
          <a:xfrm>
            <a:off x="457200" y="0"/>
            <a:ext cx="8229600" cy="1268760"/>
          </a:xfrm>
        </p:spPr>
        <p:txBody>
          <a:bodyPr/>
          <a:lstStyle/>
          <a:p>
            <a:pPr>
              <a:defRPr/>
            </a:pPr>
            <a:r>
              <a:rPr lang="pt-BR" sz="2000" dirty="0" smtClean="0"/>
              <a:t>PROTAGONISMO DO STF NO EXERCÍCIO DO BIOPODER</a:t>
            </a:r>
            <a:endParaRPr lang="pt-BR" sz="2000" dirty="0"/>
          </a:p>
        </p:txBody>
      </p:sp>
      <p:pic>
        <p:nvPicPr>
          <p:cNvPr id="29700" name="Imagem 3" descr="400dpiLogo.jpg"/>
          <p:cNvPicPr>
            <a:picLocks noChangeAspect="1"/>
          </p:cNvPicPr>
          <p:nvPr/>
        </p:nvPicPr>
        <p:blipFill>
          <a:blip r:embed="rId2">
            <a:lum bright="40000" contrast="-40000"/>
            <a:extLst>
              <a:ext uri="{28A0092B-C50C-407E-A947-70E740481C1C}">
                <a14:useLocalDpi xmlns:a14="http://schemas.microsoft.com/office/drawing/2010/main" val="0"/>
              </a:ext>
            </a:extLst>
          </a:blip>
          <a:srcRect/>
          <a:stretch>
            <a:fillRect/>
          </a:stretch>
        </p:blipFill>
        <p:spPr bwMode="auto">
          <a:xfrm>
            <a:off x="5940425" y="5900738"/>
            <a:ext cx="28797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Espaço Reservado para Conteúdo 1"/>
          <p:cNvSpPr>
            <a:spLocks noGrp="1"/>
          </p:cNvSpPr>
          <p:nvPr>
            <p:ph idx="1"/>
          </p:nvPr>
        </p:nvSpPr>
        <p:spPr>
          <a:xfrm>
            <a:off x="457200" y="1125538"/>
            <a:ext cx="8229600" cy="4881562"/>
          </a:xfrm>
        </p:spPr>
        <p:txBody>
          <a:bodyPr/>
          <a:lstStyle/>
          <a:p>
            <a:pPr algn="just"/>
            <a:r>
              <a:rPr lang="pt-PT" altLang="pt-BR" sz="2000" smtClean="0"/>
              <a:t>Deve-se indagar se o processo pode ou não ser um instrumento de violação dos direitos humanos, eis que a natureza do processo é a provocação do Estado Juiz para prestar a jurisdição a ser prestada de acordo com a definição de leis em vigor no momento da propositura da ação, que funcionam como elemento balizador da ordem jurídica vigente diante de um caso concreto</a:t>
            </a:r>
          </a:p>
          <a:p>
            <a:pPr algn="just"/>
            <a:r>
              <a:rPr lang="pt-PT" altLang="pt-BR" sz="2000" smtClean="0"/>
              <a:t>No momento em que o Judiciário extrapola suas funções judicantes e deixa de dizer o direito de acordo com as leis elaboradas por agentes eleitos, e passa, a usar o processo como meio de realização política e de produção normativa, os direitos fundamentais e consequentemente os direitos humanos são aviltados, gerando um rompimento do modelo democrático previsto na constituição.</a:t>
            </a:r>
            <a:endParaRPr lang="pt-BR" altLang="pt-BR" sz="2000" smtClean="0"/>
          </a:p>
          <a:p>
            <a:pPr algn="just"/>
            <a:endParaRPr lang="pt-BR" altLang="pt-BR" sz="2000" smtClean="0"/>
          </a:p>
        </p:txBody>
      </p:sp>
      <p:sp>
        <p:nvSpPr>
          <p:cNvPr id="3" name="Título 2"/>
          <p:cNvSpPr>
            <a:spLocks noGrp="1"/>
          </p:cNvSpPr>
          <p:nvPr>
            <p:ph type="title"/>
          </p:nvPr>
        </p:nvSpPr>
        <p:spPr/>
        <p:txBody>
          <a:bodyPr/>
          <a:lstStyle/>
          <a:p>
            <a:pPr>
              <a:defRPr/>
            </a:pPr>
            <a:r>
              <a:rPr lang="pt-BR" sz="2400" dirty="0" smtClean="0"/>
              <a:t>PROTAGONISMO DO STF NO EXERCÍCIO DO BIOPODER</a:t>
            </a:r>
            <a:endParaRPr lang="pt-BR" sz="2400" dirty="0"/>
          </a:p>
        </p:txBody>
      </p:sp>
      <p:pic>
        <p:nvPicPr>
          <p:cNvPr id="30724" name="Imagem 3" descr="400dpiLogo.jpg"/>
          <p:cNvPicPr>
            <a:picLocks noChangeAspect="1"/>
          </p:cNvPicPr>
          <p:nvPr/>
        </p:nvPicPr>
        <p:blipFill>
          <a:blip r:embed="rId2">
            <a:lum bright="40000" contrast="-40000"/>
            <a:extLst>
              <a:ext uri="{28A0092B-C50C-407E-A947-70E740481C1C}">
                <a14:useLocalDpi xmlns:a14="http://schemas.microsoft.com/office/drawing/2010/main" val="0"/>
              </a:ext>
            </a:extLst>
          </a:blip>
          <a:srcRect/>
          <a:stretch>
            <a:fillRect/>
          </a:stretch>
        </p:blipFill>
        <p:spPr bwMode="auto">
          <a:xfrm>
            <a:off x="5940425" y="5900738"/>
            <a:ext cx="28797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Espaço Reservado para Conteúdo 1"/>
          <p:cNvSpPr>
            <a:spLocks noGrp="1"/>
          </p:cNvSpPr>
          <p:nvPr>
            <p:ph idx="1"/>
          </p:nvPr>
        </p:nvSpPr>
        <p:spPr>
          <a:xfrm>
            <a:off x="250825" y="765175"/>
            <a:ext cx="8893175" cy="5616575"/>
          </a:xfrm>
        </p:spPr>
        <p:txBody>
          <a:bodyPr/>
          <a:lstStyle/>
          <a:p>
            <a:pPr algn="just"/>
            <a:r>
              <a:rPr lang="pt-BR" altLang="pt-BR" sz="2000" smtClean="0"/>
              <a:t>Diante do atual cenário brasileiro de confronto de poderes sem solução, ou melhor, com a manutenção do poder superior nas mãos do STF, o jurista Ivar Hartmann defendeu a punição a ministros do Supremo Tribunal Federal que cometerem excessos .</a:t>
            </a:r>
          </a:p>
          <a:p>
            <a:pPr algn="just"/>
            <a:r>
              <a:rPr lang="pt-BR" altLang="pt-BR" sz="2000" smtClean="0"/>
              <a:t>"Na escalada de tensão entre Congresso e Supremo, a busca pelo protagonismo institucional e pessoal é apenas um agravante. A raiz do problema é a total ausência de mecanismos para responsabilizar ministros do Supremo por seus excessos -não há accountability", diz ele.’’</a:t>
            </a:r>
          </a:p>
          <a:p>
            <a:pPr algn="just"/>
            <a:r>
              <a:rPr lang="pt-BR" altLang="pt-BR" sz="2000" smtClean="0"/>
              <a:t>O último round da luta estabelecida entre o Poder Legislativo e o Poder Judiciário no Brasil quanto ao ativismo judicial e usurpação de poder, gira em torno da aprovação do PL 4754/2016, de autoria do deputado federal Sóstenes Cavalcante- PSD/RJ, altera a redação do art. 39 da lei 1.079, de 10 de abril de 1950, e tipifica como crime de responsabilidade dos Ministros do Supremo Tribunal Federal a usurpação de competência do Poder Legislativo ou do Poder Executivo. </a:t>
            </a:r>
          </a:p>
          <a:p>
            <a:pPr algn="just"/>
            <a:endParaRPr lang="pt-BR" altLang="pt-BR" sz="2000" smtClean="0"/>
          </a:p>
        </p:txBody>
      </p:sp>
      <p:sp>
        <p:nvSpPr>
          <p:cNvPr id="3" name="Título 2"/>
          <p:cNvSpPr>
            <a:spLocks noGrp="1"/>
          </p:cNvSpPr>
          <p:nvPr>
            <p:ph type="title"/>
          </p:nvPr>
        </p:nvSpPr>
        <p:spPr>
          <a:xfrm>
            <a:off x="2555776" y="0"/>
            <a:ext cx="6429400" cy="1124744"/>
          </a:xfrm>
        </p:spPr>
        <p:txBody>
          <a:bodyPr/>
          <a:lstStyle/>
          <a:p>
            <a:pPr>
              <a:defRPr/>
            </a:pPr>
            <a:r>
              <a:rPr lang="pt-BR" sz="2400" dirty="0" smtClean="0"/>
              <a:t>CONCLUSÃO</a:t>
            </a:r>
            <a:endParaRPr lang="pt-BR" sz="2400" dirty="0"/>
          </a:p>
        </p:txBody>
      </p:sp>
      <p:pic>
        <p:nvPicPr>
          <p:cNvPr id="31748" name="Imagem 3" descr="400dpiLogo.jpg"/>
          <p:cNvPicPr>
            <a:picLocks noChangeAspect="1"/>
          </p:cNvPicPr>
          <p:nvPr/>
        </p:nvPicPr>
        <p:blipFill>
          <a:blip r:embed="rId2">
            <a:lum bright="40000" contrast="-40000"/>
            <a:extLst>
              <a:ext uri="{28A0092B-C50C-407E-A947-70E740481C1C}">
                <a14:useLocalDpi xmlns:a14="http://schemas.microsoft.com/office/drawing/2010/main" val="0"/>
              </a:ext>
            </a:extLst>
          </a:blip>
          <a:srcRect/>
          <a:stretch>
            <a:fillRect/>
          </a:stretch>
        </p:blipFill>
        <p:spPr bwMode="auto">
          <a:xfrm>
            <a:off x="5940425" y="5900738"/>
            <a:ext cx="28797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Espaço Reservado para Conteúdo 1"/>
          <p:cNvSpPr>
            <a:spLocks noGrp="1"/>
          </p:cNvSpPr>
          <p:nvPr>
            <p:ph idx="1"/>
          </p:nvPr>
        </p:nvSpPr>
        <p:spPr>
          <a:xfrm>
            <a:off x="179388" y="981075"/>
            <a:ext cx="8713787" cy="5026025"/>
          </a:xfrm>
        </p:spPr>
        <p:txBody>
          <a:bodyPr/>
          <a:lstStyle/>
          <a:p>
            <a:pPr algn="just"/>
            <a:r>
              <a:rPr lang="pt-BR" altLang="pt-BR" sz="2000" smtClean="0"/>
              <a:t>Se o Poder Constituinte, promulgador da Constituição Democrática de 1988 aprovou a inviolabilidade do direito à vida, rechaçando o direito à existência digna, como pode o STF brasileiro, décadas após a promulgação da Carta Magna, voltar a discutir e aprovar o direito à existência digna?</a:t>
            </a:r>
          </a:p>
          <a:p>
            <a:pPr algn="just"/>
            <a:r>
              <a:rPr lang="pt-BR" altLang="pt-BR" sz="2000" smtClean="0"/>
              <a:t> Da mesma forma, como é possível negar a proteção à vida humana desde a concepção no Brasil se está em vigor o Pacto de São José da Costa Rica, cuja constitucionalidade jamais foi discutida e que assegura a proteção da vida desde a fecundação?</a:t>
            </a:r>
          </a:p>
          <a:p>
            <a:pPr algn="just"/>
            <a:r>
              <a:rPr lang="pt-BR" altLang="pt-BR" sz="2000" smtClean="0"/>
              <a:t>A resposta a tais indagações apresenta, além da manifesta configuração de golpe contra a ordem democrática e vontade popular, a consagração de uma vertente eugênica contida no universo do biopoder do STF nos remetendo à história da eugenia relatada em capítulo próprio desse estudo.</a:t>
            </a:r>
          </a:p>
          <a:p>
            <a:endParaRPr lang="pt-BR" altLang="pt-BR" sz="2000" smtClean="0"/>
          </a:p>
        </p:txBody>
      </p:sp>
      <p:sp>
        <p:nvSpPr>
          <p:cNvPr id="3" name="Título 2"/>
          <p:cNvSpPr>
            <a:spLocks noGrp="1"/>
          </p:cNvSpPr>
          <p:nvPr>
            <p:ph type="title"/>
          </p:nvPr>
        </p:nvSpPr>
        <p:spPr>
          <a:xfrm>
            <a:off x="2915816" y="274638"/>
            <a:ext cx="5770984" cy="850106"/>
          </a:xfrm>
        </p:spPr>
        <p:txBody>
          <a:bodyPr/>
          <a:lstStyle/>
          <a:p>
            <a:pPr>
              <a:defRPr/>
            </a:pPr>
            <a:r>
              <a:rPr lang="pt-BR" sz="2800" dirty="0" smtClean="0"/>
              <a:t>CONCLUSÃO</a:t>
            </a:r>
            <a:endParaRPr lang="pt-BR" sz="2800" dirty="0"/>
          </a:p>
        </p:txBody>
      </p:sp>
      <p:pic>
        <p:nvPicPr>
          <p:cNvPr id="32772" name="Imagem 3" descr="400dpiLogo.jpg"/>
          <p:cNvPicPr>
            <a:picLocks noChangeAspect="1"/>
          </p:cNvPicPr>
          <p:nvPr/>
        </p:nvPicPr>
        <p:blipFill>
          <a:blip r:embed="rId2">
            <a:lum bright="40000" contrast="-40000"/>
            <a:extLst>
              <a:ext uri="{28A0092B-C50C-407E-A947-70E740481C1C}">
                <a14:useLocalDpi xmlns:a14="http://schemas.microsoft.com/office/drawing/2010/main" val="0"/>
              </a:ext>
            </a:extLst>
          </a:blip>
          <a:srcRect/>
          <a:stretch>
            <a:fillRect/>
          </a:stretch>
        </p:blipFill>
        <p:spPr bwMode="auto">
          <a:xfrm>
            <a:off x="5940425" y="5900738"/>
            <a:ext cx="28797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Espaço Reservado para Conteúdo 1"/>
          <p:cNvSpPr>
            <a:spLocks noGrp="1"/>
          </p:cNvSpPr>
          <p:nvPr>
            <p:ph idx="1"/>
          </p:nvPr>
        </p:nvSpPr>
        <p:spPr>
          <a:xfrm>
            <a:off x="0" y="765175"/>
            <a:ext cx="8893175" cy="5241925"/>
          </a:xfrm>
        </p:spPr>
        <p:txBody>
          <a:bodyPr/>
          <a:lstStyle/>
          <a:p>
            <a:pPr algn="just"/>
            <a:r>
              <a:rPr lang="pt-BR" altLang="pt-BR" sz="2400" smtClean="0"/>
              <a:t>A Anadep pede ainda que se declare a inconstitucionalidade do enquadramento da interrupção da gestação em relação à mulher que tiver sido infectada pelo vírus zika no artigo 124 do Código Penal. </a:t>
            </a:r>
          </a:p>
          <a:p>
            <a:pPr algn="just"/>
            <a:r>
              <a:rPr lang="pt-BR" altLang="pt-BR" sz="2400" smtClean="0"/>
              <a:t>Alternativamente, o pedido é de que se julgue constitucional a interrupção nesses casos, “em função do estado de necessidade com perigo atual de dano à saúde provocado pela epidemia de zika e agravada pela negligência do Estado brasileiro na eliminação do vetor”, com a sustação dos inquéritos policiais, prisões em flagrante e processos em andamento que envolva a interrupção da gravidez quando houver comprovação da infecção da gestante</a:t>
            </a:r>
            <a:r>
              <a:rPr lang="pt-BR" altLang="pt-BR" sz="2000" smtClean="0"/>
              <a:t>. </a:t>
            </a:r>
          </a:p>
          <a:p>
            <a:pPr algn="just" eaLnBrk="1" hangingPunct="1">
              <a:lnSpc>
                <a:spcPct val="80000"/>
              </a:lnSpc>
            </a:pPr>
            <a:endParaRPr lang="pt-BR" altLang="pt-BR" sz="2000" smtClean="0"/>
          </a:p>
        </p:txBody>
      </p:sp>
      <p:sp>
        <p:nvSpPr>
          <p:cNvPr id="3" name="Título 2"/>
          <p:cNvSpPr>
            <a:spLocks noGrp="1"/>
          </p:cNvSpPr>
          <p:nvPr>
            <p:ph type="title"/>
          </p:nvPr>
        </p:nvSpPr>
        <p:spPr>
          <a:xfrm>
            <a:off x="0" y="0"/>
            <a:ext cx="8686800" cy="1124744"/>
          </a:xfrm>
        </p:spPr>
        <p:txBody>
          <a:bodyPr/>
          <a:lstStyle/>
          <a:p>
            <a:pPr algn="ctr" eaLnBrk="1" fontAlgn="auto" hangingPunct="1">
              <a:spcAft>
                <a:spcPts val="0"/>
              </a:spcAft>
              <a:defRPr/>
            </a:pPr>
            <a:r>
              <a:rPr lang="pt-BR" sz="2800" dirty="0" smtClean="0"/>
              <a:t>A Ação Direta de Inconstitucionalidade 5581</a:t>
            </a:r>
            <a:endParaRPr lang="pt-BR" sz="2800" dirty="0"/>
          </a:p>
        </p:txBody>
      </p:sp>
      <p:pic>
        <p:nvPicPr>
          <p:cNvPr id="11268" name="Imagem 3" descr="400dpiLogo.jpg"/>
          <p:cNvPicPr>
            <a:picLocks noChangeAspect="1"/>
          </p:cNvPicPr>
          <p:nvPr/>
        </p:nvPicPr>
        <p:blipFill>
          <a:blip r:embed="rId2">
            <a:lum bright="40000" contrast="-40000"/>
            <a:extLst>
              <a:ext uri="{28A0092B-C50C-407E-A947-70E740481C1C}">
                <a14:useLocalDpi xmlns:a14="http://schemas.microsoft.com/office/drawing/2010/main" val="0"/>
              </a:ext>
            </a:extLst>
          </a:blip>
          <a:srcRect/>
          <a:stretch>
            <a:fillRect/>
          </a:stretch>
        </p:blipFill>
        <p:spPr bwMode="auto">
          <a:xfrm>
            <a:off x="5940425" y="5900738"/>
            <a:ext cx="28797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Espaço Reservado para Conteúdo 1"/>
          <p:cNvSpPr>
            <a:spLocks noGrp="1"/>
          </p:cNvSpPr>
          <p:nvPr>
            <p:ph idx="1"/>
          </p:nvPr>
        </p:nvSpPr>
        <p:spPr>
          <a:xfrm>
            <a:off x="611188" y="908050"/>
            <a:ext cx="8374062" cy="5314950"/>
          </a:xfrm>
        </p:spPr>
        <p:txBody>
          <a:bodyPr/>
          <a:lstStyle/>
          <a:p>
            <a:pPr algn="just" eaLnBrk="1" hangingPunct="1">
              <a:lnSpc>
                <a:spcPct val="90000"/>
              </a:lnSpc>
            </a:pPr>
            <a:r>
              <a:rPr lang="pt-BR" altLang="pt-BR" sz="2800" smtClean="0"/>
              <a:t>A partir da possibilidade do STF brasileiro vir a acolher os pedidos contidos na ADI 5581, as crianças nascidas portadoras de microcefalia seriam beneficiárias de recursos básicos para seu acompanhamento ao longo de suas existências, enquanto que os nascituros de mães infectadas com o Zika Vírus teriam a aprovação do Estado Brasileiro, via Poder Judiciário, a sofrer uma interrupção seletiva de suas vidas, sendo decretada a pena de morte da vida intra-uterina pelo Poder Judiciário.</a:t>
            </a:r>
          </a:p>
          <a:p>
            <a:pPr algn="just" eaLnBrk="1" hangingPunct="1">
              <a:lnSpc>
                <a:spcPct val="90000"/>
              </a:lnSpc>
            </a:pPr>
            <a:endParaRPr lang="pt-BR" altLang="pt-BR" sz="2800" smtClean="0"/>
          </a:p>
          <a:p>
            <a:pPr eaLnBrk="1" hangingPunct="1"/>
            <a:endParaRPr lang="pt-BR" altLang="pt-BR" smtClean="0"/>
          </a:p>
        </p:txBody>
      </p:sp>
      <p:sp>
        <p:nvSpPr>
          <p:cNvPr id="3" name="Título 2"/>
          <p:cNvSpPr>
            <a:spLocks noGrp="1"/>
          </p:cNvSpPr>
          <p:nvPr>
            <p:ph type="title"/>
          </p:nvPr>
        </p:nvSpPr>
        <p:spPr>
          <a:xfrm>
            <a:off x="251520" y="0"/>
            <a:ext cx="8712968" cy="1196752"/>
          </a:xfrm>
        </p:spPr>
        <p:txBody>
          <a:bodyPr/>
          <a:lstStyle/>
          <a:p>
            <a:pPr algn="ctr" eaLnBrk="1" fontAlgn="auto" hangingPunct="1">
              <a:spcAft>
                <a:spcPts val="0"/>
              </a:spcAft>
              <a:defRPr/>
            </a:pPr>
            <a:r>
              <a:rPr lang="pt-BR" sz="2800" dirty="0" smtClean="0"/>
              <a:t>A Ação Direta de Inconstitucionalidade 5581</a:t>
            </a:r>
            <a:endParaRPr lang="pt-BR" sz="2800" dirty="0"/>
          </a:p>
        </p:txBody>
      </p:sp>
      <p:pic>
        <p:nvPicPr>
          <p:cNvPr id="12292" name="Imagem 3" descr="400dpiLogo.jpg"/>
          <p:cNvPicPr>
            <a:picLocks noChangeAspect="1"/>
          </p:cNvPicPr>
          <p:nvPr/>
        </p:nvPicPr>
        <p:blipFill>
          <a:blip r:embed="rId2">
            <a:lum bright="40000" contrast="-40000"/>
            <a:extLst>
              <a:ext uri="{28A0092B-C50C-407E-A947-70E740481C1C}">
                <a14:useLocalDpi xmlns:a14="http://schemas.microsoft.com/office/drawing/2010/main" val="0"/>
              </a:ext>
            </a:extLst>
          </a:blip>
          <a:srcRect/>
          <a:stretch>
            <a:fillRect/>
          </a:stretch>
        </p:blipFill>
        <p:spPr bwMode="auto">
          <a:xfrm>
            <a:off x="5940425" y="5900738"/>
            <a:ext cx="28797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548680"/>
            <a:ext cx="8820472" cy="5544616"/>
          </a:xfrm>
        </p:spPr>
        <p:txBody>
          <a:bodyPr/>
          <a:lstStyle/>
          <a:p>
            <a:pPr algn="just" eaLnBrk="1" hangingPunct="1">
              <a:defRPr/>
            </a:pPr>
            <a:r>
              <a:rPr lang="pt-PT" sz="2200" dirty="0" smtClean="0"/>
              <a:t>  </a:t>
            </a:r>
            <a:r>
              <a:rPr lang="pt-BR" sz="2400" b="0" dirty="0" smtClean="0">
                <a:effectLst>
                  <a:outerShdw blurRad="38100" dist="38100" dir="2700000" algn="tl">
                    <a:srgbClr val="000000">
                      <a:alpha val="43137"/>
                    </a:srgbClr>
                  </a:outerShdw>
                </a:effectLst>
              </a:rPr>
              <a:t>O Zika é um arbovírus do gênero flavivírus (família </a:t>
            </a:r>
            <a:r>
              <a:rPr lang="pt-BR" sz="2400" b="0" i="1" dirty="0" smtClean="0">
                <a:effectLst>
                  <a:outerShdw blurRad="38100" dist="38100" dir="2700000" algn="tl">
                    <a:srgbClr val="000000">
                      <a:alpha val="43137"/>
                    </a:srgbClr>
                  </a:outerShdw>
                </a:effectLst>
              </a:rPr>
              <a:t>Flaviviridae</a:t>
            </a:r>
            <a:r>
              <a:rPr lang="pt-BR" sz="2400" b="0" dirty="0" smtClean="0">
                <a:effectLst>
                  <a:outerShdw blurRad="38100" dist="38100" dir="2700000" algn="tl">
                    <a:srgbClr val="000000">
                      <a:alpha val="43137"/>
                    </a:srgbClr>
                  </a:outerShdw>
                </a:effectLst>
              </a:rPr>
              <a:t>), classificado no grupo IV de Baltmore, de acordo com as características do genoma a forma como este é transcrito no RNA, em estudos evolutivos são classificados filogeneticamente no mesmo grupo do vírus da dengue, febre amarela, vírus do Nilo Ocidental e Chikungunyae (Figura 1). O Zika Vírus tem um ciclo originalmente selvagem cujos hospedeiros principais eram os primatas, e a contaminação em humanos é considerada ocasional, cujos primeiros casos foram constatados em estudos sorológicos em 1952. </a:t>
            </a:r>
            <a:br>
              <a:rPr lang="pt-BR" sz="2400" b="0" dirty="0" smtClean="0">
                <a:effectLst>
                  <a:outerShdw blurRad="38100" dist="38100" dir="2700000" algn="tl">
                    <a:srgbClr val="000000">
                      <a:alpha val="43137"/>
                    </a:srgbClr>
                  </a:outerShdw>
                </a:effectLst>
              </a:rPr>
            </a:br>
            <a:r>
              <a:rPr lang="pt-PT" sz="2400" b="0" dirty="0" smtClean="0">
                <a:effectLst>
                  <a:outerShdw blurRad="38100" dist="38100" dir="2700000" algn="tl">
                    <a:srgbClr val="000000">
                      <a:alpha val="43137"/>
                    </a:srgbClr>
                  </a:outerShdw>
                </a:effectLst>
              </a:rPr>
              <a:t>     </a:t>
            </a:r>
            <a:endParaRPr lang="pt-BR" sz="2400" b="0" dirty="0">
              <a:effectLst>
                <a:outerShdw blurRad="38100" dist="38100" dir="2700000" algn="tl">
                  <a:srgbClr val="000000">
                    <a:alpha val="43137"/>
                  </a:srgbClr>
                </a:outerShdw>
              </a:effectLst>
            </a:endParaRPr>
          </a:p>
        </p:txBody>
      </p:sp>
      <p:sp>
        <p:nvSpPr>
          <p:cNvPr id="4" name="Retângulo 3"/>
          <p:cNvSpPr/>
          <p:nvPr/>
        </p:nvSpPr>
        <p:spPr>
          <a:xfrm>
            <a:off x="250825" y="0"/>
            <a:ext cx="8713788" cy="892175"/>
          </a:xfrm>
          <a:prstGeom prst="rect">
            <a:avLst/>
          </a:prstGeom>
        </p:spPr>
        <p:txBody>
          <a:bodyPr>
            <a:spAutoFit/>
          </a:bodyPr>
          <a:lstStyle/>
          <a:p>
            <a:pPr>
              <a:defRPr/>
            </a:pPr>
            <a:r>
              <a:rPr lang="pt-PT" sz="2200" b="1" dirty="0">
                <a:solidFill>
                  <a:srgbClr val="464646"/>
                </a:solidFill>
                <a:effectLst>
                  <a:outerShdw blurRad="31750" dist="25400" dir="5400000" algn="tl" rotWithShape="0">
                    <a:srgbClr val="000000">
                      <a:alpha val="25000"/>
                    </a:srgbClr>
                  </a:outerShdw>
                </a:effectLst>
                <a:latin typeface="Lucida Sans Unicode"/>
                <a:ea typeface="+mj-ea"/>
                <a:cs typeface="+mj-cs"/>
              </a:rPr>
              <a:t>   </a:t>
            </a:r>
            <a:r>
              <a:rPr lang="pt-PT" sz="2400" b="1" dirty="0">
                <a:solidFill>
                  <a:srgbClr val="464646"/>
                </a:solidFill>
                <a:effectLst>
                  <a:outerShdw blurRad="31750" dist="25400" dir="5400000" algn="tl" rotWithShape="0">
                    <a:srgbClr val="000000">
                      <a:alpha val="25000"/>
                    </a:srgbClr>
                  </a:outerShdw>
                </a:effectLst>
                <a:latin typeface="Lucida Sans Unicode"/>
                <a:ea typeface="+mj-ea"/>
                <a:cs typeface="+mj-cs"/>
              </a:rPr>
              <a:t>ASPECTOS BIOMÉDICOS DA INFECÇÃO POR ZIKA VÍRUS</a:t>
            </a:r>
            <a:r>
              <a:rPr lang="pt-BR" sz="2800" b="1" dirty="0">
                <a:solidFill>
                  <a:srgbClr val="464646"/>
                </a:solidFill>
                <a:effectLst>
                  <a:outerShdw blurRad="31750" dist="25400" dir="5400000" algn="tl" rotWithShape="0">
                    <a:srgbClr val="000000">
                      <a:alpha val="25000"/>
                    </a:srgbClr>
                  </a:outerShdw>
                </a:effectLst>
                <a:latin typeface="Lucida Sans Unicode"/>
                <a:ea typeface="+mj-ea"/>
                <a:cs typeface="+mj-cs"/>
              </a:rPr>
              <a:t/>
            </a:r>
            <a:br>
              <a:rPr lang="pt-BR" sz="2800" b="1" dirty="0">
                <a:solidFill>
                  <a:srgbClr val="464646"/>
                </a:solidFill>
                <a:effectLst>
                  <a:outerShdw blurRad="31750" dist="25400" dir="5400000" algn="tl" rotWithShape="0">
                    <a:srgbClr val="000000">
                      <a:alpha val="25000"/>
                    </a:srgbClr>
                  </a:outerShdw>
                </a:effectLst>
                <a:latin typeface="Lucida Sans Unicode"/>
                <a:ea typeface="+mj-ea"/>
                <a:cs typeface="+mj-cs"/>
              </a:rPr>
            </a:br>
            <a:endParaRPr lang="pt-BR" sz="2800" dirty="0">
              <a:latin typeface="Arial" charset="0"/>
            </a:endParaRPr>
          </a:p>
        </p:txBody>
      </p:sp>
      <p:pic>
        <p:nvPicPr>
          <p:cNvPr id="13316" name="Imagem 3" descr="400dpiLogo.jpg"/>
          <p:cNvPicPr>
            <a:picLocks noChangeAspect="1"/>
          </p:cNvPicPr>
          <p:nvPr/>
        </p:nvPicPr>
        <p:blipFill>
          <a:blip r:embed="rId3">
            <a:lum bright="40000" contrast="-40000"/>
            <a:extLst>
              <a:ext uri="{28A0092B-C50C-407E-A947-70E740481C1C}">
                <a14:useLocalDpi xmlns:a14="http://schemas.microsoft.com/office/drawing/2010/main" val="0"/>
              </a:ext>
            </a:extLst>
          </a:blip>
          <a:srcRect/>
          <a:stretch>
            <a:fillRect/>
          </a:stretch>
        </p:blipFill>
        <p:spPr bwMode="auto">
          <a:xfrm>
            <a:off x="5940425" y="5900738"/>
            <a:ext cx="28797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ço Reservado para Conteúdo 1"/>
          <p:cNvSpPr>
            <a:spLocks noGrp="1"/>
          </p:cNvSpPr>
          <p:nvPr>
            <p:ph idx="1"/>
          </p:nvPr>
        </p:nvSpPr>
        <p:spPr>
          <a:xfrm>
            <a:off x="179388" y="476250"/>
            <a:ext cx="8964612" cy="5905500"/>
          </a:xfrm>
        </p:spPr>
        <p:txBody>
          <a:bodyPr/>
          <a:lstStyle/>
          <a:p>
            <a:pPr algn="just" eaLnBrk="1" hangingPunct="1">
              <a:lnSpc>
                <a:spcPct val="90000"/>
              </a:lnSpc>
              <a:buFont typeface="Wingdings 3" panose="05040102010807070707" pitchFamily="18" charset="2"/>
              <a:buNone/>
            </a:pPr>
            <a:endParaRPr lang="pt-BR" altLang="pt-BR" sz="2400" smtClean="0"/>
          </a:p>
          <a:p>
            <a:pPr algn="just" eaLnBrk="1" hangingPunct="1"/>
            <a:r>
              <a:rPr lang="pt-BR" altLang="pt-BR" sz="2400" smtClean="0"/>
              <a:t>A ciência afasta no caso de grávida infectada por Zika vírus qualquer risco de morte para a mãe ou para a criança,sendo incabível aborto para salvar a vida da gestante.</a:t>
            </a:r>
          </a:p>
          <a:p>
            <a:pPr algn="just" eaLnBrk="1" hangingPunct="1"/>
            <a:r>
              <a:rPr lang="pt-BR" altLang="pt-BR" sz="2400" smtClean="0"/>
              <a:t> A cientista brasileira Adriana Melo que descobriu a relação do Zika vírus com a microcefalia afirmou que apenas 1% das mulheres infectadas irá gerar criança com microcefalia.</a:t>
            </a:r>
          </a:p>
          <a:p>
            <a:pPr algn="just" eaLnBrk="1" hangingPunct="1"/>
            <a:r>
              <a:rPr lang="pt-BR" altLang="pt-BR" sz="2400" smtClean="0"/>
              <a:t>Em que pese um tentador estabelecimento da relação de causa e efeito entre o Zika vírus e a microcefalia, ainda não há o reconhecimento pela comunidade científica da referida associação, pelo não preenchimento de todos os critérios necessários que normalmente são exigidos para esta conclusão</a:t>
            </a:r>
          </a:p>
        </p:txBody>
      </p:sp>
      <p:sp>
        <p:nvSpPr>
          <p:cNvPr id="3" name="Título 2"/>
          <p:cNvSpPr>
            <a:spLocks noGrp="1"/>
          </p:cNvSpPr>
          <p:nvPr>
            <p:ph type="title"/>
          </p:nvPr>
        </p:nvSpPr>
        <p:spPr>
          <a:xfrm>
            <a:off x="0" y="0"/>
            <a:ext cx="8686800" cy="836712"/>
          </a:xfrm>
        </p:spPr>
        <p:txBody>
          <a:bodyPr>
            <a:normAutofit fontScale="90000"/>
          </a:bodyPr>
          <a:lstStyle/>
          <a:p>
            <a:pPr algn="ctr" eaLnBrk="1" fontAlgn="auto" hangingPunct="1">
              <a:spcAft>
                <a:spcPts val="0"/>
              </a:spcAft>
              <a:defRPr/>
            </a:pPr>
            <a:r>
              <a:rPr lang="pt-PT" sz="2700" dirty="0" smtClean="0"/>
              <a:t>ASPECTOS BIOMÉDICOS DA INFECÇÃO POR ZIKA VÍRUS</a:t>
            </a:r>
            <a:r>
              <a:rPr lang="pt-BR" sz="3200" dirty="0" smtClean="0"/>
              <a:t/>
            </a:r>
            <a:br>
              <a:rPr lang="pt-BR" sz="3200" dirty="0" smtClean="0"/>
            </a:br>
            <a:endParaRPr lang="pt-BR" sz="3200" dirty="0"/>
          </a:p>
        </p:txBody>
      </p:sp>
      <p:pic>
        <p:nvPicPr>
          <p:cNvPr id="14340" name="Imagem 3" descr="400dpiLogo.jpg"/>
          <p:cNvPicPr>
            <a:picLocks noChangeAspect="1"/>
          </p:cNvPicPr>
          <p:nvPr/>
        </p:nvPicPr>
        <p:blipFill>
          <a:blip r:embed="rId2">
            <a:lum bright="40000" contrast="-40000"/>
            <a:extLst>
              <a:ext uri="{28A0092B-C50C-407E-A947-70E740481C1C}">
                <a14:useLocalDpi xmlns:a14="http://schemas.microsoft.com/office/drawing/2010/main" val="0"/>
              </a:ext>
            </a:extLst>
          </a:blip>
          <a:srcRect/>
          <a:stretch>
            <a:fillRect/>
          </a:stretch>
        </p:blipFill>
        <p:spPr bwMode="auto">
          <a:xfrm>
            <a:off x="5940425" y="5900738"/>
            <a:ext cx="28797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idx="1"/>
          </p:nvPr>
        </p:nvSpPr>
        <p:spPr>
          <a:xfrm>
            <a:off x="468313" y="765175"/>
            <a:ext cx="8301037" cy="5616575"/>
          </a:xfrm>
        </p:spPr>
        <p:txBody>
          <a:bodyPr/>
          <a:lstStyle/>
          <a:p>
            <a:pPr algn="just" eaLnBrk="1" hangingPunct="1">
              <a:lnSpc>
                <a:spcPct val="80000"/>
              </a:lnSpc>
            </a:pPr>
            <a:r>
              <a:rPr lang="pt-BR" altLang="pt-BR" sz="2400" smtClean="0"/>
              <a:t> A declaração de emergência internacional da Organização Mundial da Saúde - OMS/WHO - deixa expressa não haver comprovação de causa e efeito, bem como a necessidade de aprofundar a investigação das causas, não só em relação ao Zika vírus, mas também em relação a outros fatores e cofatores. É justamente neste sentido que outras possíveis etiologias devem ser verificadas. </a:t>
            </a:r>
          </a:p>
          <a:p>
            <a:pPr algn="just" eaLnBrk="1" hangingPunct="1">
              <a:lnSpc>
                <a:spcPct val="80000"/>
              </a:lnSpc>
            </a:pPr>
            <a:endParaRPr lang="pt-BR" altLang="pt-BR" sz="2400" smtClean="0"/>
          </a:p>
          <a:p>
            <a:pPr algn="just" eaLnBrk="1" hangingPunct="1">
              <a:lnSpc>
                <a:spcPct val="80000"/>
              </a:lnSpc>
            </a:pPr>
            <a:r>
              <a:rPr lang="pt-BR" altLang="pt-BR" sz="2400" smtClean="0"/>
              <a:t>Neste escopo, pode ser destacada uma hipótese levantada pelo Dr. Plínio Bezerra dos Santos Filho, possuidor de expressivo currículo acadêmico, já apresentada ao Ministério Público Federal, através de um requerimento de sua autoria</a:t>
            </a:r>
          </a:p>
        </p:txBody>
      </p:sp>
      <p:sp>
        <p:nvSpPr>
          <p:cNvPr id="6146" name="Rectangle 2"/>
          <p:cNvSpPr>
            <a:spLocks noGrp="1" noChangeArrowheads="1"/>
          </p:cNvSpPr>
          <p:nvPr>
            <p:ph type="title"/>
          </p:nvPr>
        </p:nvSpPr>
        <p:spPr>
          <a:xfrm>
            <a:off x="457200" y="274638"/>
            <a:ext cx="8229600" cy="634082"/>
          </a:xfrm>
        </p:spPr>
        <p:txBody>
          <a:bodyPr>
            <a:normAutofit fontScale="90000"/>
          </a:bodyPr>
          <a:lstStyle/>
          <a:p>
            <a:pPr algn="ctr" eaLnBrk="1" fontAlgn="auto" hangingPunct="1">
              <a:spcAft>
                <a:spcPts val="0"/>
              </a:spcAft>
              <a:defRPr/>
            </a:pPr>
            <a:r>
              <a:rPr lang="pt-PT" sz="2700" dirty="0" smtClean="0"/>
              <a:t>ASPECTOS BIOMÉDICOS DA INFECÇÃO POR ZIKA VÍRUS</a:t>
            </a:r>
            <a:r>
              <a:rPr lang="pt-BR" sz="4800" dirty="0" smtClean="0"/>
              <a:t/>
            </a:r>
            <a:br>
              <a:rPr lang="pt-BR" sz="4800" dirty="0" smtClean="0"/>
            </a:br>
            <a:endParaRPr lang="pt-BR" dirty="0" smtClean="0"/>
          </a:p>
        </p:txBody>
      </p:sp>
      <p:pic>
        <p:nvPicPr>
          <p:cNvPr id="15364" name="Imagem 3" descr="400dpiLogo.jpg"/>
          <p:cNvPicPr>
            <a:picLocks noChangeAspect="1"/>
          </p:cNvPicPr>
          <p:nvPr/>
        </p:nvPicPr>
        <p:blipFill>
          <a:blip r:embed="rId2">
            <a:lum bright="40000" contrast="-40000"/>
            <a:extLst>
              <a:ext uri="{28A0092B-C50C-407E-A947-70E740481C1C}">
                <a14:useLocalDpi xmlns:a14="http://schemas.microsoft.com/office/drawing/2010/main" val="0"/>
              </a:ext>
            </a:extLst>
          </a:blip>
          <a:srcRect/>
          <a:stretch>
            <a:fillRect/>
          </a:stretch>
        </p:blipFill>
        <p:spPr bwMode="auto">
          <a:xfrm>
            <a:off x="5940425" y="5900738"/>
            <a:ext cx="28797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idx="1"/>
          </p:nvPr>
        </p:nvSpPr>
        <p:spPr>
          <a:xfrm>
            <a:off x="457200" y="1196975"/>
            <a:ext cx="8229600" cy="5400675"/>
          </a:xfrm>
        </p:spPr>
        <p:txBody>
          <a:bodyPr/>
          <a:lstStyle/>
          <a:p>
            <a:pPr algn="just"/>
            <a:r>
              <a:rPr lang="pt-BR" altLang="pt-BR" sz="1800" smtClean="0"/>
              <a:t> </a:t>
            </a:r>
            <a:r>
              <a:rPr lang="pt-BR" altLang="pt-BR" sz="2000" smtClean="0"/>
              <a:t>De acordo com o texto do Dr. Plínio Bezerra, haveria a possibilidade de uma relação entre a microcefalia e duas vacinas aplicadas no Nordeste a partir de novembro/dezembro de 2014 para debelar um surto de sarampo (MMR) e realizar a prevenção da Difteria, Coqueluche e Tétano (DTPa – Difteria, Tétano e Pertussis, acelular) esta última, tão somente, em mulheres grávidas a partir do terceiro trimestre de gravidez. </a:t>
            </a:r>
          </a:p>
          <a:p>
            <a:pPr algn="just"/>
            <a:r>
              <a:rPr lang="pt-BR" altLang="pt-BR" sz="2000" smtClean="0"/>
              <a:t>Para fins de exemplo, a partir do posicionamento do Dr. Plínio foi utilizada pela União dos Juristas Católicos argumentação quanto à vacina MMR (vacina tríplice viral contra o sarampo, a rubéola e a caxumba) que contém o vírus vivo atenuado da rubéola.</a:t>
            </a:r>
          </a:p>
          <a:p>
            <a:pPr algn="just" eaLnBrk="1" hangingPunct="1"/>
            <a:endParaRPr lang="pt-BR" altLang="pt-BR" sz="2000" smtClean="0"/>
          </a:p>
        </p:txBody>
      </p:sp>
      <p:sp>
        <p:nvSpPr>
          <p:cNvPr id="7170" name="Rectangle 2"/>
          <p:cNvSpPr>
            <a:spLocks noGrp="1" noChangeArrowheads="1"/>
          </p:cNvSpPr>
          <p:nvPr>
            <p:ph type="title"/>
          </p:nvPr>
        </p:nvSpPr>
        <p:spPr/>
        <p:txBody>
          <a:bodyPr/>
          <a:lstStyle/>
          <a:p>
            <a:pPr algn="ctr" eaLnBrk="1" fontAlgn="auto" hangingPunct="1">
              <a:spcAft>
                <a:spcPts val="0"/>
              </a:spcAft>
              <a:defRPr/>
            </a:pPr>
            <a:r>
              <a:rPr lang="pt-PT" sz="2400" dirty="0" smtClean="0"/>
              <a:t>ASPECTOS BIOMÉDICOS DA INFECÇÃO POR ZIKA VÍRUS</a:t>
            </a:r>
            <a:endParaRPr lang="pt-BR" sz="2400" dirty="0" smtClean="0"/>
          </a:p>
        </p:txBody>
      </p:sp>
      <p:pic>
        <p:nvPicPr>
          <p:cNvPr id="16388" name="Imagem 3" descr="400dpiLogo.jpg"/>
          <p:cNvPicPr>
            <a:picLocks noChangeAspect="1"/>
          </p:cNvPicPr>
          <p:nvPr/>
        </p:nvPicPr>
        <p:blipFill>
          <a:blip r:embed="rId2">
            <a:lum bright="40000" contrast="-40000"/>
            <a:extLst>
              <a:ext uri="{28A0092B-C50C-407E-A947-70E740481C1C}">
                <a14:useLocalDpi xmlns:a14="http://schemas.microsoft.com/office/drawing/2010/main" val="0"/>
              </a:ext>
            </a:extLst>
          </a:blip>
          <a:srcRect/>
          <a:stretch>
            <a:fillRect/>
          </a:stretch>
        </p:blipFill>
        <p:spPr bwMode="auto">
          <a:xfrm>
            <a:off x="5940425" y="5900738"/>
            <a:ext cx="28797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idx="1"/>
          </p:nvPr>
        </p:nvSpPr>
        <p:spPr>
          <a:xfrm>
            <a:off x="0" y="692150"/>
            <a:ext cx="9144000" cy="5616575"/>
          </a:xfrm>
        </p:spPr>
        <p:txBody>
          <a:bodyPr/>
          <a:lstStyle/>
          <a:p>
            <a:pPr algn="just" eaLnBrk="1" hangingPunct="1"/>
            <a:r>
              <a:rPr lang="pt-BR" altLang="pt-BR" sz="2000" smtClean="0"/>
              <a:t>Para proteger do sarampo a vacina MMR teria sido aplicada - não em mulheres grávidas, o que seria uma contraindicação – mas em mulheres em idade fértil nos meses de novembro/dezembro de 2014, em Pernambuco; e até abril de 2015, no Ceará. Estados vizinhos, com receio de contágio, também teriam aplicado a vacina. </a:t>
            </a:r>
          </a:p>
          <a:p>
            <a:pPr algn="just" eaLnBrk="1" hangingPunct="1"/>
            <a:r>
              <a:rPr lang="pt-BR" altLang="pt-BR" sz="2000" smtClean="0"/>
              <a:t>No Rio Grande do Norte, por exemplo, terminou a vacinação contra sarampo em dezembro de 2014.</a:t>
            </a:r>
          </a:p>
          <a:p>
            <a:pPr algn="just" eaLnBrk="1" hangingPunct="1"/>
            <a:r>
              <a:rPr lang="pt-BR" altLang="pt-BR" sz="2000" smtClean="0"/>
              <a:t> O problema é que artigos científicos recomendam que a vacina MMR (contra sarampo) não seja aplicada em mulheres que queiram engravidar e caso tal ocorra, que haja o espaçamento de período (mínimo) de um mês entre a aplicação da vacina e o início da gravidez. Nos Estados Unidos da América - EUA, nas décadas de 1970/1980, já fora prescrito como sendo de três meses o intervalo mínimo recomendado entre vacinação e gravidez.</a:t>
            </a:r>
          </a:p>
          <a:p>
            <a:pPr algn="just" eaLnBrk="1" hangingPunct="1"/>
            <a:endParaRPr lang="pt-BR" altLang="pt-BR" sz="2000" b="1" smtClean="0"/>
          </a:p>
        </p:txBody>
      </p:sp>
      <p:sp>
        <p:nvSpPr>
          <p:cNvPr id="8194" name="Rectangle 2"/>
          <p:cNvSpPr>
            <a:spLocks noGrp="1" noChangeArrowheads="1"/>
          </p:cNvSpPr>
          <p:nvPr>
            <p:ph type="title"/>
          </p:nvPr>
        </p:nvSpPr>
        <p:spPr>
          <a:xfrm>
            <a:off x="0" y="-243408"/>
            <a:ext cx="9144000" cy="936104"/>
          </a:xfrm>
        </p:spPr>
        <p:txBody>
          <a:bodyPr/>
          <a:lstStyle/>
          <a:p>
            <a:pPr algn="just" eaLnBrk="1" fontAlgn="auto" hangingPunct="1">
              <a:spcAft>
                <a:spcPts val="0"/>
              </a:spcAft>
              <a:defRPr/>
            </a:pPr>
            <a:r>
              <a:rPr lang="pt-BR" sz="2400" dirty="0" smtClean="0"/>
              <a:t>ASPECTOS BIOMÉDICOS DA INFECÇÃO POR ZIKA VÍRUS</a:t>
            </a:r>
          </a:p>
        </p:txBody>
      </p:sp>
      <p:pic>
        <p:nvPicPr>
          <p:cNvPr id="17412" name="Imagem 3" descr="400dpiLogo.jpg"/>
          <p:cNvPicPr>
            <a:picLocks noChangeAspect="1"/>
          </p:cNvPicPr>
          <p:nvPr/>
        </p:nvPicPr>
        <p:blipFill>
          <a:blip r:embed="rId2">
            <a:lum bright="40000" contrast="-40000"/>
            <a:extLst>
              <a:ext uri="{28A0092B-C50C-407E-A947-70E740481C1C}">
                <a14:useLocalDpi xmlns:a14="http://schemas.microsoft.com/office/drawing/2010/main" val="0"/>
              </a:ext>
            </a:extLst>
          </a:blip>
          <a:srcRect/>
          <a:stretch>
            <a:fillRect/>
          </a:stretch>
        </p:blipFill>
        <p:spPr bwMode="auto">
          <a:xfrm>
            <a:off x="5940425" y="5900738"/>
            <a:ext cx="28797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so">
  <a:themeElements>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so">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so">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1235</TotalTime>
  <Words>2807</Words>
  <Application>Microsoft Office PowerPoint</Application>
  <PresentationFormat>Apresentação na tela (4:3)</PresentationFormat>
  <Paragraphs>88</Paragraphs>
  <Slides>24</Slides>
  <Notes>3</Notes>
  <HiddenSlides>0</HiddenSlides>
  <MMClips>0</MMClips>
  <ScaleCrop>false</ScaleCrop>
  <HeadingPairs>
    <vt:vector size="6" baseType="variant">
      <vt:variant>
        <vt:lpstr>Fontes usadas</vt:lpstr>
      </vt:variant>
      <vt:variant>
        <vt:i4>8</vt:i4>
      </vt:variant>
      <vt:variant>
        <vt:lpstr>Tema</vt:lpstr>
      </vt:variant>
      <vt:variant>
        <vt:i4>1</vt:i4>
      </vt:variant>
      <vt:variant>
        <vt:lpstr>Títulos de slides</vt:lpstr>
      </vt:variant>
      <vt:variant>
        <vt:i4>24</vt:i4>
      </vt:variant>
    </vt:vector>
  </HeadingPairs>
  <TitlesOfParts>
    <vt:vector size="33" baseType="lpstr">
      <vt:lpstr>Arial</vt:lpstr>
      <vt:lpstr>Lucida Sans Unicode</vt:lpstr>
      <vt:lpstr>Wingdings 3</vt:lpstr>
      <vt:lpstr>Verdana</vt:lpstr>
      <vt:lpstr>Wingdings 2</vt:lpstr>
      <vt:lpstr>Calibri</vt:lpstr>
      <vt:lpstr>Times New Roman</vt:lpstr>
      <vt:lpstr>Segoe UI</vt:lpstr>
      <vt:lpstr>Concurso</vt:lpstr>
      <vt:lpstr>Apresentação do PowerPoint</vt:lpstr>
      <vt:lpstr>A Ação Direta de Inconstitucionalidade 5581 STF </vt:lpstr>
      <vt:lpstr>A Ação Direta de Inconstitucionalidade 5581</vt:lpstr>
      <vt:lpstr>A Ação Direta de Inconstitucionalidade 5581</vt:lpstr>
      <vt:lpstr>  O Zika é um arbovírus do gênero flavivírus (família Flaviviridae), classificado no grupo IV de Baltmore, de acordo com as características do genoma a forma como este é transcrito no RNA, em estudos evolutivos são classificados filogeneticamente no mesmo grupo do vírus da dengue, febre amarela, vírus do Nilo Ocidental e Chikungunyae (Figura 1). O Zika Vírus tem um ciclo originalmente selvagem cujos hospedeiros principais eram os primatas, e a contaminação em humanos é considerada ocasional, cujos primeiros casos foram constatados em estudos sorológicos em 1952.       </vt:lpstr>
      <vt:lpstr>ASPECTOS BIOMÉDICOS DA INFECÇÃO POR ZIKA VÍRUS </vt:lpstr>
      <vt:lpstr>ASPECTOS BIOMÉDICOS DA INFECÇÃO POR ZIKA VÍRUS </vt:lpstr>
      <vt:lpstr>ASPECTOS BIOMÉDICOS DA INFECÇÃO POR ZIKA VÍRUS</vt:lpstr>
      <vt:lpstr>ASPECTOS BIOMÉDICOS DA INFECÇÃO POR ZIKA VÍRUS</vt:lpstr>
      <vt:lpstr>ASPECTOS BIOMÉDICOS DA INFECÇÃO POR ZIKA VÍRUS</vt:lpstr>
      <vt:lpstr>BREVE CONTEXTUALIZAÇÃO DE FORMAS DE INTERRUPÇÃO DA VIDA UTERINA E O MOVIMENTO MUNDIAL DE LEGALIZAÇÃO DO ABORTO </vt:lpstr>
      <vt:lpstr> O MOVIMENTO MUNDIAL DE LEGALIZAÇÃO DO ABORTO </vt:lpstr>
      <vt:lpstr>O movimento mundial de legalização do aborto</vt:lpstr>
      <vt:lpstr>O movimento mundial de legalização do aborto</vt:lpstr>
      <vt:lpstr> O movimento mundial  de legalização do aborto</vt:lpstr>
      <vt:lpstr>ASPECTOS CRIMINOLÓGICOS E SOCIAIS RELACIONADOS AO ABORTAMENTO E A DESLEGITIMIDADE DO SISTEMA PENAL </vt:lpstr>
      <vt:lpstr>          O Supremo Tribunal Federal do Brasil, visto como fonte do saber jurídico, passa a deter a vontade do Saber assumindo o protagonismo de uma anátomo-política do corpo humano pelo que passa a ditar as regras de uma biopolítica da população, definindo quem deve viver e quem deve morrer, exercendo, assim, biopoder sobre a população brasileira, a ponto de ressuscitar debate sobre a vida de fetos doentes, fixando o direito à existência digna, anteriormente rechaçado pelo Poder Constituinte há 30 anos passados.  </vt:lpstr>
      <vt:lpstr>     </vt:lpstr>
      <vt:lpstr>PROTAGONISMO DO STF NO EXERCÍCIODO BIOPODER</vt:lpstr>
      <vt:lpstr>PROTAGONISMO DO STF NO EXERCÍCIO DO BIOPODER</vt:lpstr>
      <vt:lpstr>PROTAGONISMO DO STF NO EXERCÍCIO DO BIOPODER</vt:lpstr>
      <vt:lpstr>PROTAGONISMO DO STF NO EXERCÍCIO DO BIOPODER</vt:lpstr>
      <vt:lpstr>CONCLUSÃO</vt:lpstr>
      <vt:lpstr>CONCLUSÃO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ASPECTOS JURÍDICOS DO ABORTO NO BRASIL</dc:title>
  <dc:creator>Dr. Miranda</dc:creator>
  <cp:lastModifiedBy>Ana Carolina Vaz da Silva</cp:lastModifiedBy>
  <cp:revision>293</cp:revision>
  <dcterms:created xsi:type="dcterms:W3CDTF">2007-08-17T22:13:06Z</dcterms:created>
  <dcterms:modified xsi:type="dcterms:W3CDTF">2019-04-23T13:17:13Z</dcterms:modified>
</cp:coreProperties>
</file>