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0"/>
  </p:notesMasterIdLst>
  <p:sldIdLst>
    <p:sldId id="282" r:id="rId5"/>
    <p:sldId id="321" r:id="rId6"/>
    <p:sldId id="320" r:id="rId7"/>
    <p:sldId id="328" r:id="rId8"/>
    <p:sldId id="323" r:id="rId9"/>
    <p:sldId id="329" r:id="rId10"/>
    <p:sldId id="330" r:id="rId11"/>
    <p:sldId id="331" r:id="rId12"/>
    <p:sldId id="322" r:id="rId13"/>
    <p:sldId id="326" r:id="rId14"/>
    <p:sldId id="333" r:id="rId15"/>
    <p:sldId id="311" r:id="rId16"/>
    <p:sldId id="335" r:id="rId17"/>
    <p:sldId id="336" r:id="rId18"/>
    <p:sldId id="270" r:id="rId19"/>
  </p:sldIdLst>
  <p:sldSz cx="13003213" cy="9752013"/>
  <p:notesSz cx="6858000" cy="9144000"/>
  <p:defaultTextStyle>
    <a:defPPr>
      <a:defRPr lang="en-US"/>
    </a:defPPr>
    <a:lvl1pPr marL="0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1pPr>
    <a:lvl2pPr marL="650045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2pPr>
    <a:lvl3pPr marL="1300088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3pPr>
    <a:lvl4pPr marL="1950129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4pPr>
    <a:lvl5pPr marL="2600176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5pPr>
    <a:lvl6pPr marL="3250218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6pPr>
    <a:lvl7pPr marL="3900262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7pPr>
    <a:lvl8pPr marL="4550305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8pPr>
    <a:lvl9pPr marL="5200350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4095" userDrawn="1">
          <p15:clr>
            <a:srgbClr val="A4A3A4"/>
          </p15:clr>
        </p15:guide>
        <p15:guide id="3" pos="580" userDrawn="1">
          <p15:clr>
            <a:srgbClr val="A4A3A4"/>
          </p15:clr>
        </p15:guide>
        <p15:guide id="4" pos="7611" userDrawn="1">
          <p15:clr>
            <a:srgbClr val="A4A3A4"/>
          </p15:clr>
        </p15:guide>
        <p15:guide id="5" orient="horz" pos="5770" userDrawn="1">
          <p15:clr>
            <a:srgbClr val="A4A3A4"/>
          </p15:clr>
        </p15:guide>
        <p15:guide id="6" orient="horz" pos="5476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  <p15:guide id="8" orient="horz" pos="554" userDrawn="1">
          <p15:clr>
            <a:srgbClr val="A4A3A4"/>
          </p15:clr>
        </p15:guide>
        <p15:guide id="9" orient="horz" pos="499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0E53D-01CE-6F38-7BE9-651C5B28E380}" name="Autor" initials="Autor" userId="Aut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000000"/>
    <a:srgbClr val="ACDBF0"/>
    <a:srgbClr val="004E6E"/>
    <a:srgbClr val="06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09FAE-F76B-0ADB-8533-62F503FB75B5}" v="54" dt="2025-05-28T21:22:31.741"/>
    <p1510:client id="{42A36F67-B89F-414B-9162-A6B667E105C9}" v="4432" dt="2025-05-29T00:14:59.112"/>
    <p1510:client id="{64C46A29-CC0D-4ABB-8C06-95A4C0536003}" v="1930" dt="2025-05-28T20:20:54.604"/>
    <p1510:client id="{DD46C8D2-514D-4BF8-8CF9-2DAB66DEAA28}" v="360" dt="2025-05-28T19:56:15.492"/>
    <p1510:client id="{F5818C7C-EE55-EE06-E1D6-246929A44F6D}" v="12" dt="2025-05-28T19:52:52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7"/>
    <p:restoredTop sz="94437"/>
  </p:normalViewPr>
  <p:slideViewPr>
    <p:cSldViewPr snapToGrid="0" snapToObjects="1">
      <p:cViewPr varScale="1">
        <p:scale>
          <a:sx n="62" d="100"/>
          <a:sy n="62" d="100"/>
        </p:scale>
        <p:origin x="1446" y="66"/>
      </p:cViewPr>
      <p:guideLst>
        <p:guide orient="horz" pos="1597"/>
        <p:guide pos="4095"/>
        <p:guide pos="580"/>
        <p:guide pos="7611"/>
        <p:guide orient="horz" pos="5770"/>
        <p:guide orient="horz" pos="5476"/>
        <p:guide orient="horz" pos="3162"/>
        <p:guide orient="horz" pos="554"/>
        <p:guide orient="horz" pos="4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F983-C6C4-BA42-9FA9-966BE23093A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580C-78D8-8B4E-9F66-246AC8DB46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1pPr>
    <a:lvl2pPr marL="650045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2pPr>
    <a:lvl3pPr marL="1300088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3pPr>
    <a:lvl4pPr marL="1950129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4pPr>
    <a:lvl5pPr marL="2600176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5pPr>
    <a:lvl6pPr marL="3250218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6pPr>
    <a:lvl7pPr marL="3900262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7pPr>
    <a:lvl8pPr marL="4550305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8pPr>
    <a:lvl9pPr marL="5200350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3A4C1B-F24C-C048-C387-ACD8AF504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81A44EC-D012-BEFE-AB18-111688DA9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8C487DEB-79BB-2D9C-6E71-45FAFD279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1526AC1-4DC4-4907-F113-1E67C524D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A3A56D-23EF-D4EA-C9A0-6E6127006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BF60C0-DD94-99E5-2B1D-38D876C27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4D7EDA12-0FA5-0D5C-C840-D35D9C1C5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EBADD07-A3FD-E7AF-9846-6CFE2F8DA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6538A6-9438-5BED-2BC9-04D62ECB7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57148210-60D3-AB97-D2FD-E32F810C6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DF419E1-9B32-3B8B-20FB-CC048E719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501071C-3985-6674-C6EB-5E2FC9168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9AF136-511F-F1CE-D9B0-5B4ED2107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F940B9B9-C4A0-6379-55E3-C73AD1E88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12195F29-22E4-087B-E926-E0CD3A633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307B36C-DEBC-9900-5045-A10CF898A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7F47CE-396B-AC42-1186-6C1360D2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D347B72A-86AD-E880-4533-66E148174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28CA01C7-A9C4-D435-4455-C547F553A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609F55E-6B29-3C05-4445-255B2CCAB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01E8A7-9983-343C-A6C0-0390AC6A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8264571-A71A-2751-D37D-DDDF4800F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9FD484C-FC11-1DB4-82CB-9DAC76498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9D7DB81-BD0A-0B91-3C47-8691BB3D1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6B3E62-7EA6-B6FF-CEC1-CAC7AE8C3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D71ECE8E-A6D9-3065-2B96-FDDF13F07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13EF035B-6345-F95F-EF98-A32E2C208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F5E86A2-83C4-8817-1258-258587FC7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75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928F8F-4E3B-AC4E-9616-4D2A7BE8D86D}"/>
              </a:ext>
            </a:extLst>
          </p:cNvPr>
          <p:cNvSpPr/>
          <p:nvPr userDrawn="1"/>
        </p:nvSpPr>
        <p:spPr>
          <a:xfrm>
            <a:off x="-1" y="2519681"/>
            <a:ext cx="12082463" cy="7232332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5A5D81-0F18-664C-A75A-2F9F5B8A2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479" y="858270"/>
            <a:ext cx="2286000" cy="723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691148-3BEA-DF4E-89DF-CC2E8D12FE5A}"/>
              </a:ext>
            </a:extLst>
          </p:cNvPr>
          <p:cNvCxnSpPr>
            <a:cxnSpLocks/>
          </p:cNvCxnSpPr>
          <p:nvPr userDrawn="1"/>
        </p:nvCxnSpPr>
        <p:spPr>
          <a:xfrm>
            <a:off x="919619" y="8686800"/>
            <a:ext cx="11162843" cy="0"/>
          </a:xfrm>
          <a:prstGeom prst="line">
            <a:avLst/>
          </a:prstGeom>
          <a:ln>
            <a:solidFill>
              <a:schemeClr val="bg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0F0C463-E7E2-DF45-AE25-A54FE428E2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451" y="3355840"/>
            <a:ext cx="8603672" cy="3395145"/>
          </a:xfrm>
        </p:spPr>
        <p:txBody>
          <a:bodyPr anchor="t">
            <a:normAutofit/>
          </a:bodyPr>
          <a:lstStyle>
            <a:lvl1pPr marL="0" algn="l" defTabSz="1300088" rtl="0" eaLnBrk="1" latinLnBrk="0" hangingPunct="1">
              <a:lnSpc>
                <a:spcPct val="110000"/>
              </a:lnSpc>
              <a:defRPr lang="en-US" sz="5200" kern="12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da </a:t>
            </a:r>
            <a:r>
              <a:rPr lang="en-CA" dirty="0" err="1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CE2470-AA84-C94E-8B37-A9AE88EB7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4E7DC46-27BE-3248-A2BA-EC6B2DA89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3E5C55B-C0A5-3F43-ADD3-53C6D3CA4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04C586E-8365-1243-B7D8-0DF6F587A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C19EEC-C3B7-FE4B-B066-651107110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BB1D116-82E5-D142-A533-76BD66270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1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5314623-C402-2945-A75A-A275305F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E10418F8-41E6-6D4E-BF97-3E06EE55F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B596F0-25EF-C246-913D-47975CE4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5AC4881B-61AD-3845-9C33-1727C7B7CC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60EF3AF-9E3B-B341-A142-7D1262F1C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51C77B-8867-5A48-A4D1-2627BFB71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0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362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03212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3213" cy="97520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0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A74F277-54B5-614A-AD25-B05449CBC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845435"/>
            <a:ext cx="11270688" cy="790313"/>
          </a:xfrm>
        </p:spPr>
        <p:txBody>
          <a:bodyPr anchor="t"/>
          <a:lstStyle>
            <a:lvl1pPr>
              <a:defRPr lang="en-US" sz="4800" kern="120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en-CA" dirty="0" err="1"/>
              <a:t>índice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1EA3E9E-1FEE-C44C-BD5A-AD3B18AD5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319" y="2380243"/>
            <a:ext cx="11215271" cy="727763"/>
          </a:xfrm>
        </p:spPr>
        <p:txBody>
          <a:bodyPr wrap="square" lIns="90000">
            <a:spAutoFit/>
          </a:bodyPr>
          <a:lstStyle>
            <a:lvl1pPr marL="457200" indent="-457200" algn="l" defTabSz="1300088" rtl="0" eaLnBrk="1" latinLnBrk="0" hangingPunct="1">
              <a:lnSpc>
                <a:spcPct val="250000"/>
              </a:lnSpc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2845" indent="0">
              <a:lnSpc>
                <a:spcPct val="100000"/>
              </a:lnSpc>
              <a:buFont typeface="+mj-lt"/>
              <a:buNone/>
              <a:defRPr lang="en-US" sz="2000" dirty="0"/>
            </a:lvl2pPr>
            <a:lvl3pPr marL="1757288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3pPr>
            <a:lvl4pPr marL="2407329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4pPr>
            <a:lvl5pPr marL="3057376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5pPr>
          </a:lstStyle>
          <a:p>
            <a:pPr marL="457200" lvl="0" indent="-457200" defTabSz="1300088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r>
              <a:rPr lang="en-CA" dirty="0"/>
              <a:t> 1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3C7F3B-99BC-744D-8051-7896A76EBD3D}"/>
              </a:ext>
            </a:extLst>
          </p:cNvPr>
          <p:cNvCxnSpPr>
            <a:cxnSpLocks/>
          </p:cNvCxnSpPr>
          <p:nvPr userDrawn="1"/>
        </p:nvCxnSpPr>
        <p:spPr>
          <a:xfrm>
            <a:off x="899299" y="2519943"/>
            <a:ext cx="111831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7E11B66-495A-B74F-A1D8-F4FF2131DF1C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35AF69-96C3-8C47-BF3A-8305D3073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1F77719-143B-B346-A6E5-82E37D9F6C00}"/>
              </a:ext>
            </a:extLst>
          </p:cNvPr>
          <p:cNvSpPr/>
          <p:nvPr userDrawn="1"/>
        </p:nvSpPr>
        <p:spPr>
          <a:xfrm>
            <a:off x="0" y="2519681"/>
            <a:ext cx="107402" cy="7232332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C1E676E3-91CA-F041-B541-D4960937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766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1EA3E9E-1FEE-C44C-BD5A-AD3B18AD5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319" y="2343299"/>
            <a:ext cx="11253144" cy="397545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600" kern="1200" dirty="0" smtClean="0">
                <a:solidFill>
                  <a:srgbClr val="797979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300277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Conte</a:t>
            </a:r>
            <a:r>
              <a:rPr lang="en-CA" dirty="0" err="1"/>
              <a:t>údo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DB32CF-E609-7843-A57B-ED3CA042D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779137"/>
            <a:ext cx="2517036" cy="452432"/>
          </a:xfrm>
        </p:spPr>
        <p:txBody>
          <a:bodyPr wrap="none">
            <a:spAutoFit/>
          </a:bodyPr>
          <a:lstStyle>
            <a:lvl1pPr>
              <a:def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A3E50CD1-3C77-5B46-BEE8-8CE45CBA81D6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D6F5173-7C57-654E-AEA2-831C7E2554EA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707478B-AEAF-1A4A-807A-D5D4DCF3F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6AC2AA7D-7C2B-6048-B682-5664AE2A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9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DB32CF-E609-7843-A57B-ED3CA042D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834537"/>
            <a:ext cx="2523448" cy="341632"/>
          </a:xfrm>
        </p:spPr>
        <p:txBody>
          <a:bodyPr wrap="none">
            <a:spAutoFit/>
          </a:bodyPr>
          <a:lstStyle>
            <a:lvl1pPr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r>
              <a:rPr lang="en-CA" dirty="0"/>
              <a:t> </a:t>
            </a:r>
            <a:r>
              <a:rPr lang="en-CA" dirty="0" err="1"/>
              <a:t>menor</a:t>
            </a:r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A3E50CD1-3C77-5B46-BEE8-8CE45CBA81D6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AD8C77-9B45-1C4B-A16F-135BF858D329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AADEA4-3254-BB44-A7B2-F984397B9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1187583A-86AD-B748-9B90-90EE194E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9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‹nº›</a:t>
            </a:fld>
            <a:endParaRPr lang="en-US" sz="1400" kern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destaque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382D4E7C-902C-DF4E-81FE-39A4A62B1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6208602"/>
            <a:ext cx="11215271" cy="327782"/>
          </a:xfrm>
        </p:spPr>
        <p:txBody>
          <a:bodyPr>
            <a:spAutoFit/>
          </a:bodyPr>
          <a:lstStyle>
            <a:lvl1pPr marL="0" indent="0">
              <a:buNone/>
              <a:defRPr lang="en-US" sz="17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defTabSz="1300088"/>
            <a:r>
              <a:rPr lang="en-CA" dirty="0" err="1"/>
              <a:t>Descrição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85F0A3A0-52A1-EE49-B015-84FB7E168ED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23686" y="783714"/>
            <a:ext cx="1121527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CA" dirty="0" err="1"/>
              <a:t>Título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65DE2A-E9A1-6A47-8E63-9B3C214A2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382D4E7C-902C-DF4E-81FE-39A4A62B1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2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468C003-9C98-934D-8CB3-CABA9B90D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5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C34E7D-C108-5245-BC7C-B3C8840B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9939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25DA9F-70D2-4F4C-B6B1-1F9E6FF8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3A40F3D-150B-AA4C-90BC-8751D4739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5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519207"/>
            <a:ext cx="11215271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2596022"/>
            <a:ext cx="11215271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7570-908D-5748-BCE7-48609B11AB2A}" type="datetime1">
              <a:rPr lang="en-CA" smtClean="0"/>
              <a:t>2025-05-29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9038674"/>
            <a:ext cx="4388584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Mannrich e Vasconcelos Advogados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2BA4-16B5-794E-BE3C-52ED866BC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712" r:id="rId4"/>
    <p:sldLayoutId id="2147483698" r:id="rId5"/>
    <p:sldLayoutId id="2147483713" r:id="rId6"/>
    <p:sldLayoutId id="2147483699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690" r:id="rId14"/>
    <p:sldLayoutId id="2147483711" r:id="rId15"/>
    <p:sldLayoutId id="2147483714" r:id="rId16"/>
    <p:sldLayoutId id="2147483716" r:id="rId17"/>
    <p:sldLayoutId id="2147483715" r:id="rId18"/>
    <p:sldLayoutId id="2147483691" r:id="rId19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direitosp.fgv.br/sites/default/files/2023-03/relatorio_final_fgv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49.svg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2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0AA41-CA7F-6C4A-9387-D75503B42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7" y="3600539"/>
            <a:ext cx="8603672" cy="3395145"/>
          </a:xfrm>
        </p:spPr>
        <p:txBody>
          <a:bodyPr>
            <a:normAutofit fontScale="90000"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Arial"/>
                <a:cs typeface="Arial"/>
              </a:rPr>
              <a:t>PLP 108/24</a:t>
            </a:r>
            <a:br>
              <a:rPr lang="pt-BR" sz="5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>ITBI</a:t>
            </a:r>
            <a:b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27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Contencioso administrativo fiscal</a:t>
            </a:r>
            <a:br>
              <a:rPr lang="pt-BR" sz="27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27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Multas do IBS</a:t>
            </a:r>
            <a:br>
              <a:rPr lang="pt-BR" sz="27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/>
            </a:r>
            <a:b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/>
            </a:r>
            <a:b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/>
            </a:r>
            <a:b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/>
            </a:r>
            <a:b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>Audiência pública na Comissão de Constituição, Justiça e Cidadania do Senado Federal</a:t>
            </a:r>
            <a:br>
              <a:rPr lang="pt-BR" sz="2700" b="1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pt-BR" sz="54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pt-BR" sz="5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19A321-F3F0-0045-8F48-7FEFDF36770D}"/>
              </a:ext>
            </a:extLst>
          </p:cNvPr>
          <p:cNvSpPr txBox="1"/>
          <p:nvPr/>
        </p:nvSpPr>
        <p:spPr>
          <a:xfrm>
            <a:off x="2067339" y="9084365"/>
            <a:ext cx="184731" cy="48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62684DF-C712-FA46-863A-009C5D0F478B}"/>
              </a:ext>
            </a:extLst>
          </p:cNvPr>
          <p:cNvSpPr txBox="1">
            <a:spLocks/>
          </p:cNvSpPr>
          <p:nvPr/>
        </p:nvSpPr>
        <p:spPr>
          <a:xfrm>
            <a:off x="828964" y="8965749"/>
            <a:ext cx="2925723" cy="5192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300088" rtl="0" eaLnBrk="1" latinLnBrk="0" hangingPunct="1">
              <a:defRPr lang="en-CA" sz="1200" kern="120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Brasília,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FBFC0B70-9DFB-094F-A0F7-A2C85F94FF57}"/>
              </a:ext>
            </a:extLst>
          </p:cNvPr>
          <p:cNvSpPr txBox="1">
            <a:spLocks/>
          </p:cNvSpPr>
          <p:nvPr/>
        </p:nvSpPr>
        <p:spPr>
          <a:xfrm>
            <a:off x="1424514" y="88467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300088" rtl="0" eaLnBrk="1" latinLnBrk="0" hangingPunct="1">
              <a:defRPr lang="en-CA" sz="1200" kern="120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29 de </a:t>
            </a:r>
            <a:r>
              <a:rPr lang="en-CA" dirty="0" err="1"/>
              <a:t>maio</a:t>
            </a:r>
            <a:r>
              <a:rPr lang="en-CA" dirty="0"/>
              <a:t> de 2025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A832D30-CF81-3A4C-EC1B-6E7F17B4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82" y="801862"/>
            <a:ext cx="2485836" cy="828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F7C9114-22D8-FAFD-B0A9-397651D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801862"/>
            <a:ext cx="33528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6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B87A9D-A69F-18FB-DC84-B0E6B8120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4D72DDE-8AE3-8F5A-46AB-24E067AFA2D0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180C70-9B5A-DF1F-3DE0-4CEED10D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BEB1C15-45D0-82FC-9951-F0ECD923E8A7}"/>
              </a:ext>
            </a:extLst>
          </p:cNvPr>
          <p:cNvSpPr txBox="1">
            <a:spLocks/>
          </p:cNvSpPr>
          <p:nvPr/>
        </p:nvSpPr>
        <p:spPr>
          <a:xfrm>
            <a:off x="302426" y="111891"/>
            <a:ext cx="9459760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</a:rPr>
              <a:t>Integração das multas do IBS e da CBS. Adoção de incentivos comportamentais</a:t>
            </a:r>
            <a:endParaRPr lang="pt-BR" sz="2400" b="1" i="1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8896C79-BE3B-526E-CC65-52099C88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55" y="8660281"/>
            <a:ext cx="11549948" cy="7277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76CBED8-7DCB-A7C2-3ED2-99738BF2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53" y="1316321"/>
            <a:ext cx="8554505" cy="580037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079F4E2-BA83-F107-B27D-385C8D14A967}"/>
              </a:ext>
            </a:extLst>
          </p:cNvPr>
          <p:cNvSpPr txBox="1"/>
          <p:nvPr/>
        </p:nvSpPr>
        <p:spPr>
          <a:xfrm>
            <a:off x="5363946" y="6947927"/>
            <a:ext cx="238146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cs typeface="Arial" panose="020B0604020202020204" pitchFamily="34" charset="0"/>
              </a:rPr>
              <a:t>Fonte: OCDE (2021)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CA4E0E0-A761-7C1F-AFFB-B5025D0CB864}"/>
              </a:ext>
            </a:extLst>
          </p:cNvPr>
          <p:cNvSpPr txBox="1"/>
          <p:nvPr/>
        </p:nvSpPr>
        <p:spPr>
          <a:xfrm>
            <a:off x="942215" y="8070462"/>
            <a:ext cx="82779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cs typeface="Arial" panose="020B0604020202020204" pitchFamily="34" charset="0"/>
              </a:rPr>
              <a:t>Adoção de </a:t>
            </a:r>
            <a:r>
              <a:rPr lang="pt-BR" sz="2400" b="1" i="1" dirty="0" err="1">
                <a:cs typeface="Arial" panose="020B0604020202020204" pitchFamily="34" charset="0"/>
              </a:rPr>
              <a:t>Behavioral</a:t>
            </a:r>
            <a:r>
              <a:rPr lang="pt-BR" sz="2400" b="1" i="1" dirty="0">
                <a:cs typeface="Arial" panose="020B0604020202020204" pitchFamily="34" charset="0"/>
              </a:rPr>
              <a:t> Insights </a:t>
            </a:r>
            <a:r>
              <a:rPr lang="pt-BR" sz="2400" dirty="0">
                <a:cs typeface="Arial" panose="020B0604020202020204" pitchFamily="34" charset="0"/>
              </a:rPr>
              <a:t>(incentivos comportamentais)</a:t>
            </a:r>
            <a:r>
              <a:rPr lang="pt-BR" sz="2400" b="1" i="1" dirty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elevaria o PIB per capita brasileiro em </a:t>
            </a:r>
            <a:r>
              <a:rPr lang="pt-BR" sz="2400" b="1" dirty="0">
                <a:cs typeface="Arial" panose="020B0604020202020204" pitchFamily="34" charset="0"/>
              </a:rPr>
              <a:t>6,2%</a:t>
            </a:r>
            <a:r>
              <a:rPr lang="pt-BR" sz="2400" dirty="0">
                <a:cs typeface="Arial" panose="020B0604020202020204" pitchFamily="34" charset="0"/>
              </a:rPr>
              <a:t>* (FGV, 2022)</a:t>
            </a:r>
          </a:p>
          <a:p>
            <a:pPr algn="just"/>
            <a:r>
              <a:rPr lang="pt-BR" sz="1800" dirty="0">
                <a:cs typeface="Arial" panose="020B0604020202020204" pitchFamily="34" charset="0"/>
                <a:hlinkClick r:id="rId4"/>
              </a:rPr>
              <a:t>https://direitosp.fgv.br/sites/default/files/2023-03/relatorio_final_fgv.pdf</a:t>
            </a:r>
            <a:r>
              <a:rPr lang="pt-BR" sz="18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Atenção - ícones de sinais grátis">
            <a:extLst>
              <a:ext uri="{FF2B5EF4-FFF2-40B4-BE49-F238E27FC236}">
                <a16:creationId xmlns:a16="http://schemas.microsoft.com/office/drawing/2014/main" xmlns="" id="{B63E3142-59C3-69F1-E614-86F88637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520" y="13702160"/>
            <a:ext cx="465342" cy="46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sil - ícones de bandeiras grátis">
            <a:extLst>
              <a:ext uri="{FF2B5EF4-FFF2-40B4-BE49-F238E27FC236}">
                <a16:creationId xmlns:a16="http://schemas.microsoft.com/office/drawing/2014/main" xmlns="" id="{079F4F0B-B46B-F464-00F5-A1DD4DC1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2" y="8205441"/>
            <a:ext cx="717923" cy="7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3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989553-AC88-4D29-DD8E-058F861B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C347ED1-E7F9-E5CB-B471-E8AF6215C9D6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A4053-8ED8-6A61-0C84-A32845AB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0EA7924-053A-BCF3-D5CA-88AC2D8F668B}"/>
              </a:ext>
            </a:extLst>
          </p:cNvPr>
          <p:cNvSpPr txBox="1">
            <a:spLocks/>
          </p:cNvSpPr>
          <p:nvPr/>
        </p:nvSpPr>
        <p:spPr>
          <a:xfrm>
            <a:off x="302426" y="104559"/>
            <a:ext cx="910704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Integração das multas do IBS e da CBS e adoção de incentivos comportamentais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8687853-35C7-7CD4-48C7-7E3993A33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19023C50-BAA7-D243-67E6-BECC379AF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02" y="1393701"/>
            <a:ext cx="522388" cy="5223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D08011C-AA1E-5C2B-17FD-240EA916C42C}"/>
              </a:ext>
            </a:extLst>
          </p:cNvPr>
          <p:cNvSpPr txBox="1"/>
          <p:nvPr/>
        </p:nvSpPr>
        <p:spPr>
          <a:xfrm>
            <a:off x="1177319" y="1394674"/>
            <a:ext cx="823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PLP 108. </a:t>
            </a:r>
            <a:r>
              <a:rPr lang="pt-BR" sz="2800" b="1" dirty="0" err="1"/>
              <a:t>Arts</a:t>
            </a:r>
            <a:r>
              <a:rPr lang="pt-BR" sz="2800" b="1" dirty="0"/>
              <a:t>. 58 a 60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761ADD7A-CDB3-6F42-23DA-E4064E4AD55D}"/>
              </a:ext>
            </a:extLst>
          </p:cNvPr>
          <p:cNvSpPr/>
          <p:nvPr/>
        </p:nvSpPr>
        <p:spPr>
          <a:xfrm>
            <a:off x="773534" y="2569224"/>
            <a:ext cx="11358934" cy="5614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§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F53CB1E9-87D4-2142-F58E-D9D1509DBDFC}"/>
              </a:ext>
            </a:extLst>
          </p:cNvPr>
          <p:cNvSpPr/>
          <p:nvPr/>
        </p:nvSpPr>
        <p:spPr>
          <a:xfrm>
            <a:off x="1340780" y="2578459"/>
            <a:ext cx="10679155" cy="533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b="1" dirty="0">
                <a:cs typeface="Arial" panose="020B0604020202020204" pitchFamily="34" charset="0"/>
              </a:rPr>
              <a:t>Aprimoramento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b="1" dirty="0">
                <a:cs typeface="Arial" panose="020B0604020202020204" pitchFamily="34" charset="0"/>
              </a:rPr>
              <a:t>Unificação</a:t>
            </a:r>
            <a:r>
              <a:rPr lang="pt-BR" sz="2400" dirty="0">
                <a:cs typeface="Arial" panose="020B0604020202020204" pitchFamily="34" charset="0"/>
              </a:rPr>
              <a:t> das multas aplicáveis ao IBS e à CBS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dirty="0">
                <a:cs typeface="Arial" panose="020B0604020202020204" pitchFamily="34" charset="0"/>
              </a:rPr>
              <a:t>Escalonamento das multas de acordo com o </a:t>
            </a:r>
            <a:r>
              <a:rPr lang="pt-BR" sz="2400" b="1" dirty="0">
                <a:cs typeface="Arial" panose="020B0604020202020204" pitchFamily="34" charset="0"/>
              </a:rPr>
              <a:t>padrão de comportamento </a:t>
            </a:r>
            <a:r>
              <a:rPr lang="pt-BR" sz="2400" dirty="0">
                <a:cs typeface="Arial" panose="020B0604020202020204" pitchFamily="34" charset="0"/>
              </a:rPr>
              <a:t>do contribuinte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dirty="0">
                <a:cs typeface="Arial" panose="020B0604020202020204" pitchFamily="34" charset="0"/>
              </a:rPr>
              <a:t>Redução das hipóteses de infração vinculadas às </a:t>
            </a:r>
            <a:r>
              <a:rPr lang="pt-BR" sz="2400" b="1" dirty="0">
                <a:cs typeface="Arial" panose="020B0604020202020204" pitchFamily="34" charset="0"/>
              </a:rPr>
              <a:t>obrigações acessórias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dirty="0">
                <a:cs typeface="Arial" panose="020B0604020202020204" pitchFamily="34" charset="0"/>
              </a:rPr>
              <a:t>Exclusão do “</a:t>
            </a:r>
            <a:r>
              <a:rPr lang="pt-BR" sz="2400" b="1" dirty="0">
                <a:cs typeface="Arial" panose="020B0604020202020204" pitchFamily="34" charset="0"/>
              </a:rPr>
              <a:t>valor da operação</a:t>
            </a:r>
            <a:r>
              <a:rPr lang="pt-BR" sz="2400" dirty="0">
                <a:cs typeface="Arial" panose="020B0604020202020204" pitchFamily="34" charset="0"/>
              </a:rPr>
              <a:t>” como base para o cálculo das multas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dirty="0">
                <a:cs typeface="Arial" panose="020B0604020202020204" pitchFamily="34" charset="0"/>
              </a:rPr>
              <a:t>Teto de 100%: </a:t>
            </a:r>
            <a:r>
              <a:rPr lang="pt-BR" sz="2400" b="1" dirty="0">
                <a:cs typeface="Arial" panose="020B0604020202020204" pitchFamily="34" charset="0"/>
              </a:rPr>
              <a:t>soma</a:t>
            </a:r>
            <a:r>
              <a:rPr lang="pt-BR" sz="2400" dirty="0">
                <a:cs typeface="Arial" panose="020B0604020202020204" pitchFamily="34" charset="0"/>
              </a:rPr>
              <a:t> das multas de </a:t>
            </a:r>
            <a:r>
              <a:rPr lang="pt-BR" sz="2400" b="1" dirty="0">
                <a:cs typeface="Arial" panose="020B0604020202020204" pitchFamily="34" charset="0"/>
              </a:rPr>
              <a:t>ofício </a:t>
            </a:r>
            <a:r>
              <a:rPr lang="pt-BR" sz="2400" dirty="0">
                <a:cs typeface="Arial" panose="020B0604020202020204" pitchFamily="34" charset="0"/>
              </a:rPr>
              <a:t>e por descumprimento de obrigações acessórias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dirty="0">
                <a:cs typeface="Arial" panose="020B0604020202020204" pitchFamily="34" charset="0"/>
              </a:rPr>
              <a:t>Teto para as multas aplicadas em </a:t>
            </a:r>
            <a:r>
              <a:rPr lang="pt-BR" sz="2400" b="1" dirty="0">
                <a:cs typeface="Arial" panose="020B0604020202020204" pitchFamily="34" charset="0"/>
              </a:rPr>
              <a:t>valor fixo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dirty="0">
                <a:cs typeface="Arial" panose="020B0604020202020204" pitchFamily="34" charset="0"/>
              </a:rPr>
              <a:t>Aplicação da </a:t>
            </a:r>
            <a:r>
              <a:rPr lang="pt-BR" sz="2400" b="1" dirty="0">
                <a:cs typeface="Arial" panose="020B0604020202020204" pitchFamily="34" charset="0"/>
              </a:rPr>
              <a:t>consunção</a:t>
            </a:r>
            <a:r>
              <a:rPr lang="pt-BR" sz="2400" dirty="0">
                <a:cs typeface="Arial" panose="020B0604020202020204" pitchFamily="34" charset="0"/>
              </a:rPr>
              <a:t> às multas por descumprimento de obrigações acessórias cuja infração seja meio para não recolhimento de IBS ou CBS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6790D57-0ECB-BA90-9602-1D78F485A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45" y="2640330"/>
            <a:ext cx="470035" cy="4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EEA730-78F3-39FB-5FE8-F4051AE9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3E2FDC19-985E-C7E1-380C-E6B070F73397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385B5B-6C2E-829B-EC55-8481BEBF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191" name="Title 1">
            <a:extLst>
              <a:ext uri="{FF2B5EF4-FFF2-40B4-BE49-F238E27FC236}">
                <a16:creationId xmlns:a16="http://schemas.microsoft.com/office/drawing/2014/main" xmlns="" id="{290A1C26-5D63-2F09-BCE4-5F487BDB4252}"/>
              </a:ext>
            </a:extLst>
          </p:cNvPr>
          <p:cNvSpPr txBox="1">
            <a:spLocks/>
          </p:cNvSpPr>
          <p:nvPr/>
        </p:nvSpPr>
        <p:spPr>
          <a:xfrm>
            <a:off x="302426" y="278089"/>
            <a:ext cx="6388287" cy="4247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</a:rPr>
              <a:t>Paridade na uniformização jurisprudencial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1EECE0B-EBE2-7F52-229D-196087D1D8B3}"/>
              </a:ext>
            </a:extLst>
          </p:cNvPr>
          <p:cNvSpPr txBox="1"/>
          <p:nvPr/>
        </p:nvSpPr>
        <p:spPr>
          <a:xfrm>
            <a:off x="968344" y="1455813"/>
            <a:ext cx="1136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cs typeface="Arial" panose="020B0604020202020204" pitchFamily="34" charset="0"/>
              </a:rPr>
              <a:t>Uniformização entre a jurisprudência do CARF e do Tribunal do CG-IBS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487266B-A61B-3E87-5D0E-8C8390F0ACEA}"/>
              </a:ext>
            </a:extLst>
          </p:cNvPr>
          <p:cNvSpPr txBox="1"/>
          <p:nvPr/>
        </p:nvSpPr>
        <p:spPr>
          <a:xfrm>
            <a:off x="5409338" y="6549339"/>
            <a:ext cx="271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cs typeface="Arial" panose="020B0604020202020204" pitchFamily="34" charset="0"/>
              </a:rPr>
              <a:t>Comitê de Harmonização (vinculante)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85C111A-61EE-CC7C-59EF-93E8A03A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408" y="3007192"/>
            <a:ext cx="1692484" cy="6576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4FC307A-A072-4E4B-E9DD-A4CDF341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44" y="7167544"/>
            <a:ext cx="525754" cy="3832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52F13A9-EC7C-F7DB-042D-B1F3811EC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395" y="7134114"/>
            <a:ext cx="525754" cy="3832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71E270A-053F-AAAB-D4EE-98E3B45A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44" y="7554480"/>
            <a:ext cx="525754" cy="3832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1090628-DC56-9905-8FD1-657DA69DAE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4982" y="7146313"/>
            <a:ext cx="291874" cy="3588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01D8E05-37FB-06C9-A7CA-118CA74D0A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438" y="7146313"/>
            <a:ext cx="291874" cy="3588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795AE843-B8A3-ED1F-3D3C-AA431BABD3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193" y="7554480"/>
            <a:ext cx="291874" cy="358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92B4C2F-D1BD-09DD-AAA3-30C4D93500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437" y="7560435"/>
            <a:ext cx="291874" cy="358862"/>
          </a:xfrm>
          <a:prstGeom prst="rect">
            <a:avLst/>
          </a:prstGeom>
        </p:spPr>
      </p:pic>
      <p:pic>
        <p:nvPicPr>
          <p:cNvPr id="15" name="Gráfico 14" descr="Adicionar com preenchimento sólido">
            <a:extLst>
              <a:ext uri="{FF2B5EF4-FFF2-40B4-BE49-F238E27FC236}">
                <a16:creationId xmlns:a16="http://schemas.microsoft.com/office/drawing/2014/main" xmlns="" id="{1BF2DB5F-8E1A-B7CA-9696-E93973665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85915" y="7305182"/>
            <a:ext cx="404929" cy="40492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2B3DCA4-9FCF-687F-0923-BA2C166F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395" y="7571441"/>
            <a:ext cx="525754" cy="33284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80BAAAA-B7EE-9B0B-4F55-366F5DBC89F7}"/>
              </a:ext>
            </a:extLst>
          </p:cNvPr>
          <p:cNvSpPr txBox="1"/>
          <p:nvPr/>
        </p:nvSpPr>
        <p:spPr>
          <a:xfrm>
            <a:off x="9359688" y="6891236"/>
            <a:ext cx="2626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cs typeface="Arial" panose="020B0604020202020204" pitchFamily="34" charset="0"/>
              </a:rPr>
              <a:t>Consulta ao Fórum de Harmonização das </a:t>
            </a:r>
            <a:r>
              <a:rPr lang="pt-BR" sz="2200" b="1" dirty="0">
                <a:solidFill>
                  <a:srgbClr val="C00000"/>
                </a:solidFill>
                <a:cs typeface="Arial" panose="020B0604020202020204" pitchFamily="34" charset="0"/>
              </a:rPr>
              <a:t>Procuradorias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D0CD82AA-497E-A7FB-355C-4108DAA0E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425" y="5271630"/>
            <a:ext cx="1089704" cy="108970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C1A86DFC-6F77-1055-F323-77D151B9B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6535" y="2811699"/>
            <a:ext cx="939364" cy="939364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24B08C72-9924-E5FE-7D77-67D12576841A}"/>
              </a:ext>
            </a:extLst>
          </p:cNvPr>
          <p:cNvSpPr txBox="1"/>
          <p:nvPr/>
        </p:nvSpPr>
        <p:spPr>
          <a:xfrm>
            <a:off x="4452709" y="3508466"/>
            <a:ext cx="141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CG-IBS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8B334DF3-633A-F7F6-3FC9-E7E60BDE0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2709" y="2733621"/>
            <a:ext cx="1031317" cy="856362"/>
          </a:xfrm>
          <a:prstGeom prst="rect">
            <a:avLst/>
          </a:prstGeom>
        </p:spPr>
      </p:pic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xmlns="" id="{9112E284-3098-03BB-1362-FE9B1CF99686}"/>
              </a:ext>
            </a:extLst>
          </p:cNvPr>
          <p:cNvCxnSpPr>
            <a:cxnSpLocks/>
          </p:cNvCxnSpPr>
          <p:nvPr/>
        </p:nvCxnSpPr>
        <p:spPr>
          <a:xfrm>
            <a:off x="5337481" y="3851947"/>
            <a:ext cx="912254" cy="12989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xmlns="" id="{7E9AE7C9-FBCF-AF6E-D9D0-9513CE246492}"/>
              </a:ext>
            </a:extLst>
          </p:cNvPr>
          <p:cNvCxnSpPr>
            <a:cxnSpLocks/>
          </p:cNvCxnSpPr>
          <p:nvPr/>
        </p:nvCxnSpPr>
        <p:spPr>
          <a:xfrm flipH="1">
            <a:off x="7050752" y="3830035"/>
            <a:ext cx="870397" cy="131948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Consulta - ícones de pessoas grátis">
            <a:extLst>
              <a:ext uri="{FF2B5EF4-FFF2-40B4-BE49-F238E27FC236}">
                <a16:creationId xmlns:a16="http://schemas.microsoft.com/office/drawing/2014/main" xmlns="" id="{7E8A3A63-B66D-B10E-5514-34C294F3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91" y="6668390"/>
            <a:ext cx="630059" cy="6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4009B1B-D240-407E-2314-3228C62A01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pic>
        <p:nvPicPr>
          <p:cNvPr id="6" name="Picture 2" descr="Atenção - ícones de sinais grátis">
            <a:extLst>
              <a:ext uri="{FF2B5EF4-FFF2-40B4-BE49-F238E27FC236}">
                <a16:creationId xmlns:a16="http://schemas.microsoft.com/office/drawing/2014/main" xmlns="" id="{2DAECE75-97D9-0D6C-4EFD-58ECFCC1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56" y="2821775"/>
            <a:ext cx="465342" cy="46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FEA0A62-839F-D50E-9B7C-27CE468DA1B3}"/>
              </a:ext>
            </a:extLst>
          </p:cNvPr>
          <p:cNvSpPr txBox="1"/>
          <p:nvPr/>
        </p:nvSpPr>
        <p:spPr>
          <a:xfrm>
            <a:off x="1760664" y="2640341"/>
            <a:ext cx="2726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cs typeface="Arial" panose="020B0604020202020204" pitchFamily="34" charset="0"/>
              </a:rPr>
              <a:t>Julgamentos com </a:t>
            </a:r>
            <a:r>
              <a:rPr lang="pt-BR" sz="2200" b="1" dirty="0">
                <a:solidFill>
                  <a:srgbClr val="C00000"/>
                </a:solidFill>
                <a:cs typeface="Arial" panose="020B0604020202020204" pitchFamily="34" charset="0"/>
              </a:rPr>
              <a:t>restrições ao controle de legalidade </a:t>
            </a:r>
          </a:p>
          <a:p>
            <a:pPr algn="ctr"/>
            <a:r>
              <a:rPr lang="pt-BR" sz="2200" dirty="0">
                <a:cs typeface="Arial" panose="020B0604020202020204" pitchFamily="34" charset="0"/>
              </a:rPr>
              <a:t>(art. 92, §3º)</a:t>
            </a:r>
          </a:p>
        </p:txBody>
      </p:sp>
    </p:spTree>
    <p:extLst>
      <p:ext uri="{BB962C8B-B14F-4D97-AF65-F5344CB8AC3E}">
        <p14:creationId xmlns:p14="http://schemas.microsoft.com/office/powerpoint/2010/main" val="214620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B175DE-439F-3C7B-5461-529A59D2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EF1B227-F0F0-B0DD-DFA3-9736DC00510A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8537A6-44CA-9657-5F54-FA0F385B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658E330-C705-8E37-2E9D-E89DF9308487}"/>
              </a:ext>
            </a:extLst>
          </p:cNvPr>
          <p:cNvSpPr txBox="1">
            <a:spLocks/>
          </p:cNvSpPr>
          <p:nvPr/>
        </p:nvSpPr>
        <p:spPr>
          <a:xfrm>
            <a:off x="302426" y="270758"/>
            <a:ext cx="910704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Paridade na uniformização jurisprudencial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AD96A95-3A3E-457B-9DA2-C399EBD6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2" y="8666138"/>
            <a:ext cx="11549948" cy="727763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E8A9225D-F284-2E40-1BB7-83FBD877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02" y="1393701"/>
            <a:ext cx="522388" cy="5223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7BFE8F-5659-D1A1-5009-FD7046A4CEB2}"/>
              </a:ext>
            </a:extLst>
          </p:cNvPr>
          <p:cNvSpPr txBox="1"/>
          <p:nvPr/>
        </p:nvSpPr>
        <p:spPr>
          <a:xfrm>
            <a:off x="1177319" y="1394674"/>
            <a:ext cx="823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PLP 108. </a:t>
            </a:r>
            <a:r>
              <a:rPr lang="pt-BR" sz="2800" b="1" dirty="0" err="1"/>
              <a:t>Arts</a:t>
            </a:r>
            <a:r>
              <a:rPr lang="pt-BR" sz="2800" b="1" dirty="0"/>
              <a:t>. 111 e 112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8C1F01C2-E669-734B-169A-EFD2D48B3CE5}"/>
              </a:ext>
            </a:extLst>
          </p:cNvPr>
          <p:cNvSpPr/>
          <p:nvPr/>
        </p:nvSpPr>
        <p:spPr>
          <a:xfrm>
            <a:off x="1076221" y="2447643"/>
            <a:ext cx="11050725" cy="191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Risco de que tribunais administrativos se tornem órgãos de passagem</a:t>
            </a:r>
          </a:p>
          <a:p>
            <a:pPr marL="342900" indent="-342900" algn="just">
              <a:lnSpc>
                <a:spcPct val="130000"/>
              </a:lnSpc>
              <a:buFontTx/>
              <a:buChar char="→"/>
            </a:pPr>
            <a:r>
              <a:rPr lang="pt-BR" sz="2300" dirty="0">
                <a:latin typeface="Calibri Corpo"/>
                <a:cs typeface="Arial" panose="020B0604020202020204" pitchFamily="34" charset="0"/>
              </a:rPr>
              <a:t>Falta de paridade impede a incorporação de visões complementares nos julgamentos</a:t>
            </a:r>
          </a:p>
          <a:p>
            <a:pPr marL="342900" indent="-342900" algn="just">
              <a:lnSpc>
                <a:spcPct val="130000"/>
              </a:lnSpc>
              <a:buFontTx/>
              <a:buChar char="→"/>
            </a:pPr>
            <a:r>
              <a:rPr lang="pt-BR" sz="2300" dirty="0">
                <a:latin typeface="Calibri Corpo"/>
                <a:cs typeface="Arial" panose="020B0604020202020204" pitchFamily="34" charset="0"/>
              </a:rPr>
              <a:t>Contencioso administrativo é oportunidade de Fisco rever seus atos e evitar judicialização (que já corresponde a cerca de 75% do PIB – INSPER, 2023)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60BFBEA6-BAF8-7024-6F78-8D80044615C9}"/>
              </a:ext>
            </a:extLst>
          </p:cNvPr>
          <p:cNvSpPr/>
          <p:nvPr/>
        </p:nvSpPr>
        <p:spPr>
          <a:xfrm>
            <a:off x="820812" y="4865947"/>
            <a:ext cx="11358934" cy="28628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§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CF04E9C6-B4A8-0EC5-5BDE-3E96083D6860}"/>
              </a:ext>
            </a:extLst>
          </p:cNvPr>
          <p:cNvSpPr/>
          <p:nvPr/>
        </p:nvSpPr>
        <p:spPr>
          <a:xfrm>
            <a:off x="1388058" y="4875182"/>
            <a:ext cx="10679155" cy="281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300" b="1" dirty="0">
                <a:cs typeface="Arial" panose="020B0604020202020204" pitchFamily="34" charset="0"/>
              </a:rPr>
              <a:t>Aprimoramento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300" b="1" noProof="0" dirty="0"/>
              <a:t>Paridade</a:t>
            </a:r>
            <a:r>
              <a:rPr lang="pt-BR" sz="2300" noProof="0" dirty="0"/>
              <a:t> na composição do órgão de uniformização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300" b="1" noProof="0" dirty="0"/>
              <a:t>Sobrestamento</a:t>
            </a:r>
            <a:r>
              <a:rPr lang="pt-BR" sz="2300" noProof="0" dirty="0"/>
              <a:t> dos julgamentos no CARF e no Tribunal do CG-IBS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300" noProof="0" dirty="0"/>
              <a:t>Garantia de </a:t>
            </a:r>
            <a:r>
              <a:rPr lang="pt-BR" sz="2300" b="1" noProof="0" dirty="0"/>
              <a:t>controle de legalidade </a:t>
            </a:r>
            <a:r>
              <a:rPr lang="pt-BR" sz="2300" noProof="0" dirty="0"/>
              <a:t>pelo Tribunal do CG-IBS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300" noProof="0" dirty="0"/>
              <a:t>Garantia do </a:t>
            </a:r>
            <a:r>
              <a:rPr lang="pt-BR" sz="2300" b="1" noProof="0" dirty="0"/>
              <a:t>contraditório</a:t>
            </a:r>
            <a:r>
              <a:rPr lang="pt-BR" sz="2300" noProof="0" dirty="0"/>
              <a:t> e da ampla defesa na uniformização jurisprudencial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300" b="1" noProof="0" dirty="0"/>
              <a:t>Legitimidade das partes </a:t>
            </a:r>
            <a:r>
              <a:rPr lang="pt-BR" sz="2300" noProof="0" dirty="0"/>
              <a:t>do processo para suscitar a divergência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151A1DD-0D59-BD0B-41DE-958C036F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23" y="4904128"/>
            <a:ext cx="470035" cy="4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B118D7-CA9B-C23F-DF8C-75A38806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C856647-780B-2B95-E728-A9DC8D81C28B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53EDBC-13DE-068D-1093-546F4E9D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A24FA15-E143-F813-AFBA-4872461D0384}"/>
              </a:ext>
            </a:extLst>
          </p:cNvPr>
          <p:cNvSpPr txBox="1">
            <a:spLocks/>
          </p:cNvSpPr>
          <p:nvPr/>
        </p:nvSpPr>
        <p:spPr>
          <a:xfrm>
            <a:off x="302426" y="270758"/>
            <a:ext cx="9107045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Paridade na uniformização jurisprudencial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4C5830D-5B56-5A51-4C69-44513725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2" y="8666138"/>
            <a:ext cx="11549948" cy="727763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ACBB7036-5E08-DD2E-CBDA-6C512370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02" y="1393701"/>
            <a:ext cx="522388" cy="5223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2EECEFE-A0B3-4D75-9373-0A42F43A9562}"/>
              </a:ext>
            </a:extLst>
          </p:cNvPr>
          <p:cNvSpPr txBox="1"/>
          <p:nvPr/>
        </p:nvSpPr>
        <p:spPr>
          <a:xfrm>
            <a:off x="1177319" y="1394674"/>
            <a:ext cx="823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PLP 108. </a:t>
            </a:r>
            <a:r>
              <a:rPr lang="pt-BR" sz="2800" b="1" dirty="0" err="1"/>
              <a:t>Arts</a:t>
            </a:r>
            <a:r>
              <a:rPr lang="pt-BR" sz="2800" b="1" dirty="0"/>
              <a:t>. 111 e 112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C96C1DE-765F-8D31-3B31-4922811DCF6D}"/>
              </a:ext>
            </a:extLst>
          </p:cNvPr>
          <p:cNvSpPr/>
          <p:nvPr/>
        </p:nvSpPr>
        <p:spPr>
          <a:xfrm>
            <a:off x="1076221" y="2791159"/>
            <a:ext cx="11050725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Opção subsidiária: </a:t>
            </a:r>
            <a:r>
              <a:rPr lang="pt-BR" sz="2400" dirty="0">
                <a:latin typeface="Calibri Corpo"/>
                <a:cs typeface="Arial" panose="020B0604020202020204" pitchFamily="34" charset="0"/>
              </a:rPr>
              <a:t>restrição das competências do Comitê de Harmonização ao que já consta da LC 214/25 (art. 321): etapa anterior ao litígio</a:t>
            </a:r>
          </a:p>
        </p:txBody>
      </p:sp>
      <p:pic>
        <p:nvPicPr>
          <p:cNvPr id="3074" name="Picture 2" descr="Idéia - ícones de tecnologia grátis">
            <a:extLst>
              <a:ext uri="{FF2B5EF4-FFF2-40B4-BE49-F238E27FC236}">
                <a16:creationId xmlns:a16="http://schemas.microsoft.com/office/drawing/2014/main" xmlns="" id="{5EF19E77-5CE7-D589-7321-87ADB9A4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2" y="2791159"/>
            <a:ext cx="716064" cy="7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ndeira Índia Indiana - Gráfico vetorial grátis no Pixabay">
            <a:extLst>
              <a:ext uri="{FF2B5EF4-FFF2-40B4-BE49-F238E27FC236}">
                <a16:creationId xmlns:a16="http://schemas.microsoft.com/office/drawing/2014/main" xmlns="" id="{F7A7FD4D-3125-A09B-B5A8-56930D14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57" y="4582424"/>
            <a:ext cx="544949" cy="3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013F9020-474A-7042-EF0A-1021D756853F}"/>
              </a:ext>
            </a:extLst>
          </p:cNvPr>
          <p:cNvSpPr/>
          <p:nvPr/>
        </p:nvSpPr>
        <p:spPr>
          <a:xfrm>
            <a:off x="2286763" y="4382749"/>
            <a:ext cx="9033164" cy="149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400" i="1" dirty="0">
                <a:latin typeface="Calibri Corpo"/>
                <a:cs typeface="Arial" panose="020B0604020202020204" pitchFamily="34" charset="0"/>
              </a:rPr>
              <a:t>GST </a:t>
            </a:r>
            <a:r>
              <a:rPr lang="pt-BR" sz="2400" i="1" dirty="0" err="1">
                <a:latin typeface="Calibri Corpo"/>
                <a:cs typeface="Arial" panose="020B0604020202020204" pitchFamily="34" charset="0"/>
              </a:rPr>
              <a:t>Council</a:t>
            </a:r>
            <a:r>
              <a:rPr lang="pt-BR" sz="2400" dirty="0">
                <a:latin typeface="Calibri Corpo"/>
                <a:cs typeface="Arial" panose="020B0604020202020204" pitchFamily="34" charset="0"/>
              </a:rPr>
              <a:t>. Integrado por representantes dos governos federal e estaduais, que objetiva harmonizar os IVAs do país, recomendando a adoção de disposições uniformes nacionalmente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811FB57E-1738-236B-B9A1-BCA11992E394}"/>
              </a:ext>
            </a:extLst>
          </p:cNvPr>
          <p:cNvSpPr/>
          <p:nvPr/>
        </p:nvSpPr>
        <p:spPr>
          <a:xfrm>
            <a:off x="2286763" y="6330616"/>
            <a:ext cx="9033164" cy="19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400" i="1" dirty="0">
                <a:latin typeface="Calibri Corpo"/>
                <a:cs typeface="Arial" panose="020B0604020202020204" pitchFamily="34" charset="0"/>
              </a:rPr>
              <a:t>Tax </a:t>
            </a:r>
            <a:r>
              <a:rPr lang="pt-BR" sz="2400" i="1" dirty="0" err="1">
                <a:latin typeface="Calibri Corpo"/>
                <a:cs typeface="Arial" panose="020B0604020202020204" pitchFamily="34" charset="0"/>
              </a:rPr>
              <a:t>Harmonization</a:t>
            </a:r>
            <a:r>
              <a:rPr lang="pt-BR" sz="2400" i="1" dirty="0">
                <a:latin typeface="Calibri Corpo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Calibri Corpo"/>
                <a:cs typeface="Arial" panose="020B0604020202020204" pitchFamily="34" charset="0"/>
              </a:rPr>
              <a:t>Committee</a:t>
            </a:r>
            <a:r>
              <a:rPr lang="pt-BR" sz="2400" dirty="0">
                <a:latin typeface="Calibri Corpo"/>
                <a:cs typeface="Arial" panose="020B0604020202020204" pitchFamily="34" charset="0"/>
              </a:rPr>
              <a:t>, composto por representantes do governo federal e da província de Québec, com o objetivo de assegurar a harmonização do GST/HST (IVA federal/harmonizado) e do QST (</a:t>
            </a:r>
            <a:r>
              <a:rPr lang="pt-BR" sz="2400" dirty="0" err="1">
                <a:latin typeface="Calibri Corpo"/>
                <a:cs typeface="Arial" panose="020B0604020202020204" pitchFamily="34" charset="0"/>
              </a:rPr>
              <a:t>Quebéc</a:t>
            </a:r>
            <a:r>
              <a:rPr lang="pt-BR" sz="2400" dirty="0">
                <a:latin typeface="Calibri Corpo"/>
                <a:cs typeface="Arial" panose="020B0604020202020204" pitchFamily="34" charset="0"/>
              </a:rPr>
              <a:t> Sales Tax)</a:t>
            </a:r>
          </a:p>
        </p:txBody>
      </p:sp>
      <p:pic>
        <p:nvPicPr>
          <p:cNvPr id="15" name="Picture 2" descr="Bandeira Canada Imagens – Download Grátis no Freepik">
            <a:extLst>
              <a:ext uri="{FF2B5EF4-FFF2-40B4-BE49-F238E27FC236}">
                <a16:creationId xmlns:a16="http://schemas.microsoft.com/office/drawing/2014/main" xmlns="" id="{CDD5081B-C9CE-64A2-AAE7-2E0C125D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57" y="6523802"/>
            <a:ext cx="544949" cy="3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8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BE928F8F-4E3B-AC4E-9616-4D2A7BE8D86D}"/>
              </a:ext>
            </a:extLst>
          </p:cNvPr>
          <p:cNvSpPr/>
          <p:nvPr/>
        </p:nvSpPr>
        <p:spPr>
          <a:xfrm>
            <a:off x="920751" y="2519681"/>
            <a:ext cx="12082461" cy="7232332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F96CBD-BC2D-A849-9A06-BE0B6FFA57FA}"/>
              </a:ext>
            </a:extLst>
          </p:cNvPr>
          <p:cNvSpPr/>
          <p:nvPr/>
        </p:nvSpPr>
        <p:spPr>
          <a:xfrm>
            <a:off x="8913875" y="3728160"/>
            <a:ext cx="385138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036824-F7CC-7E41-A9E1-C691E679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79" y="858270"/>
            <a:ext cx="2286000" cy="7239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959699" y="5351389"/>
            <a:ext cx="505375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Breno Vasconcelos</a:t>
            </a:r>
          </a:p>
          <a:p>
            <a:r>
              <a:rPr lang="pt-BR" sz="1800" dirty="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breno@mannrichvasconcelos.com.br</a:t>
            </a:r>
          </a:p>
          <a:p>
            <a:endParaRPr lang="pt-BR" sz="1800">
              <a:solidFill>
                <a:schemeClr val="bg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80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Advogado, Professor e Pesquisador no Insper</a:t>
            </a:r>
          </a:p>
          <a:p>
            <a:r>
              <a:rPr lang="pt-BR" sz="180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e no NEF/FGV-SP, Consultor da Confederação </a:t>
            </a:r>
          </a:p>
          <a:p>
            <a:r>
              <a:rPr lang="pt-BR" sz="1800">
                <a:solidFill>
                  <a:schemeClr val="bg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Nacional de Saúde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944A85C-B1A8-EF2D-98F3-9E5B46915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703315"/>
            <a:ext cx="11549948" cy="8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2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DC4D73-16D1-97D9-D221-B063EB33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04" y="935476"/>
            <a:ext cx="11270688" cy="790313"/>
          </a:xfrm>
        </p:spPr>
        <p:txBody>
          <a:bodyPr>
            <a:normAutofit/>
          </a:bodyPr>
          <a:lstStyle/>
          <a:p>
            <a:r>
              <a:rPr lang="pt-BR" b="1"/>
              <a:t>Propostas para o PLP 108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8928CF-6D2F-F20D-02AF-C8034BFA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60" y="2860286"/>
            <a:ext cx="11215271" cy="5632119"/>
          </a:xfrm>
        </p:spPr>
        <p:txBody>
          <a:bodyPr vert="horz" wrap="square" lIns="90000" tIns="45720" rIns="91440" bIns="45720" rtlCol="0" anchor="t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t-BR" sz="2300" b="1" dirty="0">
                <a:latin typeface="Arial"/>
                <a:cs typeface="Arial"/>
              </a:rPr>
              <a:t>ITBI</a:t>
            </a:r>
            <a:r>
              <a:rPr lang="pt-BR" sz="2300" dirty="0">
                <a:latin typeface="Arial"/>
                <a:cs typeface="Arial"/>
              </a:rPr>
              <a:t>. </a:t>
            </a:r>
            <a:r>
              <a:rPr lang="pt-BR" sz="2300" b="1" dirty="0">
                <a:latin typeface="Arial"/>
                <a:cs typeface="Arial"/>
              </a:rPr>
              <a:t>Momento</a:t>
            </a:r>
            <a:r>
              <a:rPr lang="pt-BR" sz="2300" dirty="0">
                <a:latin typeface="Arial"/>
                <a:cs typeface="Arial"/>
              </a:rPr>
              <a:t> da incidência e </a:t>
            </a:r>
            <a:r>
              <a:rPr lang="pt-BR" sz="2300" b="1" dirty="0">
                <a:latin typeface="Arial"/>
                <a:cs typeface="Arial"/>
              </a:rPr>
              <a:t>base</a:t>
            </a:r>
            <a:r>
              <a:rPr lang="pt-BR" sz="2300" dirty="0">
                <a:latin typeface="Arial"/>
                <a:cs typeface="Arial"/>
              </a:rPr>
              <a:t> de cálculo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300" dirty="0">
                <a:latin typeface="Arial"/>
                <a:cs typeface="Arial"/>
              </a:rPr>
              <a:t>Racionalização das atividades de </a:t>
            </a:r>
            <a:r>
              <a:rPr lang="pt-BR" sz="2300" b="1" dirty="0">
                <a:latin typeface="Arial"/>
                <a:cs typeface="Arial"/>
              </a:rPr>
              <a:t>fiscalização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300" dirty="0">
                <a:latin typeface="Arial"/>
                <a:cs typeface="Arial"/>
              </a:rPr>
              <a:t>Destinação do produto da arrecadação das </a:t>
            </a:r>
            <a:r>
              <a:rPr lang="pt-BR" sz="2300" b="1" dirty="0">
                <a:latin typeface="Arial"/>
                <a:cs typeface="Arial"/>
              </a:rPr>
              <a:t>multas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300" dirty="0">
                <a:latin typeface="Arial"/>
                <a:cs typeface="Arial"/>
              </a:rPr>
              <a:t>Desenho normativo das </a:t>
            </a:r>
            <a:r>
              <a:rPr lang="pt-BR" sz="2300" b="1" dirty="0">
                <a:latin typeface="Arial"/>
                <a:cs typeface="Arial"/>
              </a:rPr>
              <a:t>multas</a:t>
            </a:r>
            <a:r>
              <a:rPr lang="pt-BR" sz="2300" dirty="0">
                <a:latin typeface="Arial"/>
                <a:cs typeface="Arial"/>
              </a:rPr>
              <a:t>. Integração IBS/CBS e Incentivos Comportamentais</a:t>
            </a:r>
            <a:endParaRPr lang="pt-BR" sz="2300" i="1" dirty="0"/>
          </a:p>
          <a:p>
            <a:pPr marL="0" indent="0">
              <a:spcBef>
                <a:spcPts val="600"/>
              </a:spcBef>
              <a:buNone/>
            </a:pPr>
            <a:r>
              <a:rPr lang="pt-BR" sz="2300" dirty="0">
                <a:latin typeface="Arial"/>
                <a:cs typeface="Arial"/>
              </a:rPr>
              <a:t>Controle de legalidade no </a:t>
            </a:r>
            <a:r>
              <a:rPr lang="pt-BR" sz="2300" b="1" dirty="0">
                <a:latin typeface="Arial"/>
                <a:cs typeface="Arial"/>
              </a:rPr>
              <a:t>julgamento administrativo </a:t>
            </a:r>
            <a:r>
              <a:rPr lang="pt-BR" sz="2300" dirty="0">
                <a:latin typeface="Arial"/>
                <a:cs typeface="Arial"/>
              </a:rPr>
              <a:t>do IBS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300" dirty="0">
                <a:latin typeface="Arial"/>
                <a:cs typeface="Arial"/>
              </a:rPr>
              <a:t>Paridade na </a:t>
            </a:r>
            <a:r>
              <a:rPr lang="pt-BR" sz="2300" b="1" dirty="0">
                <a:latin typeface="Arial"/>
                <a:cs typeface="Arial"/>
              </a:rPr>
              <a:t>uniformização jurisprudencial </a:t>
            </a:r>
            <a:r>
              <a:rPr lang="pt-BR" sz="2300" dirty="0">
                <a:latin typeface="Arial"/>
                <a:cs typeface="Arial"/>
              </a:rPr>
              <a:t>entre IBS e CBS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84EB64F-93A0-449C-BDFC-707488B8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7345" y="8759754"/>
            <a:ext cx="2644635" cy="276999"/>
          </a:xfrm>
        </p:spPr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F20F14B-87D6-6017-D853-438A031C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pic>
        <p:nvPicPr>
          <p:cNvPr id="7" name="Gráfico 6" descr="Selo 6 com preenchimento sólido">
            <a:extLst>
              <a:ext uri="{FF2B5EF4-FFF2-40B4-BE49-F238E27FC236}">
                <a16:creationId xmlns:a16="http://schemas.microsoft.com/office/drawing/2014/main" xmlns="" id="{83BA2D8E-EEF6-869B-7283-BEE76DA0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9775" y="7773336"/>
            <a:ext cx="914400" cy="914400"/>
          </a:xfrm>
          <a:prstGeom prst="rect">
            <a:avLst/>
          </a:prstGeom>
        </p:spPr>
      </p:pic>
      <p:pic>
        <p:nvPicPr>
          <p:cNvPr id="9" name="Gráfico 8" descr="Selo 5 com preenchimento sólido">
            <a:extLst>
              <a:ext uri="{FF2B5EF4-FFF2-40B4-BE49-F238E27FC236}">
                <a16:creationId xmlns:a16="http://schemas.microsoft.com/office/drawing/2014/main" xmlns="" id="{85B0ABE5-28F9-B8A2-4BAD-EC8D9F5F1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9775" y="6816137"/>
            <a:ext cx="914400" cy="914400"/>
          </a:xfrm>
          <a:prstGeom prst="rect">
            <a:avLst/>
          </a:prstGeom>
        </p:spPr>
      </p:pic>
      <p:pic>
        <p:nvPicPr>
          <p:cNvPr id="11" name="Gráfico 10" descr="Selo 4 com preenchimento sólido">
            <a:extLst>
              <a:ext uri="{FF2B5EF4-FFF2-40B4-BE49-F238E27FC236}">
                <a16:creationId xmlns:a16="http://schemas.microsoft.com/office/drawing/2014/main" xmlns="" id="{D6EF8BA0-1421-BCA4-C60B-A738CCCB3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8360" y="5844364"/>
            <a:ext cx="914400" cy="914400"/>
          </a:xfrm>
          <a:prstGeom prst="rect">
            <a:avLst/>
          </a:prstGeom>
        </p:spPr>
      </p:pic>
      <p:pic>
        <p:nvPicPr>
          <p:cNvPr id="13" name="Gráfico 12" descr="Selo 3 com preenchimento sólido">
            <a:extLst>
              <a:ext uri="{FF2B5EF4-FFF2-40B4-BE49-F238E27FC236}">
                <a16:creationId xmlns:a16="http://schemas.microsoft.com/office/drawing/2014/main" xmlns="" id="{A4229A0B-6EA1-AF0F-BA40-DE591BE333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9775" y="4911228"/>
            <a:ext cx="914400" cy="914400"/>
          </a:xfrm>
          <a:prstGeom prst="rect">
            <a:avLst/>
          </a:prstGeom>
        </p:spPr>
      </p:pic>
      <p:pic>
        <p:nvPicPr>
          <p:cNvPr id="15" name="Gráfico 14" descr="Crachá com preenchimento sólido">
            <a:extLst>
              <a:ext uri="{FF2B5EF4-FFF2-40B4-BE49-F238E27FC236}">
                <a16:creationId xmlns:a16="http://schemas.microsoft.com/office/drawing/2014/main" xmlns="" id="{11C07E1F-5B35-CBAB-A7DA-814B0E11F2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9775" y="3971070"/>
            <a:ext cx="914400" cy="914400"/>
          </a:xfrm>
          <a:prstGeom prst="rect">
            <a:avLst/>
          </a:prstGeom>
        </p:spPr>
      </p:pic>
      <p:pic>
        <p:nvPicPr>
          <p:cNvPr id="17" name="Gráfico 16" descr="Selo 1 com preenchimento sólido">
            <a:extLst>
              <a:ext uri="{FF2B5EF4-FFF2-40B4-BE49-F238E27FC236}">
                <a16:creationId xmlns:a16="http://schemas.microsoft.com/office/drawing/2014/main" xmlns="" id="{E7AD35B5-CA24-4F74-97C5-D307C4B62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08360" y="30051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730FC3-0389-1431-32DB-725D9103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E2D1AC7-C4E4-2E45-A589-02E602F0B925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3F743F-0FAB-B616-87DD-7E2DA470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75C54-7578-762F-D0A3-7190EC148F71}"/>
              </a:ext>
            </a:extLst>
          </p:cNvPr>
          <p:cNvSpPr txBox="1">
            <a:spLocks/>
          </p:cNvSpPr>
          <p:nvPr/>
        </p:nvSpPr>
        <p:spPr>
          <a:xfrm>
            <a:off x="302425" y="115375"/>
            <a:ext cx="949839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</a:rPr>
              <a:t>ITBI. Evolução do PLP 108 quanto ao momento do fato gerador (inclusão do art. 35-A no CTN)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DE338A6-D51D-CA73-D0CE-83A37C70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6A2CC630-F96C-5456-080F-B87CF9CF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665" y="7018475"/>
            <a:ext cx="1685509" cy="1685509"/>
          </a:xfrm>
          <a:prstGeom prst="rect">
            <a:avLst/>
          </a:prstGeom>
        </p:spPr>
      </p:pic>
      <p:pic>
        <p:nvPicPr>
          <p:cNvPr id="11" name="Imagem 10" descr="Ícone&#10;&#10;O conteúdo gerado por IA pode estar incorreto.">
            <a:extLst>
              <a:ext uri="{FF2B5EF4-FFF2-40B4-BE49-F238E27FC236}">
                <a16:creationId xmlns:a16="http://schemas.microsoft.com/office/drawing/2014/main" xmlns="" id="{55C7A23D-8AA9-4577-6B46-496CBD33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31" y="1725504"/>
            <a:ext cx="1685509" cy="168550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CC1D0ED-024B-1FAA-B11E-8A1BA4E4F710}"/>
              </a:ext>
            </a:extLst>
          </p:cNvPr>
          <p:cNvSpPr txBox="1"/>
          <p:nvPr/>
        </p:nvSpPr>
        <p:spPr>
          <a:xfrm>
            <a:off x="2312945" y="2091204"/>
            <a:ext cx="731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Texto original do PLP 108: </a:t>
            </a:r>
            <a:r>
              <a:rPr lang="pt-BR" sz="2800" dirty="0"/>
              <a:t>fato gerador na assinatura do contrato ou escritura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DD683DA-5A63-EA8B-82D6-FDFD416646B9}"/>
              </a:ext>
            </a:extLst>
          </p:cNvPr>
          <p:cNvSpPr txBox="1"/>
          <p:nvPr/>
        </p:nvSpPr>
        <p:spPr>
          <a:xfrm>
            <a:off x="5692447" y="6953288"/>
            <a:ext cx="6915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/>
              <a:t>Texto atual: </a:t>
            </a:r>
            <a:r>
              <a:rPr lang="pt-BR" sz="2800"/>
              <a:t>antecipação do ITBI na assinatura do contrato/escritura é </a:t>
            </a:r>
            <a:r>
              <a:rPr lang="pt-BR" sz="2800" b="1"/>
              <a:t>opção do contribuinte </a:t>
            </a:r>
          </a:p>
          <a:p>
            <a:endParaRPr lang="pt-BR" sz="2800" b="1"/>
          </a:p>
          <a:p>
            <a:r>
              <a:rPr lang="pt-BR" sz="2800"/>
              <a:t>Município </a:t>
            </a:r>
            <a:r>
              <a:rPr lang="pt-BR" sz="2800" b="1" i="1"/>
              <a:t>pode</a:t>
            </a:r>
            <a:r>
              <a:rPr lang="pt-BR" sz="2800"/>
              <a:t> fixar alíquota inferior</a:t>
            </a:r>
          </a:p>
        </p:txBody>
      </p:sp>
      <p:pic>
        <p:nvPicPr>
          <p:cNvPr id="17" name="Imagem 16" descr="Ícone&#10;&#10;O conteúdo gerado por IA pode estar incorreto.">
            <a:extLst>
              <a:ext uri="{FF2B5EF4-FFF2-40B4-BE49-F238E27FC236}">
                <a16:creationId xmlns:a16="http://schemas.microsoft.com/office/drawing/2014/main" xmlns="" id="{F29764E0-14AB-B75E-61B2-09DAA864E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640" y="4316448"/>
            <a:ext cx="1410655" cy="141065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57991E7-9EDB-E1EA-3C35-2F654B80DF78}"/>
              </a:ext>
            </a:extLst>
          </p:cNvPr>
          <p:cNvSpPr txBox="1"/>
          <p:nvPr/>
        </p:nvSpPr>
        <p:spPr>
          <a:xfrm>
            <a:off x="3727896" y="3898390"/>
            <a:ext cx="731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/>
              <a:t>Incompatibilidade com o art. 1.227 do Código Civil </a:t>
            </a:r>
            <a:r>
              <a:rPr lang="pt-BR" sz="2800"/>
              <a:t>(transferência da propriedade somente com</a:t>
            </a:r>
            <a:r>
              <a:rPr lang="pt-BR" sz="2800" b="0" i="0">
                <a:solidFill>
                  <a:srgbClr val="000000"/>
                </a:solidFill>
                <a:effectLst/>
                <a:latin typeface="WordVisi_MSFontService"/>
              </a:rPr>
              <a:t> o registro no Cartório de Registro de Imóveis) e </a:t>
            </a:r>
            <a:r>
              <a:rPr lang="pt-BR" sz="2800" b="1" i="0">
                <a:solidFill>
                  <a:srgbClr val="000000"/>
                </a:solidFill>
                <a:effectLst/>
                <a:latin typeface="WordVisi_MSFontService"/>
              </a:rPr>
              <a:t>jurisprudência do STF </a:t>
            </a:r>
            <a:r>
              <a:rPr lang="pt-BR" sz="2800" b="0" i="0">
                <a:solidFill>
                  <a:srgbClr val="000000"/>
                </a:solidFill>
                <a:effectLst/>
                <a:latin typeface="WordVisi_MSFontService"/>
              </a:rPr>
              <a:t>(ARE 1294969 RG, 11/2/2021, Min. Dias Toffoli)</a:t>
            </a:r>
            <a:endParaRPr lang="pt-BR" sz="2800"/>
          </a:p>
        </p:txBody>
      </p:sp>
      <p:sp>
        <p:nvSpPr>
          <p:cNvPr id="19" name="Seta: Dobrada para Cima 18">
            <a:extLst>
              <a:ext uri="{FF2B5EF4-FFF2-40B4-BE49-F238E27FC236}">
                <a16:creationId xmlns:a16="http://schemas.microsoft.com/office/drawing/2014/main" xmlns="" id="{97920686-3A55-9FD0-E842-405CD2E74C0D}"/>
              </a:ext>
            </a:extLst>
          </p:cNvPr>
          <p:cNvSpPr/>
          <p:nvPr/>
        </p:nvSpPr>
        <p:spPr>
          <a:xfrm rot="5400000">
            <a:off x="753315" y="3949811"/>
            <a:ext cx="1410653" cy="978794"/>
          </a:xfrm>
          <a:prstGeom prst="bentUpArrow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Dobrada para Cima 19">
            <a:extLst>
              <a:ext uri="{FF2B5EF4-FFF2-40B4-BE49-F238E27FC236}">
                <a16:creationId xmlns:a16="http://schemas.microsoft.com/office/drawing/2014/main" xmlns="" id="{AE7F0516-2CC8-68DB-1BD4-CE1B5592E3C8}"/>
              </a:ext>
            </a:extLst>
          </p:cNvPr>
          <p:cNvSpPr/>
          <p:nvPr/>
        </p:nvSpPr>
        <p:spPr>
          <a:xfrm rot="5400000">
            <a:off x="2533172" y="6830720"/>
            <a:ext cx="1410653" cy="978794"/>
          </a:xfrm>
          <a:prstGeom prst="bentUpArrow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0B5649DE-33E8-642A-1BE8-C8FA6EB65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975" y="5680784"/>
            <a:ext cx="1752845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2D92EF-1E70-F59E-4BA8-1E644A629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1803246-2804-9E5E-208C-B0BB3FC092BB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5AE1E-C145-FB68-4E72-8B0246A1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402" y="8965817"/>
            <a:ext cx="2644635" cy="276999"/>
          </a:xfrm>
        </p:spPr>
        <p:txBody>
          <a:bodyPr/>
          <a:lstStyle/>
          <a:p>
            <a:pPr algn="l"/>
            <a:r>
              <a:rPr lang="en-CA"/>
              <a:t>Mannrich e Vasconcelos Advogados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89E2822-81EF-24EF-0C32-22A9B8B62B35}"/>
              </a:ext>
            </a:extLst>
          </p:cNvPr>
          <p:cNvSpPr txBox="1">
            <a:spLocks/>
          </p:cNvSpPr>
          <p:nvPr/>
        </p:nvSpPr>
        <p:spPr>
          <a:xfrm>
            <a:off x="302425" y="115375"/>
            <a:ext cx="9356730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ITBI. Insegurança jurídica quanto à base de cálculo (inclusão do art. 38-A no CTN)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C5205E7-D726-AF09-50D4-0829C1B6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509346A-D408-335E-2A7A-0C0D2CF4F11B}"/>
              </a:ext>
            </a:extLst>
          </p:cNvPr>
          <p:cNvSpPr/>
          <p:nvPr/>
        </p:nvSpPr>
        <p:spPr>
          <a:xfrm>
            <a:off x="673561" y="1486336"/>
            <a:ext cx="5953147" cy="7372298"/>
          </a:xfrm>
          <a:prstGeom prst="rect">
            <a:avLst/>
          </a:prstGeom>
          <a:solidFill>
            <a:schemeClr val="bg1"/>
          </a:solidFill>
          <a:ln w="38100"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ysClr val="windowText" lastClr="000000"/>
                </a:solidFill>
              </a:rPr>
              <a:t>a) a base de cálculo do ITBI é o valor do imóvel transmitido em condições normais de mercado, não estando vinculada à base de cálculo do IPTU, que nem sequer pode ser utilizada como piso de tributação;  </a:t>
            </a:r>
          </a:p>
          <a:p>
            <a:endParaRPr lang="pt-BR" dirty="0">
              <a:solidFill>
                <a:sysClr val="windowText" lastClr="000000"/>
              </a:solidFill>
            </a:endParaRPr>
          </a:p>
          <a:p>
            <a:r>
              <a:rPr lang="pt-BR" dirty="0">
                <a:solidFill>
                  <a:sysClr val="windowText" lastClr="000000"/>
                </a:solidFill>
              </a:rPr>
              <a:t>b) o </a:t>
            </a:r>
            <a:r>
              <a:rPr lang="pt-BR" b="1" dirty="0">
                <a:solidFill>
                  <a:srgbClr val="0092D0"/>
                </a:solidFill>
              </a:rPr>
              <a:t>valor da transação declarado pelo contribuinte goza da presunção de que é condizente com o valor de mercado</a:t>
            </a:r>
            <a:r>
              <a:rPr lang="pt-BR" dirty="0">
                <a:solidFill>
                  <a:sysClr val="windowText" lastClr="000000"/>
                </a:solidFill>
              </a:rPr>
              <a:t>, que somente pode ser afastada pelo fisco mediante a regular instauração de processo administrativo próprio (art. 148 do CTN);  </a:t>
            </a:r>
          </a:p>
          <a:p>
            <a:endParaRPr lang="pt-BR" dirty="0">
              <a:solidFill>
                <a:sysClr val="windowText" lastClr="000000"/>
              </a:solidFill>
            </a:endParaRPr>
          </a:p>
          <a:p>
            <a:r>
              <a:rPr lang="pt-BR" dirty="0">
                <a:solidFill>
                  <a:sysClr val="windowText" lastClr="000000"/>
                </a:solidFill>
              </a:rPr>
              <a:t>c) o </a:t>
            </a:r>
            <a:r>
              <a:rPr lang="pt-BR" b="1" dirty="0">
                <a:solidFill>
                  <a:srgbClr val="0092D0"/>
                </a:solidFill>
              </a:rPr>
              <a:t>Município não pode arbitrar previamente a base</a:t>
            </a:r>
            <a:r>
              <a:rPr lang="pt-BR" dirty="0">
                <a:solidFill>
                  <a:sysClr val="windowText" lastClr="000000"/>
                </a:solidFill>
              </a:rPr>
              <a:t> de cálculo do ITBI com respaldo em valor de referência por ele estabelecido unilateralmente. </a:t>
            </a:r>
          </a:p>
          <a:p>
            <a:endParaRPr lang="pt-BR" sz="1100" dirty="0">
              <a:solidFill>
                <a:sysClr val="windowText" lastClr="000000"/>
              </a:solidFill>
            </a:endParaRPr>
          </a:p>
          <a:p>
            <a:r>
              <a:rPr lang="pt-BR" sz="1600" dirty="0">
                <a:solidFill>
                  <a:sysClr val="windowText" lastClr="000000"/>
                </a:solidFill>
              </a:rPr>
              <a:t>REsp 1937821/SP, rel. Ministro Gurgel de Faria, tema 1113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5059C24-6085-0093-892A-E2BA64E92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67" y="1094169"/>
            <a:ext cx="1270534" cy="57390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23555E7-845B-56A4-2BD4-F56905635B21}"/>
              </a:ext>
            </a:extLst>
          </p:cNvPr>
          <p:cNvSpPr txBox="1"/>
          <p:nvPr/>
        </p:nvSpPr>
        <p:spPr>
          <a:xfrm>
            <a:off x="7334518" y="3633529"/>
            <a:ext cx="5051630" cy="48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PLP 108 subverte essa lógica ao:</a:t>
            </a:r>
          </a:p>
          <a:p>
            <a:endParaRPr lang="pt-BR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/>
              <a:t>Atribuir ao contribuinte o </a:t>
            </a:r>
            <a:r>
              <a:rPr lang="pt-BR" b="1" dirty="0"/>
              <a:t>ônus de discordar </a:t>
            </a:r>
            <a:r>
              <a:rPr lang="pt-BR" dirty="0"/>
              <a:t>da base de cálculo previamente fixada pelo Município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/>
              <a:t>Prever que o valor de mercado será </a:t>
            </a:r>
            <a:r>
              <a:rPr lang="pt-BR" b="1" dirty="0"/>
              <a:t>estimado previamente pelo Município</a:t>
            </a:r>
            <a:r>
              <a:rPr lang="pt-BR" dirty="0"/>
              <a:t> (por meio de critérios como preços praticados)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6223823E-3D0B-B75B-A9A7-D1FD89666881}"/>
              </a:ext>
            </a:extLst>
          </p:cNvPr>
          <p:cNvSpPr txBox="1"/>
          <p:nvPr/>
        </p:nvSpPr>
        <p:spPr>
          <a:xfrm>
            <a:off x="7295881" y="1343907"/>
            <a:ext cx="4995134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Ou seja: para o STJ, presume-se como valor de mercado o valor da transação, cabendo ao Município questionar, em caso de discordância</a:t>
            </a:r>
            <a:endParaRPr lang="pt-BR" dirty="0">
              <a:solidFill>
                <a:srgbClr val="C00000"/>
              </a:solidFill>
            </a:endParaRP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xmlns="" id="{67C1EA05-27E7-9F1B-291E-EFD3C908D291}"/>
              </a:ext>
            </a:extLst>
          </p:cNvPr>
          <p:cNvCxnSpPr>
            <a:cxnSpLocks/>
          </p:cNvCxnSpPr>
          <p:nvPr/>
        </p:nvCxnSpPr>
        <p:spPr>
          <a:xfrm flipV="1">
            <a:off x="5550126" y="7037126"/>
            <a:ext cx="2009104" cy="45364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 descr="Ícone&#10;&#10;O conteúdo gerado por IA pode estar incorreto.">
            <a:extLst>
              <a:ext uri="{FF2B5EF4-FFF2-40B4-BE49-F238E27FC236}">
                <a16:creationId xmlns:a16="http://schemas.microsoft.com/office/drawing/2014/main" xmlns="" id="{77DA3BDB-C3BC-29F4-2DA6-2E153E6FB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896217" y="6837691"/>
            <a:ext cx="444740" cy="444740"/>
          </a:xfrm>
          <a:prstGeom prst="rect">
            <a:avLst/>
          </a:prstGeom>
        </p:spPr>
      </p:pic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xmlns="" id="{EB3EA3C9-9995-B996-E784-16B2CB9BC872}"/>
              </a:ext>
            </a:extLst>
          </p:cNvPr>
          <p:cNvCxnSpPr/>
          <p:nvPr/>
        </p:nvCxnSpPr>
        <p:spPr>
          <a:xfrm>
            <a:off x="6104586" y="5396248"/>
            <a:ext cx="1532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 descr="Ícone&#10;&#10;O conteúdo gerado por IA pode estar incorreto.">
            <a:extLst>
              <a:ext uri="{FF2B5EF4-FFF2-40B4-BE49-F238E27FC236}">
                <a16:creationId xmlns:a16="http://schemas.microsoft.com/office/drawing/2014/main" xmlns="" id="{BC62EB91-226E-FDC5-BC87-C573CF3BA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892998" y="5173878"/>
            <a:ext cx="444740" cy="4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F50E53-B08B-E8B0-D8F5-704D32F67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20D061C-7384-C327-9075-201B9EB39BE9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33A061-33F8-C2AE-EE84-559EE3F6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654BE91-9F6B-F3D2-5D55-E8AB1A2E80B1}"/>
              </a:ext>
            </a:extLst>
          </p:cNvPr>
          <p:cNvSpPr txBox="1">
            <a:spLocks/>
          </p:cNvSpPr>
          <p:nvPr/>
        </p:nvSpPr>
        <p:spPr>
          <a:xfrm>
            <a:off x="302426" y="278089"/>
            <a:ext cx="6870792" cy="4247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Racionalização das atividades de fiscalização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C8C0F716-EA14-9788-643E-5564D1AA0D80}"/>
              </a:ext>
            </a:extLst>
          </p:cNvPr>
          <p:cNvSpPr/>
          <p:nvPr/>
        </p:nvSpPr>
        <p:spPr>
          <a:xfrm>
            <a:off x="853996" y="2277315"/>
            <a:ext cx="11165939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Fiscalizações concomitantes. </a:t>
            </a:r>
            <a:r>
              <a:rPr lang="pt-BR" sz="2400" dirty="0">
                <a:latin typeface="Calibri Corpo"/>
                <a:cs typeface="Arial" panose="020B0604020202020204" pitchFamily="34" charset="0"/>
              </a:rPr>
              <a:t>Risco de instauração de</a:t>
            </a:r>
            <a:r>
              <a:rPr lang="pt-BR" sz="2400" b="1" dirty="0">
                <a:latin typeface="Calibri Corpo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Calibri Corpo"/>
                <a:cs typeface="Arial" panose="020B0604020202020204" pitchFamily="34" charset="0"/>
              </a:rPr>
              <a:t>múltiplos procedimentos para a fiscalização do IBS e da CBS para mesmo fato gerador e contribuinte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40E2E47-03A9-DB79-8B93-95090DB5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pic>
        <p:nvPicPr>
          <p:cNvPr id="1026" name="Picture 2" descr="Bandeira Índia Indiana - Gráfico vetorial grátis no Pixabay">
            <a:extLst>
              <a:ext uri="{FF2B5EF4-FFF2-40B4-BE49-F238E27FC236}">
                <a16:creationId xmlns:a16="http://schemas.microsoft.com/office/drawing/2014/main" xmlns="" id="{51E2B357-1ECB-001E-5BF9-7C6FD963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76" y="3809208"/>
            <a:ext cx="544949" cy="3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26ED29-E4CD-6D3F-B8CB-945FC8164161}"/>
              </a:ext>
            </a:extLst>
          </p:cNvPr>
          <p:cNvSpPr/>
          <p:nvPr/>
        </p:nvSpPr>
        <p:spPr>
          <a:xfrm>
            <a:off x="2112181" y="3701562"/>
            <a:ext cx="9904759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200" dirty="0">
                <a:latin typeface="Calibri Corpo"/>
                <a:cs typeface="Arial" panose="020B0604020202020204" pitchFamily="34" charset="0"/>
              </a:rPr>
              <a:t>2024: previsão de fiscalizações conjuntas entre as autoridades federais e estaduais – reação ao alto custo decorrente da realização de fiscalizações simultâneas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01BA22F-7D00-F28F-620E-BEA41B69A143}"/>
              </a:ext>
            </a:extLst>
          </p:cNvPr>
          <p:cNvSpPr/>
          <p:nvPr/>
        </p:nvSpPr>
        <p:spPr>
          <a:xfrm>
            <a:off x="2160872" y="4958249"/>
            <a:ext cx="9904757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200" i="1" dirty="0" err="1">
                <a:latin typeface="Calibri Corpo"/>
                <a:cs typeface="Arial" panose="020B0604020202020204" pitchFamily="34" charset="0"/>
              </a:rPr>
              <a:t>Harmonized</a:t>
            </a:r>
            <a:r>
              <a:rPr lang="pt-BR" sz="2200" i="1" dirty="0">
                <a:latin typeface="Calibri Corpo"/>
                <a:cs typeface="Arial" panose="020B0604020202020204" pitchFamily="34" charset="0"/>
              </a:rPr>
              <a:t> Sales Tax </a:t>
            </a:r>
            <a:r>
              <a:rPr lang="pt-BR" sz="2200" dirty="0">
                <a:latin typeface="Calibri Corpo"/>
                <a:cs typeface="Arial" panose="020B0604020202020204" pitchFamily="34" charset="0"/>
              </a:rPr>
              <a:t>(“HST”): criado em razão da conscientização dos benefícios que governos e cidadãos poderiam obter com a adoção de um sistema mais integrado</a:t>
            </a:r>
          </a:p>
        </p:txBody>
      </p:sp>
      <p:pic>
        <p:nvPicPr>
          <p:cNvPr id="8" name="Picture 2" descr="Bandeira Canada Imagens – Download Grátis no Freepik">
            <a:extLst>
              <a:ext uri="{FF2B5EF4-FFF2-40B4-BE49-F238E27FC236}">
                <a16:creationId xmlns:a16="http://schemas.microsoft.com/office/drawing/2014/main" xmlns="" id="{7250A0EF-054B-BADB-9DED-F02B8524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71" y="5150916"/>
            <a:ext cx="544949" cy="3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3C5F9199-3840-5228-8E70-596A3B747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02" y="1393701"/>
            <a:ext cx="522388" cy="5223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2885F04-DC9C-D6F0-5752-6A6114057651}"/>
              </a:ext>
            </a:extLst>
          </p:cNvPr>
          <p:cNvSpPr txBox="1"/>
          <p:nvPr/>
        </p:nvSpPr>
        <p:spPr>
          <a:xfrm>
            <a:off x="1177319" y="1394674"/>
            <a:ext cx="823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PLP 108. Art. 2º, §1º, VI, “a” e §11 e Art. 3º, §§ 1º a 3º</a:t>
            </a:r>
            <a:endParaRPr lang="pt-BR" sz="2800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22958556-93BE-3436-5193-86C25322FF90}"/>
              </a:ext>
            </a:extLst>
          </p:cNvPr>
          <p:cNvSpPr/>
          <p:nvPr/>
        </p:nvSpPr>
        <p:spPr>
          <a:xfrm>
            <a:off x="584534" y="7660968"/>
            <a:ext cx="11781708" cy="13048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§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5C567066-D2CB-B42D-DA8B-487162846813}"/>
              </a:ext>
            </a:extLst>
          </p:cNvPr>
          <p:cNvSpPr/>
          <p:nvPr/>
        </p:nvSpPr>
        <p:spPr>
          <a:xfrm>
            <a:off x="1070897" y="7716802"/>
            <a:ext cx="11417988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Aprimoramento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300" b="1" dirty="0">
                <a:latin typeface="Calibri Corpo"/>
                <a:cs typeface="Arial" panose="020B0604020202020204" pitchFamily="34" charset="0"/>
              </a:rPr>
              <a:t>Unificação</a:t>
            </a:r>
            <a:r>
              <a:rPr lang="pt-BR" sz="2300" dirty="0">
                <a:latin typeface="Calibri Corpo"/>
                <a:cs typeface="Arial" panose="020B0604020202020204" pitchFamily="34" charset="0"/>
              </a:rPr>
              <a:t> das fiscalizações de IBS e CBS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8CC947BD-B7DA-8FB6-1993-DFA251C82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55" y="7771588"/>
            <a:ext cx="470035" cy="470035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9DB3B9AB-5D9C-AE92-5A85-65FD0B668CF9}"/>
              </a:ext>
            </a:extLst>
          </p:cNvPr>
          <p:cNvSpPr/>
          <p:nvPr/>
        </p:nvSpPr>
        <p:spPr>
          <a:xfrm>
            <a:off x="899690" y="6222649"/>
            <a:ext cx="11165939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Autuações distintas para tributos iguais. </a:t>
            </a:r>
            <a:r>
              <a:rPr lang="pt-BR" sz="2400" dirty="0">
                <a:latin typeface="Calibri Corpo"/>
                <a:cs typeface="Arial" panose="020B0604020202020204" pitchFamily="34" charset="0"/>
              </a:rPr>
              <a:t>Risco de que as autuações de IBS e CBS sejam diferentes para um mesmo fato gerador e contribuinte (Art. 149-B)</a:t>
            </a:r>
          </a:p>
        </p:txBody>
      </p:sp>
    </p:spTree>
    <p:extLst>
      <p:ext uri="{BB962C8B-B14F-4D97-AF65-F5344CB8AC3E}">
        <p14:creationId xmlns:p14="http://schemas.microsoft.com/office/powerpoint/2010/main" val="109030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4BE010-6D4D-1B9E-CCE4-FD56306C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DB13CDE-9576-27EC-1F8B-8431A2FB1042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C52DA3-E2E4-BE35-2E8E-B1CB9E5E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5791354-0707-FEB4-2837-4EE277C00A40}"/>
              </a:ext>
            </a:extLst>
          </p:cNvPr>
          <p:cNvSpPr txBox="1">
            <a:spLocks/>
          </p:cNvSpPr>
          <p:nvPr/>
        </p:nvSpPr>
        <p:spPr>
          <a:xfrm>
            <a:off x="302426" y="278089"/>
            <a:ext cx="5123518" cy="4247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Fiscalização dos planos de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9240832-85E6-ED41-4437-7A86B735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C540F4F4-C0A7-7D82-A63E-2B8AC510BE85}"/>
              </a:ext>
            </a:extLst>
          </p:cNvPr>
          <p:cNvSpPr/>
          <p:nvPr/>
        </p:nvSpPr>
        <p:spPr>
          <a:xfrm>
            <a:off x="853996" y="2761296"/>
            <a:ext cx="11050725" cy="149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Entraves para a fiscalização no destino</a:t>
            </a:r>
          </a:p>
          <a:p>
            <a:pPr marL="633413" lvl="1" indent="-342900" algn="just">
              <a:lnSpc>
                <a:spcPct val="130000"/>
              </a:lnSpc>
              <a:buFontTx/>
              <a:buChar char="→"/>
            </a:pPr>
            <a:r>
              <a:rPr lang="pt-BR" sz="2400" dirty="0">
                <a:latin typeface="Calibri Corpo"/>
                <a:cs typeface="Arial" panose="020B0604020202020204" pitchFamily="34" charset="0"/>
              </a:rPr>
              <a:t>Complexidade para a definição do destino - pulverização dos beneficiários</a:t>
            </a:r>
          </a:p>
          <a:p>
            <a:pPr marL="633413" lvl="1" indent="-342900" algn="just">
              <a:lnSpc>
                <a:spcPct val="130000"/>
              </a:lnSpc>
              <a:buFontTx/>
              <a:buChar char="→"/>
            </a:pPr>
            <a:r>
              <a:rPr lang="pt-BR" sz="2400" dirty="0">
                <a:latin typeface="Calibri Corpo"/>
                <a:cs typeface="Arial" panose="020B0604020202020204" pitchFamily="34" charset="0"/>
              </a:rPr>
              <a:t>Apuração pela margem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EB1C6A5E-69A8-4EFC-F014-6BC70CF67FC2}"/>
              </a:ext>
            </a:extLst>
          </p:cNvPr>
          <p:cNvSpPr/>
          <p:nvPr/>
        </p:nvSpPr>
        <p:spPr>
          <a:xfrm>
            <a:off x="1017979" y="5017091"/>
            <a:ext cx="11050725" cy="1638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§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64EE33EE-227F-870D-D321-C4D1BE166AAE}"/>
              </a:ext>
            </a:extLst>
          </p:cNvPr>
          <p:cNvSpPr/>
          <p:nvPr/>
        </p:nvSpPr>
        <p:spPr>
          <a:xfrm>
            <a:off x="1585224" y="5086756"/>
            <a:ext cx="10400009" cy="149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Aprimoramento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400" dirty="0">
                <a:latin typeface="Calibri Corpo"/>
                <a:cs typeface="Arial" panose="020B0604020202020204" pitchFamily="34" charset="0"/>
              </a:rPr>
              <a:t>Nas operações dos planos de assistência à saúde, a fiscalização será feita na </a:t>
            </a:r>
            <a:r>
              <a:rPr lang="pt-BR" sz="2400" b="1" dirty="0">
                <a:latin typeface="Calibri Corpo"/>
                <a:cs typeface="Arial" panose="020B0604020202020204" pitchFamily="34" charset="0"/>
              </a:rPr>
              <a:t>sede da operadora </a:t>
            </a:r>
            <a:endParaRPr lang="pt-BR" sz="2400" b="1" i="1" dirty="0">
              <a:latin typeface="Calibri Corpo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FFF84CC-229F-FBEA-6516-A3A5ECC47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190" y="5241974"/>
            <a:ext cx="470035" cy="470035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74A008DB-10D0-9007-8300-BD30D2D8D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02" y="1393701"/>
            <a:ext cx="522388" cy="5223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C32C063-A52A-0D09-74C4-ED271A45BF00}"/>
              </a:ext>
            </a:extLst>
          </p:cNvPr>
          <p:cNvSpPr txBox="1"/>
          <p:nvPr/>
        </p:nvSpPr>
        <p:spPr>
          <a:xfrm>
            <a:off x="1177319" y="1394674"/>
            <a:ext cx="8232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LC 214. Art. 15, parágrafo único</a:t>
            </a:r>
          </a:p>
          <a:p>
            <a:r>
              <a:rPr lang="pt-BR" sz="2800" b="1" dirty="0"/>
              <a:t>PLP 108. Art. 3º</a:t>
            </a:r>
          </a:p>
        </p:txBody>
      </p:sp>
    </p:spTree>
    <p:extLst>
      <p:ext uri="{BB962C8B-B14F-4D97-AF65-F5344CB8AC3E}">
        <p14:creationId xmlns:p14="http://schemas.microsoft.com/office/powerpoint/2010/main" val="391264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4CF886-0662-BCCF-A49C-4CD2A480E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16A21DB-A252-BC08-B627-9D1D0E78CE37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20B5AD-A620-E36F-AD1C-6EAFF356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B1B63F-9A0C-A52B-8628-68D11B66F4F9}"/>
              </a:ext>
            </a:extLst>
          </p:cNvPr>
          <p:cNvSpPr txBox="1">
            <a:spLocks/>
          </p:cNvSpPr>
          <p:nvPr/>
        </p:nvSpPr>
        <p:spPr>
          <a:xfrm>
            <a:off x="302426" y="278089"/>
            <a:ext cx="7571303" cy="4247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Destinação do produto da arrecadação das multas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580366B-E595-8B97-1417-44B26C8CE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9D253AB0-DDFF-91EA-2343-4085101D140B}"/>
              </a:ext>
            </a:extLst>
          </p:cNvPr>
          <p:cNvSpPr/>
          <p:nvPr/>
        </p:nvSpPr>
        <p:spPr>
          <a:xfrm>
            <a:off x="1076222" y="2214404"/>
            <a:ext cx="11050725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300" b="1" dirty="0">
                <a:latin typeface="Calibri Corpo"/>
                <a:cs typeface="Arial" panose="020B0604020202020204" pitchFamily="34" charset="0"/>
              </a:rPr>
              <a:t>Desvio de finalidade. </a:t>
            </a:r>
            <a:r>
              <a:rPr lang="pt-BR" sz="2300" dirty="0">
                <a:latin typeface="Calibri Corpo"/>
                <a:cs typeface="Arial" panose="020B0604020202020204" pitchFamily="34" charset="0"/>
              </a:rPr>
              <a:t>Destinar arrecadação das multas aos entes fiscalizadores incentiva a imposição de penalidades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56973FE9-B665-4B28-A812-B53DE5AD371A}"/>
              </a:ext>
            </a:extLst>
          </p:cNvPr>
          <p:cNvSpPr/>
          <p:nvPr/>
        </p:nvSpPr>
        <p:spPr>
          <a:xfrm>
            <a:off x="1076222" y="7724514"/>
            <a:ext cx="11050725" cy="1638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§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05868099-CD92-5D58-9852-3E27BFAB202C}"/>
              </a:ext>
            </a:extLst>
          </p:cNvPr>
          <p:cNvSpPr/>
          <p:nvPr/>
        </p:nvSpPr>
        <p:spPr>
          <a:xfrm>
            <a:off x="1643467" y="7794179"/>
            <a:ext cx="11050725" cy="14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Aprimoramento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100" b="1" dirty="0">
                <a:latin typeface="Calibri Corpo"/>
                <a:cs typeface="Arial" panose="020B0604020202020204" pitchFamily="34" charset="0"/>
              </a:rPr>
              <a:t>Supressão</a:t>
            </a:r>
            <a:r>
              <a:rPr lang="pt-BR" sz="2100" dirty="0">
                <a:latin typeface="Calibri Corpo"/>
                <a:cs typeface="Arial" panose="020B0604020202020204" pitchFamily="34" charset="0"/>
              </a:rPr>
              <a:t> da destinação prevista pelo artigo 54 do PLP 108/24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→"/>
            </a:pPr>
            <a:r>
              <a:rPr lang="pt-BR" sz="2100" dirty="0">
                <a:latin typeface="Calibri Corpo"/>
                <a:cs typeface="Arial" panose="020B0604020202020204" pitchFamily="34" charset="0"/>
              </a:rPr>
              <a:t>Previsão de mecanismos de incentivo à fiscalização </a:t>
            </a:r>
            <a:r>
              <a:rPr lang="pt-BR" sz="2100" b="1" dirty="0">
                <a:latin typeface="Calibri Corpo"/>
                <a:cs typeface="Arial" panose="020B0604020202020204" pitchFamily="34" charset="0"/>
              </a:rPr>
              <a:t>não vinculados </a:t>
            </a:r>
            <a:r>
              <a:rPr lang="pt-BR" sz="2100" dirty="0">
                <a:latin typeface="Calibri Corpo"/>
                <a:cs typeface="Arial" panose="020B0604020202020204" pitchFamily="34" charset="0"/>
              </a:rPr>
              <a:t>à arrecadação de multas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E08D705-3493-BBC0-0CC6-FF5F83074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33" y="7949397"/>
            <a:ext cx="470035" cy="470035"/>
          </a:xfrm>
          <a:prstGeom prst="rect">
            <a:avLst/>
          </a:prstGeom>
        </p:spPr>
      </p:pic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CADFF0CA-BC61-1E10-7266-F97D68CE4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02" y="1393701"/>
            <a:ext cx="522388" cy="5223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03026F6-3D63-439B-0503-6D73B94BB83D}"/>
              </a:ext>
            </a:extLst>
          </p:cNvPr>
          <p:cNvSpPr txBox="1"/>
          <p:nvPr/>
        </p:nvSpPr>
        <p:spPr>
          <a:xfrm>
            <a:off x="1177319" y="1394674"/>
            <a:ext cx="823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PLP 108. Art. 54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136FB57B-7D35-227F-A199-1E4B9F01FFE0}"/>
              </a:ext>
            </a:extLst>
          </p:cNvPr>
          <p:cNvSpPr/>
          <p:nvPr/>
        </p:nvSpPr>
        <p:spPr>
          <a:xfrm>
            <a:off x="1104382" y="3505302"/>
            <a:ext cx="11050725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300" b="1" dirty="0">
                <a:latin typeface="Calibri Corpo"/>
                <a:cs typeface="Arial" panose="020B0604020202020204" pitchFamily="34" charset="0"/>
              </a:rPr>
              <a:t>Experiência recente: bônus de eficiência fiscal</a:t>
            </a:r>
          </a:p>
        </p:txBody>
      </p:sp>
      <p:pic>
        <p:nvPicPr>
          <p:cNvPr id="1026" name="Picture 2" descr="Tribunal de Contas da União - TCU">
            <a:extLst>
              <a:ext uri="{FF2B5EF4-FFF2-40B4-BE49-F238E27FC236}">
                <a16:creationId xmlns:a16="http://schemas.microsoft.com/office/drawing/2014/main" xmlns="" id="{CAF47513-6643-07E9-FD2E-20A27BDA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46" y="5452993"/>
            <a:ext cx="677804" cy="5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F - Supremo Tribunal Federal">
            <a:extLst>
              <a:ext uri="{FF2B5EF4-FFF2-40B4-BE49-F238E27FC236}">
                <a16:creationId xmlns:a16="http://schemas.microsoft.com/office/drawing/2014/main" xmlns="" id="{121AE516-4D5C-885C-E77D-CC1BB734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22" y="4384034"/>
            <a:ext cx="453872" cy="4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andeira Índia Indiana - Gráfico vetorial grátis no Pixabay">
            <a:extLst>
              <a:ext uri="{FF2B5EF4-FFF2-40B4-BE49-F238E27FC236}">
                <a16:creationId xmlns:a16="http://schemas.microsoft.com/office/drawing/2014/main" xmlns="" id="{E05E1442-72DD-AB84-9E63-4A8DD84B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19" y="6567580"/>
            <a:ext cx="544949" cy="3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A428BA28-5F7E-BBCA-FC4A-D7FB97FE1335}"/>
              </a:ext>
            </a:extLst>
          </p:cNvPr>
          <p:cNvSpPr/>
          <p:nvPr/>
        </p:nvSpPr>
        <p:spPr>
          <a:xfrm>
            <a:off x="1868615" y="6386316"/>
            <a:ext cx="10370297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200" b="1" dirty="0">
                <a:cs typeface="Arial" panose="020B0604020202020204" pitchFamily="34" charset="0"/>
              </a:rPr>
              <a:t>IGST</a:t>
            </a:r>
            <a:r>
              <a:rPr lang="pt-BR" sz="2200" dirty="0">
                <a:cs typeface="Arial" panose="020B0604020202020204" pitchFamily="34" charset="0"/>
              </a:rPr>
              <a:t>* é arrecadado pelo governo federal e repartido com os Estados. Arrecadação das multas e dos juros é repartida entre os entes na mesma proporção do imposto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5CEE79E-9794-B82B-BF1D-098985C3D0A9}"/>
              </a:ext>
            </a:extLst>
          </p:cNvPr>
          <p:cNvSpPr txBox="1"/>
          <p:nvPr/>
        </p:nvSpPr>
        <p:spPr>
          <a:xfrm>
            <a:off x="-2432" y="9443348"/>
            <a:ext cx="65040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cs typeface="Arial" panose="020B0604020202020204" pitchFamily="34" charset="0"/>
              </a:rPr>
              <a:t>*Operações interestaduais e importações</a:t>
            </a:r>
            <a:endParaRPr lang="pt-BR" sz="1200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xmlns="" id="{7D5D83F0-E805-9622-3B44-531CCC734F46}"/>
              </a:ext>
            </a:extLst>
          </p:cNvPr>
          <p:cNvSpPr/>
          <p:nvPr/>
        </p:nvSpPr>
        <p:spPr>
          <a:xfrm>
            <a:off x="1696578" y="4247991"/>
            <a:ext cx="10370297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200" b="1" dirty="0">
                <a:cs typeface="Arial" panose="020B0604020202020204" pitchFamily="34" charset="0"/>
              </a:rPr>
              <a:t>ADI 6562 </a:t>
            </a:r>
            <a:r>
              <a:rPr lang="pt-BR" sz="2200" dirty="0">
                <a:cs typeface="Arial" panose="020B0604020202020204" pitchFamily="34" charset="0"/>
              </a:rPr>
              <a:t>(Voto Min. Gilmar Mendes, Relator). Risco de reduzir instrumentos de incentivo à atividade da Administração tributária a um mero aumento remuneratório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68052286-1096-F835-396F-0D219AC6CDEB}"/>
              </a:ext>
            </a:extLst>
          </p:cNvPr>
          <p:cNvSpPr/>
          <p:nvPr/>
        </p:nvSpPr>
        <p:spPr>
          <a:xfrm>
            <a:off x="1756650" y="5336823"/>
            <a:ext cx="10370297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200" b="1" dirty="0">
                <a:cs typeface="Arial" panose="020B0604020202020204" pitchFamily="34" charset="0"/>
              </a:rPr>
              <a:t>Acórdão TC 005.283/2019-1:</a:t>
            </a:r>
            <a:r>
              <a:rPr lang="pt-BR" sz="2200" dirty="0">
                <a:cs typeface="Arial" panose="020B0604020202020204" pitchFamily="34" charset="0"/>
              </a:rPr>
              <a:t> potencial conflito de interesses na vinculação do bônus de eficiência fiscal à arrecadação de multas</a:t>
            </a:r>
          </a:p>
        </p:txBody>
      </p:sp>
    </p:spTree>
    <p:extLst>
      <p:ext uri="{BB962C8B-B14F-4D97-AF65-F5344CB8AC3E}">
        <p14:creationId xmlns:p14="http://schemas.microsoft.com/office/powerpoint/2010/main" val="376327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F95685-4E43-BAD0-79D9-EE1FDB24D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A9F169E-2765-F3C1-FEF1-B4D25C6AF184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C9FE67-57BF-63E2-6A81-0CC9C46E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CB1FAFC-AAE2-A399-A8C5-0D825805CF8B}"/>
              </a:ext>
            </a:extLst>
          </p:cNvPr>
          <p:cNvSpPr txBox="1">
            <a:spLocks/>
          </p:cNvSpPr>
          <p:nvPr/>
        </p:nvSpPr>
        <p:spPr>
          <a:xfrm>
            <a:off x="302426" y="104559"/>
            <a:ext cx="910704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Integração das multas do IBS e da CBS e adoção de incentivos comportamentais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8DA693E-B65B-1C79-25E9-DFB7970B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AD66FA88-17A4-DE11-B8E1-3EFC2B2B0D3B}"/>
              </a:ext>
            </a:extLst>
          </p:cNvPr>
          <p:cNvSpPr/>
          <p:nvPr/>
        </p:nvSpPr>
        <p:spPr>
          <a:xfrm>
            <a:off x="1076222" y="3593326"/>
            <a:ext cx="11050725" cy="97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300" b="1" dirty="0">
                <a:latin typeface="Calibri Corpo"/>
                <a:cs typeface="Arial" panose="020B0604020202020204" pitchFamily="34" charset="0"/>
              </a:rPr>
              <a:t>Multas de ofício. </a:t>
            </a:r>
            <a:r>
              <a:rPr lang="pt-BR" sz="2300" dirty="0">
                <a:latin typeface="Calibri Corpo"/>
                <a:cs typeface="Arial" panose="020B0604020202020204" pitchFamily="34" charset="0"/>
              </a:rPr>
              <a:t>Aplicação em percentual único (75%), sem escalonamento/incentivos comportamentais</a:t>
            </a:r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C45DD117-FDBE-9038-1A7C-C57E7A060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02" y="1393701"/>
            <a:ext cx="522388" cy="5223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1594E1B-94BB-0011-EE97-0A68D72AEF31}"/>
              </a:ext>
            </a:extLst>
          </p:cNvPr>
          <p:cNvSpPr txBox="1"/>
          <p:nvPr/>
        </p:nvSpPr>
        <p:spPr>
          <a:xfrm>
            <a:off x="1177319" y="1394674"/>
            <a:ext cx="823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PLP 108. </a:t>
            </a:r>
            <a:r>
              <a:rPr lang="pt-BR" sz="2800" b="1" dirty="0" err="1"/>
              <a:t>Arts</a:t>
            </a:r>
            <a:r>
              <a:rPr lang="pt-BR" sz="2800" b="1" dirty="0"/>
              <a:t>. 58 a 60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800C6F-77E0-FDC9-1E97-C9423A133199}"/>
              </a:ext>
            </a:extLst>
          </p:cNvPr>
          <p:cNvSpPr/>
          <p:nvPr/>
        </p:nvSpPr>
        <p:spPr>
          <a:xfrm>
            <a:off x="1076222" y="4864785"/>
            <a:ext cx="11050725" cy="271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300" b="1" dirty="0">
                <a:latin typeface="Calibri Corpo"/>
                <a:cs typeface="Arial" panose="020B0604020202020204" pitchFamily="34" charset="0"/>
              </a:rPr>
              <a:t>Multas por descumprimento de obrigações acessórias </a:t>
            </a:r>
          </a:p>
          <a:p>
            <a:pPr marL="633413" indent="-342900" algn="just">
              <a:lnSpc>
                <a:spcPct val="130000"/>
              </a:lnSpc>
              <a:buFontTx/>
              <a:buChar char="→"/>
              <a:tabLst>
                <a:tab pos="633413" algn="l"/>
              </a:tabLst>
            </a:pPr>
            <a:r>
              <a:rPr lang="pt-BR" sz="2200" dirty="0">
                <a:latin typeface="Calibri Corpo"/>
                <a:cs typeface="Arial" panose="020B0604020202020204" pitchFamily="34" charset="0"/>
              </a:rPr>
              <a:t>Multiplicidade de infrações (36 incisos)</a:t>
            </a:r>
          </a:p>
          <a:p>
            <a:pPr marL="633413" indent="-342900" algn="just">
              <a:lnSpc>
                <a:spcPct val="130000"/>
              </a:lnSpc>
              <a:buFontTx/>
              <a:buChar char="→"/>
              <a:tabLst>
                <a:tab pos="633413" algn="l"/>
              </a:tabLst>
            </a:pPr>
            <a:r>
              <a:rPr lang="pt-BR" sz="2200" dirty="0">
                <a:latin typeface="Calibri Corpo"/>
                <a:cs typeface="Arial" panose="020B0604020202020204" pitchFamily="34" charset="0"/>
              </a:rPr>
              <a:t>Possibilidade de imposição em percentual sobre o valor da operação </a:t>
            </a:r>
          </a:p>
          <a:p>
            <a:pPr marL="633413" indent="-342900" algn="just">
              <a:lnSpc>
                <a:spcPct val="130000"/>
              </a:lnSpc>
              <a:buFontTx/>
              <a:buChar char="→"/>
              <a:tabLst>
                <a:tab pos="633413" algn="l"/>
              </a:tabLst>
            </a:pPr>
            <a:r>
              <a:rPr lang="pt-BR" sz="2200" dirty="0">
                <a:latin typeface="Calibri Corpo"/>
                <a:cs typeface="Arial" panose="020B0604020202020204" pitchFamily="34" charset="0"/>
              </a:rPr>
              <a:t>Não observa a consunção nos casos em que o descumprimento da obrigação acessória leva à existência de débito de IBS</a:t>
            </a:r>
          </a:p>
          <a:p>
            <a:pPr marL="633413" indent="-342900" algn="just">
              <a:lnSpc>
                <a:spcPct val="130000"/>
              </a:lnSpc>
              <a:buFontTx/>
              <a:buChar char="→"/>
              <a:tabLst>
                <a:tab pos="633413" algn="l"/>
              </a:tabLst>
            </a:pPr>
            <a:r>
              <a:rPr lang="pt-BR" sz="2200" dirty="0">
                <a:latin typeface="Calibri Corpo"/>
                <a:cs typeface="Arial" panose="020B0604020202020204" pitchFamily="34" charset="0"/>
              </a:rPr>
              <a:t>Teto (100%) não abrange (i) multas de ofício e (</a:t>
            </a:r>
            <a:r>
              <a:rPr lang="pt-BR" sz="2200" dirty="0" err="1">
                <a:latin typeface="Calibri Corpo"/>
                <a:cs typeface="Arial" panose="020B0604020202020204" pitchFamily="34" charset="0"/>
              </a:rPr>
              <a:t>ii</a:t>
            </a:r>
            <a:r>
              <a:rPr lang="pt-BR" sz="2200" dirty="0">
                <a:latin typeface="Calibri Corpo"/>
                <a:cs typeface="Arial" panose="020B0604020202020204" pitchFamily="34" charset="0"/>
              </a:rPr>
              <a:t>) multas calculadas em valor fixo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0EE1B4C-3305-35EA-4995-F84F1F47BBF9}"/>
              </a:ext>
            </a:extLst>
          </p:cNvPr>
          <p:cNvSpPr/>
          <p:nvPr/>
        </p:nvSpPr>
        <p:spPr>
          <a:xfrm>
            <a:off x="1076221" y="2321868"/>
            <a:ext cx="11050725" cy="97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300" b="1" dirty="0">
                <a:latin typeface="Calibri Corpo"/>
                <a:cs typeface="Arial" panose="020B0604020202020204" pitchFamily="34" charset="0"/>
              </a:rPr>
              <a:t>Tributos iguais com penalidades diferentes. </a:t>
            </a:r>
            <a:r>
              <a:rPr lang="pt-BR" sz="2300" dirty="0">
                <a:latin typeface="Calibri Corpo"/>
                <a:cs typeface="Arial" panose="020B0604020202020204" pitchFamily="34" charset="0"/>
              </a:rPr>
              <a:t>Infrações e multas muito diversas para IBS e da CBS </a:t>
            </a:r>
          </a:p>
        </p:txBody>
      </p:sp>
    </p:spTree>
    <p:extLst>
      <p:ext uri="{BB962C8B-B14F-4D97-AF65-F5344CB8AC3E}">
        <p14:creationId xmlns:p14="http://schemas.microsoft.com/office/powerpoint/2010/main" val="161723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70745E-0CD9-CA2A-AF48-BEE2B2CDC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D3696AA-BC92-DA69-CEC6-34C2633BD03E}"/>
              </a:ext>
            </a:extLst>
          </p:cNvPr>
          <p:cNvSpPr/>
          <p:nvPr/>
        </p:nvSpPr>
        <p:spPr>
          <a:xfrm>
            <a:off x="0" y="0"/>
            <a:ext cx="10071279" cy="978794"/>
          </a:xfrm>
          <a:prstGeom prst="rect">
            <a:avLst/>
          </a:prstGeom>
          <a:solidFill>
            <a:srgbClr val="0092D0"/>
          </a:solidFill>
          <a:ln>
            <a:solidFill>
              <a:srgbClr val="0092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9680C9-E3D9-8BA1-450C-A58613C0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8260833-F71B-59AD-B565-51BE7BB84A04}"/>
              </a:ext>
            </a:extLst>
          </p:cNvPr>
          <p:cNvSpPr txBox="1">
            <a:spLocks/>
          </p:cNvSpPr>
          <p:nvPr/>
        </p:nvSpPr>
        <p:spPr>
          <a:xfrm>
            <a:off x="302426" y="124769"/>
            <a:ext cx="960142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Integração das multas do IBS e da CBS. Adoção de incentivos comportamentais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058C34B-8315-4946-8C36-6501D015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6" y="6653227"/>
            <a:ext cx="11549948" cy="7277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71ED76D-FBD0-75DD-A9D1-BE36E651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03" y="3100031"/>
            <a:ext cx="10485479" cy="446893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82A541A-6491-5350-F600-BE0E5A26A824}"/>
              </a:ext>
            </a:extLst>
          </p:cNvPr>
          <p:cNvSpPr txBox="1"/>
          <p:nvPr/>
        </p:nvSpPr>
        <p:spPr>
          <a:xfrm>
            <a:off x="5150426" y="7718806"/>
            <a:ext cx="244803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cs typeface="Arial" panose="020B0604020202020204" pitchFamily="34" charset="0"/>
              </a:rPr>
              <a:t>Fonte: OCDE (2004)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BE0DDEF1-DD30-B60C-F6F8-A652DCB94901}"/>
              </a:ext>
            </a:extLst>
          </p:cNvPr>
          <p:cNvSpPr/>
          <p:nvPr/>
        </p:nvSpPr>
        <p:spPr>
          <a:xfrm>
            <a:off x="976243" y="1763847"/>
            <a:ext cx="11050725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 Corpo"/>
                <a:cs typeface="Arial" panose="020B0604020202020204" pitchFamily="34" charset="0"/>
              </a:rPr>
              <a:t>Tratamento diferenciado aos contribuintes de acordo com seu comportamento</a:t>
            </a:r>
            <a:endParaRPr lang="pt-BR" sz="2400" dirty="0">
              <a:latin typeface="Calibri Corpo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796AC6C-1670-D8AD-0583-949107CA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04" y="8666138"/>
            <a:ext cx="11549948" cy="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5CEA0F51776542A0DBA363879CD15C" ma:contentTypeVersion="18" ma:contentTypeDescription="Crie um novo documento." ma:contentTypeScope="" ma:versionID="0dae3b0b265d7ab41b10b746e87c6b54">
  <xsd:schema xmlns:xsd="http://www.w3.org/2001/XMLSchema" xmlns:xs="http://www.w3.org/2001/XMLSchema" xmlns:p="http://schemas.microsoft.com/office/2006/metadata/properties" xmlns:ns2="b6796697-7626-40dc-96d3-1644e864f7b7" xmlns:ns3="bc79dce5-a69a-423c-b017-dfbd38aec56c" xmlns:ns4="6ddbf610-a2e4-4cb1-82ea-94c63633945f" targetNamespace="http://schemas.microsoft.com/office/2006/metadata/properties" ma:root="true" ma:fieldsID="628ab2ef43876ecb13708819621856dd" ns2:_="" ns3:_="" ns4:_="">
    <xsd:import namespace="b6796697-7626-40dc-96d3-1644e864f7b7"/>
    <xsd:import namespace="bc79dce5-a69a-423c-b017-dfbd38aec56c"/>
    <xsd:import namespace="6ddbf610-a2e4-4cb1-82ea-94c636339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_Flow_SignoffStatus" minOccurs="0"/>
                <xsd:element ref="ns2:MediaServiceSearchProperties" minOccurs="0"/>
                <xsd:element ref="ns2:adc081ff177d4ec9ad02ffb0e90e3c6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6697-7626-40dc-96d3-1644e864f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983bad6-5937-4143-8014-ca3f16c8b3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tatus de liberação" ma:internalName="Status_x0020_de_x0020_libera_x00e7__x00e3_o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dc081ff177d4ec9ad02ffb0e90e3c61" ma:index="25" nillable="true" ma:taxonomy="true" ma:internalName="adc081ff177d4ec9ad02ffb0e90e3c61" ma:taxonomyFieldName="Clientes" ma:displayName="Clientes" ma:default="" ma:fieldId="{adc081ff-177d-4ec9-ad02-ffb0e90e3c61}" ma:sspId="3983bad6-5937-4143-8014-ca3f16c8b3e9" ma:termSetId="799a2c77-63dd-40b7-a9bf-e65ec57576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dce5-a69a-423c-b017-dfbd38aec56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9093437-9648-439a-a445-f4b56f5b3a6c}" ma:internalName="TaxCatchAll" ma:showField="CatchAllData" ma:web="bc79dce5-a69a-423c-b017-dfbd38aec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bf610-a2e4-4cb1-82ea-94c63633945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796697-7626-40dc-96d3-1644e864f7b7">
      <Terms xmlns="http://schemas.microsoft.com/office/infopath/2007/PartnerControls"/>
    </lcf76f155ced4ddcb4097134ff3c332f>
    <_Flow_SignoffStatus xmlns="b6796697-7626-40dc-96d3-1644e864f7b7" xsi:nil="true"/>
    <TaxCatchAll xmlns="bc79dce5-a69a-423c-b017-dfbd38aec56c" xsi:nil="true"/>
    <adc081ff177d4ec9ad02ffb0e90e3c61 xmlns="b6796697-7626-40dc-96d3-1644e864f7b7">
      <Terms xmlns="http://schemas.microsoft.com/office/infopath/2007/PartnerControls"/>
    </adc081ff177d4ec9ad02ffb0e90e3c61>
  </documentManagement>
</p:properties>
</file>

<file path=customXml/itemProps1.xml><?xml version="1.0" encoding="utf-8"?>
<ds:datastoreItem xmlns:ds="http://schemas.openxmlformats.org/officeDocument/2006/customXml" ds:itemID="{9B4B6413-25C6-451B-9ED2-D757F20AB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5A8C15-697D-4476-B20A-A71F2A9AE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96697-7626-40dc-96d3-1644e864f7b7"/>
    <ds:schemaRef ds:uri="bc79dce5-a69a-423c-b017-dfbd38aec56c"/>
    <ds:schemaRef ds:uri="6ddbf610-a2e4-4cb1-82ea-94c636339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20C332-8FA5-47D1-9769-A61EDAD80FD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c79dce5-a69a-423c-b017-dfbd38aec56c"/>
    <ds:schemaRef ds:uri="6ddbf610-a2e4-4cb1-82ea-94c63633945f"/>
    <ds:schemaRef ds:uri="b6796697-7626-40dc-96d3-1644e864f7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2489</TotalTime>
  <Words>1334</Words>
  <Application>Microsoft Office PowerPoint</Application>
  <PresentationFormat>Personalizar</PresentationFormat>
  <Paragraphs>135</Paragraphs>
  <Slides>15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Corpo</vt:lpstr>
      <vt:lpstr>Calibri Light</vt:lpstr>
      <vt:lpstr>Helvetica Neue</vt:lpstr>
      <vt:lpstr>Wingdings</vt:lpstr>
      <vt:lpstr>WordVisi_MSFontService</vt:lpstr>
      <vt:lpstr>Office Theme</vt:lpstr>
      <vt:lpstr>PLP 108/24 ITBI Contencioso administrativo fiscal Multas do IBS     Audiência pública na Comissão de Constituição, Justiça e Cidadania do Senado Federal   </vt:lpstr>
      <vt:lpstr>Propostas para o PLP 108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Luiz Pedro de Rossi Junior</cp:lastModifiedBy>
  <cp:revision>90</cp:revision>
  <dcterms:created xsi:type="dcterms:W3CDTF">2018-04-10T06:57:15Z</dcterms:created>
  <dcterms:modified xsi:type="dcterms:W3CDTF">2025-05-29T12:40:21Z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0x010100705CEA0F51776542A0DBA363879CD15C</vt:lpwstr>
  </property>
  <property fmtid="{D5CDD505-2E9C-101B-9397-08002B2CF9AE}" pid="3" name="MediaServiceImageTags">
    <vt:lpwstr/>
  </property>
  <property fmtid="{D5CDD505-2E9C-101B-9397-08002B2CF9AE}" pid="4" name="Clientes">
    <vt:lpwstr/>
  </property>
</Properties>
</file>