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1"/>
    <p:sldMasterId id="2147483712" r:id="rId2"/>
    <p:sldMasterId id="2147483737" r:id="rId3"/>
  </p:sldMasterIdLst>
  <p:notesMasterIdLst>
    <p:notesMasterId r:id="rId15"/>
  </p:notesMasterIdLst>
  <p:sldIdLst>
    <p:sldId id="1716" r:id="rId4"/>
    <p:sldId id="1850" r:id="rId5"/>
    <p:sldId id="1651" r:id="rId6"/>
    <p:sldId id="1852" r:id="rId7"/>
    <p:sldId id="1863" r:id="rId8"/>
    <p:sldId id="1862" r:id="rId9"/>
    <p:sldId id="1864" r:id="rId10"/>
    <p:sldId id="1858" r:id="rId11"/>
    <p:sldId id="1860" r:id="rId12"/>
    <p:sldId id="1866" r:id="rId13"/>
    <p:sldId id="1865" r:id="rId14"/>
  </p:sldIdLst>
  <p:sldSz cx="9144000" cy="5143500" type="screen16x9"/>
  <p:notesSz cx="7099300" cy="10234613"/>
  <p:embeddedFontLst>
    <p:embeddedFont>
      <p:font typeface="Barlow Light" panose="00000400000000000000" pitchFamily="2" charset="0"/>
      <p:regular r:id="rId16"/>
      <p:italic r:id="rId17"/>
    </p:embeddedFont>
    <p:embeddedFont>
      <p:font typeface="Epilogue Light" panose="020B0604020202020204" charset="0"/>
      <p:regular r:id="rId18"/>
      <p:bold r:id="rId19"/>
      <p:italic r:id="rId20"/>
      <p:boldItalic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Montserrat SemiBold" panose="00000700000000000000" pitchFamily="2" charset="0"/>
      <p:bold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ção Padrão" id="{7B9E4091-A1E2-48E2-A97C-0AF0CC583A4F}">
          <p14:sldIdLst>
            <p14:sldId id="1716"/>
            <p14:sldId id="1850"/>
            <p14:sldId id="1651"/>
            <p14:sldId id="1852"/>
            <p14:sldId id="1863"/>
            <p14:sldId id="1862"/>
            <p14:sldId id="1864"/>
            <p14:sldId id="1858"/>
            <p14:sldId id="1860"/>
            <p14:sldId id="1866"/>
            <p14:sldId id="18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CAA3AF-DA85-AA39-E89F-FE6CE52EAB8B}" name="Brenda Neves da Silva Maia" initials="BNdSM" userId="S::brenda.maia@fenacap.org.br::859428bb-0bec-45d9-adda-f3983705f036" providerId="AD"/>
  <p188:author id="{01F2B9E8-9543-8C53-5E88-82E2A32E8A82}" name="Gilberto Figueira" initials="GF" userId="155b95a8f080210d" providerId="Windows Live"/>
  <p188:author id="{FBD5B0EB-547B-6B86-DDC8-FEAE34DA5001}" name="Thais Moreira Magalhães" initials="TM" userId="S::thais.magalhaes@fenacap.org.br::9abf972c-ab32-434f-aad1-848e5e4b83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FC5C5"/>
    <a:srgbClr val="FF3F3F"/>
    <a:srgbClr val="B3CEFB"/>
    <a:srgbClr val="D5D5D5"/>
    <a:srgbClr val="C1FFDD"/>
    <a:srgbClr val="FFF3CD"/>
    <a:srgbClr val="669DF6"/>
    <a:srgbClr val="5994F5"/>
    <a:srgbClr val="357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3447" autoAdjust="0"/>
  </p:normalViewPr>
  <p:slideViewPr>
    <p:cSldViewPr snapToGrid="0">
      <p:cViewPr varScale="1">
        <p:scale>
          <a:sx n="98" d="100"/>
          <a:sy n="98" d="100"/>
        </p:scale>
        <p:origin x="376" y="6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90" d="100"/>
        <a:sy n="190" d="100"/>
      </p:scale>
      <p:origin x="0" y="-7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34" Type="http://schemas.openxmlformats.org/officeDocument/2006/relationships/customXml" Target="../customXml/item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microsoft.com/office/2018/10/relationships/authors" Target="author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Relationship Id="rId35" Type="http://schemas.openxmlformats.org/officeDocument/2006/relationships/customXml" Target="../customXml/item3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5a1ea8da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5a1ea8dacd_0_1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7FC0D-6DB6-F295-6510-78CD6CF73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AD4FACE-7C66-3D0B-719F-ACB1B5776B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859C8DF-9750-B681-E1BC-EB258FBC7C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4D84D3E-5F54-2E26-57A7-31F8617278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lIns="99048" tIns="49524" rIns="99048" bIns="49524"/>
          <a:lstStyle/>
          <a:p>
            <a:pPr algn="r" defTabSz="990478">
              <a:buClrTx/>
              <a:defRPr/>
            </a:pPr>
            <a:fld id="{973FB0FF-80F1-4F16-8BD0-A95B70EE90A7}" type="slidenum">
              <a:rPr lang="pt-BR" sz="13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990478">
                <a:buClrTx/>
                <a:defRPr/>
              </a:pPr>
              <a:t>10</a:t>
            </a:fld>
            <a:endParaRPr lang="pt-BR" sz="13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458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ACC4C5A7-34D3-CE6B-2347-B5D65FC7D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5a1ea8dacd_0_10:notes">
            <a:extLst>
              <a:ext uri="{FF2B5EF4-FFF2-40B4-BE49-F238E27FC236}">
                <a16:creationId xmlns:a16="http://schemas.microsoft.com/office/drawing/2014/main" id="{60C40741-E6D9-AF02-AB2C-C40320917A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5a1ea8dacd_0_10:notes">
            <a:extLst>
              <a:ext uri="{FF2B5EF4-FFF2-40B4-BE49-F238E27FC236}">
                <a16:creationId xmlns:a16="http://schemas.microsoft.com/office/drawing/2014/main" id="{F5917D25-42EE-3FEB-46E3-86F8F65867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9788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B0725-DA7A-AEE4-52C3-D4D601506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A58E4F7-3448-F8F4-3BA1-5509A867D0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0936D6A-16C7-758F-2421-F1011D903E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6B67875-F6D4-9418-48BC-9C41B8A701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lIns="99048" tIns="49524" rIns="99048" bIns="49524"/>
          <a:lstStyle/>
          <a:p>
            <a:pPr algn="r" defTabSz="990478">
              <a:buClrTx/>
              <a:defRPr/>
            </a:pPr>
            <a:fld id="{973FB0FF-80F1-4F16-8BD0-A95B70EE90A7}" type="slidenum">
              <a:rPr lang="pt-BR" sz="13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990478">
                <a:buClrTx/>
                <a:defRPr/>
              </a:pPr>
              <a:t>2</a:t>
            </a:fld>
            <a:endParaRPr lang="pt-BR" sz="13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720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021451-1387-4CA6-816F-3879F97B5CBC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380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DC6CD-F9FF-75D6-599E-A1A49EEDC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789ACFD-A989-C9A0-5D40-BC1AB176E4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8947E4F-0E36-C795-4059-62C7247D7B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D9EA336-68E7-CD8C-28D0-1C49DBC35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lIns="99048" tIns="49524" rIns="99048" bIns="49524"/>
          <a:lstStyle/>
          <a:p>
            <a:pPr algn="r" defTabSz="990478">
              <a:buClrTx/>
              <a:defRPr/>
            </a:pPr>
            <a:fld id="{973FB0FF-80F1-4F16-8BD0-A95B70EE90A7}" type="slidenum">
              <a:rPr lang="pt-BR" sz="13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990478">
                <a:buClrTx/>
                <a:defRPr/>
              </a:pPr>
              <a:t>4</a:t>
            </a:fld>
            <a:endParaRPr lang="pt-BR" sz="13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47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C80DF-A76E-D941-D6D3-0055D2D53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9BB19AD-7E24-BF8C-F644-C53A4D4DA0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C13BE7D-6190-8550-FCA9-6FE61F49E7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881699A-27D6-0556-4D80-E31F7FB2D1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lIns="99048" tIns="49524" rIns="99048" bIns="49524"/>
          <a:lstStyle/>
          <a:p>
            <a:pPr algn="r" defTabSz="990478">
              <a:buClrTx/>
              <a:defRPr/>
            </a:pPr>
            <a:fld id="{973FB0FF-80F1-4F16-8BD0-A95B70EE90A7}" type="slidenum">
              <a:rPr lang="pt-BR" sz="13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990478">
                <a:buClrTx/>
                <a:defRPr/>
              </a:pPr>
              <a:t>5</a:t>
            </a:fld>
            <a:endParaRPr lang="pt-BR" sz="13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842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8B6B1-783B-7C99-CE66-682B7545A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CF249A5-9DE2-30E1-68C4-E9CB790AA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09FB746-4F35-96CE-9F96-A3C8CD8A4E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8413127-EB6F-BEB2-A6AC-0073ADF798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lIns="99048" tIns="49524" rIns="99048" bIns="49524"/>
          <a:lstStyle/>
          <a:p>
            <a:pPr algn="r" defTabSz="990478">
              <a:buClrTx/>
              <a:defRPr/>
            </a:pPr>
            <a:fld id="{973FB0FF-80F1-4F16-8BD0-A95B70EE90A7}" type="slidenum">
              <a:rPr lang="pt-BR" sz="13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990478">
                <a:buClrTx/>
                <a:defRPr/>
              </a:pPr>
              <a:t>6</a:t>
            </a:fld>
            <a:endParaRPr lang="pt-BR" sz="13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155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15F57-9E8E-962B-3174-92E3FABF3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9AE4CB5-FDEB-EC74-0557-6E03319E45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7CD6949-2B57-1187-9A4A-7E60AAED12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0FE2647-9B78-1696-B72F-0DC8BA7030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lIns="99048" tIns="49524" rIns="99048" bIns="49524"/>
          <a:lstStyle/>
          <a:p>
            <a:pPr algn="r" defTabSz="990478">
              <a:buClrTx/>
              <a:defRPr/>
            </a:pPr>
            <a:fld id="{973FB0FF-80F1-4F16-8BD0-A95B70EE90A7}" type="slidenum">
              <a:rPr lang="pt-BR" sz="13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990478">
                <a:buClrTx/>
                <a:defRPr/>
              </a:pPr>
              <a:t>7</a:t>
            </a:fld>
            <a:endParaRPr lang="pt-BR" sz="13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240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BFEAE-0CFF-2D42-AE5A-83B5ED05A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5C695B6-F785-191F-CFA2-DB97E9A503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9CE2294-9117-C32A-F344-421841D05B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1C4FAEC-89DA-DA6D-E5E2-F10B309FEF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lIns="99048" tIns="49524" rIns="99048" bIns="49524"/>
          <a:lstStyle/>
          <a:p>
            <a:pPr algn="r" defTabSz="990478">
              <a:buClrTx/>
              <a:defRPr/>
            </a:pPr>
            <a:fld id="{973FB0FF-80F1-4F16-8BD0-A95B70EE90A7}" type="slidenum">
              <a:rPr lang="pt-BR" sz="13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990478">
                <a:buClrTx/>
                <a:defRPr/>
              </a:pPr>
              <a:t>8</a:t>
            </a:fld>
            <a:endParaRPr lang="pt-BR" sz="13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541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8C175-73B8-CD08-46E0-FF25750D8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58A8F42-AE4E-0BEE-8BEC-FB867A02F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22ABD30-ECDA-A8B2-5F90-4FE666F5A7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F439045-3AF6-D48B-5909-29967A3EA5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lIns="99048" tIns="49524" rIns="99048" bIns="49524"/>
          <a:lstStyle/>
          <a:p>
            <a:pPr algn="r" defTabSz="990478">
              <a:buClrTx/>
              <a:defRPr/>
            </a:pPr>
            <a:fld id="{973FB0FF-80F1-4F16-8BD0-A95B70EE90A7}" type="slidenum">
              <a:rPr lang="pt-BR" sz="13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990478">
                <a:buClrTx/>
                <a:defRPr/>
              </a:pPr>
              <a:t>9</a:t>
            </a:fld>
            <a:endParaRPr lang="pt-BR" sz="13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03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949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1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9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99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98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99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98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98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97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97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796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45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9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99" lvl="1" indent="-30479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98" lvl="2" indent="-30479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99" lvl="3" indent="-30479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98" lvl="4" indent="-30479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98" lvl="5" indent="-30479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97" lvl="6" indent="-30479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97" lvl="7" indent="-30479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796" lvl="8" indent="-30479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9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99" lvl="1" indent="-30479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98" lvl="2" indent="-30479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99" lvl="3" indent="-30479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98" lvl="4" indent="-30479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98" lvl="5" indent="-30479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97" lvl="6" indent="-30479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97" lvl="7" indent="-30479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796" lvl="8" indent="-30479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27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56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9" lvl="0" indent="-30479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99" lvl="1" indent="-30479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98" lvl="2" indent="-30479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99" lvl="3" indent="-30479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98" lvl="4" indent="-30479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98" lvl="5" indent="-30479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97" lvl="6" indent="-304799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97" lvl="7" indent="-304799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796" lvl="8" indent="-304799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89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09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4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6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99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99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98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99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98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98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97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97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796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47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99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79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1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1" y="3152226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99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99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98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99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98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98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97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97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796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95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2" name="Google Shape;101;p18">
            <a:extLst>
              <a:ext uri="{FF2B5EF4-FFF2-40B4-BE49-F238E27FC236}">
                <a16:creationId xmlns:a16="http://schemas.microsoft.com/office/drawing/2014/main" id="{9CB2F795-4E45-B231-B5AE-0B6C4BA064F1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923" y="4750547"/>
            <a:ext cx="1052776" cy="226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27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umo do Mês" type="secHead">
  <p:cSld name="Resumo do Mê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4"/>
          <p:cNvSpPr txBox="1">
            <a:spLocks noGrp="1"/>
          </p:cNvSpPr>
          <p:nvPr>
            <p:ph type="sldNum" idx="12"/>
          </p:nvPr>
        </p:nvSpPr>
        <p:spPr>
          <a:xfrm>
            <a:off x="113341" y="46926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Epilogue Light"/>
                <a:ea typeface="Epilogue Light"/>
                <a:cs typeface="Epilogue Light"/>
                <a:sym typeface="Epilogue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Epilogue Light"/>
                <a:ea typeface="Epilogue Light"/>
                <a:cs typeface="Epilogue Light"/>
                <a:sym typeface="Epilogue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Epilogue Light"/>
                <a:ea typeface="Epilogue Light"/>
                <a:cs typeface="Epilogue Light"/>
                <a:sym typeface="Epilogue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Epilogue Light"/>
                <a:ea typeface="Epilogue Light"/>
                <a:cs typeface="Epilogue Light"/>
                <a:sym typeface="Epilogue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Epilogue Light"/>
                <a:ea typeface="Epilogue Light"/>
                <a:cs typeface="Epilogue Light"/>
                <a:sym typeface="Epilogue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Epilogue Light"/>
                <a:ea typeface="Epilogue Light"/>
                <a:cs typeface="Epilogue Light"/>
                <a:sym typeface="Epilogue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Epilogue Light"/>
                <a:ea typeface="Epilogue Light"/>
                <a:cs typeface="Epilogue Light"/>
                <a:sym typeface="Epilogue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Epilogue Light"/>
                <a:ea typeface="Epilogue Light"/>
                <a:cs typeface="Epilogue Light"/>
                <a:sym typeface="Epilogue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Epilogue Light"/>
                <a:ea typeface="Epilogue Light"/>
                <a:cs typeface="Epilogue Light"/>
                <a:sym typeface="Epilogue Light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Google Shape;14;p34"/>
          <p:cNvSpPr>
            <a:spLocks noGrp="1"/>
          </p:cNvSpPr>
          <p:nvPr>
            <p:ph type="pic" idx="2"/>
          </p:nvPr>
        </p:nvSpPr>
        <p:spPr>
          <a:xfrm>
            <a:off x="4643125" y="-110375"/>
            <a:ext cx="4621200" cy="540840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34"/>
          <p:cNvSpPr txBox="1">
            <a:spLocks noGrp="1"/>
          </p:cNvSpPr>
          <p:nvPr>
            <p:ph type="body" idx="1"/>
          </p:nvPr>
        </p:nvSpPr>
        <p:spPr>
          <a:xfrm>
            <a:off x="406833" y="1783950"/>
            <a:ext cx="3208200" cy="28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199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Barlow Light"/>
              <a:buChar char="●"/>
              <a:defRPr sz="9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399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Barlow Light"/>
              <a:buChar char="○"/>
              <a:defRPr sz="9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598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Barlow Light"/>
              <a:buChar char="■"/>
              <a:defRPr sz="9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799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Barlow Light"/>
              <a:buChar char="●"/>
              <a:defRPr sz="9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5998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Barlow Light"/>
              <a:buChar char="○"/>
              <a:defRPr sz="9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198" marR="0" lvl="5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Barlow Light"/>
              <a:buChar char="■"/>
              <a:defRPr sz="9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397" marR="0" lvl="6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Barlow Light"/>
              <a:buChar char="●"/>
              <a:defRPr sz="9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597" marR="0" lvl="7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Barlow Light"/>
              <a:buChar char="○"/>
              <a:defRPr sz="9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796" marR="0" lvl="8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Barlow Light"/>
              <a:buChar char="■"/>
              <a:defRPr sz="9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502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265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 preserve="1">
  <p:cSld name="Duas Partes de Conteúd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5"/>
          <p:cNvSpPr txBox="1">
            <a:spLocks noGrp="1"/>
          </p:cNvSpPr>
          <p:nvPr>
            <p:ph type="title"/>
          </p:nvPr>
        </p:nvSpPr>
        <p:spPr>
          <a:xfrm>
            <a:off x="323529" y="0"/>
            <a:ext cx="5447456" cy="735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1pPr>
            <a:lvl2pPr marL="6858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800"/>
            </a:lvl2pPr>
            <a:lvl3pPr marL="1028700" lvl="2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350"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350"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1pPr>
            <a:lvl2pPr marL="6858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800"/>
            </a:lvl2pPr>
            <a:lvl3pPr marL="1028700" lvl="2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350"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350"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8" name="Google Shape;48;p3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9" name="Google Shape;49;p3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50" name="Google Shape;50;p35"/>
          <p:cNvCxnSpPr/>
          <p:nvPr/>
        </p:nvCxnSpPr>
        <p:spPr>
          <a:xfrm>
            <a:off x="0" y="789552"/>
            <a:ext cx="6012000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94762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 preserve="1">
  <p:cSld name="Comparação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6"/>
          <p:cNvSpPr txBox="1">
            <a:spLocks noGrp="1"/>
          </p:cNvSpPr>
          <p:nvPr>
            <p:ph type="title"/>
          </p:nvPr>
        </p:nvSpPr>
        <p:spPr>
          <a:xfrm>
            <a:off x="323529" y="0"/>
            <a:ext cx="5447456" cy="735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marL="685800" lvl="1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500"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371600" lvl="3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200"/>
            </a:lvl4pPr>
            <a:lvl5pPr marL="1714500" lvl="4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200"/>
            </a:lvl5pPr>
            <a:lvl6pPr marL="2057400" lvl="5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6pPr>
            <a:lvl7pPr marL="2400300" lvl="6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7pPr>
            <a:lvl8pPr marL="2743200" lvl="7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8pPr>
            <a:lvl9pPr marL="3086100" lvl="8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marL="685800" lvl="1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500"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371600" lvl="3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200"/>
            </a:lvl4pPr>
            <a:lvl5pPr marL="1714500" lvl="4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200"/>
            </a:lvl5pPr>
            <a:lvl6pPr marL="2057400" lvl="5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6pPr>
            <a:lvl7pPr marL="2400300" lvl="6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7pPr>
            <a:lvl8pPr marL="2743200" lvl="7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8pPr>
            <a:lvl9pPr marL="3086100" lvl="8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8" name="Google Shape;58;p3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9" name="Google Shape;59;p3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60" name="Google Shape;60;p36"/>
          <p:cNvCxnSpPr/>
          <p:nvPr/>
        </p:nvCxnSpPr>
        <p:spPr>
          <a:xfrm>
            <a:off x="0" y="789552"/>
            <a:ext cx="6012000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67213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 preserve="1">
  <p:cSld name="Conteúdo com Legend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100"/>
            </a:lvl2pPr>
            <a:lvl3pPr marL="1028700" lvl="2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500"/>
            </a:lvl4pPr>
            <a:lvl5pPr marL="1714500" lvl="4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500"/>
            </a:lvl5pPr>
            <a:lvl6pPr marL="2057400" lvl="5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1pPr>
            <a:lvl2pPr marL="6858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2pPr>
            <a:lvl3pPr marL="1028700" lvl="2" indent="-17145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marL="1371600" lvl="3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4pPr>
            <a:lvl5pPr marL="1714500" lvl="4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5pPr>
            <a:lvl6pPr marL="2057400" lvl="5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2400300" lvl="6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2743200" lvl="7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3086100" lvl="8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6" name="Google Shape;66;p3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7" name="Google Shape;67;p37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340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 preserve="1">
  <p:cSld name="Título e texto vertical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9"/>
          <p:cNvSpPr txBox="1">
            <a:spLocks noGrp="1"/>
          </p:cNvSpPr>
          <p:nvPr>
            <p:ph type="title"/>
          </p:nvPr>
        </p:nvSpPr>
        <p:spPr>
          <a:xfrm>
            <a:off x="323529" y="0"/>
            <a:ext cx="5447456" cy="735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body" idx="1"/>
          </p:nvPr>
        </p:nvSpPr>
        <p:spPr>
          <a:xfrm rot="5400000">
            <a:off x="2600781" y="-1325683"/>
            <a:ext cx="3942438" cy="849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9" name="Google Shape;79;p3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0" name="Google Shape;80;p3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258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 preserve="1">
  <p:cSld name="Título e texto verticai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0"/>
          <p:cNvSpPr txBox="1">
            <a:spLocks noGrp="1"/>
          </p:cNvSpPr>
          <p:nvPr>
            <p:ph type="title"/>
          </p:nvPr>
        </p:nvSpPr>
        <p:spPr>
          <a:xfrm rot="5400000">
            <a:off x="5463780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body" idx="1"/>
          </p:nvPr>
        </p:nvSpPr>
        <p:spPr>
          <a:xfrm rot="5400000">
            <a:off x="1272780" y="-609600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5" name="Google Shape;85;p40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6" name="Google Shape;86;p4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637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52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ACB974-17AA-6F29-6705-23EC61F0CE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3519" y="1196579"/>
            <a:ext cx="5932691" cy="685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9965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preserve="1" userDrawn="1">
  <p:cSld name="Somente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Superiores Arredondados 3">
            <a:extLst>
              <a:ext uri="{FF2B5EF4-FFF2-40B4-BE49-F238E27FC236}">
                <a16:creationId xmlns:a16="http://schemas.microsoft.com/office/drawing/2014/main" id="{54A9AE1D-C8BC-5E8D-1C37-D855608D4EA3}"/>
              </a:ext>
            </a:extLst>
          </p:cNvPr>
          <p:cNvSpPr/>
          <p:nvPr userDrawn="1"/>
        </p:nvSpPr>
        <p:spPr>
          <a:xfrm rot="10800000">
            <a:off x="104595" y="0"/>
            <a:ext cx="8934809" cy="627426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417329" y="486965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3124199" y="4869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7010400" y="4869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3" name="Imagem 2" descr="Uma imagem contendo desenho&#10;&#10;Descrição gerada automaticamente">
            <a:extLst>
              <a:ext uri="{FF2B5EF4-FFF2-40B4-BE49-F238E27FC236}">
                <a16:creationId xmlns:a16="http://schemas.microsoft.com/office/drawing/2014/main" id="{07E51BA4-5F88-0999-4E81-86F15BB27F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145" y="65074"/>
            <a:ext cx="763156" cy="4972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701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61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1_Somente títu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1"/>
          <p:cNvSpPr txBox="1">
            <a:spLocks noGrp="1"/>
          </p:cNvSpPr>
          <p:nvPr>
            <p:ph type="title"/>
          </p:nvPr>
        </p:nvSpPr>
        <p:spPr>
          <a:xfrm>
            <a:off x="323529" y="0"/>
            <a:ext cx="5447456" cy="735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6982345" y="488989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25" name="Google Shape;25;p31"/>
          <p:cNvCxnSpPr/>
          <p:nvPr userDrawn="1"/>
        </p:nvCxnSpPr>
        <p:spPr>
          <a:xfrm>
            <a:off x="0" y="789552"/>
            <a:ext cx="6012000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03773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299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501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228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335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umo do Mês" type="secHead">
  <p:cSld name="Resumo do Mê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4"/>
          <p:cNvSpPr txBox="1">
            <a:spLocks noGrp="1"/>
          </p:cNvSpPr>
          <p:nvPr>
            <p:ph type="sldNum" idx="12"/>
          </p:nvPr>
        </p:nvSpPr>
        <p:spPr>
          <a:xfrm>
            <a:off x="113341" y="46926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Epilogue Light"/>
                <a:ea typeface="Epilogue Light"/>
                <a:cs typeface="Epilogue Light"/>
                <a:sym typeface="Epilogue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Epilogue Light"/>
                <a:ea typeface="Epilogue Light"/>
                <a:cs typeface="Epilogue Light"/>
                <a:sym typeface="Epilogue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Epilogue Light"/>
                <a:ea typeface="Epilogue Light"/>
                <a:cs typeface="Epilogue Light"/>
                <a:sym typeface="Epilogue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Epilogue Light"/>
                <a:ea typeface="Epilogue Light"/>
                <a:cs typeface="Epilogue Light"/>
                <a:sym typeface="Epilogue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Epilogue Light"/>
                <a:ea typeface="Epilogue Light"/>
                <a:cs typeface="Epilogue Light"/>
                <a:sym typeface="Epilogue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Epilogue Light"/>
                <a:ea typeface="Epilogue Light"/>
                <a:cs typeface="Epilogue Light"/>
                <a:sym typeface="Epilogue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Epilogue Light"/>
                <a:ea typeface="Epilogue Light"/>
                <a:cs typeface="Epilogue Light"/>
                <a:sym typeface="Epilogue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Epilogue Light"/>
                <a:ea typeface="Epilogue Light"/>
                <a:cs typeface="Epilogue Light"/>
                <a:sym typeface="Epilogue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Epilogue Light"/>
                <a:ea typeface="Epilogue Light"/>
                <a:cs typeface="Epilogue Light"/>
                <a:sym typeface="Epilogue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14" name="Google Shape;14;p34"/>
          <p:cNvSpPr>
            <a:spLocks noGrp="1"/>
          </p:cNvSpPr>
          <p:nvPr>
            <p:ph type="pic" idx="2"/>
          </p:nvPr>
        </p:nvSpPr>
        <p:spPr>
          <a:xfrm>
            <a:off x="4643125" y="-110375"/>
            <a:ext cx="4621200" cy="540840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34"/>
          <p:cNvSpPr txBox="1">
            <a:spLocks noGrp="1"/>
          </p:cNvSpPr>
          <p:nvPr>
            <p:ph type="body" idx="1"/>
          </p:nvPr>
        </p:nvSpPr>
        <p:spPr>
          <a:xfrm>
            <a:off x="406833" y="1783950"/>
            <a:ext cx="3208200" cy="28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Barlow Light"/>
              <a:buChar char="●"/>
              <a:defRPr sz="9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Barlow Light"/>
              <a:buChar char="○"/>
              <a:defRPr sz="9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Barlow Light"/>
              <a:buChar char="■"/>
              <a:defRPr sz="9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Barlow Light"/>
              <a:buChar char="●"/>
              <a:defRPr sz="9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Barlow Light"/>
              <a:buChar char="○"/>
              <a:defRPr sz="9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Barlow Light"/>
              <a:buChar char="■"/>
              <a:defRPr sz="9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Barlow Light"/>
              <a:buChar char="●"/>
              <a:defRPr sz="9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Barlow Light"/>
              <a:buChar char="○"/>
              <a:defRPr sz="9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Barlow Light"/>
              <a:buChar char="■"/>
              <a:defRPr sz="900" b="0" i="0" u="none" strike="noStrike" cap="none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305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540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9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1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2" name="Google Shape;68;p14">
            <a:extLst>
              <a:ext uri="{FF2B5EF4-FFF2-40B4-BE49-F238E27FC236}">
                <a16:creationId xmlns:a16="http://schemas.microsoft.com/office/drawing/2014/main" id="{7F76B9BD-D985-A4F1-9BC9-5E13E5B983C1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916" y="4750549"/>
            <a:ext cx="1060517" cy="226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707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cid:image001.png@01D8CEA6.1A459390" TargetMode="Externa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63219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10" r:id="rId7"/>
    <p:sldLayoutId id="2147483711" r:id="rId8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1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9912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323528" y="0"/>
            <a:ext cx="7021169" cy="735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323529" y="951570"/>
            <a:ext cx="8496944" cy="394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050" name="Imagem 43">
            <a:extLst>
              <a:ext uri="{FF2B5EF4-FFF2-40B4-BE49-F238E27FC236}">
                <a16:creationId xmlns:a16="http://schemas.microsoft.com/office/drawing/2014/main" id="{AABF8C76-0853-3ABD-2DD1-765BA7F014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499" y="114424"/>
            <a:ext cx="1274139" cy="27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4987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legislacao.planalto.gov.br/legisla/legislacao.nsf/Viw_Identificacao/lei%2014.332-2022?OpenDocument" TargetMode="External"/><Relationship Id="rId7" Type="http://schemas.openxmlformats.org/officeDocument/2006/relationships/hyperlink" Target="http://legislacao.planalto.gov.br/legisla/legislacao.nsf/Viw_Identificacao/lei%2014.652-2023?OpenDocume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pixabay.com/ja/%E3%83%97%E3%83%83%E3%82%B7%E3%83%A5%E3%83%94%E3%83%B3-%E6%8A%BC%E3%81%97%E3%83%94%E3%83%B3-%E3%82%AA%E3%83%95%E3%82%A3%E3%82%B9-%E3%83%94%E3%83%B3-%E8%B5%A4-%E3%82%BF%E3%83%83%E3%82%AF-%E7%94%BB%E9%8B%B2-147918/" TargetMode="External"/><Relationship Id="rId5" Type="http://schemas.openxmlformats.org/officeDocument/2006/relationships/image" Target="../media/image32.png"/><Relationship Id="rId4" Type="http://schemas.openxmlformats.org/officeDocument/2006/relationships/hyperlink" Target="http://legislacao.planalto.gov.br/legisla/legislacao.nsf/Viw_Identificacao/lei%2014.770-2023?OpenDocument" TargetMode="Externa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3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937" y="567027"/>
            <a:ext cx="2232096" cy="231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9151" y="1407816"/>
            <a:ext cx="825453" cy="6383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A844A1-94F9-9828-00FA-058B4A6E41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456864">
              <a:buClrTx/>
            </a:pPr>
            <a:fld id="{00000000-1234-1234-1234-123412341234}" type="slidenum">
              <a:rPr lang="pt-BR" kern="1200">
                <a:solidFill>
                  <a:srgbClr val="595959"/>
                </a:solidFill>
                <a:ea typeface="+mn-ea"/>
                <a:cs typeface="+mn-cs"/>
              </a:rPr>
              <a:pPr defTabSz="456864">
                <a:buClrTx/>
              </a:pPr>
              <a:t>1</a:t>
            </a:fld>
            <a:endParaRPr lang="pt-BR" kern="1200" dirty="0">
              <a:solidFill>
                <a:srgbClr val="595959"/>
              </a:solidFill>
              <a:ea typeface="+mn-ea"/>
              <a:cs typeface="+mn-cs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552659B-14AC-F3ED-A8E4-E8ED57EFBF50}"/>
              </a:ext>
            </a:extLst>
          </p:cNvPr>
          <p:cNvSpPr/>
          <p:nvPr/>
        </p:nvSpPr>
        <p:spPr>
          <a:xfrm>
            <a:off x="103535" y="4624797"/>
            <a:ext cx="1203404" cy="393600"/>
          </a:xfrm>
          <a:prstGeom prst="rect">
            <a:avLst/>
          </a:prstGeom>
          <a:solidFill>
            <a:srgbClr val="FFCC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864">
              <a:buClrTx/>
            </a:pPr>
            <a:endParaRPr lang="pt-BR" sz="899" kern="1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Google Shape;58;p13">
            <a:extLst>
              <a:ext uri="{FF2B5EF4-FFF2-40B4-BE49-F238E27FC236}">
                <a16:creationId xmlns:a16="http://schemas.microsoft.com/office/drawing/2014/main" id="{181AE945-1051-5D91-B048-A4CC0743889F}"/>
              </a:ext>
            </a:extLst>
          </p:cNvPr>
          <p:cNvSpPr txBox="1"/>
          <p:nvPr/>
        </p:nvSpPr>
        <p:spPr>
          <a:xfrm>
            <a:off x="2878724" y="1356286"/>
            <a:ext cx="6000415" cy="230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91419" rIns="91419" bIns="91419" anchor="t" anchorCtr="0">
            <a:spAutoFit/>
          </a:bodyPr>
          <a:lstStyle/>
          <a:p>
            <a:pPr defTabSz="914399">
              <a:lnSpc>
                <a:spcPct val="150000"/>
              </a:lnSpc>
            </a:pP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A CAPITALIZAÇÃO NO BRASIL</a:t>
            </a:r>
          </a:p>
          <a:p>
            <a:pPr defTabSz="914399">
              <a:lnSpc>
                <a:spcPct val="150000"/>
              </a:lnSpc>
            </a:pPr>
            <a:r>
              <a:rPr lang="pt-B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</a:t>
            </a:r>
          </a:p>
          <a:p>
            <a:pPr algn="ctr" defTabSz="914399">
              <a:lnSpc>
                <a:spcPct val="150000"/>
              </a:lnSpc>
            </a:pPr>
            <a:r>
              <a:rPr lang="pt-B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NATANAEL APARECIDO DE CASTRO</a:t>
            </a:r>
          </a:p>
          <a:p>
            <a:pPr algn="ctr" defTabSz="914399">
              <a:lnSpc>
                <a:spcPct val="150000"/>
              </a:lnSpc>
            </a:pPr>
            <a:r>
              <a:rPr lang="pt-B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DIRETOR EXECUTIVO</a:t>
            </a:r>
          </a:p>
          <a:p>
            <a:pPr algn="ctr" defTabSz="914399">
              <a:lnSpc>
                <a:spcPct val="150000"/>
              </a:lnSpc>
            </a:pPr>
            <a:r>
              <a:rPr lang="pt-B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AGOSTO/2025</a:t>
            </a:r>
            <a:endParaRPr sz="1600" b="1" dirty="0">
              <a:solidFill>
                <a:schemeClr val="tx1">
                  <a:lumMod val="85000"/>
                  <a:lumOff val="1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7A756D24-1214-A8AA-4462-AA2255C7A875}"/>
              </a:ext>
            </a:extLst>
          </p:cNvPr>
          <p:cNvSpPr/>
          <p:nvPr/>
        </p:nvSpPr>
        <p:spPr>
          <a:xfrm>
            <a:off x="390856" y="781791"/>
            <a:ext cx="1970886" cy="269907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EBAB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9" tIns="91419" rIns="91419" bIns="91419" anchor="ctr" anchorCtr="0">
            <a:noAutofit/>
          </a:bodyPr>
          <a:lstStyle/>
          <a:p>
            <a:pPr defTabSz="914399"/>
            <a:endParaRPr dirty="0">
              <a:ea typeface="+mn-ea"/>
            </a:endParaRPr>
          </a:p>
        </p:txBody>
      </p:sp>
      <p:pic>
        <p:nvPicPr>
          <p:cNvPr id="13" name="Google Shape;68;p14">
            <a:extLst>
              <a:ext uri="{FF2B5EF4-FFF2-40B4-BE49-F238E27FC236}">
                <a16:creationId xmlns:a16="http://schemas.microsoft.com/office/drawing/2014/main" id="{F48CB76B-61C1-5427-2486-CB5A3919DFF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58991" y="4733350"/>
            <a:ext cx="1254750" cy="267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ject 12">
            <a:extLst>
              <a:ext uri="{FF2B5EF4-FFF2-40B4-BE49-F238E27FC236}">
                <a16:creationId xmlns:a16="http://schemas.microsoft.com/office/drawing/2014/main" id="{B2A2C0DA-4AA4-CE3D-BFE3-848C4187F236}"/>
              </a:ext>
            </a:extLst>
          </p:cNvPr>
          <p:cNvPicPr/>
          <p:nvPr/>
        </p:nvPicPr>
        <p:blipFill>
          <a:blip r:embed="rId7" cstate="print"/>
          <a:srcRect t="17302" b="15165"/>
          <a:stretch>
            <a:fillRect/>
          </a:stretch>
        </p:blipFill>
        <p:spPr>
          <a:xfrm>
            <a:off x="209937" y="4533758"/>
            <a:ext cx="1385312" cy="4846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C8439-5728-3717-7680-703DFD726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0D5A8DE-F1D8-3D84-82DD-BE0C254D41BF}"/>
              </a:ext>
            </a:extLst>
          </p:cNvPr>
          <p:cNvSpPr/>
          <p:nvPr/>
        </p:nvSpPr>
        <p:spPr>
          <a:xfrm>
            <a:off x="694944" y="905256"/>
            <a:ext cx="7808976" cy="3849581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99"/>
          </a:p>
        </p:txBody>
      </p:sp>
      <p:sp>
        <p:nvSpPr>
          <p:cNvPr id="3" name="Object 33">
            <a:extLst>
              <a:ext uri="{FF2B5EF4-FFF2-40B4-BE49-F238E27FC236}">
                <a16:creationId xmlns:a16="http://schemas.microsoft.com/office/drawing/2014/main" id="{1728BC83-9FBC-14F8-9C66-1F62731F77FC}"/>
              </a:ext>
            </a:extLst>
          </p:cNvPr>
          <p:cNvSpPr/>
          <p:nvPr/>
        </p:nvSpPr>
        <p:spPr>
          <a:xfrm>
            <a:off x="264" y="-30871"/>
            <a:ext cx="9141186" cy="683961"/>
          </a:xfrm>
          <a:prstGeom prst="rect">
            <a:avLst/>
          </a:prstGeom>
          <a:solidFill>
            <a:srgbClr val="3C3C3C"/>
          </a:solidFill>
        </p:spPr>
        <p:txBody>
          <a:bodyPr/>
          <a:lstStyle/>
          <a:p>
            <a:pPr defTabSz="914399">
              <a:defRPr/>
            </a:pPr>
            <a:endParaRPr lang="pt-BR" sz="1050" dirty="0">
              <a:solidFill>
                <a:srgbClr val="FFFFFF"/>
              </a:solidFill>
              <a:latin typeface="Montserrat" panose="00000500000000000000" pitchFamily="2" charset="0"/>
              <a:ea typeface="+mn-ea"/>
            </a:endParaRPr>
          </a:p>
        </p:txBody>
      </p:sp>
      <p:sp>
        <p:nvSpPr>
          <p:cNvPr id="8" name="Object 34">
            <a:extLst>
              <a:ext uri="{FF2B5EF4-FFF2-40B4-BE49-F238E27FC236}">
                <a16:creationId xmlns:a16="http://schemas.microsoft.com/office/drawing/2014/main" id="{2AB27AC6-865B-F652-9176-768EFDC8EF1E}"/>
              </a:ext>
            </a:extLst>
          </p:cNvPr>
          <p:cNvSpPr/>
          <p:nvPr/>
        </p:nvSpPr>
        <p:spPr>
          <a:xfrm>
            <a:off x="88520" y="82215"/>
            <a:ext cx="6918393" cy="42147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defTabSz="914399">
              <a:lnSpc>
                <a:spcPct val="150000"/>
              </a:lnSpc>
              <a:defRPr/>
            </a:pPr>
            <a:r>
              <a:rPr lang="pt-BR" sz="1900" b="1" dirty="0">
                <a:solidFill>
                  <a:srgbClr val="FFCC31"/>
                </a:solidFill>
                <a:latin typeface="Montserrat" panose="00000500000000000000" pitchFamily="2" charset="0"/>
                <a:ea typeface="Source Sans Pro" pitchFamily="34" charset="-122"/>
                <a:cs typeface="Source Sans Pro" pitchFamily="34" charset="-120"/>
              </a:rPr>
              <a:t>Exemplos de Entidades Filantrópicas Beneficiadas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87D2B8-5376-D2EA-004B-44242CF97E1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75435" y="475483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10</a:t>
            </a:fld>
            <a:endParaRPr lang="pt-BR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75E6899-5FC3-17DE-8476-E8D7D8EAD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21" y="993649"/>
            <a:ext cx="7248104" cy="3613917"/>
          </a:xfrm>
          <a:prstGeom prst="rect">
            <a:avLst/>
          </a:prstGeom>
        </p:spPr>
      </p:pic>
      <p:pic>
        <p:nvPicPr>
          <p:cNvPr id="5" name="Google Shape;68;p14">
            <a:extLst>
              <a:ext uri="{FF2B5EF4-FFF2-40B4-BE49-F238E27FC236}">
                <a16:creationId xmlns:a16="http://schemas.microsoft.com/office/drawing/2014/main" id="{9B2748EA-5DD6-6556-198B-D2D819C51D7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2324" y="235269"/>
            <a:ext cx="1254750" cy="267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ject 12">
            <a:extLst>
              <a:ext uri="{FF2B5EF4-FFF2-40B4-BE49-F238E27FC236}">
                <a16:creationId xmlns:a16="http://schemas.microsoft.com/office/drawing/2014/main" id="{CF30305F-9AC3-E99B-1313-53FEE7CFEC22}"/>
              </a:ext>
            </a:extLst>
          </p:cNvPr>
          <p:cNvPicPr/>
          <p:nvPr/>
        </p:nvPicPr>
        <p:blipFill>
          <a:blip r:embed="rId5" cstate="print"/>
          <a:srcRect t="17302" b="15165"/>
          <a:stretch>
            <a:fillRect/>
          </a:stretch>
        </p:blipFill>
        <p:spPr>
          <a:xfrm>
            <a:off x="6443270" y="35677"/>
            <a:ext cx="1385312" cy="48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1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31"/>
        </a:solidFill>
        <a:effectLst/>
      </p:bgPr>
    </p:bg>
    <p:spTree>
      <p:nvGrpSpPr>
        <p:cNvPr id="1" name="Shape 53">
          <a:extLst>
            <a:ext uri="{FF2B5EF4-FFF2-40B4-BE49-F238E27FC236}">
              <a16:creationId xmlns:a16="http://schemas.microsoft.com/office/drawing/2014/main" id="{36342334-39DA-9548-FD34-30A2C3A79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45A760F-E84D-4C68-0D81-72EDA35BA4A7}"/>
              </a:ext>
            </a:extLst>
          </p:cNvPr>
          <p:cNvSpPr/>
          <p:nvPr/>
        </p:nvSpPr>
        <p:spPr>
          <a:xfrm>
            <a:off x="2770535" y="2329382"/>
            <a:ext cx="1203404" cy="393600"/>
          </a:xfrm>
          <a:prstGeom prst="rect">
            <a:avLst/>
          </a:prstGeom>
          <a:solidFill>
            <a:srgbClr val="FFCC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68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pt-BR" sz="8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Google Shape;68;p14">
            <a:extLst>
              <a:ext uri="{FF2B5EF4-FFF2-40B4-BE49-F238E27FC236}">
                <a16:creationId xmlns:a16="http://schemas.microsoft.com/office/drawing/2014/main" id="{C6EF2C81-7208-627C-7A6C-7DBB74D05F2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259617"/>
            <a:ext cx="4155271" cy="88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ject 12">
            <a:extLst>
              <a:ext uri="{FF2B5EF4-FFF2-40B4-BE49-F238E27FC236}">
                <a16:creationId xmlns:a16="http://schemas.microsoft.com/office/drawing/2014/main" id="{3BF16647-A4B4-69FA-8666-140026AC3891}"/>
              </a:ext>
            </a:extLst>
          </p:cNvPr>
          <p:cNvPicPr/>
          <p:nvPr/>
        </p:nvPicPr>
        <p:blipFill>
          <a:blip r:embed="rId4" cstate="print"/>
          <a:srcRect t="17302" b="15165"/>
          <a:stretch>
            <a:fillRect/>
          </a:stretch>
        </p:blipFill>
        <p:spPr>
          <a:xfrm>
            <a:off x="117698" y="1443556"/>
            <a:ext cx="4155271" cy="177165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A15D7E2-52BF-64B9-F3D5-CD63FB5A59B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48" y="4238508"/>
            <a:ext cx="1366902" cy="8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3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E43F4-0144-649C-25DB-E8115C6CA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3">
            <a:extLst>
              <a:ext uri="{FF2B5EF4-FFF2-40B4-BE49-F238E27FC236}">
                <a16:creationId xmlns:a16="http://schemas.microsoft.com/office/drawing/2014/main" id="{C670C238-0AD8-EB8D-77F8-83118EA1EC3A}"/>
              </a:ext>
            </a:extLst>
          </p:cNvPr>
          <p:cNvSpPr/>
          <p:nvPr/>
        </p:nvSpPr>
        <p:spPr>
          <a:xfrm>
            <a:off x="264" y="-30871"/>
            <a:ext cx="9141186" cy="683961"/>
          </a:xfrm>
          <a:prstGeom prst="rect">
            <a:avLst/>
          </a:prstGeom>
          <a:solidFill>
            <a:srgbClr val="3C3C3C"/>
          </a:solidFill>
        </p:spPr>
        <p:txBody>
          <a:bodyPr/>
          <a:lstStyle/>
          <a:p>
            <a:pPr defTabSz="914399">
              <a:defRPr/>
            </a:pPr>
            <a:endParaRPr lang="pt-BR" sz="1050" dirty="0">
              <a:solidFill>
                <a:srgbClr val="FFFFFF"/>
              </a:solidFill>
              <a:latin typeface="Montserrat" panose="00000500000000000000" pitchFamily="2" charset="0"/>
              <a:ea typeface="+mn-ea"/>
            </a:endParaRPr>
          </a:p>
        </p:txBody>
      </p:sp>
      <p:sp>
        <p:nvSpPr>
          <p:cNvPr id="8" name="Object 34">
            <a:extLst>
              <a:ext uri="{FF2B5EF4-FFF2-40B4-BE49-F238E27FC236}">
                <a16:creationId xmlns:a16="http://schemas.microsoft.com/office/drawing/2014/main" id="{FDF7C85F-FF76-90FD-AB53-249B890D028A}"/>
              </a:ext>
            </a:extLst>
          </p:cNvPr>
          <p:cNvSpPr/>
          <p:nvPr/>
        </p:nvSpPr>
        <p:spPr>
          <a:xfrm>
            <a:off x="64371" y="81419"/>
            <a:ext cx="4286182" cy="42147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defTabSz="914399">
              <a:lnSpc>
                <a:spcPct val="150000"/>
              </a:lnSpc>
              <a:defRPr/>
            </a:pPr>
            <a:r>
              <a:rPr lang="pt-BR" sz="2000" b="1" dirty="0">
                <a:solidFill>
                  <a:srgbClr val="FFCC31"/>
                </a:solidFill>
                <a:latin typeface="Montserrat" panose="00000500000000000000" pitchFamily="2" charset="0"/>
                <a:ea typeface="Source Sans Pro" pitchFamily="34" charset="-122"/>
                <a:cs typeface="Source Sans Pro" pitchFamily="34" charset="-120"/>
              </a:rPr>
              <a:t>A CAPITALIZAÇÃO NA BRASIL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BDB214-3E2B-5EDB-6434-B18E402471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</a:t>
            </a:fld>
            <a:endParaRPr lang="pt-BR" dirty="0"/>
          </a:p>
        </p:txBody>
      </p:sp>
      <p:pic>
        <p:nvPicPr>
          <p:cNvPr id="12" name="Picture 6" descr="Aplicap Logo Vector (.AI) Free Download">
            <a:extLst>
              <a:ext uri="{FF2B5EF4-FFF2-40B4-BE49-F238E27FC236}">
                <a16:creationId xmlns:a16="http://schemas.microsoft.com/office/drawing/2014/main" id="{F7AB8F3B-CD7B-FCD5-BA43-9EF6E05B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34" y="1467659"/>
            <a:ext cx="876243" cy="62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BRASILCAP CAPITALIZAÇÃO S.A – United Nations Environment – Finance  Initiative">
            <a:extLst>
              <a:ext uri="{FF2B5EF4-FFF2-40B4-BE49-F238E27FC236}">
                <a16:creationId xmlns:a16="http://schemas.microsoft.com/office/drawing/2014/main" id="{4119F853-1C3E-CA57-BE8B-12AEAC15E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725" y="1688481"/>
            <a:ext cx="1301730" cy="2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22ECBB39-B3C7-869D-6A71-F7094D0530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63"/>
          <a:stretch/>
        </p:blipFill>
        <p:spPr bwMode="auto">
          <a:xfrm>
            <a:off x="3988381" y="2329835"/>
            <a:ext cx="1105073" cy="773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m 19" descr="Logotipo&#10;&#10;Descrição gerada automaticamente">
            <a:extLst>
              <a:ext uri="{FF2B5EF4-FFF2-40B4-BE49-F238E27FC236}">
                <a16:creationId xmlns:a16="http://schemas.microsoft.com/office/drawing/2014/main" id="{FE5F9AF8-56EF-75EC-F247-AE3D788612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297" y="1316077"/>
            <a:ext cx="1105072" cy="883744"/>
          </a:xfrm>
          <a:prstGeom prst="rect">
            <a:avLst/>
          </a:prstGeom>
        </p:spPr>
      </p:pic>
      <p:pic>
        <p:nvPicPr>
          <p:cNvPr id="21" name="Picture 2" descr="Logotipo&#10;&#10;Descrição gerada automaticamente">
            <a:extLst>
              <a:ext uri="{FF2B5EF4-FFF2-40B4-BE49-F238E27FC236}">
                <a16:creationId xmlns:a16="http://schemas.microsoft.com/office/drawing/2014/main" id="{1C38A508-FC3C-5A4E-FD4A-370964128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45" y="2571750"/>
            <a:ext cx="1079407" cy="45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m 23" descr="Logotipo&#10;&#10;Descrição gerada automaticamente">
            <a:extLst>
              <a:ext uri="{FF2B5EF4-FFF2-40B4-BE49-F238E27FC236}">
                <a16:creationId xmlns:a16="http://schemas.microsoft.com/office/drawing/2014/main" id="{D00160A1-C233-146E-AED0-CA84B90356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28" y="2286243"/>
            <a:ext cx="1037345" cy="1044845"/>
          </a:xfrm>
          <a:prstGeom prst="rect">
            <a:avLst/>
          </a:prstGeom>
        </p:spPr>
      </p:pic>
      <p:pic>
        <p:nvPicPr>
          <p:cNvPr id="31" name="Picture 18" descr="Icatu Seguros | LinkedIn">
            <a:extLst>
              <a:ext uri="{FF2B5EF4-FFF2-40B4-BE49-F238E27FC236}">
                <a16:creationId xmlns:a16="http://schemas.microsoft.com/office/drawing/2014/main" id="{7EEA89C3-FFE5-8BB2-3CFD-29635688E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416" y="2664318"/>
            <a:ext cx="705431" cy="52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 descr="Título de Capitalização | Banco Itaú">
            <a:extLst>
              <a:ext uri="{FF2B5EF4-FFF2-40B4-BE49-F238E27FC236}">
                <a16:creationId xmlns:a16="http://schemas.microsoft.com/office/drawing/2014/main" id="{DC3B755D-D7F3-1023-B2FA-CAF4EA9D8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199" y="1530131"/>
            <a:ext cx="650047" cy="52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0" descr="Supercap Paulista – Prêmios toda semana">
            <a:extLst>
              <a:ext uri="{FF2B5EF4-FFF2-40B4-BE49-F238E27FC236}">
                <a16:creationId xmlns:a16="http://schemas.microsoft.com/office/drawing/2014/main" id="{3D26E6E1-480E-C316-F8A3-96796665D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976" y="1511843"/>
            <a:ext cx="1590083" cy="55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2" descr="Liderança Capitalização">
            <a:extLst>
              <a:ext uri="{FF2B5EF4-FFF2-40B4-BE49-F238E27FC236}">
                <a16:creationId xmlns:a16="http://schemas.microsoft.com/office/drawing/2014/main" id="{63514A73-2515-E112-7076-97DC17026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6507" b="13205"/>
          <a:stretch/>
        </p:blipFill>
        <p:spPr bwMode="auto">
          <a:xfrm>
            <a:off x="605464" y="3359546"/>
            <a:ext cx="973074" cy="3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BF7E56CE-6C84-5150-4553-44B2583497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681" y="2602480"/>
            <a:ext cx="1359804" cy="266888"/>
          </a:xfrm>
          <a:prstGeom prst="rect">
            <a:avLst/>
          </a:prstGeom>
        </p:spPr>
      </p:pic>
      <p:pic>
        <p:nvPicPr>
          <p:cNvPr id="37" name="Imagem 36" descr="Interface gráfica do usuário&#10;&#10;Descrição gerada automaticamente">
            <a:extLst>
              <a:ext uri="{FF2B5EF4-FFF2-40B4-BE49-F238E27FC236}">
                <a16:creationId xmlns:a16="http://schemas.microsoft.com/office/drawing/2014/main" id="{2FE60E32-761B-90D0-4F30-83907DD8527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2" r="51455"/>
          <a:stretch/>
        </p:blipFill>
        <p:spPr>
          <a:xfrm>
            <a:off x="4054174" y="3331088"/>
            <a:ext cx="1099344" cy="610055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D3C0763A-1FAC-4BF4-029C-7892BA6AD8D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187" y="4222637"/>
            <a:ext cx="1349194" cy="256989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3E5F0ADC-3705-D081-2FA8-F27A7425E3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51131" y="3273287"/>
            <a:ext cx="972091" cy="544724"/>
          </a:xfrm>
          <a:prstGeom prst="rect">
            <a:avLst/>
          </a:prstGeom>
        </p:spPr>
      </p:pic>
      <p:pic>
        <p:nvPicPr>
          <p:cNvPr id="41" name="Imagem 40" descr="Logotipo&#10;&#10;Descrição gerada automaticamente">
            <a:extLst>
              <a:ext uri="{FF2B5EF4-FFF2-40B4-BE49-F238E27FC236}">
                <a16:creationId xmlns:a16="http://schemas.microsoft.com/office/drawing/2014/main" id="{6172F297-6E6C-9A45-394E-2FCD6AD4729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7" b="25662"/>
          <a:stretch/>
        </p:blipFill>
        <p:spPr>
          <a:xfrm>
            <a:off x="7424783" y="3568563"/>
            <a:ext cx="1260951" cy="317020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FF35C4E1-99D5-3474-EAB8-6C6C9165EAD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57216" y="4168476"/>
            <a:ext cx="1230929" cy="365313"/>
          </a:xfrm>
          <a:prstGeom prst="rect">
            <a:avLst/>
          </a:prstGeom>
        </p:spPr>
      </p:pic>
      <p:pic>
        <p:nvPicPr>
          <p:cNvPr id="43" name="Imagem 42" descr="Logotipo&#10;&#10;Descrição gerada automaticamente">
            <a:extLst>
              <a:ext uri="{FF2B5EF4-FFF2-40B4-BE49-F238E27FC236}">
                <a16:creationId xmlns:a16="http://schemas.microsoft.com/office/drawing/2014/main" id="{EE80258A-D1FB-6EA8-43A6-4EB1DEBF66C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711" y="3532720"/>
            <a:ext cx="1221664" cy="288109"/>
          </a:xfrm>
          <a:prstGeom prst="rect">
            <a:avLst/>
          </a:prstGeom>
        </p:spPr>
      </p:pic>
      <p:sp>
        <p:nvSpPr>
          <p:cNvPr id="2" name="Object 33">
            <a:extLst>
              <a:ext uri="{FF2B5EF4-FFF2-40B4-BE49-F238E27FC236}">
                <a16:creationId xmlns:a16="http://schemas.microsoft.com/office/drawing/2014/main" id="{866EDBB3-9D4C-EAE0-BA1E-B3A0139F6B67}"/>
              </a:ext>
            </a:extLst>
          </p:cNvPr>
          <p:cNvSpPr/>
          <p:nvPr/>
        </p:nvSpPr>
        <p:spPr>
          <a:xfrm>
            <a:off x="0" y="640524"/>
            <a:ext cx="9141186" cy="36531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/>
          <a:lstStyle/>
          <a:p>
            <a:pPr defTabSz="914399">
              <a:defRPr/>
            </a:pPr>
            <a:endParaRPr lang="pt-BR" sz="1050" dirty="0">
              <a:solidFill>
                <a:srgbClr val="FFFFFF"/>
              </a:solidFill>
              <a:latin typeface="Montserrat" panose="00000500000000000000" pitchFamily="2" charset="0"/>
              <a:ea typeface="+mn-ea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9474E8B-497B-BD7E-84CE-3656D0E291B4}"/>
              </a:ext>
            </a:extLst>
          </p:cNvPr>
          <p:cNvSpPr txBox="1"/>
          <p:nvPr/>
        </p:nvSpPr>
        <p:spPr>
          <a:xfrm>
            <a:off x="-264" y="676986"/>
            <a:ext cx="445011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00" b="1" i="0" u="none" strike="noStrike" kern="1200" cap="none" spc="-75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EMPRESAS</a:t>
            </a:r>
          </a:p>
        </p:txBody>
      </p:sp>
      <p:pic>
        <p:nvPicPr>
          <p:cNvPr id="7" name="Google Shape;68;p14">
            <a:extLst>
              <a:ext uri="{FF2B5EF4-FFF2-40B4-BE49-F238E27FC236}">
                <a16:creationId xmlns:a16="http://schemas.microsoft.com/office/drawing/2014/main" id="{3BC17C22-1D09-B05E-C08F-DC43D1784C1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792324" y="235269"/>
            <a:ext cx="1254750" cy="267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ject 12">
            <a:extLst>
              <a:ext uri="{FF2B5EF4-FFF2-40B4-BE49-F238E27FC236}">
                <a16:creationId xmlns:a16="http://schemas.microsoft.com/office/drawing/2014/main" id="{132F611F-9947-D946-7C60-FCA8B64913DA}"/>
              </a:ext>
            </a:extLst>
          </p:cNvPr>
          <p:cNvPicPr/>
          <p:nvPr/>
        </p:nvPicPr>
        <p:blipFill>
          <a:blip r:embed="rId21" cstate="print"/>
          <a:srcRect t="17302" b="15165"/>
          <a:stretch>
            <a:fillRect/>
          </a:stretch>
        </p:blipFill>
        <p:spPr>
          <a:xfrm>
            <a:off x="6443270" y="35677"/>
            <a:ext cx="1385312" cy="48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0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3"/>
          <p:cNvSpPr/>
          <p:nvPr/>
        </p:nvSpPr>
        <p:spPr>
          <a:xfrm>
            <a:off x="264" y="-30871"/>
            <a:ext cx="9141186" cy="683961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/>
          <a:lstStyle/>
          <a:p>
            <a:pPr defTabSz="914399">
              <a:defRPr/>
            </a:pPr>
            <a:endParaRPr lang="pt-BR" sz="1050">
              <a:solidFill>
                <a:srgbClr val="FFFFFF"/>
              </a:solidFill>
              <a:latin typeface="Montserrat" panose="00000500000000000000" pitchFamily="2" charset="0"/>
              <a:ea typeface="+mn-ea"/>
            </a:endParaRPr>
          </a:p>
        </p:txBody>
      </p:sp>
      <p:sp>
        <p:nvSpPr>
          <p:cNvPr id="35" name="Object 34"/>
          <p:cNvSpPr/>
          <p:nvPr/>
        </p:nvSpPr>
        <p:spPr>
          <a:xfrm>
            <a:off x="336384" y="-103477"/>
            <a:ext cx="8828676" cy="68396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defTabSz="914399">
              <a:lnSpc>
                <a:spcPct val="150000"/>
              </a:lnSpc>
              <a:defRPr/>
            </a:pPr>
            <a:r>
              <a:rPr lang="pt-BR" sz="2000" b="1" dirty="0">
                <a:solidFill>
                  <a:srgbClr val="FFCC31"/>
                </a:solidFill>
                <a:latin typeface="Montserrat" panose="00000500000000000000" pitchFamily="2" charset="0"/>
                <a:ea typeface="Source Sans Pro" pitchFamily="34" charset="-122"/>
                <a:cs typeface="Source Sans Pro" pitchFamily="34" charset="-120"/>
              </a:rPr>
              <a:t>MODALIDADES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75E5E35F-355B-4D03-E639-BFF1F39207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456864">
              <a:buClrTx/>
              <a:defRPr/>
            </a:pPr>
            <a:fld id="{00000000-1234-1234-1234-123412341234}" type="slidenum">
              <a:rPr lang="pt-BR" kern="1200">
                <a:solidFill>
                  <a:srgbClr val="595959"/>
                </a:solidFill>
                <a:ea typeface="+mn-ea"/>
                <a:cs typeface="+mn-cs"/>
              </a:rPr>
              <a:pPr defTabSz="456864">
                <a:buClrTx/>
                <a:defRPr/>
              </a:pPr>
              <a:t>3</a:t>
            </a:fld>
            <a:endParaRPr lang="pt-BR" kern="1200">
              <a:solidFill>
                <a:srgbClr val="595959"/>
              </a:solidFill>
              <a:ea typeface="+mn-ea"/>
              <a:cs typeface="+mn-cs"/>
            </a:endParaRPr>
          </a:p>
        </p:txBody>
      </p:sp>
      <p:sp>
        <p:nvSpPr>
          <p:cNvPr id="2" name="Google Shape;833;p53">
            <a:extLst>
              <a:ext uri="{FF2B5EF4-FFF2-40B4-BE49-F238E27FC236}">
                <a16:creationId xmlns:a16="http://schemas.microsoft.com/office/drawing/2014/main" id="{85CE8D6C-9ECD-40C4-E7EE-1A85CBE9327F}"/>
              </a:ext>
            </a:extLst>
          </p:cNvPr>
          <p:cNvSpPr txBox="1"/>
          <p:nvPr/>
        </p:nvSpPr>
        <p:spPr>
          <a:xfrm>
            <a:off x="968102" y="3714617"/>
            <a:ext cx="2361799" cy="16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SzPts val="1800"/>
            </a:pPr>
            <a:r>
              <a:rPr lang="pt-BR" sz="1099" dirty="0">
                <a:latin typeface="Montserrat SemiBold" pitchFamily="2" charset="0"/>
                <a:ea typeface="Poppins"/>
                <a:cs typeface="Poppins"/>
                <a:sym typeface="Poppins"/>
              </a:rPr>
              <a:t>Instrumento de Garantia</a:t>
            </a:r>
          </a:p>
        </p:txBody>
      </p:sp>
      <p:sp>
        <p:nvSpPr>
          <p:cNvPr id="4" name="Google Shape;833;p53">
            <a:extLst>
              <a:ext uri="{FF2B5EF4-FFF2-40B4-BE49-F238E27FC236}">
                <a16:creationId xmlns:a16="http://schemas.microsoft.com/office/drawing/2014/main" id="{3D872437-4979-1BD0-9280-BF244FB77DB5}"/>
              </a:ext>
            </a:extLst>
          </p:cNvPr>
          <p:cNvSpPr txBox="1"/>
          <p:nvPr/>
        </p:nvSpPr>
        <p:spPr>
          <a:xfrm>
            <a:off x="5540661" y="2534413"/>
            <a:ext cx="1926961" cy="16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SzPts val="1800"/>
            </a:pPr>
            <a:r>
              <a:rPr lang="pt-BR" sz="1099" dirty="0">
                <a:latin typeface="Montserrat SemiBold" pitchFamily="2" charset="0"/>
                <a:ea typeface="Poppins"/>
                <a:cs typeface="Poppins"/>
                <a:sym typeface="Poppins"/>
              </a:rPr>
              <a:t>Popular</a:t>
            </a:r>
          </a:p>
        </p:txBody>
      </p:sp>
      <p:sp>
        <p:nvSpPr>
          <p:cNvPr id="5" name="Google Shape;833;p53">
            <a:extLst>
              <a:ext uri="{FF2B5EF4-FFF2-40B4-BE49-F238E27FC236}">
                <a16:creationId xmlns:a16="http://schemas.microsoft.com/office/drawing/2014/main" id="{64E8ED38-F61F-37DA-0779-D52DB9A5C693}"/>
              </a:ext>
            </a:extLst>
          </p:cNvPr>
          <p:cNvSpPr txBox="1"/>
          <p:nvPr/>
        </p:nvSpPr>
        <p:spPr>
          <a:xfrm>
            <a:off x="5551201" y="3777144"/>
            <a:ext cx="2054080" cy="16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SzPts val="1800"/>
            </a:pPr>
            <a:r>
              <a:rPr lang="pt-BR" sz="1099" dirty="0">
                <a:latin typeface="Montserrat SemiBold" pitchFamily="2" charset="0"/>
                <a:ea typeface="Poppins"/>
                <a:cs typeface="Poppins"/>
                <a:sym typeface="Poppins"/>
              </a:rPr>
              <a:t>Compra programada</a:t>
            </a:r>
          </a:p>
        </p:txBody>
      </p:sp>
      <p:sp>
        <p:nvSpPr>
          <p:cNvPr id="6" name="Google Shape;833;p53">
            <a:extLst>
              <a:ext uri="{FF2B5EF4-FFF2-40B4-BE49-F238E27FC236}">
                <a16:creationId xmlns:a16="http://schemas.microsoft.com/office/drawing/2014/main" id="{A5685CEB-9143-49CB-B54C-42C50B6C4590}"/>
              </a:ext>
            </a:extLst>
          </p:cNvPr>
          <p:cNvSpPr txBox="1"/>
          <p:nvPr/>
        </p:nvSpPr>
        <p:spPr>
          <a:xfrm>
            <a:off x="5540662" y="1405896"/>
            <a:ext cx="1770126" cy="16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SzPts val="1800"/>
            </a:pPr>
            <a:r>
              <a:rPr lang="pt-BR" sz="1099" dirty="0">
                <a:latin typeface="Montserrat SemiBold" pitchFamily="2" charset="0"/>
                <a:ea typeface="Poppins"/>
                <a:cs typeface="Poppins"/>
                <a:sym typeface="Poppins"/>
              </a:rPr>
              <a:t>Incentivo</a:t>
            </a: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E55842B4-2716-8C35-0DFB-E2D5F0688C34}"/>
              </a:ext>
            </a:extLst>
          </p:cNvPr>
          <p:cNvSpPr/>
          <p:nvPr/>
        </p:nvSpPr>
        <p:spPr>
          <a:xfrm>
            <a:off x="968102" y="3938449"/>
            <a:ext cx="3494018" cy="49162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buNone/>
            </a:pPr>
            <a:r>
              <a:rPr lang="pt-BR" sz="999" spc="-20" dirty="0"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Prover garantia ágil, segura e sem burocracia para todas as partes envolvidas em qualquer tipo de instrumento contratual.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6136CBEC-D1D3-8062-B52A-099EC2FB0DCD}"/>
              </a:ext>
            </a:extLst>
          </p:cNvPr>
          <p:cNvSpPr/>
          <p:nvPr/>
        </p:nvSpPr>
        <p:spPr>
          <a:xfrm>
            <a:off x="5540661" y="1604353"/>
            <a:ext cx="3494018" cy="45732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buNone/>
            </a:pPr>
            <a:r>
              <a:rPr lang="pt-BR" sz="999" spc="10" dirty="0"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Reduzir o esforço de empresas que querem realizar ações promocionais.</a:t>
            </a: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65227441-FCC5-338E-DF1D-DFA3F9F16CB1}"/>
              </a:ext>
            </a:extLst>
          </p:cNvPr>
          <p:cNvSpPr/>
          <p:nvPr/>
        </p:nvSpPr>
        <p:spPr>
          <a:xfrm>
            <a:off x="5540661" y="3975235"/>
            <a:ext cx="3489287" cy="47664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buNone/>
            </a:pPr>
            <a:r>
              <a:rPr lang="pt-BR" sz="999" spc="10" dirty="0">
                <a:latin typeface="Montserrat" pitchFamily="34" charset="0"/>
                <a:ea typeface="Montserrat" pitchFamily="34" charset="-122"/>
                <a:cs typeface="Montserrat" pitchFamily="34" charset="-120"/>
              </a:rPr>
              <a:t>Apoiar de forma acessível a aquisição de bens e serviços.</a:t>
            </a:r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7103C23A-800A-70FE-5CF1-76222A4E51F9}"/>
              </a:ext>
            </a:extLst>
          </p:cNvPr>
          <p:cNvSpPr/>
          <p:nvPr/>
        </p:nvSpPr>
        <p:spPr>
          <a:xfrm>
            <a:off x="5551201" y="2718405"/>
            <a:ext cx="3489287" cy="45732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buNone/>
            </a:pPr>
            <a:r>
              <a:rPr lang="pt-BR" sz="999" spc="10" dirty="0"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Permitir participação em sorteios com grande quantidade de prêmios a preços acessíveis.</a:t>
            </a:r>
          </a:p>
        </p:txBody>
      </p:sp>
      <p:sp>
        <p:nvSpPr>
          <p:cNvPr id="13" name="Rectángulo: esquinas redondeadas 26">
            <a:extLst>
              <a:ext uri="{FF2B5EF4-FFF2-40B4-BE49-F238E27FC236}">
                <a16:creationId xmlns:a16="http://schemas.microsoft.com/office/drawing/2014/main" id="{C24D8771-A731-E275-07A7-B2A3017CD726}"/>
              </a:ext>
            </a:extLst>
          </p:cNvPr>
          <p:cNvSpPr/>
          <p:nvPr/>
        </p:nvSpPr>
        <p:spPr>
          <a:xfrm>
            <a:off x="114052" y="3723925"/>
            <a:ext cx="714388" cy="66260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99">
              <a:solidFill>
                <a:schemeClr val="tx1"/>
              </a:solidFill>
            </a:endParaRPr>
          </a:p>
        </p:txBody>
      </p:sp>
      <p:sp>
        <p:nvSpPr>
          <p:cNvPr id="14" name="Rectángulo: esquinas redondeadas 28">
            <a:extLst>
              <a:ext uri="{FF2B5EF4-FFF2-40B4-BE49-F238E27FC236}">
                <a16:creationId xmlns:a16="http://schemas.microsoft.com/office/drawing/2014/main" id="{BA15B5DD-863B-BB0F-9F59-A682F2A1F246}"/>
              </a:ext>
            </a:extLst>
          </p:cNvPr>
          <p:cNvSpPr/>
          <p:nvPr/>
        </p:nvSpPr>
        <p:spPr>
          <a:xfrm>
            <a:off x="4700904" y="1420354"/>
            <a:ext cx="714388" cy="66260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99">
              <a:solidFill>
                <a:schemeClr val="tx1"/>
              </a:solidFill>
            </a:endParaRPr>
          </a:p>
        </p:txBody>
      </p:sp>
      <p:sp>
        <p:nvSpPr>
          <p:cNvPr id="15" name="Rectángulo: esquinas redondeadas 29">
            <a:extLst>
              <a:ext uri="{FF2B5EF4-FFF2-40B4-BE49-F238E27FC236}">
                <a16:creationId xmlns:a16="http://schemas.microsoft.com/office/drawing/2014/main" id="{EA38AD2A-EE11-4453-3692-8A00CAAF32FA}"/>
              </a:ext>
            </a:extLst>
          </p:cNvPr>
          <p:cNvSpPr/>
          <p:nvPr/>
        </p:nvSpPr>
        <p:spPr>
          <a:xfrm>
            <a:off x="4700904" y="2554763"/>
            <a:ext cx="714388" cy="66260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99">
              <a:solidFill>
                <a:schemeClr val="tx1"/>
              </a:solidFill>
            </a:endParaRPr>
          </a:p>
        </p:txBody>
      </p:sp>
      <p:sp>
        <p:nvSpPr>
          <p:cNvPr id="16" name="Rectángulo: esquinas redondeadas 30">
            <a:extLst>
              <a:ext uri="{FF2B5EF4-FFF2-40B4-BE49-F238E27FC236}">
                <a16:creationId xmlns:a16="http://schemas.microsoft.com/office/drawing/2014/main" id="{57F119D1-8AF9-72C9-5FC7-B737C7D39356}"/>
              </a:ext>
            </a:extLst>
          </p:cNvPr>
          <p:cNvSpPr/>
          <p:nvPr/>
        </p:nvSpPr>
        <p:spPr>
          <a:xfrm>
            <a:off x="4700904" y="3751180"/>
            <a:ext cx="714388" cy="66260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99">
              <a:solidFill>
                <a:schemeClr val="tx1"/>
              </a:solidFill>
            </a:endParaRPr>
          </a:p>
        </p:txBody>
      </p:sp>
      <p:pic>
        <p:nvPicPr>
          <p:cNvPr id="18" name="Imagen 31">
            <a:extLst>
              <a:ext uri="{FF2B5EF4-FFF2-40B4-BE49-F238E27FC236}">
                <a16:creationId xmlns:a16="http://schemas.microsoft.com/office/drawing/2014/main" id="{EEDFD032-9954-C453-C599-33F8F9F435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918"/>
          <a:stretch/>
        </p:blipFill>
        <p:spPr>
          <a:xfrm>
            <a:off x="4835827" y="1477406"/>
            <a:ext cx="478164" cy="550833"/>
          </a:xfrm>
          <a:prstGeom prst="rect">
            <a:avLst/>
          </a:prstGeom>
        </p:spPr>
      </p:pic>
      <p:pic>
        <p:nvPicPr>
          <p:cNvPr id="22" name="Imagen 35">
            <a:extLst>
              <a:ext uri="{FF2B5EF4-FFF2-40B4-BE49-F238E27FC236}">
                <a16:creationId xmlns:a16="http://schemas.microsoft.com/office/drawing/2014/main" id="{B4CAB8B5-2B95-4DF2-4567-31FFC7D9E2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489"/>
          <a:stretch/>
        </p:blipFill>
        <p:spPr>
          <a:xfrm>
            <a:off x="212074" y="3755743"/>
            <a:ext cx="551967" cy="507818"/>
          </a:xfrm>
          <a:prstGeom prst="rect">
            <a:avLst/>
          </a:prstGeom>
        </p:spPr>
      </p:pic>
      <p:pic>
        <p:nvPicPr>
          <p:cNvPr id="23" name="Imagen 41">
            <a:extLst>
              <a:ext uri="{FF2B5EF4-FFF2-40B4-BE49-F238E27FC236}">
                <a16:creationId xmlns:a16="http://schemas.microsoft.com/office/drawing/2014/main" id="{9174CFC3-7D48-0E98-5103-CA4B72181D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13185" b="25197"/>
          <a:stretch/>
        </p:blipFill>
        <p:spPr>
          <a:xfrm>
            <a:off x="4817728" y="3858753"/>
            <a:ext cx="454817" cy="445940"/>
          </a:xfrm>
          <a:prstGeom prst="rect">
            <a:avLst/>
          </a:prstGeom>
        </p:spPr>
      </p:pic>
      <p:pic>
        <p:nvPicPr>
          <p:cNvPr id="24" name="Imagen 35">
            <a:extLst>
              <a:ext uri="{FF2B5EF4-FFF2-40B4-BE49-F238E27FC236}">
                <a16:creationId xmlns:a16="http://schemas.microsoft.com/office/drawing/2014/main" id="{A5703415-DF79-3695-CC96-B8FD282A426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0452"/>
          <a:stretch/>
        </p:blipFill>
        <p:spPr>
          <a:xfrm>
            <a:off x="4810935" y="2631442"/>
            <a:ext cx="468405" cy="474226"/>
          </a:xfrm>
          <a:prstGeom prst="rect">
            <a:avLst/>
          </a:prstGeom>
        </p:spPr>
      </p:pic>
      <p:sp>
        <p:nvSpPr>
          <p:cNvPr id="25" name="Google Shape;833;p53">
            <a:extLst>
              <a:ext uri="{FF2B5EF4-FFF2-40B4-BE49-F238E27FC236}">
                <a16:creationId xmlns:a16="http://schemas.microsoft.com/office/drawing/2014/main" id="{BC88AA69-A97F-371A-C87B-AF5E6152197D}"/>
              </a:ext>
            </a:extLst>
          </p:cNvPr>
          <p:cNvSpPr txBox="1"/>
          <p:nvPr/>
        </p:nvSpPr>
        <p:spPr>
          <a:xfrm>
            <a:off x="957683" y="2541328"/>
            <a:ext cx="2710518" cy="16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SzPts val="1800"/>
            </a:pPr>
            <a:r>
              <a:rPr lang="pt-BR" sz="1099" dirty="0">
                <a:latin typeface="Montserrat SemiBold" pitchFamily="2" charset="0"/>
                <a:ea typeface="Poppins"/>
                <a:cs typeface="Poppins"/>
                <a:sym typeface="Poppins"/>
              </a:rPr>
              <a:t>Filantropia </a:t>
            </a:r>
            <a:r>
              <a:rPr lang="pt-BR" sz="1099" dirty="0" err="1">
                <a:latin typeface="Montserrat SemiBold" pitchFamily="2" charset="0"/>
                <a:ea typeface="Poppins"/>
                <a:cs typeface="Poppins"/>
                <a:sym typeface="Poppins"/>
              </a:rPr>
              <a:t>Premiável</a:t>
            </a:r>
            <a:endParaRPr lang="pt-BR" sz="1099" dirty="0">
              <a:latin typeface="Montserrat SemiBold" pitchFamily="2" charset="0"/>
              <a:ea typeface="Poppins"/>
              <a:cs typeface="Poppins"/>
              <a:sym typeface="Poppins"/>
            </a:endParaRPr>
          </a:p>
        </p:txBody>
      </p:sp>
      <p:sp>
        <p:nvSpPr>
          <p:cNvPr id="27" name="CuadroTexto 21">
            <a:extLst>
              <a:ext uri="{FF2B5EF4-FFF2-40B4-BE49-F238E27FC236}">
                <a16:creationId xmlns:a16="http://schemas.microsoft.com/office/drawing/2014/main" id="{57C79274-C97F-C52B-916D-972DD6582AAC}"/>
              </a:ext>
            </a:extLst>
          </p:cNvPr>
          <p:cNvSpPr txBox="1"/>
          <p:nvPr/>
        </p:nvSpPr>
        <p:spPr>
          <a:xfrm>
            <a:off x="957683" y="2742469"/>
            <a:ext cx="3494018" cy="50454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ts val="1680"/>
              </a:lnSpc>
              <a:spcBef>
                <a:spcPts val="661"/>
              </a:spcBef>
              <a:buNone/>
              <a:defRPr sz="1000">
                <a:solidFill>
                  <a:srgbClr val="5A5A4C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999" spc="10" dirty="0">
                <a:solidFill>
                  <a:schemeClr val="tx1"/>
                </a:solidFill>
              </a:rPr>
              <a:t>Melhorar a qualidade de vida das comunidades beneficiadas.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999" spc="10" dirty="0">
                <a:solidFill>
                  <a:schemeClr val="tx1"/>
                </a:solidFill>
              </a:rPr>
              <a:t>Promover a generosidade, por meio de doações motivadas pela possibilidade de ser sorteado.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3ADE7731-1FA1-826F-5FC2-A1D06DB87E52}"/>
              </a:ext>
            </a:extLst>
          </p:cNvPr>
          <p:cNvSpPr/>
          <p:nvPr/>
        </p:nvSpPr>
        <p:spPr>
          <a:xfrm>
            <a:off x="114052" y="2580617"/>
            <a:ext cx="714388" cy="66260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99">
              <a:solidFill>
                <a:schemeClr val="tx1"/>
              </a:solidFill>
            </a:endParaRPr>
          </a:p>
        </p:txBody>
      </p:sp>
      <p:pic>
        <p:nvPicPr>
          <p:cNvPr id="29" name="Imagen 39">
            <a:extLst>
              <a:ext uri="{FF2B5EF4-FFF2-40B4-BE49-F238E27FC236}">
                <a16:creationId xmlns:a16="http://schemas.microsoft.com/office/drawing/2014/main" id="{49E3A389-A9C2-A8C9-3258-9A055EB844D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936" t="501" r="-1" b="24010"/>
          <a:stretch/>
        </p:blipFill>
        <p:spPr>
          <a:xfrm>
            <a:off x="212074" y="2639573"/>
            <a:ext cx="531128" cy="536377"/>
          </a:xfrm>
          <a:prstGeom prst="flowChartConnector">
            <a:avLst/>
          </a:prstGeom>
        </p:spPr>
      </p:pic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D92F3DA4-0236-0548-D3AF-6AFFB01225ED}"/>
              </a:ext>
            </a:extLst>
          </p:cNvPr>
          <p:cNvSpPr/>
          <p:nvPr/>
        </p:nvSpPr>
        <p:spPr>
          <a:xfrm>
            <a:off x="2015863" y="783970"/>
            <a:ext cx="5003652" cy="2916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599" b="1" spc="100" dirty="0">
                <a:solidFill>
                  <a:schemeClr val="tx1"/>
                </a:solidFill>
                <a:latin typeface="Montserrat" panose="00000500000000000000" pitchFamily="2" charset="0"/>
              </a:rPr>
              <a:t>Propostas de Valor de cada modalidade</a:t>
            </a:r>
          </a:p>
        </p:txBody>
      </p:sp>
      <p:sp>
        <p:nvSpPr>
          <p:cNvPr id="31" name="Google Shape;833;p53">
            <a:extLst>
              <a:ext uri="{FF2B5EF4-FFF2-40B4-BE49-F238E27FC236}">
                <a16:creationId xmlns:a16="http://schemas.microsoft.com/office/drawing/2014/main" id="{E498D052-6D9E-8CE2-A69E-732E7BD3C4E1}"/>
              </a:ext>
            </a:extLst>
          </p:cNvPr>
          <p:cNvSpPr txBox="1"/>
          <p:nvPr/>
        </p:nvSpPr>
        <p:spPr>
          <a:xfrm>
            <a:off x="929781" y="1411142"/>
            <a:ext cx="1770126" cy="16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SzPts val="1800"/>
            </a:pPr>
            <a:r>
              <a:rPr lang="pt-BR" sz="1099" dirty="0">
                <a:latin typeface="Montserrat SemiBold" pitchFamily="2" charset="0"/>
                <a:ea typeface="Poppins"/>
                <a:cs typeface="Poppins"/>
                <a:sym typeface="Poppins"/>
              </a:rPr>
              <a:t>Tradicional</a:t>
            </a:r>
          </a:p>
        </p:txBody>
      </p:sp>
      <p:sp>
        <p:nvSpPr>
          <p:cNvPr id="32" name="Object 8">
            <a:extLst>
              <a:ext uri="{FF2B5EF4-FFF2-40B4-BE49-F238E27FC236}">
                <a16:creationId xmlns:a16="http://schemas.microsoft.com/office/drawing/2014/main" id="{5DDA2D60-1F28-0339-2D3B-59D5FB6B8EA1}"/>
              </a:ext>
            </a:extLst>
          </p:cNvPr>
          <p:cNvSpPr/>
          <p:nvPr/>
        </p:nvSpPr>
        <p:spPr>
          <a:xfrm>
            <a:off x="929781" y="1609599"/>
            <a:ext cx="3494018" cy="45732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buNone/>
            </a:pPr>
            <a:r>
              <a:rPr lang="pt-BR" sz="999" spc="10" dirty="0"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Realizar projetos e sonhos através da disciplina financeira e chance de ganhos em sorteios.</a:t>
            </a:r>
          </a:p>
        </p:txBody>
      </p:sp>
      <p:sp>
        <p:nvSpPr>
          <p:cNvPr id="33" name="Rectángulo: esquinas redondeadas 28">
            <a:extLst>
              <a:ext uri="{FF2B5EF4-FFF2-40B4-BE49-F238E27FC236}">
                <a16:creationId xmlns:a16="http://schemas.microsoft.com/office/drawing/2014/main" id="{39E937E4-0051-F3FD-476C-43A18AAFADE8}"/>
              </a:ext>
            </a:extLst>
          </p:cNvPr>
          <p:cNvSpPr/>
          <p:nvPr/>
        </p:nvSpPr>
        <p:spPr>
          <a:xfrm>
            <a:off x="90023" y="1425601"/>
            <a:ext cx="714388" cy="66260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99">
              <a:solidFill>
                <a:schemeClr val="tx1"/>
              </a:solidFill>
            </a:endParaRPr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61F7D50E-B0F7-0234-C7A8-CC2D78A5E4F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786"/>
          <a:stretch/>
        </p:blipFill>
        <p:spPr>
          <a:xfrm>
            <a:off x="115563" y="1477405"/>
            <a:ext cx="682563" cy="515921"/>
          </a:xfrm>
          <a:prstGeom prst="ellipse">
            <a:avLst/>
          </a:prstGeom>
        </p:spPr>
      </p:pic>
      <p:pic>
        <p:nvPicPr>
          <p:cNvPr id="17" name="Google Shape;68;p14">
            <a:extLst>
              <a:ext uri="{FF2B5EF4-FFF2-40B4-BE49-F238E27FC236}">
                <a16:creationId xmlns:a16="http://schemas.microsoft.com/office/drawing/2014/main" id="{373CD6A9-96F0-4442-FF63-F6DF2F8886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92324" y="235269"/>
            <a:ext cx="1254750" cy="267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ject 12">
            <a:extLst>
              <a:ext uri="{FF2B5EF4-FFF2-40B4-BE49-F238E27FC236}">
                <a16:creationId xmlns:a16="http://schemas.microsoft.com/office/drawing/2014/main" id="{6CE73B47-2B5B-9C32-BE92-5B6E65D8DC79}"/>
              </a:ext>
            </a:extLst>
          </p:cNvPr>
          <p:cNvPicPr/>
          <p:nvPr/>
        </p:nvPicPr>
        <p:blipFill>
          <a:blip r:embed="rId10" cstate="print"/>
          <a:srcRect t="17302" b="15165"/>
          <a:stretch>
            <a:fillRect/>
          </a:stretch>
        </p:blipFill>
        <p:spPr>
          <a:xfrm>
            <a:off x="6443270" y="35677"/>
            <a:ext cx="1385312" cy="48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7B0F5-CEBD-6CEF-0521-65DFD6DCB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3">
            <a:extLst>
              <a:ext uri="{FF2B5EF4-FFF2-40B4-BE49-F238E27FC236}">
                <a16:creationId xmlns:a16="http://schemas.microsoft.com/office/drawing/2014/main" id="{3306B638-FDE3-8FA5-3651-6BEB7DCA46CF}"/>
              </a:ext>
            </a:extLst>
          </p:cNvPr>
          <p:cNvSpPr/>
          <p:nvPr/>
        </p:nvSpPr>
        <p:spPr>
          <a:xfrm>
            <a:off x="264" y="-30871"/>
            <a:ext cx="9141186" cy="683961"/>
          </a:xfrm>
          <a:prstGeom prst="rect">
            <a:avLst/>
          </a:prstGeom>
          <a:solidFill>
            <a:srgbClr val="3C3C3C"/>
          </a:solidFill>
        </p:spPr>
        <p:txBody>
          <a:bodyPr/>
          <a:lstStyle/>
          <a:p>
            <a:pPr defTabSz="914399">
              <a:defRPr/>
            </a:pPr>
            <a:endParaRPr lang="pt-BR" sz="1050" dirty="0">
              <a:solidFill>
                <a:srgbClr val="FFFFFF"/>
              </a:solidFill>
              <a:latin typeface="Montserrat" panose="00000500000000000000" pitchFamily="2" charset="0"/>
              <a:ea typeface="+mn-ea"/>
            </a:endParaRPr>
          </a:p>
        </p:txBody>
      </p:sp>
      <p:sp>
        <p:nvSpPr>
          <p:cNvPr id="8" name="Object 34">
            <a:extLst>
              <a:ext uri="{FF2B5EF4-FFF2-40B4-BE49-F238E27FC236}">
                <a16:creationId xmlns:a16="http://schemas.microsoft.com/office/drawing/2014/main" id="{38BAA6DD-071F-4033-7040-835ACDCBA1EB}"/>
              </a:ext>
            </a:extLst>
          </p:cNvPr>
          <p:cNvSpPr/>
          <p:nvPr/>
        </p:nvSpPr>
        <p:spPr>
          <a:xfrm>
            <a:off x="81702" y="118871"/>
            <a:ext cx="6401393" cy="42147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defTabSz="914399">
              <a:lnSpc>
                <a:spcPct val="150000"/>
              </a:lnSpc>
              <a:defRPr/>
            </a:pPr>
            <a:r>
              <a:rPr lang="pt-BR" sz="2000" b="1" dirty="0">
                <a:solidFill>
                  <a:srgbClr val="FFCC31"/>
                </a:solidFill>
                <a:latin typeface="Montserrat" panose="00000500000000000000" pitchFamily="2" charset="0"/>
                <a:ea typeface="Source Sans Pro" pitchFamily="34" charset="-122"/>
                <a:cs typeface="Source Sans Pro" pitchFamily="34" charset="-120"/>
              </a:rPr>
              <a:t>CARACTERÍSTICAS E USOS DA MODALIDADE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65E483-CBA1-D9D4-F7D3-4B1631F133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</a:t>
            </a:fld>
            <a:endParaRPr lang="pt-BR" dirty="0"/>
          </a:p>
        </p:txBody>
      </p:sp>
      <p:sp>
        <p:nvSpPr>
          <p:cNvPr id="21" name="Object 33">
            <a:extLst>
              <a:ext uri="{FF2B5EF4-FFF2-40B4-BE49-F238E27FC236}">
                <a16:creationId xmlns:a16="http://schemas.microsoft.com/office/drawing/2014/main" id="{2FE06554-CB94-6C59-664F-EDBE0EA85C9D}"/>
              </a:ext>
            </a:extLst>
          </p:cNvPr>
          <p:cNvSpPr/>
          <p:nvPr/>
        </p:nvSpPr>
        <p:spPr>
          <a:xfrm>
            <a:off x="0" y="640524"/>
            <a:ext cx="9141186" cy="36531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/>
          <a:lstStyle/>
          <a:p>
            <a:pPr defTabSz="914399">
              <a:defRPr/>
            </a:pPr>
            <a:endParaRPr lang="pt-BR" sz="1050" dirty="0">
              <a:solidFill>
                <a:srgbClr val="FFFFFF"/>
              </a:solidFill>
              <a:latin typeface="Montserrat" panose="00000500000000000000" pitchFamily="2" charset="0"/>
              <a:ea typeface="+mn-ea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B32C482-7043-A971-8968-B58F747CDCA0}"/>
              </a:ext>
            </a:extLst>
          </p:cNvPr>
          <p:cNvSpPr txBox="1"/>
          <p:nvPr/>
        </p:nvSpPr>
        <p:spPr>
          <a:xfrm>
            <a:off x="0" y="684680"/>
            <a:ext cx="445011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00" b="1" i="0" u="none" strike="noStrike" kern="1200" cap="none" spc="-75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TRADICIONAL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D68B0D42-D484-B6D1-AD81-0687678E24AC}"/>
              </a:ext>
            </a:extLst>
          </p:cNvPr>
          <p:cNvSpPr/>
          <p:nvPr/>
        </p:nvSpPr>
        <p:spPr>
          <a:xfrm>
            <a:off x="958627" y="1324485"/>
            <a:ext cx="6982980" cy="298339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DC9B252-E108-7538-96F9-7509BA274CAB}"/>
              </a:ext>
            </a:extLst>
          </p:cNvPr>
          <p:cNvSpPr txBox="1"/>
          <p:nvPr/>
        </p:nvSpPr>
        <p:spPr>
          <a:xfrm>
            <a:off x="1399440" y="1958488"/>
            <a:ext cx="6342306" cy="14157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/>
              <a:t>Ferramenta de acumulação de recursos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/>
              <a:t>Estimula muitos brasileiros a iniciarem o hábito de guardar recursos.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/>
              <a:t>Voltado para um público de menor poder aquisitivo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/>
              <a:t>O sorteio tem papel fundamental na criação do hábito de guardar dinheiro.</a:t>
            </a:r>
          </a:p>
        </p:txBody>
      </p:sp>
      <p:pic>
        <p:nvPicPr>
          <p:cNvPr id="9" name="Google Shape;68;p14">
            <a:extLst>
              <a:ext uri="{FF2B5EF4-FFF2-40B4-BE49-F238E27FC236}">
                <a16:creationId xmlns:a16="http://schemas.microsoft.com/office/drawing/2014/main" id="{718B2292-B959-0859-68B9-18152BFF3D0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2324" y="235269"/>
            <a:ext cx="1254750" cy="267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ject 12">
            <a:extLst>
              <a:ext uri="{FF2B5EF4-FFF2-40B4-BE49-F238E27FC236}">
                <a16:creationId xmlns:a16="http://schemas.microsoft.com/office/drawing/2014/main" id="{3EA375CC-A97A-07BE-7D6E-90E004D7BB01}"/>
              </a:ext>
            </a:extLst>
          </p:cNvPr>
          <p:cNvPicPr/>
          <p:nvPr/>
        </p:nvPicPr>
        <p:blipFill>
          <a:blip r:embed="rId4" cstate="print"/>
          <a:srcRect t="17302" b="15165"/>
          <a:stretch>
            <a:fillRect/>
          </a:stretch>
        </p:blipFill>
        <p:spPr>
          <a:xfrm>
            <a:off x="6443270" y="35677"/>
            <a:ext cx="1385312" cy="48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9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55B4D-DABB-3214-8C10-CB78A01C3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3">
            <a:extLst>
              <a:ext uri="{FF2B5EF4-FFF2-40B4-BE49-F238E27FC236}">
                <a16:creationId xmlns:a16="http://schemas.microsoft.com/office/drawing/2014/main" id="{FCF8D1F0-3A4E-9069-93E5-8E39A6E77EBF}"/>
              </a:ext>
            </a:extLst>
          </p:cNvPr>
          <p:cNvSpPr/>
          <p:nvPr/>
        </p:nvSpPr>
        <p:spPr>
          <a:xfrm>
            <a:off x="264" y="-30871"/>
            <a:ext cx="9141186" cy="683961"/>
          </a:xfrm>
          <a:prstGeom prst="rect">
            <a:avLst/>
          </a:prstGeom>
          <a:solidFill>
            <a:srgbClr val="3C3C3C"/>
          </a:solidFill>
        </p:spPr>
        <p:txBody>
          <a:bodyPr/>
          <a:lstStyle/>
          <a:p>
            <a:pPr defTabSz="914399">
              <a:defRPr/>
            </a:pPr>
            <a:endParaRPr lang="pt-BR" sz="1050" dirty="0">
              <a:solidFill>
                <a:srgbClr val="FFFFFF"/>
              </a:solidFill>
              <a:latin typeface="Montserrat" panose="00000500000000000000" pitchFamily="2" charset="0"/>
              <a:ea typeface="+mn-ea"/>
            </a:endParaRPr>
          </a:p>
        </p:txBody>
      </p:sp>
      <p:sp>
        <p:nvSpPr>
          <p:cNvPr id="8" name="Object 34">
            <a:extLst>
              <a:ext uri="{FF2B5EF4-FFF2-40B4-BE49-F238E27FC236}">
                <a16:creationId xmlns:a16="http://schemas.microsoft.com/office/drawing/2014/main" id="{E9610844-FDA0-19C5-712C-BF12CF849AA2}"/>
              </a:ext>
            </a:extLst>
          </p:cNvPr>
          <p:cNvSpPr/>
          <p:nvPr/>
        </p:nvSpPr>
        <p:spPr>
          <a:xfrm>
            <a:off x="81702" y="118871"/>
            <a:ext cx="6401393" cy="42147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defTabSz="914399">
              <a:lnSpc>
                <a:spcPct val="150000"/>
              </a:lnSpc>
              <a:defRPr/>
            </a:pPr>
            <a:r>
              <a:rPr lang="pt-BR" sz="2000" b="1" dirty="0">
                <a:solidFill>
                  <a:srgbClr val="FFCC31"/>
                </a:solidFill>
                <a:latin typeface="Montserrat" panose="00000500000000000000" pitchFamily="2" charset="0"/>
                <a:ea typeface="Source Sans Pro" pitchFamily="34" charset="-122"/>
                <a:cs typeface="Source Sans Pro" pitchFamily="34" charset="-120"/>
              </a:rPr>
              <a:t>CARACTERÍSTICAS E USOS DA MODALIDADE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6EACBE-4229-D685-EC86-D4C16325FB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</a:t>
            </a:fld>
            <a:endParaRPr lang="pt-BR" dirty="0"/>
          </a:p>
        </p:txBody>
      </p:sp>
      <p:sp>
        <p:nvSpPr>
          <p:cNvPr id="21" name="Object 33">
            <a:extLst>
              <a:ext uri="{FF2B5EF4-FFF2-40B4-BE49-F238E27FC236}">
                <a16:creationId xmlns:a16="http://schemas.microsoft.com/office/drawing/2014/main" id="{109B3B13-B0EE-4B44-8F3E-0C36C87BD5CA}"/>
              </a:ext>
            </a:extLst>
          </p:cNvPr>
          <p:cNvSpPr/>
          <p:nvPr/>
        </p:nvSpPr>
        <p:spPr>
          <a:xfrm>
            <a:off x="0" y="640524"/>
            <a:ext cx="9141186" cy="36531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/>
          <a:lstStyle/>
          <a:p>
            <a:pPr defTabSz="914399">
              <a:defRPr/>
            </a:pPr>
            <a:endParaRPr lang="pt-BR" sz="1050" dirty="0">
              <a:solidFill>
                <a:srgbClr val="FFFFFF"/>
              </a:solidFill>
              <a:latin typeface="Montserrat" panose="00000500000000000000" pitchFamily="2" charset="0"/>
              <a:ea typeface="+mn-ea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43A4B9C-4801-F991-5968-688F7FD40B7B}"/>
              </a:ext>
            </a:extLst>
          </p:cNvPr>
          <p:cNvSpPr txBox="1"/>
          <p:nvPr/>
        </p:nvSpPr>
        <p:spPr>
          <a:xfrm>
            <a:off x="0" y="684680"/>
            <a:ext cx="445011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76">
              <a:spcAft>
                <a:spcPts val="600"/>
              </a:spcAft>
              <a:buClrTx/>
              <a:defRPr/>
            </a:pPr>
            <a:r>
              <a:rPr lang="pt-BR" sz="1300" b="1" kern="1200"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INSTRUMENTO DE GARANTIA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2819DFDE-62BF-D14B-D1F2-9878C69EA13B}"/>
              </a:ext>
            </a:extLst>
          </p:cNvPr>
          <p:cNvSpPr/>
          <p:nvPr/>
        </p:nvSpPr>
        <p:spPr>
          <a:xfrm>
            <a:off x="958627" y="1324485"/>
            <a:ext cx="6982980" cy="298339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404040"/>
              </a:buClr>
            </a:pPr>
            <a:r>
              <a:rPr lang="pt-BR" dirty="0"/>
              <a:t>Garantia para contratos de qualquer natureza</a:t>
            </a:r>
          </a:p>
          <a:p>
            <a:pPr>
              <a:buClr>
                <a:srgbClr val="404040"/>
              </a:buClr>
            </a:pPr>
            <a:r>
              <a:rPr lang="pt-BR" dirty="0"/>
              <a:t>Locação, Crédito (Lei 14.652), Licitações Públicas (Lei 14.133) e PPPs (Lei 11.079)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0C10F42-FD69-7463-D392-04CB0B3220DB}"/>
              </a:ext>
            </a:extLst>
          </p:cNvPr>
          <p:cNvSpPr txBox="1"/>
          <p:nvPr/>
        </p:nvSpPr>
        <p:spPr>
          <a:xfrm>
            <a:off x="1394711" y="1800248"/>
            <a:ext cx="6342306" cy="14157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lvl="0" indent="-285750" defTabSz="91440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t-BR" dirty="0"/>
              <a:t>Garantia para contratos de qualquer natureza</a:t>
            </a:r>
          </a:p>
          <a:p>
            <a:pPr marL="285750" lvl="0" indent="-285750" defTabSz="91440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t-BR" dirty="0"/>
              <a:t>Muito utilizada no mercado imobiliário - Locação</a:t>
            </a:r>
          </a:p>
          <a:p>
            <a:pPr marL="285750" lvl="0" indent="-285750" defTabSz="91440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t-BR" dirty="0"/>
              <a:t>Licitações Públicas</a:t>
            </a:r>
          </a:p>
          <a:p>
            <a:pPr marL="285750" lvl="0" indent="-285750" defTabSz="91440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t-BR" dirty="0"/>
              <a:t>PPPs</a:t>
            </a:r>
          </a:p>
        </p:txBody>
      </p:sp>
      <p:pic>
        <p:nvPicPr>
          <p:cNvPr id="9" name="Google Shape;68;p14">
            <a:extLst>
              <a:ext uri="{FF2B5EF4-FFF2-40B4-BE49-F238E27FC236}">
                <a16:creationId xmlns:a16="http://schemas.microsoft.com/office/drawing/2014/main" id="{09C4BC33-8D10-EFFB-5894-2A683690EFE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2324" y="235269"/>
            <a:ext cx="1254750" cy="267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ject 12">
            <a:extLst>
              <a:ext uri="{FF2B5EF4-FFF2-40B4-BE49-F238E27FC236}">
                <a16:creationId xmlns:a16="http://schemas.microsoft.com/office/drawing/2014/main" id="{EEECA986-4CCE-44F0-7C53-91CE82B6F508}"/>
              </a:ext>
            </a:extLst>
          </p:cNvPr>
          <p:cNvPicPr/>
          <p:nvPr/>
        </p:nvPicPr>
        <p:blipFill>
          <a:blip r:embed="rId4" cstate="print"/>
          <a:srcRect t="17302" b="15165"/>
          <a:stretch>
            <a:fillRect/>
          </a:stretch>
        </p:blipFill>
        <p:spPr>
          <a:xfrm>
            <a:off x="6443270" y="35677"/>
            <a:ext cx="1385312" cy="48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7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8ACFE-0860-B699-2A3D-BEDB9FD20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3">
            <a:extLst>
              <a:ext uri="{FF2B5EF4-FFF2-40B4-BE49-F238E27FC236}">
                <a16:creationId xmlns:a16="http://schemas.microsoft.com/office/drawing/2014/main" id="{826C1688-211A-21D5-85D8-C09AE424CB6F}"/>
              </a:ext>
            </a:extLst>
          </p:cNvPr>
          <p:cNvSpPr/>
          <p:nvPr/>
        </p:nvSpPr>
        <p:spPr>
          <a:xfrm>
            <a:off x="264" y="-30871"/>
            <a:ext cx="9141186" cy="683961"/>
          </a:xfrm>
          <a:prstGeom prst="rect">
            <a:avLst/>
          </a:prstGeom>
          <a:solidFill>
            <a:srgbClr val="3C3C3C"/>
          </a:solidFill>
        </p:spPr>
        <p:txBody>
          <a:bodyPr/>
          <a:lstStyle/>
          <a:p>
            <a:pPr defTabSz="914399">
              <a:defRPr/>
            </a:pPr>
            <a:endParaRPr lang="pt-BR" sz="1050" dirty="0">
              <a:solidFill>
                <a:srgbClr val="FFFFFF"/>
              </a:solidFill>
              <a:latin typeface="Montserrat" panose="00000500000000000000" pitchFamily="2" charset="0"/>
              <a:ea typeface="+mn-ea"/>
            </a:endParaRPr>
          </a:p>
        </p:txBody>
      </p:sp>
      <p:sp>
        <p:nvSpPr>
          <p:cNvPr id="8" name="Object 34">
            <a:extLst>
              <a:ext uri="{FF2B5EF4-FFF2-40B4-BE49-F238E27FC236}">
                <a16:creationId xmlns:a16="http://schemas.microsoft.com/office/drawing/2014/main" id="{9F9AAE3F-EDB4-C93E-5822-0075DE910C63}"/>
              </a:ext>
            </a:extLst>
          </p:cNvPr>
          <p:cNvSpPr/>
          <p:nvPr/>
        </p:nvSpPr>
        <p:spPr>
          <a:xfrm>
            <a:off x="81702" y="118871"/>
            <a:ext cx="6401393" cy="42147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defTabSz="914399">
              <a:lnSpc>
                <a:spcPct val="150000"/>
              </a:lnSpc>
              <a:defRPr/>
            </a:pPr>
            <a:r>
              <a:rPr lang="pt-BR" sz="2000" b="1" dirty="0">
                <a:solidFill>
                  <a:srgbClr val="FFCC31"/>
                </a:solidFill>
                <a:latin typeface="Montserrat" panose="00000500000000000000" pitchFamily="2" charset="0"/>
                <a:ea typeface="Source Sans Pro" pitchFamily="34" charset="-122"/>
                <a:cs typeface="Source Sans Pro" pitchFamily="34" charset="-120"/>
              </a:rPr>
              <a:t>CARACTERÍSTICAS E USOS DA MODALIDADE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A95261-5149-A8C0-A2F4-5C0D952486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6</a:t>
            </a:fld>
            <a:endParaRPr lang="pt-BR" dirty="0"/>
          </a:p>
        </p:txBody>
      </p:sp>
      <p:sp>
        <p:nvSpPr>
          <p:cNvPr id="21" name="Object 33">
            <a:extLst>
              <a:ext uri="{FF2B5EF4-FFF2-40B4-BE49-F238E27FC236}">
                <a16:creationId xmlns:a16="http://schemas.microsoft.com/office/drawing/2014/main" id="{FCB6EAD9-71F8-5F58-DDD2-CB9D07418FBA}"/>
              </a:ext>
            </a:extLst>
          </p:cNvPr>
          <p:cNvSpPr/>
          <p:nvPr/>
        </p:nvSpPr>
        <p:spPr>
          <a:xfrm>
            <a:off x="0" y="640524"/>
            <a:ext cx="9141186" cy="36531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/>
          <a:lstStyle/>
          <a:p>
            <a:pPr defTabSz="914399">
              <a:defRPr/>
            </a:pPr>
            <a:endParaRPr lang="pt-BR" sz="1050" dirty="0">
              <a:solidFill>
                <a:srgbClr val="FFFFFF"/>
              </a:solidFill>
              <a:latin typeface="Montserrat" panose="00000500000000000000" pitchFamily="2" charset="0"/>
              <a:ea typeface="+mn-ea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C8ED639-23C2-9CBE-E106-A8A9891900E1}"/>
              </a:ext>
            </a:extLst>
          </p:cNvPr>
          <p:cNvSpPr txBox="1"/>
          <p:nvPr/>
        </p:nvSpPr>
        <p:spPr>
          <a:xfrm>
            <a:off x="0" y="684680"/>
            <a:ext cx="445011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76">
              <a:spcAft>
                <a:spcPts val="600"/>
              </a:spcAft>
              <a:buClrTx/>
              <a:defRPr/>
            </a:pPr>
            <a:r>
              <a:rPr lang="pt-BR" sz="1300" b="1" kern="1200"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FILANTROPIA PREMIÁVEL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C8E4F948-E96C-EB27-9AC7-66D46F8600C2}"/>
              </a:ext>
            </a:extLst>
          </p:cNvPr>
          <p:cNvSpPr/>
          <p:nvPr/>
        </p:nvSpPr>
        <p:spPr>
          <a:xfrm>
            <a:off x="958627" y="1324485"/>
            <a:ext cx="6982980" cy="298339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71B2B40-77E1-4216-7ECA-DD3377525AEF}"/>
              </a:ext>
            </a:extLst>
          </p:cNvPr>
          <p:cNvSpPr txBox="1"/>
          <p:nvPr/>
        </p:nvSpPr>
        <p:spPr>
          <a:xfrm>
            <a:off x="1399440" y="1923631"/>
            <a:ext cx="6342306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/>
              <a:t>Impacto social relevante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/>
              <a:t>O cliente doa a sua reserva para uma entidade filantrópica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/>
              <a:t>São mais de 60 entidades atendidas no país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/>
              <a:t>Valores destinados às entidades filantrópicas em 2024 foram superiores a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</a:pPr>
            <a:r>
              <a:rPr lang="pt-BR" dirty="0"/>
              <a:t>       R$ 1,90 bi</a:t>
            </a:r>
          </a:p>
        </p:txBody>
      </p:sp>
      <p:pic>
        <p:nvPicPr>
          <p:cNvPr id="5" name="Google Shape;68;p14">
            <a:extLst>
              <a:ext uri="{FF2B5EF4-FFF2-40B4-BE49-F238E27FC236}">
                <a16:creationId xmlns:a16="http://schemas.microsoft.com/office/drawing/2014/main" id="{B871C3DC-A663-323C-6CF5-9F6F89C27DC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2324" y="235269"/>
            <a:ext cx="1254750" cy="267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ject 12">
            <a:extLst>
              <a:ext uri="{FF2B5EF4-FFF2-40B4-BE49-F238E27FC236}">
                <a16:creationId xmlns:a16="http://schemas.microsoft.com/office/drawing/2014/main" id="{C46A6F8C-0733-9424-FF22-766537525D98}"/>
              </a:ext>
            </a:extLst>
          </p:cNvPr>
          <p:cNvPicPr/>
          <p:nvPr/>
        </p:nvPicPr>
        <p:blipFill>
          <a:blip r:embed="rId4" cstate="print"/>
          <a:srcRect t="17302" b="15165"/>
          <a:stretch>
            <a:fillRect/>
          </a:stretch>
        </p:blipFill>
        <p:spPr>
          <a:xfrm>
            <a:off x="6443270" y="35677"/>
            <a:ext cx="1385312" cy="48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5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94C85-B8AA-636D-7DB2-F716FD7A3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FF1C464-ACE7-D6F3-DC12-A44134B84697}"/>
              </a:ext>
            </a:extLst>
          </p:cNvPr>
          <p:cNvSpPr/>
          <p:nvPr/>
        </p:nvSpPr>
        <p:spPr>
          <a:xfrm>
            <a:off x="694944" y="905256"/>
            <a:ext cx="7808976" cy="3849581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99"/>
          </a:p>
        </p:txBody>
      </p:sp>
      <p:sp>
        <p:nvSpPr>
          <p:cNvPr id="3" name="Object 33">
            <a:extLst>
              <a:ext uri="{FF2B5EF4-FFF2-40B4-BE49-F238E27FC236}">
                <a16:creationId xmlns:a16="http://schemas.microsoft.com/office/drawing/2014/main" id="{C5188D76-7CDC-FE06-DE90-F4D6E85A74CD}"/>
              </a:ext>
            </a:extLst>
          </p:cNvPr>
          <p:cNvSpPr/>
          <p:nvPr/>
        </p:nvSpPr>
        <p:spPr>
          <a:xfrm>
            <a:off x="264" y="-30871"/>
            <a:ext cx="9141186" cy="683961"/>
          </a:xfrm>
          <a:prstGeom prst="rect">
            <a:avLst/>
          </a:prstGeom>
          <a:solidFill>
            <a:srgbClr val="3C3C3C"/>
          </a:solidFill>
        </p:spPr>
        <p:txBody>
          <a:bodyPr/>
          <a:lstStyle/>
          <a:p>
            <a:pPr defTabSz="914399">
              <a:defRPr/>
            </a:pPr>
            <a:endParaRPr lang="pt-BR" sz="1050" dirty="0">
              <a:solidFill>
                <a:srgbClr val="FFFFFF"/>
              </a:solidFill>
              <a:latin typeface="Montserrat" panose="00000500000000000000" pitchFamily="2" charset="0"/>
              <a:ea typeface="+mn-ea"/>
            </a:endParaRPr>
          </a:p>
        </p:txBody>
      </p:sp>
      <p:sp>
        <p:nvSpPr>
          <p:cNvPr id="8" name="Object 34">
            <a:extLst>
              <a:ext uri="{FF2B5EF4-FFF2-40B4-BE49-F238E27FC236}">
                <a16:creationId xmlns:a16="http://schemas.microsoft.com/office/drawing/2014/main" id="{0F2DBCF8-D364-4C19-227B-E9528A959BCD}"/>
              </a:ext>
            </a:extLst>
          </p:cNvPr>
          <p:cNvSpPr/>
          <p:nvPr/>
        </p:nvSpPr>
        <p:spPr>
          <a:xfrm>
            <a:off x="88520" y="82215"/>
            <a:ext cx="6918393" cy="42147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defTabSz="914399">
              <a:lnSpc>
                <a:spcPct val="150000"/>
              </a:lnSpc>
              <a:defRPr/>
            </a:pPr>
            <a:r>
              <a:rPr lang="pt-BR" sz="1900" b="1" dirty="0">
                <a:solidFill>
                  <a:srgbClr val="FFCC31"/>
                </a:solidFill>
                <a:latin typeface="Montserrat" panose="00000500000000000000" pitchFamily="2" charset="0"/>
                <a:ea typeface="Source Sans Pro" pitchFamily="34" charset="-122"/>
                <a:cs typeface="Source Sans Pro" pitchFamily="34" charset="-120"/>
              </a:rPr>
              <a:t>Exemplos de Entidades Filantrópicas Beneficiadas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A195C0-B46A-8FBF-E776-131FC57BFB2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75435" y="475483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7</a:t>
            </a:fld>
            <a:endParaRPr lang="pt-BR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7AF09CF-C915-3D90-6ABE-C40326198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21" y="993649"/>
            <a:ext cx="7248104" cy="3613917"/>
          </a:xfrm>
          <a:prstGeom prst="rect">
            <a:avLst/>
          </a:prstGeom>
        </p:spPr>
      </p:pic>
      <p:pic>
        <p:nvPicPr>
          <p:cNvPr id="5" name="Google Shape;68;p14">
            <a:extLst>
              <a:ext uri="{FF2B5EF4-FFF2-40B4-BE49-F238E27FC236}">
                <a16:creationId xmlns:a16="http://schemas.microsoft.com/office/drawing/2014/main" id="{9B589050-E329-C07D-59B6-5C860EA8A3F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2324" y="235269"/>
            <a:ext cx="1254750" cy="267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ject 12">
            <a:extLst>
              <a:ext uri="{FF2B5EF4-FFF2-40B4-BE49-F238E27FC236}">
                <a16:creationId xmlns:a16="http://schemas.microsoft.com/office/drawing/2014/main" id="{8A70A0E2-4328-AE5E-5DED-D6B7878757EE}"/>
              </a:ext>
            </a:extLst>
          </p:cNvPr>
          <p:cNvPicPr/>
          <p:nvPr/>
        </p:nvPicPr>
        <p:blipFill>
          <a:blip r:embed="rId5" cstate="print"/>
          <a:srcRect t="17302" b="15165"/>
          <a:stretch>
            <a:fillRect/>
          </a:stretch>
        </p:blipFill>
        <p:spPr>
          <a:xfrm>
            <a:off x="6443270" y="35677"/>
            <a:ext cx="1385312" cy="48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0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5C5D4-7506-C836-0F40-F057C2073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59DB2E5B-3CF0-4F80-D588-B9D6335FB63F}"/>
              </a:ext>
            </a:extLst>
          </p:cNvPr>
          <p:cNvSpPr/>
          <p:nvPr/>
        </p:nvSpPr>
        <p:spPr>
          <a:xfrm>
            <a:off x="6162037" y="1982949"/>
            <a:ext cx="2686729" cy="212324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3">
            <a:extLst>
              <a:ext uri="{FF2B5EF4-FFF2-40B4-BE49-F238E27FC236}">
                <a16:creationId xmlns:a16="http://schemas.microsoft.com/office/drawing/2014/main" id="{D6DEBD1C-028E-A11C-FDCE-7A8D472294BE}"/>
              </a:ext>
            </a:extLst>
          </p:cNvPr>
          <p:cNvSpPr/>
          <p:nvPr/>
        </p:nvSpPr>
        <p:spPr>
          <a:xfrm>
            <a:off x="264" y="-30871"/>
            <a:ext cx="9141186" cy="683961"/>
          </a:xfrm>
          <a:prstGeom prst="rect">
            <a:avLst/>
          </a:prstGeom>
          <a:solidFill>
            <a:srgbClr val="3C3C3C"/>
          </a:solidFill>
        </p:spPr>
        <p:txBody>
          <a:bodyPr/>
          <a:lstStyle/>
          <a:p>
            <a:pPr defTabSz="914399">
              <a:defRPr/>
            </a:pPr>
            <a:endParaRPr lang="pt-BR" sz="1050" dirty="0">
              <a:solidFill>
                <a:srgbClr val="FFFFFF"/>
              </a:solidFill>
              <a:latin typeface="Montserrat" panose="00000500000000000000" pitchFamily="2" charset="0"/>
              <a:ea typeface="+mn-ea"/>
            </a:endParaRPr>
          </a:p>
        </p:txBody>
      </p:sp>
      <p:sp>
        <p:nvSpPr>
          <p:cNvPr id="8" name="Object 34">
            <a:extLst>
              <a:ext uri="{FF2B5EF4-FFF2-40B4-BE49-F238E27FC236}">
                <a16:creationId xmlns:a16="http://schemas.microsoft.com/office/drawing/2014/main" id="{2B1BF858-9DB9-4F91-33DD-E599E492FAFF}"/>
              </a:ext>
            </a:extLst>
          </p:cNvPr>
          <p:cNvSpPr/>
          <p:nvPr/>
        </p:nvSpPr>
        <p:spPr>
          <a:xfrm>
            <a:off x="140774" y="82215"/>
            <a:ext cx="7193476" cy="42147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defTabSz="914399">
              <a:lnSpc>
                <a:spcPct val="150000"/>
              </a:lnSpc>
              <a:defRPr/>
            </a:pPr>
            <a:r>
              <a:rPr lang="pt-BR" sz="1800" b="1" dirty="0">
                <a:solidFill>
                  <a:srgbClr val="FFCC31"/>
                </a:solidFill>
                <a:latin typeface="Montserrat" panose="00000500000000000000" pitchFamily="2" charset="0"/>
                <a:ea typeface="Source Sans Pro" pitchFamily="34" charset="-122"/>
                <a:cs typeface="Source Sans Pro" pitchFamily="34" charset="-120"/>
              </a:rPr>
              <a:t>CONGRESSO FORTALECENDO A CAPITALIZAÇÃO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8B3644-944C-135A-FFFC-6232221207A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75435" y="475483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8</a:t>
            </a:fld>
            <a:endParaRPr lang="pt-BR" dirty="0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ABAC72D1-5293-B48E-CE5A-FDD1A71F8064}"/>
              </a:ext>
            </a:extLst>
          </p:cNvPr>
          <p:cNvSpPr/>
          <p:nvPr/>
        </p:nvSpPr>
        <p:spPr>
          <a:xfrm>
            <a:off x="3231447" y="1982949"/>
            <a:ext cx="2686729" cy="212324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B859884-AEFC-4AE2-FCC2-49C4C32E1C8E}"/>
              </a:ext>
            </a:extLst>
          </p:cNvPr>
          <p:cNvSpPr txBox="1"/>
          <p:nvPr/>
        </p:nvSpPr>
        <p:spPr>
          <a:xfrm>
            <a:off x="6285370" y="2593593"/>
            <a:ext cx="2412823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Dispõe sobre a arrecadação de recursos por entidades beneficentes de assistência social por meio de títulos de capitalização.</a:t>
            </a:r>
            <a:endParaRPr lang="pt-BR" sz="1250" kern="100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841151A-4812-A5BA-A10F-C47C7701D37E}"/>
              </a:ext>
            </a:extLst>
          </p:cNvPr>
          <p:cNvSpPr txBox="1"/>
          <p:nvPr/>
        </p:nvSpPr>
        <p:spPr>
          <a:xfrm>
            <a:off x="3389045" y="2592315"/>
            <a:ext cx="23715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Altera a Lei nº 14.133/2021 (Lei de Licitações e Contratos Administrativos), para... permitir a prestação de garantia na forma de título de capitalização...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6601C0D-70D2-DAEA-2240-2767093BBF7E}"/>
              </a:ext>
            </a:extLst>
          </p:cNvPr>
          <p:cNvSpPr txBox="1"/>
          <p:nvPr/>
        </p:nvSpPr>
        <p:spPr>
          <a:xfrm>
            <a:off x="6298296" y="2171214"/>
            <a:ext cx="2414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LEI Nº 14.332/2022</a:t>
            </a:r>
            <a:endParaRPr lang="pt-BR" sz="12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0A52D13-7A54-E62A-95B5-148C428BCCC0}"/>
              </a:ext>
            </a:extLst>
          </p:cNvPr>
          <p:cNvSpPr txBox="1"/>
          <p:nvPr/>
        </p:nvSpPr>
        <p:spPr>
          <a:xfrm>
            <a:off x="3367706" y="2163519"/>
            <a:ext cx="2414209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LEI Nº 14.770/2023</a:t>
            </a:r>
            <a:endParaRPr lang="pt-BR" sz="1250" kern="1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Imagem 22" descr="Desenho de uma pessoa&#10;&#10;O conteúdo gerado por IA pode estar incorreto.">
            <a:extLst>
              <a:ext uri="{FF2B5EF4-FFF2-40B4-BE49-F238E27FC236}">
                <a16:creationId xmlns:a16="http://schemas.microsoft.com/office/drawing/2014/main" id="{390A5B2E-D992-BB14-994B-20FFE8A82B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247842" y="2097923"/>
            <a:ext cx="404490" cy="380697"/>
          </a:xfrm>
          <a:prstGeom prst="rect">
            <a:avLst/>
          </a:prstGeom>
        </p:spPr>
      </p:pic>
      <p:pic>
        <p:nvPicPr>
          <p:cNvPr id="24" name="Imagem 23" descr="Desenho de uma pessoa&#10;&#10;O conteúdo gerado por IA pode estar incorreto.">
            <a:extLst>
              <a:ext uri="{FF2B5EF4-FFF2-40B4-BE49-F238E27FC236}">
                <a16:creationId xmlns:a16="http://schemas.microsoft.com/office/drawing/2014/main" id="{00C9FF58-98AE-6161-689C-D65D6073F2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257938" y="2097923"/>
            <a:ext cx="404490" cy="380697"/>
          </a:xfrm>
          <a:prstGeom prst="rect">
            <a:avLst/>
          </a:prstGeom>
        </p:spPr>
      </p:pic>
      <p:sp>
        <p:nvSpPr>
          <p:cNvPr id="26" name="CaixaDeTexto 1">
            <a:extLst>
              <a:ext uri="{FF2B5EF4-FFF2-40B4-BE49-F238E27FC236}">
                <a16:creationId xmlns:a16="http://schemas.microsoft.com/office/drawing/2014/main" id="{679BA548-2AF7-F3A5-289B-EAE45487E16F}"/>
              </a:ext>
            </a:extLst>
          </p:cNvPr>
          <p:cNvSpPr txBox="1"/>
          <p:nvPr/>
        </p:nvSpPr>
        <p:spPr>
          <a:xfrm>
            <a:off x="3368792" y="1553747"/>
            <a:ext cx="2412033" cy="27629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kern="1200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INSTRUMENTO DE GARANTIA</a:t>
            </a:r>
          </a:p>
        </p:txBody>
      </p:sp>
      <p:sp>
        <p:nvSpPr>
          <p:cNvPr id="27" name="CaixaDeTexto 1">
            <a:extLst>
              <a:ext uri="{FF2B5EF4-FFF2-40B4-BE49-F238E27FC236}">
                <a16:creationId xmlns:a16="http://schemas.microsoft.com/office/drawing/2014/main" id="{01C3EE23-6F55-7306-3C11-8F06F17BDEF6}"/>
              </a:ext>
            </a:extLst>
          </p:cNvPr>
          <p:cNvSpPr txBox="1"/>
          <p:nvPr/>
        </p:nvSpPr>
        <p:spPr>
          <a:xfrm>
            <a:off x="6382131" y="1562429"/>
            <a:ext cx="2211211" cy="2751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kern="1200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FILANTROPIA PREMIÁVEL</a:t>
            </a: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191F08F7-5B41-4C68-F0B7-083B2F06AE15}"/>
              </a:ext>
            </a:extLst>
          </p:cNvPr>
          <p:cNvSpPr/>
          <p:nvPr/>
        </p:nvSpPr>
        <p:spPr>
          <a:xfrm>
            <a:off x="263984" y="1960420"/>
            <a:ext cx="2686729" cy="212324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08D8D72B-D4B2-61BF-EBD7-0D0A54416366}"/>
              </a:ext>
            </a:extLst>
          </p:cNvPr>
          <p:cNvSpPr txBox="1"/>
          <p:nvPr/>
        </p:nvSpPr>
        <p:spPr>
          <a:xfrm>
            <a:off x="411287" y="2163520"/>
            <a:ext cx="2414209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LEI Nº 14.652/2023</a:t>
            </a:r>
            <a:endParaRPr lang="pt-BR" sz="1250" kern="1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102018D6-917B-46B1-6D9D-9035B4A707FB}"/>
              </a:ext>
            </a:extLst>
          </p:cNvPr>
          <p:cNvSpPr txBox="1"/>
          <p:nvPr/>
        </p:nvSpPr>
        <p:spPr>
          <a:xfrm>
            <a:off x="361288" y="2592315"/>
            <a:ext cx="251420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5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Dispõe sobre (...) garantia de operações de crédito, do direito de resgate assegurado (...) aos titulares de títulos de capitalização.</a:t>
            </a:r>
          </a:p>
        </p:txBody>
      </p:sp>
      <p:pic>
        <p:nvPicPr>
          <p:cNvPr id="32" name="Imagem 31" descr="Desenho de uma pessoa&#10;&#10;O conteúdo gerado por IA pode estar incorreto.">
            <a:extLst>
              <a:ext uri="{FF2B5EF4-FFF2-40B4-BE49-F238E27FC236}">
                <a16:creationId xmlns:a16="http://schemas.microsoft.com/office/drawing/2014/main" id="{8681BF92-9EDC-DFBB-641C-4F7F4C1E9D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42525" y="2115516"/>
            <a:ext cx="404490" cy="380697"/>
          </a:xfrm>
          <a:prstGeom prst="rect">
            <a:avLst/>
          </a:prstGeom>
        </p:spPr>
      </p:pic>
      <p:sp>
        <p:nvSpPr>
          <p:cNvPr id="33" name="CaixaDeTexto 1">
            <a:extLst>
              <a:ext uri="{FF2B5EF4-FFF2-40B4-BE49-F238E27FC236}">
                <a16:creationId xmlns:a16="http://schemas.microsoft.com/office/drawing/2014/main" id="{C50D7ADA-6C39-36C4-51CA-BDA847651153}"/>
              </a:ext>
            </a:extLst>
          </p:cNvPr>
          <p:cNvSpPr txBox="1"/>
          <p:nvPr/>
        </p:nvSpPr>
        <p:spPr>
          <a:xfrm>
            <a:off x="530351" y="1562429"/>
            <a:ext cx="2211211" cy="3051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kern="1200" dirty="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TRADICIONAL</a:t>
            </a:r>
          </a:p>
        </p:txBody>
      </p:sp>
      <p:pic>
        <p:nvPicPr>
          <p:cNvPr id="36" name="Google Shape;68;p14">
            <a:extLst>
              <a:ext uri="{FF2B5EF4-FFF2-40B4-BE49-F238E27FC236}">
                <a16:creationId xmlns:a16="http://schemas.microsoft.com/office/drawing/2014/main" id="{ADF3A587-2638-B140-FDC2-F34EB5B6B6C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92324" y="235269"/>
            <a:ext cx="1254750" cy="267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object 12">
            <a:extLst>
              <a:ext uri="{FF2B5EF4-FFF2-40B4-BE49-F238E27FC236}">
                <a16:creationId xmlns:a16="http://schemas.microsoft.com/office/drawing/2014/main" id="{DEF23A1C-2A33-14FA-CF8A-EDF9483D3907}"/>
              </a:ext>
            </a:extLst>
          </p:cNvPr>
          <p:cNvPicPr/>
          <p:nvPr/>
        </p:nvPicPr>
        <p:blipFill>
          <a:blip r:embed="rId9" cstate="print"/>
          <a:srcRect t="17302" b="15165"/>
          <a:stretch>
            <a:fillRect/>
          </a:stretch>
        </p:blipFill>
        <p:spPr>
          <a:xfrm>
            <a:off x="6547032" y="68789"/>
            <a:ext cx="1385312" cy="48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3347D-904A-3A5E-9922-95F38AF47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3">
            <a:extLst>
              <a:ext uri="{FF2B5EF4-FFF2-40B4-BE49-F238E27FC236}">
                <a16:creationId xmlns:a16="http://schemas.microsoft.com/office/drawing/2014/main" id="{85462B39-F223-6343-4672-C3EA0BB2876A}"/>
              </a:ext>
            </a:extLst>
          </p:cNvPr>
          <p:cNvSpPr/>
          <p:nvPr/>
        </p:nvSpPr>
        <p:spPr>
          <a:xfrm>
            <a:off x="264" y="-30871"/>
            <a:ext cx="9141186" cy="683961"/>
          </a:xfrm>
          <a:prstGeom prst="rect">
            <a:avLst/>
          </a:prstGeom>
          <a:solidFill>
            <a:srgbClr val="3C3C3C"/>
          </a:solidFill>
        </p:spPr>
        <p:txBody>
          <a:bodyPr/>
          <a:lstStyle/>
          <a:p>
            <a:pPr defTabSz="914399">
              <a:defRPr/>
            </a:pPr>
            <a:endParaRPr lang="pt-BR" sz="1050" dirty="0">
              <a:solidFill>
                <a:srgbClr val="FFFFFF"/>
              </a:solidFill>
              <a:latin typeface="Montserrat" panose="00000500000000000000" pitchFamily="2" charset="0"/>
              <a:ea typeface="+mn-ea"/>
            </a:endParaRPr>
          </a:p>
        </p:txBody>
      </p:sp>
      <p:sp>
        <p:nvSpPr>
          <p:cNvPr id="8" name="Object 34">
            <a:extLst>
              <a:ext uri="{FF2B5EF4-FFF2-40B4-BE49-F238E27FC236}">
                <a16:creationId xmlns:a16="http://schemas.microsoft.com/office/drawing/2014/main" id="{9F25A735-5839-E963-3551-2D7441669E7D}"/>
              </a:ext>
            </a:extLst>
          </p:cNvPr>
          <p:cNvSpPr/>
          <p:nvPr/>
        </p:nvSpPr>
        <p:spPr>
          <a:xfrm>
            <a:off x="140774" y="82215"/>
            <a:ext cx="6302495" cy="42147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defTabSz="914399">
              <a:lnSpc>
                <a:spcPct val="150000"/>
              </a:lnSpc>
              <a:defRPr/>
            </a:pPr>
            <a:r>
              <a:rPr lang="pt-BR" sz="2000" b="1" dirty="0">
                <a:solidFill>
                  <a:srgbClr val="FFCC31"/>
                </a:solidFill>
                <a:latin typeface="Montserrat" panose="00000500000000000000" pitchFamily="2" charset="0"/>
                <a:ea typeface="Source Sans Pro" pitchFamily="34" charset="-122"/>
                <a:cs typeface="Source Sans Pro" pitchFamily="34" charset="-120"/>
              </a:rPr>
              <a:t>PLEITO DA INDÚSTRIA DE CAPITALIZAÇÃO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7C80C1-EEE4-AE0F-2DB6-1388D37014D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75435" y="475483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9</a:t>
            </a:fld>
            <a:endParaRPr lang="pt-BR" dirty="0"/>
          </a:p>
        </p:txBody>
      </p:sp>
      <p:pic>
        <p:nvPicPr>
          <p:cNvPr id="12" name="Google Shape;68;p14">
            <a:extLst>
              <a:ext uri="{FF2B5EF4-FFF2-40B4-BE49-F238E27FC236}">
                <a16:creationId xmlns:a16="http://schemas.microsoft.com/office/drawing/2014/main" id="{43E06631-8109-77A9-AF92-E14C9729DF6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2324" y="235269"/>
            <a:ext cx="1254750" cy="267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ject 12">
            <a:extLst>
              <a:ext uri="{FF2B5EF4-FFF2-40B4-BE49-F238E27FC236}">
                <a16:creationId xmlns:a16="http://schemas.microsoft.com/office/drawing/2014/main" id="{6A01493E-52B7-ECF5-8317-E30DF72F4FD8}"/>
              </a:ext>
            </a:extLst>
          </p:cNvPr>
          <p:cNvPicPr/>
          <p:nvPr/>
        </p:nvPicPr>
        <p:blipFill>
          <a:blip r:embed="rId4" cstate="print"/>
          <a:srcRect t="17302" b="15165"/>
          <a:stretch>
            <a:fillRect/>
          </a:stretch>
        </p:blipFill>
        <p:spPr>
          <a:xfrm>
            <a:off x="6443270" y="35677"/>
            <a:ext cx="1385312" cy="484639"/>
          </a:xfrm>
          <a:prstGeom prst="rect">
            <a:avLst/>
          </a:prstGeom>
        </p:spPr>
      </p:pic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A2791EA-C559-152E-076F-AEED8B58B69E}"/>
              </a:ext>
            </a:extLst>
          </p:cNvPr>
          <p:cNvSpPr/>
          <p:nvPr/>
        </p:nvSpPr>
        <p:spPr>
          <a:xfrm>
            <a:off x="958627" y="1324485"/>
            <a:ext cx="6982980" cy="298339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3FD4DF5-CE7E-4C0E-3150-FCE12B668138}"/>
              </a:ext>
            </a:extLst>
          </p:cNvPr>
          <p:cNvSpPr txBox="1"/>
          <p:nvPr/>
        </p:nvSpPr>
        <p:spPr>
          <a:xfrm>
            <a:off x="1407268" y="1731524"/>
            <a:ext cx="61267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/>
              <a:t>Aprovar a Emenda N° 610, de autoria do Deputado Domingos Neto</a:t>
            </a:r>
          </a:p>
          <a:p>
            <a:endParaRPr lang="pt-BR" sz="1800" dirty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sz="1800" dirty="0"/>
              <a:t>Manutenção da equiparação tributária do Títulos de Capitalização aos demais segmentos de compõe o mercado segurador</a:t>
            </a:r>
          </a:p>
        </p:txBody>
      </p:sp>
    </p:spTree>
    <p:extLst>
      <p:ext uri="{BB962C8B-B14F-4D97-AF65-F5344CB8AC3E}">
        <p14:creationId xmlns:p14="http://schemas.microsoft.com/office/powerpoint/2010/main" val="393482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105F8DC610B474690A525763F8B5615" ma:contentTypeVersion="18" ma:contentTypeDescription="Crie um novo documento." ma:contentTypeScope="" ma:versionID="714759e4c96e13f1380ad7a54fff2d51">
  <xsd:schema xmlns:xsd="http://www.w3.org/2001/XMLSchema" xmlns:xs="http://www.w3.org/2001/XMLSchema" xmlns:p="http://schemas.microsoft.com/office/2006/metadata/properties" xmlns:ns2="b7f0a5c1-2f9c-4047-855e-29ca03086648" xmlns:ns3="bcc82b4d-472a-4aa2-907e-8731e0702498" targetNamespace="http://schemas.microsoft.com/office/2006/metadata/properties" ma:root="true" ma:fieldsID="fb8b43ea12a357e8d15dc7854619a9e5" ns2:_="" ns3:_="">
    <xsd:import namespace="b7f0a5c1-2f9c-4047-855e-29ca03086648"/>
    <xsd:import namespace="bcc82b4d-472a-4aa2-907e-8731e07024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0a5c1-2f9c-4047-855e-29ca030866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d2bda3a4-2e47-4d17-9188-24fd44e025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82b4d-472a-4aa2-907e-8731e070249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e9a0186-2acb-4f36-96a5-8f236e0832d9}" ma:internalName="TaxCatchAll" ma:showField="CatchAllData" ma:web="bcc82b4d-472a-4aa2-907e-8731e07024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c82b4d-472a-4aa2-907e-8731e0702498" xsi:nil="true"/>
    <lcf76f155ced4ddcb4097134ff3c332f xmlns="b7f0a5c1-2f9c-4047-855e-29ca0308664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500502-7025-461F-8AB6-0F74BBBC1293}"/>
</file>

<file path=customXml/itemProps2.xml><?xml version="1.0" encoding="utf-8"?>
<ds:datastoreItem xmlns:ds="http://schemas.openxmlformats.org/officeDocument/2006/customXml" ds:itemID="{BB4C6184-3492-4B79-9BDE-BA3122BFA240}"/>
</file>

<file path=customXml/itemProps3.xml><?xml version="1.0" encoding="utf-8"?>
<ds:datastoreItem xmlns:ds="http://schemas.openxmlformats.org/officeDocument/2006/customXml" ds:itemID="{9B2D2685-B7E8-420D-B962-B5C796611E00}"/>
</file>

<file path=docProps/app.xml><?xml version="1.0" encoding="utf-8"?>
<Properties xmlns="http://schemas.openxmlformats.org/officeDocument/2006/extended-properties" xmlns:vt="http://schemas.openxmlformats.org/officeDocument/2006/docPropsVTypes">
  <TotalTime>14981</TotalTime>
  <Words>415</Words>
  <Application>Microsoft Office PowerPoint</Application>
  <PresentationFormat>Apresentação na tela (16:9)</PresentationFormat>
  <Paragraphs>78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11</vt:i4>
      </vt:variant>
    </vt:vector>
  </HeadingPairs>
  <TitlesOfParts>
    <vt:vector size="22" baseType="lpstr">
      <vt:lpstr>Wingdings</vt:lpstr>
      <vt:lpstr>Montserrat</vt:lpstr>
      <vt:lpstr>Epilogue Light</vt:lpstr>
      <vt:lpstr>Aptos</vt:lpstr>
      <vt:lpstr>Calibri</vt:lpstr>
      <vt:lpstr>Barlow Light</vt:lpstr>
      <vt:lpstr>Arial</vt:lpstr>
      <vt:lpstr>Montserrat SemiBold</vt:lpstr>
      <vt:lpstr>2_Simple Light</vt:lpstr>
      <vt:lpstr>3_Simple Light</vt:lpstr>
      <vt:lpstr>4_Tema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Karini Teixeira Rezende Madeira / SUPAT</dc:creator>
  <cp:lastModifiedBy>Natanael Aparecido de Castro</cp:lastModifiedBy>
  <cp:revision>495</cp:revision>
  <cp:lastPrinted>2025-07-15T20:58:40Z</cp:lastPrinted>
  <dcterms:modified xsi:type="dcterms:W3CDTF">2025-08-26T20:53:23Z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0x0101001105F8DC610B474690A525763F8B5615</vt:lpwstr>
  </property>
</Properties>
</file>