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18"/>
  </p:notesMasterIdLst>
  <p:handoutMasterIdLst>
    <p:handoutMasterId r:id="rId19"/>
  </p:handoutMasterIdLst>
  <p:sldIdLst>
    <p:sldId id="852" r:id="rId2"/>
    <p:sldId id="858" r:id="rId3"/>
    <p:sldId id="857" r:id="rId4"/>
    <p:sldId id="854" r:id="rId5"/>
    <p:sldId id="849" r:id="rId6"/>
    <p:sldId id="853" r:id="rId7"/>
    <p:sldId id="850" r:id="rId8"/>
    <p:sldId id="867" r:id="rId9"/>
    <p:sldId id="841" r:id="rId10"/>
    <p:sldId id="866" r:id="rId11"/>
    <p:sldId id="861" r:id="rId12"/>
    <p:sldId id="862" r:id="rId13"/>
    <p:sldId id="863" r:id="rId14"/>
    <p:sldId id="864" r:id="rId15"/>
    <p:sldId id="865" r:id="rId16"/>
    <p:sldId id="859" r:id="rId17"/>
  </p:sldIdLst>
  <p:sldSz cx="9144000" cy="5143500" type="screen16x9"/>
  <p:notesSz cx="7099300" cy="10234613"/>
  <p:defaultTextStyle>
    <a:defPPr marL="0" marR="0" indent="0" algn="l" defTabSz="6858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3429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6858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0287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3716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17145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0574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24003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2743200" algn="l" defTabSz="685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7B7B7B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8" userDrawn="1">
          <p15:clr>
            <a:srgbClr val="A4A3A4"/>
          </p15:clr>
        </p15:guide>
        <p15:guide id="2" pos="2257" userDrawn="1">
          <p15:clr>
            <a:srgbClr val="A4A3A4"/>
          </p15:clr>
        </p15:guide>
        <p15:guide id="3" orient="horz" pos="3225" userDrawn="1">
          <p15:clr>
            <a:srgbClr val="A4A3A4"/>
          </p15:clr>
        </p15:guide>
        <p15:guide id="4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phael Sousa" initials="RS" lastIdx="16" clrIdx="0"/>
  <p:cmAuthor id="1" name="Alice Bentzen Fonseca Assumpcao" initials="ABF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89"/>
    <a:srgbClr val="4D4D4D"/>
    <a:srgbClr val="009933"/>
    <a:srgbClr val="000000"/>
    <a:srgbClr val="65B32E"/>
    <a:srgbClr val="52BBB5"/>
    <a:srgbClr val="51B6B9"/>
    <a:srgbClr val="7F7F7F"/>
    <a:srgbClr val="006FB9"/>
    <a:srgbClr val="7B7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4E6"/>
          </a:solidFill>
        </a:fill>
      </a:tcStyle>
    </a:wholeTbl>
    <a:band2H>
      <a:tcTxStyle/>
      <a:tcStyle>
        <a:tcBdr/>
        <a:fill>
          <a:solidFill>
            <a:srgbClr val="E6EBF3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6CFCA"/>
          </a:solidFill>
        </a:fill>
      </a:tcStyle>
    </a:wholeTbl>
    <a:band2H>
      <a:tcTxStyle/>
      <a:tcStyle>
        <a:tcBdr/>
        <a:fill>
          <a:solidFill>
            <a:srgbClr val="FAE9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FCA"/>
          </a:solidFill>
        </a:fill>
      </a:tcStyle>
    </a:wholeTbl>
    <a:band2H>
      <a:tcTxStyle/>
      <a:tcStyle>
        <a:tcBdr/>
        <a:fill>
          <a:solidFill>
            <a:srgbClr val="FFF7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CECEC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7B7B7B"/>
        </a:fontRef>
        <a:srgbClr val="7B7B7B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7B7B7B"/>
              </a:solidFill>
              <a:prstDash val="solid"/>
              <a:round/>
            </a:ln>
          </a:top>
          <a:bottom>
            <a:ln w="254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B7B7B"/>
              </a:solidFill>
              <a:prstDash val="solid"/>
              <a:round/>
            </a:ln>
          </a:top>
          <a:bottom>
            <a:ln w="254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6D6D6"/>
          </a:solidFill>
        </a:fill>
      </a:tcStyle>
    </a:wholeTbl>
    <a:band2H>
      <a:tcTxStyle/>
      <a:tcStyle>
        <a:tcBdr/>
        <a:fill>
          <a:solidFill>
            <a:srgbClr val="ECEC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7B7B7B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7B7B7B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7B7B7B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7B7B7B"/>
              </a:solidFill>
              <a:prstDash val="solid"/>
              <a:round/>
            </a:ln>
          </a:left>
          <a:right>
            <a:ln w="12700" cap="flat">
              <a:solidFill>
                <a:srgbClr val="7B7B7B"/>
              </a:solidFill>
              <a:prstDash val="solid"/>
              <a:round/>
            </a:ln>
          </a:right>
          <a:top>
            <a:ln w="12700" cap="flat">
              <a:solidFill>
                <a:srgbClr val="7B7B7B"/>
              </a:solidFill>
              <a:prstDash val="solid"/>
              <a:round/>
            </a:ln>
          </a:top>
          <a:bottom>
            <a:ln w="127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solidFill>
                <a:srgbClr val="7B7B7B"/>
              </a:solidFill>
              <a:prstDash val="solid"/>
              <a:round/>
            </a:ln>
          </a:insideH>
          <a:insideV>
            <a:ln w="12700" cap="flat">
              <a:solidFill>
                <a:srgbClr val="7B7B7B"/>
              </a:solidFill>
              <a:prstDash val="solid"/>
              <a:round/>
            </a:ln>
          </a:insideV>
        </a:tcBdr>
        <a:fill>
          <a:solidFill>
            <a:srgbClr val="7B7B7B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7B7B7B"/>
              </a:solidFill>
              <a:prstDash val="solid"/>
              <a:round/>
            </a:ln>
          </a:left>
          <a:right>
            <a:ln w="12700" cap="flat">
              <a:solidFill>
                <a:srgbClr val="7B7B7B"/>
              </a:solidFill>
              <a:prstDash val="solid"/>
              <a:round/>
            </a:ln>
          </a:right>
          <a:top>
            <a:ln w="12700" cap="flat">
              <a:solidFill>
                <a:srgbClr val="7B7B7B"/>
              </a:solidFill>
              <a:prstDash val="solid"/>
              <a:round/>
            </a:ln>
          </a:top>
          <a:bottom>
            <a:ln w="127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solidFill>
                <a:srgbClr val="7B7B7B"/>
              </a:solidFill>
              <a:prstDash val="solid"/>
              <a:round/>
            </a:ln>
          </a:insideH>
          <a:insideV>
            <a:ln w="12700" cap="flat">
              <a:solidFill>
                <a:srgbClr val="7B7B7B"/>
              </a:solidFill>
              <a:prstDash val="solid"/>
              <a:round/>
            </a:ln>
          </a:insideV>
        </a:tcBdr>
        <a:fill>
          <a:solidFill>
            <a:srgbClr val="7B7B7B">
              <a:alpha val="20000"/>
            </a:srgbClr>
          </a:solidFill>
        </a:fill>
      </a:tcStyle>
    </a:firstCol>
    <a:lastRow>
      <a:tcTxStyle b="on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7B7B7B"/>
              </a:solidFill>
              <a:prstDash val="solid"/>
              <a:round/>
            </a:ln>
          </a:left>
          <a:right>
            <a:ln w="12700" cap="flat">
              <a:solidFill>
                <a:srgbClr val="7B7B7B"/>
              </a:solidFill>
              <a:prstDash val="solid"/>
              <a:round/>
            </a:ln>
          </a:right>
          <a:top>
            <a:ln w="50800" cap="flat">
              <a:solidFill>
                <a:srgbClr val="7B7B7B"/>
              </a:solidFill>
              <a:prstDash val="solid"/>
              <a:round/>
            </a:ln>
          </a:top>
          <a:bottom>
            <a:ln w="127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solidFill>
                <a:srgbClr val="7B7B7B"/>
              </a:solidFill>
              <a:prstDash val="solid"/>
              <a:round/>
            </a:ln>
          </a:insideH>
          <a:insideV>
            <a:ln w="12700" cap="flat">
              <a:solidFill>
                <a:srgbClr val="7B7B7B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7B7B7B"/>
        </a:fontRef>
        <a:srgbClr val="7B7B7B"/>
      </a:tcTxStyle>
      <a:tcStyle>
        <a:tcBdr>
          <a:left>
            <a:ln w="12700" cap="flat">
              <a:solidFill>
                <a:srgbClr val="7B7B7B"/>
              </a:solidFill>
              <a:prstDash val="solid"/>
              <a:round/>
            </a:ln>
          </a:left>
          <a:right>
            <a:ln w="12700" cap="flat">
              <a:solidFill>
                <a:srgbClr val="7B7B7B"/>
              </a:solidFill>
              <a:prstDash val="solid"/>
              <a:round/>
            </a:ln>
          </a:right>
          <a:top>
            <a:ln w="12700" cap="flat">
              <a:solidFill>
                <a:srgbClr val="7B7B7B"/>
              </a:solidFill>
              <a:prstDash val="solid"/>
              <a:round/>
            </a:ln>
          </a:top>
          <a:bottom>
            <a:ln w="25400" cap="flat">
              <a:solidFill>
                <a:srgbClr val="7B7B7B"/>
              </a:solidFill>
              <a:prstDash val="solid"/>
              <a:round/>
            </a:ln>
          </a:bottom>
          <a:insideH>
            <a:ln w="12700" cap="flat">
              <a:solidFill>
                <a:srgbClr val="7B7B7B"/>
              </a:solidFill>
              <a:prstDash val="solid"/>
              <a:round/>
            </a:ln>
          </a:insideH>
          <a:insideV>
            <a:ln w="12700" cap="flat">
              <a:solidFill>
                <a:srgbClr val="7B7B7B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24" autoAdjust="0"/>
    <p:restoredTop sz="82922" autoAdjust="0"/>
  </p:normalViewPr>
  <p:slideViewPr>
    <p:cSldViewPr>
      <p:cViewPr varScale="1">
        <p:scale>
          <a:sx n="71" d="100"/>
          <a:sy n="71" d="100"/>
        </p:scale>
        <p:origin x="603" y="48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968"/>
        <p:guide pos="2257"/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bndes.net\bndes\areas\AST\DEPOG\DPTO\GERIN\Fontes%20de%20consulta\Garantias%20a%20MPME%20em%20rela&#231;&#227;o%20ao%20PIB%20-%20diversos%20pa&#237;ses%20(fonte%20REGAR)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8B3A"/>
            </a:solidFill>
          </c:spPr>
          <c:invertIfNegative val="0"/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2400" b="1">
                      <a:solidFill>
                        <a:schemeClr val="tx1"/>
                      </a:solidFill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>
                    <a:solidFill>
                      <a:srgbClr val="4D4D4D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Plan1!$D$9:$D$18</c:f>
              <c:strCache>
                <c:ptCount val="10"/>
                <c:pt idx="0">
                  <c:v>Japão</c:v>
                </c:pt>
                <c:pt idx="1">
                  <c:v>Coréia do Sul</c:v>
                </c:pt>
                <c:pt idx="2">
                  <c:v>Itália</c:v>
                </c:pt>
                <c:pt idx="3">
                  <c:v>Portugal</c:v>
                </c:pt>
                <c:pt idx="4">
                  <c:v>Chile</c:v>
                </c:pt>
                <c:pt idx="5">
                  <c:v>Colômbia</c:v>
                </c:pt>
                <c:pt idx="6">
                  <c:v>Canadá</c:v>
                </c:pt>
                <c:pt idx="7">
                  <c:v>França</c:v>
                </c:pt>
                <c:pt idx="8">
                  <c:v>EUA</c:v>
                </c:pt>
                <c:pt idx="9">
                  <c:v>Brasil</c:v>
                </c:pt>
              </c:strCache>
            </c:strRef>
          </c:cat>
          <c:val>
            <c:numRef>
              <c:f>Plan1!$E$9:$E$18</c:f>
              <c:numCache>
                <c:formatCode>0.0%</c:formatCode>
                <c:ptCount val="10"/>
                <c:pt idx="0">
                  <c:v>6.4000000000000001E-2</c:v>
                </c:pt>
                <c:pt idx="1">
                  <c:v>5.1999999999999998E-2</c:v>
                </c:pt>
                <c:pt idx="2">
                  <c:v>1.9E-2</c:v>
                </c:pt>
                <c:pt idx="3">
                  <c:v>1.7999999999999999E-2</c:v>
                </c:pt>
                <c:pt idx="4">
                  <c:v>1.4999999999999999E-2</c:v>
                </c:pt>
                <c:pt idx="5">
                  <c:v>1.4999999999999999E-2</c:v>
                </c:pt>
                <c:pt idx="6">
                  <c:v>8.0000000000000002E-3</c:v>
                </c:pt>
                <c:pt idx="7">
                  <c:v>8.0000000000000002E-3</c:v>
                </c:pt>
                <c:pt idx="8">
                  <c:v>6.3E-3</c:v>
                </c:pt>
                <c:pt idx="9">
                  <c:v>3.5000000000000001E-3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432440"/>
        <c:axId val="90336072"/>
      </c:barChart>
      <c:catAx>
        <c:axId val="1194324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0336072"/>
        <c:crosses val="autoZero"/>
        <c:auto val="1"/>
        <c:lblAlgn val="ctr"/>
        <c:lblOffset val="100"/>
        <c:noMultiLvlLbl val="0"/>
      </c:catAx>
      <c:valAx>
        <c:axId val="90336072"/>
        <c:scaling>
          <c:orientation val="minMax"/>
        </c:scaling>
        <c:delete val="1"/>
        <c:axPos val="l"/>
        <c:numFmt formatCode="0.0%" sourceLinked="1"/>
        <c:majorTickMark val="out"/>
        <c:minorTickMark val="none"/>
        <c:tickLblPos val="nextTo"/>
        <c:crossAx val="119432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doughnutChart>
        <c:varyColors val="1"/>
        <c:ser>
          <c:idx val="0"/>
          <c:order val="0"/>
          <c:dPt>
            <c:idx val="1"/>
            <c:bubble3D val="0"/>
            <c:spPr>
              <a:solidFill>
                <a:srgbClr val="00CC99">
                  <a:lumMod val="75000"/>
                </a:srgbClr>
              </a:solidFill>
            </c:spPr>
          </c:dPt>
          <c:dPt>
            <c:idx val="2"/>
            <c:bubble3D val="0"/>
            <c:spPr>
              <a:solidFill>
                <a:srgbClr val="00B0F0"/>
              </a:solidFill>
            </c:spPr>
          </c:dPt>
          <c:dLbls>
            <c:dLbl>
              <c:idx val="0"/>
              <c:layout>
                <c:manualLayout>
                  <c:x val="-0.19794723291677008"/>
                  <c:y val="-0.10035700684219935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826754998603181"/>
                      <c:h val="0.2424268174834903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8125642960799515"/>
                  <c:y val="4.935659596496225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14,9</a:t>
                    </a:r>
                    <a:r>
                      <a:rPr lang="en-US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21388230149423804"/>
                  <c:y val="0.1924907242633528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Arial Black" panose="020B0A04020102020204" pitchFamily="34" charset="0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Plan1!$K$14:$K$16</c:f>
              <c:strCache>
                <c:ptCount val="3"/>
                <c:pt idx="0">
                  <c:v>ABGF</c:v>
                </c:pt>
                <c:pt idx="1">
                  <c:v>BNDES</c:v>
                </c:pt>
                <c:pt idx="2">
                  <c:v>Agentes Financeiros</c:v>
                </c:pt>
              </c:strCache>
            </c:strRef>
          </c:cat>
          <c:val>
            <c:numRef>
              <c:f>Plan1!$L$14:$L$16</c:f>
              <c:numCache>
                <c:formatCode>0.0%</c:formatCode>
                <c:ptCount val="3"/>
                <c:pt idx="0">
                  <c:v>0.80500000000000005</c:v>
                </c:pt>
                <c:pt idx="1">
                  <c:v>0.14899999999999999</c:v>
                </c:pt>
                <c:pt idx="2">
                  <c:v>4.599999999999993E-2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9"/>
        <c:holeSize val="50"/>
      </c:doughnutChart>
    </c:plotArea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1730"/>
          </a:xfrm>
          <a:prstGeom prst="rect">
            <a:avLst/>
          </a:prstGeom>
        </p:spPr>
        <p:txBody>
          <a:bodyPr vert="horz" lIns="94764" tIns="47382" rIns="94764" bIns="47382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1296" y="0"/>
            <a:ext cx="3076364" cy="511730"/>
          </a:xfrm>
          <a:prstGeom prst="rect">
            <a:avLst/>
          </a:prstGeom>
        </p:spPr>
        <p:txBody>
          <a:bodyPr vert="horz" lIns="94764" tIns="47382" rIns="94764" bIns="47382" rtlCol="0"/>
          <a:lstStyle>
            <a:lvl1pPr algn="r">
              <a:defRPr sz="1200"/>
            </a:lvl1pPr>
          </a:lstStyle>
          <a:p>
            <a:fld id="{A26172B9-C07C-4A72-8F81-C09CB9B97BBE}" type="datetimeFigureOut">
              <a:rPr lang="pt-BR" smtClean="0"/>
              <a:t>17/09/2019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4" cy="511730"/>
          </a:xfrm>
          <a:prstGeom prst="rect">
            <a:avLst/>
          </a:prstGeom>
        </p:spPr>
        <p:txBody>
          <a:bodyPr vert="horz" lIns="94764" tIns="47382" rIns="94764" bIns="47382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1296" y="9721106"/>
            <a:ext cx="3076364" cy="511730"/>
          </a:xfrm>
          <a:prstGeom prst="rect">
            <a:avLst/>
          </a:prstGeom>
        </p:spPr>
        <p:txBody>
          <a:bodyPr vert="horz" lIns="94764" tIns="47382" rIns="94764" bIns="47382" rtlCol="0" anchor="b"/>
          <a:lstStyle>
            <a:lvl1pPr algn="r">
              <a:defRPr sz="1200"/>
            </a:lvl1pPr>
          </a:lstStyle>
          <a:p>
            <a:fld id="{39681D06-C590-4CA8-ABD3-9B704B71DAB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680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prstGeom prst="rect">
            <a:avLst/>
          </a:prstGeom>
        </p:spPr>
        <p:txBody>
          <a:bodyPr lIns="94764" tIns="47382" rIns="94764" bIns="47382"/>
          <a:lstStyle/>
          <a:p>
            <a:endParaRPr/>
          </a:p>
        </p:txBody>
      </p:sp>
      <p:sp>
        <p:nvSpPr>
          <p:cNvPr id="134" name="Shape 134"/>
          <p:cNvSpPr>
            <a:spLocks noGrp="1"/>
          </p:cNvSpPr>
          <p:nvPr>
            <p:ph type="body" sz="quarter" idx="1"/>
          </p:nvPr>
        </p:nvSpPr>
        <p:spPr>
          <a:xfrm>
            <a:off x="946576" y="4861442"/>
            <a:ext cx="5206153" cy="4605576"/>
          </a:xfrm>
          <a:prstGeom prst="rect">
            <a:avLst/>
          </a:prstGeom>
        </p:spPr>
        <p:txBody>
          <a:bodyPr lIns="94764" tIns="47382" rIns="94764" bIns="47382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0714094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1pPr>
    <a:lvl2pPr indent="17145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2pPr>
    <a:lvl3pPr indent="34290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3pPr>
    <a:lvl4pPr indent="51435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4pPr>
    <a:lvl5pPr indent="68580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5pPr>
    <a:lvl6pPr indent="85725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6pPr>
    <a:lvl7pPr indent="102870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7pPr>
    <a:lvl8pPr indent="120015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8pPr>
    <a:lvl9pPr indent="1371600" latinLnBrk="0">
      <a:defRPr sz="900">
        <a:solidFill>
          <a:srgbClr val="7B7B7B"/>
        </a:solidFill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020728" y="9720920"/>
            <a:ext cx="3076916" cy="512059"/>
          </a:xfrm>
          <a:prstGeom prst="rect">
            <a:avLst/>
          </a:prstGeom>
        </p:spPr>
        <p:txBody>
          <a:bodyPr lIns="94764" tIns="47382" rIns="94764" bIns="47382"/>
          <a:lstStyle/>
          <a:p>
            <a:fld id="{15294676-A119-4ECE-A8BD-F881D787D328}" type="slidenum">
              <a:rPr lang="pt-BR" smtClean="0"/>
              <a:pPr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4833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Scania e Safra</a:t>
            </a:r>
            <a:r>
              <a:rPr lang="pt-BR" baseline="0" dirty="0"/>
              <a:t> BM não estão operando máquina a máquina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020506" y="9720674"/>
            <a:ext cx="3077137" cy="512303"/>
          </a:xfrm>
          <a:prstGeom prst="rect">
            <a:avLst/>
          </a:prstGeom>
        </p:spPr>
        <p:txBody>
          <a:bodyPr lIns="94764" tIns="47382" rIns="94764" bIns="47382"/>
          <a:lstStyle/>
          <a:p>
            <a:fld id="{15294676-A119-4ECE-A8BD-F881D787D328}" type="slidenum">
              <a:rPr lang="pt-BR" smtClean="0">
                <a:solidFill>
                  <a:prstClr val="black"/>
                </a:solidFill>
                <a:latin typeface="Calibri"/>
              </a:rPr>
              <a:pPr/>
              <a:t>6</a:t>
            </a:fld>
            <a:endParaRPr lang="pt-BR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4762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139700" y="768350"/>
            <a:ext cx="6819900" cy="3836988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7641">
              <a:defRPr/>
            </a:pPr>
            <a:r>
              <a:rPr lang="pt-BR" altLang="pt-BR" dirty="0"/>
              <a:t>Comentar banheiro</a:t>
            </a:r>
          </a:p>
        </p:txBody>
      </p:sp>
    </p:spTree>
    <p:extLst>
      <p:ext uri="{BB962C8B-B14F-4D97-AF65-F5344CB8AC3E}">
        <p14:creationId xmlns:p14="http://schemas.microsoft.com/office/powerpoint/2010/main" val="1490786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020728" y="9720920"/>
            <a:ext cx="3076916" cy="512059"/>
          </a:xfrm>
          <a:prstGeom prst="rect">
            <a:avLst/>
          </a:prstGeom>
        </p:spPr>
        <p:txBody>
          <a:bodyPr lIns="94764" tIns="47382" rIns="94764" bIns="47382"/>
          <a:lstStyle/>
          <a:p>
            <a:fld id="{A866F14C-3079-4346-898D-2EFE67122DB2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779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479425" y="1279525"/>
            <a:ext cx="6140450" cy="34544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020728" y="9720920"/>
            <a:ext cx="3076916" cy="512059"/>
          </a:xfrm>
          <a:prstGeom prst="rect">
            <a:avLst/>
          </a:prstGeom>
        </p:spPr>
        <p:txBody>
          <a:bodyPr lIns="94764" tIns="47382" rIns="94764" bIns="47382"/>
          <a:lstStyle/>
          <a:p>
            <a:fld id="{A866F14C-3079-4346-898D-2EFE67122DB2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7428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>
          <a:xfrm>
            <a:off x="4020728" y="9720920"/>
            <a:ext cx="3076916" cy="512059"/>
          </a:xfrm>
          <a:prstGeom prst="rect">
            <a:avLst/>
          </a:prstGeom>
        </p:spPr>
        <p:txBody>
          <a:bodyPr lIns="94764" tIns="47382" rIns="94764" bIns="47382"/>
          <a:lstStyle/>
          <a:p>
            <a:fld id="{15294676-A119-4ECE-A8BD-F881D787D328}" type="slidenum">
              <a:rPr lang="pt-BR" smtClean="0"/>
              <a:pPr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06998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910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iso de Restri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4395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  <a:prstGeom prst="rect">
            <a:avLst/>
          </a:prstGeom>
        </p:spPr>
        <p:txBody>
          <a:bodyPr lIns="68580" tIns="34290" rIns="68580" bIns="34290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077D5396-0D87-430A-9BAD-2CA4F63961EE}" type="datetimeFigureOut">
              <a:rPr lang="pt-BR" smtClean="0"/>
              <a:pPr/>
              <a:t>17/09/2019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88D8C2C2-D231-4220-863A-EE482A96C58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994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viso de Restri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3"/>
          <p:cNvSpPr>
            <a:spLocks noGrp="1"/>
          </p:cNvSpPr>
          <p:nvPr>
            <p:ph sz="quarter" idx="12" hasCustomPrompt="1"/>
          </p:nvPr>
        </p:nvSpPr>
        <p:spPr>
          <a:xfrm>
            <a:off x="0" y="4783455"/>
            <a:ext cx="9043261" cy="350996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r">
              <a:buNone/>
              <a:defRPr sz="900"/>
            </a:lvl1pPr>
          </a:lstStyle>
          <a:p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Classificação: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Documento controlado 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Restrição de acesso: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Associados ABDE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Gestora: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AOI/DERAI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14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viso de Restri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3"/>
          <p:cNvSpPr>
            <a:spLocks noGrp="1"/>
          </p:cNvSpPr>
          <p:nvPr>
            <p:ph sz="quarter" idx="12" hasCustomPrompt="1"/>
          </p:nvPr>
        </p:nvSpPr>
        <p:spPr>
          <a:xfrm>
            <a:off x="0" y="4783455"/>
            <a:ext cx="9043261" cy="350996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r">
              <a:buNone/>
              <a:defRPr sz="900"/>
            </a:lvl1pPr>
          </a:lstStyle>
          <a:p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Classificação: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Documento controlado 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Restrição de acesso: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Associados ABDE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Gestora: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AOI/DERAI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391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Aviso de Restri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359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Aviso de Restri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3"/>
          <p:cNvSpPr>
            <a:spLocks noGrp="1"/>
          </p:cNvSpPr>
          <p:nvPr>
            <p:ph sz="quarter" idx="12" hasCustomPrompt="1"/>
          </p:nvPr>
        </p:nvSpPr>
        <p:spPr>
          <a:xfrm>
            <a:off x="0" y="4783455"/>
            <a:ext cx="9043261" cy="350996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900"/>
            </a:lvl1pPr>
          </a:lstStyle>
          <a:p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Classificação: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Documento controlado 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Restrição de acesso: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Associados ABDE  </a:t>
            </a:r>
            <a:r>
              <a:rPr lang="pt-BR" alt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Gestora:</a:t>
            </a: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AOI/DERAI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3443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microsoft.com/office/2007/relationships/hdphoto" Target="../media/hdphoto2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microsoft.com/office/2007/relationships/hdphoto" Target="../media/hdphoto1.wdp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 rotWithShape="1">
          <a:blip r:embed="rId9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colorTemperature colorTemp="6750"/>
                    </a14:imgEffect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3277" b="55897"/>
          <a:stretch/>
        </p:blipFill>
        <p:spPr bwMode="auto">
          <a:xfrm>
            <a:off x="6049556" y="118127"/>
            <a:ext cx="664899" cy="13617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9" name="Retângulo 8"/>
          <p:cNvSpPr/>
          <p:nvPr userDrawn="1"/>
        </p:nvSpPr>
        <p:spPr>
          <a:xfrm>
            <a:off x="0" y="-9888"/>
            <a:ext cx="9174362" cy="516352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pt-BR" dirty="0"/>
          </a:p>
        </p:txBody>
      </p:sp>
      <p:pic>
        <p:nvPicPr>
          <p:cNvPr id="11" name="Picture 2"/>
          <p:cNvPicPr>
            <a:picLocks noChangeAspect="1" noChangeArrowheads="1"/>
          </p:cNvPicPr>
          <p:nvPr userDrawn="1"/>
        </p:nvPicPr>
        <p:blipFill rotWithShape="1">
          <a:blip r:embed="rId11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colorTemperature colorTemp="6750"/>
                    </a14:imgEffect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3277" b="55897"/>
          <a:stretch/>
        </p:blipFill>
        <p:spPr bwMode="auto">
          <a:xfrm>
            <a:off x="8066075" y="157502"/>
            <a:ext cx="886532" cy="181571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2" name="Retângulo 11"/>
          <p:cNvSpPr/>
          <p:nvPr userDrawn="1"/>
        </p:nvSpPr>
        <p:spPr>
          <a:xfrm>
            <a:off x="0" y="506464"/>
            <a:ext cx="9174362" cy="1221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spcCol="0"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292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chart" Target="../charts/chart2.xml"/><Relationship Id="rId4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tags" Target="../tags/tag6.xml"/><Relationship Id="rId7" Type="http://schemas.openxmlformats.org/officeDocument/2006/relationships/slideLayout" Target="../slideLayouts/slideLayout1.xml"/><Relationship Id="rId12" Type="http://schemas.openxmlformats.org/officeDocument/2006/relationships/image" Target="../media/image36.jpg"/><Relationship Id="rId17" Type="http://schemas.openxmlformats.org/officeDocument/2006/relationships/image" Target="../media/image41.png"/><Relationship Id="rId2" Type="http://schemas.openxmlformats.org/officeDocument/2006/relationships/tags" Target="../tags/tag5.xml"/><Relationship Id="rId16" Type="http://schemas.openxmlformats.org/officeDocument/2006/relationships/image" Target="../media/image40.png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35.png"/><Relationship Id="rId5" Type="http://schemas.openxmlformats.org/officeDocument/2006/relationships/tags" Target="../tags/tag8.xml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4" Type="http://schemas.openxmlformats.org/officeDocument/2006/relationships/tags" Target="../tags/tag7.xml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g"/><Relationship Id="rId7" Type="http://schemas.openxmlformats.org/officeDocument/2006/relationships/image" Target="../media/image48.png"/><Relationship Id="rId2" Type="http://schemas.openxmlformats.org/officeDocument/2006/relationships/image" Target="../media/image4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5119576" cy="5143500"/>
          </a:xfrm>
          <a:prstGeom prst="rect">
            <a:avLst/>
          </a:prstGeom>
          <a:solidFill>
            <a:srgbClr val="004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algn="ctr"/>
            <a:endParaRPr lang="pt-BR" dirty="0"/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933" y="268856"/>
            <a:ext cx="1687068" cy="67665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26"/>
          <a:stretch/>
        </p:blipFill>
        <p:spPr>
          <a:xfrm>
            <a:off x="4739155" y="1976"/>
            <a:ext cx="4435325" cy="5143500"/>
          </a:xfrm>
          <a:prstGeom prst="rect">
            <a:avLst/>
          </a:prstGeom>
        </p:spPr>
      </p:pic>
      <p:sp>
        <p:nvSpPr>
          <p:cNvPr id="9" name="Espaço Reservado para Conteúdo 3"/>
          <p:cNvSpPr txBox="1">
            <a:spLocks/>
          </p:cNvSpPr>
          <p:nvPr/>
        </p:nvSpPr>
        <p:spPr>
          <a:xfrm>
            <a:off x="107504" y="4899398"/>
            <a:ext cx="5539612" cy="244103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r>
              <a:rPr lang="pt-BR" altLang="pt-BR" sz="11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Classificação: Documento </a:t>
            </a:r>
            <a:r>
              <a:rPr lang="pt-BR" altLang="pt-BR" sz="11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Controlado </a:t>
            </a:r>
            <a:r>
              <a:rPr lang="pt-BR" altLang="pt-BR" sz="11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Gestora</a:t>
            </a:r>
            <a:r>
              <a:rPr lang="pt-BR" altLang="pt-BR" sz="11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ADIG</a:t>
            </a:r>
            <a:endParaRPr lang="pt-BR" altLang="pt-BR" sz="11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64490"/>
            <a:ext cx="1656184" cy="667470"/>
          </a:xfrm>
          <a:prstGeom prst="rect">
            <a:avLst/>
          </a:prstGeom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802863" y="1774184"/>
            <a:ext cx="3197869" cy="1529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1" tIns="25715" rIns="51431" bIns="25715">
            <a:spAutoFit/>
          </a:bodyPr>
          <a:lstStyle>
            <a:lvl1pPr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30000"/>
              </a:spcBef>
              <a:spcAft>
                <a:spcPct val="50000"/>
              </a:spcAft>
            </a:pPr>
            <a:r>
              <a:rPr lang="pt-BR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 de Repasse do BNDES</a:t>
            </a:r>
          </a:p>
        </p:txBody>
      </p:sp>
    </p:spTree>
    <p:extLst>
      <p:ext uri="{BB962C8B-B14F-4D97-AF65-F5344CB8AC3E}">
        <p14:creationId xmlns:p14="http://schemas.microsoft.com/office/powerpoint/2010/main" val="102192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0"/>
            <a:ext cx="5119576" cy="5143500"/>
          </a:xfrm>
          <a:prstGeom prst="rect">
            <a:avLst/>
          </a:prstGeom>
          <a:solidFill>
            <a:srgbClr val="00438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algn="ctr"/>
            <a:endParaRPr lang="pt-BR" dirty="0"/>
          </a:p>
        </p:txBody>
      </p:sp>
      <p:pic>
        <p:nvPicPr>
          <p:cNvPr id="23" name="Imagem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6933" y="268856"/>
            <a:ext cx="1687068" cy="676656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526"/>
          <a:stretch/>
        </p:blipFill>
        <p:spPr>
          <a:xfrm>
            <a:off x="4739155" y="1976"/>
            <a:ext cx="4435325" cy="5143500"/>
          </a:xfrm>
          <a:prstGeom prst="rect">
            <a:avLst/>
          </a:prstGeom>
        </p:spPr>
      </p:pic>
      <p:sp>
        <p:nvSpPr>
          <p:cNvPr id="9" name="Espaço Reservado para Conteúdo 3"/>
          <p:cNvSpPr txBox="1">
            <a:spLocks/>
          </p:cNvSpPr>
          <p:nvPr/>
        </p:nvSpPr>
        <p:spPr>
          <a:xfrm>
            <a:off x="40500" y="4899398"/>
            <a:ext cx="5539612" cy="244103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r>
              <a:rPr lang="pt-BR" altLang="pt-BR" sz="11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Classificação: Documento </a:t>
            </a:r>
            <a:r>
              <a:rPr lang="pt-BR" altLang="pt-BR" sz="11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Controlado </a:t>
            </a:r>
            <a:r>
              <a:rPr lang="pt-BR" altLang="pt-BR" sz="11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Unidade Gestora</a:t>
            </a:r>
            <a:r>
              <a:rPr lang="pt-BR" altLang="pt-BR" sz="11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pt-BR" altLang="pt-BR" sz="1100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</a:t>
            </a:r>
            <a:r>
              <a:rPr lang="pt-BR" altLang="pt-BR" sz="1100" dirty="0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altLang="pt-BR" sz="1100" dirty="0" err="1" smtClean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DEPOG</a:t>
            </a:r>
            <a:endParaRPr lang="pt-BR" altLang="pt-BR" sz="1100" dirty="0">
              <a:solidFill>
                <a:schemeClr val="bg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5" y="164490"/>
            <a:ext cx="1656184" cy="667470"/>
          </a:xfrm>
          <a:prstGeom prst="rect">
            <a:avLst/>
          </a:prstGeom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07505" y="1774184"/>
            <a:ext cx="4464495" cy="1036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51431" tIns="25715" rIns="51431" bIns="25715">
            <a:spAutoFit/>
          </a:bodyPr>
          <a:lstStyle>
            <a:lvl1pPr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66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30000"/>
              </a:spcBef>
              <a:spcAft>
                <a:spcPct val="50000"/>
              </a:spcAft>
            </a:pPr>
            <a:r>
              <a:rPr lang="pt-BR" altLang="pt-BR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FGI</a:t>
            </a:r>
            <a:r>
              <a:rPr lang="pt-BR" altLang="pt-BR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Fundo </a:t>
            </a:r>
            <a:r>
              <a:rPr lang="pt-BR" altLang="pt-BR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Garantidor para Investimentos</a:t>
            </a:r>
          </a:p>
        </p:txBody>
      </p:sp>
    </p:spTree>
    <p:extLst>
      <p:ext uri="{BB962C8B-B14F-4D97-AF65-F5344CB8AC3E}">
        <p14:creationId xmlns:p14="http://schemas.microsoft.com/office/powerpoint/2010/main" val="406095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2044576" y="699542"/>
            <a:ext cx="6840760" cy="719984"/>
          </a:xfrm>
          <a:prstGeom prst="rect">
            <a:avLst/>
          </a:prstGeom>
          <a:solidFill>
            <a:srgbClr val="008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rIns="135000" rtlCol="0" anchor="ctr"/>
          <a:lstStyle/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FGI é um fundo garantidor de risco de crédito gerido pelo BNDES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Constituição em 2009 com início </a:t>
            </a: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alt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operação em </a:t>
            </a: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2044575" y="2220810"/>
            <a:ext cx="6840762" cy="1863108"/>
          </a:xfrm>
          <a:prstGeom prst="rect">
            <a:avLst/>
          </a:prstGeom>
          <a:solidFill>
            <a:srgbClr val="006EB9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rIns="135000" rtlCol="0" anchor="ctr"/>
          <a:lstStyle/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Natureza privada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CNPJ e patrimônio próprios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Autonomia financeira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Responsabilidade limitada às cotas subscritas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normativa: Leis 12.087/09 e 13.043/14 e Circular BC 3.809/16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garantia </a:t>
            </a:r>
            <a:r>
              <a:rPr lang="pt-BR" alt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oferecida </a:t>
            </a: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isenta o tomador de suas obrigações financeiras </a:t>
            </a:r>
          </a:p>
        </p:txBody>
      </p:sp>
      <p:sp>
        <p:nvSpPr>
          <p:cNvPr id="27" name="Retângulo 26"/>
          <p:cNvSpPr/>
          <p:nvPr/>
        </p:nvSpPr>
        <p:spPr>
          <a:xfrm>
            <a:off x="251520" y="699542"/>
            <a:ext cx="1649040" cy="719984"/>
          </a:xfrm>
          <a:prstGeom prst="rect">
            <a:avLst/>
          </a:prstGeom>
          <a:solidFill>
            <a:srgbClr val="008B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7500" rtlCol="0" anchor="ctr"/>
          <a:lstStyle/>
          <a:p>
            <a:pPr marL="64294" algn="ctr" defTabSz="64294">
              <a:lnSpc>
                <a:spcPct val="90000"/>
              </a:lnSpc>
              <a:spcBef>
                <a:spcPct val="0"/>
              </a:spcBef>
              <a:buClr>
                <a:srgbClr val="008000"/>
              </a:buClr>
              <a:buSzPct val="150000"/>
              <a:tabLst>
                <a:tab pos="64294" algn="l"/>
              </a:tabLst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 e quando surgiu	</a:t>
            </a:r>
          </a:p>
        </p:txBody>
      </p:sp>
      <p:sp>
        <p:nvSpPr>
          <p:cNvPr id="28" name="Retângulo 27"/>
          <p:cNvSpPr/>
          <p:nvPr/>
        </p:nvSpPr>
        <p:spPr>
          <a:xfrm>
            <a:off x="251520" y="2220810"/>
            <a:ext cx="1649039" cy="1854264"/>
          </a:xfrm>
          <a:prstGeom prst="rect">
            <a:avLst/>
          </a:prstGeom>
          <a:solidFill>
            <a:srgbClr val="006E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7500" rtlCol="0" anchor="ctr"/>
          <a:lstStyle/>
          <a:p>
            <a:pPr marL="64294" algn="ctr" defTabSz="64294">
              <a:lnSpc>
                <a:spcPct val="90000"/>
              </a:lnSpc>
              <a:spcBef>
                <a:spcPct val="0"/>
              </a:spcBef>
              <a:buClr>
                <a:srgbClr val="008000"/>
              </a:buClr>
              <a:buSzPct val="150000"/>
              <a:tabLst>
                <a:tab pos="64294" algn="l"/>
              </a:tabLst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Características básicas</a:t>
            </a:r>
            <a:endParaRPr lang="pt-BR" altLang="pt-BR" b="1" dirty="0">
              <a:solidFill>
                <a:srgbClr val="0043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050999" y="4155926"/>
            <a:ext cx="6840760" cy="891024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rIns="135000" rtlCol="0" anchor="ctr"/>
          <a:lstStyle/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MPMEs</a:t>
            </a: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até R$ 300 MM Receita Operacional Bruta/ano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Empreendedor individual</a:t>
            </a:r>
          </a:p>
          <a:p>
            <a:pPr marL="172800" indent="-214313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Caminhoneiros autônomos</a:t>
            </a:r>
          </a:p>
        </p:txBody>
      </p:sp>
      <p:sp>
        <p:nvSpPr>
          <p:cNvPr id="9" name="Retângulo 8"/>
          <p:cNvSpPr/>
          <p:nvPr/>
        </p:nvSpPr>
        <p:spPr>
          <a:xfrm>
            <a:off x="257943" y="4155926"/>
            <a:ext cx="1649040" cy="891024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7500" rtlCol="0" anchor="ctr"/>
          <a:lstStyle/>
          <a:p>
            <a:pPr marL="64294" algn="ctr" defTabSz="64294">
              <a:lnSpc>
                <a:spcPct val="90000"/>
              </a:lnSpc>
              <a:spcBef>
                <a:spcPct val="0"/>
              </a:spcBef>
              <a:buClr>
                <a:srgbClr val="008000"/>
              </a:buClr>
              <a:buSzPct val="150000"/>
              <a:tabLst>
                <a:tab pos="64294" algn="l"/>
              </a:tabLst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Público Alvo?	</a:t>
            </a:r>
          </a:p>
        </p:txBody>
      </p:sp>
      <p:sp>
        <p:nvSpPr>
          <p:cNvPr id="10" name="Retângulo 9"/>
          <p:cNvSpPr/>
          <p:nvPr/>
        </p:nvSpPr>
        <p:spPr>
          <a:xfrm>
            <a:off x="2051720" y="1491357"/>
            <a:ext cx="6840760" cy="636584"/>
          </a:xfrm>
          <a:prstGeom prst="rect">
            <a:avLst/>
          </a:prstGeom>
          <a:solidFill>
            <a:srgbClr val="65B3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5000" rIns="135000" rtlCol="0" anchor="ctr"/>
          <a:lstStyle/>
          <a:p>
            <a:pPr marL="214313" indent="-214313" algn="just">
              <a:spcAft>
                <a:spcPts val="600"/>
              </a:spcAft>
              <a:buClr>
                <a:schemeClr val="bg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Ampliar o acesso a crédito, complementando as garantias oferecidas pelos tomadores junto aos bancos 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258664" y="1491357"/>
            <a:ext cx="1649040" cy="636584"/>
          </a:xfrm>
          <a:prstGeom prst="rect">
            <a:avLst/>
          </a:prstGeom>
          <a:solidFill>
            <a:srgbClr val="65B3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7500" rtlCol="0" anchor="ctr"/>
          <a:lstStyle/>
          <a:p>
            <a:pPr marL="64294" algn="ctr" defTabSz="64294">
              <a:lnSpc>
                <a:spcPct val="90000"/>
              </a:lnSpc>
              <a:spcBef>
                <a:spcPct val="0"/>
              </a:spcBef>
              <a:buClr>
                <a:srgbClr val="008000"/>
              </a:buClr>
              <a:buSzPct val="150000"/>
              <a:tabLst>
                <a:tab pos="64294" algn="l"/>
              </a:tabLst>
            </a:pPr>
            <a:r>
              <a:rPr lang="pt-BR" alt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	</a:t>
            </a:r>
          </a:p>
        </p:txBody>
      </p:sp>
      <p:sp>
        <p:nvSpPr>
          <p:cNvPr id="14" name="Retângulo 13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err="1">
                <a:solidFill>
                  <a:prstClr val="white"/>
                </a:solidFill>
              </a:rPr>
              <a:t>FGI</a:t>
            </a:r>
            <a:r>
              <a:rPr lang="pt-BR" altLang="pt-BR" sz="2400" b="1" dirty="0">
                <a:solidFill>
                  <a:prstClr val="white"/>
                </a:solidFill>
              </a:rPr>
              <a:t> - Aspectos gerais</a:t>
            </a:r>
          </a:p>
        </p:txBody>
      </p:sp>
    </p:spTree>
    <p:extLst>
      <p:ext uri="{BB962C8B-B14F-4D97-AF65-F5344CB8AC3E}">
        <p14:creationId xmlns:p14="http://schemas.microsoft.com/office/powerpoint/2010/main" val="329503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2363563"/>
              </p:ext>
            </p:extLst>
          </p:nvPr>
        </p:nvGraphicFramePr>
        <p:xfrm>
          <a:off x="34114" y="1439333"/>
          <a:ext cx="6827652" cy="28955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959" y="4391341"/>
            <a:ext cx="360260" cy="25272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616" y="4393839"/>
            <a:ext cx="405944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909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0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997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978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391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51" y="4393839"/>
            <a:ext cx="348377" cy="24463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646" y="4393839"/>
            <a:ext cx="366016" cy="243566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cxnSp>
        <p:nvCxnSpPr>
          <p:cNvPr id="15" name="Conector reto 14"/>
          <p:cNvCxnSpPr/>
          <p:nvPr/>
        </p:nvCxnSpPr>
        <p:spPr>
          <a:xfrm>
            <a:off x="251065" y="4287054"/>
            <a:ext cx="6367155" cy="0"/>
          </a:xfrm>
          <a:prstGeom prst="line">
            <a:avLst/>
          </a:prstGeom>
          <a:noFill/>
          <a:ln w="12700" cap="flat">
            <a:solidFill>
              <a:schemeClr val="bg1">
                <a:lumMod val="65000"/>
              </a:schemeClr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CaixaDeTexto 15"/>
          <p:cNvSpPr txBox="1"/>
          <p:nvPr/>
        </p:nvSpPr>
        <p:spPr>
          <a:xfrm>
            <a:off x="195438" y="464406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>
                <a:solidFill>
                  <a:schemeClr val="tx1">
                    <a:lumMod val="75000"/>
                  </a:schemeClr>
                </a:solidFill>
              </a:rPr>
              <a:t>CGCs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812956" y="464406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>
                <a:solidFill>
                  <a:schemeClr val="tx1">
                    <a:lumMod val="75000"/>
                  </a:schemeClr>
                </a:solidFill>
              </a:rPr>
              <a:t>Kodit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1486426" y="464406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>
                <a:solidFill>
                  <a:schemeClr val="tx1">
                    <a:lumMod val="75000"/>
                  </a:schemeClr>
                </a:solidFill>
              </a:rPr>
              <a:t>Cofidis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2167651" y="464406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>
                <a:solidFill>
                  <a:schemeClr val="tx1">
                    <a:lumMod val="75000"/>
                  </a:schemeClr>
                </a:solidFill>
              </a:rPr>
              <a:t>SGMs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859935" y="464406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>
                <a:solidFill>
                  <a:schemeClr val="tx1">
                    <a:lumMod val="75000"/>
                  </a:schemeClr>
                </a:solidFill>
              </a:rPr>
              <a:t>Fogape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3489005" y="4645176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>
                <a:solidFill>
                  <a:schemeClr val="tx1">
                    <a:lumMod val="75000"/>
                  </a:schemeClr>
                </a:solidFill>
              </a:rPr>
              <a:t>FNG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4153585" y="4645176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>
                <a:solidFill>
                  <a:schemeClr val="tx1">
                    <a:lumMod val="75000"/>
                  </a:schemeClr>
                </a:solidFill>
              </a:rPr>
              <a:t>BDC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4799964" y="4637405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>
                <a:solidFill>
                  <a:schemeClr val="tx1">
                    <a:lumMod val="75000"/>
                  </a:schemeClr>
                </a:solidFill>
              </a:rPr>
              <a:t>BPI</a:t>
            </a: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2871" y="4393839"/>
            <a:ext cx="377546" cy="25133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sp>
        <p:nvSpPr>
          <p:cNvPr id="28" name="CaixaDeTexto 27"/>
          <p:cNvSpPr txBox="1"/>
          <p:nvPr/>
        </p:nvSpPr>
        <p:spPr>
          <a:xfrm>
            <a:off x="5469450" y="4637402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>
                <a:solidFill>
                  <a:schemeClr val="tx1">
                    <a:lumMod val="75000"/>
                  </a:schemeClr>
                </a:solidFill>
              </a:rPr>
              <a:t>SBA</a:t>
            </a:r>
          </a:p>
        </p:txBody>
      </p:sp>
      <p:sp>
        <p:nvSpPr>
          <p:cNvPr id="29" name="Rectangle 10"/>
          <p:cNvSpPr>
            <a:spLocks noChangeArrowheads="1"/>
          </p:cNvSpPr>
          <p:nvPr/>
        </p:nvSpPr>
        <p:spPr bwMode="auto">
          <a:xfrm>
            <a:off x="107504" y="762258"/>
            <a:ext cx="5132701" cy="61555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729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800" b="1" dirty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Saldo de garantias a MPME / </a:t>
            </a:r>
            <a:r>
              <a:rPr lang="pt-BR" altLang="pt-BR" sz="1800" b="1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PIB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a</a:t>
            </a:r>
            <a:r>
              <a:rPr lang="pt-BR" altLang="pt-BR" sz="16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no-base </a:t>
            </a:r>
            <a:r>
              <a:rPr lang="pt-BR" altLang="pt-BR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2016 </a:t>
            </a:r>
            <a:r>
              <a:rPr lang="pt-BR" altLang="pt-BR" sz="1600" b="1" dirty="0" smtClean="0">
                <a:solidFill>
                  <a:srgbClr val="000000"/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endParaRPr lang="pt-BR" altLang="pt-BR" sz="1600" b="1" dirty="0">
              <a:solidFill>
                <a:srgbClr val="000000"/>
              </a:solidFill>
              <a:latin typeface="Arial" panose="020B0604020202020204" pitchFamily="34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78227" y="4909182"/>
            <a:ext cx="5122767" cy="26161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729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Fonte</a:t>
            </a:r>
            <a:r>
              <a:rPr lang="pt-BR" altLang="pt-BR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: Adaptado de </a:t>
            </a:r>
            <a:r>
              <a:rPr lang="pt-BR" altLang="pt-BR" sz="11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Red</a:t>
            </a:r>
            <a:r>
              <a:rPr lang="pt-BR" altLang="pt-BR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</a:t>
            </a:r>
            <a:r>
              <a:rPr lang="pt-BR" altLang="pt-BR" sz="1100" dirty="0" err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Iberoamericana</a:t>
            </a:r>
            <a:r>
              <a:rPr lang="pt-BR" altLang="pt-BR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 de Garantias - REGAR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4427984" y="699542"/>
            <a:ext cx="467391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Assimetria informacional no mercado de crédito a MPME é crítica </a:t>
            </a:r>
            <a:r>
              <a:rPr lang="pt-BR" sz="1600" b="1" dirty="0" smtClean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600" b="1" dirty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US$ 1 </a:t>
            </a:r>
            <a:r>
              <a:rPr lang="pt-BR" sz="1600" b="1" dirty="0" err="1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trillion</a:t>
            </a:r>
            <a:r>
              <a:rPr lang="pt-BR" sz="1600" b="1" dirty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gap)</a:t>
            </a:r>
            <a:r>
              <a:rPr lang="pt-BR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>
              <a:buClr>
                <a:srgbClr val="004389"/>
              </a:buClr>
              <a:buSzPct val="70000"/>
            </a:pPr>
            <a:endParaRPr lang="pt-BR" sz="1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Brasil, a </a:t>
            </a:r>
            <a:r>
              <a:rPr lang="pt-BR" sz="1600" b="1" dirty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falta de garantias 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consistentemente apontada como um dos principais </a:t>
            </a:r>
            <a:r>
              <a:rPr lang="pt-BR" sz="1600" b="1" dirty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fatores de dificuldade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 acesso a crédito </a:t>
            </a:r>
            <a:r>
              <a:rPr lang="pt-BR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produtivo. </a:t>
            </a:r>
            <a:r>
              <a:rPr lang="pt-BR" sz="16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</a:t>
            </a:r>
          </a:p>
          <a:p>
            <a:pPr>
              <a:buClr>
                <a:srgbClr val="004389"/>
              </a:buClr>
              <a:buSzPct val="70000"/>
            </a:pPr>
            <a:endParaRPr lang="pt-BR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Internacionalmente, </a:t>
            </a:r>
            <a:r>
              <a:rPr lang="pt-BR" sz="1600" b="1" dirty="0">
                <a:solidFill>
                  <a:srgbClr val="0043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do setor público    é amplo</a:t>
            </a:r>
            <a:r>
              <a:rPr lang="pt-BR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com diferentes </a:t>
            </a:r>
            <a:r>
              <a:rPr lang="pt-BR" sz="1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modelos.</a:t>
            </a:r>
            <a:endParaRPr lang="pt-BR" sz="1600" b="1" dirty="0">
              <a:solidFill>
                <a:srgbClr val="0043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6300192" y="3294269"/>
            <a:ext cx="2619845" cy="2135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 lIns="729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788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* Fonte: Banco Mundial. ** Fonte: Sebrae.</a:t>
            </a:r>
          </a:p>
        </p:txBody>
      </p:sp>
      <p:sp>
        <p:nvSpPr>
          <p:cNvPr id="34" name="Retângulo 33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Racional </a:t>
            </a:r>
            <a:r>
              <a:rPr lang="pt-BR" altLang="pt-BR" sz="2400" b="1" dirty="0">
                <a:solidFill>
                  <a:prstClr val="white"/>
                </a:solidFill>
              </a:rPr>
              <a:t>e benchmark internacional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144235" y="4645420"/>
            <a:ext cx="588005" cy="2308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algn="ctr"/>
            <a:r>
              <a:rPr lang="pt-BR" sz="1050" dirty="0" err="1" smtClean="0">
                <a:solidFill>
                  <a:schemeClr val="tx1">
                    <a:lumMod val="75000"/>
                  </a:schemeClr>
                </a:solidFill>
              </a:rPr>
              <a:t>BRA</a:t>
            </a:r>
            <a:endParaRPr lang="pt-BR" sz="105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84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8"/>
          <p:cNvSpPr txBox="1">
            <a:spLocks noChangeArrowheads="1"/>
          </p:cNvSpPr>
          <p:nvPr/>
        </p:nvSpPr>
        <p:spPr bwMode="auto">
          <a:xfrm>
            <a:off x="56219" y="3303727"/>
            <a:ext cx="1941163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200" b="1" dirty="0">
                <a:solidFill>
                  <a:srgbClr val="005086"/>
                </a:solidFill>
                <a:latin typeface="Arial Black" panose="020B0A04020102020204" pitchFamily="34" charset="0"/>
                <a:cs typeface="Arial" pitchFamily="34" charset="0"/>
              </a:rPr>
              <a:t>Patrimônio Líquido</a:t>
            </a:r>
          </a:p>
          <a:p>
            <a:pPr eaLnBrk="1" hangingPunct="1">
              <a:buFont typeface="Wingdings" pitchFamily="2" charset="2"/>
              <a:buNone/>
            </a:pPr>
            <a:endParaRPr lang="pt-BR" altLang="pt-BR" sz="900" b="1" dirty="0">
              <a:solidFill>
                <a:srgbClr val="005086"/>
              </a:solidFill>
              <a:latin typeface="Arial Black" panose="020B0A04020102020204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pt-BR" altLang="pt-BR" sz="900" b="1" dirty="0">
              <a:solidFill>
                <a:srgbClr val="005086"/>
              </a:solidFill>
              <a:latin typeface="Arial Black" panose="020B0A04020102020204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R$ </a:t>
            </a:r>
            <a:r>
              <a:rPr lang="pt-BR" altLang="pt-BR" sz="2000" dirty="0">
                <a:solidFill>
                  <a:srgbClr val="009933"/>
                </a:solidFill>
                <a:latin typeface="Arial Black" pitchFamily="34" charset="0"/>
              </a:rPr>
              <a:t>1,2</a:t>
            </a:r>
            <a:r>
              <a:rPr lang="pt-BR" altLang="pt-BR" sz="1050" dirty="0">
                <a:solidFill>
                  <a:srgbClr val="006FB9"/>
                </a:solidFill>
                <a:latin typeface="Arial Black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bilhão </a:t>
            </a:r>
            <a:r>
              <a:rPr lang="pt-BR" altLang="pt-BR" sz="2000" dirty="0">
                <a:solidFill>
                  <a:srgbClr val="00B050"/>
                </a:solidFill>
                <a:latin typeface="Arial Black" pitchFamily="34" charset="0"/>
              </a:rPr>
              <a:t> </a:t>
            </a:r>
            <a:endParaRPr lang="pt-BR" altLang="pt-BR" sz="1050" dirty="0">
              <a:solidFill>
                <a:srgbClr val="000000"/>
              </a:solidFill>
              <a:cs typeface="Arial" pitchFamily="34" charset="0"/>
            </a:endParaRPr>
          </a:p>
        </p:txBody>
      </p:sp>
      <p:grpSp>
        <p:nvGrpSpPr>
          <p:cNvPr id="44" name="Grupo 43"/>
          <p:cNvGrpSpPr/>
          <p:nvPr/>
        </p:nvGrpSpPr>
        <p:grpSpPr>
          <a:xfrm>
            <a:off x="191077" y="1101795"/>
            <a:ext cx="4884979" cy="2046019"/>
            <a:chOff x="211580" y="1525046"/>
            <a:chExt cx="5518539" cy="2728025"/>
          </a:xfrm>
        </p:grpSpPr>
        <p:graphicFrame>
          <p:nvGraphicFramePr>
            <p:cNvPr id="46" name="Gráfico 4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326880758"/>
                </p:ext>
              </p:extLst>
            </p:nvPr>
          </p:nvGraphicFramePr>
          <p:xfrm>
            <a:off x="211580" y="1679825"/>
            <a:ext cx="3963742" cy="257324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47" name="Text Box 3"/>
            <p:cNvSpPr txBox="1">
              <a:spLocks noChangeArrowheads="1"/>
            </p:cNvSpPr>
            <p:nvPr/>
          </p:nvSpPr>
          <p:spPr bwMode="auto">
            <a:xfrm>
              <a:off x="431615" y="2007587"/>
              <a:ext cx="14377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ClrTx/>
                <a:buFontTx/>
                <a:buNone/>
              </a:pPr>
              <a:r>
                <a:rPr lang="pt-BR" altLang="pt-BR" sz="1200" dirty="0">
                  <a:solidFill>
                    <a:srgbClr val="0070C0"/>
                  </a:solidFill>
                  <a:latin typeface="Arial Black" pitchFamily="34" charset="0"/>
                </a:rPr>
                <a:t>ABGF</a:t>
              </a:r>
              <a:endParaRPr lang="pt-BR" altLang="pt-BR" sz="1200" baseline="30000" dirty="0">
                <a:solidFill>
                  <a:srgbClr val="0070C0"/>
                </a:solidFill>
                <a:latin typeface="Arial Black" pitchFamily="34" charset="0"/>
              </a:endParaRPr>
            </a:p>
          </p:txBody>
        </p:sp>
        <p:sp>
          <p:nvSpPr>
            <p:cNvPr id="48" name="Text Box 3"/>
            <p:cNvSpPr txBox="1">
              <a:spLocks noChangeArrowheads="1"/>
            </p:cNvSpPr>
            <p:nvPr/>
          </p:nvSpPr>
          <p:spPr bwMode="auto">
            <a:xfrm>
              <a:off x="3072169" y="2674582"/>
              <a:ext cx="143774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ClrTx/>
                <a:buFontTx/>
                <a:buNone/>
              </a:pPr>
              <a:r>
                <a:rPr lang="pt-BR" altLang="pt-BR" sz="1200" dirty="0">
                  <a:solidFill>
                    <a:srgbClr val="009933"/>
                  </a:solidFill>
                  <a:latin typeface="Arial Black" pitchFamily="34" charset="0"/>
                </a:rPr>
                <a:t>BNDES</a:t>
              </a:r>
              <a:endParaRPr lang="pt-BR" altLang="pt-BR" sz="1200" baseline="30000" dirty="0">
                <a:solidFill>
                  <a:srgbClr val="009933"/>
                </a:solidFill>
                <a:latin typeface="Arial Black" pitchFamily="34" charset="0"/>
              </a:endParaRPr>
            </a:p>
          </p:txBody>
        </p:sp>
        <p:sp>
          <p:nvSpPr>
            <p:cNvPr id="49" name="Text Box 3"/>
            <p:cNvSpPr txBox="1">
              <a:spLocks noChangeArrowheads="1"/>
            </p:cNvSpPr>
            <p:nvPr/>
          </p:nvSpPr>
          <p:spPr bwMode="auto">
            <a:xfrm>
              <a:off x="3116070" y="3306248"/>
              <a:ext cx="2614049" cy="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buClrTx/>
                <a:buFontTx/>
                <a:buNone/>
                <a:defRPr/>
              </a:pPr>
              <a:r>
                <a:rPr lang="pt-BR" altLang="pt-BR" sz="2400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27</a:t>
              </a:r>
              <a:r>
                <a:rPr lang="pt-BR" altLang="pt-BR" sz="1050" dirty="0">
                  <a:solidFill>
                    <a:srgbClr val="00B0F0"/>
                  </a:solidFill>
                </a:rPr>
                <a:t> </a:t>
              </a:r>
              <a:r>
                <a:rPr lang="pt-BR" altLang="pt-BR" sz="1200" dirty="0">
                  <a:solidFill>
                    <a:srgbClr val="00B0F0"/>
                  </a:solidFill>
                  <a:latin typeface="Arial Black" panose="020B0A04020102020204" pitchFamily="34" charset="0"/>
                </a:rPr>
                <a:t>agentes financeiros</a:t>
              </a:r>
              <a:endParaRPr lang="pt-BR" altLang="pt-BR" sz="1200" baseline="30000" dirty="0">
                <a:solidFill>
                  <a:srgbClr val="00B0F0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50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338617" y="1525046"/>
              <a:ext cx="3719501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500" dirty="0">
                  <a:solidFill>
                    <a:srgbClr val="005687"/>
                  </a:solidFill>
                  <a:latin typeface="Arial Black" pitchFamily="34" charset="0"/>
                </a:rPr>
                <a:t>Cotas </a:t>
              </a:r>
              <a:endParaRPr lang="pt-BR" altLang="pt-BR" sz="1200" dirty="0">
                <a:solidFill>
                  <a:srgbClr val="005687"/>
                </a:solidFill>
                <a:latin typeface="Arial Black" pitchFamily="34" charset="0"/>
              </a:endParaRPr>
            </a:p>
          </p:txBody>
        </p:sp>
      </p:grpSp>
      <p:sp>
        <p:nvSpPr>
          <p:cNvPr id="56" name="Text Box 8"/>
          <p:cNvSpPr txBox="1">
            <a:spLocks noChangeArrowheads="1"/>
          </p:cNvSpPr>
          <p:nvPr/>
        </p:nvSpPr>
        <p:spPr bwMode="auto">
          <a:xfrm>
            <a:off x="1829049" y="4307200"/>
            <a:ext cx="1870710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200" b="1" dirty="0">
                <a:solidFill>
                  <a:srgbClr val="005086"/>
                </a:solidFill>
                <a:latin typeface="Arial Black" panose="020B0A04020102020204" pitchFamily="34" charset="0"/>
                <a:cs typeface="Arial" pitchFamily="34" charset="0"/>
              </a:rPr>
              <a:t>Lastro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t-BR" altLang="pt-BR" sz="2000" dirty="0">
                <a:solidFill>
                  <a:srgbClr val="009933"/>
                </a:solidFill>
                <a:latin typeface="Arial Black" pitchFamily="34" charset="0"/>
              </a:rPr>
              <a:t>99%</a:t>
            </a:r>
            <a:r>
              <a:rPr lang="pt-BR" altLang="pt-BR" sz="2400" dirty="0">
                <a:solidFill>
                  <a:srgbClr val="009933"/>
                </a:solidFill>
                <a:latin typeface="Arial Black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cs typeface="Arial" panose="020B0604020202020204" pitchFamily="34" charset="0"/>
              </a:rPr>
              <a:t>aplicado em títulos públicos federais</a:t>
            </a:r>
            <a:r>
              <a:rPr lang="pt-BR" altLang="pt-BR" sz="16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57" name="Text Box 8"/>
          <p:cNvSpPr txBox="1">
            <a:spLocks noChangeArrowheads="1"/>
          </p:cNvSpPr>
          <p:nvPr/>
        </p:nvSpPr>
        <p:spPr bwMode="auto">
          <a:xfrm>
            <a:off x="1926350" y="3296584"/>
            <a:ext cx="1710508" cy="931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200" b="1" dirty="0">
                <a:solidFill>
                  <a:srgbClr val="005086"/>
                </a:solidFill>
                <a:latin typeface="Arial Black" panose="020B0A04020102020204" pitchFamily="34" charset="0"/>
                <a:cs typeface="Arial" pitchFamily="34" charset="0"/>
              </a:rPr>
              <a:t>Valorização das </a:t>
            </a:r>
            <a:r>
              <a:rPr lang="pt-BR" altLang="pt-BR" sz="1200" b="1" dirty="0" smtClean="0">
                <a:solidFill>
                  <a:srgbClr val="005086"/>
                </a:solidFill>
                <a:latin typeface="Arial Black" panose="020B0A04020102020204" pitchFamily="34" charset="0"/>
                <a:cs typeface="Arial" pitchFamily="34" charset="0"/>
              </a:rPr>
              <a:t>Cotas </a:t>
            </a:r>
            <a:r>
              <a:rPr lang="pt-BR" altLang="pt-BR" sz="1050" dirty="0" smtClean="0">
                <a:solidFill>
                  <a:srgbClr val="000000"/>
                </a:solidFill>
                <a:cs typeface="Arial" panose="020B0604020202020204" pitchFamily="34" charset="0"/>
              </a:rPr>
              <a:t>(</a:t>
            </a:r>
            <a:r>
              <a:rPr lang="pt-BR" altLang="pt-BR" sz="1050" dirty="0" err="1">
                <a:solidFill>
                  <a:srgbClr val="000000"/>
                </a:solidFill>
                <a:cs typeface="Arial" panose="020B0604020202020204" pitchFamily="34" charset="0"/>
              </a:rPr>
              <a:t>ago</a:t>
            </a:r>
            <a:r>
              <a:rPr lang="pt-BR" altLang="pt-BR" sz="1050" dirty="0">
                <a:solidFill>
                  <a:srgbClr val="000000"/>
                </a:solidFill>
                <a:cs typeface="Arial" panose="020B0604020202020204" pitchFamily="34" charset="0"/>
              </a:rPr>
              <a:t>/09 a </a:t>
            </a:r>
            <a:r>
              <a:rPr lang="pt-BR" altLang="pt-BR" sz="1050" dirty="0" err="1">
                <a:solidFill>
                  <a:srgbClr val="000000"/>
                </a:solidFill>
                <a:cs typeface="Arial" panose="020B0604020202020204" pitchFamily="34" charset="0"/>
              </a:rPr>
              <a:t>jul</a:t>
            </a:r>
            <a:r>
              <a:rPr lang="pt-BR" altLang="pt-BR" sz="1050" dirty="0">
                <a:solidFill>
                  <a:srgbClr val="000000"/>
                </a:solidFill>
                <a:cs typeface="Arial" panose="020B0604020202020204" pitchFamily="34" charset="0"/>
              </a:rPr>
              <a:t>/19)</a:t>
            </a:r>
          </a:p>
          <a:p>
            <a:pPr algn="ctr" eaLnBrk="1" hangingPunct="1">
              <a:buFont typeface="Wingdings" pitchFamily="2" charset="2"/>
              <a:buNone/>
            </a:pPr>
            <a:endParaRPr lang="pt-BR" altLang="pt-BR" sz="105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pt-BR" altLang="pt-BR" sz="2000" dirty="0">
                <a:solidFill>
                  <a:srgbClr val="009933"/>
                </a:solidFill>
                <a:latin typeface="Arial Black" panose="020B0A04020102020204" pitchFamily="34" charset="0"/>
                <a:cs typeface="Arial" pitchFamily="34" charset="0"/>
              </a:rPr>
              <a:t>+ 106,2%</a:t>
            </a:r>
          </a:p>
        </p:txBody>
      </p:sp>
      <p:sp>
        <p:nvSpPr>
          <p:cNvPr id="60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11559" y="699542"/>
            <a:ext cx="3088199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800" b="1" dirty="0" smtClean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Patrimônio </a:t>
            </a:r>
            <a:r>
              <a:rPr lang="pt-BR" altLang="pt-BR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Arial" panose="020B0604020202020204" pitchFamily="34" charset="0"/>
              </a:rPr>
              <a:t>(31.07.2019)</a:t>
            </a:r>
            <a:endParaRPr lang="pt-BR" altLang="pt-BR" sz="1400" b="1" dirty="0">
              <a:solidFill>
                <a:schemeClr val="tx2">
                  <a:lumMod val="60000"/>
                  <a:lumOff val="4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61" name="Text Box 8"/>
          <p:cNvSpPr txBox="1">
            <a:spLocks noChangeArrowheads="1"/>
          </p:cNvSpPr>
          <p:nvPr/>
        </p:nvSpPr>
        <p:spPr bwMode="auto">
          <a:xfrm>
            <a:off x="56219" y="4290867"/>
            <a:ext cx="19411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200" b="1" dirty="0">
                <a:solidFill>
                  <a:srgbClr val="005086"/>
                </a:solidFill>
                <a:latin typeface="Arial Black" panose="020B0A04020102020204" pitchFamily="34" charset="0"/>
                <a:cs typeface="Arial" pitchFamily="34" charset="0"/>
              </a:rPr>
              <a:t>Garantias ativas</a:t>
            </a:r>
          </a:p>
          <a:p>
            <a:pPr algn="ctr" eaLnBrk="1" hangingPunct="1">
              <a:buFont typeface="Wingdings" pitchFamily="2" charset="2"/>
              <a:buNone/>
            </a:pPr>
            <a:endParaRPr lang="pt-BR" altLang="pt-BR" sz="1200" b="1" dirty="0">
              <a:solidFill>
                <a:srgbClr val="005086"/>
              </a:solidFill>
              <a:latin typeface="Arial Black" panose="020B0A04020102020204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R$</a:t>
            </a:r>
            <a:r>
              <a:rPr lang="pt-BR" altLang="pt-BR" sz="1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pt-BR" altLang="pt-BR" sz="2000" dirty="0">
                <a:solidFill>
                  <a:srgbClr val="009933"/>
                </a:solidFill>
                <a:latin typeface="Arial Black" pitchFamily="34" charset="0"/>
              </a:rPr>
              <a:t>2,8</a:t>
            </a:r>
            <a:r>
              <a:rPr lang="pt-BR" altLang="pt-BR" sz="1100" dirty="0">
                <a:solidFill>
                  <a:srgbClr val="006FB9"/>
                </a:solidFill>
                <a:latin typeface="Arial Black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bilhões</a:t>
            </a:r>
            <a:r>
              <a:rPr lang="pt-BR" altLang="pt-BR" sz="1600" dirty="0">
                <a:solidFill>
                  <a:srgbClr val="000000"/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19" name="Conector reto 18"/>
          <p:cNvCxnSpPr>
            <a:cxnSpLocks noChangeShapeType="1"/>
          </p:cNvCxnSpPr>
          <p:nvPr/>
        </p:nvCxnSpPr>
        <p:spPr bwMode="auto">
          <a:xfrm>
            <a:off x="5101774" y="3976372"/>
            <a:ext cx="385763" cy="1190"/>
          </a:xfrm>
          <a:prstGeom prst="line">
            <a:avLst/>
          </a:prstGeom>
          <a:noFill/>
          <a:ln w="11176" algn="ctr">
            <a:solidFill>
              <a:srgbClr val="0033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CaixaDeTexto 19"/>
          <p:cNvSpPr txBox="1"/>
          <p:nvPr/>
        </p:nvSpPr>
        <p:spPr>
          <a:xfrm>
            <a:off x="6834796" y="1995686"/>
            <a:ext cx="1553627" cy="561856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0033CC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pt-BR" sz="1000" b="1" dirty="0">
                <a:solidFill>
                  <a:srgbClr val="0033CC"/>
                </a:solidFill>
                <a:ea typeface="+mn-ea"/>
                <a:cs typeface="+mn-cs"/>
              </a:rPr>
              <a:t>Auditoria independente (atual KPMG)</a:t>
            </a:r>
          </a:p>
        </p:txBody>
      </p:sp>
      <p:cxnSp>
        <p:nvCxnSpPr>
          <p:cNvPr id="21" name="Conector reto 20"/>
          <p:cNvCxnSpPr>
            <a:cxnSpLocks noChangeShapeType="1"/>
          </p:cNvCxnSpPr>
          <p:nvPr/>
        </p:nvCxnSpPr>
        <p:spPr bwMode="auto">
          <a:xfrm>
            <a:off x="6588224" y="2192400"/>
            <a:ext cx="225029" cy="1191"/>
          </a:xfrm>
          <a:prstGeom prst="line">
            <a:avLst/>
          </a:prstGeom>
          <a:noFill/>
          <a:ln w="11176" algn="ctr">
            <a:solidFill>
              <a:srgbClr val="0033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" name="CaixaDeTexto 21"/>
          <p:cNvSpPr txBox="1">
            <a:spLocks noChangeAspect="1"/>
          </p:cNvSpPr>
          <p:nvPr/>
        </p:nvSpPr>
        <p:spPr>
          <a:xfrm>
            <a:off x="8105510" y="3198432"/>
            <a:ext cx="989755" cy="715089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0033CC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eaLnBrk="0" fontAlgn="base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pt-BR" sz="1000" b="1" dirty="0">
                <a:solidFill>
                  <a:srgbClr val="0033CC"/>
                </a:solidFill>
                <a:latin typeface="Arial"/>
                <a:ea typeface="+mn-ea"/>
                <a:cs typeface="+mn-cs"/>
              </a:rPr>
              <a:t>Consultoria atuarial (atual Deloitte)</a:t>
            </a:r>
          </a:p>
        </p:txBody>
      </p:sp>
      <p:cxnSp>
        <p:nvCxnSpPr>
          <p:cNvPr id="23" name="Conector reto 22"/>
          <p:cNvCxnSpPr>
            <a:cxnSpLocks noChangeAspect="1" noChangeShapeType="1"/>
          </p:cNvCxnSpPr>
          <p:nvPr/>
        </p:nvCxnSpPr>
        <p:spPr bwMode="auto">
          <a:xfrm>
            <a:off x="7867391" y="3705241"/>
            <a:ext cx="270032" cy="833"/>
          </a:xfrm>
          <a:prstGeom prst="line">
            <a:avLst/>
          </a:prstGeom>
          <a:noFill/>
          <a:ln w="11176" algn="ctr">
            <a:solidFill>
              <a:srgbClr val="0033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4" name="AutoShape 32"/>
          <p:cNvSpPr>
            <a:spLocks noChangeAspect="1" noChangeArrowheads="1"/>
          </p:cNvSpPr>
          <p:nvPr/>
        </p:nvSpPr>
        <p:spPr bwMode="auto">
          <a:xfrm>
            <a:off x="5909320" y="1424960"/>
            <a:ext cx="1398984" cy="513320"/>
          </a:xfrm>
          <a:prstGeom prst="roundRect">
            <a:avLst>
              <a:gd name="adj" fmla="val 16667"/>
            </a:avLst>
          </a:prstGeom>
          <a:solidFill>
            <a:srgbClr val="008B3A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400" b="1" dirty="0">
                <a:solidFill>
                  <a:srgbClr val="FFFFFF"/>
                </a:solidFill>
              </a:rPr>
              <a:t>Assembleia de Cotistas</a:t>
            </a:r>
          </a:p>
        </p:txBody>
      </p:sp>
      <p:sp>
        <p:nvSpPr>
          <p:cNvPr id="26" name="AutoShape 36"/>
          <p:cNvSpPr>
            <a:spLocks noChangeAspect="1" noChangeArrowheads="1"/>
          </p:cNvSpPr>
          <p:nvPr/>
        </p:nvSpPr>
        <p:spPr bwMode="auto">
          <a:xfrm>
            <a:off x="6863307" y="3656792"/>
            <a:ext cx="1021061" cy="581763"/>
          </a:xfrm>
          <a:prstGeom prst="roundRect">
            <a:avLst>
              <a:gd name="adj" fmla="val 16667"/>
            </a:avLst>
          </a:prstGeom>
          <a:solidFill>
            <a:srgbClr val="008B3A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b="1" dirty="0">
                <a:solidFill>
                  <a:srgbClr val="FFFFFF"/>
                </a:solidFill>
              </a:rPr>
              <a:t>Gestão das garantias</a:t>
            </a:r>
          </a:p>
        </p:txBody>
      </p:sp>
      <p:sp>
        <p:nvSpPr>
          <p:cNvPr id="27" name="Line 39"/>
          <p:cNvSpPr>
            <a:spLocks noChangeShapeType="1"/>
          </p:cNvSpPr>
          <p:nvPr/>
        </p:nvSpPr>
        <p:spPr bwMode="auto">
          <a:xfrm>
            <a:off x="6614420" y="2931790"/>
            <a:ext cx="1" cy="577365"/>
          </a:xfrm>
          <a:prstGeom prst="line">
            <a:avLst/>
          </a:prstGeom>
          <a:noFill/>
          <a:ln w="11176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pPr algn="just" fontAlgn="base" hangingPunct="1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/>
            </a:pPr>
            <a:endParaRPr lang="pt-BR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>
            <a:off x="7324575" y="3510547"/>
            <a:ext cx="1190" cy="164306"/>
          </a:xfrm>
          <a:prstGeom prst="line">
            <a:avLst/>
          </a:prstGeom>
          <a:noFill/>
          <a:ln w="11176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algn="just" fontAlgn="base" hangingPunct="1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/>
            </a:pPr>
            <a:endParaRPr lang="pt-BR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" name="Line 42"/>
          <p:cNvSpPr>
            <a:spLocks noChangeShapeType="1"/>
          </p:cNvSpPr>
          <p:nvPr/>
        </p:nvSpPr>
        <p:spPr bwMode="auto">
          <a:xfrm>
            <a:off x="5796136" y="3507854"/>
            <a:ext cx="1519794" cy="2692"/>
          </a:xfrm>
          <a:prstGeom prst="line">
            <a:avLst/>
          </a:prstGeom>
          <a:noFill/>
          <a:ln w="11176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anchor="ctr">
            <a:spAutoFit/>
          </a:bodyPr>
          <a:lstStyle/>
          <a:p>
            <a:pPr algn="just" fontAlgn="base" hangingPunct="1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/>
            </a:pPr>
            <a:endParaRPr lang="pt-BR" sz="2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" name="Line 43"/>
          <p:cNvSpPr>
            <a:spLocks noChangeShapeType="1"/>
          </p:cNvSpPr>
          <p:nvPr/>
        </p:nvSpPr>
        <p:spPr bwMode="auto">
          <a:xfrm>
            <a:off x="5803841" y="3510546"/>
            <a:ext cx="0" cy="177404"/>
          </a:xfrm>
          <a:prstGeom prst="line">
            <a:avLst/>
          </a:prstGeom>
          <a:noFill/>
          <a:ln w="11176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algn="just" fontAlgn="base" hangingPunct="1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/>
            </a:pPr>
            <a:endParaRPr lang="pt-BR" sz="24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31" name="AutoShape 45"/>
          <p:cNvCxnSpPr>
            <a:cxnSpLocks noChangeShapeType="1"/>
            <a:stCxn id="24" idx="2"/>
            <a:endCxn id="25" idx="0"/>
          </p:cNvCxnSpPr>
          <p:nvPr/>
        </p:nvCxnSpPr>
        <p:spPr bwMode="auto">
          <a:xfrm>
            <a:off x="6608812" y="1938280"/>
            <a:ext cx="2803" cy="689992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CaixaDeTexto 31"/>
          <p:cNvSpPr txBox="1">
            <a:spLocks noChangeAspect="1"/>
          </p:cNvSpPr>
          <p:nvPr/>
        </p:nvSpPr>
        <p:spPr>
          <a:xfrm>
            <a:off x="8100392" y="4088909"/>
            <a:ext cx="989755" cy="715089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0033CC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eaLnBrk="0" fontAlgn="base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pt-BR" sz="1000" b="1" i="1" dirty="0" err="1">
                <a:solidFill>
                  <a:srgbClr val="0033CC"/>
                </a:solidFill>
                <a:latin typeface="Arial"/>
                <a:ea typeface="+mn-ea"/>
                <a:cs typeface="+mn-cs"/>
              </a:rPr>
              <a:t>Credit</a:t>
            </a:r>
            <a:r>
              <a:rPr lang="pt-BR" sz="1000" b="1" i="1" dirty="0">
                <a:solidFill>
                  <a:srgbClr val="0033CC"/>
                </a:solidFill>
                <a:latin typeface="Arial"/>
                <a:ea typeface="+mn-ea"/>
                <a:cs typeface="+mn-cs"/>
              </a:rPr>
              <a:t> Score</a:t>
            </a:r>
            <a:r>
              <a:rPr lang="pt-BR" sz="1000" b="1" dirty="0">
                <a:solidFill>
                  <a:srgbClr val="0033CC"/>
                </a:solidFill>
                <a:latin typeface="Arial"/>
                <a:ea typeface="+mn-ea"/>
                <a:cs typeface="+mn-cs"/>
              </a:rPr>
              <a:t> (atual SERASA)</a:t>
            </a:r>
          </a:p>
        </p:txBody>
      </p:sp>
      <p:cxnSp>
        <p:nvCxnSpPr>
          <p:cNvPr id="33" name="Conector reto 32"/>
          <p:cNvCxnSpPr>
            <a:cxnSpLocks noChangeAspect="1" noChangeShapeType="1"/>
          </p:cNvCxnSpPr>
          <p:nvPr/>
        </p:nvCxnSpPr>
        <p:spPr bwMode="auto">
          <a:xfrm>
            <a:off x="7867391" y="4116528"/>
            <a:ext cx="270032" cy="833"/>
          </a:xfrm>
          <a:prstGeom prst="line">
            <a:avLst/>
          </a:prstGeom>
          <a:noFill/>
          <a:ln w="11176" algn="ctr">
            <a:solidFill>
              <a:srgbClr val="0033CC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CaixaDeTexto 33"/>
          <p:cNvSpPr txBox="1"/>
          <p:nvPr/>
        </p:nvSpPr>
        <p:spPr>
          <a:xfrm>
            <a:off x="4067944" y="3821311"/>
            <a:ext cx="1031174" cy="561856"/>
          </a:xfrm>
          <a:prstGeom prst="roundRect">
            <a:avLst/>
          </a:prstGeom>
          <a:solidFill>
            <a:srgbClr val="FFFFFF"/>
          </a:solidFill>
          <a:ln w="25400" cap="flat" cmpd="sng" algn="ctr">
            <a:solidFill>
              <a:srgbClr val="0033CC"/>
            </a:solidFill>
            <a:prstDash val="sys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2700"/>
          </a:effectLst>
        </p:spPr>
        <p:txBody>
          <a:bodyPr wrap="square">
            <a:spAutoFit/>
          </a:bodyPr>
          <a:lstStyle/>
          <a:p>
            <a:pPr algn="ctr" eaLnBrk="0" fontAlgn="base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defRPr/>
            </a:pPr>
            <a:r>
              <a:rPr lang="pt-BR" sz="1000" b="1" dirty="0">
                <a:solidFill>
                  <a:srgbClr val="0033CC"/>
                </a:solidFill>
                <a:latin typeface="Arial"/>
              </a:rPr>
              <a:t>Gestora do FI (atual BB DTVM)</a:t>
            </a:r>
          </a:p>
        </p:txBody>
      </p:sp>
      <p:sp>
        <p:nvSpPr>
          <p:cNvPr id="35" name="AutoShape 35"/>
          <p:cNvSpPr>
            <a:spLocks noChangeAspect="1" noChangeArrowheads="1"/>
          </p:cNvSpPr>
          <p:nvPr/>
        </p:nvSpPr>
        <p:spPr bwMode="auto">
          <a:xfrm>
            <a:off x="5318239" y="3666317"/>
            <a:ext cx="1084632" cy="581763"/>
          </a:xfrm>
          <a:prstGeom prst="roundRect">
            <a:avLst>
              <a:gd name="adj" fmla="val 16667"/>
            </a:avLst>
          </a:prstGeom>
          <a:solidFill>
            <a:srgbClr val="008B3A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b="1" dirty="0">
                <a:solidFill>
                  <a:srgbClr val="FFFFFF"/>
                </a:solidFill>
              </a:rPr>
              <a:t>Gestão dos ativos</a:t>
            </a:r>
          </a:p>
        </p:txBody>
      </p:sp>
      <p:sp>
        <p:nvSpPr>
          <p:cNvPr id="39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49872" y="706686"/>
            <a:ext cx="2884903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square">
            <a:spAutoFit/>
          </a:bodyPr>
          <a:lstStyle/>
          <a:p>
            <a:pPr algn="ctr" hangingPunct="1">
              <a:buFont typeface="Wingdings" pitchFamily="2" charset="2"/>
            </a:pPr>
            <a:r>
              <a:rPr lang="pt-BR" altLang="pt-BR" sz="18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anose="020B0604020202020204" pitchFamily="34" charset="0"/>
              </a:rPr>
              <a:t>Governança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r>
              <a:rPr lang="pt-BR" altLang="pt-BR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Patrimônio </a:t>
            </a:r>
            <a:r>
              <a:rPr lang="pt-BR" altLang="pt-BR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Governança</a:t>
            </a:r>
            <a:endParaRPr lang="pt-BR" altLang="pt-BR" sz="2400" b="1" dirty="0">
              <a:solidFill>
                <a:srgbClr val="50BBB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AutoShape 34"/>
          <p:cNvSpPr>
            <a:spLocks noChangeAspect="1" noChangeArrowheads="1"/>
          </p:cNvSpPr>
          <p:nvPr/>
        </p:nvSpPr>
        <p:spPr bwMode="auto">
          <a:xfrm>
            <a:off x="5999759" y="2628272"/>
            <a:ext cx="1223712" cy="513320"/>
          </a:xfrm>
          <a:prstGeom prst="roundRect">
            <a:avLst>
              <a:gd name="adj" fmla="val 16667"/>
            </a:avLst>
          </a:prstGeom>
          <a:solidFill>
            <a:srgbClr val="008B3A"/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050" b="1" dirty="0">
                <a:solidFill>
                  <a:srgbClr val="FFFFFF"/>
                </a:solidFill>
              </a:rPr>
              <a:t>Administrador (BNDES)</a:t>
            </a:r>
          </a:p>
        </p:txBody>
      </p:sp>
    </p:spTree>
    <p:extLst>
      <p:ext uri="{BB962C8B-B14F-4D97-AF65-F5344CB8AC3E}">
        <p14:creationId xmlns:p14="http://schemas.microsoft.com/office/powerpoint/2010/main" val="284516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929" y="1710991"/>
            <a:ext cx="300793" cy="37197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2201" y="830514"/>
            <a:ext cx="521114" cy="238247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107504" y="1173581"/>
            <a:ext cx="992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Tomador do crédito</a:t>
            </a:r>
          </a:p>
        </p:txBody>
      </p:sp>
      <p:sp>
        <p:nvSpPr>
          <p:cNvPr id="21" name="AutoShape 7"/>
          <p:cNvSpPr>
            <a:spLocks noChangeArrowheads="1"/>
          </p:cNvSpPr>
          <p:nvPr/>
        </p:nvSpPr>
        <p:spPr bwMode="auto">
          <a:xfrm>
            <a:off x="2015197" y="1163031"/>
            <a:ext cx="951037" cy="229841"/>
          </a:xfrm>
          <a:prstGeom prst="rightArrow">
            <a:avLst>
              <a:gd name="adj1" fmla="val 50000"/>
              <a:gd name="adj2" fmla="val 34695"/>
            </a:avLst>
          </a:prstGeom>
          <a:solidFill>
            <a:srgbClr val="92D050"/>
          </a:solidFill>
          <a:ln>
            <a:headEnd/>
            <a:tailEnd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pt-BR" sz="9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3102170" y="1877089"/>
            <a:ext cx="104766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Agente Financeiro habilitado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2026221" y="802676"/>
            <a:ext cx="11056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Solicita financiamento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4139952" y="627534"/>
            <a:ext cx="13409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Solicita a garantia de parte do risco do crédito</a:t>
            </a:r>
          </a:p>
        </p:txBody>
      </p:sp>
      <p:sp>
        <p:nvSpPr>
          <p:cNvPr id="38" name="AutoShape 7"/>
          <p:cNvSpPr>
            <a:spLocks noChangeArrowheads="1"/>
          </p:cNvSpPr>
          <p:nvPr/>
        </p:nvSpPr>
        <p:spPr bwMode="auto">
          <a:xfrm>
            <a:off x="4312391" y="1173581"/>
            <a:ext cx="1057397" cy="237527"/>
          </a:xfrm>
          <a:prstGeom prst="rightArrow">
            <a:avLst>
              <a:gd name="adj1" fmla="val 50000"/>
              <a:gd name="adj2" fmla="val 34695"/>
            </a:avLst>
          </a:prstGeom>
          <a:solidFill>
            <a:srgbClr val="92D050"/>
          </a:solidFill>
          <a:ln>
            <a:headEnd/>
            <a:tailEnd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pt-BR" sz="900">
              <a:solidFill>
                <a:srgbClr val="000000"/>
              </a:solidFill>
              <a:latin typeface="Verdana" pitchFamily="34" charset="0"/>
            </a:endParaRPr>
          </a:p>
        </p:txBody>
      </p:sp>
      <p:pic>
        <p:nvPicPr>
          <p:cNvPr id="39" name="Picture 1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085" y="1070909"/>
            <a:ext cx="826969" cy="791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665" y="1217241"/>
            <a:ext cx="479321" cy="378593"/>
          </a:xfrm>
          <a:prstGeom prst="rect">
            <a:avLst/>
          </a:prstGeom>
        </p:spPr>
      </p:pic>
      <p:sp>
        <p:nvSpPr>
          <p:cNvPr id="2" name="AutoShape 2" descr="Resultado de imagem para logo bndes fgi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8" name="AutoShape 4" descr="Resultado de imagem para logo bndes fgi"/>
          <p:cNvSpPr>
            <a:spLocks noChangeAspect="1" noChangeArrowheads="1"/>
          </p:cNvSpPr>
          <p:nvPr/>
        </p:nvSpPr>
        <p:spPr bwMode="auto">
          <a:xfrm>
            <a:off x="230981" y="5953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grpSp>
        <p:nvGrpSpPr>
          <p:cNvPr id="10" name="Grupo 9"/>
          <p:cNvGrpSpPr/>
          <p:nvPr/>
        </p:nvGrpSpPr>
        <p:grpSpPr>
          <a:xfrm>
            <a:off x="5515597" y="1043227"/>
            <a:ext cx="1445770" cy="788433"/>
            <a:chOff x="8123551" y="3119975"/>
            <a:chExt cx="1927693" cy="1051244"/>
          </a:xfrm>
        </p:grpSpPr>
        <p:pic>
          <p:nvPicPr>
            <p:cNvPr id="9" name="Imagem 8"/>
            <p:cNvPicPr>
              <a:picLocks noChangeAspect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3558"/>
            <a:stretch/>
          </p:blipFill>
          <p:spPr>
            <a:xfrm>
              <a:off x="8233704" y="3119975"/>
              <a:ext cx="1817540" cy="479201"/>
            </a:xfrm>
            <a:prstGeom prst="rect">
              <a:avLst/>
            </a:prstGeom>
          </p:spPr>
        </p:pic>
        <p:pic>
          <p:nvPicPr>
            <p:cNvPr id="43" name="Imagem 42"/>
            <p:cNvPicPr>
              <a:picLocks noChangeAspect="1"/>
            </p:cNvPicPr>
            <p:nvPr/>
          </p:nvPicPr>
          <p:blipFill rotWithShape="1"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0000"/>
            <a:stretch/>
          </p:blipFill>
          <p:spPr>
            <a:xfrm>
              <a:off x="8123551" y="3513737"/>
              <a:ext cx="1817540" cy="657482"/>
            </a:xfrm>
            <a:prstGeom prst="rect">
              <a:avLst/>
            </a:prstGeom>
          </p:spPr>
        </p:pic>
      </p:grpSp>
      <p:sp>
        <p:nvSpPr>
          <p:cNvPr id="65" name="AutoShape 4"/>
          <p:cNvSpPr>
            <a:spLocks noChangeAspect="1" noChangeArrowheads="1" noTextEdit="1"/>
          </p:cNvSpPr>
          <p:nvPr/>
        </p:nvSpPr>
        <p:spPr bwMode="auto">
          <a:xfrm>
            <a:off x="3770644" y="1055498"/>
            <a:ext cx="5388554" cy="1615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BR" sz="1050"/>
          </a:p>
        </p:txBody>
      </p:sp>
      <p:sp>
        <p:nvSpPr>
          <p:cNvPr id="81" name="AutoShape 7"/>
          <p:cNvSpPr>
            <a:spLocks noChangeArrowheads="1"/>
          </p:cNvSpPr>
          <p:nvPr/>
        </p:nvSpPr>
        <p:spPr bwMode="auto">
          <a:xfrm rot="10800000">
            <a:off x="1996727" y="1466713"/>
            <a:ext cx="951037" cy="229841"/>
          </a:xfrm>
          <a:prstGeom prst="rightArrow">
            <a:avLst>
              <a:gd name="adj1" fmla="val 50000"/>
              <a:gd name="adj2" fmla="val 34695"/>
            </a:avLst>
          </a:prstGeom>
          <a:solidFill>
            <a:srgbClr val="92D050"/>
          </a:solidFill>
          <a:ln>
            <a:headEnd/>
            <a:tailEnd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pt-BR" sz="9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2" name="AutoShape 7"/>
          <p:cNvSpPr>
            <a:spLocks noChangeArrowheads="1"/>
          </p:cNvSpPr>
          <p:nvPr/>
        </p:nvSpPr>
        <p:spPr bwMode="auto">
          <a:xfrm rot="10800000">
            <a:off x="4301008" y="1466713"/>
            <a:ext cx="1060616" cy="229841"/>
          </a:xfrm>
          <a:prstGeom prst="rightArrow">
            <a:avLst>
              <a:gd name="adj1" fmla="val 50000"/>
              <a:gd name="adj2" fmla="val 34695"/>
            </a:avLst>
          </a:prstGeom>
          <a:solidFill>
            <a:srgbClr val="92D050"/>
          </a:solidFill>
          <a:ln>
            <a:headEnd/>
            <a:tailEnd/>
          </a:ln>
          <a:extLst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ES" altLang="pt-BR" sz="9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83" name="CaixaDeTexto 82"/>
          <p:cNvSpPr txBox="1"/>
          <p:nvPr/>
        </p:nvSpPr>
        <p:spPr>
          <a:xfrm>
            <a:off x="4181012" y="1712928"/>
            <a:ext cx="13409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Cobra Encargo pela garantia</a:t>
            </a:r>
          </a:p>
        </p:txBody>
      </p:sp>
      <p:sp>
        <p:nvSpPr>
          <p:cNvPr id="84" name="CaixaDeTexto 83"/>
          <p:cNvSpPr txBox="1"/>
          <p:nvPr/>
        </p:nvSpPr>
        <p:spPr>
          <a:xfrm>
            <a:off x="1825340" y="1784935"/>
            <a:ext cx="129032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Libera recursos</a:t>
            </a:r>
          </a:p>
        </p:txBody>
      </p:sp>
      <p:sp>
        <p:nvSpPr>
          <p:cNvPr id="40" name="Text Box 11"/>
          <p:cNvSpPr txBox="1">
            <a:spLocks noChangeArrowheads="1"/>
          </p:cNvSpPr>
          <p:nvPr/>
        </p:nvSpPr>
        <p:spPr bwMode="auto">
          <a:xfrm>
            <a:off x="755576" y="2450208"/>
            <a:ext cx="75103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</a:pPr>
            <a:r>
              <a:rPr lang="pt-BR" altLang="pt-BR" sz="1200" b="1" dirty="0">
                <a:solidFill>
                  <a:srgbClr val="000000"/>
                </a:solidFill>
              </a:rPr>
              <a:t>Alinhamento de interesses mediante compartilhamento de risco</a:t>
            </a:r>
            <a:endParaRPr lang="es-ES" altLang="pt-BR" sz="1200" b="1" dirty="0">
              <a:solidFill>
                <a:srgbClr val="000000"/>
              </a:solidFill>
            </a:endParaRPr>
          </a:p>
        </p:txBody>
      </p:sp>
      <p:pic>
        <p:nvPicPr>
          <p:cNvPr id="41" name="Imagem 40"/>
          <p:cNvPicPr>
            <a:picLocks noChangeAspect="1"/>
          </p:cNvPicPr>
          <p:nvPr/>
        </p:nvPicPr>
        <p:blipFill>
          <a:blip r:embed="rId1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129" y="2383819"/>
            <a:ext cx="311255" cy="297000"/>
          </a:xfrm>
          <a:prstGeom prst="rect">
            <a:avLst/>
          </a:prstGeom>
        </p:spPr>
      </p:pic>
      <p:sp>
        <p:nvSpPr>
          <p:cNvPr id="44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26624" y="2938698"/>
            <a:ext cx="8722480" cy="276999"/>
          </a:xfrm>
          <a:prstGeom prst="rect">
            <a:avLst/>
          </a:prstGeom>
          <a:solidFill>
            <a:srgbClr val="65B32E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pt-BR" altLang="pt-BR" sz="1200" b="1" dirty="0">
                <a:solidFill>
                  <a:schemeClr val="bg1"/>
                </a:solidFill>
                <a:cs typeface="Arial" panose="020B0604020202020204" pitchFamily="34" charset="0"/>
              </a:rPr>
              <a:t>Desempenho - Período de 2010 a julho de 2019</a:t>
            </a:r>
          </a:p>
        </p:txBody>
      </p:sp>
      <p:pic>
        <p:nvPicPr>
          <p:cNvPr id="45" name="Imagem 44"/>
          <p:cNvPicPr>
            <a:picLocks noChangeAspect="1"/>
          </p:cNvPicPr>
          <p:nvPr/>
        </p:nvPicPr>
        <p:blipFill>
          <a:blip r:embed="rId1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48" y="3494522"/>
            <a:ext cx="1103767" cy="810000"/>
          </a:xfrm>
          <a:prstGeom prst="rect">
            <a:avLst/>
          </a:prstGeom>
        </p:spPr>
      </p:pic>
      <p:sp>
        <p:nvSpPr>
          <p:cNvPr id="46" name="Retângulo 45"/>
          <p:cNvSpPr/>
          <p:nvPr/>
        </p:nvSpPr>
        <p:spPr bwMode="auto">
          <a:xfrm>
            <a:off x="1046956" y="3412680"/>
            <a:ext cx="23212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None/>
              <a:defRPr/>
            </a:pPr>
            <a:r>
              <a:rPr lang="pt-BR" altLang="pt-BR" sz="11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Financiamentos garantidos</a:t>
            </a:r>
          </a:p>
        </p:txBody>
      </p:sp>
      <p:sp>
        <p:nvSpPr>
          <p:cNvPr id="47" name="Retângulo 46"/>
          <p:cNvSpPr/>
          <p:nvPr/>
        </p:nvSpPr>
        <p:spPr bwMode="auto">
          <a:xfrm>
            <a:off x="1365906" y="3959997"/>
            <a:ext cx="180180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Font typeface="Wingdings" pitchFamily="2" charset="2"/>
              <a:buNone/>
              <a:defRPr/>
            </a:pPr>
            <a:r>
              <a:rPr lang="pt-BR" altLang="pt-BR" sz="1100" dirty="0">
                <a:solidFill>
                  <a:schemeClr val="accent5">
                    <a:lumMod val="75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Valores garantidos</a:t>
            </a:r>
          </a:p>
        </p:txBody>
      </p:sp>
      <p:sp>
        <p:nvSpPr>
          <p:cNvPr id="48" name="Text Box 8"/>
          <p:cNvSpPr txBox="1">
            <a:spLocks noChangeArrowheads="1"/>
          </p:cNvSpPr>
          <p:nvPr/>
        </p:nvSpPr>
        <p:spPr bwMode="auto">
          <a:xfrm>
            <a:off x="1565185" y="3637542"/>
            <a:ext cx="12786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 typeface="Wingdings" pitchFamily="2" charset="2"/>
              <a:buNone/>
            </a:pP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R$ </a:t>
            </a:r>
            <a:r>
              <a:rPr lang="pt-BR" altLang="pt-BR" sz="1800" dirty="0">
                <a:solidFill>
                  <a:srgbClr val="0075EA"/>
                </a:solidFill>
                <a:latin typeface="Arial Black" pitchFamily="34" charset="0"/>
              </a:rPr>
              <a:t>7,7</a:t>
            </a:r>
            <a:r>
              <a:rPr lang="pt-BR" altLang="pt-BR" sz="1100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bilhões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1565015" y="4121615"/>
            <a:ext cx="165618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l" eaLnBrk="1" hangingPunct="1">
              <a:buFont typeface="Wingdings" pitchFamily="2" charset="2"/>
              <a:buNone/>
            </a:pP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R$ </a:t>
            </a:r>
            <a:r>
              <a:rPr lang="pt-BR" altLang="pt-BR" sz="1800" dirty="0">
                <a:solidFill>
                  <a:srgbClr val="0075EA"/>
                </a:solidFill>
                <a:latin typeface="Arial Black" pitchFamily="34" charset="0"/>
              </a:rPr>
              <a:t>5,5</a:t>
            </a:r>
            <a:r>
              <a:rPr lang="pt-BR" altLang="pt-BR" sz="1100" dirty="0">
                <a:solidFill>
                  <a:srgbClr val="000000"/>
                </a:solidFill>
                <a:latin typeface="Arial Black" pitchFamily="34" charset="0"/>
              </a:rPr>
              <a:t> </a:t>
            </a:r>
            <a:r>
              <a:rPr lang="pt-BR" altLang="pt-BR" sz="1100" dirty="0">
                <a:solidFill>
                  <a:srgbClr val="000000"/>
                </a:solidFill>
                <a:cs typeface="Arial" pitchFamily="34" charset="0"/>
              </a:rPr>
              <a:t>bilhões</a:t>
            </a:r>
          </a:p>
        </p:txBody>
      </p:sp>
      <p:sp>
        <p:nvSpPr>
          <p:cNvPr id="50" name="Rectangle 7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17539" y="3219822"/>
            <a:ext cx="31291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just" eaLnBrk="0" fontAlgn="base" hangingPunct="0">
              <a:spcBef>
                <a:spcPct val="70000"/>
              </a:spcBef>
              <a:spcAft>
                <a:spcPct val="0"/>
              </a:spcAft>
              <a:buClr>
                <a:srgbClr val="4FA600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pt-BR" altLang="pt-BR" sz="1200" dirty="0">
                <a:solidFill>
                  <a:srgbClr val="005687"/>
                </a:solidFill>
                <a:latin typeface="Arial Black" pitchFamily="34" charset="0"/>
              </a:rPr>
              <a:t>Financiamentos e Garantias</a:t>
            </a:r>
          </a:p>
        </p:txBody>
      </p:sp>
      <p:grpSp>
        <p:nvGrpSpPr>
          <p:cNvPr id="51" name="Grupo 50"/>
          <p:cNvGrpSpPr/>
          <p:nvPr/>
        </p:nvGrpSpPr>
        <p:grpSpPr>
          <a:xfrm>
            <a:off x="-53858" y="4097681"/>
            <a:ext cx="3113690" cy="1047965"/>
            <a:chOff x="4941870" y="5054885"/>
            <a:chExt cx="5308192" cy="1397286"/>
          </a:xfrm>
        </p:grpSpPr>
        <p:sp>
          <p:nvSpPr>
            <p:cNvPr id="52" name="Retângulo 51"/>
            <p:cNvSpPr/>
            <p:nvPr/>
          </p:nvSpPr>
          <p:spPr>
            <a:xfrm>
              <a:off x="4941870" y="5054885"/>
              <a:ext cx="3965825" cy="1397286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  <p:grpSp>
          <p:nvGrpSpPr>
            <p:cNvPr id="53" name="Grupo 52"/>
            <p:cNvGrpSpPr/>
            <p:nvPr/>
          </p:nvGrpSpPr>
          <p:grpSpPr>
            <a:xfrm>
              <a:off x="5304991" y="5502914"/>
              <a:ext cx="4945071" cy="882293"/>
              <a:chOff x="326880" y="5605650"/>
              <a:chExt cx="5644624" cy="882293"/>
            </a:xfrm>
          </p:grpSpPr>
          <p:sp>
            <p:nvSpPr>
              <p:cNvPr id="55" name="CaixaDeTexto 32"/>
              <p:cNvSpPr txBox="1">
                <a:spLocks noChangeArrowheads="1"/>
              </p:cNvSpPr>
              <p:nvPr/>
            </p:nvSpPr>
            <p:spPr bwMode="auto">
              <a:xfrm>
                <a:off x="772730" y="5605650"/>
                <a:ext cx="5198774" cy="8822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eaLnBrk="1" hangingPunct="1">
                  <a:buFont typeface="Wingdings" pitchFamily="2" charset="2"/>
                  <a:buNone/>
                </a:pPr>
                <a:r>
                  <a:rPr lang="pt-BR" altLang="pt-BR" sz="1600" dirty="0">
                    <a:solidFill>
                      <a:srgbClr val="0075EA"/>
                    </a:solidFill>
                    <a:latin typeface="Arial Black" pitchFamily="34" charset="0"/>
                    <a:cs typeface="Arial" pitchFamily="34" charset="0"/>
                  </a:rPr>
                  <a:t>90%</a:t>
                </a:r>
                <a:r>
                  <a:rPr lang="pt-BR" altLang="pt-BR" sz="1050" dirty="0">
                    <a:cs typeface="Arial" pitchFamily="34" charset="0"/>
                  </a:rPr>
                  <a:t> </a:t>
                </a:r>
                <a:r>
                  <a:rPr lang="pt-BR" altLang="pt-BR" sz="1050" dirty="0">
                    <a:solidFill>
                      <a:srgbClr val="000000"/>
                    </a:solidFill>
                    <a:cs typeface="Arial" pitchFamily="34" charset="0"/>
                  </a:rPr>
                  <a:t>das operações garantidas foram com autônomos, empreendedores individuais e micro e pequenas empresas </a:t>
                </a:r>
                <a:endParaRPr lang="pt-BR" altLang="pt-BR" sz="1050" dirty="0">
                  <a:cs typeface="Arial" pitchFamily="34" charset="0"/>
                </a:endParaRPr>
              </a:p>
            </p:txBody>
          </p:sp>
          <p:pic>
            <p:nvPicPr>
              <p:cNvPr id="56" name="Imagem 55"/>
              <p:cNvPicPr>
                <a:picLocks noChangeAspect="1"/>
              </p:cNvPicPr>
              <p:nvPr/>
            </p:nvPicPr>
            <p:blipFill>
              <a:blip r:embed="rId15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326880" y="5697911"/>
                <a:ext cx="464766" cy="451439"/>
              </a:xfrm>
              <a:prstGeom prst="rect">
                <a:avLst/>
              </a:prstGeom>
            </p:spPr>
          </p:pic>
        </p:grpSp>
        <p:sp>
          <p:nvSpPr>
            <p:cNvPr id="54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404208" y="5294430"/>
              <a:ext cx="371950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050" dirty="0">
                  <a:solidFill>
                    <a:srgbClr val="005687"/>
                  </a:solidFill>
                  <a:latin typeface="Arial Black" pitchFamily="34" charset="0"/>
                </a:rPr>
                <a:t>Porte</a:t>
              </a:r>
            </a:p>
          </p:txBody>
        </p:sp>
      </p:grpSp>
      <p:grpSp>
        <p:nvGrpSpPr>
          <p:cNvPr id="57" name="Grupo 56"/>
          <p:cNvGrpSpPr/>
          <p:nvPr/>
        </p:nvGrpSpPr>
        <p:grpSpPr>
          <a:xfrm>
            <a:off x="3203848" y="4289793"/>
            <a:ext cx="2834704" cy="802237"/>
            <a:chOff x="-137686" y="5285702"/>
            <a:chExt cx="5343145" cy="1075997"/>
          </a:xfrm>
        </p:grpSpPr>
        <p:grpSp>
          <p:nvGrpSpPr>
            <p:cNvPr id="58" name="Grupo 57"/>
            <p:cNvGrpSpPr/>
            <p:nvPr/>
          </p:nvGrpSpPr>
          <p:grpSpPr>
            <a:xfrm>
              <a:off x="-137686" y="5474170"/>
              <a:ext cx="5343145" cy="887529"/>
              <a:chOff x="118781" y="5576906"/>
              <a:chExt cx="6098988" cy="887529"/>
            </a:xfrm>
          </p:grpSpPr>
          <p:sp>
            <p:nvSpPr>
              <p:cNvPr id="60" name="CaixaDeTexto 32"/>
              <p:cNvSpPr txBox="1">
                <a:spLocks noChangeArrowheads="1"/>
              </p:cNvSpPr>
              <p:nvPr/>
            </p:nvSpPr>
            <p:spPr bwMode="auto">
              <a:xfrm>
                <a:off x="843094" y="5576906"/>
                <a:ext cx="5374675" cy="8875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algn="just" eaLnBrk="0" fontAlgn="base" hangingPunct="0">
                  <a:spcBef>
                    <a:spcPct val="70000"/>
                  </a:spcBef>
                  <a:spcAft>
                    <a:spcPct val="0"/>
                  </a:spcAft>
                  <a:buClr>
                    <a:srgbClr val="4FA600"/>
                  </a:buClr>
                  <a:buSzPct val="110000"/>
                  <a:buFont typeface="Wingdings" pitchFamily="2" charset="2"/>
                  <a:buChar char="§"/>
                  <a:defRPr sz="22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l" eaLnBrk="1" hangingPunct="1">
                  <a:buFont typeface="Wingdings" pitchFamily="2" charset="2"/>
                  <a:buNone/>
                </a:pPr>
                <a:r>
                  <a:rPr lang="pt-BR" altLang="pt-BR" sz="1600" dirty="0">
                    <a:solidFill>
                      <a:srgbClr val="0075EA"/>
                    </a:solidFill>
                    <a:latin typeface="Arial Black" pitchFamily="34" charset="0"/>
                    <a:cs typeface="Arial" pitchFamily="34" charset="0"/>
                  </a:rPr>
                  <a:t>61%</a:t>
                </a:r>
                <a:r>
                  <a:rPr lang="pt-BR" altLang="pt-BR" sz="1000" dirty="0">
                    <a:solidFill>
                      <a:srgbClr val="0075EA"/>
                    </a:solidFill>
                    <a:cs typeface="Arial" pitchFamily="34" charset="0"/>
                  </a:rPr>
                  <a:t> </a:t>
                </a:r>
                <a:r>
                  <a:rPr lang="pt-BR" altLang="pt-BR" sz="1050" dirty="0">
                    <a:solidFill>
                      <a:srgbClr val="000000"/>
                    </a:solidFill>
                    <a:cs typeface="Arial" pitchFamily="34" charset="0"/>
                  </a:rPr>
                  <a:t>dos tomadores em operações garantidas no repasse nunca haviam acessado crédito do BNDES</a:t>
                </a:r>
                <a:endParaRPr lang="pt-BR" altLang="pt-BR" sz="1050" dirty="0">
                  <a:cs typeface="Arial" pitchFamily="34" charset="0"/>
                </a:endParaRPr>
              </a:p>
            </p:txBody>
          </p:sp>
          <p:pic>
            <p:nvPicPr>
              <p:cNvPr id="61" name="Imagem 60"/>
              <p:cNvPicPr>
                <a:picLocks noChangeAspect="1"/>
              </p:cNvPicPr>
              <p:nvPr/>
            </p:nvPicPr>
            <p:blipFill>
              <a:blip r:embed="rId16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118781" y="5678748"/>
                <a:ext cx="507611" cy="451439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59" name="Rectangle 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55143" y="5285702"/>
              <a:ext cx="3719500" cy="340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050" dirty="0">
                  <a:solidFill>
                    <a:srgbClr val="005687"/>
                  </a:solidFill>
                  <a:latin typeface="Arial Black" pitchFamily="34" charset="0"/>
                </a:rPr>
                <a:t>Acesso</a:t>
              </a:r>
            </a:p>
          </p:txBody>
        </p:sp>
      </p:grpSp>
      <p:grpSp>
        <p:nvGrpSpPr>
          <p:cNvPr id="62" name="Grupo 61"/>
          <p:cNvGrpSpPr/>
          <p:nvPr/>
        </p:nvGrpSpPr>
        <p:grpSpPr>
          <a:xfrm>
            <a:off x="6137418" y="4227932"/>
            <a:ext cx="2539038" cy="896427"/>
            <a:chOff x="8928239" y="5160274"/>
            <a:chExt cx="2528306" cy="1195241"/>
          </a:xfrm>
        </p:grpSpPr>
        <p:sp>
          <p:nvSpPr>
            <p:cNvPr id="63" name="CaixaDeTexto 62"/>
            <p:cNvSpPr txBox="1"/>
            <p:nvPr/>
          </p:nvSpPr>
          <p:spPr>
            <a:xfrm>
              <a:off x="9276100" y="5411663"/>
              <a:ext cx="2180445" cy="9438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lang="pt-BR" sz="1050" dirty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Cada </a:t>
              </a:r>
              <a:r>
                <a:rPr lang="pt-BR" sz="12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R$ 1 </a:t>
              </a:r>
              <a:r>
                <a:rPr lang="pt-BR" sz="105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aportado pela União alavancou cerca de </a:t>
              </a:r>
              <a:r>
                <a:rPr lang="pt-BR" sz="12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R$ 20</a:t>
              </a:r>
              <a:r>
                <a:rPr lang="pt-BR" sz="16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r>
                <a:rPr lang="pt-BR" sz="1050" dirty="0">
                  <a:solidFill>
                    <a:srgbClr val="000000"/>
                  </a:solidFill>
                  <a:latin typeface="Arial" panose="020B0604020202020204" pitchFamily="34" charset="0"/>
                  <a:cs typeface="Arial" pitchFamily="34" charset="0"/>
                </a:rPr>
                <a:t>em alocação produtiva</a:t>
              </a:r>
            </a:p>
          </p:txBody>
        </p:sp>
        <p:pic>
          <p:nvPicPr>
            <p:cNvPr id="64" name="Imagem 63"/>
            <p:cNvPicPr>
              <a:picLocks noChangeAspect="1"/>
            </p:cNvPicPr>
            <p:nvPr/>
          </p:nvPicPr>
          <p:blipFill>
            <a:blip r:embed="rId17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8928239" y="5574595"/>
              <a:ext cx="280995" cy="448773"/>
            </a:xfrm>
            <a:prstGeom prst="rect">
              <a:avLst/>
            </a:prstGeom>
            <a:ln>
              <a:noFill/>
            </a:ln>
          </p:spPr>
        </p:pic>
        <p:sp>
          <p:nvSpPr>
            <p:cNvPr id="85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8937508" y="5160274"/>
              <a:ext cx="1964076" cy="3385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050" dirty="0">
                  <a:solidFill>
                    <a:srgbClr val="005687"/>
                  </a:solidFill>
                  <a:latin typeface="Arial Black" pitchFamily="34" charset="0"/>
                </a:rPr>
                <a:t>Alavancagem</a:t>
              </a:r>
            </a:p>
          </p:txBody>
        </p:sp>
      </p:grpSp>
      <p:grpSp>
        <p:nvGrpSpPr>
          <p:cNvPr id="86" name="Grupo 85"/>
          <p:cNvGrpSpPr/>
          <p:nvPr/>
        </p:nvGrpSpPr>
        <p:grpSpPr>
          <a:xfrm>
            <a:off x="4082777" y="3301135"/>
            <a:ext cx="3114356" cy="1286839"/>
            <a:chOff x="5166187" y="2116475"/>
            <a:chExt cx="4152474" cy="1715785"/>
          </a:xfrm>
        </p:grpSpPr>
        <p:sp>
          <p:nvSpPr>
            <p:cNvPr id="87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166187" y="2292880"/>
              <a:ext cx="3719501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050" dirty="0">
                  <a:solidFill>
                    <a:srgbClr val="005687"/>
                  </a:solidFill>
                  <a:latin typeface="Arial Black" pitchFamily="34" charset="0"/>
                </a:rPr>
                <a:t> </a:t>
              </a:r>
              <a:r>
                <a:rPr lang="pt-BR" altLang="pt-BR" sz="1100" dirty="0">
                  <a:solidFill>
                    <a:schemeClr val="accent5">
                      <a:lumMod val="75000"/>
                    </a:schemeClr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Operações</a:t>
              </a:r>
            </a:p>
          </p:txBody>
        </p:sp>
        <p:sp>
          <p:nvSpPr>
            <p:cNvPr id="88" name="CaixaDeTexto 32"/>
            <p:cNvSpPr txBox="1">
              <a:spLocks noChangeArrowheads="1"/>
            </p:cNvSpPr>
            <p:nvPr/>
          </p:nvSpPr>
          <p:spPr bwMode="auto">
            <a:xfrm>
              <a:off x="5231540" y="2573068"/>
              <a:ext cx="2567869" cy="7489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l" eaLnBrk="1" hangingPunct="1">
                <a:buFont typeface="Wingdings" pitchFamily="2" charset="2"/>
                <a:buNone/>
              </a:pPr>
              <a:r>
                <a:rPr lang="pt-BR" altLang="pt-BR" sz="16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37.525</a:t>
              </a:r>
              <a:r>
                <a:rPr lang="pt-BR" altLang="pt-BR" sz="20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r>
                <a:rPr lang="pt-BR" altLang="pt-BR" sz="1050" dirty="0">
                  <a:solidFill>
                    <a:srgbClr val="000000"/>
                  </a:solidFill>
                  <a:cs typeface="Arial" pitchFamily="34" charset="0"/>
                </a:rPr>
                <a:t>operações</a:t>
              </a:r>
              <a:r>
                <a:rPr lang="pt-BR" altLang="pt-BR" sz="2000" dirty="0">
                  <a:solidFill>
                    <a:srgbClr val="0075EA"/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r>
                <a:rPr lang="pt-BR" altLang="pt-BR" sz="1050" dirty="0">
                  <a:solidFill>
                    <a:srgbClr val="000000"/>
                  </a:solidFill>
                  <a:cs typeface="Arial" pitchFamily="34" charset="0"/>
                </a:rPr>
                <a:t>realizadas</a:t>
              </a:r>
            </a:p>
          </p:txBody>
        </p:sp>
        <p:sp>
          <p:nvSpPr>
            <p:cNvPr id="89" name="Retângulo 88"/>
            <p:cNvSpPr/>
            <p:nvPr/>
          </p:nvSpPr>
          <p:spPr>
            <a:xfrm>
              <a:off x="5229547" y="2116475"/>
              <a:ext cx="4089114" cy="1715785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</p:grpSp>
      <p:grpSp>
        <p:nvGrpSpPr>
          <p:cNvPr id="90" name="Grupo 89"/>
          <p:cNvGrpSpPr/>
          <p:nvPr/>
        </p:nvGrpSpPr>
        <p:grpSpPr>
          <a:xfrm>
            <a:off x="6276838" y="3665499"/>
            <a:ext cx="1971920" cy="528231"/>
            <a:chOff x="194196" y="3236360"/>
            <a:chExt cx="3966837" cy="1855828"/>
          </a:xfrm>
        </p:grpSpPr>
        <p:sp>
          <p:nvSpPr>
            <p:cNvPr id="91" name="CaixaDeTexto 32"/>
            <p:cNvSpPr txBox="1">
              <a:spLocks noChangeArrowheads="1"/>
            </p:cNvSpPr>
            <p:nvPr/>
          </p:nvSpPr>
          <p:spPr bwMode="auto">
            <a:xfrm>
              <a:off x="194196" y="3335062"/>
              <a:ext cx="3725832" cy="1757126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 sz="2200"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algn="just" eaLnBrk="0" fontAlgn="base" hangingPunct="0">
                <a:spcBef>
                  <a:spcPct val="70000"/>
                </a:spcBef>
                <a:spcAft>
                  <a:spcPct val="0"/>
                </a:spcAft>
                <a:buClr>
                  <a:srgbClr val="4FA600"/>
                </a:buClr>
                <a:buSzPct val="110000"/>
                <a:buFont typeface="Wingdings" pitchFamily="2" charset="2"/>
                <a:buChar char="§"/>
                <a:defRPr sz="22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buFont typeface="Wingdings" pitchFamily="2" charset="2"/>
                <a:buNone/>
              </a:pPr>
              <a:r>
                <a:rPr lang="pt-BR" altLang="pt-BR" sz="1600" b="1" dirty="0">
                  <a:solidFill>
                    <a:srgbClr val="0075EA"/>
                  </a:solidFill>
                  <a:cs typeface="Arial" panose="020B0604020202020204" pitchFamily="34" charset="0"/>
                </a:rPr>
                <a:t>&gt; 5 anos </a:t>
              </a:r>
            </a:p>
            <a:p>
              <a:pPr algn="l" eaLnBrk="1" hangingPunct="1">
                <a:buFont typeface="Wingdings" pitchFamily="2" charset="2"/>
                <a:buNone/>
              </a:pPr>
              <a:r>
                <a:rPr lang="pt-BR" altLang="pt-BR" sz="1050" dirty="0">
                  <a:solidFill>
                    <a:srgbClr val="000000"/>
                  </a:solidFill>
                  <a:cs typeface="Arial" pitchFamily="34" charset="0"/>
                </a:rPr>
                <a:t>prazo total médio</a:t>
              </a:r>
              <a:endParaRPr lang="pt-BR" altLang="pt-BR" sz="700" dirty="0">
                <a:cs typeface="Arial" pitchFamily="34" charset="0"/>
              </a:endParaRPr>
            </a:p>
          </p:txBody>
        </p:sp>
        <p:sp>
          <p:nvSpPr>
            <p:cNvPr id="92" name="Retângulo 91"/>
            <p:cNvSpPr/>
            <p:nvPr/>
          </p:nvSpPr>
          <p:spPr>
            <a:xfrm>
              <a:off x="195208" y="3236360"/>
              <a:ext cx="3965825" cy="1397286"/>
            </a:xfrm>
            <a:prstGeom prst="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100"/>
            </a:p>
          </p:txBody>
        </p:sp>
      </p:grpSp>
      <p:sp>
        <p:nvSpPr>
          <p:cNvPr id="93" name="CaixaDeTexto 92"/>
          <p:cNvSpPr txBox="1"/>
          <p:nvPr/>
        </p:nvSpPr>
        <p:spPr>
          <a:xfrm>
            <a:off x="6283197" y="3242242"/>
            <a:ext cx="1963403" cy="50013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600" b="1" dirty="0">
                <a:solidFill>
                  <a:srgbClr val="0075E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74%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linhas de investimento</a:t>
            </a:r>
          </a:p>
        </p:txBody>
      </p:sp>
      <p:sp>
        <p:nvSpPr>
          <p:cNvPr id="66" name="CaixaDeTexto 65"/>
          <p:cNvSpPr txBox="1"/>
          <p:nvPr/>
        </p:nvSpPr>
        <p:spPr>
          <a:xfrm>
            <a:off x="7155288" y="688391"/>
            <a:ext cx="1821302" cy="21929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Habilitação de bancos operadores</a:t>
            </a: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endParaRPr lang="pt-BR" sz="105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de risco e precificação</a:t>
            </a: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endParaRPr lang="pt-BR" sz="105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Normatização/sistemas</a:t>
            </a:r>
            <a:endParaRPr lang="pt-BR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4389"/>
              </a:buClr>
              <a:buSzPct val="70000"/>
            </a:pPr>
            <a:endParaRPr lang="pt-BR" sz="105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Processamento de coberturas</a:t>
            </a:r>
            <a:endParaRPr lang="pt-BR" sz="105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Clr>
                <a:srgbClr val="004389"/>
              </a:buClr>
              <a:buSzPct val="70000"/>
            </a:pPr>
            <a:endParaRPr lang="pt-BR" sz="105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>
              <a:buClr>
                <a:srgbClr val="004389"/>
              </a:buClr>
              <a:buSzPct val="70000"/>
              <a:buFont typeface="Wingdings" panose="05000000000000000000" pitchFamily="2" charset="2"/>
              <a:buChar char="Ø"/>
            </a:pPr>
            <a:r>
              <a:rPr lang="pt-BR" sz="105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dos bancos operadores</a:t>
            </a:r>
            <a:endParaRPr lang="pt-BR" sz="1050" b="1" dirty="0">
              <a:solidFill>
                <a:srgbClr val="00438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Retângulo 66"/>
          <p:cNvSpPr/>
          <p:nvPr/>
        </p:nvSpPr>
        <p:spPr>
          <a:xfrm>
            <a:off x="7130795" y="684266"/>
            <a:ext cx="1918309" cy="21771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/>
          </a:p>
        </p:txBody>
      </p:sp>
      <p:pic>
        <p:nvPicPr>
          <p:cNvPr id="68" name="Imagem 6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13" y="3522747"/>
            <a:ext cx="503324" cy="405000"/>
          </a:xfrm>
          <a:prstGeom prst="rect">
            <a:avLst/>
          </a:prstGeom>
        </p:spPr>
      </p:pic>
      <p:sp>
        <p:nvSpPr>
          <p:cNvPr id="69" name="Retângulo 68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Modelo </a:t>
            </a:r>
            <a:r>
              <a:rPr lang="pt-BR" altLang="pt-BR" sz="2400" b="1" dirty="0">
                <a:solidFill>
                  <a:prstClr val="white"/>
                </a:solidFill>
              </a:rPr>
              <a:t>operacional</a:t>
            </a:r>
          </a:p>
        </p:txBody>
      </p:sp>
    </p:spTree>
    <p:extLst>
      <p:ext uri="{BB962C8B-B14F-4D97-AF65-F5344CB8AC3E}">
        <p14:creationId xmlns:p14="http://schemas.microsoft.com/office/powerpoint/2010/main" val="42767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ângulo 24"/>
          <p:cNvSpPr/>
          <p:nvPr/>
        </p:nvSpPr>
        <p:spPr>
          <a:xfrm>
            <a:off x="428625" y="2450307"/>
            <a:ext cx="7622383" cy="5498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>
              <a:solidFill>
                <a:srgbClr val="004389"/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414338" y="1707356"/>
            <a:ext cx="7636670" cy="534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>
              <a:solidFill>
                <a:srgbClr val="004389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14337" y="1121569"/>
            <a:ext cx="7636670" cy="4071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>
              <a:solidFill>
                <a:srgbClr val="004389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1520" y="771550"/>
            <a:ext cx="8496944" cy="42165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pt-BR" sz="1900" b="1" u="sng" dirty="0">
                <a:solidFill>
                  <a:srgbClr val="004389"/>
                </a:solidFill>
                <a:latin typeface="+mn-lt"/>
              </a:rPr>
              <a:t>Alavancagem</a:t>
            </a:r>
            <a:r>
              <a:rPr lang="pt-BR" sz="1900" b="1" dirty="0">
                <a:solidFill>
                  <a:srgbClr val="004389"/>
                </a:solidFill>
                <a:latin typeface="+mn-lt"/>
              </a:rPr>
              <a:t>:  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com volume limitado de recursos o modelo permite grau de alavancagem 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expressivo</a:t>
            </a:r>
          </a:p>
          <a:p>
            <a:pPr>
              <a:spcAft>
                <a:spcPts val="1200"/>
              </a:spcAft>
            </a:pPr>
            <a:r>
              <a:rPr lang="pt-BR" sz="1900" b="1" u="sng" dirty="0" smtClean="0">
                <a:solidFill>
                  <a:srgbClr val="004389"/>
                </a:solidFill>
                <a:latin typeface="+mn-lt"/>
              </a:rPr>
              <a:t>Governança: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 fundo 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de natureza privada, com segregação patrimonial e atuação do gestor fiscalizada pelos 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cotistas</a:t>
            </a:r>
          </a:p>
          <a:p>
            <a:pPr>
              <a:spcAft>
                <a:spcPts val="1200"/>
              </a:spcAft>
            </a:pPr>
            <a:r>
              <a:rPr lang="pt-BR" sz="1900" b="1" u="sng" dirty="0">
                <a:solidFill>
                  <a:srgbClr val="004389"/>
                </a:solidFill>
                <a:latin typeface="+mn-lt"/>
              </a:rPr>
              <a:t>Gestão de riscos: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 alinhamento de interesses por meio de compartilhamento do risco com o Agente Financeiro e acompanhamento do gestor; modelo de precificação 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proprietário</a:t>
            </a:r>
          </a:p>
          <a:p>
            <a:pPr>
              <a:spcAft>
                <a:spcPts val="1200"/>
              </a:spcAft>
            </a:pPr>
            <a:r>
              <a:rPr lang="pt-BR" sz="1900" b="1" u="sng" dirty="0">
                <a:solidFill>
                  <a:srgbClr val="004389"/>
                </a:solidFill>
                <a:latin typeface="+mn-lt"/>
              </a:rPr>
              <a:t>Liquidez da garantia: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 patrimônio segregado e pagamento </a:t>
            </a:r>
            <a:r>
              <a:rPr lang="pt-BR" sz="1900" dirty="0" err="1">
                <a:solidFill>
                  <a:srgbClr val="004389"/>
                </a:solidFill>
                <a:latin typeface="+mn-lt"/>
              </a:rPr>
              <a:t>on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 </a:t>
            </a:r>
            <a:r>
              <a:rPr lang="pt-BR" sz="1900" dirty="0" err="1">
                <a:solidFill>
                  <a:srgbClr val="004389"/>
                </a:solidFill>
                <a:latin typeface="+mn-lt"/>
              </a:rPr>
              <a:t>first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 </a:t>
            </a:r>
            <a:r>
              <a:rPr lang="pt-BR" sz="1900" dirty="0" err="1" smtClean="0">
                <a:solidFill>
                  <a:srgbClr val="004389"/>
                </a:solidFill>
                <a:latin typeface="+mn-lt"/>
              </a:rPr>
              <a:t>demand</a:t>
            </a:r>
            <a:endParaRPr lang="pt-BR" sz="1900" dirty="0" smtClean="0">
              <a:solidFill>
                <a:srgbClr val="004389"/>
              </a:solidFill>
              <a:latin typeface="+mn-lt"/>
            </a:endParaRPr>
          </a:p>
          <a:p>
            <a:pPr>
              <a:spcAft>
                <a:spcPts val="1200"/>
              </a:spcAft>
            </a:pPr>
            <a:r>
              <a:rPr lang="pt-BR" sz="1900" b="1" u="sng" dirty="0">
                <a:solidFill>
                  <a:srgbClr val="004389"/>
                </a:solidFill>
                <a:latin typeface="+mn-lt"/>
              </a:rPr>
              <a:t>Acesso ao crédito com sustentabilidade:</a:t>
            </a:r>
            <a:r>
              <a:rPr lang="pt-BR" sz="1900" b="1" dirty="0">
                <a:solidFill>
                  <a:srgbClr val="004389"/>
                </a:solidFill>
                <a:latin typeface="+mn-lt"/>
              </a:rPr>
              <a:t> 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permite que os Agentes Financeiros ampliem a oferta de crédito por meio da mitigação do risco e economia de capital regulatório e o Fundo mantém </a:t>
            </a:r>
            <a:r>
              <a:rPr lang="pt-BR" sz="1900" dirty="0" err="1" smtClean="0">
                <a:solidFill>
                  <a:srgbClr val="004389"/>
                </a:solidFill>
                <a:latin typeface="+mn-lt"/>
              </a:rPr>
              <a:t>autosustentabilidade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 </a:t>
            </a:r>
            <a:r>
              <a:rPr lang="pt-BR" sz="1900" dirty="0">
                <a:solidFill>
                  <a:srgbClr val="004389"/>
                </a:solidFill>
                <a:latin typeface="+mn-lt"/>
              </a:rPr>
              <a:t>com mecanismos de gestão de riscos e </a:t>
            </a:r>
            <a:r>
              <a:rPr lang="pt-BR" sz="1900" dirty="0" smtClean="0">
                <a:solidFill>
                  <a:srgbClr val="004389"/>
                </a:solidFill>
                <a:latin typeface="+mn-lt"/>
              </a:rPr>
              <a:t>investimentos</a:t>
            </a:r>
            <a:endParaRPr lang="pt-BR" sz="1900" dirty="0">
              <a:solidFill>
                <a:srgbClr val="004389"/>
              </a:solidFill>
              <a:latin typeface="+mn-lt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Benefícios </a:t>
            </a:r>
            <a:r>
              <a:rPr lang="pt-BR" altLang="pt-BR" sz="2400" b="1" dirty="0">
                <a:solidFill>
                  <a:prstClr val="white"/>
                </a:solidFill>
              </a:rPr>
              <a:t>do modelo</a:t>
            </a:r>
          </a:p>
        </p:txBody>
      </p:sp>
    </p:spTree>
    <p:extLst>
      <p:ext uri="{BB962C8B-B14F-4D97-AF65-F5344CB8AC3E}">
        <p14:creationId xmlns:p14="http://schemas.microsoft.com/office/powerpoint/2010/main" val="39373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tângulo 31"/>
          <p:cNvSpPr/>
          <p:nvPr/>
        </p:nvSpPr>
        <p:spPr>
          <a:xfrm>
            <a:off x="-10236" y="4122901"/>
            <a:ext cx="9144901" cy="10205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pt-BR"/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547" y="4429278"/>
            <a:ext cx="4628156" cy="407845"/>
          </a:xfrm>
          <a:prstGeom prst="rect">
            <a:avLst/>
          </a:prstGeom>
        </p:spPr>
      </p:pic>
      <p:pic>
        <p:nvPicPr>
          <p:cNvPr id="16" name="Imagem 1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11"/>
          <a:stretch/>
        </p:blipFill>
        <p:spPr>
          <a:xfrm>
            <a:off x="0" y="-12444"/>
            <a:ext cx="9144000" cy="4122782"/>
          </a:xfrm>
          <a:prstGeom prst="rect">
            <a:avLst/>
          </a:prstGeom>
        </p:spPr>
      </p:pic>
      <p:grpSp>
        <p:nvGrpSpPr>
          <p:cNvPr id="17" name="Grupo 16"/>
          <p:cNvGrpSpPr/>
          <p:nvPr/>
        </p:nvGrpSpPr>
        <p:grpSpPr>
          <a:xfrm>
            <a:off x="0" y="-30233"/>
            <a:ext cx="9144900" cy="4122900"/>
            <a:chOff x="0" y="-13648"/>
            <a:chExt cx="12192000" cy="5558500"/>
          </a:xfrm>
        </p:grpSpPr>
        <p:sp>
          <p:nvSpPr>
            <p:cNvPr id="18" name="Retângulo 17"/>
            <p:cNvSpPr/>
            <p:nvPr/>
          </p:nvSpPr>
          <p:spPr>
            <a:xfrm>
              <a:off x="0" y="-13648"/>
              <a:ext cx="12192000" cy="5558500"/>
            </a:xfrm>
            <a:prstGeom prst="rect">
              <a:avLst/>
            </a:prstGeom>
            <a:solidFill>
              <a:srgbClr val="00438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Retângulo 18"/>
            <p:cNvSpPr>
              <a:spLocks noChangeArrowheads="1"/>
            </p:cNvSpPr>
            <p:nvPr/>
          </p:nvSpPr>
          <p:spPr bwMode="auto">
            <a:xfrm>
              <a:off x="579612" y="2593344"/>
              <a:ext cx="5587371" cy="539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lnSpc>
                  <a:spcPts val="2430"/>
                </a:lnSpc>
                <a:spcBef>
                  <a:spcPct val="0"/>
                </a:spcBef>
                <a:spcAft>
                  <a:spcPts val="675"/>
                </a:spcAft>
                <a:buClrTx/>
                <a:buNone/>
              </a:pPr>
              <a:r>
                <a:rPr lang="pt-BR" altLang="pt-BR" sz="21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Obrigado</a:t>
              </a:r>
              <a:r>
                <a:rPr lang="pt-BR" altLang="pt-BR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.</a:t>
              </a:r>
            </a:p>
          </p:txBody>
        </p:sp>
      </p:grpSp>
      <p:sp>
        <p:nvSpPr>
          <p:cNvPr id="21" name="CaixaDeTexto 20"/>
          <p:cNvSpPr txBox="1"/>
          <p:nvPr/>
        </p:nvSpPr>
        <p:spPr>
          <a:xfrm>
            <a:off x="6674625" y="870284"/>
            <a:ext cx="2241848" cy="1575431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200000"/>
              </a:lnSpc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facebook.com/</a:t>
            </a:r>
            <a:r>
              <a:rPr lang="pt-BR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bndes.imprensa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twitter.com/</a:t>
            </a:r>
            <a:r>
              <a:rPr lang="pt-BR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bndes_imprensa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youtube.com/</a:t>
            </a:r>
            <a:r>
              <a:rPr lang="pt-BR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bndesgovbr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slideshare.net/</a:t>
            </a:r>
            <a:r>
              <a:rPr lang="pt-BR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bndes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79"/>
          <a:stretch/>
        </p:blipFill>
        <p:spPr>
          <a:xfrm>
            <a:off x="6218670" y="898859"/>
            <a:ext cx="436633" cy="1611493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891"/>
          <a:stretch/>
        </p:blipFill>
        <p:spPr>
          <a:xfrm>
            <a:off x="3422657" y="826742"/>
            <a:ext cx="436633" cy="405976"/>
          </a:xfrm>
          <a:prstGeom prst="rect">
            <a:avLst/>
          </a:prstGeom>
        </p:spPr>
      </p:pic>
      <p:sp>
        <p:nvSpPr>
          <p:cNvPr id="28" name="CaixaDeTexto 27"/>
          <p:cNvSpPr txBox="1"/>
          <p:nvPr/>
        </p:nvSpPr>
        <p:spPr>
          <a:xfrm>
            <a:off x="3826774" y="842214"/>
            <a:ext cx="3526313" cy="2721899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9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 BNDES</a:t>
            </a:r>
          </a:p>
          <a:p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www.bndes.gov.br</a:t>
            </a:r>
          </a:p>
          <a:p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9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Atendimento Empresarial</a:t>
            </a:r>
          </a:p>
          <a:p>
            <a:pPr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0800 702 6337</a:t>
            </a:r>
          </a:p>
          <a:p>
            <a:pPr>
              <a:spcBef>
                <a:spcPts val="90"/>
              </a:spcBef>
            </a:pPr>
            <a:r>
              <a:rPr lang="pt-BR" alt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Chamadas internacionais</a:t>
            </a: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alt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+55 21 2172 6337 </a:t>
            </a:r>
          </a:p>
          <a:p>
            <a:pPr>
              <a:spcBef>
                <a:spcPts val="90"/>
              </a:spcBef>
            </a:pPr>
            <a:endParaRPr lang="pt-BR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90"/>
              </a:spcBef>
            </a:pPr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Ouvidoria</a:t>
            </a:r>
          </a:p>
          <a:p>
            <a:pPr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0800 702 6307</a:t>
            </a:r>
          </a:p>
          <a:p>
            <a:pPr>
              <a:spcBef>
                <a:spcPts val="90"/>
              </a:spcBef>
            </a:pPr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www.bndes.gov.br/ouvidoria</a:t>
            </a:r>
          </a:p>
          <a:p>
            <a:endParaRPr lang="pt-BR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Fale Conosco</a:t>
            </a:r>
          </a:p>
          <a:p>
            <a:r>
              <a:rPr lang="pt-BR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www.bndes.gov.br/faleconosco</a:t>
            </a:r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594" y="2349687"/>
            <a:ext cx="320759" cy="320759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594" y="1424681"/>
            <a:ext cx="320759" cy="320759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105" y="3011195"/>
            <a:ext cx="325736" cy="32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63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-45685" y="932195"/>
            <a:ext cx="1728191" cy="4210354"/>
            <a:chOff x="-60914" y="1242927"/>
            <a:chExt cx="2304255" cy="5613805"/>
          </a:xfrm>
        </p:grpSpPr>
        <p:pic>
          <p:nvPicPr>
            <p:cNvPr id="4" name="Picture 4" descr="Resultado de imagem para bndes logo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578" y="1242927"/>
              <a:ext cx="2020489" cy="4162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D:\Users\JPCOR\Downloads\bank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018" y="2684389"/>
              <a:ext cx="1348195" cy="13481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D:\Users\JPCOR\Downloads\team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6693" y="5258859"/>
              <a:ext cx="1352451" cy="13524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Retângulo 30"/>
            <p:cNvSpPr/>
            <p:nvPr/>
          </p:nvSpPr>
          <p:spPr>
            <a:xfrm>
              <a:off x="80971" y="3984013"/>
              <a:ext cx="2147864" cy="738659"/>
            </a:xfrm>
            <a:prstGeom prst="rect">
              <a:avLst/>
            </a:prstGeom>
          </p:spPr>
          <p:txBody>
            <a:bodyPr wrap="square" lIns="121917" tIns="60958" rIns="121917" bIns="60958">
              <a:spAutoFit/>
            </a:bodyPr>
            <a:lstStyle/>
            <a:p>
              <a:r>
                <a:rPr lang="pt-BR" dirty="0">
                  <a:solidFill>
                    <a:srgbClr val="000000"/>
                  </a:solidFill>
                  <a:latin typeface="+mj-lt"/>
                  <a:ea typeface="+mj-ea"/>
                  <a:cs typeface="+mj-cs"/>
                </a:rPr>
                <a:t>Agentes Financeiros</a:t>
              </a:r>
            </a:p>
          </p:txBody>
        </p:sp>
        <p:sp>
          <p:nvSpPr>
            <p:cNvPr id="34" name="Retângulo 33"/>
            <p:cNvSpPr/>
            <p:nvPr/>
          </p:nvSpPr>
          <p:spPr>
            <a:xfrm>
              <a:off x="-60914" y="6405332"/>
              <a:ext cx="2304255" cy="451400"/>
            </a:xfrm>
            <a:prstGeom prst="rect">
              <a:avLst/>
            </a:prstGeom>
          </p:spPr>
          <p:txBody>
            <a:bodyPr wrap="square" lIns="121917" tIns="60958" rIns="121917" bIns="60958">
              <a:spAutoFit/>
            </a:bodyPr>
            <a:lstStyle/>
            <a:p>
              <a:pPr algn="ctr"/>
              <a:r>
                <a:rPr lang="pt-BR" dirty="0" smtClean="0">
                  <a:solidFill>
                    <a:srgbClr val="000000"/>
                  </a:solidFill>
                  <a:latin typeface="+mj-lt"/>
                  <a:ea typeface="+mj-ea"/>
                  <a:cs typeface="+mj-cs"/>
                </a:rPr>
                <a:t>Clientes</a:t>
              </a:r>
              <a:endParaRPr lang="pt-BR" dirty="0">
                <a:solidFill>
                  <a:srgbClr val="000000"/>
                </a:solidFill>
                <a:latin typeface="+mj-lt"/>
                <a:ea typeface="+mj-ea"/>
                <a:cs typeface="+mj-cs"/>
              </a:endParaRPr>
            </a:p>
          </p:txBody>
        </p:sp>
        <p:grpSp>
          <p:nvGrpSpPr>
            <p:cNvPr id="37" name="Grupo 36"/>
            <p:cNvGrpSpPr/>
            <p:nvPr/>
          </p:nvGrpSpPr>
          <p:grpSpPr>
            <a:xfrm rot="5400000">
              <a:off x="730852" y="1993699"/>
              <a:ext cx="776763" cy="375781"/>
              <a:chOff x="5757148" y="1515825"/>
              <a:chExt cx="582572" cy="302357"/>
            </a:xfrm>
          </p:grpSpPr>
          <p:cxnSp>
            <p:nvCxnSpPr>
              <p:cNvPr id="35" name="Conector de seta reta 34"/>
              <p:cNvCxnSpPr/>
              <p:nvPr/>
            </p:nvCxnSpPr>
            <p:spPr>
              <a:xfrm flipH="1">
                <a:off x="5757148" y="1515825"/>
                <a:ext cx="582572" cy="0"/>
              </a:xfrm>
              <a:prstGeom prst="straightConnector1">
                <a:avLst/>
              </a:prstGeom>
              <a:ln w="444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Conector de seta reta 35"/>
              <p:cNvCxnSpPr/>
              <p:nvPr/>
            </p:nvCxnSpPr>
            <p:spPr>
              <a:xfrm>
                <a:off x="5791769" y="1818182"/>
                <a:ext cx="547951" cy="0"/>
              </a:xfrm>
              <a:prstGeom prst="straightConnector1">
                <a:avLst/>
              </a:prstGeom>
              <a:ln w="444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upo 39"/>
            <p:cNvGrpSpPr/>
            <p:nvPr/>
          </p:nvGrpSpPr>
          <p:grpSpPr>
            <a:xfrm rot="5400000">
              <a:off x="768050" y="4708022"/>
              <a:ext cx="776763" cy="375781"/>
              <a:chOff x="5757148" y="1515825"/>
              <a:chExt cx="582572" cy="302357"/>
            </a:xfrm>
          </p:grpSpPr>
          <p:cxnSp>
            <p:nvCxnSpPr>
              <p:cNvPr id="41" name="Conector de seta reta 40"/>
              <p:cNvCxnSpPr/>
              <p:nvPr/>
            </p:nvCxnSpPr>
            <p:spPr>
              <a:xfrm flipH="1">
                <a:off x="5757148" y="1515825"/>
                <a:ext cx="582572" cy="0"/>
              </a:xfrm>
              <a:prstGeom prst="straightConnector1">
                <a:avLst/>
              </a:prstGeom>
              <a:ln w="444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Conector de seta reta 41"/>
              <p:cNvCxnSpPr/>
              <p:nvPr/>
            </p:nvCxnSpPr>
            <p:spPr>
              <a:xfrm>
                <a:off x="5791769" y="1818182"/>
                <a:ext cx="547951" cy="0"/>
              </a:xfrm>
              <a:prstGeom prst="straightConnector1">
                <a:avLst/>
              </a:prstGeom>
              <a:ln w="4445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9" name="AutoShape 8"/>
          <p:cNvSpPr>
            <a:spLocks noChangeArrowheads="1"/>
          </p:cNvSpPr>
          <p:nvPr/>
        </p:nvSpPr>
        <p:spPr bwMode="ltGray">
          <a:xfrm>
            <a:off x="5719231" y="721835"/>
            <a:ext cx="3031343" cy="420290"/>
          </a:xfrm>
          <a:prstGeom prst="roundRect">
            <a:avLst>
              <a:gd name="adj" fmla="val 0"/>
            </a:avLst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r>
              <a:rPr lang="pt-BR" sz="1800" b="1" dirty="0">
                <a:solidFill>
                  <a:srgbClr val="008000"/>
                </a:solidFill>
                <a:latin typeface="Arial Narrow" panose="020B0606020202030204" pitchFamily="34" charset="0"/>
                <a:ea typeface="ＭＳ Ｐゴシック" charset="0"/>
                <a:cs typeface="Arial Narrow"/>
              </a:rPr>
              <a:t>Capilaridade</a:t>
            </a:r>
          </a:p>
        </p:txBody>
      </p:sp>
      <p:cxnSp>
        <p:nvCxnSpPr>
          <p:cNvPr id="50" name="Straight Connector 74"/>
          <p:cNvCxnSpPr/>
          <p:nvPr/>
        </p:nvCxnSpPr>
        <p:spPr>
          <a:xfrm>
            <a:off x="5712177" y="1122939"/>
            <a:ext cx="2983211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tângulo 50"/>
          <p:cNvSpPr/>
          <p:nvPr/>
        </p:nvSpPr>
        <p:spPr>
          <a:xfrm>
            <a:off x="5712326" y="1185190"/>
            <a:ext cx="3282143" cy="2998339"/>
          </a:xfrm>
          <a:prstGeom prst="rect">
            <a:avLst/>
          </a:prstGeom>
          <a:noFill/>
        </p:spPr>
        <p:txBody>
          <a:bodyPr wrap="square" lIns="68580" tIns="34290" rIns="68580" bIns="34290">
            <a:noAutofit/>
          </a:bodyPr>
          <a:lstStyle/>
          <a:p>
            <a:pPr algn="just"/>
            <a:endParaRPr lang="pt-BR" sz="2400" baseline="30000" dirty="0" smtClean="0">
              <a:solidFill>
                <a:srgbClr val="000000"/>
              </a:solidFill>
              <a:latin typeface="Arial Narrow"/>
              <a:cs typeface="Arial Narrow"/>
            </a:endParaRPr>
          </a:p>
          <a:p>
            <a:pPr algn="just"/>
            <a:r>
              <a:rPr lang="pt-BR" sz="2400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As operações de repasse do BNDES são realizadas por meio de </a:t>
            </a:r>
            <a:r>
              <a:rPr lang="pt-BR" sz="24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mais </a:t>
            </a:r>
            <a:r>
              <a:rPr lang="pt-BR" sz="24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de 50 </a:t>
            </a:r>
            <a:r>
              <a:rPr lang="pt-BR" sz="24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parceiros</a:t>
            </a:r>
            <a:r>
              <a:rPr lang="pt-BR" sz="2400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 de </a:t>
            </a:r>
            <a:r>
              <a:rPr lang="pt-BR" sz="2400" baseline="30000" dirty="0">
                <a:solidFill>
                  <a:srgbClr val="000000"/>
                </a:solidFill>
                <a:latin typeface="Arial Narrow"/>
                <a:cs typeface="Arial Narrow"/>
              </a:rPr>
              <a:t>diferentes perfis:</a:t>
            </a:r>
            <a:endParaRPr lang="en-US" sz="2400" baseline="30000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5828548" y="2147999"/>
            <a:ext cx="3165921" cy="2656000"/>
            <a:chOff x="8056354" y="4376648"/>
            <a:chExt cx="3564551" cy="2711647"/>
          </a:xfrm>
        </p:grpSpPr>
        <p:pic>
          <p:nvPicPr>
            <p:cNvPr id="53" name="Picture 8" descr="Resultado de imagem para bank icon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69266" y="4428581"/>
              <a:ext cx="489866" cy="4792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CaixaDeTexto 53"/>
            <p:cNvSpPr txBox="1"/>
            <p:nvPr/>
          </p:nvSpPr>
          <p:spPr>
            <a:xfrm>
              <a:off x="8656215" y="4376648"/>
              <a:ext cx="2424174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rgbClr val="004389"/>
                  </a:solidFill>
                </a:rPr>
                <a:t>Bancos comerciais</a:t>
              </a:r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8671891" y="4583924"/>
              <a:ext cx="2424174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rgbClr val="00B0F0"/>
                  </a:solidFill>
                </a:rPr>
                <a:t>públicos e privados</a:t>
              </a:r>
            </a:p>
          </p:txBody>
        </p:sp>
        <p:cxnSp>
          <p:nvCxnSpPr>
            <p:cNvPr id="56" name="Conector reto 55"/>
            <p:cNvCxnSpPr/>
            <p:nvPr/>
          </p:nvCxnSpPr>
          <p:spPr>
            <a:xfrm>
              <a:off x="8667339" y="4501152"/>
              <a:ext cx="0" cy="36000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7" name="Picture 2" descr="Resultado de imagem para development bank icon"/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46776" y="4998641"/>
              <a:ext cx="475028" cy="4442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8" name="CaixaDeTexto 57"/>
            <p:cNvSpPr txBox="1"/>
            <p:nvPr/>
          </p:nvSpPr>
          <p:spPr>
            <a:xfrm>
              <a:off x="8667023" y="4998640"/>
              <a:ext cx="2953880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rgbClr val="00B050"/>
                  </a:solidFill>
                </a:rPr>
                <a:t>Bancos de desenvolvimento</a:t>
              </a:r>
            </a:p>
          </p:txBody>
        </p:sp>
        <p:cxnSp>
          <p:nvCxnSpPr>
            <p:cNvPr id="59" name="Conector reto 58"/>
            <p:cNvCxnSpPr/>
            <p:nvPr/>
          </p:nvCxnSpPr>
          <p:spPr>
            <a:xfrm>
              <a:off x="8667024" y="5091106"/>
              <a:ext cx="0" cy="360000"/>
            </a:xfrm>
            <a:prstGeom prst="line">
              <a:avLst/>
            </a:prstGeom>
            <a:ln w="19050">
              <a:solidFill>
                <a:srgbClr val="65B3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CaixaDeTexto 59"/>
            <p:cNvSpPr txBox="1"/>
            <p:nvPr/>
          </p:nvSpPr>
          <p:spPr>
            <a:xfrm>
              <a:off x="8667025" y="5225667"/>
              <a:ext cx="2953880" cy="451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rgbClr val="00B050"/>
                  </a:solidFill>
                </a:rPr>
                <a:t>Agências de fomento</a:t>
              </a:r>
            </a:p>
          </p:txBody>
        </p:sp>
        <p:pic>
          <p:nvPicPr>
            <p:cNvPr id="61" name="Picture 4" descr="Resultado de imagem para cooperatives icon"/>
            <p:cNvPicPr>
              <a:picLocks noChangeAspect="1" noChangeArrowheads="1"/>
            </p:cNvPicPr>
            <p:nvPr/>
          </p:nvPicPr>
          <p:blipFill>
            <a:blip r:embed="rId7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6354" y="5570931"/>
              <a:ext cx="590437" cy="6102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62" name="Conector reto 61"/>
            <p:cNvCxnSpPr/>
            <p:nvPr/>
          </p:nvCxnSpPr>
          <p:spPr>
            <a:xfrm>
              <a:off x="8679608" y="5697305"/>
              <a:ext cx="0" cy="36000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3" name="CaixaDeTexto 62"/>
            <p:cNvSpPr txBox="1"/>
            <p:nvPr/>
          </p:nvSpPr>
          <p:spPr>
            <a:xfrm>
              <a:off x="8684678" y="5578802"/>
              <a:ext cx="2539775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accent6">
                      <a:lumMod val="75000"/>
                    </a:schemeClr>
                  </a:solidFill>
                </a:rPr>
                <a:t>Cooperativas de crédito</a:t>
              </a:r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8694391" y="5807850"/>
              <a:ext cx="2539775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chemeClr val="accent6">
                      <a:lumMod val="50000"/>
                    </a:schemeClr>
                  </a:solidFill>
                </a:rPr>
                <a:t>Bancos de cooperativas</a:t>
              </a:r>
            </a:p>
          </p:txBody>
        </p:sp>
        <p:cxnSp>
          <p:nvCxnSpPr>
            <p:cNvPr id="65" name="Conector reto 64"/>
            <p:cNvCxnSpPr/>
            <p:nvPr/>
          </p:nvCxnSpPr>
          <p:spPr>
            <a:xfrm>
              <a:off x="8681390" y="6308595"/>
              <a:ext cx="0" cy="360000"/>
            </a:xfrm>
            <a:prstGeom prst="line">
              <a:avLst/>
            </a:prstGeom>
            <a:ln w="19050">
              <a:solidFill>
                <a:srgbClr val="006600"/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6" name="CaixaDeTexto 65"/>
            <p:cNvSpPr txBox="1"/>
            <p:nvPr/>
          </p:nvSpPr>
          <p:spPr>
            <a:xfrm>
              <a:off x="8699469" y="6308595"/>
              <a:ext cx="2588250" cy="7797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pt-BR" sz="1600" b="1" dirty="0">
                  <a:solidFill>
                    <a:srgbClr val="006600"/>
                  </a:solidFill>
                </a:rPr>
                <a:t>Bancos de montadoras</a:t>
              </a:r>
            </a:p>
          </p:txBody>
        </p:sp>
        <p:pic>
          <p:nvPicPr>
            <p:cNvPr id="67" name="Imagem 6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45035" y="6386402"/>
              <a:ext cx="437414" cy="371609"/>
            </a:xfrm>
            <a:prstGeom prst="rect">
              <a:avLst/>
            </a:prstGeom>
          </p:spPr>
        </p:pic>
      </p:grpSp>
      <p:sp>
        <p:nvSpPr>
          <p:cNvPr id="6" name="AutoShape 2" descr="Resultado de imagem para Export Development Canada"/>
          <p:cNvSpPr>
            <a:spLocks noChangeAspect="1" noChangeArrowheads="1"/>
          </p:cNvSpPr>
          <p:nvPr/>
        </p:nvSpPr>
        <p:spPr bwMode="auto">
          <a:xfrm>
            <a:off x="116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grpSp>
        <p:nvGrpSpPr>
          <p:cNvPr id="13" name="Grupo 12"/>
          <p:cNvGrpSpPr/>
          <p:nvPr/>
        </p:nvGrpSpPr>
        <p:grpSpPr>
          <a:xfrm>
            <a:off x="2145284" y="699542"/>
            <a:ext cx="3282305" cy="1534471"/>
            <a:chOff x="2860380" y="1141286"/>
            <a:chExt cx="4051195" cy="2045960"/>
          </a:xfrm>
        </p:grpSpPr>
        <p:sp>
          <p:nvSpPr>
            <p:cNvPr id="75" name="AutoShape 8"/>
            <p:cNvSpPr>
              <a:spLocks noChangeArrowheads="1"/>
            </p:cNvSpPr>
            <p:nvPr/>
          </p:nvSpPr>
          <p:spPr bwMode="ltGray">
            <a:xfrm>
              <a:off x="2869785" y="1141286"/>
              <a:ext cx="4041790" cy="56038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pt-BR" sz="2000" b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Modelo Indireto</a:t>
              </a:r>
            </a:p>
          </p:txBody>
        </p:sp>
        <p:cxnSp>
          <p:nvCxnSpPr>
            <p:cNvPr id="76" name="Straight Connector 74"/>
            <p:cNvCxnSpPr/>
            <p:nvPr/>
          </p:nvCxnSpPr>
          <p:spPr>
            <a:xfrm>
              <a:off x="2860380" y="1676092"/>
              <a:ext cx="3977614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tângulo 76"/>
            <p:cNvSpPr/>
            <p:nvPr/>
          </p:nvSpPr>
          <p:spPr>
            <a:xfrm>
              <a:off x="2860579" y="1789915"/>
              <a:ext cx="3977415" cy="1373365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just"/>
              <a:r>
                <a:rPr lang="pt-BR" sz="2400" baseline="30000" dirty="0">
                  <a:solidFill>
                    <a:srgbClr val="000000"/>
                  </a:solidFill>
                  <a:latin typeface="Arial Narrow"/>
                  <a:cs typeface="Arial Narrow"/>
                </a:rPr>
                <a:t>Modelo internacionalmente consagrado, utilizado por relevantes bancos de desenvolvimento: </a:t>
              </a:r>
              <a:endParaRPr lang="en-US" sz="2400" baseline="30000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  <p:pic>
          <p:nvPicPr>
            <p:cNvPr id="74" name="Picture 2" descr="Resultado de imagem para kfw logo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26169" y="2708712"/>
              <a:ext cx="773943" cy="4785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54333" y="2771280"/>
              <a:ext cx="741649" cy="265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4738" y="2809673"/>
              <a:ext cx="635045" cy="23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" name="Grupo 7"/>
          <p:cNvGrpSpPr/>
          <p:nvPr/>
        </p:nvGrpSpPr>
        <p:grpSpPr>
          <a:xfrm>
            <a:off x="2144633" y="2181369"/>
            <a:ext cx="3282305" cy="1324211"/>
            <a:chOff x="2890408" y="3333436"/>
            <a:chExt cx="4051195" cy="1765614"/>
          </a:xfrm>
        </p:grpSpPr>
        <p:sp>
          <p:nvSpPr>
            <p:cNvPr id="94" name="AutoShape 8"/>
            <p:cNvSpPr>
              <a:spLocks noChangeArrowheads="1"/>
            </p:cNvSpPr>
            <p:nvPr/>
          </p:nvSpPr>
          <p:spPr bwMode="ltGray">
            <a:xfrm>
              <a:off x="2899813" y="3333436"/>
              <a:ext cx="4041790" cy="56038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pt-BR" sz="2000" b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Neutralidade</a:t>
              </a:r>
            </a:p>
          </p:txBody>
        </p:sp>
        <p:cxnSp>
          <p:nvCxnSpPr>
            <p:cNvPr id="95" name="Straight Connector 74"/>
            <p:cNvCxnSpPr/>
            <p:nvPr/>
          </p:nvCxnSpPr>
          <p:spPr>
            <a:xfrm>
              <a:off x="2890408" y="3868242"/>
              <a:ext cx="3977614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etângulo 95"/>
            <p:cNvSpPr/>
            <p:nvPr/>
          </p:nvSpPr>
          <p:spPr>
            <a:xfrm>
              <a:off x="2890607" y="3982066"/>
              <a:ext cx="3977415" cy="1116984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just"/>
              <a:r>
                <a:rPr lang="pt-BR" altLang="pt-BR" sz="2400" baseline="30000" dirty="0">
                  <a:solidFill>
                    <a:srgbClr val="000000"/>
                  </a:solidFill>
                  <a:latin typeface="Arial Narrow"/>
                  <a:cs typeface="Arial Narrow"/>
                </a:rPr>
                <a:t>O BNDES, por não competir com seus Agentes Financeiros, executa política pública atuando de forma neutra no repasse de recursos.</a:t>
              </a:r>
              <a:endParaRPr lang="en-US" sz="2400" baseline="30000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2129372" y="3623803"/>
            <a:ext cx="3282305" cy="1324211"/>
            <a:chOff x="7924265" y="1170844"/>
            <a:chExt cx="4051195" cy="1765614"/>
          </a:xfrm>
        </p:grpSpPr>
        <p:sp>
          <p:nvSpPr>
            <p:cNvPr id="100" name="AutoShape 8"/>
            <p:cNvSpPr>
              <a:spLocks noChangeArrowheads="1"/>
            </p:cNvSpPr>
            <p:nvPr/>
          </p:nvSpPr>
          <p:spPr bwMode="ltGray">
            <a:xfrm>
              <a:off x="7933670" y="1170844"/>
              <a:ext cx="4041790" cy="560387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r>
                <a:rPr lang="pt-BR" sz="2000" b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Modelo </a:t>
              </a:r>
              <a:r>
                <a:rPr lang="pt-BR" sz="2000" b="1" i="1" dirty="0" err="1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Plug</a:t>
              </a:r>
              <a:r>
                <a:rPr lang="pt-BR" sz="2000" b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 </a:t>
              </a:r>
              <a:r>
                <a:rPr lang="pt-BR" sz="2000" b="1" i="1" dirty="0" err="1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and</a:t>
              </a:r>
              <a:r>
                <a:rPr lang="pt-BR" sz="2000" b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 </a:t>
              </a:r>
              <a:r>
                <a:rPr lang="pt-BR" sz="2000" b="1" i="1" dirty="0">
                  <a:solidFill>
                    <a:srgbClr val="008000"/>
                  </a:solidFill>
                  <a:latin typeface="Arial Narrow" panose="020B0606020202030204" pitchFamily="34" charset="0"/>
                  <a:ea typeface="ＭＳ Ｐゴシック" charset="0"/>
                  <a:cs typeface="Arial Narrow"/>
                </a:rPr>
                <a:t>Play</a:t>
              </a:r>
            </a:p>
          </p:txBody>
        </p:sp>
        <p:cxnSp>
          <p:nvCxnSpPr>
            <p:cNvPr id="101" name="Straight Connector 74"/>
            <p:cNvCxnSpPr/>
            <p:nvPr/>
          </p:nvCxnSpPr>
          <p:spPr>
            <a:xfrm>
              <a:off x="7924265" y="1705650"/>
              <a:ext cx="3977614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Retângulo 101"/>
            <p:cNvSpPr/>
            <p:nvPr/>
          </p:nvSpPr>
          <p:spPr>
            <a:xfrm>
              <a:off x="7924464" y="1819474"/>
              <a:ext cx="3977415" cy="1116984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algn="just"/>
              <a:r>
                <a:rPr lang="pt-BR" altLang="pt-BR" sz="2400" baseline="30000" dirty="0">
                  <a:solidFill>
                    <a:srgbClr val="000000"/>
                  </a:solidFill>
                  <a:latin typeface="Arial Narrow"/>
                  <a:cs typeface="Arial Narrow"/>
                </a:rPr>
                <a:t>Temos capacidade para lançamento de novos produtos ou adequação dos produtos existentes com alto alcance em curto espaço de tempo.</a:t>
              </a:r>
              <a:endParaRPr lang="en-US" sz="2400" baseline="30000" dirty="0">
                <a:solidFill>
                  <a:srgbClr val="000000"/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52" name="Retângulo 51"/>
          <p:cNvSpPr/>
          <p:nvPr/>
        </p:nvSpPr>
        <p:spPr>
          <a:xfrm>
            <a:off x="0" y="159542"/>
            <a:ext cx="723629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hangingPunct="1"/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Modelo Indireto BNDES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 </a:t>
            </a:r>
            <a:endParaRPr lang="pt-BR" alt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0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/>
          <p:nvPr/>
        </p:nvSpPr>
        <p:spPr>
          <a:xfrm>
            <a:off x="250136" y="771550"/>
            <a:ext cx="8502355" cy="684803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pt-BR" sz="3000" baseline="30000" dirty="0">
                <a:solidFill>
                  <a:srgbClr val="000000"/>
                </a:solidFill>
                <a:latin typeface="Calibri" panose="020F0502020204030204" pitchFamily="34" charset="0"/>
                <a:cs typeface="Arial Narrow"/>
              </a:rPr>
              <a:t>O BNDES hoje está presente em praticamente </a:t>
            </a:r>
            <a:r>
              <a:rPr lang="pt-BR" sz="3000" baseline="30000" dirty="0" smtClean="0">
                <a:solidFill>
                  <a:srgbClr val="000000"/>
                </a:solidFill>
                <a:latin typeface="Calibri" panose="020F0502020204030204" pitchFamily="34" charset="0"/>
                <a:cs typeface="Arial Narrow"/>
              </a:rPr>
              <a:t>todos os municípios do Brasil</a:t>
            </a:r>
            <a:r>
              <a:rPr lang="pt-BR" sz="3000" baseline="30000" dirty="0">
                <a:solidFill>
                  <a:srgbClr val="000000"/>
                </a:solidFill>
                <a:latin typeface="Calibri" panose="020F0502020204030204" pitchFamily="34" charset="0"/>
                <a:cs typeface="Arial Narrow"/>
              </a:rPr>
              <a:t>, contribuindo para a pulverização e democratização do crédito.</a:t>
            </a:r>
            <a:endParaRPr lang="en-US" sz="3000" baseline="30000" dirty="0">
              <a:solidFill>
                <a:srgbClr val="000000"/>
              </a:solidFill>
              <a:latin typeface="Calibri" panose="020F0502020204030204" pitchFamily="34" charset="0"/>
              <a:cs typeface="Arial Narrow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837275" y="1952129"/>
            <a:ext cx="3038246" cy="29238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68580" tIns="34290" rIns="68580" bIns="34290">
            <a:spAutoFit/>
          </a:bodyPr>
          <a:lstStyle/>
          <a:p>
            <a:pPr algn="just">
              <a:spcAft>
                <a:spcPts val="450"/>
              </a:spcAft>
            </a:pPr>
            <a:r>
              <a:rPr lang="pt-BR" sz="1500" dirty="0">
                <a:solidFill>
                  <a:srgbClr val="000000"/>
                </a:solidFill>
                <a:latin typeface="Arial Narrow" panose="020B0606020202030204" pitchFamily="34" charset="0"/>
              </a:rPr>
              <a:t>O BNDES desenvolveu </a:t>
            </a:r>
            <a:r>
              <a:rPr lang="pt-BR" sz="1500" b="1" i="1" dirty="0">
                <a:solidFill>
                  <a:srgbClr val="000000"/>
                </a:solidFill>
                <a:latin typeface="Arial Narrow" panose="020B0606020202030204" pitchFamily="34" charset="0"/>
              </a:rPr>
              <a:t>expertise</a:t>
            </a:r>
            <a:r>
              <a:rPr lang="pt-BR" sz="1500" b="1" dirty="0">
                <a:solidFill>
                  <a:srgbClr val="000000"/>
                </a:solidFill>
                <a:latin typeface="Arial Narrow" panose="020B0606020202030204" pitchFamily="34" charset="0"/>
              </a:rPr>
              <a:t> na pulverização do crédito, </a:t>
            </a:r>
            <a:r>
              <a:rPr lang="pt-BR" sz="1500" dirty="0">
                <a:solidFill>
                  <a:srgbClr val="000000"/>
                </a:solidFill>
                <a:latin typeface="Arial Narrow" panose="020B0606020202030204" pitchFamily="34" charset="0"/>
              </a:rPr>
              <a:t>principalmente no </a:t>
            </a:r>
            <a:r>
              <a:rPr lang="pt-BR" sz="1500" b="1" dirty="0">
                <a:solidFill>
                  <a:srgbClr val="000000"/>
                </a:solidFill>
                <a:latin typeface="Arial Narrow" panose="020B0606020202030204" pitchFamily="34" charset="0"/>
              </a:rPr>
              <a:t>crédito direcionado </a:t>
            </a:r>
            <a:r>
              <a:rPr lang="pt-BR" sz="1500" dirty="0">
                <a:solidFill>
                  <a:srgbClr val="000000"/>
                </a:solidFill>
                <a:latin typeface="Arial Narrow" panose="020B0606020202030204" pitchFamily="34" charset="0"/>
              </a:rPr>
              <a:t>contribuindo para a operacionalização das </a:t>
            </a:r>
            <a:r>
              <a:rPr lang="pt-BR" sz="1500" b="1" dirty="0">
                <a:solidFill>
                  <a:srgbClr val="000000"/>
                </a:solidFill>
                <a:latin typeface="Arial Narrow" panose="020B0606020202030204" pitchFamily="34" charset="0"/>
              </a:rPr>
              <a:t>Políticas Públicas</a:t>
            </a:r>
            <a:r>
              <a:rPr lang="pt-BR" sz="1500" dirty="0">
                <a:solidFill>
                  <a:srgbClr val="000000"/>
                </a:solidFill>
                <a:latin typeface="Arial Narrow" panose="020B0606020202030204" pitchFamily="34" charset="0"/>
              </a:rPr>
              <a:t>.</a:t>
            </a:r>
          </a:p>
          <a:p>
            <a:pPr marL="214313" indent="-214313"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I</a:t>
            </a:r>
            <a:r>
              <a:rPr lang="pt-BR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ntegração </a:t>
            </a: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sistêmica </a:t>
            </a:r>
            <a:r>
              <a:rPr lang="pt-BR" dirty="0">
                <a:solidFill>
                  <a:srgbClr val="000000"/>
                </a:solidFill>
                <a:latin typeface="Arial Narrow" panose="020B0606020202030204" pitchFamily="34" charset="0"/>
              </a:rPr>
              <a:t>com</a:t>
            </a: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 agentes </a:t>
            </a:r>
            <a:r>
              <a:rPr lang="pt-BR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repassadores</a:t>
            </a:r>
            <a:r>
              <a:rPr lang="pt-BR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e ministérios;</a:t>
            </a:r>
            <a:endParaRPr lang="pt-BR" b="1" dirty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marL="214313" indent="-214313">
              <a:spcAft>
                <a:spcPts val="450"/>
              </a:spcAft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Interlocução</a:t>
            </a:r>
            <a:r>
              <a:rPr lang="pt-BR" dirty="0">
                <a:solidFill>
                  <a:srgbClr val="000000"/>
                </a:solidFill>
                <a:latin typeface="Arial Narrow" panose="020B0606020202030204" pitchFamily="34" charset="0"/>
              </a:rPr>
              <a:t> com </a:t>
            </a: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agentes de mercado – </a:t>
            </a:r>
            <a:r>
              <a:rPr lang="pt-BR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associações</a:t>
            </a:r>
            <a:r>
              <a:rPr lang="pt-BR" b="1" dirty="0">
                <a:solidFill>
                  <a:srgbClr val="000000"/>
                </a:solidFill>
                <a:latin typeface="Arial Narrow" panose="020B0606020202030204" pitchFamily="34" charset="0"/>
              </a:rPr>
              <a:t>, representantes setoriais;</a:t>
            </a:r>
          </a:p>
          <a:p>
            <a:pPr marL="214313" indent="-214313">
              <a:buFont typeface="Wingdings" panose="05000000000000000000" pitchFamily="2" charset="2"/>
              <a:buChar char="§"/>
            </a:pPr>
            <a:r>
              <a:rPr lang="pt-BR" b="1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Conformidade e monitoramento </a:t>
            </a:r>
            <a:r>
              <a:rPr lang="pt-BR" dirty="0">
                <a:solidFill>
                  <a:srgbClr val="000000"/>
                </a:solidFill>
                <a:latin typeface="Arial Narrow" panose="020B0606020202030204" pitchFamily="34" charset="0"/>
              </a:rPr>
              <a:t>das </a:t>
            </a:r>
            <a:r>
              <a:rPr lang="pt-BR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operações</a:t>
            </a:r>
            <a:r>
              <a:rPr lang="pt-BR" dirty="0">
                <a:solidFill>
                  <a:srgbClr val="000000"/>
                </a:solidFill>
                <a:latin typeface="Arial Narrow" panose="020B0606020202030204" pitchFamily="34" charset="0"/>
              </a:rPr>
              <a:t>.</a:t>
            </a: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ltGray">
          <a:xfrm>
            <a:off x="5820538" y="1465656"/>
            <a:ext cx="2822357" cy="420290"/>
          </a:xfrm>
          <a:prstGeom prst="roundRect">
            <a:avLst>
              <a:gd name="adj" fmla="val 0"/>
            </a:avLst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r>
              <a:rPr lang="pt-BR" sz="1800" b="1" dirty="0">
                <a:solidFill>
                  <a:srgbClr val="008000"/>
                </a:solidFill>
                <a:latin typeface="Arial Narrow" panose="020B0606020202030204" pitchFamily="34" charset="0"/>
                <a:ea typeface="ＭＳ Ｐゴシック" charset="0"/>
                <a:cs typeface="Arial Narrow"/>
              </a:rPr>
              <a:t>Coordenação do Crédito </a:t>
            </a:r>
          </a:p>
        </p:txBody>
      </p:sp>
      <p:cxnSp>
        <p:nvCxnSpPr>
          <p:cNvPr id="11" name="Straight Connector 74"/>
          <p:cNvCxnSpPr/>
          <p:nvPr/>
        </p:nvCxnSpPr>
        <p:spPr>
          <a:xfrm>
            <a:off x="5892310" y="1866761"/>
            <a:ext cx="2983211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0" y="159542"/>
            <a:ext cx="723629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hangingPunct="1"/>
            <a:r>
              <a:rPr lang="pt-B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Modelo Indireto BNDES: capilaridade</a:t>
            </a:r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 </a:t>
            </a:r>
            <a:endParaRPr lang="pt-BR" alt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66" t="8103" b="994"/>
          <a:stretch/>
        </p:blipFill>
        <p:spPr>
          <a:xfrm>
            <a:off x="0" y="1707837"/>
            <a:ext cx="4517204" cy="3331952"/>
          </a:xfrm>
          <a:prstGeom prst="rect">
            <a:avLst/>
          </a:prstGeom>
        </p:spPr>
      </p:pic>
      <p:sp>
        <p:nvSpPr>
          <p:cNvPr id="15" name="CaixaDeTexto 16"/>
          <p:cNvSpPr txBox="1">
            <a:spLocks noChangeArrowheads="1"/>
          </p:cNvSpPr>
          <p:nvPr/>
        </p:nvSpPr>
        <p:spPr bwMode="auto">
          <a:xfrm>
            <a:off x="395536" y="1546187"/>
            <a:ext cx="3400070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BR" altLang="pt-BR" sz="1200" b="1" dirty="0">
                <a:latin typeface="Roboto Light"/>
              </a:rPr>
              <a:t>Distribuição dos desembolsos MPME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xmlns="" id="{4FCC89EE-7C24-43A4-AE12-0CDA860E9BDB}"/>
              </a:ext>
            </a:extLst>
          </p:cNvPr>
          <p:cNvSpPr/>
          <p:nvPr/>
        </p:nvSpPr>
        <p:spPr>
          <a:xfrm>
            <a:off x="3779912" y="1528361"/>
            <a:ext cx="1872208" cy="1619453"/>
          </a:xfrm>
          <a:prstGeom prst="rect">
            <a:avLst/>
          </a:prstGeom>
          <a:solidFill>
            <a:srgbClr val="289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pt-BR" b="1" dirty="0" smtClean="0"/>
          </a:p>
          <a:p>
            <a:pPr algn="ctr"/>
            <a:endParaRPr lang="pt-BR" b="1" dirty="0" smtClean="0"/>
          </a:p>
          <a:p>
            <a:pPr algn="ctr"/>
            <a:endParaRPr lang="pt-BR" b="1" dirty="0"/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xmlns="" id="{5262F8F1-D7C0-4AE6-9AE2-EAB8128DA7A7}"/>
              </a:ext>
            </a:extLst>
          </p:cNvPr>
          <p:cNvSpPr/>
          <p:nvPr/>
        </p:nvSpPr>
        <p:spPr>
          <a:xfrm>
            <a:off x="4020221" y="2499742"/>
            <a:ext cx="1451081" cy="54489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pt-BR" sz="1600" b="1" dirty="0">
                <a:solidFill>
                  <a:schemeClr val="tx1">
                    <a:lumMod val="50000"/>
                  </a:schemeClr>
                </a:solidFill>
              </a:rPr>
              <a:t>5.380</a:t>
            </a:r>
          </a:p>
          <a:p>
            <a:pPr algn="ctr"/>
            <a:r>
              <a:rPr lang="pt-BR" sz="1600" b="1" dirty="0" smtClean="0">
                <a:solidFill>
                  <a:schemeClr val="tx1">
                    <a:lumMod val="50000"/>
                  </a:schemeClr>
                </a:solidFill>
              </a:rPr>
              <a:t>(2015 a 2019)</a:t>
            </a:r>
            <a:endParaRPr lang="pt-BR" sz="16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998902" y="1866761"/>
            <a:ext cx="1451081" cy="360040"/>
          </a:xfrm>
          <a:prstGeom prst="rect">
            <a:avLst/>
          </a:prstGeom>
          <a:solidFill>
            <a:srgbClr val="289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pt-BR" b="1" dirty="0"/>
          </a:p>
          <a:p>
            <a:pPr algn="ctr"/>
            <a:r>
              <a:rPr lang="pt-BR" sz="1800" b="1" dirty="0"/>
              <a:t>97% dos Municípios contemplados 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xmlns="" id="{5E1B3AE7-F646-48F2-B53D-FFEFE521D9E7}"/>
              </a:ext>
            </a:extLst>
          </p:cNvPr>
          <p:cNvSpPr txBox="1"/>
          <p:nvPr/>
        </p:nvSpPr>
        <p:spPr>
          <a:xfrm>
            <a:off x="3926563" y="3192383"/>
            <a:ext cx="1549148" cy="3924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pt-BR" sz="1050" b="1" dirty="0">
                <a:solidFill>
                  <a:schemeClr val="tx1">
                    <a:lumMod val="50000"/>
                  </a:schemeClr>
                </a:solidFill>
              </a:rPr>
              <a:t>Total de municípios no Brasil: 5.570</a:t>
            </a:r>
          </a:p>
        </p:txBody>
      </p:sp>
    </p:spTree>
    <p:extLst>
      <p:ext uri="{BB962C8B-B14F-4D97-AF65-F5344CB8AC3E}">
        <p14:creationId xmlns:p14="http://schemas.microsoft.com/office/powerpoint/2010/main" val="212916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92"/>
          <a:stretch/>
        </p:blipFill>
        <p:spPr bwMode="auto">
          <a:xfrm>
            <a:off x="0" y="1597307"/>
            <a:ext cx="5460737" cy="2935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tângulo 7"/>
          <p:cNvSpPr/>
          <p:nvPr/>
        </p:nvSpPr>
        <p:spPr>
          <a:xfrm>
            <a:off x="3887181" y="1419621"/>
            <a:ext cx="1144676" cy="3240361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pt-BR"/>
          </a:p>
        </p:txBody>
      </p:sp>
      <p:cxnSp>
        <p:nvCxnSpPr>
          <p:cNvPr id="9" name="Conector de seta reta 8"/>
          <p:cNvCxnSpPr/>
          <p:nvPr/>
        </p:nvCxnSpPr>
        <p:spPr>
          <a:xfrm>
            <a:off x="5063756" y="1563638"/>
            <a:ext cx="799842" cy="0"/>
          </a:xfrm>
          <a:prstGeom prst="straightConnector1">
            <a:avLst/>
          </a:prstGeom>
          <a:ln w="254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5848710" y="1347614"/>
            <a:ext cx="3185160" cy="310084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Em 2018:</a:t>
            </a:r>
          </a:p>
          <a:p>
            <a:pPr marL="342900" indent="-342900">
              <a:buFontTx/>
              <a:buChar char="-"/>
            </a:pP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316.670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operações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aprovadas pelo BNDES;</a:t>
            </a:r>
          </a:p>
          <a:p>
            <a:pPr marL="342900" indent="-342900">
              <a:buFontTx/>
              <a:buChar char="-"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Desembolso superior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a </a:t>
            </a: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R$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33,2 bilhões</a:t>
            </a:r>
          </a:p>
          <a:p>
            <a:pPr marL="342900" indent="-342900">
              <a:buFontTx/>
              <a:buChar char="-"/>
            </a:pP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Ticket Médio de </a:t>
            </a:r>
            <a:r>
              <a:rPr lang="pt-BR" sz="2400" b="1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R$ 104.841</a:t>
            </a:r>
            <a:endParaRPr lang="pt-BR" sz="24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0" y="159542"/>
            <a:ext cx="759633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hangingPunct="1"/>
            <a:r>
              <a:rPr lang="pt-B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Modelo Indireto BNDES: grandes números (em R$ bilhões)</a:t>
            </a:r>
            <a:endParaRPr lang="pt-B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 </a:t>
            </a:r>
            <a:endParaRPr lang="pt-BR" altLang="pt-B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12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528778"/>
            <a:ext cx="6073070" cy="305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0" name="Retângulo 44"/>
          <p:cNvSpPr>
            <a:spLocks noChangeArrowheads="1"/>
          </p:cNvSpPr>
          <p:nvPr/>
        </p:nvSpPr>
        <p:spPr bwMode="auto">
          <a:xfrm>
            <a:off x="-18306" y="102116"/>
            <a:ext cx="9162306" cy="267376"/>
          </a:xfrm>
          <a:prstGeom prst="rect">
            <a:avLst/>
          </a:prstGeom>
          <a:noFill/>
          <a:ln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hangingPunct="1"/>
            <a:r>
              <a:rPr lang="pt-BR" sz="2200" b="1" dirty="0" smtClean="0">
                <a:solidFill>
                  <a:prstClr val="white"/>
                </a:solidFill>
              </a:rPr>
              <a:t>  Modelo Indireto BNDES: baixo nível de concentração bancária</a:t>
            </a:r>
            <a:endParaRPr lang="en-US" sz="2200" b="1" dirty="0">
              <a:solidFill>
                <a:prstClr val="white"/>
              </a:solidFill>
            </a:endParaRPr>
          </a:p>
        </p:txBody>
      </p:sp>
      <p:sp>
        <p:nvSpPr>
          <p:cNvPr id="67" name="Rectangle 7"/>
          <p:cNvSpPr/>
          <p:nvPr/>
        </p:nvSpPr>
        <p:spPr>
          <a:xfrm>
            <a:off x="182568" y="817433"/>
            <a:ext cx="8670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00000"/>
                </a:solidFill>
              </a:rPr>
              <a:t>O BNDES exerce importante papel na desconcentração bancária e na pulverização do </a:t>
            </a:r>
            <a:r>
              <a:rPr lang="pt-BR" sz="2000" b="1" dirty="0" smtClean="0">
                <a:solidFill>
                  <a:srgbClr val="000000"/>
                </a:solidFill>
              </a:rPr>
              <a:t>crédito</a:t>
            </a:r>
            <a:endParaRPr lang="en-US" sz="2000" b="1" dirty="0">
              <a:solidFill>
                <a:srgbClr val="000000"/>
              </a:solidFill>
            </a:endParaRPr>
          </a:p>
        </p:txBody>
      </p:sp>
      <p:sp>
        <p:nvSpPr>
          <p:cNvPr id="69" name="CaixaDeTexto 68"/>
          <p:cNvSpPr txBox="1"/>
          <p:nvPr/>
        </p:nvSpPr>
        <p:spPr>
          <a:xfrm>
            <a:off x="408124" y="4515966"/>
            <a:ext cx="7697116" cy="553998"/>
          </a:xfrm>
          <a:prstGeom prst="rect">
            <a:avLst/>
          </a:prstGeom>
        </p:spPr>
        <p:txBody>
          <a:bodyPr wrap="square">
            <a:spAutoFit/>
          </a:bodyPr>
          <a:lstStyle>
            <a:defPPr marL="0" marR="0" indent="0" algn="l" defTabSz="6858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>
              <a:defRPr sz="2000">
                <a:solidFill>
                  <a:srgbClr val="000000"/>
                </a:solidFill>
              </a:defRPr>
            </a:lvl1pPr>
          </a:lstStyle>
          <a:p>
            <a:r>
              <a:rPr lang="pt-BR" sz="1000" dirty="0"/>
              <a:t>Fonte: Relatório de Estabilidade Financeira – Bacen (abril/2018). Anexo estatístico, aba RC4</a:t>
            </a:r>
          </a:p>
          <a:p>
            <a:r>
              <a:rPr lang="pt-BR" sz="1000" dirty="0"/>
              <a:t>Série de “operações de crédito” na posição de dezembro de cada ano. Participação acumulada dos quatro maiores do mercado</a:t>
            </a:r>
          </a:p>
          <a:p>
            <a:r>
              <a:rPr lang="pt-BR" sz="1000" dirty="0"/>
              <a:t>Série </a:t>
            </a:r>
            <a:r>
              <a:rPr lang="pt-BR" sz="1000" dirty="0" smtClean="0"/>
              <a:t>Repasse BNDES: </a:t>
            </a:r>
            <a:r>
              <a:rPr lang="pt-BR" sz="1000" dirty="0"/>
              <a:t>Participação dos quatro maiores agentes financeiros no total aprovado pela Área em cada ano</a:t>
            </a:r>
          </a:p>
        </p:txBody>
      </p:sp>
      <p:sp>
        <p:nvSpPr>
          <p:cNvPr id="2" name="Retângulo 1"/>
          <p:cNvSpPr/>
          <p:nvPr/>
        </p:nvSpPr>
        <p:spPr>
          <a:xfrm>
            <a:off x="6732239" y="2787774"/>
            <a:ext cx="1656185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0000"/>
                </a:solidFill>
              </a:rPr>
              <a:t>Operações Indiretas BNDES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5364087" y="2067694"/>
            <a:ext cx="219624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rgbClr val="000000"/>
                </a:solidFill>
              </a:rPr>
              <a:t>Sistema Financeiro Nacional</a:t>
            </a:r>
            <a:endParaRPr lang="pt-BR" dirty="0">
              <a:solidFill>
                <a:srgbClr val="000000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1979712" y="3172780"/>
            <a:ext cx="1440160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67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Resultado de imagem para bancoob"/>
          <p:cNvSpPr>
            <a:spLocks noChangeAspect="1" noChangeArrowheads="1"/>
          </p:cNvSpPr>
          <p:nvPr/>
        </p:nvSpPr>
        <p:spPr bwMode="auto">
          <a:xfrm>
            <a:off x="116681" y="-108346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74" tIns="34289" rIns="68574" bIns="34289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srgbClr val="7B7B7B"/>
              </a:solidFill>
              <a:latin typeface="Calibri"/>
            </a:endParaRPr>
          </a:p>
        </p:txBody>
      </p:sp>
      <p:sp>
        <p:nvSpPr>
          <p:cNvPr id="4" name="AutoShape 4" descr="Resultado de imagem para bancoob"/>
          <p:cNvSpPr>
            <a:spLocks noChangeAspect="1" noChangeArrowheads="1"/>
          </p:cNvSpPr>
          <p:nvPr/>
        </p:nvSpPr>
        <p:spPr bwMode="auto">
          <a:xfrm>
            <a:off x="230981" y="595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74" tIns="34289" rIns="68574" bIns="34289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srgbClr val="7B7B7B"/>
              </a:solidFill>
              <a:latin typeface="Calibri"/>
            </a:endParaRPr>
          </a:p>
        </p:txBody>
      </p:sp>
      <p:sp>
        <p:nvSpPr>
          <p:cNvPr id="6" name="AutoShape 2" descr="Resultado de imagem para bandes logo"/>
          <p:cNvSpPr>
            <a:spLocks noChangeAspect="1" noChangeArrowheads="1"/>
          </p:cNvSpPr>
          <p:nvPr/>
        </p:nvSpPr>
        <p:spPr bwMode="auto">
          <a:xfrm>
            <a:off x="345281" y="12025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74" tIns="34289" rIns="68574" bIns="34289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srgbClr val="7B7B7B"/>
              </a:solidFill>
              <a:latin typeface="Calibri"/>
            </a:endParaRPr>
          </a:p>
        </p:txBody>
      </p:sp>
      <p:sp>
        <p:nvSpPr>
          <p:cNvPr id="9" name="AutoShape 4" descr="Resultado de imagem para bandes logo"/>
          <p:cNvSpPr>
            <a:spLocks noChangeAspect="1" noChangeArrowheads="1"/>
          </p:cNvSpPr>
          <p:nvPr/>
        </p:nvSpPr>
        <p:spPr bwMode="auto">
          <a:xfrm>
            <a:off x="459581" y="23455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74" tIns="34289" rIns="68574" bIns="34289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srgbClr val="7B7B7B"/>
              </a:solidFill>
              <a:latin typeface="Calibri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-1" y="17745"/>
            <a:ext cx="7912101" cy="400110"/>
          </a:xfrm>
          <a:prstGeom prst="rect">
            <a:avLst/>
          </a:prstGeom>
          <a:noFill/>
        </p:spPr>
        <p:txBody>
          <a:bodyPr wrap="square" lIns="91432" tIns="45716" rIns="91432" bIns="45716" rtlCol="0" anchor="ctr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BNDES Online</a:t>
            </a:r>
          </a:p>
        </p:txBody>
      </p:sp>
      <p:sp>
        <p:nvSpPr>
          <p:cNvPr id="17" name="Rectangle 18"/>
          <p:cNvSpPr/>
          <p:nvPr/>
        </p:nvSpPr>
        <p:spPr>
          <a:xfrm>
            <a:off x="194596" y="2624868"/>
            <a:ext cx="3315191" cy="22472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574" tIns="34289" rIns="68574" bIns="34289" rtlCol="0" anchor="ctr"/>
          <a:lstStyle/>
          <a:p>
            <a:pPr algn="ctr"/>
            <a:endParaRPr lang="en-US">
              <a:solidFill>
                <a:srgbClr val="7B7B7B"/>
              </a:solidFill>
              <a:latin typeface="+mj-lt"/>
            </a:endParaRPr>
          </a:p>
        </p:txBody>
      </p:sp>
      <p:sp>
        <p:nvSpPr>
          <p:cNvPr id="18" name="Rectangle 1"/>
          <p:cNvSpPr/>
          <p:nvPr/>
        </p:nvSpPr>
        <p:spPr>
          <a:xfrm>
            <a:off x="-32512" y="938488"/>
            <a:ext cx="9352359" cy="407804"/>
          </a:xfrm>
          <a:prstGeom prst="rect">
            <a:avLst/>
          </a:prstGeom>
        </p:spPr>
        <p:txBody>
          <a:bodyPr wrap="square" lIns="68574" tIns="34289" rIns="68574" bIns="34289">
            <a:spAutoFit/>
          </a:bodyPr>
          <a:lstStyle/>
          <a:p>
            <a:endParaRPr lang="en-US" sz="3300" baseline="30000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22" name="Rectangle 25"/>
          <p:cNvSpPr/>
          <p:nvPr/>
        </p:nvSpPr>
        <p:spPr>
          <a:xfrm>
            <a:off x="126469" y="1618798"/>
            <a:ext cx="7370857" cy="43376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4" tIns="34289" rIns="68574" bIns="34289" rtlCol="0" anchor="ctr"/>
          <a:lstStyle/>
          <a:p>
            <a:r>
              <a:rPr lang="bg-BG" sz="2000" b="1" dirty="0">
                <a:solidFill>
                  <a:prstClr val="white">
                    <a:lumMod val="50000"/>
                  </a:prstClr>
                </a:solidFill>
                <a:latin typeface="+mj-lt"/>
                <a:cs typeface="Arial Narrow"/>
              </a:rPr>
              <a:t>Aprovação máquina </a:t>
            </a:r>
            <a:r>
              <a:rPr lang="pt-BR" sz="2000" b="1" dirty="0">
                <a:solidFill>
                  <a:prstClr val="white">
                    <a:lumMod val="50000"/>
                  </a:prstClr>
                </a:solidFill>
                <a:latin typeface="+mj-lt"/>
                <a:cs typeface="Arial Narrow"/>
              </a:rPr>
              <a:t>a</a:t>
            </a:r>
            <a:r>
              <a:rPr lang="bg-BG" sz="2000" b="1" dirty="0">
                <a:solidFill>
                  <a:prstClr val="white">
                    <a:lumMod val="50000"/>
                  </a:prstClr>
                </a:solidFill>
                <a:latin typeface="+mj-lt"/>
                <a:cs typeface="Arial Narrow"/>
              </a:rPr>
              <a:t> máquina e convergência para plataforma única</a:t>
            </a:r>
            <a:endParaRPr lang="en-US" sz="2000" b="1" dirty="0">
              <a:solidFill>
                <a:prstClr val="white">
                  <a:lumMod val="50000"/>
                </a:prstClr>
              </a:solidFill>
              <a:latin typeface="+mj-lt"/>
              <a:cs typeface="Arial Narrow"/>
            </a:endParaRPr>
          </a:p>
        </p:txBody>
      </p:sp>
      <p:sp>
        <p:nvSpPr>
          <p:cNvPr id="26" name="AutoShape 8"/>
          <p:cNvSpPr>
            <a:spLocks noChangeArrowheads="1"/>
          </p:cNvSpPr>
          <p:nvPr/>
        </p:nvSpPr>
        <p:spPr bwMode="ltGray">
          <a:xfrm>
            <a:off x="130779" y="2844673"/>
            <a:ext cx="3527704" cy="1714751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14" tIns="34259" rIns="68514" bIns="34259" anchor="ctr"/>
          <a:lstStyle/>
          <a:p>
            <a:pPr marL="285722" indent="-285722">
              <a:buFont typeface="Arial" panose="020B0604020202020204" pitchFamily="34" charset="0"/>
              <a:buChar char="•"/>
              <a:defRPr/>
            </a:pPr>
            <a:r>
              <a:rPr lang="pt-BR" altLang="pt-BR" sz="1600" dirty="0">
                <a:solidFill>
                  <a:srgbClr val="000000"/>
                </a:solidFill>
                <a:cs typeface="Arial Narrow"/>
              </a:rPr>
              <a:t>Redução dos </a:t>
            </a:r>
            <a:r>
              <a:rPr lang="pt-BR" altLang="pt-BR" sz="1600" b="1" dirty="0">
                <a:solidFill>
                  <a:srgbClr val="000000"/>
                </a:solidFill>
                <a:cs typeface="Arial Narrow"/>
              </a:rPr>
              <a:t>custos de transação</a:t>
            </a:r>
          </a:p>
          <a:p>
            <a:pPr marL="285722" indent="-285722">
              <a:buFont typeface="Arial" panose="020B0604020202020204" pitchFamily="34" charset="0"/>
              <a:buChar char="•"/>
              <a:defRPr/>
            </a:pP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Maior </a:t>
            </a:r>
            <a:r>
              <a:rPr lang="bg-BG" altLang="pt-BR" sz="1600" b="1" i="1" dirty="0">
                <a:solidFill>
                  <a:srgbClr val="000000"/>
                </a:solidFill>
                <a:cs typeface="Arial Narrow"/>
              </a:rPr>
              <a:t>compliance</a:t>
            </a:r>
            <a:r>
              <a:rPr lang="pt-BR" altLang="pt-BR" sz="1600" b="1" i="1" dirty="0">
                <a:solidFill>
                  <a:srgbClr val="000000"/>
                </a:solidFill>
                <a:cs typeface="Arial Narrow"/>
              </a:rPr>
              <a:t> </a:t>
            </a:r>
            <a:endParaRPr lang="bg-BG" altLang="pt-BR" sz="1600" b="1" i="1" dirty="0">
              <a:solidFill>
                <a:srgbClr val="000000"/>
              </a:solidFill>
              <a:cs typeface="Arial Narrow"/>
            </a:endParaRPr>
          </a:p>
          <a:p>
            <a:pPr marL="285722" indent="-285722">
              <a:buFont typeface="Arial" panose="020B0604020202020204" pitchFamily="34" charset="0"/>
              <a:buChar char="•"/>
              <a:defRPr/>
            </a:pP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Maior </a:t>
            </a:r>
            <a:r>
              <a:rPr lang="bg-BG" altLang="pt-BR" sz="1600" b="1" dirty="0">
                <a:solidFill>
                  <a:srgbClr val="000000"/>
                </a:solidFill>
                <a:cs typeface="Arial Narrow"/>
              </a:rPr>
              <a:t>segurança</a:t>
            </a: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 nas transa</a:t>
            </a:r>
            <a:r>
              <a:rPr lang="pt-BR" altLang="pt-BR" sz="1600" dirty="0">
                <a:solidFill>
                  <a:srgbClr val="000000"/>
                </a:solidFill>
                <a:cs typeface="Arial Narrow"/>
              </a:rPr>
              <a:t>ç</a:t>
            </a: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ões</a:t>
            </a:r>
            <a:endParaRPr lang="pt-BR" altLang="pt-BR" sz="1600" dirty="0">
              <a:solidFill>
                <a:srgbClr val="000000"/>
              </a:solidFill>
              <a:cs typeface="Arial Narrow"/>
            </a:endParaRPr>
          </a:p>
          <a:p>
            <a:pPr marL="285722" indent="-285722">
              <a:buFont typeface="Arial" panose="020B0604020202020204" pitchFamily="34" charset="0"/>
              <a:buChar char="•"/>
              <a:defRPr/>
            </a:pP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Diminuição da burocracia dentro de uma filosofia de </a:t>
            </a:r>
            <a:r>
              <a:rPr lang="bg-BG" altLang="pt-BR" sz="1600" b="1" i="1" dirty="0">
                <a:solidFill>
                  <a:srgbClr val="000000"/>
                </a:solidFill>
                <a:cs typeface="Arial Narrow"/>
              </a:rPr>
              <a:t>paperless</a:t>
            </a:r>
          </a:p>
          <a:p>
            <a:pPr marL="285722" indent="-285722">
              <a:buFont typeface="Arial" panose="020B0604020202020204" pitchFamily="34" charset="0"/>
              <a:buChar char="•"/>
              <a:defRPr/>
            </a:pPr>
            <a:r>
              <a:rPr lang="bg-BG" altLang="pt-BR" sz="1600" b="1" dirty="0">
                <a:solidFill>
                  <a:srgbClr val="000000"/>
                </a:solidFill>
                <a:cs typeface="Arial Narrow"/>
              </a:rPr>
              <a:t>Diminuição dos custos </a:t>
            </a:r>
            <a:r>
              <a:rPr lang="bg-BG" altLang="pt-BR" sz="1600" dirty="0">
                <a:solidFill>
                  <a:srgbClr val="000000"/>
                </a:solidFill>
                <a:cs typeface="Arial Narrow"/>
              </a:rPr>
              <a:t>de manutenção dos sistemas através da </a:t>
            </a:r>
            <a:r>
              <a:rPr lang="bg-BG" altLang="pt-BR" sz="1600" b="1" dirty="0">
                <a:solidFill>
                  <a:srgbClr val="000000"/>
                </a:solidFill>
                <a:cs typeface="Arial Narrow"/>
              </a:rPr>
              <a:t>integração de processos e bases</a:t>
            </a:r>
            <a:endParaRPr lang="bg-BG" altLang="pt-BR" sz="1600" b="1" i="1" dirty="0">
              <a:solidFill>
                <a:srgbClr val="000000"/>
              </a:solidFill>
              <a:cs typeface="Arial Narrow"/>
            </a:endParaRPr>
          </a:p>
        </p:txBody>
      </p:sp>
      <p:sp>
        <p:nvSpPr>
          <p:cNvPr id="27" name="AutoShape 8"/>
          <p:cNvSpPr>
            <a:spLocks noChangeArrowheads="1"/>
          </p:cNvSpPr>
          <p:nvPr/>
        </p:nvSpPr>
        <p:spPr bwMode="ltGray">
          <a:xfrm>
            <a:off x="519853" y="3595466"/>
            <a:ext cx="2989934" cy="312927"/>
          </a:xfrm>
          <a:prstGeom prst="roundRect">
            <a:avLst>
              <a:gd name="adj" fmla="val 16667"/>
            </a:avLst>
          </a:prstGeom>
          <a:noFill/>
          <a:ln w="2857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68514" tIns="34259" rIns="68514" bIns="34259" anchor="ctr"/>
          <a:lstStyle/>
          <a:p>
            <a:pPr marL="214293" indent="-214293">
              <a:buFont typeface="Wingdings" charset="2"/>
              <a:buChar char="§"/>
              <a:defRPr/>
            </a:pPr>
            <a:endParaRPr lang="bg-BG" altLang="pt-BR" kern="0" dirty="0">
              <a:solidFill>
                <a:srgbClr val="000000"/>
              </a:solidFill>
              <a:latin typeface="+mj-lt"/>
              <a:cs typeface="Arial Narrow"/>
            </a:endParaRPr>
          </a:p>
        </p:txBody>
      </p:sp>
      <p:sp>
        <p:nvSpPr>
          <p:cNvPr id="28" name="Rectangle 49"/>
          <p:cNvSpPr/>
          <p:nvPr/>
        </p:nvSpPr>
        <p:spPr>
          <a:xfrm>
            <a:off x="498949" y="2176649"/>
            <a:ext cx="4026876" cy="343929"/>
          </a:xfrm>
          <a:prstGeom prst="rect">
            <a:avLst/>
          </a:prstGeom>
          <a:noFill/>
          <a:ln w="28575">
            <a:noFill/>
            <a:round/>
            <a:headEnd/>
            <a:tailEnd/>
          </a:ln>
        </p:spPr>
        <p:txBody>
          <a:bodyPr lIns="68514" tIns="34259" rIns="68514" bIns="34259" anchor="ctr"/>
          <a:lstStyle/>
          <a:p>
            <a:r>
              <a:rPr lang="bg-BG" sz="1800" b="1" dirty="0">
                <a:solidFill>
                  <a:srgbClr val="008000"/>
                </a:solidFill>
                <a:cs typeface="Arial Narrow"/>
              </a:rPr>
              <a:t>Ganhos </a:t>
            </a:r>
            <a:r>
              <a:rPr lang="en-US" sz="1800" b="1" dirty="0" err="1">
                <a:solidFill>
                  <a:srgbClr val="008000"/>
                </a:solidFill>
                <a:cs typeface="Arial Narrow"/>
              </a:rPr>
              <a:t>para</a:t>
            </a:r>
            <a:r>
              <a:rPr lang="en-US" sz="18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cs typeface="Arial Narrow"/>
              </a:rPr>
              <a:t>todos</a:t>
            </a:r>
            <a:r>
              <a:rPr lang="en-US" sz="18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cs typeface="Arial Narrow"/>
              </a:rPr>
              <a:t>os</a:t>
            </a:r>
            <a:r>
              <a:rPr lang="en-US" sz="18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800" b="1" dirty="0" err="1">
                <a:solidFill>
                  <a:srgbClr val="008000"/>
                </a:solidFill>
                <a:cs typeface="Arial Narrow"/>
              </a:rPr>
              <a:t>atores</a:t>
            </a:r>
            <a:endParaRPr lang="en-US" sz="1800" b="1" dirty="0">
              <a:solidFill>
                <a:srgbClr val="008000"/>
              </a:solidFill>
              <a:cs typeface="Arial Narrow"/>
            </a:endParaRPr>
          </a:p>
        </p:txBody>
      </p:sp>
      <p:pic>
        <p:nvPicPr>
          <p:cNvPr id="29" name="Picture 4" descr="Imagem relacionad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01" y="2121701"/>
            <a:ext cx="471411" cy="47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11"/>
          <p:cNvSpPr/>
          <p:nvPr/>
        </p:nvSpPr>
        <p:spPr>
          <a:xfrm>
            <a:off x="6916444" y="3323302"/>
            <a:ext cx="2147402" cy="938893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4" tIns="34289" rIns="68574" bIns="34289" rtlCol="0" anchor="ctr"/>
          <a:lstStyle/>
          <a:p>
            <a:r>
              <a:rPr lang="bg-BG" sz="1800" dirty="0">
                <a:solidFill>
                  <a:srgbClr val="000000"/>
                </a:solidFill>
                <a:latin typeface="+mj-lt"/>
                <a:cs typeface="Arial Narrow"/>
              </a:rPr>
              <a:t>Desde Julho de 2017 já foram aprovadas mais de </a:t>
            </a:r>
            <a:r>
              <a:rPr lang="bg-BG" sz="1800" b="1" dirty="0">
                <a:solidFill>
                  <a:srgbClr val="000000"/>
                </a:solidFill>
                <a:latin typeface="+mj-lt"/>
                <a:cs typeface="Arial Narrow"/>
              </a:rPr>
              <a:t>190 mil </a:t>
            </a:r>
            <a:r>
              <a:rPr lang="bg-BG" sz="1800" dirty="0">
                <a:solidFill>
                  <a:srgbClr val="000000"/>
                </a:solidFill>
                <a:latin typeface="+mj-lt"/>
                <a:cs typeface="Arial Narrow"/>
              </a:rPr>
              <a:t>operações em um total de</a:t>
            </a:r>
            <a:r>
              <a:rPr lang="bg-BG" sz="1800" b="1" dirty="0">
                <a:solidFill>
                  <a:srgbClr val="000000"/>
                </a:solidFill>
                <a:latin typeface="+mj-lt"/>
                <a:cs typeface="Arial Narrow"/>
              </a:rPr>
              <a:t> R$ 17 bilhões </a:t>
            </a:r>
            <a:r>
              <a:rPr lang="bg-BG" sz="1800" dirty="0">
                <a:solidFill>
                  <a:srgbClr val="000000"/>
                </a:solidFill>
                <a:latin typeface="+mj-lt"/>
                <a:cs typeface="Arial Narrow"/>
              </a:rPr>
              <a:t>e </a:t>
            </a:r>
            <a:r>
              <a:rPr lang="bg-BG" sz="1800" b="1" dirty="0">
                <a:solidFill>
                  <a:srgbClr val="000000"/>
                </a:solidFill>
                <a:latin typeface="+mj-lt"/>
                <a:cs typeface="Arial Narrow"/>
              </a:rPr>
              <a:t>30 mil novos clientes</a:t>
            </a:r>
            <a:endParaRPr lang="en-US" sz="1800" b="1" dirty="0">
              <a:solidFill>
                <a:srgbClr val="000000"/>
              </a:solidFill>
              <a:latin typeface="+mj-lt"/>
              <a:cs typeface="Arial Narrow"/>
            </a:endParaRPr>
          </a:p>
        </p:txBody>
      </p:sp>
      <p:sp>
        <p:nvSpPr>
          <p:cNvPr id="31" name="Rectangle 16"/>
          <p:cNvSpPr/>
          <p:nvPr/>
        </p:nvSpPr>
        <p:spPr>
          <a:xfrm>
            <a:off x="7047277" y="2211710"/>
            <a:ext cx="1762994" cy="343929"/>
          </a:xfrm>
          <a:prstGeom prst="rect">
            <a:avLst/>
          </a:prstGeom>
          <a:noFill/>
          <a:ln w="28575">
            <a:noFill/>
            <a:round/>
            <a:headEnd/>
            <a:tailEnd/>
          </a:ln>
        </p:spPr>
        <p:txBody>
          <a:bodyPr lIns="68514" tIns="34259" rIns="68514" bIns="34259" anchor="ctr"/>
          <a:lstStyle/>
          <a:p>
            <a:r>
              <a:rPr lang="bg-BG" sz="2100" b="1" dirty="0">
                <a:solidFill>
                  <a:srgbClr val="008000"/>
                </a:solidFill>
                <a:cs typeface="Arial Narrow"/>
              </a:rPr>
              <a:t>BNDES Online em números</a:t>
            </a:r>
            <a:endParaRPr lang="en-US" sz="2100" b="1" dirty="0">
              <a:solidFill>
                <a:srgbClr val="008000"/>
              </a:solidFill>
              <a:cs typeface="Arial Narrow"/>
            </a:endParaRPr>
          </a:p>
        </p:txBody>
      </p:sp>
      <p:cxnSp>
        <p:nvCxnSpPr>
          <p:cNvPr id="33" name="Straight Connector 34"/>
          <p:cNvCxnSpPr/>
          <p:nvPr/>
        </p:nvCxnSpPr>
        <p:spPr>
          <a:xfrm flipH="1" flipV="1">
            <a:off x="7197092" y="2764408"/>
            <a:ext cx="1693335" cy="5291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tângulo 33"/>
          <p:cNvSpPr/>
          <p:nvPr/>
        </p:nvSpPr>
        <p:spPr>
          <a:xfrm>
            <a:off x="3815223" y="3261281"/>
            <a:ext cx="1457297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Bancos de Desenvolvimento</a:t>
            </a:r>
          </a:p>
        </p:txBody>
      </p:sp>
      <p:sp>
        <p:nvSpPr>
          <p:cNvPr id="35" name="Retângulo 34"/>
          <p:cNvSpPr/>
          <p:nvPr/>
        </p:nvSpPr>
        <p:spPr>
          <a:xfrm>
            <a:off x="5336218" y="3261281"/>
            <a:ext cx="1457297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Agências de </a:t>
            </a:r>
          </a:p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Fomento</a:t>
            </a:r>
          </a:p>
        </p:txBody>
      </p:sp>
      <p:sp>
        <p:nvSpPr>
          <p:cNvPr id="36" name="Retângulo 35"/>
          <p:cNvSpPr/>
          <p:nvPr/>
        </p:nvSpPr>
        <p:spPr>
          <a:xfrm>
            <a:off x="5337573" y="3876899"/>
            <a:ext cx="1455940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Bancos de Montadoras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3815223" y="3873788"/>
            <a:ext cx="1457297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Cooperativas de Crédito</a:t>
            </a:r>
          </a:p>
        </p:txBody>
      </p:sp>
      <p:sp>
        <p:nvSpPr>
          <p:cNvPr id="39" name="Retângulo 38"/>
          <p:cNvSpPr/>
          <p:nvPr/>
        </p:nvSpPr>
        <p:spPr>
          <a:xfrm>
            <a:off x="3806919" y="2648774"/>
            <a:ext cx="1457297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Bancos Privados Comerciais</a:t>
            </a:r>
          </a:p>
        </p:txBody>
      </p:sp>
      <p:sp>
        <p:nvSpPr>
          <p:cNvPr id="40" name="Retângulo 39"/>
          <p:cNvSpPr/>
          <p:nvPr/>
        </p:nvSpPr>
        <p:spPr>
          <a:xfrm>
            <a:off x="5319008" y="2648774"/>
            <a:ext cx="1457297" cy="500135"/>
          </a:xfrm>
          <a:prstGeom prst="rect">
            <a:avLst/>
          </a:prstGeom>
          <a:solidFill>
            <a:srgbClr val="409940"/>
          </a:solidFill>
          <a:ln>
            <a:noFill/>
          </a:ln>
        </p:spPr>
        <p:txBody>
          <a:bodyPr wrap="square" lIns="68574" tIns="34289" rIns="68574" bIns="34289">
            <a:spAutoFit/>
          </a:bodyPr>
          <a:lstStyle/>
          <a:p>
            <a:pPr algn="ctr"/>
            <a:r>
              <a:rPr lang="pt-BR" altLang="pt-BR" b="1" dirty="0">
                <a:solidFill>
                  <a:prstClr val="white"/>
                </a:solidFill>
                <a:cs typeface="Arial" panose="020B0604020202020204" pitchFamily="34" charset="0"/>
              </a:rPr>
              <a:t>Bancos Públicos Comerciais</a:t>
            </a:r>
          </a:p>
        </p:txBody>
      </p:sp>
      <p:sp>
        <p:nvSpPr>
          <p:cNvPr id="42" name="Rectangle 49"/>
          <p:cNvSpPr/>
          <p:nvPr/>
        </p:nvSpPr>
        <p:spPr>
          <a:xfrm>
            <a:off x="4105556" y="2168330"/>
            <a:ext cx="2913435" cy="343929"/>
          </a:xfrm>
          <a:prstGeom prst="rect">
            <a:avLst/>
          </a:prstGeom>
          <a:noFill/>
          <a:ln w="28575">
            <a:noFill/>
            <a:round/>
            <a:headEnd/>
            <a:tailEnd/>
          </a:ln>
        </p:spPr>
        <p:txBody>
          <a:bodyPr lIns="68514" tIns="34259" rIns="68514" bIns="34259" anchor="ctr"/>
          <a:lstStyle/>
          <a:p>
            <a:r>
              <a:rPr lang="en-US" sz="1500" b="1" dirty="0">
                <a:solidFill>
                  <a:srgbClr val="008000"/>
                </a:solidFill>
                <a:cs typeface="Arial Narrow"/>
              </a:rPr>
              <a:t>3</a:t>
            </a:r>
            <a:r>
              <a:rPr lang="bg-BG" sz="1500" b="1" dirty="0">
                <a:solidFill>
                  <a:srgbClr val="008000"/>
                </a:solidFill>
                <a:cs typeface="Arial Narrow"/>
              </a:rPr>
              <a:t>9</a:t>
            </a:r>
            <a:r>
              <a:rPr lang="en-US" sz="15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500" b="1" dirty="0" err="1">
                <a:solidFill>
                  <a:srgbClr val="008000"/>
                </a:solidFill>
                <a:cs typeface="Arial Narrow"/>
              </a:rPr>
              <a:t>agentes</a:t>
            </a:r>
            <a:r>
              <a:rPr lang="en-US" sz="15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500" b="1" dirty="0" err="1">
                <a:solidFill>
                  <a:srgbClr val="008000"/>
                </a:solidFill>
                <a:cs typeface="Arial Narrow"/>
              </a:rPr>
              <a:t>financeiros</a:t>
            </a:r>
            <a:r>
              <a:rPr lang="en-US" sz="1500" b="1" dirty="0">
                <a:solidFill>
                  <a:srgbClr val="008000"/>
                </a:solidFill>
                <a:cs typeface="Arial Narrow"/>
              </a:rPr>
              <a:t> </a:t>
            </a:r>
            <a:r>
              <a:rPr lang="en-US" sz="1500" b="1" dirty="0" err="1">
                <a:solidFill>
                  <a:srgbClr val="008000"/>
                </a:solidFill>
                <a:cs typeface="Arial Narrow"/>
              </a:rPr>
              <a:t>conectados</a:t>
            </a:r>
            <a:endParaRPr lang="en-US" sz="1500" b="1" dirty="0">
              <a:solidFill>
                <a:srgbClr val="008000"/>
              </a:solidFill>
              <a:cs typeface="Arial Narrow"/>
            </a:endParaRPr>
          </a:p>
        </p:txBody>
      </p:sp>
      <p:pic>
        <p:nvPicPr>
          <p:cNvPr id="43" name="Picture 6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0806" y="2121704"/>
            <a:ext cx="292560" cy="375361"/>
          </a:xfrm>
          <a:prstGeom prst="rect">
            <a:avLst/>
          </a:prstGeom>
        </p:spPr>
      </p:pic>
      <p:sp>
        <p:nvSpPr>
          <p:cNvPr id="44" name="Rectangle 1"/>
          <p:cNvSpPr/>
          <p:nvPr/>
        </p:nvSpPr>
        <p:spPr>
          <a:xfrm>
            <a:off x="-88318" y="838617"/>
            <a:ext cx="9318462" cy="992576"/>
          </a:xfrm>
          <a:prstGeom prst="rect">
            <a:avLst/>
          </a:prstGeom>
        </p:spPr>
        <p:txBody>
          <a:bodyPr wrap="square" lIns="68574" tIns="34289" rIns="68574" bIns="34289">
            <a:spAutoFit/>
          </a:bodyPr>
          <a:lstStyle/>
          <a:p>
            <a:pPr marL="271463"/>
            <a:r>
              <a:rPr lang="bg-BG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O</a:t>
            </a:r>
            <a:r>
              <a:rPr lang="en-US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 BNDES Online </a:t>
            </a:r>
            <a:r>
              <a:rPr lang="bg-BG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re</a:t>
            </a:r>
            <a:r>
              <a:rPr lang="en-US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des</a:t>
            </a:r>
            <a:r>
              <a:rPr lang="bg-BG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enhou e digitalizou</a:t>
            </a:r>
            <a:r>
              <a:rPr lang="en-US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lang="bg-BG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processos de concessão de </a:t>
            </a:r>
            <a:r>
              <a:rPr lang="bg-BG" sz="30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crédito</a:t>
            </a:r>
            <a:r>
              <a:rPr lang="pt-BR" sz="30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,</a:t>
            </a:r>
            <a:r>
              <a:rPr lang="en-US" sz="30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lang="en-US" sz="3000" b="1" baseline="30000" dirty="0" err="1">
                <a:solidFill>
                  <a:srgbClr val="000000"/>
                </a:solidFill>
                <a:latin typeface="Arial Narrow"/>
                <a:cs typeface="Arial Narrow"/>
              </a:rPr>
              <a:t>passando</a:t>
            </a:r>
            <a:r>
              <a:rPr lang="en-US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 a </a:t>
            </a:r>
            <a:r>
              <a:rPr lang="en-US" sz="3000" b="1" baseline="30000" dirty="0" err="1">
                <a:solidFill>
                  <a:srgbClr val="000000"/>
                </a:solidFill>
                <a:latin typeface="Arial Narrow"/>
                <a:cs typeface="Arial Narrow"/>
              </a:rPr>
              <a:t>aprovar</a:t>
            </a:r>
            <a:r>
              <a:rPr lang="pt-BR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 operações </a:t>
            </a:r>
            <a:r>
              <a:rPr lang="pt-BR" sz="3000" b="1" baseline="30000" dirty="0" smtClean="0">
                <a:solidFill>
                  <a:srgbClr val="000000"/>
                </a:solidFill>
                <a:latin typeface="Arial Narrow"/>
                <a:cs typeface="Arial Narrow"/>
              </a:rPr>
              <a:t>indiretas na </a:t>
            </a:r>
            <a:r>
              <a:rPr lang="pt-BR" sz="3000" b="1" baseline="30000" dirty="0">
                <a:solidFill>
                  <a:srgbClr val="000000"/>
                </a:solidFill>
                <a:latin typeface="Arial Narrow"/>
                <a:cs typeface="Arial Narrow"/>
              </a:rPr>
              <a:t>plataforma em tempo real</a:t>
            </a:r>
            <a:endParaRPr lang="en-US" sz="3000" b="1" baseline="30000" dirty="0">
              <a:solidFill>
                <a:srgbClr val="000000"/>
              </a:solidFill>
              <a:latin typeface="Arial Narrow"/>
              <a:cs typeface="Arial Narrow"/>
            </a:endParaRPr>
          </a:p>
          <a:p>
            <a:endParaRPr lang="en-US" sz="3000" baseline="30000" dirty="0">
              <a:solidFill>
                <a:srgbClr val="000000"/>
              </a:solidFill>
              <a:cs typeface="Arial Narrow"/>
            </a:endParaRPr>
          </a:p>
        </p:txBody>
      </p:sp>
      <p:sp>
        <p:nvSpPr>
          <p:cNvPr id="32" name="Retângulo 43"/>
          <p:cNvSpPr/>
          <p:nvPr/>
        </p:nvSpPr>
        <p:spPr>
          <a:xfrm>
            <a:off x="-2" y="32580"/>
            <a:ext cx="6444209" cy="539353"/>
          </a:xfrm>
          <a:prstGeom prst="rect">
            <a:avLst/>
          </a:prstGeom>
          <a:solidFill>
            <a:srgbClr val="0043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t-BR" sz="2400" b="1" dirty="0">
                <a:solidFill>
                  <a:schemeClr val="bg1"/>
                </a:solidFill>
                <a:ea typeface="ＭＳ Ｐゴシック" charset="0"/>
                <a:cs typeface="Arial Narrow"/>
              </a:rPr>
              <a:t>BNDES Online: busca por excelência operacional</a:t>
            </a:r>
            <a:r>
              <a:rPr lang="pt-BR" sz="2100" b="1" dirty="0">
                <a:solidFill>
                  <a:schemeClr val="bg1"/>
                </a:solidFill>
                <a:latin typeface="Arial Narrow"/>
                <a:ea typeface="ＭＳ Ｐゴシック" charset="0"/>
                <a:cs typeface="Arial Narrow"/>
              </a:rPr>
              <a:t>  </a:t>
            </a:r>
            <a:endParaRPr lang="en-US" sz="2100" b="1" dirty="0">
              <a:solidFill>
                <a:schemeClr val="bg1"/>
              </a:solidFill>
              <a:latin typeface="Arial Narrow"/>
              <a:ea typeface="ＭＳ Ｐゴシック" charset="0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487213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20538"/>
            <a:ext cx="8316416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200" b="1" dirty="0" smtClean="0">
                <a:solidFill>
                  <a:prstClr val="white"/>
                </a:solidFill>
              </a:rPr>
              <a:t>Modelo Indireto no crédito rural: entrada do Plano </a:t>
            </a:r>
            <a:r>
              <a:rPr lang="pt-BR" altLang="pt-BR" sz="2200" b="1" dirty="0">
                <a:solidFill>
                  <a:prstClr val="white"/>
                </a:solidFill>
              </a:rPr>
              <a:t>Safra </a:t>
            </a:r>
            <a:r>
              <a:rPr lang="pt-BR" altLang="pt-BR" sz="2200" b="1" dirty="0" smtClean="0">
                <a:solidFill>
                  <a:prstClr val="white"/>
                </a:solidFill>
              </a:rPr>
              <a:t>19/20  </a:t>
            </a:r>
            <a:endParaRPr lang="pt-BR" altLang="pt-BR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827584" y="1624398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04/julho</a:t>
            </a:r>
            <a:r>
              <a:rPr lang="pt-BR" sz="2400" b="1" dirty="0">
                <a:solidFill>
                  <a:srgbClr val="000000"/>
                </a:solidFill>
              </a:rPr>
              <a:t>:  Publicação da portaria </a:t>
            </a:r>
            <a:r>
              <a:rPr lang="pt-BR" sz="2400" b="1" dirty="0" smtClean="0">
                <a:solidFill>
                  <a:srgbClr val="000000"/>
                </a:solidFill>
              </a:rPr>
              <a:t>nº 328 </a:t>
            </a:r>
            <a:r>
              <a:rPr lang="pt-BR" sz="2400" b="1" dirty="0">
                <a:solidFill>
                  <a:srgbClr val="000000"/>
                </a:solidFill>
              </a:rPr>
              <a:t>no </a:t>
            </a:r>
            <a:r>
              <a:rPr lang="pt-BR" sz="2400" b="1" dirty="0" smtClean="0">
                <a:solidFill>
                  <a:srgbClr val="000000"/>
                </a:solidFill>
              </a:rPr>
              <a:t>Diário Oficial da União pelo Ministério da Fazenda</a:t>
            </a:r>
            <a:endParaRPr lang="pt-BR" sz="2400" b="1" dirty="0">
              <a:solidFill>
                <a:srgbClr val="00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827584" y="3085743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10/julho</a:t>
            </a:r>
            <a:r>
              <a:rPr lang="pt-BR" sz="2400" b="1" dirty="0">
                <a:solidFill>
                  <a:srgbClr val="000000"/>
                </a:solidFill>
              </a:rPr>
              <a:t>:  Abertura </a:t>
            </a:r>
            <a:r>
              <a:rPr lang="pt-BR" sz="2400" b="1" dirty="0" smtClean="0">
                <a:solidFill>
                  <a:srgbClr val="000000"/>
                </a:solidFill>
              </a:rPr>
              <a:t> pelo BNDES do protocolo dos pedidos de financiamento aos Agentes Financeiros às 8:00 a.m</a:t>
            </a:r>
            <a:r>
              <a:rPr lang="pt-BR" sz="2400" b="1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8" name="Retângulo 7"/>
          <p:cNvSpPr/>
          <p:nvPr/>
        </p:nvSpPr>
        <p:spPr>
          <a:xfrm>
            <a:off x="827584" y="400683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10/julho</a:t>
            </a:r>
            <a:r>
              <a:rPr lang="pt-BR" sz="2400" b="1" dirty="0">
                <a:solidFill>
                  <a:srgbClr val="000000"/>
                </a:solidFill>
              </a:rPr>
              <a:t>:  </a:t>
            </a:r>
            <a:r>
              <a:rPr lang="pt-BR" sz="2400" b="1" dirty="0" smtClean="0">
                <a:solidFill>
                  <a:srgbClr val="000000"/>
                </a:solidFill>
              </a:rPr>
              <a:t>Primeiras operações aprovadas pelo BNDES (R$ 150 milhões)</a:t>
            </a:r>
            <a:endParaRPr lang="pt-BR" sz="2400" b="1" dirty="0">
              <a:solidFill>
                <a:srgbClr val="000000"/>
              </a:solidFill>
            </a:endParaRPr>
          </a:p>
        </p:txBody>
      </p:sp>
      <p:cxnSp>
        <p:nvCxnSpPr>
          <p:cNvPr id="3" name="Conector reto 2"/>
          <p:cNvCxnSpPr/>
          <p:nvPr/>
        </p:nvCxnSpPr>
        <p:spPr>
          <a:xfrm>
            <a:off x="575556" y="627534"/>
            <a:ext cx="0" cy="4515966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467544" y="3316574"/>
            <a:ext cx="216024" cy="23083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Elipse 13"/>
          <p:cNvSpPr/>
          <p:nvPr/>
        </p:nvSpPr>
        <p:spPr>
          <a:xfrm>
            <a:off x="475656" y="4306918"/>
            <a:ext cx="216024" cy="23083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Elipse 14"/>
          <p:cNvSpPr/>
          <p:nvPr/>
        </p:nvSpPr>
        <p:spPr>
          <a:xfrm>
            <a:off x="467544" y="1924479"/>
            <a:ext cx="216024" cy="23083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lipse 9"/>
          <p:cNvSpPr/>
          <p:nvPr/>
        </p:nvSpPr>
        <p:spPr>
          <a:xfrm>
            <a:off x="475656" y="2589316"/>
            <a:ext cx="216024" cy="23083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827584" y="2473900"/>
            <a:ext cx="76328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05/julho</a:t>
            </a:r>
            <a:r>
              <a:rPr lang="pt-BR" sz="2400" b="1" dirty="0">
                <a:solidFill>
                  <a:srgbClr val="000000"/>
                </a:solidFill>
              </a:rPr>
              <a:t>:  </a:t>
            </a:r>
            <a:r>
              <a:rPr lang="pt-BR" sz="2400" b="1" dirty="0" smtClean="0">
                <a:solidFill>
                  <a:srgbClr val="000000"/>
                </a:solidFill>
              </a:rPr>
              <a:t>Circulares do BNDES emitidas</a:t>
            </a:r>
            <a:endParaRPr lang="pt-BR" sz="2400" b="1" dirty="0">
              <a:solidFill>
                <a:srgbClr val="000000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467544" y="987574"/>
            <a:ext cx="216024" cy="230831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/>
          <p:cNvSpPr/>
          <p:nvPr/>
        </p:nvSpPr>
        <p:spPr>
          <a:xfrm>
            <a:off x="827624" y="787536"/>
            <a:ext cx="76328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rgbClr val="000000"/>
                </a:solidFill>
              </a:rPr>
              <a:t>01/julho</a:t>
            </a:r>
            <a:r>
              <a:rPr lang="pt-BR" sz="2400" b="1" dirty="0">
                <a:solidFill>
                  <a:srgbClr val="000000"/>
                </a:solidFill>
              </a:rPr>
              <a:t>:  Publicação </a:t>
            </a:r>
            <a:r>
              <a:rPr lang="pt-BR" sz="2400" b="1" dirty="0" smtClean="0">
                <a:solidFill>
                  <a:srgbClr val="000000"/>
                </a:solidFill>
              </a:rPr>
              <a:t>das Resoluções do CMN </a:t>
            </a:r>
            <a:r>
              <a:rPr lang="pt-BR" sz="2400" b="1" dirty="0">
                <a:solidFill>
                  <a:srgbClr val="000000"/>
                </a:solidFill>
              </a:rPr>
              <a:t>no </a:t>
            </a:r>
            <a:r>
              <a:rPr lang="pt-BR" sz="2400" b="1" dirty="0" smtClean="0">
                <a:solidFill>
                  <a:srgbClr val="000000"/>
                </a:solidFill>
              </a:rPr>
              <a:t>Diário Oficial da União</a:t>
            </a:r>
            <a:endParaRPr lang="pt-BR" sz="24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54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19"/>
          <p:cNvSpPr/>
          <p:nvPr/>
        </p:nvSpPr>
        <p:spPr>
          <a:xfrm flipV="1">
            <a:off x="195388" y="1991891"/>
            <a:ext cx="8948612" cy="427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r"/>
            <a:endParaRPr lang="en-US" sz="2400" dirty="0">
              <a:solidFill>
                <a:srgbClr val="7B7B7B"/>
              </a:solidFill>
            </a:endParaRPr>
          </a:p>
        </p:txBody>
      </p:sp>
      <p:sp>
        <p:nvSpPr>
          <p:cNvPr id="62" name="Rectangle 25"/>
          <p:cNvSpPr/>
          <p:nvPr/>
        </p:nvSpPr>
        <p:spPr>
          <a:xfrm>
            <a:off x="1365044" y="1991891"/>
            <a:ext cx="7231574" cy="3924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b="1" dirty="0">
                <a:solidFill>
                  <a:srgbClr val="008000"/>
                </a:solidFill>
                <a:latin typeface="Arial Narrow"/>
                <a:cs typeface="Arial Narrow"/>
              </a:rPr>
              <a:t>Benefícios</a:t>
            </a:r>
          </a:p>
        </p:txBody>
      </p:sp>
      <p:sp>
        <p:nvSpPr>
          <p:cNvPr id="63" name="Rectangle 39"/>
          <p:cNvSpPr/>
          <p:nvPr/>
        </p:nvSpPr>
        <p:spPr>
          <a:xfrm>
            <a:off x="195388" y="2427734"/>
            <a:ext cx="8948611" cy="256224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>
              <a:spcAft>
                <a:spcPts val="1200"/>
              </a:spcAft>
            </a:pPr>
            <a:r>
              <a:rPr lang="pt-BR" sz="2200" b="1" dirty="0" smtClean="0">
                <a:solidFill>
                  <a:srgbClr val="000000"/>
                </a:solidFill>
                <a:latin typeface="Arial Narrow"/>
                <a:cs typeface="Arial Narrow"/>
              </a:rPr>
              <a:t>Governança</a:t>
            </a:r>
            <a:r>
              <a:rPr lang="pt-BR" sz="2200" b="1" dirty="0">
                <a:solidFill>
                  <a:srgbClr val="000000"/>
                </a:solidFill>
                <a:latin typeface="Arial Narrow"/>
                <a:cs typeface="Arial Narrow"/>
              </a:rPr>
              <a:t>: </a:t>
            </a:r>
            <a:r>
              <a:rPr lang="pt-BR" sz="2200" dirty="0">
                <a:solidFill>
                  <a:srgbClr val="000000"/>
                </a:solidFill>
                <a:latin typeface="Arial Narrow"/>
                <a:cs typeface="Arial Narrow"/>
              </a:rPr>
              <a:t>melhores práticas de gestão com processo controlado por diversos órgãos fiscalizadores;</a:t>
            </a:r>
          </a:p>
          <a:p>
            <a:pPr>
              <a:spcAft>
                <a:spcPts val="1200"/>
              </a:spcAft>
            </a:pPr>
            <a:r>
              <a:rPr lang="pt-BR" sz="2200" b="1" dirty="0">
                <a:solidFill>
                  <a:srgbClr val="000000"/>
                </a:solidFill>
                <a:latin typeface="Arial Narrow"/>
                <a:cs typeface="Arial Narrow"/>
              </a:rPr>
              <a:t>Neutralidade: </a:t>
            </a:r>
            <a:r>
              <a:rPr lang="pt-BR" sz="2200" dirty="0">
                <a:solidFill>
                  <a:srgbClr val="000000"/>
                </a:solidFill>
                <a:latin typeface="Arial Narrow"/>
                <a:cs typeface="Arial Narrow"/>
              </a:rPr>
              <a:t>histórico de relação de parceria com os diversos Agentes Financeiros;</a:t>
            </a:r>
          </a:p>
          <a:p>
            <a:pPr>
              <a:spcAft>
                <a:spcPts val="1200"/>
              </a:spcAft>
            </a:pPr>
            <a:r>
              <a:rPr lang="pt-BR" sz="2200" b="1" dirty="0">
                <a:solidFill>
                  <a:srgbClr val="000000"/>
                </a:solidFill>
                <a:latin typeface="Arial Narrow"/>
                <a:cs typeface="Arial Narrow"/>
              </a:rPr>
              <a:t>Rastreabilidade: </a:t>
            </a:r>
            <a:r>
              <a:rPr lang="pt-BR" sz="2200" dirty="0">
                <a:solidFill>
                  <a:srgbClr val="000000"/>
                </a:solidFill>
                <a:latin typeface="Arial Narrow"/>
                <a:cs typeface="Arial Narrow"/>
              </a:rPr>
              <a:t>alta capacidade de monitoramento das operações de crédito;</a:t>
            </a:r>
          </a:p>
          <a:p>
            <a:pPr>
              <a:spcAft>
                <a:spcPts val="1200"/>
              </a:spcAft>
            </a:pPr>
            <a:r>
              <a:rPr lang="pt-BR" sz="2200" b="1" dirty="0">
                <a:solidFill>
                  <a:srgbClr val="000000"/>
                </a:solidFill>
                <a:latin typeface="Arial Narrow"/>
                <a:cs typeface="Arial Narrow"/>
              </a:rPr>
              <a:t>Big Data: </a:t>
            </a:r>
            <a:r>
              <a:rPr lang="pt-BR" sz="2200" dirty="0">
                <a:solidFill>
                  <a:srgbClr val="000000"/>
                </a:solidFill>
                <a:latin typeface="Arial Narrow"/>
                <a:cs typeface="Arial Narrow"/>
              </a:rPr>
              <a:t>arquivamento digital de todo o processo de concessão e liberação do crédito; </a:t>
            </a:r>
            <a:endParaRPr lang="pt-BR" sz="1800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Benefícios do Modelo Indireto BNDES</a:t>
            </a: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Subtitle 2"/>
          <p:cNvSpPr txBox="1">
            <a:spLocks/>
          </p:cNvSpPr>
          <p:nvPr/>
        </p:nvSpPr>
        <p:spPr bwMode="auto">
          <a:xfrm>
            <a:off x="195388" y="695330"/>
            <a:ext cx="8948611" cy="1300356"/>
          </a:xfrm>
          <a:prstGeom prst="rect">
            <a:avLst/>
          </a:prstGeom>
          <a:ln>
            <a:noFill/>
          </a:ln>
          <a:extLst/>
        </p:spPr>
        <p:txBody>
          <a:bodyPr wrap="square" lIns="68580" tIns="34290" rIns="68580" bIns="34290">
            <a:spAutoFit/>
          </a:bodyPr>
          <a:lstStyle>
            <a:defPPr>
              <a:defRPr lang="pt-BR"/>
            </a:defPPr>
            <a:lvl1pPr>
              <a:defRPr sz="2400">
                <a:solidFill>
                  <a:srgbClr val="000000"/>
                </a:solidFill>
              </a:defRPr>
            </a:lvl1pPr>
          </a:lstStyle>
          <a:p>
            <a:pPr algn="just"/>
            <a:r>
              <a:rPr lang="pt-BR" sz="2000" dirty="0" smtClean="0">
                <a:latin typeface="Arial Narrow" panose="020B0606020202030204" pitchFamily="34" charset="0"/>
              </a:rPr>
              <a:t>O modelo de distribuição do BNDES contribui </a:t>
            </a:r>
            <a:r>
              <a:rPr lang="pt-BR" sz="2000" dirty="0">
                <a:latin typeface="Arial Narrow" panose="020B0606020202030204" pitchFamily="34" charset="0"/>
              </a:rPr>
              <a:t>para </a:t>
            </a:r>
            <a:r>
              <a:rPr lang="pt-BR" sz="2000" b="1" dirty="0">
                <a:latin typeface="Arial Narrow" panose="020B0606020202030204" pitchFamily="34" charset="0"/>
              </a:rPr>
              <a:t>redução de </a:t>
            </a:r>
            <a:r>
              <a:rPr lang="pt-BR" sz="2000" b="1" dirty="0" smtClean="0">
                <a:latin typeface="Arial Narrow" panose="020B0606020202030204" pitchFamily="34" charset="0"/>
              </a:rPr>
              <a:t>custos</a:t>
            </a:r>
            <a:r>
              <a:rPr lang="pt-BR" sz="2000" dirty="0" smtClean="0">
                <a:latin typeface="Arial Narrow" panose="020B0606020202030204" pitchFamily="34" charset="0"/>
              </a:rPr>
              <a:t>, </a:t>
            </a:r>
            <a:r>
              <a:rPr lang="pt-BR" sz="2000" b="1" dirty="0" smtClean="0">
                <a:latin typeface="Arial Narrow" panose="020B0606020202030204" pitchFamily="34" charset="0"/>
              </a:rPr>
              <a:t>descentralização</a:t>
            </a:r>
            <a:r>
              <a:rPr lang="pt-BR" sz="2000" dirty="0" smtClean="0">
                <a:latin typeface="Arial Narrow" panose="020B0606020202030204" pitchFamily="34" charset="0"/>
              </a:rPr>
              <a:t> das operações e uma maior </a:t>
            </a:r>
            <a:r>
              <a:rPr lang="pt-BR" sz="2000" b="1" dirty="0" smtClean="0">
                <a:latin typeface="Arial Narrow" panose="020B0606020202030204" pitchFamily="34" charset="0"/>
              </a:rPr>
              <a:t>efetividade</a:t>
            </a:r>
            <a:r>
              <a:rPr lang="pt-BR" sz="2000" dirty="0" smtClean="0">
                <a:latin typeface="Arial Narrow" panose="020B0606020202030204" pitchFamily="34" charset="0"/>
              </a:rPr>
              <a:t> na distribuição dos recursos. Temos capacidade de adaptação de nossos sistema de forma a operacionalizar rapidamente novas modalidade de repasse.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07649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19"/>
          <p:cNvSpPr/>
          <p:nvPr/>
        </p:nvSpPr>
        <p:spPr>
          <a:xfrm flipV="1">
            <a:off x="87884" y="695747"/>
            <a:ext cx="8948612" cy="4275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r"/>
            <a:endParaRPr lang="en-US" sz="2400" dirty="0">
              <a:solidFill>
                <a:srgbClr val="7B7B7B"/>
              </a:solidFill>
            </a:endParaRPr>
          </a:p>
        </p:txBody>
      </p:sp>
      <p:sp>
        <p:nvSpPr>
          <p:cNvPr id="62" name="Rectangle 25"/>
          <p:cNvSpPr/>
          <p:nvPr/>
        </p:nvSpPr>
        <p:spPr>
          <a:xfrm>
            <a:off x="1257540" y="695747"/>
            <a:ext cx="7231574" cy="39241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2100" b="1" dirty="0">
                <a:solidFill>
                  <a:srgbClr val="008000"/>
                </a:solidFill>
                <a:latin typeface="Arial Narrow"/>
                <a:cs typeface="Arial Narrow"/>
              </a:rPr>
              <a:t>Benefícios</a:t>
            </a:r>
          </a:p>
        </p:txBody>
      </p:sp>
      <p:sp>
        <p:nvSpPr>
          <p:cNvPr id="63" name="Rectangle 39"/>
          <p:cNvSpPr/>
          <p:nvPr/>
        </p:nvSpPr>
        <p:spPr>
          <a:xfrm>
            <a:off x="406876" y="864895"/>
            <a:ext cx="8629619" cy="468589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endParaRPr lang="pt-BR" sz="1600" b="1" dirty="0" smtClean="0">
              <a:solidFill>
                <a:srgbClr val="000000"/>
              </a:solidFill>
              <a:latin typeface="Arial Narrow"/>
              <a:cs typeface="Arial Narrow"/>
            </a:endParaRPr>
          </a:p>
          <a:p>
            <a:r>
              <a:rPr lang="pt-BR" sz="1800" b="1" dirty="0" smtClean="0">
                <a:solidFill>
                  <a:srgbClr val="000000"/>
                </a:solidFill>
                <a:latin typeface="Arial Narrow"/>
                <a:cs typeface="Arial Narrow"/>
              </a:rPr>
              <a:t>Contrato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único</a:t>
            </a:r>
            <a:r>
              <a:rPr lang="pt-BR" sz="1800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de abertura de crédito </a:t>
            </a:r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com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os Agentes Financeiros. Assim, existe maior fluidez no processo, sendo a relação normatizada por </a:t>
            </a:r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Circulares do BNDES. Desta forma, não há necessidade de contratação anual com cada Agente Financeiro;</a:t>
            </a:r>
          </a:p>
          <a:p>
            <a:endParaRPr lang="pt-BR" sz="1600" dirty="0" smtClean="0">
              <a:solidFill>
                <a:srgbClr val="000000"/>
              </a:solidFill>
              <a:latin typeface="Arial Narrow"/>
              <a:cs typeface="Arial Narrow"/>
            </a:endParaRPr>
          </a:p>
          <a:p>
            <a:pPr algn="just"/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O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BNDES tem uma visão de carteira das operações indiretas para precificação do </a:t>
            </a:r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risco de crédito, tendo um </a:t>
            </a:r>
            <a:r>
              <a:rPr lang="pt-BR" sz="1600" b="1" dirty="0">
                <a:solidFill>
                  <a:srgbClr val="000000"/>
                </a:solidFill>
                <a:latin typeface="Arial Narrow"/>
                <a:cs typeface="Arial Narrow"/>
              </a:rPr>
              <a:t>valor único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, atualmente em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0,15% a.a.</a:t>
            </a:r>
            <a:r>
              <a:rPr lang="pt-BR" sz="1800" dirty="0">
                <a:solidFill>
                  <a:srgbClr val="000000"/>
                </a:solidFill>
                <a:latin typeface="Arial Narrow"/>
                <a:cs typeface="Arial Narrow"/>
              </a:rPr>
              <a:t>,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para todos os Agentes Financeiros. Assim, existe uma importante contribuição para descentralização </a:t>
            </a:r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bancária.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N</a:t>
            </a:r>
            <a:r>
              <a:rPr lang="pt-BR" sz="1600" dirty="0" smtClean="0">
                <a:solidFill>
                  <a:srgbClr val="000000"/>
                </a:solidFill>
                <a:latin typeface="Arial Narrow"/>
                <a:cs typeface="Arial Narrow"/>
              </a:rPr>
              <a:t>ão há distinção de taxa por Agente Financeiro;</a:t>
            </a:r>
          </a:p>
          <a:p>
            <a:endParaRPr lang="pt-BR" sz="1600" dirty="0" smtClean="0">
              <a:solidFill>
                <a:srgbClr val="000000"/>
              </a:solidFill>
              <a:latin typeface="Arial Narrow"/>
              <a:cs typeface="Arial Narrow"/>
            </a:endParaRPr>
          </a:p>
          <a:p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Temos uma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ampla rede de Agentes Financeiros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 habilitados, conectados e adaptados em nossas ferramentas de TI e fluxo de processos; </a:t>
            </a:r>
          </a:p>
          <a:p>
            <a:endParaRPr lang="pt-BR" sz="1600" dirty="0">
              <a:solidFill>
                <a:srgbClr val="000000"/>
              </a:solidFill>
              <a:latin typeface="Arial Narrow"/>
              <a:cs typeface="Arial Narrow"/>
            </a:endParaRPr>
          </a:p>
          <a:p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Todas as operações serão realizadas no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Sistema BNDES Online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, no conceito máquina-a-máquina, permitindo a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conexão automática com bases de dados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, sendo adaptáveis às diferentes exigências da modalidade de crédito (exemplos: lista de trabalho escravo e certificado FGTS). Portanto, </a:t>
            </a:r>
            <a:r>
              <a:rPr lang="pt-BR" sz="1800" b="1" dirty="0">
                <a:solidFill>
                  <a:srgbClr val="000000"/>
                </a:solidFill>
                <a:latin typeface="Arial Narrow"/>
                <a:cs typeface="Arial Narrow"/>
              </a:rPr>
              <a:t>reduzimos os custos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 inerentes da verificação pelos Agentes Financeiros e garantimos </a:t>
            </a:r>
            <a:r>
              <a:rPr lang="pt-BR" sz="1800" b="1" i="1" dirty="0" err="1">
                <a:solidFill>
                  <a:srgbClr val="000000"/>
                </a:solidFill>
                <a:latin typeface="Arial Narrow"/>
                <a:cs typeface="Arial Narrow"/>
              </a:rPr>
              <a:t>compliance</a:t>
            </a:r>
            <a:r>
              <a:rPr lang="pt-BR" sz="1800" dirty="0">
                <a:solidFill>
                  <a:srgbClr val="000000"/>
                </a:solidFill>
                <a:latin typeface="Arial Narrow"/>
                <a:cs typeface="Arial Narrow"/>
              </a:rPr>
              <a:t> </a:t>
            </a:r>
            <a:r>
              <a:rPr lang="pt-BR" sz="1600" dirty="0">
                <a:solidFill>
                  <a:srgbClr val="000000"/>
                </a:solidFill>
                <a:latin typeface="Arial Narrow"/>
                <a:cs typeface="Arial Narrow"/>
              </a:rPr>
              <a:t>na utilização dos recursos;</a:t>
            </a:r>
          </a:p>
          <a:p>
            <a:endParaRPr lang="pt-BR" sz="1600" dirty="0">
              <a:solidFill>
                <a:schemeClr val="tx1"/>
              </a:solidFill>
              <a:latin typeface="Arial Narrow"/>
              <a:cs typeface="Arial Narrow"/>
            </a:endParaRPr>
          </a:p>
          <a:p>
            <a:endParaRPr lang="pt-BR" sz="1600" dirty="0">
              <a:solidFill>
                <a:srgbClr val="000000"/>
              </a:solidFill>
              <a:latin typeface="Arial Narrow"/>
              <a:cs typeface="Arial Narrow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07504" y="-20538"/>
            <a:ext cx="828092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1" tIns="25715" rIns="51431" bIns="25715" rtlCol="0" anchor="ctr"/>
          <a:lstStyle/>
          <a:p>
            <a:pPr eaLnBrk="1" hangingPunct="1"/>
            <a:r>
              <a:rPr lang="pt-BR" altLang="pt-BR" sz="2400" b="1" dirty="0" smtClean="0">
                <a:solidFill>
                  <a:prstClr val="white"/>
                </a:solidFill>
              </a:rPr>
              <a:t>Benefícios do Modelo Indireto BNDES</a:t>
            </a:r>
            <a:endParaRPr lang="pt-BR" altLang="pt-BR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25" y="1275606"/>
            <a:ext cx="210823" cy="19558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53" y="2478911"/>
            <a:ext cx="210823" cy="195583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25" y="3960343"/>
            <a:ext cx="210823" cy="195583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3219822"/>
            <a:ext cx="210823" cy="19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0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LeHqsYMpk.VS8CDiNO98w"/>
</p:tagLst>
</file>

<file path=ppt/theme/theme1.xml><?xml version="1.0" encoding="utf-8"?>
<a:theme xmlns:a="http://schemas.openxmlformats.org/drawingml/2006/main" name="7_Tema do Office">
  <a:themeElements>
    <a:clrScheme name="BNDES_pptpadrao">
      <a:dk1>
        <a:srgbClr val="3E3E3E"/>
      </a:dk1>
      <a:lt1>
        <a:sysClr val="window" lastClr="FFFFFF"/>
      </a:lt1>
      <a:dk2>
        <a:srgbClr val="646464"/>
      </a:dk2>
      <a:lt2>
        <a:srgbClr val="CACACA"/>
      </a:lt2>
      <a:accent1>
        <a:srgbClr val="006FB9"/>
      </a:accent1>
      <a:accent2>
        <a:srgbClr val="65B32E"/>
      </a:accent2>
      <a:accent3>
        <a:srgbClr val="CD8627"/>
      </a:accent3>
      <a:accent4>
        <a:srgbClr val="52BBB5"/>
      </a:accent4>
      <a:accent5>
        <a:srgbClr val="759CB8"/>
      </a:accent5>
      <a:accent6>
        <a:srgbClr val="C15C29"/>
      </a:accent6>
      <a:hlink>
        <a:srgbClr val="1E428B"/>
      </a:hlink>
      <a:folHlink>
        <a:srgbClr val="759CB8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o_PPT_institucional BNDES_2017_Completo" id="{AB491706-1A8D-4014-8E4D-5CE88840757C}" vid="{554E45AE-A2E3-4A15-A90C-DE89DEB416DC}"/>
    </a:ext>
  </a:extLst>
</a:theme>
</file>

<file path=ppt/theme/theme2.xml><?xml version="1.0" encoding="utf-8"?>
<a:theme xmlns:a="http://schemas.openxmlformats.org/drawingml/2006/main" name="modelo_PPT_institucional BNDES_2017_Completo">
  <a:themeElements>
    <a:clrScheme name="modelo_PPT_institucional BNDES_2017_Completo">
      <a:dk1>
        <a:srgbClr val="7B7B7B"/>
      </a:dk1>
      <a:lt1>
        <a:srgbClr val="FFFFFF"/>
      </a:lt1>
      <a:dk2>
        <a:srgbClr val="A7A7A7"/>
      </a:dk2>
      <a:lt2>
        <a:srgbClr val="535353"/>
      </a:lt2>
      <a:accent1>
        <a:srgbClr val="006FB9"/>
      </a:accent1>
      <a:accent2>
        <a:srgbClr val="65B32E"/>
      </a:accent2>
      <a:accent3>
        <a:srgbClr val="E75300"/>
      </a:accent3>
      <a:accent4>
        <a:srgbClr val="52BBB5"/>
      </a:accent4>
      <a:accent5>
        <a:srgbClr val="759CB8"/>
      </a:accent5>
      <a:accent6>
        <a:srgbClr val="FFD500"/>
      </a:accent6>
      <a:hlink>
        <a:srgbClr val="0000FF"/>
      </a:hlink>
      <a:folHlink>
        <a:srgbClr val="FF00FF"/>
      </a:folHlink>
    </a:clrScheme>
    <a:fontScheme name="modelo_PPT_institucional BNDES_2017_Completo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modelo_PPT_institucional BNDES_2017_Comple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7B7B7B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7B7B7B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Escritório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11534</TotalTime>
  <Words>1449</Words>
  <Application>Microsoft Office PowerPoint</Application>
  <PresentationFormat>Apresentação na tela (16:9)</PresentationFormat>
  <Paragraphs>230</Paragraphs>
  <Slides>16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7" baseType="lpstr">
      <vt:lpstr>ＭＳ Ｐゴシック</vt:lpstr>
      <vt:lpstr>Arial</vt:lpstr>
      <vt:lpstr>Arial Black</vt:lpstr>
      <vt:lpstr>Arial Narrow</vt:lpstr>
      <vt:lpstr>Calibri</vt:lpstr>
      <vt:lpstr>Calibri Light</vt:lpstr>
      <vt:lpstr>Roboto Light</vt:lpstr>
      <vt:lpstr>Times New Roman</vt:lpstr>
      <vt:lpstr>Verdana</vt:lpstr>
      <vt:lpstr>Wingdings</vt:lpstr>
      <vt:lpstr>7_Tema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Alice Bentzen Fonseca Assumpcao</dc:creator>
  <cp:lastModifiedBy>Eduardo Pinho Pereira E Souza</cp:lastModifiedBy>
  <cp:revision>674</cp:revision>
  <cp:lastPrinted>2019-09-17T13:19:37Z</cp:lastPrinted>
  <dcterms:modified xsi:type="dcterms:W3CDTF">2019-09-17T15:36:18Z</dcterms:modified>
</cp:coreProperties>
</file>