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6"/>
  </p:notesMasterIdLst>
  <p:sldIdLst>
    <p:sldId id="257" r:id="rId6"/>
    <p:sldId id="277" r:id="rId7"/>
    <p:sldId id="360" r:id="rId8"/>
    <p:sldId id="367" r:id="rId9"/>
    <p:sldId id="349" r:id="rId10"/>
    <p:sldId id="350" r:id="rId11"/>
    <p:sldId id="358" r:id="rId12"/>
    <p:sldId id="325" r:id="rId13"/>
    <p:sldId id="326" r:id="rId14"/>
    <p:sldId id="284" r:id="rId1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14F43-BECD-4D9D-B613-0EDD541F8EC9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C6784763-6625-4A80-98E1-BEA7A3511E6E}">
      <dgm:prSet phldrT="[Texto]" custT="1"/>
      <dgm:spPr>
        <a:solidFill>
          <a:schemeClr val="accent2">
            <a:lumMod val="75000"/>
          </a:schemeClr>
        </a:solidFill>
        <a:ln>
          <a:solidFill>
            <a:srgbClr val="663300"/>
          </a:solidFill>
        </a:ln>
      </dgm:spPr>
      <dgm:t>
        <a:bodyPr/>
        <a:lstStyle/>
        <a:p>
          <a:r>
            <a:rPr lang="pt-BR" sz="1600" b="1" i="1" dirty="0" err="1"/>
            <a:t>Micro-escala</a:t>
          </a:r>
          <a:r>
            <a:rPr lang="pt-BR" sz="1600" b="1" i="1" dirty="0"/>
            <a:t>, exclusão, envelhecimento, dependência...</a:t>
          </a:r>
        </a:p>
        <a:p>
          <a:r>
            <a:rPr lang="pt-BR" sz="1600" b="1" i="1" dirty="0"/>
            <a:t>Remanescentes de agendas retardatárias </a:t>
          </a:r>
          <a:endParaRPr lang="pt-BR" sz="1600" b="1" dirty="0"/>
        </a:p>
      </dgm:t>
    </dgm:pt>
    <dgm:pt modelId="{5BEC591D-5219-46AE-8507-5C9E7C531C22}" type="parTrans" cxnId="{170087EE-5B0B-43FF-BD4D-9E6F58E1FEDA}">
      <dgm:prSet/>
      <dgm:spPr/>
      <dgm:t>
        <a:bodyPr/>
        <a:lstStyle/>
        <a:p>
          <a:endParaRPr lang="pt-BR"/>
        </a:p>
      </dgm:t>
    </dgm:pt>
    <dgm:pt modelId="{DCC756AA-C86C-4937-90BB-A314381D99AD}" type="sibTrans" cxnId="{170087EE-5B0B-43FF-BD4D-9E6F58E1FEDA}">
      <dgm:prSet/>
      <dgm:spPr/>
      <dgm:t>
        <a:bodyPr/>
        <a:lstStyle/>
        <a:p>
          <a:endParaRPr lang="pt-BR"/>
        </a:p>
      </dgm:t>
    </dgm:pt>
    <dgm:pt modelId="{7328E39E-C131-478E-8D32-C2A6BA13DD0E}" type="pres">
      <dgm:prSet presAssocID="{04F14F43-BECD-4D9D-B613-0EDD541F8EC9}" presName="diagram" presStyleCnt="0">
        <dgm:presLayoutVars>
          <dgm:dir/>
          <dgm:animLvl val="lvl"/>
          <dgm:resizeHandles val="exact"/>
        </dgm:presLayoutVars>
      </dgm:prSet>
      <dgm:spPr/>
    </dgm:pt>
    <dgm:pt modelId="{9B31A97F-2150-4A42-920A-60F71CA1DC53}" type="pres">
      <dgm:prSet presAssocID="{C6784763-6625-4A80-98E1-BEA7A3511E6E}" presName="compNode" presStyleCnt="0"/>
      <dgm:spPr/>
    </dgm:pt>
    <dgm:pt modelId="{66D265CF-5B2E-42CF-85E2-09DA4DF08219}" type="pres">
      <dgm:prSet presAssocID="{C6784763-6625-4A80-98E1-BEA7A3511E6E}" presName="childRect" presStyleLbl="bgAcc1" presStyleIdx="0" presStyleCnt="1" custLinFactNeighborX="-13" custLinFactNeighborY="128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663300"/>
          </a:solidFill>
        </a:ln>
      </dgm:spPr>
    </dgm:pt>
    <dgm:pt modelId="{8F955E9F-782A-40E4-AF75-C3A77214A087}" type="pres">
      <dgm:prSet presAssocID="{C6784763-6625-4A80-98E1-BEA7A3511E6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74852F9-D967-4935-A8F9-3EAC00465F65}" type="pres">
      <dgm:prSet presAssocID="{C6784763-6625-4A80-98E1-BEA7A3511E6E}" presName="parentRect" presStyleLbl="alignNode1" presStyleIdx="0" presStyleCnt="1" custScaleY="205613" custLinFactNeighborX="-13" custLinFactNeighborY="1917"/>
      <dgm:spPr/>
    </dgm:pt>
    <dgm:pt modelId="{ABBBEBF7-36DF-4B53-B045-436F43AF618E}" type="pres">
      <dgm:prSet presAssocID="{C6784763-6625-4A80-98E1-BEA7A3511E6E}" presName="adorn" presStyleLbl="fgAccFollowNod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5E7BF62A-0809-497D-9349-5665AE03C1C6}" type="presOf" srcId="{04F14F43-BECD-4D9D-B613-0EDD541F8EC9}" destId="{7328E39E-C131-478E-8D32-C2A6BA13DD0E}" srcOrd="0" destOrd="0" presId="urn:microsoft.com/office/officeart/2005/8/layout/bList2"/>
    <dgm:cxn modelId="{DDFFFFCE-57F4-414A-81AF-9EF06A1ADA6B}" type="presOf" srcId="{C6784763-6625-4A80-98E1-BEA7A3511E6E}" destId="{8F955E9F-782A-40E4-AF75-C3A77214A087}" srcOrd="0" destOrd="0" presId="urn:microsoft.com/office/officeart/2005/8/layout/bList2"/>
    <dgm:cxn modelId="{170087EE-5B0B-43FF-BD4D-9E6F58E1FEDA}" srcId="{04F14F43-BECD-4D9D-B613-0EDD541F8EC9}" destId="{C6784763-6625-4A80-98E1-BEA7A3511E6E}" srcOrd="0" destOrd="0" parTransId="{5BEC591D-5219-46AE-8507-5C9E7C531C22}" sibTransId="{DCC756AA-C86C-4937-90BB-A314381D99AD}"/>
    <dgm:cxn modelId="{C150E2FB-F421-4091-9F9F-B0A202EEECF3}" type="presOf" srcId="{C6784763-6625-4A80-98E1-BEA7A3511E6E}" destId="{574852F9-D967-4935-A8F9-3EAC00465F65}" srcOrd="1" destOrd="0" presId="urn:microsoft.com/office/officeart/2005/8/layout/bList2"/>
    <dgm:cxn modelId="{D6CC3EE1-7D0A-420D-BD9E-D56586FBC4C5}" type="presParOf" srcId="{7328E39E-C131-478E-8D32-C2A6BA13DD0E}" destId="{9B31A97F-2150-4A42-920A-60F71CA1DC53}" srcOrd="0" destOrd="0" presId="urn:microsoft.com/office/officeart/2005/8/layout/bList2"/>
    <dgm:cxn modelId="{1288138A-1619-4AF6-A301-98E7ACC073CB}" type="presParOf" srcId="{9B31A97F-2150-4A42-920A-60F71CA1DC53}" destId="{66D265CF-5B2E-42CF-85E2-09DA4DF08219}" srcOrd="0" destOrd="0" presId="urn:microsoft.com/office/officeart/2005/8/layout/bList2"/>
    <dgm:cxn modelId="{D0898EAD-A484-405A-AF8D-D77BFE1C7933}" type="presParOf" srcId="{9B31A97F-2150-4A42-920A-60F71CA1DC53}" destId="{8F955E9F-782A-40E4-AF75-C3A77214A087}" srcOrd="1" destOrd="0" presId="urn:microsoft.com/office/officeart/2005/8/layout/bList2"/>
    <dgm:cxn modelId="{3D7E4E63-0F0F-474D-A950-DD1FC485C0A0}" type="presParOf" srcId="{9B31A97F-2150-4A42-920A-60F71CA1DC53}" destId="{574852F9-D967-4935-A8F9-3EAC00465F65}" srcOrd="2" destOrd="0" presId="urn:microsoft.com/office/officeart/2005/8/layout/bList2"/>
    <dgm:cxn modelId="{EFEE9C40-2312-4482-AE9C-BAC30EDA1BD1}" type="presParOf" srcId="{9B31A97F-2150-4A42-920A-60F71CA1DC53}" destId="{ABBBEBF7-36DF-4B53-B045-436F43AF618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14F43-BECD-4D9D-B613-0EDD541F8EC9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C6784763-6625-4A80-98E1-BEA7A3511E6E}">
      <dgm:prSet phldrT="[Texto]" custT="1"/>
      <dgm:spPr>
        <a:solidFill>
          <a:schemeClr val="accent5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pt-BR" sz="1600" b="1" i="1" dirty="0"/>
            <a:t>Aumento de escala, agricultura 4.0, mercado global, concentração, geopolítica agroalimentar</a:t>
          </a:r>
          <a:endParaRPr lang="pt-BR" sz="1600" b="1" dirty="0"/>
        </a:p>
      </dgm:t>
    </dgm:pt>
    <dgm:pt modelId="{5BEC591D-5219-46AE-8507-5C9E7C531C22}" type="parTrans" cxnId="{170087EE-5B0B-43FF-BD4D-9E6F58E1FEDA}">
      <dgm:prSet/>
      <dgm:spPr/>
      <dgm:t>
        <a:bodyPr/>
        <a:lstStyle/>
        <a:p>
          <a:endParaRPr lang="pt-BR"/>
        </a:p>
      </dgm:t>
    </dgm:pt>
    <dgm:pt modelId="{DCC756AA-C86C-4937-90BB-A314381D99AD}" type="sibTrans" cxnId="{170087EE-5B0B-43FF-BD4D-9E6F58E1FEDA}">
      <dgm:prSet/>
      <dgm:spPr/>
      <dgm:t>
        <a:bodyPr/>
        <a:lstStyle/>
        <a:p>
          <a:endParaRPr lang="pt-BR"/>
        </a:p>
      </dgm:t>
    </dgm:pt>
    <dgm:pt modelId="{7328E39E-C131-478E-8D32-C2A6BA13DD0E}" type="pres">
      <dgm:prSet presAssocID="{04F14F43-BECD-4D9D-B613-0EDD541F8EC9}" presName="diagram" presStyleCnt="0">
        <dgm:presLayoutVars>
          <dgm:dir/>
          <dgm:animLvl val="lvl"/>
          <dgm:resizeHandles val="exact"/>
        </dgm:presLayoutVars>
      </dgm:prSet>
      <dgm:spPr/>
    </dgm:pt>
    <dgm:pt modelId="{9B31A97F-2150-4A42-920A-60F71CA1DC53}" type="pres">
      <dgm:prSet presAssocID="{C6784763-6625-4A80-98E1-BEA7A3511E6E}" presName="compNode" presStyleCnt="0"/>
      <dgm:spPr/>
    </dgm:pt>
    <dgm:pt modelId="{66D265CF-5B2E-42CF-85E2-09DA4DF08219}" type="pres">
      <dgm:prSet presAssocID="{C6784763-6625-4A80-98E1-BEA7A3511E6E}" presName="childRect" presStyleLbl="bgAcc1" presStyleIdx="0" presStyleCnt="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50000"/>
            </a:schemeClr>
          </a:solidFill>
        </a:ln>
      </dgm:spPr>
    </dgm:pt>
    <dgm:pt modelId="{8F955E9F-782A-40E4-AF75-C3A77214A087}" type="pres">
      <dgm:prSet presAssocID="{C6784763-6625-4A80-98E1-BEA7A3511E6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74852F9-D967-4935-A8F9-3EAC00465F65}" type="pres">
      <dgm:prSet presAssocID="{C6784763-6625-4A80-98E1-BEA7A3511E6E}" presName="parentRect" presStyleLbl="alignNode1" presStyleIdx="0" presStyleCnt="1" custScaleY="204917"/>
      <dgm:spPr/>
    </dgm:pt>
    <dgm:pt modelId="{ABBBEBF7-36DF-4B53-B045-436F43AF618E}" type="pres">
      <dgm:prSet presAssocID="{C6784763-6625-4A80-98E1-BEA7A3511E6E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</dgm:ptLst>
  <dgm:cxnLst>
    <dgm:cxn modelId="{9510C666-6E47-42C7-8D87-A89DCCD6D543}" type="presOf" srcId="{C6784763-6625-4A80-98E1-BEA7A3511E6E}" destId="{574852F9-D967-4935-A8F9-3EAC00465F65}" srcOrd="1" destOrd="0" presId="urn:microsoft.com/office/officeart/2005/8/layout/bList2"/>
    <dgm:cxn modelId="{17F84FB3-50EB-4D42-B79B-6E1F55659CC6}" type="presOf" srcId="{04F14F43-BECD-4D9D-B613-0EDD541F8EC9}" destId="{7328E39E-C131-478E-8D32-C2A6BA13DD0E}" srcOrd="0" destOrd="0" presId="urn:microsoft.com/office/officeart/2005/8/layout/bList2"/>
    <dgm:cxn modelId="{EEA586BB-4C3F-4E45-879E-4ACE2545D304}" type="presOf" srcId="{C6784763-6625-4A80-98E1-BEA7A3511E6E}" destId="{8F955E9F-782A-40E4-AF75-C3A77214A087}" srcOrd="0" destOrd="0" presId="urn:microsoft.com/office/officeart/2005/8/layout/bList2"/>
    <dgm:cxn modelId="{170087EE-5B0B-43FF-BD4D-9E6F58E1FEDA}" srcId="{04F14F43-BECD-4D9D-B613-0EDD541F8EC9}" destId="{C6784763-6625-4A80-98E1-BEA7A3511E6E}" srcOrd="0" destOrd="0" parTransId="{5BEC591D-5219-46AE-8507-5C9E7C531C22}" sibTransId="{DCC756AA-C86C-4937-90BB-A314381D99AD}"/>
    <dgm:cxn modelId="{B79DCBDF-C06E-446A-B4C5-F6650A2DBD68}" type="presParOf" srcId="{7328E39E-C131-478E-8D32-C2A6BA13DD0E}" destId="{9B31A97F-2150-4A42-920A-60F71CA1DC53}" srcOrd="0" destOrd="0" presId="urn:microsoft.com/office/officeart/2005/8/layout/bList2"/>
    <dgm:cxn modelId="{84E158B5-4D1B-47C3-A548-372796628A39}" type="presParOf" srcId="{9B31A97F-2150-4A42-920A-60F71CA1DC53}" destId="{66D265CF-5B2E-42CF-85E2-09DA4DF08219}" srcOrd="0" destOrd="0" presId="urn:microsoft.com/office/officeart/2005/8/layout/bList2"/>
    <dgm:cxn modelId="{5F1C3969-ADA8-4097-9468-7A7989BD1E8E}" type="presParOf" srcId="{9B31A97F-2150-4A42-920A-60F71CA1DC53}" destId="{8F955E9F-782A-40E4-AF75-C3A77214A087}" srcOrd="1" destOrd="0" presId="urn:microsoft.com/office/officeart/2005/8/layout/bList2"/>
    <dgm:cxn modelId="{DF12FE77-D9B1-46B5-955C-37FB28D58506}" type="presParOf" srcId="{9B31A97F-2150-4A42-920A-60F71CA1DC53}" destId="{574852F9-D967-4935-A8F9-3EAC00465F65}" srcOrd="2" destOrd="0" presId="urn:microsoft.com/office/officeart/2005/8/layout/bList2"/>
    <dgm:cxn modelId="{64215474-365B-4960-A877-28B91188C520}" type="presParOf" srcId="{9B31A97F-2150-4A42-920A-60F71CA1DC53}" destId="{ABBBEBF7-36DF-4B53-B045-436F43AF618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6532E-9144-41AB-BB2C-85F83EEBB68B}" type="doc">
      <dgm:prSet loTypeId="urn:microsoft.com/office/officeart/2005/8/layout/pyramid1" loCatId="pyramid" qsTypeId="urn:microsoft.com/office/officeart/2005/8/quickstyle/3d4" qsCatId="3D" csTypeId="urn:microsoft.com/office/officeart/2005/8/colors/accent1_2" csCatId="accent1" phldr="1"/>
      <dgm:spPr/>
    </dgm:pt>
    <dgm:pt modelId="{00C2D2C0-E457-4CD8-A2DE-EE1EEB05D8A5}">
      <dgm:prSet phldrT="[Texto]"/>
      <dgm:spPr>
        <a:gradFill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pt-BR" dirty="0"/>
            <a:t>  </a:t>
          </a:r>
        </a:p>
      </dgm:t>
    </dgm:pt>
    <dgm:pt modelId="{0B6BCC8E-C2D2-4619-B856-87B5FB858360}" type="parTrans" cxnId="{A61A4BF1-DF64-4FD1-B86E-259D8008D01A}">
      <dgm:prSet/>
      <dgm:spPr/>
      <dgm:t>
        <a:bodyPr/>
        <a:lstStyle/>
        <a:p>
          <a:endParaRPr lang="pt-BR"/>
        </a:p>
      </dgm:t>
    </dgm:pt>
    <dgm:pt modelId="{84CF2A97-16AF-48CF-B36B-2823825D5851}" type="sibTrans" cxnId="{A61A4BF1-DF64-4FD1-B86E-259D8008D01A}">
      <dgm:prSet/>
      <dgm:spPr/>
      <dgm:t>
        <a:bodyPr/>
        <a:lstStyle/>
        <a:p>
          <a:endParaRPr lang="pt-BR"/>
        </a:p>
      </dgm:t>
    </dgm:pt>
    <dgm:pt modelId="{E4FA11C0-A05A-488E-9F06-435EE9A35D9B}" type="pres">
      <dgm:prSet presAssocID="{1836532E-9144-41AB-BB2C-85F83EEBB68B}" presName="Name0" presStyleCnt="0">
        <dgm:presLayoutVars>
          <dgm:dir/>
          <dgm:animLvl val="lvl"/>
          <dgm:resizeHandles val="exact"/>
        </dgm:presLayoutVars>
      </dgm:prSet>
      <dgm:spPr/>
    </dgm:pt>
    <dgm:pt modelId="{E45255AD-D14D-4AB7-9F18-167249B2C76E}" type="pres">
      <dgm:prSet presAssocID="{00C2D2C0-E457-4CD8-A2DE-EE1EEB05D8A5}" presName="Name8" presStyleCnt="0"/>
      <dgm:spPr/>
    </dgm:pt>
    <dgm:pt modelId="{903408A6-20BF-40AA-ACAC-751C6BCBB7EB}" type="pres">
      <dgm:prSet presAssocID="{00C2D2C0-E457-4CD8-A2DE-EE1EEB05D8A5}" presName="level" presStyleLbl="node1" presStyleIdx="0" presStyleCnt="1" custLinFactNeighborY="1250">
        <dgm:presLayoutVars>
          <dgm:chMax val="1"/>
          <dgm:bulletEnabled val="1"/>
        </dgm:presLayoutVars>
      </dgm:prSet>
      <dgm:spPr/>
    </dgm:pt>
    <dgm:pt modelId="{B63A209A-677F-4D09-8991-8A847802DF53}" type="pres">
      <dgm:prSet presAssocID="{00C2D2C0-E457-4CD8-A2DE-EE1EEB05D8A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095D334-0FE7-4250-B122-C4F0ED230096}" type="presOf" srcId="{00C2D2C0-E457-4CD8-A2DE-EE1EEB05D8A5}" destId="{B63A209A-677F-4D09-8991-8A847802DF53}" srcOrd="1" destOrd="0" presId="urn:microsoft.com/office/officeart/2005/8/layout/pyramid1"/>
    <dgm:cxn modelId="{8386E2B3-C8BC-4FBE-9B13-1043B98386F7}" type="presOf" srcId="{1836532E-9144-41AB-BB2C-85F83EEBB68B}" destId="{E4FA11C0-A05A-488E-9F06-435EE9A35D9B}" srcOrd="0" destOrd="0" presId="urn:microsoft.com/office/officeart/2005/8/layout/pyramid1"/>
    <dgm:cxn modelId="{A61A4BF1-DF64-4FD1-B86E-259D8008D01A}" srcId="{1836532E-9144-41AB-BB2C-85F83EEBB68B}" destId="{00C2D2C0-E457-4CD8-A2DE-EE1EEB05D8A5}" srcOrd="0" destOrd="0" parTransId="{0B6BCC8E-C2D2-4619-B856-87B5FB858360}" sibTransId="{84CF2A97-16AF-48CF-B36B-2823825D5851}"/>
    <dgm:cxn modelId="{4D0F5EFF-448F-4095-A913-2E72EBD1F2BB}" type="presOf" srcId="{00C2D2C0-E457-4CD8-A2DE-EE1EEB05D8A5}" destId="{903408A6-20BF-40AA-ACAC-751C6BCBB7EB}" srcOrd="0" destOrd="0" presId="urn:microsoft.com/office/officeart/2005/8/layout/pyramid1"/>
    <dgm:cxn modelId="{9B3C4115-D9DA-4985-9C23-191866C7B212}" type="presParOf" srcId="{E4FA11C0-A05A-488E-9F06-435EE9A35D9B}" destId="{E45255AD-D14D-4AB7-9F18-167249B2C76E}" srcOrd="0" destOrd="0" presId="urn:microsoft.com/office/officeart/2005/8/layout/pyramid1"/>
    <dgm:cxn modelId="{859B2CF1-997B-4CE8-AFE5-4FC5E1BF9300}" type="presParOf" srcId="{E45255AD-D14D-4AB7-9F18-167249B2C76E}" destId="{903408A6-20BF-40AA-ACAC-751C6BCBB7EB}" srcOrd="0" destOrd="0" presId="urn:microsoft.com/office/officeart/2005/8/layout/pyramid1"/>
    <dgm:cxn modelId="{ED41922F-4150-45E8-9B9D-7AE7151D85AE}" type="presParOf" srcId="{E45255AD-D14D-4AB7-9F18-167249B2C76E}" destId="{B63A209A-677F-4D09-8991-8A847802DF53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6532E-9144-41AB-BB2C-85F83EEBB68B}" type="doc">
      <dgm:prSet loTypeId="urn:microsoft.com/office/officeart/2005/8/layout/pyramid1" loCatId="pyramid" qsTypeId="urn:microsoft.com/office/officeart/2005/8/quickstyle/3d4" qsCatId="3D" csTypeId="urn:microsoft.com/office/officeart/2005/8/colors/accent1_2" csCatId="accent1" phldr="1"/>
      <dgm:spPr/>
    </dgm:pt>
    <dgm:pt modelId="{E6FF5C08-7B2D-461C-9F95-9EAAF3CD006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dirty="0"/>
            <a:t>EMPREENDEDORES</a:t>
          </a:r>
        </a:p>
      </dgm:t>
    </dgm:pt>
    <dgm:pt modelId="{B0DF66C4-0832-4EEE-9B06-4FCA3930DAA7}" type="parTrans" cxnId="{C547E1DE-C400-46BA-9DEA-9BE9FB20C15A}">
      <dgm:prSet/>
      <dgm:spPr/>
      <dgm:t>
        <a:bodyPr/>
        <a:lstStyle/>
        <a:p>
          <a:endParaRPr lang="pt-BR"/>
        </a:p>
      </dgm:t>
    </dgm:pt>
    <dgm:pt modelId="{9592C428-6C51-45A2-83ED-23BE5C5E3E38}" type="sibTrans" cxnId="{C547E1DE-C400-46BA-9DEA-9BE9FB20C15A}">
      <dgm:prSet/>
      <dgm:spPr/>
      <dgm:t>
        <a:bodyPr/>
        <a:lstStyle/>
        <a:p>
          <a:endParaRPr lang="pt-BR"/>
        </a:p>
      </dgm:t>
    </dgm:pt>
    <dgm:pt modelId="{0061749B-91A3-4725-8F00-DD18968ACED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000" b="1" dirty="0"/>
            <a:t>RESILIENTES</a:t>
          </a:r>
        </a:p>
      </dgm:t>
    </dgm:pt>
    <dgm:pt modelId="{E477777B-6052-46D8-9378-EE12E53FC87A}" type="parTrans" cxnId="{E5E02D2F-E378-402F-870B-A016461A5AEF}">
      <dgm:prSet/>
      <dgm:spPr/>
      <dgm:t>
        <a:bodyPr/>
        <a:lstStyle/>
        <a:p>
          <a:endParaRPr lang="pt-BR"/>
        </a:p>
      </dgm:t>
    </dgm:pt>
    <dgm:pt modelId="{306E2EAE-F0BA-4B28-8159-27A892E99776}" type="sibTrans" cxnId="{E5E02D2F-E378-402F-870B-A016461A5AEF}">
      <dgm:prSet/>
      <dgm:spPr/>
      <dgm:t>
        <a:bodyPr/>
        <a:lstStyle/>
        <a:p>
          <a:endParaRPr lang="pt-BR"/>
        </a:p>
      </dgm:t>
    </dgm:pt>
    <dgm:pt modelId="{00C2D2C0-E457-4CD8-A2DE-EE1EEB05D8A5}">
      <dgm:prSet phldrT="[Texto]" custT="1"/>
      <dgm:spPr>
        <a:solidFill>
          <a:srgbClr val="982506"/>
        </a:solidFill>
      </dgm:spPr>
      <dgm:t>
        <a:bodyPr/>
        <a:lstStyle/>
        <a:p>
          <a:r>
            <a:rPr lang="pt-BR" sz="2000" b="1" dirty="0"/>
            <a:t>VULNERÁVEIS</a:t>
          </a:r>
        </a:p>
      </dgm:t>
    </dgm:pt>
    <dgm:pt modelId="{0B6BCC8E-C2D2-4619-B856-87B5FB858360}" type="parTrans" cxnId="{A61A4BF1-DF64-4FD1-B86E-259D8008D01A}">
      <dgm:prSet/>
      <dgm:spPr/>
      <dgm:t>
        <a:bodyPr/>
        <a:lstStyle/>
        <a:p>
          <a:endParaRPr lang="pt-BR"/>
        </a:p>
      </dgm:t>
    </dgm:pt>
    <dgm:pt modelId="{84CF2A97-16AF-48CF-B36B-2823825D5851}" type="sibTrans" cxnId="{A61A4BF1-DF64-4FD1-B86E-259D8008D01A}">
      <dgm:prSet/>
      <dgm:spPr/>
      <dgm:t>
        <a:bodyPr/>
        <a:lstStyle/>
        <a:p>
          <a:endParaRPr lang="pt-BR"/>
        </a:p>
      </dgm:t>
    </dgm:pt>
    <dgm:pt modelId="{E4FA11C0-A05A-488E-9F06-435EE9A35D9B}" type="pres">
      <dgm:prSet presAssocID="{1836532E-9144-41AB-BB2C-85F83EEBB68B}" presName="Name0" presStyleCnt="0">
        <dgm:presLayoutVars>
          <dgm:dir/>
          <dgm:animLvl val="lvl"/>
          <dgm:resizeHandles val="exact"/>
        </dgm:presLayoutVars>
      </dgm:prSet>
      <dgm:spPr/>
    </dgm:pt>
    <dgm:pt modelId="{7B251D83-F277-4886-87E2-63CE7ABB1F48}" type="pres">
      <dgm:prSet presAssocID="{E6FF5C08-7B2D-461C-9F95-9EAAF3CD006F}" presName="Name8" presStyleCnt="0"/>
      <dgm:spPr/>
    </dgm:pt>
    <dgm:pt modelId="{0D5C4F33-BB9A-4E62-8AC7-3925A19E209F}" type="pres">
      <dgm:prSet presAssocID="{E6FF5C08-7B2D-461C-9F95-9EAAF3CD006F}" presName="level" presStyleLbl="node1" presStyleIdx="0" presStyleCnt="3">
        <dgm:presLayoutVars>
          <dgm:chMax val="1"/>
          <dgm:bulletEnabled val="1"/>
        </dgm:presLayoutVars>
      </dgm:prSet>
      <dgm:spPr/>
    </dgm:pt>
    <dgm:pt modelId="{6E09FB87-2811-4B05-A750-3232BFC86BFA}" type="pres">
      <dgm:prSet presAssocID="{E6FF5C08-7B2D-461C-9F95-9EAAF3CD00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4979E5-7D56-4257-876D-2F24B099F3B7}" type="pres">
      <dgm:prSet presAssocID="{0061749B-91A3-4725-8F00-DD18968ACEDC}" presName="Name8" presStyleCnt="0"/>
      <dgm:spPr/>
    </dgm:pt>
    <dgm:pt modelId="{AFA574E2-1AFE-420E-A48F-FD41EEA44645}" type="pres">
      <dgm:prSet presAssocID="{0061749B-91A3-4725-8F00-DD18968ACEDC}" presName="level" presStyleLbl="node1" presStyleIdx="1" presStyleCnt="3">
        <dgm:presLayoutVars>
          <dgm:chMax val="1"/>
          <dgm:bulletEnabled val="1"/>
        </dgm:presLayoutVars>
      </dgm:prSet>
      <dgm:spPr/>
    </dgm:pt>
    <dgm:pt modelId="{87766081-358F-4F29-B1AE-615F3B4C5F4C}" type="pres">
      <dgm:prSet presAssocID="{0061749B-91A3-4725-8F00-DD18968ACE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5255AD-D14D-4AB7-9F18-167249B2C76E}" type="pres">
      <dgm:prSet presAssocID="{00C2D2C0-E457-4CD8-A2DE-EE1EEB05D8A5}" presName="Name8" presStyleCnt="0"/>
      <dgm:spPr/>
    </dgm:pt>
    <dgm:pt modelId="{903408A6-20BF-40AA-ACAC-751C6BCBB7EB}" type="pres">
      <dgm:prSet presAssocID="{00C2D2C0-E457-4CD8-A2DE-EE1EEB05D8A5}" presName="level" presStyleLbl="node1" presStyleIdx="2" presStyleCnt="3">
        <dgm:presLayoutVars>
          <dgm:chMax val="1"/>
          <dgm:bulletEnabled val="1"/>
        </dgm:presLayoutVars>
      </dgm:prSet>
      <dgm:spPr/>
    </dgm:pt>
    <dgm:pt modelId="{B63A209A-677F-4D09-8991-8A847802DF53}" type="pres">
      <dgm:prSet presAssocID="{00C2D2C0-E457-4CD8-A2DE-EE1EEB05D8A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7E5742D-AA5F-4AA2-856D-375A823FCF73}" type="presOf" srcId="{0061749B-91A3-4725-8F00-DD18968ACEDC}" destId="{AFA574E2-1AFE-420E-A48F-FD41EEA44645}" srcOrd="0" destOrd="0" presId="urn:microsoft.com/office/officeart/2005/8/layout/pyramid1"/>
    <dgm:cxn modelId="{E5E02D2F-E378-402F-870B-A016461A5AEF}" srcId="{1836532E-9144-41AB-BB2C-85F83EEBB68B}" destId="{0061749B-91A3-4725-8F00-DD18968ACEDC}" srcOrd="1" destOrd="0" parTransId="{E477777B-6052-46D8-9378-EE12E53FC87A}" sibTransId="{306E2EAE-F0BA-4B28-8159-27A892E99776}"/>
    <dgm:cxn modelId="{7095D334-0FE7-4250-B122-C4F0ED230096}" type="presOf" srcId="{00C2D2C0-E457-4CD8-A2DE-EE1EEB05D8A5}" destId="{B63A209A-677F-4D09-8991-8A847802DF53}" srcOrd="1" destOrd="0" presId="urn:microsoft.com/office/officeart/2005/8/layout/pyramid1"/>
    <dgm:cxn modelId="{30393190-9681-4965-BEF4-20AF88AFE76E}" type="presOf" srcId="{E6FF5C08-7B2D-461C-9F95-9EAAF3CD006F}" destId="{6E09FB87-2811-4B05-A750-3232BFC86BFA}" srcOrd="1" destOrd="0" presId="urn:microsoft.com/office/officeart/2005/8/layout/pyramid1"/>
    <dgm:cxn modelId="{8386E2B3-C8BC-4FBE-9B13-1043B98386F7}" type="presOf" srcId="{1836532E-9144-41AB-BB2C-85F83EEBB68B}" destId="{E4FA11C0-A05A-488E-9F06-435EE9A35D9B}" srcOrd="0" destOrd="0" presId="urn:microsoft.com/office/officeart/2005/8/layout/pyramid1"/>
    <dgm:cxn modelId="{90D9B8BE-5BA1-45EF-82DE-F94A2E792A8E}" type="presOf" srcId="{E6FF5C08-7B2D-461C-9F95-9EAAF3CD006F}" destId="{0D5C4F33-BB9A-4E62-8AC7-3925A19E209F}" srcOrd="0" destOrd="0" presId="urn:microsoft.com/office/officeart/2005/8/layout/pyramid1"/>
    <dgm:cxn modelId="{C547E1DE-C400-46BA-9DEA-9BE9FB20C15A}" srcId="{1836532E-9144-41AB-BB2C-85F83EEBB68B}" destId="{E6FF5C08-7B2D-461C-9F95-9EAAF3CD006F}" srcOrd="0" destOrd="0" parTransId="{B0DF66C4-0832-4EEE-9B06-4FCA3930DAA7}" sibTransId="{9592C428-6C51-45A2-83ED-23BE5C5E3E38}"/>
    <dgm:cxn modelId="{FB5AB4F0-840C-4D6C-A6A1-205C91A24875}" type="presOf" srcId="{0061749B-91A3-4725-8F00-DD18968ACEDC}" destId="{87766081-358F-4F29-B1AE-615F3B4C5F4C}" srcOrd="1" destOrd="0" presId="urn:microsoft.com/office/officeart/2005/8/layout/pyramid1"/>
    <dgm:cxn modelId="{A61A4BF1-DF64-4FD1-B86E-259D8008D01A}" srcId="{1836532E-9144-41AB-BB2C-85F83EEBB68B}" destId="{00C2D2C0-E457-4CD8-A2DE-EE1EEB05D8A5}" srcOrd="2" destOrd="0" parTransId="{0B6BCC8E-C2D2-4619-B856-87B5FB858360}" sibTransId="{84CF2A97-16AF-48CF-B36B-2823825D5851}"/>
    <dgm:cxn modelId="{4D0F5EFF-448F-4095-A913-2E72EBD1F2BB}" type="presOf" srcId="{00C2D2C0-E457-4CD8-A2DE-EE1EEB05D8A5}" destId="{903408A6-20BF-40AA-ACAC-751C6BCBB7EB}" srcOrd="0" destOrd="0" presId="urn:microsoft.com/office/officeart/2005/8/layout/pyramid1"/>
    <dgm:cxn modelId="{7A5E415C-429B-428D-82E7-ECDA380257B4}" type="presParOf" srcId="{E4FA11C0-A05A-488E-9F06-435EE9A35D9B}" destId="{7B251D83-F277-4886-87E2-63CE7ABB1F48}" srcOrd="0" destOrd="0" presId="urn:microsoft.com/office/officeart/2005/8/layout/pyramid1"/>
    <dgm:cxn modelId="{F655F5A3-D7A2-40AC-AD56-DD509467E97D}" type="presParOf" srcId="{7B251D83-F277-4886-87E2-63CE7ABB1F48}" destId="{0D5C4F33-BB9A-4E62-8AC7-3925A19E209F}" srcOrd="0" destOrd="0" presId="urn:microsoft.com/office/officeart/2005/8/layout/pyramid1"/>
    <dgm:cxn modelId="{CABEBA04-0F67-4217-A0EE-3AE3F3B85FF2}" type="presParOf" srcId="{7B251D83-F277-4886-87E2-63CE7ABB1F48}" destId="{6E09FB87-2811-4B05-A750-3232BFC86BFA}" srcOrd="1" destOrd="0" presId="urn:microsoft.com/office/officeart/2005/8/layout/pyramid1"/>
    <dgm:cxn modelId="{34CBFD67-6137-4955-AF8F-4862EB7AA100}" type="presParOf" srcId="{E4FA11C0-A05A-488E-9F06-435EE9A35D9B}" destId="{D84979E5-7D56-4257-876D-2F24B099F3B7}" srcOrd="1" destOrd="0" presId="urn:microsoft.com/office/officeart/2005/8/layout/pyramid1"/>
    <dgm:cxn modelId="{14402E46-9325-4A09-A614-FE40F54D7FAD}" type="presParOf" srcId="{D84979E5-7D56-4257-876D-2F24B099F3B7}" destId="{AFA574E2-1AFE-420E-A48F-FD41EEA44645}" srcOrd="0" destOrd="0" presId="urn:microsoft.com/office/officeart/2005/8/layout/pyramid1"/>
    <dgm:cxn modelId="{C986E9AD-B1C1-49FC-AFC1-8012B36532F6}" type="presParOf" srcId="{D84979E5-7D56-4257-876D-2F24B099F3B7}" destId="{87766081-358F-4F29-B1AE-615F3B4C5F4C}" srcOrd="1" destOrd="0" presId="urn:microsoft.com/office/officeart/2005/8/layout/pyramid1"/>
    <dgm:cxn modelId="{9B3C4115-D9DA-4985-9C23-191866C7B212}" type="presParOf" srcId="{E4FA11C0-A05A-488E-9F06-435EE9A35D9B}" destId="{E45255AD-D14D-4AB7-9F18-167249B2C76E}" srcOrd="2" destOrd="0" presId="urn:microsoft.com/office/officeart/2005/8/layout/pyramid1"/>
    <dgm:cxn modelId="{859B2CF1-997B-4CE8-AFE5-4FC5E1BF9300}" type="presParOf" srcId="{E45255AD-D14D-4AB7-9F18-167249B2C76E}" destId="{903408A6-20BF-40AA-ACAC-751C6BCBB7EB}" srcOrd="0" destOrd="0" presId="urn:microsoft.com/office/officeart/2005/8/layout/pyramid1"/>
    <dgm:cxn modelId="{ED41922F-4150-45E8-9B9D-7AE7151D85AE}" type="presParOf" srcId="{E45255AD-D14D-4AB7-9F18-167249B2C76E}" destId="{B63A209A-677F-4D09-8991-8A847802DF5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6B989-402E-4317-A24B-2C1C92921BD0}" type="doc">
      <dgm:prSet loTypeId="urn:microsoft.com/office/officeart/2005/8/layout/pyramid1" loCatId="pyramid" qsTypeId="urn:microsoft.com/office/officeart/2005/8/quickstyle/3d4" qsCatId="3D" csTypeId="urn:microsoft.com/office/officeart/2005/8/colors/colorful3" csCatId="colorful" phldr="1"/>
      <dgm:spPr/>
    </dgm:pt>
    <dgm:pt modelId="{F80ECCCB-B652-4E83-A44E-7F4DAFE29926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sz="700" b="1" dirty="0"/>
        </a:p>
      </dgm:t>
    </dgm:pt>
    <dgm:pt modelId="{92C6D4AE-885E-4D91-8B05-3651FDFAE231}" type="parTrans" cxnId="{C4FB5004-DF32-4FC1-A707-240C5C692B8A}">
      <dgm:prSet/>
      <dgm:spPr/>
      <dgm:t>
        <a:bodyPr/>
        <a:lstStyle/>
        <a:p>
          <a:endParaRPr lang="pt-BR" sz="1000"/>
        </a:p>
      </dgm:t>
    </dgm:pt>
    <dgm:pt modelId="{F02779E9-2383-4884-829F-7B310CC8A3E2}" type="sibTrans" cxnId="{C4FB5004-DF32-4FC1-A707-240C5C692B8A}">
      <dgm:prSet/>
      <dgm:spPr/>
      <dgm:t>
        <a:bodyPr/>
        <a:lstStyle/>
        <a:p>
          <a:endParaRPr lang="pt-BR" sz="1000"/>
        </a:p>
      </dgm:t>
    </dgm:pt>
    <dgm:pt modelId="{F938BDEB-96DE-4E41-B718-09C7959FB9AC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400" b="1" dirty="0"/>
            <a:t>EMERGENTES</a:t>
          </a:r>
        </a:p>
      </dgm:t>
    </dgm:pt>
    <dgm:pt modelId="{21ED0164-5A58-429E-B501-2657A7205134}" type="sibTrans" cxnId="{42955E43-D2CF-4D1D-AF8E-DAA560B96C56}">
      <dgm:prSet/>
      <dgm:spPr/>
      <dgm:t>
        <a:bodyPr/>
        <a:lstStyle/>
        <a:p>
          <a:endParaRPr lang="pt-BR" sz="1000"/>
        </a:p>
      </dgm:t>
    </dgm:pt>
    <dgm:pt modelId="{3C37FD75-79FF-4712-88B2-D0B6BBC1AE12}" type="parTrans" cxnId="{42955E43-D2CF-4D1D-AF8E-DAA560B96C56}">
      <dgm:prSet/>
      <dgm:spPr/>
      <dgm:t>
        <a:bodyPr/>
        <a:lstStyle/>
        <a:p>
          <a:endParaRPr lang="pt-BR" sz="1000"/>
        </a:p>
      </dgm:t>
    </dgm:pt>
    <dgm:pt modelId="{92ED8F0E-EC54-4A7A-AF79-C73748343404}">
      <dgm:prSet phldrT="[Texto]" custT="1"/>
      <dgm:spPr>
        <a:solidFill>
          <a:srgbClr val="996633"/>
        </a:solidFill>
      </dgm:spPr>
      <dgm:t>
        <a:bodyPr/>
        <a:lstStyle/>
        <a:p>
          <a:endParaRPr lang="pt-BR" sz="500" b="1" dirty="0"/>
        </a:p>
      </dgm:t>
    </dgm:pt>
    <dgm:pt modelId="{9ACFF20D-CF45-4529-A512-55B867FA45D2}" type="sibTrans" cxnId="{C02552A8-C58E-4744-8679-B3F672B618B3}">
      <dgm:prSet/>
      <dgm:spPr/>
      <dgm:t>
        <a:bodyPr/>
        <a:lstStyle/>
        <a:p>
          <a:endParaRPr lang="pt-BR" sz="1000"/>
        </a:p>
      </dgm:t>
    </dgm:pt>
    <dgm:pt modelId="{C8E4849D-BEEC-467A-A92A-83A34AC849AA}" type="parTrans" cxnId="{C02552A8-C58E-4744-8679-B3F672B618B3}">
      <dgm:prSet/>
      <dgm:spPr/>
      <dgm:t>
        <a:bodyPr/>
        <a:lstStyle/>
        <a:p>
          <a:endParaRPr lang="pt-BR" sz="1000"/>
        </a:p>
      </dgm:t>
    </dgm:pt>
    <dgm:pt modelId="{7D2012EF-C852-4D42-B90E-9A23C398E51A}" type="pres">
      <dgm:prSet presAssocID="{FF76B989-402E-4317-A24B-2C1C92921BD0}" presName="Name0" presStyleCnt="0">
        <dgm:presLayoutVars>
          <dgm:dir/>
          <dgm:animLvl val="lvl"/>
          <dgm:resizeHandles val="exact"/>
        </dgm:presLayoutVars>
      </dgm:prSet>
      <dgm:spPr/>
    </dgm:pt>
    <dgm:pt modelId="{DDAED8CC-C9EE-41FC-B095-DC0171AD57E4}" type="pres">
      <dgm:prSet presAssocID="{F80ECCCB-B652-4E83-A44E-7F4DAFE29926}" presName="Name8" presStyleCnt="0"/>
      <dgm:spPr/>
    </dgm:pt>
    <dgm:pt modelId="{8C4E4190-E24B-47FC-888C-F41A1696F12B}" type="pres">
      <dgm:prSet presAssocID="{F80ECCCB-B652-4E83-A44E-7F4DAFE29926}" presName="level" presStyleLbl="node1" presStyleIdx="0" presStyleCnt="3" custScaleY="16353" custLinFactNeighborX="2316" custLinFactNeighborY="-3919">
        <dgm:presLayoutVars>
          <dgm:chMax val="1"/>
          <dgm:bulletEnabled val="1"/>
        </dgm:presLayoutVars>
      </dgm:prSet>
      <dgm:spPr/>
    </dgm:pt>
    <dgm:pt modelId="{5743B630-69E5-4824-8565-8DE872E4B827}" type="pres">
      <dgm:prSet presAssocID="{F80ECCCB-B652-4E83-A44E-7F4DAFE2992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F60B8F-681C-4C87-A5D3-3F65A2B73C3F}" type="pres">
      <dgm:prSet presAssocID="{92ED8F0E-EC54-4A7A-AF79-C73748343404}" presName="Name8" presStyleCnt="0"/>
      <dgm:spPr/>
    </dgm:pt>
    <dgm:pt modelId="{F7CD0E9F-F517-46AE-8D65-0531862BF951}" type="pres">
      <dgm:prSet presAssocID="{92ED8F0E-EC54-4A7A-AF79-C73748343404}" presName="level" presStyleLbl="node1" presStyleIdx="1" presStyleCnt="3" custScaleY="30878" custLinFactNeighborY="154">
        <dgm:presLayoutVars>
          <dgm:chMax val="1"/>
          <dgm:bulletEnabled val="1"/>
        </dgm:presLayoutVars>
      </dgm:prSet>
      <dgm:spPr/>
    </dgm:pt>
    <dgm:pt modelId="{DB50C55C-E83F-4CA1-BD55-3E95841D27AD}" type="pres">
      <dgm:prSet presAssocID="{92ED8F0E-EC54-4A7A-AF79-C737483434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9E389CA-AFFC-482D-81D4-F5A8925A03FF}" type="pres">
      <dgm:prSet presAssocID="{F938BDEB-96DE-4E41-B718-09C7959FB9AC}" presName="Name8" presStyleCnt="0"/>
      <dgm:spPr/>
    </dgm:pt>
    <dgm:pt modelId="{520BBF90-BA00-4E52-85F1-09874B87E05C}" type="pres">
      <dgm:prSet presAssocID="{F938BDEB-96DE-4E41-B718-09C7959FB9AC}" presName="level" presStyleLbl="node1" presStyleIdx="2" presStyleCnt="3" custLinFactNeighborX="83" custLinFactNeighborY="12462">
        <dgm:presLayoutVars>
          <dgm:chMax val="1"/>
          <dgm:bulletEnabled val="1"/>
        </dgm:presLayoutVars>
      </dgm:prSet>
      <dgm:spPr/>
    </dgm:pt>
    <dgm:pt modelId="{A5B94F7D-F125-46C0-9924-546F743C99F5}" type="pres">
      <dgm:prSet presAssocID="{F938BDEB-96DE-4E41-B718-09C7959FB9A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4FB5004-DF32-4FC1-A707-240C5C692B8A}" srcId="{FF76B989-402E-4317-A24B-2C1C92921BD0}" destId="{F80ECCCB-B652-4E83-A44E-7F4DAFE29926}" srcOrd="0" destOrd="0" parTransId="{92C6D4AE-885E-4D91-8B05-3651FDFAE231}" sibTransId="{F02779E9-2383-4884-829F-7B310CC8A3E2}"/>
    <dgm:cxn modelId="{EC84103E-E8C3-44FB-A3D2-5842BE1E675A}" type="presOf" srcId="{F938BDEB-96DE-4E41-B718-09C7959FB9AC}" destId="{520BBF90-BA00-4E52-85F1-09874B87E05C}" srcOrd="0" destOrd="0" presId="urn:microsoft.com/office/officeart/2005/8/layout/pyramid1"/>
    <dgm:cxn modelId="{5C3C975B-4F56-428A-8AB4-D524D75D610E}" type="presOf" srcId="{F80ECCCB-B652-4E83-A44E-7F4DAFE29926}" destId="{8C4E4190-E24B-47FC-888C-F41A1696F12B}" srcOrd="0" destOrd="0" presId="urn:microsoft.com/office/officeart/2005/8/layout/pyramid1"/>
    <dgm:cxn modelId="{42955E43-D2CF-4D1D-AF8E-DAA560B96C56}" srcId="{FF76B989-402E-4317-A24B-2C1C92921BD0}" destId="{F938BDEB-96DE-4E41-B718-09C7959FB9AC}" srcOrd="2" destOrd="0" parTransId="{3C37FD75-79FF-4712-88B2-D0B6BBC1AE12}" sibTransId="{21ED0164-5A58-429E-B501-2657A7205134}"/>
    <dgm:cxn modelId="{C3C8C869-7090-4DBE-8A98-E9B72E18C9D4}" type="presOf" srcId="{F80ECCCB-B652-4E83-A44E-7F4DAFE29926}" destId="{5743B630-69E5-4824-8565-8DE872E4B827}" srcOrd="1" destOrd="0" presId="urn:microsoft.com/office/officeart/2005/8/layout/pyramid1"/>
    <dgm:cxn modelId="{50D4F397-DEE9-4C44-B0EC-2F825005333A}" type="presOf" srcId="{FF76B989-402E-4317-A24B-2C1C92921BD0}" destId="{7D2012EF-C852-4D42-B90E-9A23C398E51A}" srcOrd="0" destOrd="0" presId="urn:microsoft.com/office/officeart/2005/8/layout/pyramid1"/>
    <dgm:cxn modelId="{B798529B-A868-4B7B-9BFA-6A29D42F3EE9}" type="presOf" srcId="{92ED8F0E-EC54-4A7A-AF79-C73748343404}" destId="{DB50C55C-E83F-4CA1-BD55-3E95841D27AD}" srcOrd="1" destOrd="0" presId="urn:microsoft.com/office/officeart/2005/8/layout/pyramid1"/>
    <dgm:cxn modelId="{C02552A8-C58E-4744-8679-B3F672B618B3}" srcId="{FF76B989-402E-4317-A24B-2C1C92921BD0}" destId="{92ED8F0E-EC54-4A7A-AF79-C73748343404}" srcOrd="1" destOrd="0" parTransId="{C8E4849D-BEEC-467A-A92A-83A34AC849AA}" sibTransId="{9ACFF20D-CF45-4529-A512-55B867FA45D2}"/>
    <dgm:cxn modelId="{635FC9E8-3A9F-4C0B-8FFD-0E5428D04DD8}" type="presOf" srcId="{F938BDEB-96DE-4E41-B718-09C7959FB9AC}" destId="{A5B94F7D-F125-46C0-9924-546F743C99F5}" srcOrd="1" destOrd="0" presId="urn:microsoft.com/office/officeart/2005/8/layout/pyramid1"/>
    <dgm:cxn modelId="{8B4BD2FA-C906-4BD8-85AB-C128A8DD670E}" type="presOf" srcId="{92ED8F0E-EC54-4A7A-AF79-C73748343404}" destId="{F7CD0E9F-F517-46AE-8D65-0531862BF951}" srcOrd="0" destOrd="0" presId="urn:microsoft.com/office/officeart/2005/8/layout/pyramid1"/>
    <dgm:cxn modelId="{2963D11F-E8E9-4BF1-941F-E59E63552E51}" type="presParOf" srcId="{7D2012EF-C852-4D42-B90E-9A23C398E51A}" destId="{DDAED8CC-C9EE-41FC-B095-DC0171AD57E4}" srcOrd="0" destOrd="0" presId="urn:microsoft.com/office/officeart/2005/8/layout/pyramid1"/>
    <dgm:cxn modelId="{D12C6C60-866D-4EC0-AE9D-BA10AF183660}" type="presParOf" srcId="{DDAED8CC-C9EE-41FC-B095-DC0171AD57E4}" destId="{8C4E4190-E24B-47FC-888C-F41A1696F12B}" srcOrd="0" destOrd="0" presId="urn:microsoft.com/office/officeart/2005/8/layout/pyramid1"/>
    <dgm:cxn modelId="{9C6289C7-F87E-4180-9720-EDA00D7D7641}" type="presParOf" srcId="{DDAED8CC-C9EE-41FC-B095-DC0171AD57E4}" destId="{5743B630-69E5-4824-8565-8DE872E4B827}" srcOrd="1" destOrd="0" presId="urn:microsoft.com/office/officeart/2005/8/layout/pyramid1"/>
    <dgm:cxn modelId="{C7C0BF76-8F02-47B5-82BD-40A9695A7A02}" type="presParOf" srcId="{7D2012EF-C852-4D42-B90E-9A23C398E51A}" destId="{AEF60B8F-681C-4C87-A5D3-3F65A2B73C3F}" srcOrd="1" destOrd="0" presId="urn:microsoft.com/office/officeart/2005/8/layout/pyramid1"/>
    <dgm:cxn modelId="{DA02DAD3-4E57-410F-8EC9-3BBE9A20E133}" type="presParOf" srcId="{AEF60B8F-681C-4C87-A5D3-3F65A2B73C3F}" destId="{F7CD0E9F-F517-46AE-8D65-0531862BF951}" srcOrd="0" destOrd="0" presId="urn:microsoft.com/office/officeart/2005/8/layout/pyramid1"/>
    <dgm:cxn modelId="{66E5FDB4-DD46-4953-9D04-E89B06B94157}" type="presParOf" srcId="{AEF60B8F-681C-4C87-A5D3-3F65A2B73C3F}" destId="{DB50C55C-E83F-4CA1-BD55-3E95841D27AD}" srcOrd="1" destOrd="0" presId="urn:microsoft.com/office/officeart/2005/8/layout/pyramid1"/>
    <dgm:cxn modelId="{DEC6625C-F129-429F-B7C5-022D205DCB2E}" type="presParOf" srcId="{7D2012EF-C852-4D42-B90E-9A23C398E51A}" destId="{C9E389CA-AFFC-482D-81D4-F5A8925A03FF}" srcOrd="2" destOrd="0" presId="urn:microsoft.com/office/officeart/2005/8/layout/pyramid1"/>
    <dgm:cxn modelId="{49E8F4A8-3DF9-425D-A730-A42C3FA7F191}" type="presParOf" srcId="{C9E389CA-AFFC-482D-81D4-F5A8925A03FF}" destId="{520BBF90-BA00-4E52-85F1-09874B87E05C}" srcOrd="0" destOrd="0" presId="urn:microsoft.com/office/officeart/2005/8/layout/pyramid1"/>
    <dgm:cxn modelId="{C2744260-68F1-41CF-93FB-6274DF73FA6E}" type="presParOf" srcId="{C9E389CA-AFFC-482D-81D4-F5A8925A03FF}" destId="{A5B94F7D-F125-46C0-9924-546F743C99F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36532E-9144-41AB-BB2C-85F83EEBB68B}" type="doc">
      <dgm:prSet loTypeId="urn:microsoft.com/office/officeart/2005/8/layout/pyramid1" loCatId="pyramid" qsTypeId="urn:microsoft.com/office/officeart/2005/8/quickstyle/3d4" qsCatId="3D" csTypeId="urn:microsoft.com/office/officeart/2005/8/colors/accent1_2" csCatId="accent1" phldr="1"/>
      <dgm:spPr/>
    </dgm:pt>
    <dgm:pt modelId="{E4FA11C0-A05A-488E-9F06-435EE9A35D9B}" type="pres">
      <dgm:prSet presAssocID="{1836532E-9144-41AB-BB2C-85F83EEBB68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386E2B3-C8BC-4FBE-9B13-1043B98386F7}" type="presOf" srcId="{1836532E-9144-41AB-BB2C-85F83EEBB68B}" destId="{E4FA11C0-A05A-488E-9F06-435EE9A35D9B}" srcOrd="0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36532E-9144-41AB-BB2C-85F83EEBB68B}" type="doc">
      <dgm:prSet loTypeId="urn:microsoft.com/office/officeart/2005/8/layout/pyramid1" loCatId="pyramid" qsTypeId="urn:microsoft.com/office/officeart/2005/8/quickstyle/3d4" qsCatId="3D" csTypeId="urn:microsoft.com/office/officeart/2005/8/colors/accent1_2" csCatId="accent1" phldr="1"/>
      <dgm:spPr/>
    </dgm:pt>
    <dgm:pt modelId="{E6FF5C08-7B2D-461C-9F95-9EAAF3CD006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dirty="0"/>
            <a:t>EMPREENDEDORES</a:t>
          </a:r>
        </a:p>
      </dgm:t>
    </dgm:pt>
    <dgm:pt modelId="{B0DF66C4-0832-4EEE-9B06-4FCA3930DAA7}" type="parTrans" cxnId="{C547E1DE-C400-46BA-9DEA-9BE9FB20C15A}">
      <dgm:prSet/>
      <dgm:spPr/>
      <dgm:t>
        <a:bodyPr/>
        <a:lstStyle/>
        <a:p>
          <a:endParaRPr lang="pt-BR"/>
        </a:p>
      </dgm:t>
    </dgm:pt>
    <dgm:pt modelId="{9592C428-6C51-45A2-83ED-23BE5C5E3E38}" type="sibTrans" cxnId="{C547E1DE-C400-46BA-9DEA-9BE9FB20C15A}">
      <dgm:prSet/>
      <dgm:spPr/>
      <dgm:t>
        <a:bodyPr/>
        <a:lstStyle/>
        <a:p>
          <a:endParaRPr lang="pt-BR"/>
        </a:p>
      </dgm:t>
    </dgm:pt>
    <dgm:pt modelId="{0061749B-91A3-4725-8F00-DD18968ACEDC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2000" b="1" dirty="0"/>
            <a:t>RESILIENTES</a:t>
          </a:r>
        </a:p>
      </dgm:t>
    </dgm:pt>
    <dgm:pt modelId="{E477777B-6052-46D8-9378-EE12E53FC87A}" type="parTrans" cxnId="{E5E02D2F-E378-402F-870B-A016461A5AEF}">
      <dgm:prSet/>
      <dgm:spPr/>
      <dgm:t>
        <a:bodyPr/>
        <a:lstStyle/>
        <a:p>
          <a:endParaRPr lang="pt-BR"/>
        </a:p>
      </dgm:t>
    </dgm:pt>
    <dgm:pt modelId="{306E2EAE-F0BA-4B28-8159-27A892E99776}" type="sibTrans" cxnId="{E5E02D2F-E378-402F-870B-A016461A5AEF}">
      <dgm:prSet/>
      <dgm:spPr/>
      <dgm:t>
        <a:bodyPr/>
        <a:lstStyle/>
        <a:p>
          <a:endParaRPr lang="pt-BR"/>
        </a:p>
      </dgm:t>
    </dgm:pt>
    <dgm:pt modelId="{00C2D2C0-E457-4CD8-A2DE-EE1EEB05D8A5}">
      <dgm:prSet phldrT="[Texto]" custT="1"/>
      <dgm:spPr>
        <a:solidFill>
          <a:srgbClr val="982506"/>
        </a:solidFill>
      </dgm:spPr>
      <dgm:t>
        <a:bodyPr/>
        <a:lstStyle/>
        <a:p>
          <a:r>
            <a:rPr lang="pt-BR" sz="2000" b="1" dirty="0"/>
            <a:t>VULNERÁVEIS</a:t>
          </a:r>
        </a:p>
      </dgm:t>
    </dgm:pt>
    <dgm:pt modelId="{0B6BCC8E-C2D2-4619-B856-87B5FB858360}" type="parTrans" cxnId="{A61A4BF1-DF64-4FD1-B86E-259D8008D01A}">
      <dgm:prSet/>
      <dgm:spPr/>
      <dgm:t>
        <a:bodyPr/>
        <a:lstStyle/>
        <a:p>
          <a:endParaRPr lang="pt-BR"/>
        </a:p>
      </dgm:t>
    </dgm:pt>
    <dgm:pt modelId="{84CF2A97-16AF-48CF-B36B-2823825D5851}" type="sibTrans" cxnId="{A61A4BF1-DF64-4FD1-B86E-259D8008D01A}">
      <dgm:prSet/>
      <dgm:spPr/>
      <dgm:t>
        <a:bodyPr/>
        <a:lstStyle/>
        <a:p>
          <a:endParaRPr lang="pt-BR"/>
        </a:p>
      </dgm:t>
    </dgm:pt>
    <dgm:pt modelId="{E4FA11C0-A05A-488E-9F06-435EE9A35D9B}" type="pres">
      <dgm:prSet presAssocID="{1836532E-9144-41AB-BB2C-85F83EEBB68B}" presName="Name0" presStyleCnt="0">
        <dgm:presLayoutVars>
          <dgm:dir/>
          <dgm:animLvl val="lvl"/>
          <dgm:resizeHandles val="exact"/>
        </dgm:presLayoutVars>
      </dgm:prSet>
      <dgm:spPr/>
    </dgm:pt>
    <dgm:pt modelId="{7B251D83-F277-4886-87E2-63CE7ABB1F48}" type="pres">
      <dgm:prSet presAssocID="{E6FF5C08-7B2D-461C-9F95-9EAAF3CD006F}" presName="Name8" presStyleCnt="0"/>
      <dgm:spPr/>
    </dgm:pt>
    <dgm:pt modelId="{0D5C4F33-BB9A-4E62-8AC7-3925A19E209F}" type="pres">
      <dgm:prSet presAssocID="{E6FF5C08-7B2D-461C-9F95-9EAAF3CD006F}" presName="level" presStyleLbl="node1" presStyleIdx="0" presStyleCnt="3">
        <dgm:presLayoutVars>
          <dgm:chMax val="1"/>
          <dgm:bulletEnabled val="1"/>
        </dgm:presLayoutVars>
      </dgm:prSet>
      <dgm:spPr/>
    </dgm:pt>
    <dgm:pt modelId="{6E09FB87-2811-4B05-A750-3232BFC86BFA}" type="pres">
      <dgm:prSet presAssocID="{E6FF5C08-7B2D-461C-9F95-9EAAF3CD00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84979E5-7D56-4257-876D-2F24B099F3B7}" type="pres">
      <dgm:prSet presAssocID="{0061749B-91A3-4725-8F00-DD18968ACEDC}" presName="Name8" presStyleCnt="0"/>
      <dgm:spPr/>
    </dgm:pt>
    <dgm:pt modelId="{AFA574E2-1AFE-420E-A48F-FD41EEA44645}" type="pres">
      <dgm:prSet presAssocID="{0061749B-91A3-4725-8F00-DD18968ACEDC}" presName="level" presStyleLbl="node1" presStyleIdx="1" presStyleCnt="3">
        <dgm:presLayoutVars>
          <dgm:chMax val="1"/>
          <dgm:bulletEnabled val="1"/>
        </dgm:presLayoutVars>
      </dgm:prSet>
      <dgm:spPr/>
    </dgm:pt>
    <dgm:pt modelId="{87766081-358F-4F29-B1AE-615F3B4C5F4C}" type="pres">
      <dgm:prSet presAssocID="{0061749B-91A3-4725-8F00-DD18968ACE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5255AD-D14D-4AB7-9F18-167249B2C76E}" type="pres">
      <dgm:prSet presAssocID="{00C2D2C0-E457-4CD8-A2DE-EE1EEB05D8A5}" presName="Name8" presStyleCnt="0"/>
      <dgm:spPr/>
    </dgm:pt>
    <dgm:pt modelId="{903408A6-20BF-40AA-ACAC-751C6BCBB7EB}" type="pres">
      <dgm:prSet presAssocID="{00C2D2C0-E457-4CD8-A2DE-EE1EEB05D8A5}" presName="level" presStyleLbl="node1" presStyleIdx="2" presStyleCnt="3">
        <dgm:presLayoutVars>
          <dgm:chMax val="1"/>
          <dgm:bulletEnabled val="1"/>
        </dgm:presLayoutVars>
      </dgm:prSet>
      <dgm:spPr/>
    </dgm:pt>
    <dgm:pt modelId="{B63A209A-677F-4D09-8991-8A847802DF53}" type="pres">
      <dgm:prSet presAssocID="{00C2D2C0-E457-4CD8-A2DE-EE1EEB05D8A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7E5742D-AA5F-4AA2-856D-375A823FCF73}" type="presOf" srcId="{0061749B-91A3-4725-8F00-DD18968ACEDC}" destId="{AFA574E2-1AFE-420E-A48F-FD41EEA44645}" srcOrd="0" destOrd="0" presId="urn:microsoft.com/office/officeart/2005/8/layout/pyramid1"/>
    <dgm:cxn modelId="{E5E02D2F-E378-402F-870B-A016461A5AEF}" srcId="{1836532E-9144-41AB-BB2C-85F83EEBB68B}" destId="{0061749B-91A3-4725-8F00-DD18968ACEDC}" srcOrd="1" destOrd="0" parTransId="{E477777B-6052-46D8-9378-EE12E53FC87A}" sibTransId="{306E2EAE-F0BA-4B28-8159-27A892E99776}"/>
    <dgm:cxn modelId="{7095D334-0FE7-4250-B122-C4F0ED230096}" type="presOf" srcId="{00C2D2C0-E457-4CD8-A2DE-EE1EEB05D8A5}" destId="{B63A209A-677F-4D09-8991-8A847802DF53}" srcOrd="1" destOrd="0" presId="urn:microsoft.com/office/officeart/2005/8/layout/pyramid1"/>
    <dgm:cxn modelId="{30393190-9681-4965-BEF4-20AF88AFE76E}" type="presOf" srcId="{E6FF5C08-7B2D-461C-9F95-9EAAF3CD006F}" destId="{6E09FB87-2811-4B05-A750-3232BFC86BFA}" srcOrd="1" destOrd="0" presId="urn:microsoft.com/office/officeart/2005/8/layout/pyramid1"/>
    <dgm:cxn modelId="{8386E2B3-C8BC-4FBE-9B13-1043B98386F7}" type="presOf" srcId="{1836532E-9144-41AB-BB2C-85F83EEBB68B}" destId="{E4FA11C0-A05A-488E-9F06-435EE9A35D9B}" srcOrd="0" destOrd="0" presId="urn:microsoft.com/office/officeart/2005/8/layout/pyramid1"/>
    <dgm:cxn modelId="{90D9B8BE-5BA1-45EF-82DE-F94A2E792A8E}" type="presOf" srcId="{E6FF5C08-7B2D-461C-9F95-9EAAF3CD006F}" destId="{0D5C4F33-BB9A-4E62-8AC7-3925A19E209F}" srcOrd="0" destOrd="0" presId="urn:microsoft.com/office/officeart/2005/8/layout/pyramid1"/>
    <dgm:cxn modelId="{C547E1DE-C400-46BA-9DEA-9BE9FB20C15A}" srcId="{1836532E-9144-41AB-BB2C-85F83EEBB68B}" destId="{E6FF5C08-7B2D-461C-9F95-9EAAF3CD006F}" srcOrd="0" destOrd="0" parTransId="{B0DF66C4-0832-4EEE-9B06-4FCA3930DAA7}" sibTransId="{9592C428-6C51-45A2-83ED-23BE5C5E3E38}"/>
    <dgm:cxn modelId="{FB5AB4F0-840C-4D6C-A6A1-205C91A24875}" type="presOf" srcId="{0061749B-91A3-4725-8F00-DD18968ACEDC}" destId="{87766081-358F-4F29-B1AE-615F3B4C5F4C}" srcOrd="1" destOrd="0" presId="urn:microsoft.com/office/officeart/2005/8/layout/pyramid1"/>
    <dgm:cxn modelId="{A61A4BF1-DF64-4FD1-B86E-259D8008D01A}" srcId="{1836532E-9144-41AB-BB2C-85F83EEBB68B}" destId="{00C2D2C0-E457-4CD8-A2DE-EE1EEB05D8A5}" srcOrd="2" destOrd="0" parTransId="{0B6BCC8E-C2D2-4619-B856-87B5FB858360}" sibTransId="{84CF2A97-16AF-48CF-B36B-2823825D5851}"/>
    <dgm:cxn modelId="{4D0F5EFF-448F-4095-A913-2E72EBD1F2BB}" type="presOf" srcId="{00C2D2C0-E457-4CD8-A2DE-EE1EEB05D8A5}" destId="{903408A6-20BF-40AA-ACAC-751C6BCBB7EB}" srcOrd="0" destOrd="0" presId="urn:microsoft.com/office/officeart/2005/8/layout/pyramid1"/>
    <dgm:cxn modelId="{7A5E415C-429B-428D-82E7-ECDA380257B4}" type="presParOf" srcId="{E4FA11C0-A05A-488E-9F06-435EE9A35D9B}" destId="{7B251D83-F277-4886-87E2-63CE7ABB1F48}" srcOrd="0" destOrd="0" presId="urn:microsoft.com/office/officeart/2005/8/layout/pyramid1"/>
    <dgm:cxn modelId="{F655F5A3-D7A2-40AC-AD56-DD509467E97D}" type="presParOf" srcId="{7B251D83-F277-4886-87E2-63CE7ABB1F48}" destId="{0D5C4F33-BB9A-4E62-8AC7-3925A19E209F}" srcOrd="0" destOrd="0" presId="urn:microsoft.com/office/officeart/2005/8/layout/pyramid1"/>
    <dgm:cxn modelId="{CABEBA04-0F67-4217-A0EE-3AE3F3B85FF2}" type="presParOf" srcId="{7B251D83-F277-4886-87E2-63CE7ABB1F48}" destId="{6E09FB87-2811-4B05-A750-3232BFC86BFA}" srcOrd="1" destOrd="0" presId="urn:microsoft.com/office/officeart/2005/8/layout/pyramid1"/>
    <dgm:cxn modelId="{34CBFD67-6137-4955-AF8F-4862EB7AA100}" type="presParOf" srcId="{E4FA11C0-A05A-488E-9F06-435EE9A35D9B}" destId="{D84979E5-7D56-4257-876D-2F24B099F3B7}" srcOrd="1" destOrd="0" presId="urn:microsoft.com/office/officeart/2005/8/layout/pyramid1"/>
    <dgm:cxn modelId="{14402E46-9325-4A09-A614-FE40F54D7FAD}" type="presParOf" srcId="{D84979E5-7D56-4257-876D-2F24B099F3B7}" destId="{AFA574E2-1AFE-420E-A48F-FD41EEA44645}" srcOrd="0" destOrd="0" presId="urn:microsoft.com/office/officeart/2005/8/layout/pyramid1"/>
    <dgm:cxn modelId="{C986E9AD-B1C1-49FC-AFC1-8012B36532F6}" type="presParOf" srcId="{D84979E5-7D56-4257-876D-2F24B099F3B7}" destId="{87766081-358F-4F29-B1AE-615F3B4C5F4C}" srcOrd="1" destOrd="0" presId="urn:microsoft.com/office/officeart/2005/8/layout/pyramid1"/>
    <dgm:cxn modelId="{9B3C4115-D9DA-4985-9C23-191866C7B212}" type="presParOf" srcId="{E4FA11C0-A05A-488E-9F06-435EE9A35D9B}" destId="{E45255AD-D14D-4AB7-9F18-167249B2C76E}" srcOrd="2" destOrd="0" presId="urn:microsoft.com/office/officeart/2005/8/layout/pyramid1"/>
    <dgm:cxn modelId="{859B2CF1-997B-4CE8-AFE5-4FC5E1BF9300}" type="presParOf" srcId="{E45255AD-D14D-4AB7-9F18-167249B2C76E}" destId="{903408A6-20BF-40AA-ACAC-751C6BCBB7EB}" srcOrd="0" destOrd="0" presId="urn:microsoft.com/office/officeart/2005/8/layout/pyramid1"/>
    <dgm:cxn modelId="{ED41922F-4150-45E8-9B9D-7AE7151D85AE}" type="presParOf" srcId="{E45255AD-D14D-4AB7-9F18-167249B2C76E}" destId="{B63A209A-677F-4D09-8991-8A847802DF5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A25131-E4C5-4DF9-BE8E-B04C4A6E946F}" type="doc">
      <dgm:prSet loTypeId="urn:microsoft.com/office/officeart/2005/8/layout/vList3" loCatId="picture" qsTypeId="urn:microsoft.com/office/officeart/2005/8/quickstyle/3d4" qsCatId="3D" csTypeId="urn:microsoft.com/office/officeart/2005/8/colors/accent1_2" csCatId="accent1" phldr="1"/>
      <dgm:spPr/>
    </dgm:pt>
    <dgm:pt modelId="{0A82496B-BCD8-47D0-8493-0B167563A6DF}">
      <dgm:prSet phldrT="[Texto]" custT="1"/>
      <dgm:spPr/>
      <dgm:t>
        <a:bodyPr/>
        <a:lstStyle/>
        <a:p>
          <a:r>
            <a:rPr lang="pt-BR" sz="2000" b="1" dirty="0">
              <a:solidFill>
                <a:schemeClr val="tx1"/>
              </a:solidFill>
            </a:rPr>
            <a:t>- Concorrência cooperativa</a:t>
          </a:r>
        </a:p>
        <a:p>
          <a:r>
            <a:rPr lang="pt-BR" sz="2000" b="1" dirty="0">
              <a:solidFill>
                <a:schemeClr val="tx1"/>
              </a:solidFill>
            </a:rPr>
            <a:t>- Inovação</a:t>
          </a:r>
        </a:p>
        <a:p>
          <a:r>
            <a:rPr lang="pt-BR" sz="2000" b="1" dirty="0">
              <a:solidFill>
                <a:schemeClr val="tx1"/>
              </a:solidFill>
            </a:rPr>
            <a:t>- Inserção na vanguarda produtiva</a:t>
          </a:r>
        </a:p>
      </dgm:t>
    </dgm:pt>
    <dgm:pt modelId="{0AE2774D-B298-47DE-8890-EA87D1BA5E25}" type="parTrans" cxnId="{C6AA07E4-A6B5-4D64-85B0-9DE65663BFD6}">
      <dgm:prSet/>
      <dgm:spPr/>
      <dgm:t>
        <a:bodyPr/>
        <a:lstStyle/>
        <a:p>
          <a:endParaRPr lang="pt-BR"/>
        </a:p>
      </dgm:t>
    </dgm:pt>
    <dgm:pt modelId="{F1DA3B03-621A-4A5E-AA6C-91FBE4A5CC22}" type="sibTrans" cxnId="{C6AA07E4-A6B5-4D64-85B0-9DE65663BFD6}">
      <dgm:prSet/>
      <dgm:spPr/>
      <dgm:t>
        <a:bodyPr/>
        <a:lstStyle/>
        <a:p>
          <a:endParaRPr lang="pt-BR"/>
        </a:p>
      </dgm:t>
    </dgm:pt>
    <dgm:pt modelId="{EB1E68A6-5489-4B9D-BC5A-F858C981470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-       Atalhos para ganhos de produtividade</a:t>
          </a:r>
        </a:p>
      </dgm:t>
    </dgm:pt>
    <dgm:pt modelId="{A6E4F6F8-DA42-440E-BEB6-3473CC37E693}" type="parTrans" cxnId="{A332A2EF-2915-4D06-817E-9C1BCFDDB280}">
      <dgm:prSet/>
      <dgm:spPr/>
      <dgm:t>
        <a:bodyPr/>
        <a:lstStyle/>
        <a:p>
          <a:endParaRPr lang="pt-BR"/>
        </a:p>
      </dgm:t>
    </dgm:pt>
    <dgm:pt modelId="{158E0CDC-29B1-4978-AD42-5CBB0074B1BC}" type="sibTrans" cxnId="{A332A2EF-2915-4D06-817E-9C1BCFDDB280}">
      <dgm:prSet/>
      <dgm:spPr/>
      <dgm:t>
        <a:bodyPr/>
        <a:lstStyle/>
        <a:p>
          <a:endParaRPr lang="pt-BR"/>
        </a:p>
      </dgm:t>
    </dgm:pt>
    <dgm:pt modelId="{3F3E4C53-2C19-4A86-9341-2BA25D5D9457}">
      <dgm:prSet phldrT="[Texto]" custT="1"/>
      <dgm:spPr>
        <a:solidFill>
          <a:srgbClr val="BD2B03"/>
        </a:solidFill>
      </dgm:spPr>
      <dgm:t>
        <a:bodyPr/>
        <a:lstStyle/>
        <a:p>
          <a:r>
            <a:rPr lang="pt-B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-       Inclusão produtiva (Subsistência, assistência social, água, luz, saúde...)</a:t>
          </a:r>
        </a:p>
        <a:p>
          <a:r>
            <a:rPr lang="pt-B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- Assistência descentralizada</a:t>
          </a:r>
        </a:p>
      </dgm:t>
    </dgm:pt>
    <dgm:pt modelId="{DD690C2F-D381-4212-9209-2D6659E9CB30}" type="parTrans" cxnId="{455BBBD0-9795-460E-A72B-7599AFB42D4E}">
      <dgm:prSet/>
      <dgm:spPr/>
      <dgm:t>
        <a:bodyPr/>
        <a:lstStyle/>
        <a:p>
          <a:endParaRPr lang="pt-BR"/>
        </a:p>
      </dgm:t>
    </dgm:pt>
    <dgm:pt modelId="{FA789DA0-E766-4FDB-ACC9-511C47C9A2A8}" type="sibTrans" cxnId="{455BBBD0-9795-460E-A72B-7599AFB42D4E}">
      <dgm:prSet/>
      <dgm:spPr/>
      <dgm:t>
        <a:bodyPr/>
        <a:lstStyle/>
        <a:p>
          <a:endParaRPr lang="pt-BR"/>
        </a:p>
      </dgm:t>
    </dgm:pt>
    <dgm:pt modelId="{A07634F3-43E8-4414-848A-1D7E8C6125DB}" type="pres">
      <dgm:prSet presAssocID="{5BA25131-E4C5-4DF9-BE8E-B04C4A6E946F}" presName="linearFlow" presStyleCnt="0">
        <dgm:presLayoutVars>
          <dgm:dir/>
          <dgm:resizeHandles val="exact"/>
        </dgm:presLayoutVars>
      </dgm:prSet>
      <dgm:spPr/>
    </dgm:pt>
    <dgm:pt modelId="{48EBE849-320E-41F4-B2CE-600B48B12B91}" type="pres">
      <dgm:prSet presAssocID="{0A82496B-BCD8-47D0-8493-0B167563A6DF}" presName="composite" presStyleCnt="0"/>
      <dgm:spPr/>
    </dgm:pt>
    <dgm:pt modelId="{6D6A64F5-E2D9-4CB5-B6C6-28C714AA1CE6}" type="pres">
      <dgm:prSet presAssocID="{0A82496B-BCD8-47D0-8493-0B167563A6D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E3BFF8A1-89C4-4A20-A02C-6D35058EC2D8}" type="pres">
      <dgm:prSet presAssocID="{0A82496B-BCD8-47D0-8493-0B167563A6DF}" presName="txShp" presStyleLbl="node1" presStyleIdx="0" presStyleCnt="3" custScaleX="132376">
        <dgm:presLayoutVars>
          <dgm:bulletEnabled val="1"/>
        </dgm:presLayoutVars>
      </dgm:prSet>
      <dgm:spPr/>
    </dgm:pt>
    <dgm:pt modelId="{B7CE24AF-C3DB-431D-B7AE-F151EDA5A483}" type="pres">
      <dgm:prSet presAssocID="{F1DA3B03-621A-4A5E-AA6C-91FBE4A5CC22}" presName="spacing" presStyleCnt="0"/>
      <dgm:spPr/>
    </dgm:pt>
    <dgm:pt modelId="{F53D5595-B80F-4CA1-8BC3-B30602E57717}" type="pres">
      <dgm:prSet presAssocID="{EB1E68A6-5489-4B9D-BC5A-F858C9814704}" presName="composite" presStyleCnt="0"/>
      <dgm:spPr/>
    </dgm:pt>
    <dgm:pt modelId="{4E4B921A-E040-4E33-B1B7-D4C3203F23EB}" type="pres">
      <dgm:prSet presAssocID="{EB1E68A6-5489-4B9D-BC5A-F858C9814704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889876C-873D-44BE-A18D-DB8C54F5A3B6}" type="pres">
      <dgm:prSet presAssocID="{EB1E68A6-5489-4B9D-BC5A-F858C9814704}" presName="txShp" presStyleLbl="node1" presStyleIdx="1" presStyleCnt="3" custScaleX="129107">
        <dgm:presLayoutVars>
          <dgm:bulletEnabled val="1"/>
        </dgm:presLayoutVars>
      </dgm:prSet>
      <dgm:spPr/>
    </dgm:pt>
    <dgm:pt modelId="{D7E87756-3E06-405E-AE77-79255A8ABA23}" type="pres">
      <dgm:prSet presAssocID="{158E0CDC-29B1-4978-AD42-5CBB0074B1BC}" presName="spacing" presStyleCnt="0"/>
      <dgm:spPr/>
    </dgm:pt>
    <dgm:pt modelId="{DCB0ECDA-ED6B-4947-A1C8-6421F4835887}" type="pres">
      <dgm:prSet presAssocID="{3F3E4C53-2C19-4A86-9341-2BA25D5D9457}" presName="composite" presStyleCnt="0"/>
      <dgm:spPr/>
    </dgm:pt>
    <dgm:pt modelId="{1ABD55C0-EBD8-4E17-B808-D38F95410E82}" type="pres">
      <dgm:prSet presAssocID="{3F3E4C53-2C19-4A86-9341-2BA25D5D9457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52BE5B6-1E80-428F-82ED-3D9EAD9E93BE}" type="pres">
      <dgm:prSet presAssocID="{3F3E4C53-2C19-4A86-9341-2BA25D5D9457}" presName="txShp" presStyleLbl="node1" presStyleIdx="2" presStyleCnt="3" custScaleX="138289" custScaleY="126555" custLinFactNeighborY="1044">
        <dgm:presLayoutVars>
          <dgm:bulletEnabled val="1"/>
        </dgm:presLayoutVars>
      </dgm:prSet>
      <dgm:spPr/>
    </dgm:pt>
  </dgm:ptLst>
  <dgm:cxnLst>
    <dgm:cxn modelId="{AE4D0C09-470A-4CD7-97A9-45812E5F6605}" type="presOf" srcId="{EB1E68A6-5489-4B9D-BC5A-F858C9814704}" destId="{D889876C-873D-44BE-A18D-DB8C54F5A3B6}" srcOrd="0" destOrd="0" presId="urn:microsoft.com/office/officeart/2005/8/layout/vList3"/>
    <dgm:cxn modelId="{39C1F419-3B90-4E1D-96CE-534B6BB4F047}" type="presOf" srcId="{0A82496B-BCD8-47D0-8493-0B167563A6DF}" destId="{E3BFF8A1-89C4-4A20-A02C-6D35058EC2D8}" srcOrd="0" destOrd="0" presId="urn:microsoft.com/office/officeart/2005/8/layout/vList3"/>
    <dgm:cxn modelId="{9086E988-33B9-4036-B780-581F0556B7B2}" type="presOf" srcId="{5BA25131-E4C5-4DF9-BE8E-B04C4A6E946F}" destId="{A07634F3-43E8-4414-848A-1D7E8C6125DB}" srcOrd="0" destOrd="0" presId="urn:microsoft.com/office/officeart/2005/8/layout/vList3"/>
    <dgm:cxn modelId="{455BBBD0-9795-460E-A72B-7599AFB42D4E}" srcId="{5BA25131-E4C5-4DF9-BE8E-B04C4A6E946F}" destId="{3F3E4C53-2C19-4A86-9341-2BA25D5D9457}" srcOrd="2" destOrd="0" parTransId="{DD690C2F-D381-4212-9209-2D6659E9CB30}" sibTransId="{FA789DA0-E766-4FDB-ACC9-511C47C9A2A8}"/>
    <dgm:cxn modelId="{C6AA07E4-A6B5-4D64-85B0-9DE65663BFD6}" srcId="{5BA25131-E4C5-4DF9-BE8E-B04C4A6E946F}" destId="{0A82496B-BCD8-47D0-8493-0B167563A6DF}" srcOrd="0" destOrd="0" parTransId="{0AE2774D-B298-47DE-8890-EA87D1BA5E25}" sibTransId="{F1DA3B03-621A-4A5E-AA6C-91FBE4A5CC22}"/>
    <dgm:cxn modelId="{A332A2EF-2915-4D06-817E-9C1BCFDDB280}" srcId="{5BA25131-E4C5-4DF9-BE8E-B04C4A6E946F}" destId="{EB1E68A6-5489-4B9D-BC5A-F858C9814704}" srcOrd="1" destOrd="0" parTransId="{A6E4F6F8-DA42-440E-BEB6-3473CC37E693}" sibTransId="{158E0CDC-29B1-4978-AD42-5CBB0074B1BC}"/>
    <dgm:cxn modelId="{4EEE3EF6-1A52-4C55-AA31-EE8277EFE7DD}" type="presOf" srcId="{3F3E4C53-2C19-4A86-9341-2BA25D5D9457}" destId="{952BE5B6-1E80-428F-82ED-3D9EAD9E93BE}" srcOrd="0" destOrd="0" presId="urn:microsoft.com/office/officeart/2005/8/layout/vList3"/>
    <dgm:cxn modelId="{335EF33D-5FF8-44D3-A079-5E017BB2D721}" type="presParOf" srcId="{A07634F3-43E8-4414-848A-1D7E8C6125DB}" destId="{48EBE849-320E-41F4-B2CE-600B48B12B91}" srcOrd="0" destOrd="0" presId="urn:microsoft.com/office/officeart/2005/8/layout/vList3"/>
    <dgm:cxn modelId="{6FB71929-4CEE-490F-9A4A-69E54655DE6A}" type="presParOf" srcId="{48EBE849-320E-41F4-B2CE-600B48B12B91}" destId="{6D6A64F5-E2D9-4CB5-B6C6-28C714AA1CE6}" srcOrd="0" destOrd="0" presId="urn:microsoft.com/office/officeart/2005/8/layout/vList3"/>
    <dgm:cxn modelId="{37A616D7-B1F6-4D43-8BF3-7752232FFC6B}" type="presParOf" srcId="{48EBE849-320E-41F4-B2CE-600B48B12B91}" destId="{E3BFF8A1-89C4-4A20-A02C-6D35058EC2D8}" srcOrd="1" destOrd="0" presId="urn:microsoft.com/office/officeart/2005/8/layout/vList3"/>
    <dgm:cxn modelId="{E59D89B8-2277-43FD-BA13-CDF437CEB3BC}" type="presParOf" srcId="{A07634F3-43E8-4414-848A-1D7E8C6125DB}" destId="{B7CE24AF-C3DB-431D-B7AE-F151EDA5A483}" srcOrd="1" destOrd="0" presId="urn:microsoft.com/office/officeart/2005/8/layout/vList3"/>
    <dgm:cxn modelId="{9609F019-6727-4D08-9F30-78242A1598C0}" type="presParOf" srcId="{A07634F3-43E8-4414-848A-1D7E8C6125DB}" destId="{F53D5595-B80F-4CA1-8BC3-B30602E57717}" srcOrd="2" destOrd="0" presId="urn:microsoft.com/office/officeart/2005/8/layout/vList3"/>
    <dgm:cxn modelId="{72DABF73-5559-41A3-B293-EB27A10A77A0}" type="presParOf" srcId="{F53D5595-B80F-4CA1-8BC3-B30602E57717}" destId="{4E4B921A-E040-4E33-B1B7-D4C3203F23EB}" srcOrd="0" destOrd="0" presId="urn:microsoft.com/office/officeart/2005/8/layout/vList3"/>
    <dgm:cxn modelId="{24946971-29D2-47C0-A0D0-0B333C9F6ABE}" type="presParOf" srcId="{F53D5595-B80F-4CA1-8BC3-B30602E57717}" destId="{D889876C-873D-44BE-A18D-DB8C54F5A3B6}" srcOrd="1" destOrd="0" presId="urn:microsoft.com/office/officeart/2005/8/layout/vList3"/>
    <dgm:cxn modelId="{772A0B90-6400-4528-B5FA-D64BB149DF80}" type="presParOf" srcId="{A07634F3-43E8-4414-848A-1D7E8C6125DB}" destId="{D7E87756-3E06-405E-AE77-79255A8ABA23}" srcOrd="3" destOrd="0" presId="urn:microsoft.com/office/officeart/2005/8/layout/vList3"/>
    <dgm:cxn modelId="{4BDF7517-6C8F-42BB-A10C-BB4BCC05BB23}" type="presParOf" srcId="{A07634F3-43E8-4414-848A-1D7E8C6125DB}" destId="{DCB0ECDA-ED6B-4947-A1C8-6421F4835887}" srcOrd="4" destOrd="0" presId="urn:microsoft.com/office/officeart/2005/8/layout/vList3"/>
    <dgm:cxn modelId="{33B9AE3E-D4CF-4F91-B487-470FCB28BB7C}" type="presParOf" srcId="{DCB0ECDA-ED6B-4947-A1C8-6421F4835887}" destId="{1ABD55C0-EBD8-4E17-B808-D38F95410E82}" srcOrd="0" destOrd="0" presId="urn:microsoft.com/office/officeart/2005/8/layout/vList3"/>
    <dgm:cxn modelId="{F63B9797-C828-4565-A116-CA548D9DDFAE}" type="presParOf" srcId="{DCB0ECDA-ED6B-4947-A1C8-6421F4835887}" destId="{952BE5B6-1E80-428F-82ED-3D9EAD9E93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65CF-5B2E-42CF-85E2-09DA4DF08219}">
      <dsp:nvSpPr>
        <dsp:cNvPr id="0" name=""/>
        <dsp:cNvSpPr/>
      </dsp:nvSpPr>
      <dsp:spPr>
        <a:xfrm>
          <a:off x="1143147" y="35238"/>
          <a:ext cx="3451847" cy="257673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52F9-D967-4935-A8F9-3EAC00465F65}">
      <dsp:nvSpPr>
        <dsp:cNvPr id="0" name=""/>
        <dsp:cNvSpPr/>
      </dsp:nvSpPr>
      <dsp:spPr>
        <a:xfrm>
          <a:off x="1143147" y="1996047"/>
          <a:ext cx="3451847" cy="2278180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rgbClr val="66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 err="1"/>
            <a:t>Micro-escala</a:t>
          </a:r>
          <a:r>
            <a:rPr lang="pt-BR" sz="1600" b="1" i="1" kern="1200" dirty="0"/>
            <a:t>, exclusão, envelhecimento, dependência...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/>
            <a:t>Remanescentes de agendas retardatárias </a:t>
          </a:r>
          <a:endParaRPr lang="pt-BR" sz="1600" b="1" kern="1200" dirty="0"/>
        </a:p>
      </dsp:txBody>
      <dsp:txXfrm>
        <a:off x="1143147" y="1996047"/>
        <a:ext cx="2430878" cy="2278180"/>
      </dsp:txXfrm>
    </dsp:sp>
    <dsp:sp modelId="{ABBBEBF7-36DF-4B53-B045-436F43AF618E}">
      <dsp:nvSpPr>
        <dsp:cNvPr id="0" name=""/>
        <dsp:cNvSpPr/>
      </dsp:nvSpPr>
      <dsp:spPr>
        <a:xfrm>
          <a:off x="3672121" y="2754930"/>
          <a:ext cx="1208146" cy="12081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265CF-5B2E-42CF-85E2-09DA4DF08219}">
      <dsp:nvSpPr>
        <dsp:cNvPr id="0" name=""/>
        <dsp:cNvSpPr/>
      </dsp:nvSpPr>
      <dsp:spPr>
        <a:xfrm>
          <a:off x="614940" y="113"/>
          <a:ext cx="3462791" cy="258490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4852F9-D967-4935-A8F9-3EAC00465F65}">
      <dsp:nvSpPr>
        <dsp:cNvPr id="0" name=""/>
        <dsp:cNvSpPr/>
      </dsp:nvSpPr>
      <dsp:spPr>
        <a:xfrm>
          <a:off x="614940" y="2001934"/>
          <a:ext cx="3462791" cy="227766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i="1" kern="1200" dirty="0"/>
            <a:t>Aumento de escala, agricultura 4.0, mercado global, concentração, geopolítica agroalimentar</a:t>
          </a:r>
          <a:endParaRPr lang="pt-BR" sz="1600" b="1" kern="1200" dirty="0"/>
        </a:p>
      </dsp:txBody>
      <dsp:txXfrm>
        <a:off x="614940" y="2001934"/>
        <a:ext cx="2438585" cy="2277667"/>
      </dsp:txXfrm>
    </dsp:sp>
    <dsp:sp modelId="{ABBBEBF7-36DF-4B53-B045-436F43AF618E}">
      <dsp:nvSpPr>
        <dsp:cNvPr id="0" name=""/>
        <dsp:cNvSpPr/>
      </dsp:nvSpPr>
      <dsp:spPr>
        <a:xfrm>
          <a:off x="3151482" y="2761567"/>
          <a:ext cx="1211977" cy="121197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408A6-20BF-40AA-ACAC-751C6BCBB7EB}">
      <dsp:nvSpPr>
        <dsp:cNvPr id="0" name=""/>
        <dsp:cNvSpPr/>
      </dsp:nvSpPr>
      <dsp:spPr>
        <a:xfrm>
          <a:off x="0" y="0"/>
          <a:ext cx="8128000" cy="5418667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 </a:t>
          </a:r>
        </a:p>
      </dsp:txBody>
      <dsp:txXfrm>
        <a:off x="0" y="0"/>
        <a:ext cx="8128000" cy="5418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C4F33-BB9A-4E62-8AC7-3925A19E209F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EMPREENDEDORES</a:t>
          </a:r>
        </a:p>
      </dsp:txBody>
      <dsp:txXfrm>
        <a:off x="2709333" y="0"/>
        <a:ext cx="2709333" cy="1806222"/>
      </dsp:txXfrm>
    </dsp:sp>
    <dsp:sp modelId="{AFA574E2-1AFE-420E-A48F-FD41EEA44645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RESILIENTES</a:t>
          </a:r>
        </a:p>
      </dsp:txBody>
      <dsp:txXfrm>
        <a:off x="2302933" y="1806222"/>
        <a:ext cx="3522133" cy="1806222"/>
      </dsp:txXfrm>
    </dsp:sp>
    <dsp:sp modelId="{903408A6-20BF-40AA-ACAC-751C6BCBB7EB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rgbClr val="98250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VULNERÁVEIS</a:t>
          </a:r>
        </a:p>
      </dsp:txBody>
      <dsp:txXfrm>
        <a:off x="1422399" y="3612444"/>
        <a:ext cx="5283200" cy="1806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E4190-E24B-47FC-888C-F41A1696F12B}">
      <dsp:nvSpPr>
        <dsp:cNvPr id="0" name=""/>
        <dsp:cNvSpPr/>
      </dsp:nvSpPr>
      <dsp:spPr>
        <a:xfrm>
          <a:off x="1064836" y="0"/>
          <a:ext cx="264568" cy="226154"/>
        </a:xfrm>
        <a:prstGeom prst="trapezoid">
          <a:avLst>
            <a:gd name="adj" fmla="val 58493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b="1" kern="1200" dirty="0"/>
        </a:p>
      </dsp:txBody>
      <dsp:txXfrm>
        <a:off x="1064836" y="0"/>
        <a:ext cx="264568" cy="226154"/>
      </dsp:txXfrm>
    </dsp:sp>
    <dsp:sp modelId="{F7CD0E9F-F517-46AE-8D65-0531862BF951}">
      <dsp:nvSpPr>
        <dsp:cNvPr id="0" name=""/>
        <dsp:cNvSpPr/>
      </dsp:nvSpPr>
      <dsp:spPr>
        <a:xfrm>
          <a:off x="808928" y="228284"/>
          <a:ext cx="764130" cy="427028"/>
        </a:xfrm>
        <a:prstGeom prst="trapezoid">
          <a:avLst>
            <a:gd name="adj" fmla="val 58493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 dirty="0"/>
        </a:p>
      </dsp:txBody>
      <dsp:txXfrm>
        <a:off x="942651" y="228284"/>
        <a:ext cx="496684" cy="427028"/>
      </dsp:txXfrm>
    </dsp:sp>
    <dsp:sp modelId="{520BBF90-BA00-4E52-85F1-09874B87E05C}">
      <dsp:nvSpPr>
        <dsp:cNvPr id="0" name=""/>
        <dsp:cNvSpPr/>
      </dsp:nvSpPr>
      <dsp:spPr>
        <a:xfrm>
          <a:off x="0" y="653182"/>
          <a:ext cx="2381987" cy="1382953"/>
        </a:xfrm>
        <a:prstGeom prst="trapezoid">
          <a:avLst>
            <a:gd name="adj" fmla="val 58493"/>
          </a:avLst>
        </a:prstGeom>
        <a:solidFill>
          <a:schemeClr val="accent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EMERGENTES</a:t>
          </a:r>
        </a:p>
      </dsp:txBody>
      <dsp:txXfrm>
        <a:off x="416847" y="653182"/>
        <a:ext cx="1548291" cy="1382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C4F33-BB9A-4E62-8AC7-3925A19E209F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EMPREENDEDORES</a:t>
          </a:r>
        </a:p>
      </dsp:txBody>
      <dsp:txXfrm>
        <a:off x="2709333" y="0"/>
        <a:ext cx="2709333" cy="1806222"/>
      </dsp:txXfrm>
    </dsp:sp>
    <dsp:sp modelId="{AFA574E2-1AFE-420E-A48F-FD41EEA44645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RESILIENTES</a:t>
          </a:r>
        </a:p>
      </dsp:txBody>
      <dsp:txXfrm>
        <a:off x="2302933" y="1806222"/>
        <a:ext cx="3522133" cy="1806222"/>
      </dsp:txXfrm>
    </dsp:sp>
    <dsp:sp modelId="{903408A6-20BF-40AA-ACAC-751C6BCBB7EB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rgbClr val="98250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VULNERÁVEIS</a:t>
          </a:r>
        </a:p>
      </dsp:txBody>
      <dsp:txXfrm>
        <a:off x="1422399" y="3612444"/>
        <a:ext cx="5283200" cy="18062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FF8A1-89C4-4A20-A02C-6D35058EC2D8}">
      <dsp:nvSpPr>
        <dsp:cNvPr id="0" name=""/>
        <dsp:cNvSpPr/>
      </dsp:nvSpPr>
      <dsp:spPr>
        <a:xfrm rot="10800000">
          <a:off x="440063" y="1077"/>
          <a:ext cx="6472672" cy="11425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- Concorrência cooperativa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- Inovação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- Inserção na vanguarda produtiva</a:t>
          </a:r>
        </a:p>
      </dsp:txBody>
      <dsp:txXfrm rot="10800000">
        <a:off x="725711" y="1077"/>
        <a:ext cx="6187024" cy="1142592"/>
      </dsp:txXfrm>
    </dsp:sp>
    <dsp:sp modelId="{6D6A64F5-E2D9-4CB5-B6C6-28C714AA1CE6}">
      <dsp:nvSpPr>
        <dsp:cNvPr id="0" name=""/>
        <dsp:cNvSpPr/>
      </dsp:nvSpPr>
      <dsp:spPr>
        <a:xfrm>
          <a:off x="660297" y="1077"/>
          <a:ext cx="1142592" cy="11425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9876C-873D-44BE-A18D-DB8C54F5A3B6}">
      <dsp:nvSpPr>
        <dsp:cNvPr id="0" name=""/>
        <dsp:cNvSpPr/>
      </dsp:nvSpPr>
      <dsp:spPr>
        <a:xfrm rot="10800000">
          <a:off x="519984" y="1484741"/>
          <a:ext cx="6312831" cy="1142592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-       Atalhos para ganhos de produtividade</a:t>
          </a:r>
        </a:p>
      </dsp:txBody>
      <dsp:txXfrm rot="10800000">
        <a:off x="805632" y="1484741"/>
        <a:ext cx="6027183" cy="1142592"/>
      </dsp:txXfrm>
    </dsp:sp>
    <dsp:sp modelId="{4E4B921A-E040-4E33-B1B7-D4C3203F23EB}">
      <dsp:nvSpPr>
        <dsp:cNvPr id="0" name=""/>
        <dsp:cNvSpPr/>
      </dsp:nvSpPr>
      <dsp:spPr>
        <a:xfrm>
          <a:off x="660297" y="1484741"/>
          <a:ext cx="1142592" cy="11425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BE5B6-1E80-428F-82ED-3D9EAD9E93BE}">
      <dsp:nvSpPr>
        <dsp:cNvPr id="0" name=""/>
        <dsp:cNvSpPr/>
      </dsp:nvSpPr>
      <dsp:spPr>
        <a:xfrm rot="10800000">
          <a:off x="295502" y="2969483"/>
          <a:ext cx="6761795" cy="1446007"/>
        </a:xfrm>
        <a:prstGeom prst="homePlate">
          <a:avLst/>
        </a:prstGeom>
        <a:solidFill>
          <a:srgbClr val="BD2B0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8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-       Inclusão produtiva (Subsistência, assistência social, água, luz, saúde...)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- Assistência descentralizada</a:t>
          </a:r>
        </a:p>
      </dsp:txBody>
      <dsp:txXfrm rot="10800000">
        <a:off x="657004" y="2969483"/>
        <a:ext cx="6400293" cy="1446007"/>
      </dsp:txXfrm>
    </dsp:sp>
    <dsp:sp modelId="{1ABD55C0-EBD8-4E17-B808-D38F95410E82}">
      <dsp:nvSpPr>
        <dsp:cNvPr id="0" name=""/>
        <dsp:cNvSpPr/>
      </dsp:nvSpPr>
      <dsp:spPr>
        <a:xfrm>
          <a:off x="660297" y="3120113"/>
          <a:ext cx="1142592" cy="1142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F52A1-5484-4DDC-8447-0161A144D76C}" type="datetimeFigureOut">
              <a:rPr lang="es-CR" smtClean="0"/>
              <a:t>30/7/2025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9FD61-942E-46F9-8136-35D063B2ACA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363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9FD61-942E-46F9-8136-35D063B2ACA3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08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9906-CE93-4754-81EB-54A0EB4A1BF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09906-CE93-4754-81EB-54A0EB4A1BF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36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09906-CE93-4754-81EB-54A0EB4A1BF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96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09906-CE93-4754-81EB-54A0EB4A1BF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59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A527-E55F-6C47-8552-FED9E17D9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2A9B4-EEDF-CD44-9E36-75E0AB15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84AB-36C5-C043-A42C-DC097F58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DF35-69A1-B34B-A30A-4F8EA45B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1CA6-B50C-924F-A01F-67C1C15A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3244-5EA5-1746-8A8A-9FF97724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B0D29-1A64-0C4D-8B56-C6B1FD3A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F9E5-2913-BC41-9EA3-A104835E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73D7-9030-AF4C-BD1C-60EA1DB3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23B0-9199-3949-A1BD-0E05A8B5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6D36D-1A72-2142-BED9-F3716701C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6B4A7-170F-1A48-9793-2100A306D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2EF1-CB41-CD49-B1B7-D2CCF6FA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C4E3-5B3B-DA4A-9DF6-1A3424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8AE1-202D-0C49-BF31-4281AD66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A527-E55F-6C47-8552-FED9E17D9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2A9B4-EEDF-CD44-9E36-75E0AB15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F84AB-36C5-C043-A42C-DC097F58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DDF35-69A1-B34B-A30A-4F8EA45B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1CA6-B50C-924F-A01F-67C1C15A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1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E8A9-7CBB-C643-BB67-C12E8819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1CB9-C04C-2B48-85A0-1CA45582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D03F-9FC9-E04F-8B0D-062146FF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00B3-5728-064A-A497-30F41BBD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0BA03-9F69-E543-ABD9-87A824D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97EA-BC04-4742-A02D-5D0466DF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8EB2-5237-564F-9809-00FAAF50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2A0D4-4112-734E-9624-9C4AD35B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6BCE-83CD-3B42-B91B-6333EA8C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04A5-9930-A74E-8ADE-EFCEE1DA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4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04CD-70A1-3147-A476-68B155B2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2B48-D419-584C-9219-51FB7D8CD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40D3-C214-3045-9210-4ABEFBCF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FC92C-BE8B-DF47-9D25-4BEDB70B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CC64F-B2B5-0848-BB3B-6034090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DE695-AE3A-2D4B-BE0C-D9EB6BB9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8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3342-2325-084B-9D56-4E70FFAF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E3D9-56EA-D04D-8D9B-C1386E671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8FB9-67C8-074B-A627-2E5B65ACC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FCE09-4393-0341-B576-1D589580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4EACD-A96E-6C4D-A051-DAA146F44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87002-6E8F-6446-8398-7EE20CCF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CE111-9997-B947-B6EB-D9D9140C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19F8D-5835-1045-A0AD-6FDEAA67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9DDC-96D5-8A4C-B0F3-EF7AB626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D8D5-347C-AD4A-947B-A75D9BF3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3277A-0951-8044-ADB6-39536939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1A227-6C61-AA4D-9E0B-981A21DB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9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92F15-BA68-8B49-8BF8-0638C3E9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A1E0D-4E71-BC4B-836A-CF6C3BE3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57A5-EAB1-AB40-BFFA-F5A27F4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6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1AF0-E90D-9B45-8B3B-A3F2881E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3CF0-70E7-0243-AF65-8246B048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1CCF4-5110-1242-8F27-FDF72EC47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2A211-1AAE-D443-BDF6-AB9E163A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5E639-972E-9344-9FE8-420B4FD9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93FB-0FC2-3F40-8271-FC97D09F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E8A9-7CBB-C643-BB67-C12E8819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1CB9-C04C-2B48-85A0-1CA45582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D03F-9FC9-E04F-8B0D-062146FF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00B3-5728-064A-A497-30F41BBD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0BA03-9F69-E543-ABD9-87A824D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60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540-F38B-A24E-B08C-01B5A3CC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F03E7-6C4F-8443-B683-8C06EEE43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54FD5-9B68-BC42-B7E0-E476866FF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55E6-CE47-1F4E-B4AD-CACB978B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6F2CD-8DE5-8848-95F8-3DE0D37D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C20B2-3A05-3546-9729-B58951D6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13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3244-5EA5-1746-8A8A-9FF97724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B0D29-1A64-0C4D-8B56-C6B1FD3A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F9E5-2913-BC41-9EA3-A104835E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073D7-9030-AF4C-BD1C-60EA1DB3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23B0-9199-3949-A1BD-0E05A8B5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87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6D36D-1A72-2142-BED9-F3716701C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36B4A7-170F-1A48-9793-2100A306D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2EF1-CB41-CD49-B1B7-D2CCF6FA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C4E3-5B3B-DA4A-9DF6-1A3424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8AE1-202D-0C49-BF31-4281AD66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1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56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97EA-BC04-4742-A02D-5D0466DF6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F8EB2-5237-564F-9809-00FAAF50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2A0D4-4112-734E-9624-9C4AD35B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6BCE-83CD-3B42-B91B-6333EA8C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04A5-9930-A74E-8ADE-EFCEE1DA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04CD-70A1-3147-A476-68B155B2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2B48-D419-584C-9219-51FB7D8CD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D40D3-C214-3045-9210-4ABEFBCF1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FC92C-BE8B-DF47-9D25-4BEDB70B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CC64F-B2B5-0848-BB3B-6034090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DE695-AE3A-2D4B-BE0C-D9EB6BB9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7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3342-2325-084B-9D56-4E70FFAF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7E3D9-56EA-D04D-8D9B-C1386E671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E8FB9-67C8-074B-A627-2E5B65ACC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FCE09-4393-0341-B576-1D5895809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4EACD-A96E-6C4D-A051-DAA146F44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87002-6E8F-6446-8398-7EE20CCF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CE111-9997-B947-B6EB-D9D9140C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19F8D-5835-1045-A0AD-6FDEAA67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3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9DDC-96D5-8A4C-B0F3-EF7AB626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3D8D5-347C-AD4A-947B-A75D9BF3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3277A-0951-8044-ADB6-39536939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51A227-6C61-AA4D-9E0B-981A21DB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92F15-BA68-8B49-8BF8-0638C3E9E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A1E0D-4E71-BC4B-836A-CF6C3BE3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A57A5-EAB1-AB40-BFFA-F5A27F4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4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1AF0-E90D-9B45-8B3B-A3F2881E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3CF0-70E7-0243-AF65-8246B048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1CCF4-5110-1242-8F27-FDF72EC47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2A211-1AAE-D443-BDF6-AB9E163A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5E639-972E-9344-9FE8-420B4FD9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93FB-0FC2-3F40-8271-FC97D09F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F540-F38B-A24E-B08C-01B5A3CC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F03E7-6C4F-8443-B683-8C06EEE433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554FD5-9B68-BC42-B7E0-E476866FF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A55E6-CE47-1F4E-B4AD-CACB978B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6F2CD-8DE5-8848-95F8-3DE0D37D3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C20B2-3A05-3546-9729-B58951D6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8A036-B38F-5F44-A365-4A42E4AA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54C8E-4927-9B49-A65F-85F38A9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A24C-8AA4-4C4E-ABF0-1E117FC4F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F25-9D98-F34E-B8F8-C2448F39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F043-413F-364C-83E5-F43CE6889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1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8A036-B38F-5F44-A365-4A42E4AA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54C8E-4927-9B49-A65F-85F38A9DB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A24C-8AA4-4C4E-ABF0-1E117FC4F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6AA8-92B9-2E41-9E95-B403CE7FB49A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F25-9D98-F34E-B8F8-C2448F39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8F043-413F-364C-83E5-F43CE6889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B434-DFCC-394D-839F-B1663E5DE2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8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o.schwanke@iica.in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4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4.png"/><Relationship Id="rId18" Type="http://schemas.microsoft.com/office/2007/relationships/diagramDrawing" Target="../diagrams/drawing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Layout" Target="../diagrams/layout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7EC304-D137-084D-89E5-3F868916B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211" y="4162570"/>
            <a:ext cx="10831577" cy="966210"/>
          </a:xfrm>
        </p:spPr>
        <p:txBody>
          <a:bodyPr>
            <a:noAutofit/>
          </a:bodyPr>
          <a:lstStyle/>
          <a:p>
            <a:br>
              <a:rPr lang="pt-BR" sz="24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“</a:t>
            </a:r>
            <a:r>
              <a:rPr lang="pt-BR" sz="3200" b="1" dirty="0">
                <a:solidFill>
                  <a:schemeClr val="bg1"/>
                </a:solidFill>
              </a:rPr>
              <a:t>Desafios e avanços no fortalecimento de modelos de agricultura familiar e agroecológica no Brasil</a:t>
            </a:r>
            <a:r>
              <a:rPr lang="pt-BR" sz="3200" dirty="0">
                <a:solidFill>
                  <a:schemeClr val="bg1"/>
                </a:solidFill>
              </a:rPr>
              <a:t>”</a:t>
            </a:r>
            <a:br>
              <a:rPr lang="pt-BR" sz="2400" dirty="0">
                <a:solidFill>
                  <a:schemeClr val="bg1"/>
                </a:solidFill>
              </a:rPr>
            </a:br>
            <a:br>
              <a:rPr lang="es-ES" sz="18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r>
              <a:rPr lang="es-ES" sz="18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Fernando Henrique </a:t>
            </a:r>
            <a:r>
              <a:rPr lang="es-ES" sz="18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Kohlmann</a:t>
            </a:r>
            <a:r>
              <a:rPr lang="es-ES" sz="18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 Schwanke</a:t>
            </a:r>
            <a:br>
              <a:rPr lang="es-ES" sz="3600" dirty="0">
                <a:solidFill>
                  <a:schemeClr val="bg1"/>
                </a:solidFill>
                <a:latin typeface="Formata Light Condensed" panose="020B0406000000000000" pitchFamily="34" charset="0"/>
              </a:rPr>
            </a:br>
            <a:r>
              <a:rPr lang="es-ES" sz="18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Diretor</a:t>
            </a:r>
            <a:r>
              <a:rPr lang="es-ES" sz="18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 de </a:t>
            </a:r>
            <a:r>
              <a:rPr lang="es-ES" sz="18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Projetos</a:t>
            </a:r>
            <a:endParaRPr lang="en-US" sz="24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2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660A-9AAA-D649-8E40-BA9FDD82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7" y="1590609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Obrigado</a:t>
            </a:r>
            <a:r>
              <a:rPr lang="en-US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24034-9804-DD4C-983F-66FEE1F44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0729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Fernando H. K. Schwanke</a:t>
            </a:r>
          </a:p>
          <a:p>
            <a:pPr marL="0" indent="0" algn="ctr">
              <a:buNone/>
            </a:pP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Diretor</a:t>
            </a:r>
            <a:r>
              <a:rPr lang="en-US" sz="3200" dirty="0">
                <a:solidFill>
                  <a:schemeClr val="bg1"/>
                </a:solidFill>
                <a:latin typeface="Formata Light Condensed" panose="020B0406000000000000" pitchFamily="34" charset="0"/>
              </a:rPr>
              <a:t> de </a:t>
            </a:r>
            <a:r>
              <a:rPr lang="en-US" sz="3200" dirty="0" err="1">
                <a:solidFill>
                  <a:schemeClr val="bg1"/>
                </a:solidFill>
                <a:latin typeface="Formata Light Condensed" panose="020B0406000000000000" pitchFamily="34" charset="0"/>
              </a:rPr>
              <a:t>Projetos</a:t>
            </a:r>
            <a:endParaRPr lang="en-US" sz="32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Formata Light Condensed" panose="020B0406000000000000" pitchFamily="34" charset="0"/>
                <a:hlinkClick r:id="rId3"/>
              </a:rPr>
              <a:t>fernando.schwanke@iica.int</a:t>
            </a:r>
            <a:endParaRPr lang="en-US" sz="2000" dirty="0">
              <a:solidFill>
                <a:schemeClr val="bg1"/>
              </a:solidFill>
              <a:latin typeface="Formata Light Condensed" panose="020B0406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1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omida encima de mesa&#10;&#10;El contenido generado por IA puede ser incorrecto.">
            <a:extLst>
              <a:ext uri="{FF2B5EF4-FFF2-40B4-BE49-F238E27FC236}">
                <a16:creationId xmlns:a16="http://schemas.microsoft.com/office/drawing/2014/main" id="{D7A61629-D8F3-1F62-05FE-F3E3D5FC8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1360" cy="7254240"/>
          </a:xfrm>
          <a:prstGeom prst="rect">
            <a:avLst/>
          </a:prstGeom>
        </p:spPr>
      </p:pic>
      <p:sp>
        <p:nvSpPr>
          <p:cNvPr id="3" name="TÍTULO DO CAPÍTULO">
            <a:extLst>
              <a:ext uri="{FF2B5EF4-FFF2-40B4-BE49-F238E27FC236}">
                <a16:creationId xmlns:a16="http://schemas.microsoft.com/office/drawing/2014/main" id="{BEA9EBEB-7454-94EC-7649-F2A95CC23F44}"/>
              </a:ext>
            </a:extLst>
          </p:cNvPr>
          <p:cNvSpPr txBox="1"/>
          <p:nvPr/>
        </p:nvSpPr>
        <p:spPr>
          <a:xfrm>
            <a:off x="1017639" y="4259611"/>
            <a:ext cx="5619135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000" b="0">
                <a:solidFill>
                  <a:srgbClr val="90C644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pt-BR" sz="4000" b="1" dirty="0">
                <a:solidFill>
                  <a:schemeClr val="bg1"/>
                </a:solidFill>
                <a:latin typeface="+mn-lt"/>
              </a:rPr>
              <a:t>Tendências e retrato da</a:t>
            </a:r>
          </a:p>
          <a:p>
            <a:r>
              <a:rPr lang="pt-BR" sz="4000" b="1" dirty="0">
                <a:solidFill>
                  <a:schemeClr val="bg1"/>
                </a:solidFill>
                <a:latin typeface="+mn-lt"/>
              </a:rPr>
              <a:t>agropecuária brasileira</a:t>
            </a:r>
          </a:p>
          <a:p>
            <a:r>
              <a:rPr lang="pt-BR" sz="4000" b="1" dirty="0">
                <a:solidFill>
                  <a:schemeClr val="bg1"/>
                </a:solidFill>
                <a:latin typeface="+mn-lt"/>
              </a:rPr>
              <a:t>Censo Agro 2017</a:t>
            </a:r>
          </a:p>
        </p:txBody>
      </p:sp>
    </p:spTree>
    <p:extLst>
      <p:ext uri="{BB962C8B-B14F-4D97-AF65-F5344CB8AC3E}">
        <p14:creationId xmlns:p14="http://schemas.microsoft.com/office/powerpoint/2010/main" val="12209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"/>
          <p:cNvGrpSpPr/>
          <p:nvPr/>
        </p:nvGrpSpPr>
        <p:grpSpPr>
          <a:xfrm>
            <a:off x="-508000" y="-201713"/>
            <a:ext cx="12767736" cy="1208607"/>
            <a:chOff x="0" y="204350"/>
            <a:chExt cx="15569883" cy="2756010"/>
          </a:xfrm>
        </p:grpSpPr>
        <p:sp>
          <p:nvSpPr>
            <p:cNvPr id="3" name="Shape"/>
            <p:cNvSpPr/>
            <p:nvPr/>
          </p:nvSpPr>
          <p:spPr>
            <a:xfrm>
              <a:off x="543455" y="494610"/>
              <a:ext cx="15026428" cy="24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extrusionOk="0">
                  <a:moveTo>
                    <a:pt x="258" y="74"/>
                  </a:moveTo>
                  <a:lnTo>
                    <a:pt x="21600" y="0"/>
                  </a:lnTo>
                  <a:lnTo>
                    <a:pt x="21556" y="3673"/>
                  </a:lnTo>
                  <a:cubicBezTo>
                    <a:pt x="20439" y="2923"/>
                    <a:pt x="19305" y="3393"/>
                    <a:pt x="18223" y="5056"/>
                  </a:cubicBezTo>
                  <a:cubicBezTo>
                    <a:pt x="17653" y="5932"/>
                    <a:pt x="17103" y="7132"/>
                    <a:pt x="16550" y="8274"/>
                  </a:cubicBezTo>
                  <a:cubicBezTo>
                    <a:pt x="12941" y="15720"/>
                    <a:pt x="9186" y="20808"/>
                    <a:pt x="5364" y="21348"/>
                  </a:cubicBezTo>
                  <a:cubicBezTo>
                    <a:pt x="3576" y="21600"/>
                    <a:pt x="1779" y="20849"/>
                    <a:pt x="0" y="19072"/>
                  </a:cubicBezTo>
                  <a:lnTo>
                    <a:pt x="258" y="74"/>
                  </a:lnTo>
                  <a:close/>
                </a:path>
              </a:pathLst>
            </a:custGeom>
            <a:solidFill>
              <a:srgbClr val="18B83E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  <p:sp>
          <p:nvSpPr>
            <p:cNvPr id="4" name="Shape"/>
            <p:cNvSpPr/>
            <p:nvPr/>
          </p:nvSpPr>
          <p:spPr>
            <a:xfrm>
              <a:off x="0" y="204350"/>
              <a:ext cx="13407835" cy="26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extrusionOk="0">
                  <a:moveTo>
                    <a:pt x="180" y="67"/>
                  </a:moveTo>
                  <a:lnTo>
                    <a:pt x="21600" y="0"/>
                  </a:lnTo>
                  <a:lnTo>
                    <a:pt x="21555" y="3319"/>
                  </a:lnTo>
                  <a:cubicBezTo>
                    <a:pt x="20397" y="1827"/>
                    <a:pt x="19175" y="1945"/>
                    <a:pt x="18029" y="3655"/>
                  </a:cubicBezTo>
                  <a:cubicBezTo>
                    <a:pt x="16706" y="5631"/>
                    <a:pt x="15563" y="9615"/>
                    <a:pt x="14328" y="12640"/>
                  </a:cubicBezTo>
                  <a:cubicBezTo>
                    <a:pt x="11280" y="20102"/>
                    <a:pt x="7832" y="21600"/>
                    <a:pt x="4466" y="20462"/>
                  </a:cubicBezTo>
                  <a:cubicBezTo>
                    <a:pt x="2970" y="19956"/>
                    <a:pt x="1478" y="18934"/>
                    <a:pt x="0" y="17391"/>
                  </a:cubicBezTo>
                  <a:lnTo>
                    <a:pt x="180" y="67"/>
                  </a:lnTo>
                  <a:close/>
                </a:path>
              </a:pathLst>
            </a:custGeom>
            <a:solidFill>
              <a:srgbClr val="3281C8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</p:grpSp>
      <p:sp>
        <p:nvSpPr>
          <p:cNvPr id="5" name="Rectangle 5"/>
          <p:cNvSpPr/>
          <p:nvPr/>
        </p:nvSpPr>
        <p:spPr>
          <a:xfrm>
            <a:off x="555408" y="-85047"/>
            <a:ext cx="11592232" cy="1025792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r>
              <a:rPr lang="pt-BR" sz="2933" b="1" i="1" dirty="0">
                <a:solidFill>
                  <a:schemeClr val="bg1"/>
                </a:solidFill>
              </a:rPr>
              <a:t>Valor Bruto de Produção agropecuário</a:t>
            </a:r>
          </a:p>
          <a:p>
            <a:r>
              <a:rPr lang="pt-BR" sz="2933" b="1" i="1" dirty="0">
                <a:solidFill>
                  <a:schemeClr val="bg1"/>
                </a:solidFill>
              </a:rPr>
              <a:t>familiar e não familiar</a:t>
            </a:r>
            <a:endParaRPr lang="pt-BR" sz="2933" i="1" dirty="0"/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96" y="260079"/>
            <a:ext cx="956104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4998" y="1142048"/>
          <a:ext cx="11743806" cy="2606516"/>
        </p:xfrm>
        <a:graphic>
          <a:graphicData uri="http://schemas.openxmlformats.org/drawingml/2006/table">
            <a:tbl>
              <a:tblPr firstRow="1" lastRow="1" bandRow="1">
                <a:tableStyleId>{6E25E649-3F16-4E02-A733-19D2CDBF48F0}</a:tableStyleId>
              </a:tblPr>
              <a:tblGrid>
                <a:gridCol w="219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884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effectLst/>
                        </a:rPr>
                        <a:t>Categoria</a:t>
                      </a:r>
                      <a:endParaRPr lang="pt-BR" sz="2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3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VBP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2006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2017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DIFERENÇA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 2017-2006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1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pt-BR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biR</a:t>
                      </a:r>
                      <a:r>
                        <a:rPr lang="en-US" sz="2400" dirty="0">
                          <a:effectLst/>
                        </a:rPr>
                        <a:t>$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biR$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19"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 dirty="0">
                          <a:effectLst/>
                        </a:rPr>
                        <a:t>TOTAL AF</a:t>
                      </a:r>
                      <a:endParaRPr lang="pt-BR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101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33%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106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23%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+5%</a:t>
                      </a:r>
                      <a:endParaRPr lang="pt-B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19"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>
                          <a:effectLst/>
                        </a:rPr>
                        <a:t>TOTAL NãoAF</a:t>
                      </a:r>
                      <a:endParaRPr lang="pt-BR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205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67%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359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77%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+75%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9"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 dirty="0">
                          <a:effectLst/>
                        </a:rPr>
                        <a:t>TOTAL GERAL</a:t>
                      </a:r>
                      <a:endParaRPr lang="pt-BR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</a:rPr>
                        <a:t>306</a:t>
                      </a:r>
                      <a:endParaRPr lang="pt-BR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465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+52%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06440" y="2428240"/>
            <a:ext cx="792480" cy="883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2400"/>
          </a:p>
        </p:txBody>
      </p:sp>
      <p:sp>
        <p:nvSpPr>
          <p:cNvPr id="9" name="Rectangle 8"/>
          <p:cNvSpPr/>
          <p:nvPr/>
        </p:nvSpPr>
        <p:spPr>
          <a:xfrm>
            <a:off x="71272" y="6488669"/>
            <a:ext cx="12054840" cy="31810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pt-BR" sz="1467" b="1" dirty="0"/>
              <a:t>Fonte Censo Agro 2017 (IBGE) VBP a preços de 2017</a:t>
            </a:r>
            <a:r>
              <a:rPr lang="pt-BR" sz="1467" dirty="0"/>
              <a:t> (em bilhões de reais)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0600" y="2413000"/>
            <a:ext cx="792480" cy="883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240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63174"/>
              </p:ext>
            </p:extLst>
          </p:nvPr>
        </p:nvGraphicFramePr>
        <p:xfrm>
          <a:off x="244998" y="3709725"/>
          <a:ext cx="11743806" cy="2606516"/>
        </p:xfrm>
        <a:graphic>
          <a:graphicData uri="http://schemas.openxmlformats.org/drawingml/2006/table">
            <a:tbl>
              <a:tblPr firstRow="1" lastRow="1" bandRow="1">
                <a:tableStyleId>{2A488322-F2BA-4B5B-9748-0D474271808F}</a:tableStyleId>
              </a:tblPr>
              <a:tblGrid>
                <a:gridCol w="2194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8840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</a:rPr>
                        <a:t>Categoria</a:t>
                      </a:r>
                      <a:endParaRPr lang="pt-BR" sz="1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ÁREA</a:t>
                      </a:r>
                      <a:endParaRPr lang="pt-BR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2006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2017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DIFERENÇA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 2017-2006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1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pt-BR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>
                          <a:effectLst/>
                        </a:rPr>
                        <a:t> </a:t>
                      </a:r>
                      <a:endParaRPr lang="pt-BR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Mha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Mha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%</a:t>
                      </a:r>
                      <a:endParaRPr lang="pt-BR" sz="1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19"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 dirty="0">
                          <a:effectLst/>
                        </a:rPr>
                        <a:t>TOTAL AF</a:t>
                      </a:r>
                      <a:endParaRPr lang="pt-BR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80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24%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81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23%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+1%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19"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>
                          <a:effectLst/>
                        </a:rPr>
                        <a:t>TOTAL NãoAF</a:t>
                      </a:r>
                      <a:endParaRPr lang="pt-BR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254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76%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270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77%</a:t>
                      </a:r>
                      <a:endParaRPr lang="pt-BR" sz="1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+7%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19"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900">
                          <a:effectLst/>
                        </a:rPr>
                        <a:t>TOTAL GERAL</a:t>
                      </a:r>
                      <a:endParaRPr lang="pt-BR" sz="15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334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351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</a:rPr>
                        <a:t>+5%</a:t>
                      </a:r>
                      <a:endParaRPr lang="pt-B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8" y="1134183"/>
            <a:ext cx="10160000" cy="5664200"/>
          </a:xfrm>
          <a:prstGeom prst="rect">
            <a:avLst/>
          </a:prstGeom>
          <a:noFill/>
        </p:spPr>
      </p:pic>
      <p:grpSp>
        <p:nvGrpSpPr>
          <p:cNvPr id="3" name="Group"/>
          <p:cNvGrpSpPr/>
          <p:nvPr/>
        </p:nvGrpSpPr>
        <p:grpSpPr>
          <a:xfrm>
            <a:off x="-508000" y="-201713"/>
            <a:ext cx="12767736" cy="1208607"/>
            <a:chOff x="0" y="204350"/>
            <a:chExt cx="15569883" cy="2756010"/>
          </a:xfrm>
        </p:grpSpPr>
        <p:sp>
          <p:nvSpPr>
            <p:cNvPr id="4" name="Shape"/>
            <p:cNvSpPr/>
            <p:nvPr/>
          </p:nvSpPr>
          <p:spPr>
            <a:xfrm>
              <a:off x="543455" y="494610"/>
              <a:ext cx="15026428" cy="24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extrusionOk="0">
                  <a:moveTo>
                    <a:pt x="258" y="74"/>
                  </a:moveTo>
                  <a:lnTo>
                    <a:pt x="21600" y="0"/>
                  </a:lnTo>
                  <a:lnTo>
                    <a:pt x="21556" y="3673"/>
                  </a:lnTo>
                  <a:cubicBezTo>
                    <a:pt x="20439" y="2923"/>
                    <a:pt x="19305" y="3393"/>
                    <a:pt x="18223" y="5056"/>
                  </a:cubicBezTo>
                  <a:cubicBezTo>
                    <a:pt x="17653" y="5932"/>
                    <a:pt x="17103" y="7132"/>
                    <a:pt x="16550" y="8274"/>
                  </a:cubicBezTo>
                  <a:cubicBezTo>
                    <a:pt x="12941" y="15720"/>
                    <a:pt x="9186" y="20808"/>
                    <a:pt x="5364" y="21348"/>
                  </a:cubicBezTo>
                  <a:cubicBezTo>
                    <a:pt x="3576" y="21600"/>
                    <a:pt x="1779" y="20849"/>
                    <a:pt x="0" y="19072"/>
                  </a:cubicBezTo>
                  <a:lnTo>
                    <a:pt x="258" y="74"/>
                  </a:lnTo>
                  <a:close/>
                </a:path>
              </a:pathLst>
            </a:custGeom>
            <a:solidFill>
              <a:srgbClr val="18B83E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  <p:sp>
          <p:nvSpPr>
            <p:cNvPr id="5" name="Shape"/>
            <p:cNvSpPr/>
            <p:nvPr/>
          </p:nvSpPr>
          <p:spPr>
            <a:xfrm>
              <a:off x="0" y="204350"/>
              <a:ext cx="13407835" cy="26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extrusionOk="0">
                  <a:moveTo>
                    <a:pt x="180" y="67"/>
                  </a:moveTo>
                  <a:lnTo>
                    <a:pt x="21600" y="0"/>
                  </a:lnTo>
                  <a:lnTo>
                    <a:pt x="21555" y="3319"/>
                  </a:lnTo>
                  <a:cubicBezTo>
                    <a:pt x="20397" y="1827"/>
                    <a:pt x="19175" y="1945"/>
                    <a:pt x="18029" y="3655"/>
                  </a:cubicBezTo>
                  <a:cubicBezTo>
                    <a:pt x="16706" y="5631"/>
                    <a:pt x="15563" y="9615"/>
                    <a:pt x="14328" y="12640"/>
                  </a:cubicBezTo>
                  <a:cubicBezTo>
                    <a:pt x="11280" y="20102"/>
                    <a:pt x="7832" y="21600"/>
                    <a:pt x="4466" y="20462"/>
                  </a:cubicBezTo>
                  <a:cubicBezTo>
                    <a:pt x="2970" y="19956"/>
                    <a:pt x="1478" y="18934"/>
                    <a:pt x="0" y="17391"/>
                  </a:cubicBezTo>
                  <a:lnTo>
                    <a:pt x="180" y="67"/>
                  </a:lnTo>
                  <a:close/>
                </a:path>
              </a:pathLst>
            </a:custGeom>
            <a:solidFill>
              <a:srgbClr val="3281C8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</p:grpSp>
      <p:sp>
        <p:nvSpPr>
          <p:cNvPr id="6" name="Rectangle 5"/>
          <p:cNvSpPr/>
          <p:nvPr/>
        </p:nvSpPr>
        <p:spPr>
          <a:xfrm>
            <a:off x="555408" y="-85046"/>
            <a:ext cx="11592232" cy="574451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r>
              <a:rPr lang="pt-BR" sz="2933" b="1" i="1" dirty="0">
                <a:solidFill>
                  <a:schemeClr val="bg1"/>
                </a:solidFill>
              </a:rPr>
              <a:t>Dinâmica social no rural</a:t>
            </a:r>
            <a:endParaRPr lang="pt-BR" sz="2933" i="1" dirty="0"/>
          </a:p>
        </p:txBody>
      </p:sp>
      <p:pic>
        <p:nvPicPr>
          <p:cNvPr id="7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96" y="260079"/>
            <a:ext cx="956104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96" y="260079"/>
            <a:ext cx="956104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Agrupar 4"/>
          <p:cNvGrpSpPr>
            <a:grpSpLocks noChangeAspect="1"/>
          </p:cNvGrpSpPr>
          <p:nvPr/>
        </p:nvGrpSpPr>
        <p:grpSpPr>
          <a:xfrm>
            <a:off x="1329176" y="787400"/>
            <a:ext cx="6595624" cy="6000000"/>
            <a:chOff x="1232078" y="618657"/>
            <a:chExt cx="5112950" cy="465122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9" t="10001" r="23814" b="10313"/>
            <a:stretch/>
          </p:blipFill>
          <p:spPr>
            <a:xfrm>
              <a:off x="1295400" y="618657"/>
              <a:ext cx="5049628" cy="4524843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232078" y="2831477"/>
              <a:ext cx="21336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836027" y="4258030"/>
            <a:ext cx="2233637" cy="2492972"/>
            <a:chOff x="147150" y="1085584"/>
            <a:chExt cx="1350622" cy="1615830"/>
          </a:xfrm>
        </p:grpSpPr>
        <p:pic>
          <p:nvPicPr>
            <p:cNvPr id="16" name="Imagem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43" t="65346" r="62517" b="2592"/>
            <a:stretch/>
          </p:blipFill>
          <p:spPr>
            <a:xfrm>
              <a:off x="147150" y="1085584"/>
              <a:ext cx="1350622" cy="1615830"/>
            </a:xfrm>
            <a:prstGeom prst="rect">
              <a:avLst/>
            </a:prstGeom>
          </p:spPr>
        </p:pic>
        <p:sp>
          <p:nvSpPr>
            <p:cNvPr id="2" name="CaixaDeTexto 1"/>
            <p:cNvSpPr txBox="1"/>
            <p:nvPr/>
          </p:nvSpPr>
          <p:spPr>
            <a:xfrm>
              <a:off x="467051" y="1085586"/>
              <a:ext cx="714564" cy="161546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733" dirty="0"/>
                <a:t>&lt;-50%</a:t>
              </a:r>
            </a:p>
            <a:p>
              <a:r>
                <a:rPr lang="pt-BR" sz="1733" dirty="0"/>
                <a:t>-25 a -50% </a:t>
              </a:r>
            </a:p>
            <a:p>
              <a:r>
                <a:rPr lang="pt-BR" sz="1733" dirty="0"/>
                <a:t>-25 a -10%</a:t>
              </a:r>
            </a:p>
            <a:p>
              <a:r>
                <a:rPr lang="pt-BR" sz="1733" dirty="0"/>
                <a:t>-10 a -5%</a:t>
              </a:r>
            </a:p>
            <a:p>
              <a:r>
                <a:rPr lang="pt-BR" sz="1733" dirty="0"/>
                <a:t>-5 a 5%</a:t>
              </a:r>
            </a:p>
            <a:p>
              <a:r>
                <a:rPr lang="pt-BR" sz="1733" dirty="0"/>
                <a:t>5 a 10%</a:t>
              </a:r>
            </a:p>
            <a:p>
              <a:r>
                <a:rPr lang="pt-BR" sz="1733" dirty="0"/>
                <a:t>10 a 25%</a:t>
              </a:r>
            </a:p>
            <a:p>
              <a:r>
                <a:rPr lang="pt-BR" sz="1733" dirty="0"/>
                <a:t>25 a 50%</a:t>
              </a:r>
            </a:p>
            <a:p>
              <a:r>
                <a:rPr lang="pt-BR" sz="1733" dirty="0"/>
                <a:t>&gt;50%</a:t>
              </a:r>
            </a:p>
          </p:txBody>
        </p:sp>
      </p:grpSp>
      <p:grpSp>
        <p:nvGrpSpPr>
          <p:cNvPr id="22" name="Agrupar 15"/>
          <p:cNvGrpSpPr/>
          <p:nvPr/>
        </p:nvGrpSpPr>
        <p:grpSpPr>
          <a:xfrm>
            <a:off x="6917327" y="1537494"/>
            <a:ext cx="1891923" cy="701150"/>
            <a:chOff x="3494284" y="1670900"/>
            <a:chExt cx="1418942" cy="525862"/>
          </a:xfrm>
        </p:grpSpPr>
        <p:sp>
          <p:nvSpPr>
            <p:cNvPr id="23" name="Seta para a Direita 2"/>
            <p:cNvSpPr/>
            <p:nvPr/>
          </p:nvSpPr>
          <p:spPr>
            <a:xfrm rot="7281063">
              <a:off x="3837716" y="1971080"/>
              <a:ext cx="235364" cy="2160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189">
                <a:defRPr/>
              </a:pPr>
              <a:endParaRPr lang="pt-BR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CaixaDeTexto 10"/>
            <p:cNvSpPr txBox="1"/>
            <p:nvPr/>
          </p:nvSpPr>
          <p:spPr>
            <a:xfrm>
              <a:off x="3494284" y="1670900"/>
              <a:ext cx="1418942" cy="315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defTabSz="457189">
                <a:defRPr/>
              </a:pPr>
              <a:r>
                <a:rPr lang="pt-BR" sz="2133" b="1" dirty="0">
                  <a:solidFill>
                    <a:prstClr val="black"/>
                  </a:solidFill>
                  <a:latin typeface="Calibri" panose="020F0502020204030204"/>
                </a:rPr>
                <a:t>fragmentação</a:t>
              </a:r>
            </a:p>
          </p:txBody>
        </p:sp>
      </p:grpSp>
      <p:grpSp>
        <p:nvGrpSpPr>
          <p:cNvPr id="25" name="Agrupar 16"/>
          <p:cNvGrpSpPr/>
          <p:nvPr/>
        </p:nvGrpSpPr>
        <p:grpSpPr>
          <a:xfrm>
            <a:off x="5829772" y="5911263"/>
            <a:ext cx="2633593" cy="442146"/>
            <a:chOff x="8654948" y="4345726"/>
            <a:chExt cx="1975195" cy="331610"/>
          </a:xfrm>
        </p:grpSpPr>
        <p:sp>
          <p:nvSpPr>
            <p:cNvPr id="26" name="Seta para a Direita 8"/>
            <p:cNvSpPr/>
            <p:nvPr/>
          </p:nvSpPr>
          <p:spPr>
            <a:xfrm rot="12183211">
              <a:off x="8654948" y="4345726"/>
              <a:ext cx="206763" cy="18991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189">
                <a:defRPr/>
              </a:pPr>
              <a:endParaRPr lang="pt-BR" sz="1867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CaixaDeTexto 9"/>
            <p:cNvSpPr txBox="1"/>
            <p:nvPr/>
          </p:nvSpPr>
          <p:spPr>
            <a:xfrm>
              <a:off x="8897277" y="4361913"/>
              <a:ext cx="1732866" cy="315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defTabSz="457189">
                <a:defRPr/>
              </a:pPr>
              <a:r>
                <a:rPr lang="pt-BR" sz="2133" b="1" dirty="0">
                  <a:solidFill>
                    <a:prstClr val="black"/>
                  </a:solidFill>
                  <a:latin typeface="Calibri" panose="020F0502020204030204"/>
                </a:rPr>
                <a:t>concentração</a:t>
              </a: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-474136" y="-218007"/>
            <a:ext cx="12767736" cy="1208607"/>
            <a:chOff x="-355602" y="-163505"/>
            <a:chExt cx="9575802" cy="906455"/>
          </a:xfrm>
        </p:grpSpPr>
        <p:grpSp>
          <p:nvGrpSpPr>
            <p:cNvPr id="19" name="Group"/>
            <p:cNvGrpSpPr/>
            <p:nvPr/>
          </p:nvGrpSpPr>
          <p:grpSpPr>
            <a:xfrm>
              <a:off x="-355602" y="-163505"/>
              <a:ext cx="9575802" cy="906455"/>
              <a:chOff x="0" y="204350"/>
              <a:chExt cx="15569883" cy="2756010"/>
            </a:xfrm>
          </p:grpSpPr>
          <p:sp>
            <p:nvSpPr>
              <p:cNvPr id="20" name="Shape"/>
              <p:cNvSpPr/>
              <p:nvPr/>
            </p:nvSpPr>
            <p:spPr>
              <a:xfrm>
                <a:off x="543455" y="494610"/>
                <a:ext cx="15026428" cy="2465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5" extrusionOk="0">
                    <a:moveTo>
                      <a:pt x="258" y="74"/>
                    </a:moveTo>
                    <a:lnTo>
                      <a:pt x="21600" y="0"/>
                    </a:lnTo>
                    <a:lnTo>
                      <a:pt x="21556" y="3673"/>
                    </a:lnTo>
                    <a:cubicBezTo>
                      <a:pt x="20439" y="2923"/>
                      <a:pt x="19305" y="3393"/>
                      <a:pt x="18223" y="5056"/>
                    </a:cubicBezTo>
                    <a:cubicBezTo>
                      <a:pt x="17653" y="5932"/>
                      <a:pt x="17103" y="7132"/>
                      <a:pt x="16550" y="8274"/>
                    </a:cubicBezTo>
                    <a:cubicBezTo>
                      <a:pt x="12941" y="15720"/>
                      <a:pt x="9186" y="20808"/>
                      <a:pt x="5364" y="21348"/>
                    </a:cubicBezTo>
                    <a:cubicBezTo>
                      <a:pt x="3576" y="21600"/>
                      <a:pt x="1779" y="20849"/>
                      <a:pt x="0" y="19072"/>
                    </a:cubicBezTo>
                    <a:lnTo>
                      <a:pt x="258" y="74"/>
                    </a:lnTo>
                    <a:close/>
                  </a:path>
                </a:pathLst>
              </a:custGeom>
              <a:solidFill>
                <a:srgbClr val="18B83E">
                  <a:alpha val="8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667"/>
              </a:p>
            </p:txBody>
          </p:sp>
          <p:sp>
            <p:nvSpPr>
              <p:cNvPr id="21" name="Shape"/>
              <p:cNvSpPr/>
              <p:nvPr/>
            </p:nvSpPr>
            <p:spPr>
              <a:xfrm>
                <a:off x="0" y="204350"/>
                <a:ext cx="13407835" cy="2653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03" extrusionOk="0">
                    <a:moveTo>
                      <a:pt x="180" y="67"/>
                    </a:moveTo>
                    <a:lnTo>
                      <a:pt x="21600" y="0"/>
                    </a:lnTo>
                    <a:lnTo>
                      <a:pt x="21555" y="3319"/>
                    </a:lnTo>
                    <a:cubicBezTo>
                      <a:pt x="20397" y="1827"/>
                      <a:pt x="19175" y="1945"/>
                      <a:pt x="18029" y="3655"/>
                    </a:cubicBezTo>
                    <a:cubicBezTo>
                      <a:pt x="16706" y="5631"/>
                      <a:pt x="15563" y="9615"/>
                      <a:pt x="14328" y="12640"/>
                    </a:cubicBezTo>
                    <a:cubicBezTo>
                      <a:pt x="11280" y="20102"/>
                      <a:pt x="7832" y="21600"/>
                      <a:pt x="4466" y="20462"/>
                    </a:cubicBezTo>
                    <a:cubicBezTo>
                      <a:pt x="2970" y="19956"/>
                      <a:pt x="1478" y="18934"/>
                      <a:pt x="0" y="17391"/>
                    </a:cubicBezTo>
                    <a:lnTo>
                      <a:pt x="180" y="67"/>
                    </a:lnTo>
                    <a:close/>
                  </a:path>
                </a:pathLst>
              </a:custGeom>
              <a:solidFill>
                <a:srgbClr val="3281C8">
                  <a:alpha val="8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7733" tIns="67733" rIns="67733" bIns="67733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2667"/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170292" y="-894"/>
              <a:ext cx="8858250" cy="62324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defTabSz="457189"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Calibri" panose="020F0502020204030204"/>
                </a:rPr>
                <a:t>Variação em área média dos estabelecimentos </a:t>
              </a:r>
            </a:p>
            <a:p>
              <a:pPr defTabSz="457189"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Calibri" panose="020F0502020204030204"/>
                </a:rPr>
                <a:t>entre 2006 e 2017 nas Regiões Imediatas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01599" y="3640866"/>
                <a:ext cx="3725058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á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𝑟𝑒𝑎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𝑑𝑖𝑎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 2017−á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𝑟𝑒𝑎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é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𝑑𝑖𝑎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 2006</m:t>
                              </m:r>
                            </m:e>
                          </m:d>
                        </m:num>
                        <m:den>
                          <m:r>
                            <a:rPr lang="pt-BR" sz="1600" i="1">
                              <a:latin typeface="Cambria Math"/>
                            </a:rPr>
                            <m:t>á</m:t>
                          </m:r>
                          <m:r>
                            <a:rPr lang="pt-BR" sz="1600" i="1">
                              <a:latin typeface="Cambria Math"/>
                            </a:rPr>
                            <m:t>𝑟𝑒𝑎</m:t>
                          </m:r>
                          <m:r>
                            <a:rPr lang="pt-BR" sz="1600" i="1">
                              <a:latin typeface="Cambria Math"/>
                            </a:rPr>
                            <m:t> </m:t>
                          </m:r>
                          <m:r>
                            <a:rPr lang="pt-BR" sz="1600" i="1">
                              <a:latin typeface="Cambria Math"/>
                            </a:rPr>
                            <m:t>𝑚</m:t>
                          </m:r>
                          <m:r>
                            <a:rPr lang="pt-BR" sz="1600" i="1">
                              <a:latin typeface="Cambria Math"/>
                            </a:rPr>
                            <m:t>é</m:t>
                          </m:r>
                          <m:r>
                            <a:rPr lang="pt-BR" sz="1600" i="1">
                              <a:latin typeface="Cambria Math"/>
                            </a:rPr>
                            <m:t>𝑑𝑖𝑎</m:t>
                          </m:r>
                          <m:r>
                            <a:rPr lang="pt-BR" sz="1600" i="1">
                              <a:latin typeface="Cambria Math"/>
                            </a:rPr>
                            <m:t> 2006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599" y="3640866"/>
                <a:ext cx="3725058" cy="570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ixaDeTexto 11"/>
          <p:cNvSpPr txBox="1"/>
          <p:nvPr/>
        </p:nvSpPr>
        <p:spPr>
          <a:xfrm>
            <a:off x="9347200" y="6572647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600" dirty="0"/>
              <a:t>Fonte: Censo Agropecuário IBGE 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endParaRPr lang="pt-BR" sz="1600" dirty="0"/>
          </a:p>
        </p:txBody>
      </p:sp>
      <p:pic>
        <p:nvPicPr>
          <p:cNvPr id="30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85" y="1958121"/>
            <a:ext cx="4029385" cy="36235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239554" y="3429000"/>
            <a:ext cx="4038047" cy="21186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48800" y="5257801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</a:t>
            </a:r>
            <a:r>
              <a:rPr lang="pt-BR" sz="2400" b="1" dirty="0"/>
              <a:t> VBP MÉDIO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0800" y="6477001"/>
            <a:ext cx="261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/>
              <a:t>Δ</a:t>
            </a:r>
            <a:r>
              <a:rPr lang="pt-BR" sz="2400" b="1" dirty="0"/>
              <a:t> ÁREA MÉDIA</a:t>
            </a:r>
          </a:p>
        </p:txBody>
      </p:sp>
    </p:spTree>
    <p:extLst>
      <p:ext uri="{BB962C8B-B14F-4D97-AF65-F5344CB8AC3E}">
        <p14:creationId xmlns:p14="http://schemas.microsoft.com/office/powerpoint/2010/main" val="25568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0" y="1363782"/>
            <a:ext cx="2544197" cy="53975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1" y="1203257"/>
            <a:ext cx="2519587" cy="560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2125" y="279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2006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199" y="522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2017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9683" y="2232804"/>
            <a:ext cx="4323572" cy="644771"/>
          </a:xfrm>
          <a:prstGeom prst="straightConnector1">
            <a:avLst/>
          </a:prstGeom>
          <a:ln w="38100">
            <a:solidFill>
              <a:srgbClr val="99003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24800" y="1397000"/>
            <a:ext cx="2973936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/>
              <a:t>Médios/grandes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0732" y="2651889"/>
            <a:ext cx="1660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/>
              <a:t>AF estável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893966" y="3053164"/>
            <a:ext cx="4309289" cy="1719805"/>
          </a:xfrm>
          <a:prstGeom prst="straightConnector1">
            <a:avLst/>
          </a:prstGeom>
          <a:ln w="3175">
            <a:solidFill>
              <a:srgbClr val="0000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"/>
          <p:cNvGrpSpPr/>
          <p:nvPr/>
        </p:nvGrpSpPr>
        <p:grpSpPr>
          <a:xfrm>
            <a:off x="-474136" y="-218006"/>
            <a:ext cx="12767736" cy="1208607"/>
            <a:chOff x="0" y="204350"/>
            <a:chExt cx="15569883" cy="2756010"/>
          </a:xfrm>
        </p:grpSpPr>
        <p:sp>
          <p:nvSpPr>
            <p:cNvPr id="40" name="Shape"/>
            <p:cNvSpPr/>
            <p:nvPr/>
          </p:nvSpPr>
          <p:spPr>
            <a:xfrm>
              <a:off x="543455" y="494610"/>
              <a:ext cx="15026428" cy="24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extrusionOk="0">
                  <a:moveTo>
                    <a:pt x="258" y="74"/>
                  </a:moveTo>
                  <a:lnTo>
                    <a:pt x="21600" y="0"/>
                  </a:lnTo>
                  <a:lnTo>
                    <a:pt x="21556" y="3673"/>
                  </a:lnTo>
                  <a:cubicBezTo>
                    <a:pt x="20439" y="2923"/>
                    <a:pt x="19305" y="3393"/>
                    <a:pt x="18223" y="5056"/>
                  </a:cubicBezTo>
                  <a:cubicBezTo>
                    <a:pt x="17653" y="5932"/>
                    <a:pt x="17103" y="7132"/>
                    <a:pt x="16550" y="8274"/>
                  </a:cubicBezTo>
                  <a:cubicBezTo>
                    <a:pt x="12941" y="15720"/>
                    <a:pt x="9186" y="20808"/>
                    <a:pt x="5364" y="21348"/>
                  </a:cubicBezTo>
                  <a:cubicBezTo>
                    <a:pt x="3576" y="21600"/>
                    <a:pt x="1779" y="20849"/>
                    <a:pt x="0" y="19072"/>
                  </a:cubicBezTo>
                  <a:lnTo>
                    <a:pt x="258" y="74"/>
                  </a:lnTo>
                  <a:close/>
                </a:path>
              </a:pathLst>
            </a:custGeom>
            <a:solidFill>
              <a:srgbClr val="18B83E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  <p:sp>
          <p:nvSpPr>
            <p:cNvPr id="41" name="Shape"/>
            <p:cNvSpPr/>
            <p:nvPr/>
          </p:nvSpPr>
          <p:spPr>
            <a:xfrm>
              <a:off x="0" y="204350"/>
              <a:ext cx="13407835" cy="26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extrusionOk="0">
                  <a:moveTo>
                    <a:pt x="180" y="67"/>
                  </a:moveTo>
                  <a:lnTo>
                    <a:pt x="21600" y="0"/>
                  </a:lnTo>
                  <a:lnTo>
                    <a:pt x="21555" y="3319"/>
                  </a:lnTo>
                  <a:cubicBezTo>
                    <a:pt x="20397" y="1827"/>
                    <a:pt x="19175" y="1945"/>
                    <a:pt x="18029" y="3655"/>
                  </a:cubicBezTo>
                  <a:cubicBezTo>
                    <a:pt x="16706" y="5631"/>
                    <a:pt x="15563" y="9615"/>
                    <a:pt x="14328" y="12640"/>
                  </a:cubicBezTo>
                  <a:cubicBezTo>
                    <a:pt x="11280" y="20102"/>
                    <a:pt x="7832" y="21600"/>
                    <a:pt x="4466" y="20462"/>
                  </a:cubicBezTo>
                  <a:cubicBezTo>
                    <a:pt x="2970" y="19956"/>
                    <a:pt x="1478" y="18934"/>
                    <a:pt x="0" y="17391"/>
                  </a:cubicBezTo>
                  <a:lnTo>
                    <a:pt x="180" y="67"/>
                  </a:lnTo>
                  <a:close/>
                </a:path>
              </a:pathLst>
            </a:custGeom>
            <a:solidFill>
              <a:srgbClr val="3281C8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</p:grpSp>
      <p:pic>
        <p:nvPicPr>
          <p:cNvPr id="4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96" y="260079"/>
            <a:ext cx="956104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9538" y="0"/>
            <a:ext cx="7419677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/>
              </a:rPr>
              <a:t>Principais fluxos de estabelecimentos agropecuários</a:t>
            </a:r>
          </a:p>
          <a:p>
            <a:r>
              <a:rPr lang="pt-BR" sz="2133" b="1" dirty="0">
                <a:solidFill>
                  <a:schemeClr val="bg1"/>
                </a:solidFill>
                <a:latin typeface="Calibri" panose="020F0502020204030204"/>
              </a:rPr>
              <a:t>(Fonte: elaboração com base no Censo Agropecuário (IBGE) </a:t>
            </a:r>
          </a:p>
        </p:txBody>
      </p:sp>
      <p:sp>
        <p:nvSpPr>
          <p:cNvPr id="44" name="TextBox 6"/>
          <p:cNvSpPr txBox="1"/>
          <p:nvPr/>
        </p:nvSpPr>
        <p:spPr>
          <a:xfrm>
            <a:off x="9072269" y="90475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2017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907890" y="6171484"/>
            <a:ext cx="112402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67" b="1" dirty="0">
                <a:solidFill>
                  <a:schemeClr val="accent1">
                    <a:lumMod val="50000"/>
                  </a:schemeClr>
                </a:solidFill>
              </a:rPr>
              <a:t>+114%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8501072" y="4062532"/>
            <a:ext cx="181133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/>
              <a:t>AF pobre</a:t>
            </a:r>
          </a:p>
          <a:p>
            <a:pPr algn="ctr"/>
            <a:endParaRPr lang="pt-BR" sz="2133" b="1" dirty="0"/>
          </a:p>
        </p:txBody>
      </p:sp>
      <p:sp>
        <p:nvSpPr>
          <p:cNvPr id="60" name="CaixaDeTexto 59"/>
          <p:cNvSpPr txBox="1"/>
          <p:nvPr/>
        </p:nvSpPr>
        <p:spPr>
          <a:xfrm rot="5400000">
            <a:off x="10887367" y="3345304"/>
            <a:ext cx="1292662" cy="13166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pt-BR" sz="2400" dirty="0"/>
              <a:t>3,9 milhões</a:t>
            </a:r>
          </a:p>
          <a:p>
            <a:r>
              <a:rPr lang="pt-BR" sz="2400" dirty="0"/>
              <a:t> de AF</a:t>
            </a:r>
            <a:endParaRPr lang="pt-BR" sz="2133" dirty="0"/>
          </a:p>
        </p:txBody>
      </p:sp>
      <p:sp>
        <p:nvSpPr>
          <p:cNvPr id="62" name="TextBox 6"/>
          <p:cNvSpPr txBox="1"/>
          <p:nvPr/>
        </p:nvSpPr>
        <p:spPr>
          <a:xfrm>
            <a:off x="1966211" y="927596"/>
            <a:ext cx="4169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   2006</a:t>
            </a:r>
          </a:p>
        </p:txBody>
      </p:sp>
      <p:sp>
        <p:nvSpPr>
          <p:cNvPr id="71" name="TextBox 24"/>
          <p:cNvSpPr txBox="1"/>
          <p:nvPr/>
        </p:nvSpPr>
        <p:spPr>
          <a:xfrm>
            <a:off x="1793875" y="2653881"/>
            <a:ext cx="16605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33" b="1" dirty="0"/>
              <a:t>AF estável</a:t>
            </a:r>
          </a:p>
        </p:txBody>
      </p:sp>
      <p:sp>
        <p:nvSpPr>
          <p:cNvPr id="73" name="TextBox 23"/>
          <p:cNvSpPr txBox="1"/>
          <p:nvPr/>
        </p:nvSpPr>
        <p:spPr>
          <a:xfrm>
            <a:off x="1791010" y="1393031"/>
            <a:ext cx="2028367" cy="379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867" b="1" dirty="0"/>
              <a:t>Médios/Grandes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1922287" y="1637268"/>
            <a:ext cx="127554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458 mil estab.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9796" y="2209800"/>
            <a:ext cx="127554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283 mil estab.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1726322" y="2958068"/>
            <a:ext cx="169552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1,05 milhões estab.</a:t>
            </a:r>
          </a:p>
        </p:txBody>
      </p:sp>
      <p:sp>
        <p:nvSpPr>
          <p:cNvPr id="77" name="CaixaDeTexto 76"/>
          <p:cNvSpPr txBox="1"/>
          <p:nvPr/>
        </p:nvSpPr>
        <p:spPr>
          <a:xfrm>
            <a:off x="1727201" y="4740143"/>
            <a:ext cx="169552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3,02 milhões estab.</a:t>
            </a:r>
          </a:p>
        </p:txBody>
      </p:sp>
      <p:sp>
        <p:nvSpPr>
          <p:cNvPr id="78" name="CaixaDeTexto 77"/>
          <p:cNvSpPr txBox="1"/>
          <p:nvPr/>
        </p:nvSpPr>
        <p:spPr>
          <a:xfrm>
            <a:off x="1828800" y="6412468"/>
            <a:ext cx="127554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351 mil estab.</a:t>
            </a:r>
          </a:p>
        </p:txBody>
      </p:sp>
      <p:sp>
        <p:nvSpPr>
          <p:cNvPr id="79" name="CaixaDeTexto 78"/>
          <p:cNvSpPr txBox="1"/>
          <p:nvPr/>
        </p:nvSpPr>
        <p:spPr>
          <a:xfrm>
            <a:off x="1916501" y="4437063"/>
            <a:ext cx="1467659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b="1" dirty="0"/>
              <a:t>AF pobre</a:t>
            </a:r>
          </a:p>
          <a:p>
            <a:endParaRPr lang="pt-BR" sz="2400" b="1" dirty="0"/>
          </a:p>
        </p:txBody>
      </p:sp>
      <p:grpSp>
        <p:nvGrpSpPr>
          <p:cNvPr id="19" name="Agrupar 18"/>
          <p:cNvGrpSpPr/>
          <p:nvPr/>
        </p:nvGrpSpPr>
        <p:grpSpPr>
          <a:xfrm>
            <a:off x="3870816" y="4798069"/>
            <a:ext cx="4556955" cy="1979577"/>
            <a:chOff x="2870917" y="3598552"/>
            <a:chExt cx="3417716" cy="148468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870917" y="3598552"/>
              <a:ext cx="3221437" cy="897043"/>
            </a:xfrm>
            <a:prstGeom prst="straightConnector1">
              <a:avLst/>
            </a:prstGeom>
            <a:ln w="38100">
              <a:solidFill>
                <a:srgbClr val="990033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Agrupar 11"/>
            <p:cNvGrpSpPr/>
            <p:nvPr/>
          </p:nvGrpSpPr>
          <p:grpSpPr>
            <a:xfrm>
              <a:off x="3657600" y="4552320"/>
              <a:ext cx="2631033" cy="530915"/>
              <a:chOff x="3657600" y="4552320"/>
              <a:chExt cx="2631033" cy="530915"/>
            </a:xfrm>
          </p:grpSpPr>
          <p:sp>
            <p:nvSpPr>
              <p:cNvPr id="3" name="CaixaDeTexto 2"/>
              <p:cNvSpPr txBox="1"/>
              <p:nvPr/>
            </p:nvSpPr>
            <p:spPr>
              <a:xfrm>
                <a:off x="3657600" y="4552320"/>
                <a:ext cx="2087243" cy="53091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~754 mil </a:t>
                </a:r>
                <a:r>
                  <a:rPr lang="pt-BR" sz="20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estab</a:t>
                </a:r>
                <a:r>
                  <a:rPr lang="pt-BR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. </a:t>
                </a:r>
              </a:p>
              <a:p>
                <a:pPr algn="ctr"/>
                <a:r>
                  <a:rPr lang="pt-BR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82% com VBP&lt;R$25 mil </a:t>
                </a:r>
              </a:p>
            </p:txBody>
          </p:sp>
          <p:sp>
            <p:nvSpPr>
              <p:cNvPr id="8" name="Seta para a Direita 7"/>
              <p:cNvSpPr/>
              <p:nvPr/>
            </p:nvSpPr>
            <p:spPr>
              <a:xfrm rot="10800000">
                <a:off x="5780809" y="4601613"/>
                <a:ext cx="507824" cy="4594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400"/>
              </a:p>
            </p:txBody>
          </p:sp>
        </p:grpSp>
      </p:grpSp>
      <p:cxnSp>
        <p:nvCxnSpPr>
          <p:cNvPr id="47" name="Straight Arrow Connector 44"/>
          <p:cNvCxnSpPr/>
          <p:nvPr/>
        </p:nvCxnSpPr>
        <p:spPr>
          <a:xfrm flipV="1">
            <a:off x="3870817" y="1691125"/>
            <a:ext cx="4332439" cy="526409"/>
          </a:xfrm>
          <a:prstGeom prst="straightConnector1">
            <a:avLst/>
          </a:prstGeom>
          <a:ln w="3175">
            <a:solidFill>
              <a:srgbClr val="0000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520220" y="6069760"/>
            <a:ext cx="211506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33" b="1" dirty="0"/>
              <a:t>Pequenos </a:t>
            </a:r>
            <a:r>
              <a:rPr lang="pt-BR" sz="2133" b="1" dirty="0" err="1"/>
              <a:t>NãoAF</a:t>
            </a:r>
            <a:endParaRPr lang="pt-BR" sz="2133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8324136" y="5741894"/>
            <a:ext cx="2230226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67" b="1" dirty="0"/>
              <a:t>Pequenos </a:t>
            </a:r>
            <a:r>
              <a:rPr lang="pt-BR" sz="2267" b="1" dirty="0" err="1"/>
              <a:t>NãoAF</a:t>
            </a:r>
            <a:endParaRPr lang="pt-BR" sz="2267" dirty="0"/>
          </a:p>
        </p:txBody>
      </p:sp>
      <p:sp>
        <p:nvSpPr>
          <p:cNvPr id="10" name="CaixaDeTexto 9"/>
          <p:cNvSpPr txBox="1"/>
          <p:nvPr/>
        </p:nvSpPr>
        <p:spPr>
          <a:xfrm rot="5400000">
            <a:off x="42988" y="3339737"/>
            <a:ext cx="1292662" cy="126296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pt-BR" sz="2400" b="1" dirty="0"/>
              <a:t>4,3 milhões de AF</a:t>
            </a:r>
            <a:endParaRPr lang="pt-BR" sz="1867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715523" y="1950929"/>
            <a:ext cx="180530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33" b="1" dirty="0"/>
              <a:t>AF não-Pronaf</a:t>
            </a:r>
            <a:endParaRPr lang="pt-BR" sz="2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432800" y="1938100"/>
            <a:ext cx="1703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AF não-Pronaf</a:t>
            </a:r>
            <a:endParaRPr lang="pt-BR" sz="2133" dirty="0"/>
          </a:p>
        </p:txBody>
      </p:sp>
      <p:sp>
        <p:nvSpPr>
          <p:cNvPr id="53" name="CaixaDeTexto 74"/>
          <p:cNvSpPr txBox="1"/>
          <p:nvPr/>
        </p:nvSpPr>
        <p:spPr>
          <a:xfrm>
            <a:off x="8807631" y="2165787"/>
            <a:ext cx="1180964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25 mil estab.</a:t>
            </a:r>
          </a:p>
        </p:txBody>
      </p:sp>
      <p:sp>
        <p:nvSpPr>
          <p:cNvPr id="54" name="CaixaDeTexto 73"/>
          <p:cNvSpPr txBox="1"/>
          <p:nvPr/>
        </p:nvSpPr>
        <p:spPr>
          <a:xfrm>
            <a:off x="8747775" y="1673999"/>
            <a:ext cx="127554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423 mil estab.</a:t>
            </a:r>
          </a:p>
        </p:txBody>
      </p:sp>
      <p:sp>
        <p:nvSpPr>
          <p:cNvPr id="57" name="CaixaDeTexto 75"/>
          <p:cNvSpPr txBox="1"/>
          <p:nvPr/>
        </p:nvSpPr>
        <p:spPr>
          <a:xfrm>
            <a:off x="8534401" y="2921000"/>
            <a:ext cx="169552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1,14 milhões estab.</a:t>
            </a:r>
          </a:p>
        </p:txBody>
      </p:sp>
      <p:sp>
        <p:nvSpPr>
          <p:cNvPr id="58" name="CaixaDeTexto 76"/>
          <p:cNvSpPr txBox="1"/>
          <p:nvPr/>
        </p:nvSpPr>
        <p:spPr>
          <a:xfrm>
            <a:off x="8463181" y="4391330"/>
            <a:ext cx="169552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67" b="1" dirty="0"/>
              <a:t>2,73 milhões estab.</a:t>
            </a:r>
          </a:p>
        </p:txBody>
      </p:sp>
      <p:sp>
        <p:nvSpPr>
          <p:cNvPr id="5" name="Left Bracket 4"/>
          <p:cNvSpPr/>
          <p:nvPr/>
        </p:nvSpPr>
        <p:spPr>
          <a:xfrm>
            <a:off x="1219200" y="2022813"/>
            <a:ext cx="203203" cy="404694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4" name="Right Bracket 13"/>
          <p:cNvSpPr/>
          <p:nvPr/>
        </p:nvSpPr>
        <p:spPr>
          <a:xfrm>
            <a:off x="10615362" y="2022812"/>
            <a:ext cx="283375" cy="3373285"/>
          </a:xfrm>
          <a:prstGeom prst="rightBracket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63" name="CaixaDeTexto 1"/>
          <p:cNvSpPr txBox="1"/>
          <p:nvPr/>
        </p:nvSpPr>
        <p:spPr>
          <a:xfrm>
            <a:off x="9899123" y="1600200"/>
            <a:ext cx="60465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33" b="1" dirty="0">
                <a:solidFill>
                  <a:srgbClr val="FF0000"/>
                </a:solidFill>
              </a:rPr>
              <a:t>-8%</a:t>
            </a:r>
          </a:p>
        </p:txBody>
      </p:sp>
    </p:spTree>
    <p:extLst>
      <p:ext uri="{BB962C8B-B14F-4D97-AF65-F5344CB8AC3E}">
        <p14:creationId xmlns:p14="http://schemas.microsoft.com/office/powerpoint/2010/main" val="36049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0" grpId="0" animBg="1"/>
      <p:bldP spid="10" grpId="0" animBg="1"/>
      <p:bldP spid="5" grpId="0" animBg="1"/>
      <p:bldP spid="14" grpId="0" animBg="1"/>
      <p:bldP spid="63" grpId="0"/>
      <p:bldP spid="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/>
          <p:cNvSpPr txBox="1"/>
          <p:nvPr/>
        </p:nvSpPr>
        <p:spPr>
          <a:xfrm>
            <a:off x="1762125" y="2794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2006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1219199" y="522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2017</a:t>
            </a:r>
          </a:p>
        </p:txBody>
      </p:sp>
      <p:grpSp>
        <p:nvGrpSpPr>
          <p:cNvPr id="19" name="Group"/>
          <p:cNvGrpSpPr/>
          <p:nvPr/>
        </p:nvGrpSpPr>
        <p:grpSpPr>
          <a:xfrm>
            <a:off x="-474136" y="-218006"/>
            <a:ext cx="12767736" cy="1208607"/>
            <a:chOff x="0" y="204350"/>
            <a:chExt cx="15569883" cy="2756010"/>
          </a:xfrm>
        </p:grpSpPr>
        <p:sp>
          <p:nvSpPr>
            <p:cNvPr id="20" name="Shape"/>
            <p:cNvSpPr/>
            <p:nvPr/>
          </p:nvSpPr>
          <p:spPr>
            <a:xfrm>
              <a:off x="543455" y="494610"/>
              <a:ext cx="15026428" cy="24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extrusionOk="0">
                  <a:moveTo>
                    <a:pt x="258" y="74"/>
                  </a:moveTo>
                  <a:lnTo>
                    <a:pt x="21600" y="0"/>
                  </a:lnTo>
                  <a:lnTo>
                    <a:pt x="21556" y="3673"/>
                  </a:lnTo>
                  <a:cubicBezTo>
                    <a:pt x="20439" y="2923"/>
                    <a:pt x="19305" y="3393"/>
                    <a:pt x="18223" y="5056"/>
                  </a:cubicBezTo>
                  <a:cubicBezTo>
                    <a:pt x="17653" y="5932"/>
                    <a:pt x="17103" y="7132"/>
                    <a:pt x="16550" y="8274"/>
                  </a:cubicBezTo>
                  <a:cubicBezTo>
                    <a:pt x="12941" y="15720"/>
                    <a:pt x="9186" y="20808"/>
                    <a:pt x="5364" y="21348"/>
                  </a:cubicBezTo>
                  <a:cubicBezTo>
                    <a:pt x="3576" y="21600"/>
                    <a:pt x="1779" y="20849"/>
                    <a:pt x="0" y="19072"/>
                  </a:cubicBezTo>
                  <a:lnTo>
                    <a:pt x="258" y="74"/>
                  </a:lnTo>
                  <a:close/>
                </a:path>
              </a:pathLst>
            </a:custGeom>
            <a:solidFill>
              <a:srgbClr val="18B83E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  <p:sp>
          <p:nvSpPr>
            <p:cNvPr id="22" name="Shape"/>
            <p:cNvSpPr/>
            <p:nvPr/>
          </p:nvSpPr>
          <p:spPr>
            <a:xfrm>
              <a:off x="0" y="204350"/>
              <a:ext cx="13407835" cy="26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extrusionOk="0">
                  <a:moveTo>
                    <a:pt x="180" y="67"/>
                  </a:moveTo>
                  <a:lnTo>
                    <a:pt x="21600" y="0"/>
                  </a:lnTo>
                  <a:lnTo>
                    <a:pt x="21555" y="3319"/>
                  </a:lnTo>
                  <a:cubicBezTo>
                    <a:pt x="20397" y="1827"/>
                    <a:pt x="19175" y="1945"/>
                    <a:pt x="18029" y="3655"/>
                  </a:cubicBezTo>
                  <a:cubicBezTo>
                    <a:pt x="16706" y="5631"/>
                    <a:pt x="15563" y="9615"/>
                    <a:pt x="14328" y="12640"/>
                  </a:cubicBezTo>
                  <a:cubicBezTo>
                    <a:pt x="11280" y="20102"/>
                    <a:pt x="7832" y="21600"/>
                    <a:pt x="4466" y="20462"/>
                  </a:cubicBezTo>
                  <a:cubicBezTo>
                    <a:pt x="2970" y="19956"/>
                    <a:pt x="1478" y="18934"/>
                    <a:pt x="0" y="17391"/>
                  </a:cubicBezTo>
                  <a:lnTo>
                    <a:pt x="180" y="67"/>
                  </a:lnTo>
                  <a:close/>
                </a:path>
              </a:pathLst>
            </a:custGeom>
            <a:solidFill>
              <a:srgbClr val="3281C8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</p:grpSp>
      <p:pic>
        <p:nvPicPr>
          <p:cNvPr id="23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392" y="260079"/>
            <a:ext cx="956104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p Arrow 8"/>
          <p:cNvSpPr/>
          <p:nvPr/>
        </p:nvSpPr>
        <p:spPr>
          <a:xfrm rot="16200000">
            <a:off x="2905315" y="5335371"/>
            <a:ext cx="641375" cy="1620712"/>
          </a:xfrm>
          <a:prstGeom prst="upArrow">
            <a:avLst/>
          </a:prstGeom>
          <a:solidFill>
            <a:srgbClr val="99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1" name="TextBox 10"/>
          <p:cNvSpPr txBox="1"/>
          <p:nvPr/>
        </p:nvSpPr>
        <p:spPr>
          <a:xfrm>
            <a:off x="4546311" y="5673804"/>
            <a:ext cx="309937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67" b="1" dirty="0"/>
              <a:t>Acirramento</a:t>
            </a:r>
            <a:r>
              <a:rPr lang="pt-BR" sz="2667" b="1" dirty="0">
                <a:solidFill>
                  <a:srgbClr val="660033"/>
                </a:solidFill>
              </a:rPr>
              <a:t> </a:t>
            </a:r>
            <a:r>
              <a:rPr lang="pt-BR" sz="2667" b="1" dirty="0"/>
              <a:t>de desigualdades</a:t>
            </a: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469793" y="87712"/>
            <a:ext cx="7990116" cy="64767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bg1"/>
                </a:solidFill>
                <a:latin typeface="+mn-lt"/>
              </a:rPr>
              <a:t>CONJUNTURA</a:t>
            </a:r>
          </a:p>
          <a:p>
            <a:r>
              <a:rPr lang="pt-BR" sz="2400" b="1" dirty="0">
                <a:solidFill>
                  <a:schemeClr val="bg1"/>
                </a:solidFill>
                <a:latin typeface="+mn-lt"/>
              </a:rPr>
              <a:t>2 Dinâmicas principais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6096000" y="1396034"/>
            <a:ext cx="6023864" cy="4274228"/>
            <a:chOff x="4098080" y="311150"/>
            <a:chExt cx="3733800" cy="2870200"/>
          </a:xfrm>
        </p:grpSpPr>
        <p:graphicFrame>
          <p:nvGraphicFramePr>
            <p:cNvPr id="12" name="Diagrama 11"/>
            <p:cNvGraphicFramePr/>
            <p:nvPr/>
          </p:nvGraphicFramePr>
          <p:xfrm>
            <a:off x="4098080" y="311150"/>
            <a:ext cx="3733800" cy="2870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3" name="CaixaDeTexto 12"/>
            <p:cNvSpPr txBox="1"/>
            <p:nvPr/>
          </p:nvSpPr>
          <p:spPr>
            <a:xfrm>
              <a:off x="4846528" y="667120"/>
              <a:ext cx="2019300" cy="80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8E1B00"/>
                  </a:solidFill>
                </a:rPr>
                <a:t>Dinâmica da perda da função produtiva</a:t>
              </a:r>
              <a:endParaRPr lang="pt-BR" sz="2400" b="1" cap="all" dirty="0">
                <a:solidFill>
                  <a:srgbClr val="8E1B00"/>
                </a:solidFill>
              </a:endParaRPr>
            </a:p>
            <a:p>
              <a:pPr algn="ctr"/>
              <a:endParaRPr lang="pt-BR" sz="2400" b="1" cap="all" dirty="0">
                <a:solidFill>
                  <a:srgbClr val="8E1B00"/>
                </a:solidFill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940013" y="1390547"/>
            <a:ext cx="4978400" cy="4279715"/>
            <a:chOff x="609600" y="1038364"/>
            <a:chExt cx="3733800" cy="3209786"/>
          </a:xfrm>
        </p:grpSpPr>
        <p:graphicFrame>
          <p:nvGraphicFramePr>
            <p:cNvPr id="16" name="Diagrama 15"/>
            <p:cNvGraphicFramePr/>
            <p:nvPr/>
          </p:nvGraphicFramePr>
          <p:xfrm>
            <a:off x="609600" y="1038364"/>
            <a:ext cx="3733800" cy="320978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7" name="CaixaDeTexto 16"/>
            <p:cNvSpPr txBox="1"/>
            <p:nvPr/>
          </p:nvSpPr>
          <p:spPr>
            <a:xfrm>
              <a:off x="1381045" y="1301555"/>
              <a:ext cx="201930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001D58"/>
                  </a:solidFill>
                </a:rPr>
                <a:t>Dinâmica dos ganhos de produtividade </a:t>
              </a:r>
              <a:endParaRPr lang="pt-BR" sz="2400" b="1" cap="all" dirty="0">
                <a:solidFill>
                  <a:srgbClr val="001D58"/>
                </a:solidFill>
              </a:endParaRPr>
            </a:p>
            <a:p>
              <a:pPr algn="ctr"/>
              <a:endParaRPr lang="pt-BR" sz="2400" dirty="0"/>
            </a:p>
          </p:txBody>
        </p:sp>
      </p:grpSp>
      <p:pic>
        <p:nvPicPr>
          <p:cNvPr id="4" name="Imagem 3" descr="File:Unbalanced scales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622" y="4940894"/>
            <a:ext cx="783868" cy="687925"/>
          </a:xfrm>
          <a:prstGeom prst="rect">
            <a:avLst/>
          </a:prstGeom>
        </p:spPr>
      </p:pic>
      <p:sp>
        <p:nvSpPr>
          <p:cNvPr id="24" name="Up Arrow 8"/>
          <p:cNvSpPr/>
          <p:nvPr/>
        </p:nvSpPr>
        <p:spPr>
          <a:xfrm rot="5400000">
            <a:off x="8611882" y="5335199"/>
            <a:ext cx="641031" cy="1620712"/>
          </a:xfrm>
          <a:prstGeom prst="upArrow">
            <a:avLst/>
          </a:prstGeom>
          <a:solidFill>
            <a:srgbClr val="9900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40849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7534 -0.000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64198E-7 L 0.09202 0.002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a 21"/>
          <p:cNvGraphicFramePr/>
          <p:nvPr/>
        </p:nvGraphicFramePr>
        <p:xfrm>
          <a:off x="1080000" y="1159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a 22"/>
          <p:cNvGraphicFramePr/>
          <p:nvPr/>
        </p:nvGraphicFramePr>
        <p:xfrm>
          <a:off x="1078587" y="1159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/>
        </p:nvGraphicFramePr>
        <p:xfrm>
          <a:off x="304800" y="1088064"/>
          <a:ext cx="2381987" cy="203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Seta para a Direita Listrada 12"/>
          <p:cNvSpPr/>
          <p:nvPr/>
        </p:nvSpPr>
        <p:spPr>
          <a:xfrm rot="1442696">
            <a:off x="2329763" y="2060220"/>
            <a:ext cx="1083973" cy="628905"/>
          </a:xfrm>
          <a:prstGeom prst="strip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2" name="TextBox 11"/>
          <p:cNvSpPr txBox="1"/>
          <p:nvPr/>
        </p:nvSpPr>
        <p:spPr>
          <a:xfrm rot="18437630">
            <a:off x="336375" y="3858710"/>
            <a:ext cx="456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EMERGENTES</a:t>
            </a:r>
            <a:r>
              <a:rPr lang="pt-BR" sz="2400" i="1" dirty="0"/>
              <a:t> →</a:t>
            </a: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 4.580 mil </a:t>
            </a:r>
            <a:r>
              <a:rPr lang="pt-BR" sz="2400" b="1" dirty="0" err="1">
                <a:solidFill>
                  <a:schemeClr val="bg2">
                    <a:lumMod val="10000"/>
                  </a:schemeClr>
                </a:solidFill>
              </a:rPr>
              <a:t>estab</a:t>
            </a: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18" name="Group"/>
          <p:cNvGrpSpPr/>
          <p:nvPr/>
        </p:nvGrpSpPr>
        <p:grpSpPr>
          <a:xfrm>
            <a:off x="-474136" y="-218006"/>
            <a:ext cx="12767736" cy="1208607"/>
            <a:chOff x="0" y="204350"/>
            <a:chExt cx="15569883" cy="2756010"/>
          </a:xfrm>
        </p:grpSpPr>
        <p:sp>
          <p:nvSpPr>
            <p:cNvPr id="19" name="Shape"/>
            <p:cNvSpPr/>
            <p:nvPr/>
          </p:nvSpPr>
          <p:spPr>
            <a:xfrm>
              <a:off x="543455" y="494610"/>
              <a:ext cx="15026428" cy="24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extrusionOk="0">
                  <a:moveTo>
                    <a:pt x="258" y="74"/>
                  </a:moveTo>
                  <a:lnTo>
                    <a:pt x="21600" y="0"/>
                  </a:lnTo>
                  <a:lnTo>
                    <a:pt x="21556" y="3673"/>
                  </a:lnTo>
                  <a:cubicBezTo>
                    <a:pt x="20439" y="2923"/>
                    <a:pt x="19305" y="3393"/>
                    <a:pt x="18223" y="5056"/>
                  </a:cubicBezTo>
                  <a:cubicBezTo>
                    <a:pt x="17653" y="5932"/>
                    <a:pt x="17103" y="7132"/>
                    <a:pt x="16550" y="8274"/>
                  </a:cubicBezTo>
                  <a:cubicBezTo>
                    <a:pt x="12941" y="15720"/>
                    <a:pt x="9186" y="20808"/>
                    <a:pt x="5364" y="21348"/>
                  </a:cubicBezTo>
                  <a:cubicBezTo>
                    <a:pt x="3576" y="21600"/>
                    <a:pt x="1779" y="20849"/>
                    <a:pt x="0" y="19072"/>
                  </a:cubicBezTo>
                  <a:lnTo>
                    <a:pt x="258" y="74"/>
                  </a:lnTo>
                  <a:close/>
                </a:path>
              </a:pathLst>
            </a:custGeom>
            <a:solidFill>
              <a:srgbClr val="18B83E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  <p:sp>
          <p:nvSpPr>
            <p:cNvPr id="28" name="Shape"/>
            <p:cNvSpPr/>
            <p:nvPr/>
          </p:nvSpPr>
          <p:spPr>
            <a:xfrm>
              <a:off x="0" y="204350"/>
              <a:ext cx="13407835" cy="26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extrusionOk="0">
                  <a:moveTo>
                    <a:pt x="180" y="67"/>
                  </a:moveTo>
                  <a:lnTo>
                    <a:pt x="21600" y="0"/>
                  </a:lnTo>
                  <a:lnTo>
                    <a:pt x="21555" y="3319"/>
                  </a:lnTo>
                  <a:cubicBezTo>
                    <a:pt x="20397" y="1827"/>
                    <a:pt x="19175" y="1945"/>
                    <a:pt x="18029" y="3655"/>
                  </a:cubicBezTo>
                  <a:cubicBezTo>
                    <a:pt x="16706" y="5631"/>
                    <a:pt x="15563" y="9615"/>
                    <a:pt x="14328" y="12640"/>
                  </a:cubicBezTo>
                  <a:cubicBezTo>
                    <a:pt x="11280" y="20102"/>
                    <a:pt x="7832" y="21600"/>
                    <a:pt x="4466" y="20462"/>
                  </a:cubicBezTo>
                  <a:cubicBezTo>
                    <a:pt x="2970" y="19956"/>
                    <a:pt x="1478" y="18934"/>
                    <a:pt x="0" y="17391"/>
                  </a:cubicBezTo>
                  <a:lnTo>
                    <a:pt x="180" y="67"/>
                  </a:lnTo>
                  <a:close/>
                </a:path>
              </a:pathLst>
            </a:custGeom>
            <a:solidFill>
              <a:srgbClr val="3281C8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</p:grpSp>
      <p:pic>
        <p:nvPicPr>
          <p:cNvPr id="29" name="Imagem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96" y="260079"/>
            <a:ext cx="956104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650091" y="98795"/>
            <a:ext cx="568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</a:rPr>
              <a:t>NOVOS ATORES DO RURAL</a:t>
            </a:r>
          </a:p>
        </p:txBody>
      </p:sp>
      <p:sp>
        <p:nvSpPr>
          <p:cNvPr id="20" name="TextBox 8"/>
          <p:cNvSpPr txBox="1"/>
          <p:nvPr/>
        </p:nvSpPr>
        <p:spPr>
          <a:xfrm>
            <a:off x="6576065" y="1452917"/>
            <a:ext cx="476947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dirty="0"/>
              <a:t>8% dos estab (350 mil)</a:t>
            </a:r>
          </a:p>
          <a:p>
            <a:r>
              <a:rPr lang="pt-BR" sz="2133" b="1" dirty="0"/>
              <a:t>66% da VBP</a:t>
            </a:r>
          </a:p>
          <a:p>
            <a:r>
              <a:rPr lang="pt-BR" sz="2133" b="1" dirty="0"/>
              <a:t>10% da área (22 Mha) </a:t>
            </a:r>
          </a:p>
        </p:txBody>
      </p:sp>
      <p:sp>
        <p:nvSpPr>
          <p:cNvPr id="27" name="TextBox 18"/>
          <p:cNvSpPr txBox="1"/>
          <p:nvPr/>
        </p:nvSpPr>
        <p:spPr>
          <a:xfrm>
            <a:off x="7315200" y="3045635"/>
            <a:ext cx="457200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dirty="0"/>
              <a:t>22% dos estab (1 milhão)</a:t>
            </a:r>
          </a:p>
          <a:p>
            <a:r>
              <a:rPr lang="pt-BR" sz="2133" b="1" dirty="0"/>
              <a:t>26% da VBP</a:t>
            </a:r>
          </a:p>
          <a:p>
            <a:r>
              <a:rPr lang="pt-BR" sz="2133" b="1" dirty="0"/>
              <a:t>60% da área (85 Mha)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8437860" y="4801408"/>
            <a:ext cx="416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70%  dos estab (3.2 milhões)</a:t>
            </a:r>
          </a:p>
          <a:p>
            <a:r>
              <a:rPr lang="pt-BR" sz="2000" dirty="0"/>
              <a:t>  </a:t>
            </a:r>
            <a:r>
              <a:rPr lang="pt-BR" sz="2000" b="1" dirty="0"/>
              <a:t>8% da VBP,</a:t>
            </a:r>
          </a:p>
          <a:p>
            <a:r>
              <a:rPr lang="pt-BR" sz="2000" b="1" dirty="0"/>
              <a:t>30% da área (44 Mha)</a:t>
            </a:r>
          </a:p>
        </p:txBody>
      </p:sp>
      <p:pic>
        <p:nvPicPr>
          <p:cNvPr id="34" name="Imagem 33" descr="People Group Crowd · Free vector graphic on Pixabay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87" y="489910"/>
            <a:ext cx="1068140" cy="1001381"/>
          </a:xfrm>
          <a:prstGeom prst="rect">
            <a:avLst/>
          </a:prstGeom>
        </p:spPr>
      </p:pic>
      <p:sp>
        <p:nvSpPr>
          <p:cNvPr id="24" name="CaixaDeTexto 11"/>
          <p:cNvSpPr txBox="1"/>
          <p:nvPr/>
        </p:nvSpPr>
        <p:spPr>
          <a:xfrm>
            <a:off x="-111971" y="6550223"/>
            <a:ext cx="72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pt-BR" sz="1600" dirty="0"/>
              <a:t>Fonte: elaboração com base no Censo Agropecuário IBGE 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endParaRPr lang="pt-BR" sz="1600" dirty="0"/>
          </a:p>
        </p:txBody>
      </p:sp>
      <p:sp>
        <p:nvSpPr>
          <p:cNvPr id="17" name="TextBox 21"/>
          <p:cNvSpPr txBox="1"/>
          <p:nvPr/>
        </p:nvSpPr>
        <p:spPr>
          <a:xfrm>
            <a:off x="6604001" y="2509333"/>
            <a:ext cx="4931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critério: VBP anual &gt;500mil </a:t>
            </a:r>
            <a:r>
              <a:rPr lang="pt-BR" sz="1400" b="1" i="1" dirty="0">
                <a:solidFill>
                  <a:srgbClr val="0000FF"/>
                </a:solidFill>
              </a:rPr>
              <a:t>OU</a:t>
            </a:r>
            <a:r>
              <a:rPr lang="pt-BR" sz="1400" i="1" dirty="0">
                <a:solidFill>
                  <a:srgbClr val="0000FF"/>
                </a:solidFill>
              </a:rPr>
              <a:t> </a:t>
            </a:r>
            <a:r>
              <a:rPr lang="pt-BR" sz="1400" i="1" dirty="0"/>
              <a:t>[VBP &gt;50mil </a:t>
            </a:r>
            <a:r>
              <a:rPr lang="pt-BR" sz="1400" b="1" i="1" dirty="0">
                <a:solidFill>
                  <a:srgbClr val="002060"/>
                </a:solidFill>
              </a:rPr>
              <a:t>E</a:t>
            </a:r>
            <a:r>
              <a:rPr lang="pt-BR" sz="1400" i="1" dirty="0"/>
              <a:t> VBP/ha &gt; 10.000]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7483227" y="4089542"/>
            <a:ext cx="5318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critério: [área total &gt;100ha </a:t>
            </a:r>
            <a:r>
              <a:rPr lang="pt-BR" sz="1400" b="1" i="1" dirty="0">
                <a:solidFill>
                  <a:srgbClr val="002060"/>
                </a:solidFill>
              </a:rPr>
              <a:t>E</a:t>
            </a:r>
            <a:r>
              <a:rPr lang="pt-BR" sz="1400" i="1" dirty="0"/>
              <a:t> VBP/ha&lt;500]</a:t>
            </a:r>
          </a:p>
          <a:p>
            <a:r>
              <a:rPr lang="pt-BR" sz="1400" i="1" dirty="0">
                <a:solidFill>
                  <a:srgbClr val="00B050"/>
                </a:solidFill>
              </a:rPr>
              <a:t> </a:t>
            </a:r>
            <a:r>
              <a:rPr lang="pt-BR" sz="1400" b="1" i="1" dirty="0">
                <a:solidFill>
                  <a:srgbClr val="00B050"/>
                </a:solidFill>
              </a:rPr>
              <a:t>OU</a:t>
            </a:r>
            <a:r>
              <a:rPr lang="pt-BR" sz="1400" i="1" dirty="0">
                <a:solidFill>
                  <a:srgbClr val="00B050"/>
                </a:solidFill>
              </a:rPr>
              <a:t> </a:t>
            </a:r>
            <a:r>
              <a:rPr lang="pt-BR" sz="1400" i="1" dirty="0"/>
              <a:t>[area total &lt; 100ha </a:t>
            </a:r>
            <a:r>
              <a:rPr lang="pt-BR" sz="1400" b="1" i="1" dirty="0">
                <a:solidFill>
                  <a:srgbClr val="002060"/>
                </a:solidFill>
              </a:rPr>
              <a:t>E</a:t>
            </a:r>
            <a:r>
              <a:rPr lang="pt-BR" sz="1400" i="1" dirty="0"/>
              <a:t> VBP 25 a 100 mil </a:t>
            </a:r>
            <a:r>
              <a:rPr lang="pt-BR" sz="1400" b="1" i="1" dirty="0">
                <a:solidFill>
                  <a:srgbClr val="002060"/>
                </a:solidFill>
              </a:rPr>
              <a:t>E </a:t>
            </a:r>
            <a:r>
              <a:rPr lang="pt-BR" sz="1400" i="1" dirty="0"/>
              <a:t>VBP/ha &lt; 10.000]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8534401" y="5765800"/>
            <a:ext cx="4193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/>
              <a:t>critério: VBP anual &lt;25 mil </a:t>
            </a:r>
            <a:r>
              <a:rPr lang="pt-BR" sz="1600" b="1" i="1" dirty="0">
                <a:solidFill>
                  <a:srgbClr val="C00000"/>
                </a:solidFill>
              </a:rPr>
              <a:t>E</a:t>
            </a:r>
            <a:r>
              <a:rPr lang="pt-BR" sz="1400" i="1" dirty="0">
                <a:solidFill>
                  <a:srgbClr val="C00000"/>
                </a:solidFill>
              </a:rPr>
              <a:t> </a:t>
            </a:r>
            <a:r>
              <a:rPr lang="pt-BR" sz="1400" i="1" dirty="0"/>
              <a:t>área total &lt;100 ha]</a:t>
            </a:r>
          </a:p>
        </p:txBody>
      </p:sp>
    </p:spTree>
    <p:extLst>
      <p:ext uri="{BB962C8B-B14F-4D97-AF65-F5344CB8AC3E}">
        <p14:creationId xmlns:p14="http://schemas.microsoft.com/office/powerpoint/2010/main" val="235788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"/>
          <p:cNvGrpSpPr/>
          <p:nvPr/>
        </p:nvGrpSpPr>
        <p:grpSpPr>
          <a:xfrm>
            <a:off x="-474136" y="-218006"/>
            <a:ext cx="12767736" cy="1208607"/>
            <a:chOff x="0" y="204350"/>
            <a:chExt cx="15569883" cy="2756010"/>
          </a:xfrm>
        </p:grpSpPr>
        <p:sp>
          <p:nvSpPr>
            <p:cNvPr id="31" name="Shape"/>
            <p:cNvSpPr/>
            <p:nvPr/>
          </p:nvSpPr>
          <p:spPr>
            <a:xfrm>
              <a:off x="543455" y="494610"/>
              <a:ext cx="15026428" cy="246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extrusionOk="0">
                  <a:moveTo>
                    <a:pt x="258" y="74"/>
                  </a:moveTo>
                  <a:lnTo>
                    <a:pt x="21600" y="0"/>
                  </a:lnTo>
                  <a:lnTo>
                    <a:pt x="21556" y="3673"/>
                  </a:lnTo>
                  <a:cubicBezTo>
                    <a:pt x="20439" y="2923"/>
                    <a:pt x="19305" y="3393"/>
                    <a:pt x="18223" y="5056"/>
                  </a:cubicBezTo>
                  <a:cubicBezTo>
                    <a:pt x="17653" y="5932"/>
                    <a:pt x="17103" y="7132"/>
                    <a:pt x="16550" y="8274"/>
                  </a:cubicBezTo>
                  <a:cubicBezTo>
                    <a:pt x="12941" y="15720"/>
                    <a:pt x="9186" y="20808"/>
                    <a:pt x="5364" y="21348"/>
                  </a:cubicBezTo>
                  <a:cubicBezTo>
                    <a:pt x="3576" y="21600"/>
                    <a:pt x="1779" y="20849"/>
                    <a:pt x="0" y="19072"/>
                  </a:cubicBezTo>
                  <a:lnTo>
                    <a:pt x="258" y="74"/>
                  </a:lnTo>
                  <a:close/>
                </a:path>
              </a:pathLst>
            </a:custGeom>
            <a:solidFill>
              <a:srgbClr val="18B83E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  <p:sp>
          <p:nvSpPr>
            <p:cNvPr id="33" name="Shape"/>
            <p:cNvSpPr/>
            <p:nvPr/>
          </p:nvSpPr>
          <p:spPr>
            <a:xfrm>
              <a:off x="0" y="204350"/>
              <a:ext cx="13407835" cy="265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extrusionOk="0">
                  <a:moveTo>
                    <a:pt x="180" y="67"/>
                  </a:moveTo>
                  <a:lnTo>
                    <a:pt x="21600" y="0"/>
                  </a:lnTo>
                  <a:lnTo>
                    <a:pt x="21555" y="3319"/>
                  </a:lnTo>
                  <a:cubicBezTo>
                    <a:pt x="20397" y="1827"/>
                    <a:pt x="19175" y="1945"/>
                    <a:pt x="18029" y="3655"/>
                  </a:cubicBezTo>
                  <a:cubicBezTo>
                    <a:pt x="16706" y="5631"/>
                    <a:pt x="15563" y="9615"/>
                    <a:pt x="14328" y="12640"/>
                  </a:cubicBezTo>
                  <a:cubicBezTo>
                    <a:pt x="11280" y="20102"/>
                    <a:pt x="7832" y="21600"/>
                    <a:pt x="4466" y="20462"/>
                  </a:cubicBezTo>
                  <a:cubicBezTo>
                    <a:pt x="2970" y="19956"/>
                    <a:pt x="1478" y="18934"/>
                    <a:pt x="0" y="17391"/>
                  </a:cubicBezTo>
                  <a:lnTo>
                    <a:pt x="180" y="67"/>
                  </a:lnTo>
                  <a:close/>
                </a:path>
              </a:pathLst>
            </a:custGeom>
            <a:solidFill>
              <a:srgbClr val="3281C8">
                <a:alpha val="8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667"/>
            </a:p>
          </p:txBody>
        </p:sp>
      </p:grpSp>
      <p:graphicFrame>
        <p:nvGraphicFramePr>
          <p:cNvPr id="22" name="Diagrama 21"/>
          <p:cNvGraphicFramePr/>
          <p:nvPr/>
        </p:nvGraphicFramePr>
        <p:xfrm>
          <a:off x="1080000" y="11599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a 22"/>
          <p:cNvGraphicFramePr/>
          <p:nvPr/>
        </p:nvGraphicFramePr>
        <p:xfrm>
          <a:off x="203200" y="11801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2" name="TextBox 11"/>
          <p:cNvSpPr txBox="1"/>
          <p:nvPr/>
        </p:nvSpPr>
        <p:spPr>
          <a:xfrm rot="18437630">
            <a:off x="-539011" y="3878888"/>
            <a:ext cx="456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EMERGENTES</a:t>
            </a:r>
            <a:r>
              <a:rPr lang="pt-BR" sz="2400" i="1" dirty="0"/>
              <a:t> →</a:t>
            </a: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 4.580 mil </a:t>
            </a:r>
            <a:r>
              <a:rPr lang="pt-BR" sz="2400" b="1" dirty="0" err="1">
                <a:solidFill>
                  <a:schemeClr val="bg2">
                    <a:lumMod val="10000"/>
                  </a:schemeClr>
                </a:solidFill>
              </a:rPr>
              <a:t>estab</a:t>
            </a: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9" name="Imagem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96" y="260079"/>
            <a:ext cx="956104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914522" y="108285"/>
            <a:ext cx="568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chemeClr val="bg1"/>
                </a:solidFill>
              </a:rPr>
              <a:t>ORIENTAÇÃO DA POLÍTICA</a:t>
            </a: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1585482161"/>
              </p:ext>
            </p:extLst>
          </p:nvPr>
        </p:nvGraphicFramePr>
        <p:xfrm>
          <a:off x="5144000" y="1650299"/>
          <a:ext cx="7352800" cy="441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3" name="Agrupar 2"/>
          <p:cNvGrpSpPr/>
          <p:nvPr/>
        </p:nvGrpSpPr>
        <p:grpSpPr>
          <a:xfrm>
            <a:off x="106948" y="38963"/>
            <a:ext cx="609600" cy="687923"/>
            <a:chOff x="1082960" y="1644386"/>
            <a:chExt cx="613223" cy="644033"/>
          </a:xfrm>
          <a:solidFill>
            <a:schemeClr val="bg1"/>
          </a:solidFill>
        </p:grpSpPr>
        <p:sp>
          <p:nvSpPr>
            <p:cNvPr id="25" name="Light Bulb"/>
            <p:cNvSpPr/>
            <p:nvPr/>
          </p:nvSpPr>
          <p:spPr>
            <a:xfrm>
              <a:off x="1225645" y="1790730"/>
              <a:ext cx="325254" cy="497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67733" tIns="67733" rIns="67733" bIns="67733" anchor="ctr"/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2933">
                <a:solidFill>
                  <a:srgbClr val="1E4E24"/>
                </a:solidFill>
              </a:endParaRPr>
            </a:p>
          </p:txBody>
        </p:sp>
        <p:sp>
          <p:nvSpPr>
            <p:cNvPr id="2" name="Fluxograma: Terminação 1"/>
            <p:cNvSpPr/>
            <p:nvPr/>
          </p:nvSpPr>
          <p:spPr>
            <a:xfrm>
              <a:off x="1365412" y="1644386"/>
              <a:ext cx="45719" cy="82844"/>
            </a:xfrm>
            <a:prstGeom prst="flowChartTerminator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3" name="Fluxograma: Terminação 12"/>
            <p:cNvSpPr/>
            <p:nvPr/>
          </p:nvSpPr>
          <p:spPr>
            <a:xfrm rot="2903102" flipH="1">
              <a:off x="1556817" y="1714751"/>
              <a:ext cx="45719" cy="88459"/>
            </a:xfrm>
            <a:prstGeom prst="flowChartTerminator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0" name="Fluxograma: Terminação 19"/>
            <p:cNvSpPr/>
            <p:nvPr/>
          </p:nvSpPr>
          <p:spPr>
            <a:xfrm rot="5400000" flipH="1">
              <a:off x="1629094" y="1888346"/>
              <a:ext cx="45719" cy="88459"/>
            </a:xfrm>
            <a:prstGeom prst="flowChartTerminator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1" name="Fluxograma: Terminação 20"/>
            <p:cNvSpPr/>
            <p:nvPr/>
          </p:nvSpPr>
          <p:spPr>
            <a:xfrm rot="5400000" flipH="1">
              <a:off x="1104330" y="1881070"/>
              <a:ext cx="45719" cy="88459"/>
            </a:xfrm>
            <a:prstGeom prst="flowChartTerminator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6" name="Fluxograma: Terminação 25"/>
            <p:cNvSpPr/>
            <p:nvPr/>
          </p:nvSpPr>
          <p:spPr>
            <a:xfrm rot="19103102" flipH="1">
              <a:off x="1172632" y="1711113"/>
              <a:ext cx="45719" cy="88459"/>
            </a:xfrm>
            <a:prstGeom prst="flowChartTerminator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48A0C830-60E2-5721-EE47-B93930CA783A}"/>
              </a:ext>
            </a:extLst>
          </p:cNvPr>
          <p:cNvSpPr txBox="1"/>
          <p:nvPr/>
        </p:nvSpPr>
        <p:spPr>
          <a:xfrm>
            <a:off x="5456903" y="1504335"/>
            <a:ext cx="666627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CRÉDITO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TECNOLOGIAS, INOVAÇÃO, ASSISTÊNCIA TÉCNICA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A MERCADOS, ATRAVÉS DA INTEGRAÇÃO (COOPERATIVAS OU EMPRESAS PRIVADAS)</a:t>
            </a:r>
            <a:endParaRPr lang="es-C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4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30337F0D60F8D4A878A6A247DD1C4E2" ma:contentTypeVersion="11" ma:contentTypeDescription="Crear nuevo documento." ma:contentTypeScope="" ma:versionID="aeb8cd8b18cdbe944d568ca742e1ea44">
  <xsd:schema xmlns:xsd="http://www.w3.org/2001/XMLSchema" xmlns:xs="http://www.w3.org/2001/XMLSchema" xmlns:p="http://schemas.microsoft.com/office/2006/metadata/properties" xmlns:ns2="8b2134f9-6795-4a61-ada5-9c4e1c07d692" xmlns:ns3="a6fa21e2-1e46-48e3-af76-12d468e6caa3" targetNamespace="http://schemas.microsoft.com/office/2006/metadata/properties" ma:root="true" ma:fieldsID="7821a02ef68d3fba0065a67374323904" ns2:_="" ns3:_="">
    <xsd:import namespace="8b2134f9-6795-4a61-ada5-9c4e1c07d692"/>
    <xsd:import namespace="a6fa21e2-1e46-48e3-af76-12d468e6ca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134f9-6795-4a61-ada5-9c4e1c07d6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a21e2-1e46-48e3-af76-12d468e6ca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94CB14-92FB-493E-83CD-48334A1FE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134f9-6795-4a61-ada5-9c4e1c07d692"/>
    <ds:schemaRef ds:uri="a6fa21e2-1e46-48e3-af76-12d468e6ca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54152C-402E-49D2-BA61-0EA39B892B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641CE2-0E0B-4295-BBDE-1B6CB0A0AF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619</Words>
  <Application>Microsoft Office PowerPoint</Application>
  <PresentationFormat>Widescreen</PresentationFormat>
  <Paragraphs>169</Paragraphs>
  <Slides>10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Formata Light Condensed</vt:lpstr>
      <vt:lpstr>Times New Roman</vt:lpstr>
      <vt:lpstr>Office Theme</vt:lpstr>
      <vt:lpstr>1_Office Theme</vt:lpstr>
      <vt:lpstr> “Desafios e avanços no fortalecimento de modelos de agricultura familiar e agroecológica no Brasil”  Fernando Henrique Kohlmann Schwanke Diretor de Projetos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recaudación de fondos para proyectos de cambio climático</dc:title>
  <dc:creator>Fernando Schwanke</dc:creator>
  <cp:lastModifiedBy>Silvana Egídio Mendonça Costa</cp:lastModifiedBy>
  <cp:revision>23</cp:revision>
  <dcterms:created xsi:type="dcterms:W3CDTF">2021-08-05T16:20:10Z</dcterms:created>
  <dcterms:modified xsi:type="dcterms:W3CDTF">2025-07-30T18:49:40Z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0x010100C30337F0D60F8D4A878A6A247DD1C4E2</vt:lpwstr>
  </property>
</Properties>
</file>