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4"/>
  </p:sldMasterIdLst>
  <p:notesMasterIdLst>
    <p:notesMasterId r:id="rId21"/>
  </p:notesMasterIdLst>
  <p:handoutMasterIdLst>
    <p:handoutMasterId r:id="rId22"/>
  </p:handoutMasterIdLst>
  <p:sldIdLst>
    <p:sldId id="4048" r:id="rId5"/>
    <p:sldId id="2147377804" r:id="rId6"/>
    <p:sldId id="13703" r:id="rId7"/>
    <p:sldId id="13702" r:id="rId8"/>
    <p:sldId id="2147377840" r:id="rId9"/>
    <p:sldId id="2147377854" r:id="rId10"/>
    <p:sldId id="2147377855" r:id="rId11"/>
    <p:sldId id="2147377856" r:id="rId12"/>
    <p:sldId id="2147377857" r:id="rId13"/>
    <p:sldId id="2147377835" r:id="rId14"/>
    <p:sldId id="2147377803" r:id="rId15"/>
    <p:sldId id="2147377831" r:id="rId16"/>
    <p:sldId id="2147377864" r:id="rId17"/>
    <p:sldId id="2147377865" r:id="rId18"/>
    <p:sldId id="2147377799" r:id="rId19"/>
    <p:sldId id="4003" r:id="rId20"/>
  </p:sldIdLst>
  <p:sldSz cx="12192000" cy="6858000"/>
  <p:notesSz cx="7099300" cy="10234613"/>
  <p:defaultTextStyle>
    <a:defPPr>
      <a:defRPr lang="pt-BR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87AE5B30-D24F-4333-8CCD-63B86E8C536F}">
          <p14:sldIdLst>
            <p14:sldId id="4048"/>
            <p14:sldId id="2147377804"/>
            <p14:sldId id="13703"/>
            <p14:sldId id="13702"/>
            <p14:sldId id="2147377840"/>
            <p14:sldId id="2147377854"/>
            <p14:sldId id="2147377855"/>
            <p14:sldId id="2147377856"/>
            <p14:sldId id="2147377857"/>
            <p14:sldId id="2147377835"/>
            <p14:sldId id="2147377803"/>
            <p14:sldId id="2147377831"/>
            <p14:sldId id="2147377864"/>
            <p14:sldId id="2147377865"/>
            <p14:sldId id="2147377799"/>
          </p14:sldIdLst>
        </p14:section>
        <p14:section name="Seção sem Título" id="{A891A9FE-F416-4193-8C8D-F1FB9F84C155}">
          <p14:sldIdLst>
            <p14:sldId id="40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9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4A3726-D150-29BA-FE1A-2BD35E19CF2D}" name="Elydia Mariana da Silva Hirata" initials="EH" userId="S::elydia.silva@bndes.gov.br::b29ea143-d7a8-4797-aaab-dbb452d0e547" providerId="AD"/>
  <p188:author id="{43C75BF9-F6FE-C2AD-463E-5C9BA8915A1C}" name="Bruna Pretti Casotti" initials="BP" userId="S::brunacasotti@bndes.gov.br::bd0880f2-b91e-4c99-8d8a-e42143b0d75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briel" initials="G" lastIdx="77" clrIdx="0"/>
  <p:cmAuthor id="1" name="Gabriel Ervilha" initials="GE" lastIdx="36" clrIdx="1"/>
  <p:cmAuthor id="2" name="Fernanda de Souza Lima da Costa e Silva" initials="FdSLdCeS" lastIdx="8" clrIdx="2"/>
  <p:cmAuthor id="3" name="Manuela Hungerbuhler" initials="MH" lastIdx="37" clrIdx="3">
    <p:extLst>
      <p:ext uri="{19B8F6BF-5375-455C-9EA6-DF929625EA0E}">
        <p15:presenceInfo xmlns:p15="http://schemas.microsoft.com/office/powerpoint/2012/main" userId="83c7b8126621ba88" providerId="Windows Live"/>
      </p:ext>
    </p:extLst>
  </p:cmAuthor>
  <p:cmAuthor id="4" name="Monica Monteiro" initials="MM" lastIdx="32" clrIdx="4">
    <p:extLst>
      <p:ext uri="{19B8F6BF-5375-455C-9EA6-DF929625EA0E}">
        <p15:presenceInfo xmlns:p15="http://schemas.microsoft.com/office/powerpoint/2012/main" userId="7042652b07443869" providerId="Windows Live"/>
      </p:ext>
    </p:extLst>
  </p:cmAuthor>
  <p:cmAuthor id="5" name="Juliana Del Santoro Reis" initials="JDSR" lastIdx="9" clrIdx="5">
    <p:extLst>
      <p:ext uri="{19B8F6BF-5375-455C-9EA6-DF929625EA0E}">
        <p15:presenceInfo xmlns:p15="http://schemas.microsoft.com/office/powerpoint/2012/main" userId="ea8db2e915596fa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1C5E0"/>
    <a:srgbClr val="EDF0F4"/>
    <a:srgbClr val="40BFE8"/>
    <a:srgbClr val="0FAAE1"/>
    <a:srgbClr val="FFFF00"/>
    <a:srgbClr val="ACC4D4"/>
    <a:srgbClr val="FF3300"/>
    <a:srgbClr val="1E428B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6BDC57-B094-D4D7-E32D-01A88FF28CFC}" v="355" dt="2024-04-15T21:07:36.842"/>
    <p1510:client id="{0FD75245-C30C-4AAD-964C-AA4C03B8E854}" v="4" dt="2024-04-15T22:26:22.417"/>
    <p1510:client id="{87DC9854-EED4-4CE0-9D7C-F1DA9BD3014F}" v="73" dt="2024-04-15T21:50:11.2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251"/>
        <p:guide pos="39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o Paulo Pieroni" userId="0cc0e6da-011f-438b-a33b-88b60c1a5344" providerId="ADAL" clId="{B1FF135A-4E74-4355-9793-A85E59BFE42A}"/>
    <pc:docChg chg="modSld">
      <pc:chgData name="Joao Paulo Pieroni" userId="0cc0e6da-011f-438b-a33b-88b60c1a5344" providerId="ADAL" clId="{B1FF135A-4E74-4355-9793-A85E59BFE42A}" dt="2024-04-16T14:13:46.075" v="20" actId="20577"/>
      <pc:docMkLst>
        <pc:docMk/>
      </pc:docMkLst>
      <pc:sldChg chg="modSp mod">
        <pc:chgData name="Joao Paulo Pieroni" userId="0cc0e6da-011f-438b-a33b-88b60c1a5344" providerId="ADAL" clId="{B1FF135A-4E74-4355-9793-A85E59BFE42A}" dt="2024-04-16T14:13:46.075" v="20" actId="20577"/>
        <pc:sldMkLst>
          <pc:docMk/>
          <pc:sldMk cId="2618485132" sldId="4048"/>
        </pc:sldMkLst>
        <pc:spChg chg="mod">
          <ac:chgData name="Joao Paulo Pieroni" userId="0cc0e6da-011f-438b-a33b-88b60c1a5344" providerId="ADAL" clId="{B1FF135A-4E74-4355-9793-A85E59BFE42A}" dt="2024-04-16T14:13:46.075" v="20" actId="20577"/>
          <ac:spMkLst>
            <pc:docMk/>
            <pc:sldMk cId="2618485132" sldId="4048"/>
            <ac:spMk id="4" creationId="{B68B7AA7-D937-E995-35ED-85F6D1D3A79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5092F14-4EA2-4707-8DAA-2EB89802C3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363" cy="513508"/>
          </a:xfrm>
          <a:prstGeom prst="rect">
            <a:avLst/>
          </a:prstGeom>
        </p:spPr>
        <p:txBody>
          <a:bodyPr vert="horz" lIns="94897" tIns="47449" rIns="94897" bIns="4744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45B6981-2B9A-410F-AF61-545C1D4768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6" y="0"/>
            <a:ext cx="3076363" cy="513508"/>
          </a:xfrm>
          <a:prstGeom prst="rect">
            <a:avLst/>
          </a:prstGeom>
        </p:spPr>
        <p:txBody>
          <a:bodyPr vert="horz" lIns="94897" tIns="47449" rIns="94897" bIns="47449" rtlCol="0"/>
          <a:lstStyle>
            <a:lvl1pPr algn="r">
              <a:defRPr sz="1200"/>
            </a:lvl1pPr>
          </a:lstStyle>
          <a:p>
            <a:fld id="{A07FBC25-7EE0-40D7-B8C4-B6D801F68922}" type="datetimeFigureOut">
              <a:rPr lang="pt-BR" smtClean="0"/>
              <a:pPr/>
              <a:t>16/04/2024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3F72678-A991-47AC-A906-D292E57A06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721108"/>
            <a:ext cx="3076363" cy="513507"/>
          </a:xfrm>
          <a:prstGeom prst="rect">
            <a:avLst/>
          </a:prstGeom>
        </p:spPr>
        <p:txBody>
          <a:bodyPr vert="horz" lIns="94897" tIns="47449" rIns="94897" bIns="4744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0AFA0FE-1C16-4E79-AABF-2E1A36EA68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6" y="9721108"/>
            <a:ext cx="3076363" cy="513507"/>
          </a:xfrm>
          <a:prstGeom prst="rect">
            <a:avLst/>
          </a:prstGeom>
        </p:spPr>
        <p:txBody>
          <a:bodyPr vert="horz" lIns="94897" tIns="47449" rIns="94897" bIns="47449" rtlCol="0" anchor="b"/>
          <a:lstStyle>
            <a:lvl1pPr algn="r">
              <a:defRPr sz="1200"/>
            </a:lvl1pPr>
          </a:lstStyle>
          <a:p>
            <a:fld id="{415E1BE4-4DEA-4944-AB28-0B54F7C11FF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133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363" cy="513508"/>
          </a:xfrm>
          <a:prstGeom prst="rect">
            <a:avLst/>
          </a:prstGeom>
        </p:spPr>
        <p:txBody>
          <a:bodyPr vert="horz" lIns="94897" tIns="47449" rIns="94897" bIns="4744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6" y="0"/>
            <a:ext cx="3076363" cy="513508"/>
          </a:xfrm>
          <a:prstGeom prst="rect">
            <a:avLst/>
          </a:prstGeom>
        </p:spPr>
        <p:txBody>
          <a:bodyPr vert="horz" lIns="94897" tIns="47449" rIns="94897" bIns="47449" rtlCol="0"/>
          <a:lstStyle>
            <a:lvl1pPr algn="r">
              <a:defRPr sz="1200"/>
            </a:lvl1pPr>
          </a:lstStyle>
          <a:p>
            <a:fld id="{B167CFB9-5951-4992-96D7-E414957DA221}" type="datetimeFigureOut">
              <a:rPr lang="pt-BR" smtClean="0"/>
              <a:pPr/>
              <a:t>16/04/2024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7" tIns="47449" rIns="94897" bIns="47449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4897" tIns="47449" rIns="94897" bIns="47449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2" y="9721108"/>
            <a:ext cx="3076363" cy="513507"/>
          </a:xfrm>
          <a:prstGeom prst="rect">
            <a:avLst/>
          </a:prstGeom>
        </p:spPr>
        <p:txBody>
          <a:bodyPr vert="horz" lIns="94897" tIns="47449" rIns="94897" bIns="4744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6" y="9721108"/>
            <a:ext cx="3076363" cy="513507"/>
          </a:xfrm>
          <a:prstGeom prst="rect">
            <a:avLst/>
          </a:prstGeom>
        </p:spPr>
        <p:txBody>
          <a:bodyPr vert="horz" lIns="94897" tIns="47449" rIns="94897" bIns="47449" rtlCol="0" anchor="b"/>
          <a:lstStyle>
            <a:lvl1pPr algn="r">
              <a:defRPr sz="1200"/>
            </a:lvl1pPr>
          </a:lstStyle>
          <a:p>
            <a:fld id="{B368B1CB-06F0-4EF3-B58F-D7B00E25312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2165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8B1CB-06F0-4EF3-B58F-D7B00E25312A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8166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8B1CB-06F0-4EF3-B58F-D7B00E25312A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231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8B1CB-06F0-4EF3-B58F-D7B00E25312A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857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8B1CB-06F0-4EF3-B58F-D7B00E25312A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2916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0.jpeg"/><Relationship Id="rId9" Type="http://schemas.openxmlformats.org/officeDocument/2006/relationships/image" Target="../media/image13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6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791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24D3B487-C0B0-A186-06AE-4C557DF997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03535" y="6564401"/>
            <a:ext cx="977518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lang="pt-BR" sz="1100"/>
              <a:t>CLASSIFICAÇÃO: Documento controlado	RESTRIÇÃO DE ACESSO: Empresas do Sistema BNDES 	UNIDADE GESTORA: AI/</a:t>
            </a:r>
            <a:r>
              <a:rPr lang="pt-BR" sz="1100" err="1"/>
              <a:t>DEINOV</a:t>
            </a:r>
            <a:endParaRPr lang="pt-BR" sz="110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BB5ABFD-9681-0B42-9CF1-BD15F56954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7786" y="11229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7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24D3B487-C0B0-A186-06AE-4C557DF997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6" y="6167652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</a:p>
        </p:txBody>
      </p:sp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10372" y="12202"/>
            <a:ext cx="5794521" cy="2422290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32E600-9519-C4C9-D393-AAB01FB5D4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11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24D3B487-C0B0-A186-06AE-4C557DF997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6" y="6167652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</a:p>
        </p:txBody>
      </p:sp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10372" y="12201"/>
            <a:ext cx="4732109" cy="1677113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32E600-9519-C4C9-D393-AAB01FB5D4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12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10372" y="12201"/>
            <a:ext cx="4732109" cy="1677113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rgbClr val="009933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32E600-9519-C4C9-D393-AAB01FB5D4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69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3885" y="4568"/>
            <a:ext cx="1453439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004388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0224B5-B074-0AB9-EF5B-86F6C82E7D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15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24D3B487-C0B0-A186-06AE-4C557DF997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6" y="6167652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</a:p>
        </p:txBody>
      </p:sp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3885" y="4568"/>
            <a:ext cx="1453439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004388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6977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>
            <a:off x="3885" y="4568"/>
            <a:ext cx="1453439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11371ED-58E2-0B98-9545-90EA87797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07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áfico 3">
            <a:extLst>
              <a:ext uri="{FF2B5EF4-FFF2-40B4-BE49-F238E27FC236}">
                <a16:creationId xmlns:a16="http://schemas.microsoft.com/office/drawing/2014/main" id="{46D9F7AA-71BF-68B5-09CE-0FAD5F459A7C}"/>
              </a:ext>
            </a:extLst>
          </p:cNvPr>
          <p:cNvSpPr/>
          <p:nvPr userDrawn="1"/>
        </p:nvSpPr>
        <p:spPr>
          <a:xfrm rot="10800000">
            <a:off x="3885" y="4568"/>
            <a:ext cx="1453439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294D870-0CE4-B7FC-84E3-CCA25CAD8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70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áfico 3">
            <a:extLst>
              <a:ext uri="{FF2B5EF4-FFF2-40B4-BE49-F238E27FC236}">
                <a16:creationId xmlns:a16="http://schemas.microsoft.com/office/drawing/2014/main" id="{46D9F7AA-71BF-68B5-09CE-0FAD5F459A7C}"/>
              </a:ext>
            </a:extLst>
          </p:cNvPr>
          <p:cNvSpPr/>
          <p:nvPr userDrawn="1"/>
        </p:nvSpPr>
        <p:spPr>
          <a:xfrm rot="10800000">
            <a:off x="3885" y="4568"/>
            <a:ext cx="1453439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1119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10674238" y="0"/>
            <a:ext cx="1531830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11371ED-58E2-0B98-9545-90EA87797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4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3">
            <a:extLst>
              <a:ext uri="{FF2B5EF4-FFF2-40B4-BE49-F238E27FC236}">
                <a16:creationId xmlns:a16="http://schemas.microsoft.com/office/drawing/2014/main" id="{97D6106A-0DC7-064B-1D48-346E36485E96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5">
            <a:extLst>
              <a:ext uri="{FF2B5EF4-FFF2-40B4-BE49-F238E27FC236}">
                <a16:creationId xmlns:a16="http://schemas.microsoft.com/office/drawing/2014/main" id="{1997ECB7-0C2D-0044-2DA2-A46FED06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15" name="Imagem 12">
            <a:extLst>
              <a:ext uri="{FF2B5EF4-FFF2-40B4-BE49-F238E27FC236}">
                <a16:creationId xmlns:a16="http://schemas.microsoft.com/office/drawing/2014/main" id="{35B51371-4B08-49AA-D9A7-CCDCFAFDD9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447" y="590112"/>
            <a:ext cx="1628350" cy="336147"/>
          </a:xfrm>
          <a:prstGeom prst="rect">
            <a:avLst/>
          </a:prstGeom>
        </p:spPr>
      </p:pic>
      <p:pic>
        <p:nvPicPr>
          <p:cNvPr id="3" name="Imagem 2" descr="Moinho de vento de metal&#10;&#10;Descrição gerada automaticamente com confiança média">
            <a:extLst>
              <a:ext uri="{FF2B5EF4-FFF2-40B4-BE49-F238E27FC236}">
                <a16:creationId xmlns:a16="http://schemas.microsoft.com/office/drawing/2014/main" id="{409D4B29-0170-E612-1721-F9B7B6630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32" t="-3251" r="38762" b="3251"/>
          <a:stretch/>
        </p:blipFill>
        <p:spPr>
          <a:xfrm>
            <a:off x="-3387158" y="-2006917"/>
            <a:ext cx="8127970" cy="7617142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4" name="Gráfico 4">
            <a:extLst>
              <a:ext uri="{FF2B5EF4-FFF2-40B4-BE49-F238E27FC236}">
                <a16:creationId xmlns:a16="http://schemas.microsoft.com/office/drawing/2014/main" id="{22E6C50B-DB8D-CA10-21B4-EA31F0ED11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5740" y="0"/>
            <a:ext cx="4293326" cy="6481089"/>
          </a:xfrm>
          <a:prstGeom prst="rect">
            <a:avLst/>
          </a:prstGeom>
        </p:spPr>
      </p:pic>
      <p:pic>
        <p:nvPicPr>
          <p:cNvPr id="6" name="Imagem 5" descr="Ponte sobre rio&#10;&#10;Descrição gerada automaticamente com confiança média">
            <a:extLst>
              <a:ext uri="{FF2B5EF4-FFF2-40B4-BE49-F238E27FC236}">
                <a16:creationId xmlns:a16="http://schemas.microsoft.com/office/drawing/2014/main" id="{E778B6E3-C811-DC30-EBD3-C462D831D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21531" r="220" b="-21531"/>
          <a:stretch/>
        </p:blipFill>
        <p:spPr>
          <a:xfrm>
            <a:off x="6010276" y="4304550"/>
            <a:ext cx="8168616" cy="708772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1" name="Gráfico 16">
            <a:extLst>
              <a:ext uri="{FF2B5EF4-FFF2-40B4-BE49-F238E27FC236}">
                <a16:creationId xmlns:a16="http://schemas.microsoft.com/office/drawing/2014/main" id="{8DB62D89-D3C9-B151-1953-3CB1B1B1879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19461" y="4570725"/>
            <a:ext cx="5772538" cy="237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37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10674238" y="0"/>
            <a:ext cx="1531830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009933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11371ED-58E2-0B98-9545-90EA87797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34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10674238" y="0"/>
            <a:ext cx="1531830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004389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11371ED-58E2-0B98-9545-90EA87797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76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áfico 3">
            <a:extLst>
              <a:ext uri="{FF2B5EF4-FFF2-40B4-BE49-F238E27FC236}">
                <a16:creationId xmlns:a16="http://schemas.microsoft.com/office/drawing/2014/main" id="{46D9F7AA-71BF-68B5-09CE-0FAD5F459A7C}"/>
              </a:ext>
            </a:extLst>
          </p:cNvPr>
          <p:cNvSpPr/>
          <p:nvPr userDrawn="1"/>
        </p:nvSpPr>
        <p:spPr>
          <a:xfrm rot="10800000" flipH="1">
            <a:off x="10688306" y="0"/>
            <a:ext cx="1531830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9994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270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2" name="Imagem 3">
            <a:extLst>
              <a:ext uri="{FF2B5EF4-FFF2-40B4-BE49-F238E27FC236}">
                <a16:creationId xmlns:a16="http://schemas.microsoft.com/office/drawing/2014/main" id="{A8553C89-634E-0559-C9C4-467A605D6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12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>
            <a:extLst>
              <a:ext uri="{FF2B5EF4-FFF2-40B4-BE49-F238E27FC236}">
                <a16:creationId xmlns:a16="http://schemas.microsoft.com/office/drawing/2014/main" id="{A8553C89-634E-0559-C9C4-467A605D6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3" name="Gráfico 34">
            <a:extLst>
              <a:ext uri="{FF2B5EF4-FFF2-40B4-BE49-F238E27FC236}">
                <a16:creationId xmlns:a16="http://schemas.microsoft.com/office/drawing/2014/main" id="{5184C808-45FE-557B-8CE6-40796962931D}"/>
              </a:ext>
            </a:extLst>
          </p:cNvPr>
          <p:cNvSpPr/>
          <p:nvPr userDrawn="1"/>
        </p:nvSpPr>
        <p:spPr>
          <a:xfrm rot="10800000">
            <a:off x="0" y="5536656"/>
            <a:ext cx="1365158" cy="133021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gradFill flip="none" rotWithShape="1">
            <a:gsLst>
              <a:gs pos="0">
                <a:srgbClr val="1E428B"/>
              </a:gs>
              <a:gs pos="100000">
                <a:srgbClr val="009933"/>
              </a:gs>
            </a:gsLst>
            <a:lin ang="810000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sp>
        <p:nvSpPr>
          <p:cNvPr id="4" name="Gráfico 3">
            <a:extLst>
              <a:ext uri="{FF2B5EF4-FFF2-40B4-BE49-F238E27FC236}">
                <a16:creationId xmlns:a16="http://schemas.microsoft.com/office/drawing/2014/main" id="{300C15AE-C18D-4467-1CC4-DD7670DF87DE}"/>
              </a:ext>
            </a:extLst>
          </p:cNvPr>
          <p:cNvSpPr/>
          <p:nvPr userDrawn="1"/>
        </p:nvSpPr>
        <p:spPr>
          <a:xfrm rot="10800000" flipH="1">
            <a:off x="10002416" y="0"/>
            <a:ext cx="2189584" cy="1026367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813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áfico 34">
            <a:extLst>
              <a:ext uri="{FF2B5EF4-FFF2-40B4-BE49-F238E27FC236}">
                <a16:creationId xmlns:a16="http://schemas.microsoft.com/office/drawing/2014/main" id="{5184C808-45FE-557B-8CE6-40796962931D}"/>
              </a:ext>
            </a:extLst>
          </p:cNvPr>
          <p:cNvSpPr/>
          <p:nvPr userDrawn="1"/>
        </p:nvSpPr>
        <p:spPr>
          <a:xfrm rot="10800000">
            <a:off x="0" y="5536656"/>
            <a:ext cx="1365158" cy="133021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gradFill flip="none" rotWithShape="1">
            <a:gsLst>
              <a:gs pos="0">
                <a:srgbClr val="1E428B"/>
              </a:gs>
              <a:gs pos="100000">
                <a:srgbClr val="009933"/>
              </a:gs>
            </a:gsLst>
            <a:lin ang="810000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sp>
        <p:nvSpPr>
          <p:cNvPr id="2" name="Gráfico 3">
            <a:extLst>
              <a:ext uri="{FF2B5EF4-FFF2-40B4-BE49-F238E27FC236}">
                <a16:creationId xmlns:a16="http://schemas.microsoft.com/office/drawing/2014/main" id="{9897D4F6-0678-D2D0-A352-E0191A223987}"/>
              </a:ext>
            </a:extLst>
          </p:cNvPr>
          <p:cNvSpPr/>
          <p:nvPr userDrawn="1"/>
        </p:nvSpPr>
        <p:spPr>
          <a:xfrm rot="10800000" flipH="1">
            <a:off x="10002416" y="0"/>
            <a:ext cx="2189584" cy="1026367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2793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10002416" y="0"/>
            <a:ext cx="2189584" cy="1026367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Gráfico 34">
            <a:extLst>
              <a:ext uri="{FF2B5EF4-FFF2-40B4-BE49-F238E27FC236}">
                <a16:creationId xmlns:a16="http://schemas.microsoft.com/office/drawing/2014/main" id="{5184C808-45FE-557B-8CE6-40796962931D}"/>
              </a:ext>
            </a:extLst>
          </p:cNvPr>
          <p:cNvSpPr/>
          <p:nvPr userDrawn="1"/>
        </p:nvSpPr>
        <p:spPr>
          <a:xfrm rot="10800000">
            <a:off x="0" y="5536656"/>
            <a:ext cx="1365158" cy="133021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gradFill flip="none" rotWithShape="1">
            <a:gsLst>
              <a:gs pos="0">
                <a:srgbClr val="1E428B"/>
              </a:gs>
              <a:gs pos="100000">
                <a:srgbClr val="009933"/>
              </a:gs>
            </a:gsLst>
            <a:lin ang="810000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sp>
        <p:nvSpPr>
          <p:cNvPr id="2" name="Text Box 9">
            <a:extLst>
              <a:ext uri="{FF2B5EF4-FFF2-40B4-BE49-F238E27FC236}">
                <a16:creationId xmlns:a16="http://schemas.microsoft.com/office/drawing/2014/main" id="{AE28322C-38BA-ED1A-C90A-1FED1D4EEA8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03535" y="6564401"/>
            <a:ext cx="977518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lang="pt-BR" sz="1100"/>
              <a:t>CLASSIFICAÇÃO: Documento controlado	RESTRIÇÃO DE ACESSO: Empresas do Sistema BNDES 	UNIDADE GESTORA: AI/</a:t>
            </a:r>
            <a:r>
              <a:rPr lang="pt-BR" sz="1100" err="1"/>
              <a:t>DEINOV</a:t>
            </a:r>
            <a:endParaRPr lang="pt-BR" sz="1100"/>
          </a:p>
        </p:txBody>
      </p:sp>
    </p:spTree>
    <p:extLst>
      <p:ext uri="{BB962C8B-B14F-4D97-AF65-F5344CB8AC3E}">
        <p14:creationId xmlns:p14="http://schemas.microsoft.com/office/powerpoint/2010/main" val="213859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759CB8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44F0145-63BF-A513-DE1F-F141DA13C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78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009933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44F0145-63BF-A513-DE1F-F141DA13C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90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007F4760-DCB9-D4FB-C7A7-ECD63B7AD4DF}"/>
              </a:ext>
            </a:extLst>
          </p:cNvPr>
          <p:cNvSpPr/>
          <p:nvPr userDrawn="1"/>
        </p:nvSpPr>
        <p:spPr>
          <a:xfrm>
            <a:off x="-76200" y="-33145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FD0460BA-F107-69F7-2490-807E49031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6" name="Imagem 12">
            <a:extLst>
              <a:ext uri="{FF2B5EF4-FFF2-40B4-BE49-F238E27FC236}">
                <a16:creationId xmlns:a16="http://schemas.microsoft.com/office/drawing/2014/main" id="{3588A11F-0055-947A-4ECE-BB45FB8E1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447" y="590112"/>
            <a:ext cx="1628350" cy="336147"/>
          </a:xfrm>
          <a:prstGeom prst="rect">
            <a:avLst/>
          </a:prstGeom>
        </p:spPr>
      </p:pic>
      <p:pic>
        <p:nvPicPr>
          <p:cNvPr id="10" name="Imagem 9" descr="Floresta com árvores e água ao fundo&#10;&#10;Descrição gerada automaticamente">
            <a:extLst>
              <a:ext uri="{FF2B5EF4-FFF2-40B4-BE49-F238E27FC236}">
                <a16:creationId xmlns:a16="http://schemas.microsoft.com/office/drawing/2014/main" id="{E0BC5AB6-C43A-24A0-DA7E-AF26FB46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" t="36769" r="34" b="-36769"/>
          <a:stretch/>
        </p:blipFill>
        <p:spPr>
          <a:xfrm>
            <a:off x="6096000" y="4180200"/>
            <a:ext cx="8674096" cy="7809166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4" name="Gráfico 16">
            <a:extLst>
              <a:ext uri="{FF2B5EF4-FFF2-40B4-BE49-F238E27FC236}">
                <a16:creationId xmlns:a16="http://schemas.microsoft.com/office/drawing/2014/main" id="{F072B81E-6979-DDED-BC6B-0177BE10182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9461" y="4570725"/>
            <a:ext cx="5772538" cy="2374359"/>
          </a:xfrm>
          <a:prstGeom prst="rect">
            <a:avLst/>
          </a:prstGeom>
        </p:spPr>
      </p:pic>
      <p:pic>
        <p:nvPicPr>
          <p:cNvPr id="16" name="Imagem 15" descr="Mulher segurando brócolis&#10;&#10;Descrição gerada automaticamente">
            <a:extLst>
              <a:ext uri="{FF2B5EF4-FFF2-40B4-BE49-F238E27FC236}">
                <a16:creationId xmlns:a16="http://schemas.microsoft.com/office/drawing/2014/main" id="{E8F90024-3DFE-5104-BDE4-8E7B7C407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5" t="4622" r="12289" b="1385"/>
          <a:stretch/>
        </p:blipFill>
        <p:spPr>
          <a:xfrm>
            <a:off x="-3308655" y="-2436882"/>
            <a:ext cx="8029575" cy="789599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8" name="Gráfico 4">
            <a:extLst>
              <a:ext uri="{FF2B5EF4-FFF2-40B4-BE49-F238E27FC236}">
                <a16:creationId xmlns:a16="http://schemas.microsoft.com/office/drawing/2014/main" id="{C57955D2-00EF-E1EE-55E1-B2C3BD95BD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1210" y="-33145"/>
            <a:ext cx="4293326" cy="648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904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04B9F141-DB4E-355E-BFA2-DD83267885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9719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44F0145-63BF-A513-DE1F-F141DA13C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3" name="Gráfico 18">
            <a:extLst>
              <a:ext uri="{FF2B5EF4-FFF2-40B4-BE49-F238E27FC236}">
                <a16:creationId xmlns:a16="http://schemas.microsoft.com/office/drawing/2014/main" id="{7A58874C-DE8A-92C7-5BF7-3E33B67CCDCC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008A7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6332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44F0145-63BF-A513-DE1F-F141DA13C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3" name="Gráfico 18">
            <a:extLst>
              <a:ext uri="{FF2B5EF4-FFF2-40B4-BE49-F238E27FC236}">
                <a16:creationId xmlns:a16="http://schemas.microsoft.com/office/drawing/2014/main" id="{7A58874C-DE8A-92C7-5BF7-3E33B67CCDCC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1E428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3000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44F0145-63BF-A513-DE1F-F141DA13C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3" name="Gráfico 18">
            <a:extLst>
              <a:ext uri="{FF2B5EF4-FFF2-40B4-BE49-F238E27FC236}">
                <a16:creationId xmlns:a16="http://schemas.microsoft.com/office/drawing/2014/main" id="{7A58874C-DE8A-92C7-5BF7-3E33B67CCDCC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52BBB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750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44F0145-63BF-A513-DE1F-F141DA13C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3" name="Gráfico 18">
            <a:extLst>
              <a:ext uri="{FF2B5EF4-FFF2-40B4-BE49-F238E27FC236}">
                <a16:creationId xmlns:a16="http://schemas.microsoft.com/office/drawing/2014/main" id="{7A58874C-DE8A-92C7-5BF7-3E33B67CCDCC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9654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: Forma 1">
            <a:extLst>
              <a:ext uri="{FF2B5EF4-FFF2-40B4-BE49-F238E27FC236}">
                <a16:creationId xmlns:a16="http://schemas.microsoft.com/office/drawing/2014/main" id="{7DDB5A5B-950F-8FFE-3D72-226EF9197A1C}"/>
              </a:ext>
            </a:extLst>
          </p:cNvPr>
          <p:cNvSpPr/>
          <p:nvPr userDrawn="1"/>
        </p:nvSpPr>
        <p:spPr>
          <a:xfrm>
            <a:off x="-1" y="1"/>
            <a:ext cx="10000359" cy="6872524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  <a:gd name="connsiteX0" fmla="*/ 0 w 782447"/>
              <a:gd name="connsiteY0" fmla="*/ 0 h 782447"/>
              <a:gd name="connsiteX1" fmla="*/ 396813 w 782447"/>
              <a:gd name="connsiteY1" fmla="*/ 1656 h 782447"/>
              <a:gd name="connsiteX2" fmla="*/ 782447 w 782447"/>
              <a:gd name="connsiteY2" fmla="*/ 782447 h 782447"/>
              <a:gd name="connsiteX3" fmla="*/ 0 w 782447"/>
              <a:gd name="connsiteY3" fmla="*/ 782447 h 782447"/>
              <a:gd name="connsiteX4" fmla="*/ 0 w 782447"/>
              <a:gd name="connsiteY4" fmla="*/ 0 h 782447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793" h="784103">
                <a:moveTo>
                  <a:pt x="0" y="0"/>
                </a:moveTo>
                <a:lnTo>
                  <a:pt x="396813" y="1656"/>
                </a:lnTo>
                <a:cubicBezTo>
                  <a:pt x="364833" y="133306"/>
                  <a:pt x="385946" y="650797"/>
                  <a:pt x="641793" y="784103"/>
                </a:cubicBezTo>
                <a:lnTo>
                  <a:pt x="0" y="7824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Gráfico 18">
            <a:extLst>
              <a:ext uri="{FF2B5EF4-FFF2-40B4-BE49-F238E27FC236}">
                <a16:creationId xmlns:a16="http://schemas.microsoft.com/office/drawing/2014/main" id="{2FB2DFC2-25B0-EEFF-519F-7976AF338D4E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62C57CB-E045-AD6E-03A7-0B201A4FAF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098" y="6162673"/>
            <a:ext cx="1216852" cy="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551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: Forma 1">
            <a:extLst>
              <a:ext uri="{FF2B5EF4-FFF2-40B4-BE49-F238E27FC236}">
                <a16:creationId xmlns:a16="http://schemas.microsoft.com/office/drawing/2014/main" id="{7DDB5A5B-950F-8FFE-3D72-226EF9197A1C}"/>
              </a:ext>
            </a:extLst>
          </p:cNvPr>
          <p:cNvSpPr/>
          <p:nvPr userDrawn="1"/>
        </p:nvSpPr>
        <p:spPr>
          <a:xfrm>
            <a:off x="-1" y="1"/>
            <a:ext cx="10000359" cy="6872524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  <a:gd name="connsiteX0" fmla="*/ 0 w 782447"/>
              <a:gd name="connsiteY0" fmla="*/ 0 h 782447"/>
              <a:gd name="connsiteX1" fmla="*/ 396813 w 782447"/>
              <a:gd name="connsiteY1" fmla="*/ 1656 h 782447"/>
              <a:gd name="connsiteX2" fmla="*/ 782447 w 782447"/>
              <a:gd name="connsiteY2" fmla="*/ 782447 h 782447"/>
              <a:gd name="connsiteX3" fmla="*/ 0 w 782447"/>
              <a:gd name="connsiteY3" fmla="*/ 782447 h 782447"/>
              <a:gd name="connsiteX4" fmla="*/ 0 w 782447"/>
              <a:gd name="connsiteY4" fmla="*/ 0 h 782447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793" h="784103">
                <a:moveTo>
                  <a:pt x="0" y="0"/>
                </a:moveTo>
                <a:lnTo>
                  <a:pt x="396813" y="1656"/>
                </a:lnTo>
                <a:cubicBezTo>
                  <a:pt x="364833" y="133306"/>
                  <a:pt x="385946" y="650797"/>
                  <a:pt x="641793" y="784103"/>
                </a:cubicBezTo>
                <a:lnTo>
                  <a:pt x="0" y="7824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Gráfico 18">
            <a:extLst>
              <a:ext uri="{FF2B5EF4-FFF2-40B4-BE49-F238E27FC236}">
                <a16:creationId xmlns:a16="http://schemas.microsoft.com/office/drawing/2014/main" id="{BCCE26D5-D425-C649-4DEF-2C12B372757F}"/>
              </a:ext>
            </a:extLst>
          </p:cNvPr>
          <p:cNvSpPr/>
          <p:nvPr userDrawn="1"/>
        </p:nvSpPr>
        <p:spPr>
          <a:xfrm flipH="1">
            <a:off x="6002566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1E428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903A062C-081E-C716-2256-43812B9B8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098" y="6162673"/>
            <a:ext cx="1216852" cy="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89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: Forma 1">
            <a:extLst>
              <a:ext uri="{FF2B5EF4-FFF2-40B4-BE49-F238E27FC236}">
                <a16:creationId xmlns:a16="http://schemas.microsoft.com/office/drawing/2014/main" id="{7DDB5A5B-950F-8FFE-3D72-226EF9197A1C}"/>
              </a:ext>
            </a:extLst>
          </p:cNvPr>
          <p:cNvSpPr/>
          <p:nvPr userDrawn="1"/>
        </p:nvSpPr>
        <p:spPr>
          <a:xfrm>
            <a:off x="-1" y="1"/>
            <a:ext cx="10000359" cy="6872524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  <a:gd name="connsiteX0" fmla="*/ 0 w 782447"/>
              <a:gd name="connsiteY0" fmla="*/ 0 h 782447"/>
              <a:gd name="connsiteX1" fmla="*/ 396813 w 782447"/>
              <a:gd name="connsiteY1" fmla="*/ 1656 h 782447"/>
              <a:gd name="connsiteX2" fmla="*/ 782447 w 782447"/>
              <a:gd name="connsiteY2" fmla="*/ 782447 h 782447"/>
              <a:gd name="connsiteX3" fmla="*/ 0 w 782447"/>
              <a:gd name="connsiteY3" fmla="*/ 782447 h 782447"/>
              <a:gd name="connsiteX4" fmla="*/ 0 w 782447"/>
              <a:gd name="connsiteY4" fmla="*/ 0 h 782447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793" h="784103">
                <a:moveTo>
                  <a:pt x="0" y="0"/>
                </a:moveTo>
                <a:lnTo>
                  <a:pt x="396813" y="1656"/>
                </a:lnTo>
                <a:cubicBezTo>
                  <a:pt x="364833" y="133306"/>
                  <a:pt x="385946" y="650797"/>
                  <a:pt x="641793" y="784103"/>
                </a:cubicBezTo>
                <a:lnTo>
                  <a:pt x="0" y="7824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Gráfico 18">
            <a:extLst>
              <a:ext uri="{FF2B5EF4-FFF2-40B4-BE49-F238E27FC236}">
                <a16:creationId xmlns:a16="http://schemas.microsoft.com/office/drawing/2014/main" id="{4779DC56-65A9-2BE1-E17F-12971AD6BB94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52BBB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32135A0B-84CD-7EEC-6BE6-313FFC6DD6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098" y="6162673"/>
            <a:ext cx="1216852" cy="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72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80BD6F5-3030-2CCC-0DE4-955876B9C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06" b="9506"/>
          <a:stretch/>
        </p:blipFill>
        <p:spPr>
          <a:xfrm>
            <a:off x="0" y="-5539"/>
            <a:ext cx="7171505" cy="6892830"/>
          </a:xfrm>
          <a:prstGeom prst="rect">
            <a:avLst/>
          </a:prstGeom>
        </p:spPr>
      </p:pic>
      <p:sp>
        <p:nvSpPr>
          <p:cNvPr id="6" name="Gráfico 2">
            <a:extLst>
              <a:ext uri="{FF2B5EF4-FFF2-40B4-BE49-F238E27FC236}">
                <a16:creationId xmlns:a16="http://schemas.microsoft.com/office/drawing/2014/main" id="{2D86722E-3657-6C5D-A194-251C199CF5F0}"/>
              </a:ext>
            </a:extLst>
          </p:cNvPr>
          <p:cNvSpPr/>
          <p:nvPr userDrawn="1"/>
        </p:nvSpPr>
        <p:spPr>
          <a:xfrm>
            <a:off x="3246467" y="-5539"/>
            <a:ext cx="4564743" cy="6892830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BDA687F-5F96-E87C-BF0C-14CDDE915E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965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BDA687F-5F96-E87C-BF0C-14CDDE91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5" name="Chord 4">
            <a:extLst>
              <a:ext uri="{FF2B5EF4-FFF2-40B4-BE49-F238E27FC236}">
                <a16:creationId xmlns:a16="http://schemas.microsoft.com/office/drawing/2014/main" id="{BD7C8101-3507-3EC0-6A0A-8FAF588EDAC6}"/>
              </a:ext>
            </a:extLst>
          </p:cNvPr>
          <p:cNvSpPr/>
          <p:nvPr userDrawn="1"/>
        </p:nvSpPr>
        <p:spPr>
          <a:xfrm rot="13400526">
            <a:off x="-1405533" y="-1617675"/>
            <a:ext cx="6034712" cy="8497890"/>
          </a:xfrm>
          <a:custGeom>
            <a:avLst/>
            <a:gdLst>
              <a:gd name="connsiteX0" fmla="*/ 7685954 w 8834375"/>
              <a:gd name="connsiteY0" fmla="*/ 8128700 h 9719866"/>
              <a:gd name="connsiteX1" fmla="*/ 3100279 w 8834375"/>
              <a:gd name="connsiteY1" fmla="*/ 9498858 h 9719866"/>
              <a:gd name="connsiteX2" fmla="*/ 98605 w 8834375"/>
              <a:gd name="connsiteY2" fmla="*/ 5881073 h 9719866"/>
              <a:gd name="connsiteX3" fmla="*/ 1283521 w 8834375"/>
              <a:gd name="connsiteY3" fmla="*/ 1434750 h 9719866"/>
              <a:gd name="connsiteX4" fmla="*/ 7685954 w 8834375"/>
              <a:gd name="connsiteY4" fmla="*/ 8128700 h 9719866"/>
              <a:gd name="connsiteX0" fmla="*/ 7686031 w 7686031"/>
              <a:gd name="connsiteY0" fmla="*/ 6693950 h 8285287"/>
              <a:gd name="connsiteX1" fmla="*/ 3100357 w 7686031"/>
              <a:gd name="connsiteY1" fmla="*/ 8064108 h 8285287"/>
              <a:gd name="connsiteX2" fmla="*/ 98682 w 7686031"/>
              <a:gd name="connsiteY2" fmla="*/ 4446323 h 8285287"/>
              <a:gd name="connsiteX3" fmla="*/ 1283598 w 7686031"/>
              <a:gd name="connsiteY3" fmla="*/ 0 h 8285287"/>
              <a:gd name="connsiteX4" fmla="*/ 7686031 w 7686031"/>
              <a:gd name="connsiteY4" fmla="*/ 6693950 h 8285287"/>
              <a:gd name="connsiteX0" fmla="*/ 7686031 w 7686031"/>
              <a:gd name="connsiteY0" fmla="*/ 6693950 h 8304000"/>
              <a:gd name="connsiteX1" fmla="*/ 3121632 w 7686031"/>
              <a:gd name="connsiteY1" fmla="*/ 8086651 h 8304000"/>
              <a:gd name="connsiteX2" fmla="*/ 98682 w 7686031"/>
              <a:gd name="connsiteY2" fmla="*/ 4446323 h 8304000"/>
              <a:gd name="connsiteX3" fmla="*/ 1283598 w 7686031"/>
              <a:gd name="connsiteY3" fmla="*/ 0 h 8304000"/>
              <a:gd name="connsiteX4" fmla="*/ 7686031 w 7686031"/>
              <a:gd name="connsiteY4" fmla="*/ 6693950 h 8304000"/>
              <a:gd name="connsiteX0" fmla="*/ 6080432 w 6080432"/>
              <a:gd name="connsiteY0" fmla="*/ 4970056 h 8089700"/>
              <a:gd name="connsiteX1" fmla="*/ 3121632 w 6080432"/>
              <a:gd name="connsiteY1" fmla="*/ 8086651 h 8089700"/>
              <a:gd name="connsiteX2" fmla="*/ 98682 w 6080432"/>
              <a:gd name="connsiteY2" fmla="*/ 4446323 h 8089700"/>
              <a:gd name="connsiteX3" fmla="*/ 1283598 w 6080432"/>
              <a:gd name="connsiteY3" fmla="*/ 0 h 8089700"/>
              <a:gd name="connsiteX4" fmla="*/ 6080432 w 6080432"/>
              <a:gd name="connsiteY4" fmla="*/ 4970056 h 8089700"/>
              <a:gd name="connsiteX0" fmla="*/ 6080432 w 6080432"/>
              <a:gd name="connsiteY0" fmla="*/ 4970056 h 8089573"/>
              <a:gd name="connsiteX1" fmla="*/ 3121632 w 6080432"/>
              <a:gd name="connsiteY1" fmla="*/ 8086651 h 8089573"/>
              <a:gd name="connsiteX2" fmla="*/ 98682 w 6080432"/>
              <a:gd name="connsiteY2" fmla="*/ 4446323 h 8089573"/>
              <a:gd name="connsiteX3" fmla="*/ 1283598 w 6080432"/>
              <a:gd name="connsiteY3" fmla="*/ 0 h 8089573"/>
              <a:gd name="connsiteX4" fmla="*/ 6080432 w 6080432"/>
              <a:gd name="connsiteY4" fmla="*/ 4970056 h 8089573"/>
              <a:gd name="connsiteX0" fmla="*/ 6080432 w 6080432"/>
              <a:gd name="connsiteY0" fmla="*/ 4970056 h 7985124"/>
              <a:gd name="connsiteX1" fmla="*/ 2916353 w 6080432"/>
              <a:gd name="connsiteY1" fmla="*/ 7982038 h 7985124"/>
              <a:gd name="connsiteX2" fmla="*/ 98682 w 6080432"/>
              <a:gd name="connsiteY2" fmla="*/ 4446323 h 7985124"/>
              <a:gd name="connsiteX3" fmla="*/ 1283598 w 6080432"/>
              <a:gd name="connsiteY3" fmla="*/ 0 h 7985124"/>
              <a:gd name="connsiteX4" fmla="*/ 6080432 w 6080432"/>
              <a:gd name="connsiteY4" fmla="*/ 4970056 h 7985124"/>
              <a:gd name="connsiteX0" fmla="*/ 6080432 w 6080432"/>
              <a:gd name="connsiteY0" fmla="*/ 4970056 h 8100133"/>
              <a:gd name="connsiteX1" fmla="*/ 2916353 w 6080432"/>
              <a:gd name="connsiteY1" fmla="*/ 7982038 h 8100133"/>
              <a:gd name="connsiteX2" fmla="*/ 98682 w 6080432"/>
              <a:gd name="connsiteY2" fmla="*/ 4446323 h 8100133"/>
              <a:gd name="connsiteX3" fmla="*/ 1283598 w 6080432"/>
              <a:gd name="connsiteY3" fmla="*/ 0 h 8100133"/>
              <a:gd name="connsiteX4" fmla="*/ 6080432 w 6080432"/>
              <a:gd name="connsiteY4" fmla="*/ 4970056 h 8100133"/>
              <a:gd name="connsiteX0" fmla="*/ 6080432 w 6080432"/>
              <a:gd name="connsiteY0" fmla="*/ 4970056 h 7992491"/>
              <a:gd name="connsiteX1" fmla="*/ 2916353 w 6080432"/>
              <a:gd name="connsiteY1" fmla="*/ 7982038 h 7992491"/>
              <a:gd name="connsiteX2" fmla="*/ 98682 w 6080432"/>
              <a:gd name="connsiteY2" fmla="*/ 4446323 h 7992491"/>
              <a:gd name="connsiteX3" fmla="*/ 1283598 w 6080432"/>
              <a:gd name="connsiteY3" fmla="*/ 0 h 7992491"/>
              <a:gd name="connsiteX4" fmla="*/ 6080432 w 6080432"/>
              <a:gd name="connsiteY4" fmla="*/ 4970056 h 7992491"/>
              <a:gd name="connsiteX0" fmla="*/ 6080432 w 6080432"/>
              <a:gd name="connsiteY0" fmla="*/ 4970056 h 8321493"/>
              <a:gd name="connsiteX1" fmla="*/ 2588848 w 6080432"/>
              <a:gd name="connsiteY1" fmla="*/ 8312429 h 8321493"/>
              <a:gd name="connsiteX2" fmla="*/ 98682 w 6080432"/>
              <a:gd name="connsiteY2" fmla="*/ 4446323 h 8321493"/>
              <a:gd name="connsiteX3" fmla="*/ 1283598 w 6080432"/>
              <a:gd name="connsiteY3" fmla="*/ 0 h 8321493"/>
              <a:gd name="connsiteX4" fmla="*/ 6080432 w 6080432"/>
              <a:gd name="connsiteY4" fmla="*/ 4970056 h 8321493"/>
              <a:gd name="connsiteX0" fmla="*/ 6080432 w 6080432"/>
              <a:gd name="connsiteY0" fmla="*/ 4970056 h 8413922"/>
              <a:gd name="connsiteX1" fmla="*/ 2588848 w 6080432"/>
              <a:gd name="connsiteY1" fmla="*/ 8312429 h 8413922"/>
              <a:gd name="connsiteX2" fmla="*/ 98682 w 6080432"/>
              <a:gd name="connsiteY2" fmla="*/ 4446323 h 8413922"/>
              <a:gd name="connsiteX3" fmla="*/ 1283598 w 6080432"/>
              <a:gd name="connsiteY3" fmla="*/ 0 h 8413922"/>
              <a:gd name="connsiteX4" fmla="*/ 6080432 w 6080432"/>
              <a:gd name="connsiteY4" fmla="*/ 4970056 h 8413922"/>
              <a:gd name="connsiteX0" fmla="*/ 6080432 w 6080432"/>
              <a:gd name="connsiteY0" fmla="*/ 4970056 h 8313845"/>
              <a:gd name="connsiteX1" fmla="*/ 2588848 w 6080432"/>
              <a:gd name="connsiteY1" fmla="*/ 8312429 h 8313845"/>
              <a:gd name="connsiteX2" fmla="*/ 98682 w 6080432"/>
              <a:gd name="connsiteY2" fmla="*/ 4446323 h 8313845"/>
              <a:gd name="connsiteX3" fmla="*/ 1283598 w 6080432"/>
              <a:gd name="connsiteY3" fmla="*/ 0 h 8313845"/>
              <a:gd name="connsiteX4" fmla="*/ 6080432 w 6080432"/>
              <a:gd name="connsiteY4" fmla="*/ 4970056 h 8313845"/>
              <a:gd name="connsiteX0" fmla="*/ 6080432 w 6080432"/>
              <a:gd name="connsiteY0" fmla="*/ 4970056 h 8314025"/>
              <a:gd name="connsiteX1" fmla="*/ 2588848 w 6080432"/>
              <a:gd name="connsiteY1" fmla="*/ 8312429 h 8314025"/>
              <a:gd name="connsiteX2" fmla="*/ 98682 w 6080432"/>
              <a:gd name="connsiteY2" fmla="*/ 4446323 h 8314025"/>
              <a:gd name="connsiteX3" fmla="*/ 1283598 w 6080432"/>
              <a:gd name="connsiteY3" fmla="*/ 0 h 8314025"/>
              <a:gd name="connsiteX4" fmla="*/ 6080432 w 6080432"/>
              <a:gd name="connsiteY4" fmla="*/ 4970056 h 8314025"/>
              <a:gd name="connsiteX0" fmla="*/ 6037882 w 6037882"/>
              <a:gd name="connsiteY0" fmla="*/ 4924970 h 8314419"/>
              <a:gd name="connsiteX1" fmla="*/ 2588848 w 6037882"/>
              <a:gd name="connsiteY1" fmla="*/ 8312429 h 8314419"/>
              <a:gd name="connsiteX2" fmla="*/ 98682 w 6037882"/>
              <a:gd name="connsiteY2" fmla="*/ 4446323 h 8314419"/>
              <a:gd name="connsiteX3" fmla="*/ 1283598 w 6037882"/>
              <a:gd name="connsiteY3" fmla="*/ 0 h 8314419"/>
              <a:gd name="connsiteX4" fmla="*/ 6037882 w 6037882"/>
              <a:gd name="connsiteY4" fmla="*/ 4924970 h 8314419"/>
              <a:gd name="connsiteX0" fmla="*/ 6037882 w 6037882"/>
              <a:gd name="connsiteY0" fmla="*/ 4924970 h 8420407"/>
              <a:gd name="connsiteX1" fmla="*/ 2588848 w 6037882"/>
              <a:gd name="connsiteY1" fmla="*/ 8312429 h 8420407"/>
              <a:gd name="connsiteX2" fmla="*/ 98682 w 6037882"/>
              <a:gd name="connsiteY2" fmla="*/ 4446323 h 8420407"/>
              <a:gd name="connsiteX3" fmla="*/ 1283598 w 6037882"/>
              <a:gd name="connsiteY3" fmla="*/ 0 h 8420407"/>
              <a:gd name="connsiteX4" fmla="*/ 6037882 w 6037882"/>
              <a:gd name="connsiteY4" fmla="*/ 4924970 h 8420407"/>
              <a:gd name="connsiteX0" fmla="*/ 6034712 w 6034712"/>
              <a:gd name="connsiteY0" fmla="*/ 5034514 h 8315487"/>
              <a:gd name="connsiteX1" fmla="*/ 2588848 w 6034712"/>
              <a:gd name="connsiteY1" fmla="*/ 8312429 h 8315487"/>
              <a:gd name="connsiteX2" fmla="*/ 98682 w 6034712"/>
              <a:gd name="connsiteY2" fmla="*/ 4446323 h 8315487"/>
              <a:gd name="connsiteX3" fmla="*/ 1283598 w 6034712"/>
              <a:gd name="connsiteY3" fmla="*/ 0 h 8315487"/>
              <a:gd name="connsiteX4" fmla="*/ 6034712 w 6034712"/>
              <a:gd name="connsiteY4" fmla="*/ 5034514 h 8315487"/>
              <a:gd name="connsiteX0" fmla="*/ 6034712 w 6034712"/>
              <a:gd name="connsiteY0" fmla="*/ 5034514 h 8412448"/>
              <a:gd name="connsiteX1" fmla="*/ 2588848 w 6034712"/>
              <a:gd name="connsiteY1" fmla="*/ 8312429 h 8412448"/>
              <a:gd name="connsiteX2" fmla="*/ 98682 w 6034712"/>
              <a:gd name="connsiteY2" fmla="*/ 4446323 h 8412448"/>
              <a:gd name="connsiteX3" fmla="*/ 1283598 w 6034712"/>
              <a:gd name="connsiteY3" fmla="*/ 0 h 8412448"/>
              <a:gd name="connsiteX4" fmla="*/ 6034712 w 6034712"/>
              <a:gd name="connsiteY4" fmla="*/ 5034514 h 8412448"/>
              <a:gd name="connsiteX0" fmla="*/ 6034712 w 6034712"/>
              <a:gd name="connsiteY0" fmla="*/ 5034514 h 8315245"/>
              <a:gd name="connsiteX1" fmla="*/ 2588848 w 6034712"/>
              <a:gd name="connsiteY1" fmla="*/ 8312429 h 8315245"/>
              <a:gd name="connsiteX2" fmla="*/ 98682 w 6034712"/>
              <a:gd name="connsiteY2" fmla="*/ 4446323 h 8315245"/>
              <a:gd name="connsiteX3" fmla="*/ 1283598 w 6034712"/>
              <a:gd name="connsiteY3" fmla="*/ 0 h 8315245"/>
              <a:gd name="connsiteX4" fmla="*/ 6034712 w 6034712"/>
              <a:gd name="connsiteY4" fmla="*/ 5034514 h 8315245"/>
              <a:gd name="connsiteX0" fmla="*/ 6034712 w 6034712"/>
              <a:gd name="connsiteY0" fmla="*/ 5034514 h 8485251"/>
              <a:gd name="connsiteX1" fmla="*/ 2408505 w 6034712"/>
              <a:gd name="connsiteY1" fmla="*/ 8482626 h 8485251"/>
              <a:gd name="connsiteX2" fmla="*/ 98682 w 6034712"/>
              <a:gd name="connsiteY2" fmla="*/ 4446323 h 8485251"/>
              <a:gd name="connsiteX3" fmla="*/ 1283598 w 6034712"/>
              <a:gd name="connsiteY3" fmla="*/ 0 h 8485251"/>
              <a:gd name="connsiteX4" fmla="*/ 6034712 w 6034712"/>
              <a:gd name="connsiteY4" fmla="*/ 5034514 h 8485251"/>
              <a:gd name="connsiteX0" fmla="*/ 6034712 w 6034712"/>
              <a:gd name="connsiteY0" fmla="*/ 5034514 h 8496510"/>
              <a:gd name="connsiteX1" fmla="*/ 2419142 w 6034712"/>
              <a:gd name="connsiteY1" fmla="*/ 8493897 h 8496510"/>
              <a:gd name="connsiteX2" fmla="*/ 98682 w 6034712"/>
              <a:gd name="connsiteY2" fmla="*/ 4446323 h 8496510"/>
              <a:gd name="connsiteX3" fmla="*/ 1283598 w 6034712"/>
              <a:gd name="connsiteY3" fmla="*/ 0 h 8496510"/>
              <a:gd name="connsiteX4" fmla="*/ 6034712 w 6034712"/>
              <a:gd name="connsiteY4" fmla="*/ 5034514 h 8496510"/>
              <a:gd name="connsiteX0" fmla="*/ 6034712 w 6034712"/>
              <a:gd name="connsiteY0" fmla="*/ 5034514 h 8506081"/>
              <a:gd name="connsiteX1" fmla="*/ 2419142 w 6034712"/>
              <a:gd name="connsiteY1" fmla="*/ 8493897 h 8506081"/>
              <a:gd name="connsiteX2" fmla="*/ 98682 w 6034712"/>
              <a:gd name="connsiteY2" fmla="*/ 4446323 h 8506081"/>
              <a:gd name="connsiteX3" fmla="*/ 1283598 w 6034712"/>
              <a:gd name="connsiteY3" fmla="*/ 0 h 8506081"/>
              <a:gd name="connsiteX4" fmla="*/ 6034712 w 6034712"/>
              <a:gd name="connsiteY4" fmla="*/ 5034514 h 8506081"/>
              <a:gd name="connsiteX0" fmla="*/ 6034712 w 6034712"/>
              <a:gd name="connsiteY0" fmla="*/ 5034514 h 8497077"/>
              <a:gd name="connsiteX1" fmla="*/ 2419142 w 6034712"/>
              <a:gd name="connsiteY1" fmla="*/ 8493897 h 8497077"/>
              <a:gd name="connsiteX2" fmla="*/ 98682 w 6034712"/>
              <a:gd name="connsiteY2" fmla="*/ 4446323 h 8497077"/>
              <a:gd name="connsiteX3" fmla="*/ 1283598 w 6034712"/>
              <a:gd name="connsiteY3" fmla="*/ 0 h 8497077"/>
              <a:gd name="connsiteX4" fmla="*/ 6034712 w 6034712"/>
              <a:gd name="connsiteY4" fmla="*/ 5034514 h 8497077"/>
              <a:gd name="connsiteX0" fmla="*/ 6034712 w 6034712"/>
              <a:gd name="connsiteY0" fmla="*/ 5034514 h 8498046"/>
              <a:gd name="connsiteX1" fmla="*/ 2419142 w 6034712"/>
              <a:gd name="connsiteY1" fmla="*/ 8493897 h 8498046"/>
              <a:gd name="connsiteX2" fmla="*/ 98682 w 6034712"/>
              <a:gd name="connsiteY2" fmla="*/ 4446323 h 8498046"/>
              <a:gd name="connsiteX3" fmla="*/ 1283598 w 6034712"/>
              <a:gd name="connsiteY3" fmla="*/ 0 h 8498046"/>
              <a:gd name="connsiteX4" fmla="*/ 6034712 w 6034712"/>
              <a:gd name="connsiteY4" fmla="*/ 5034514 h 8498046"/>
              <a:gd name="connsiteX0" fmla="*/ 6034712 w 6034712"/>
              <a:gd name="connsiteY0" fmla="*/ 5034514 h 8497890"/>
              <a:gd name="connsiteX1" fmla="*/ 2419142 w 6034712"/>
              <a:gd name="connsiteY1" fmla="*/ 8493897 h 8497890"/>
              <a:gd name="connsiteX2" fmla="*/ 98682 w 6034712"/>
              <a:gd name="connsiteY2" fmla="*/ 4446323 h 8497890"/>
              <a:gd name="connsiteX3" fmla="*/ 1283598 w 6034712"/>
              <a:gd name="connsiteY3" fmla="*/ 0 h 8497890"/>
              <a:gd name="connsiteX4" fmla="*/ 6034712 w 6034712"/>
              <a:gd name="connsiteY4" fmla="*/ 5034514 h 84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712" h="8497890">
                <a:moveTo>
                  <a:pt x="6034712" y="5034514"/>
                </a:moveTo>
                <a:cubicBezTo>
                  <a:pt x="4886091" y="6127152"/>
                  <a:pt x="3179190" y="7830372"/>
                  <a:pt x="2419142" y="8493897"/>
                </a:cubicBezTo>
                <a:cubicBezTo>
                  <a:pt x="2300752" y="8597252"/>
                  <a:pt x="604628" y="6679675"/>
                  <a:pt x="98682" y="4446323"/>
                </a:cubicBezTo>
                <a:cubicBezTo>
                  <a:pt x="-215258" y="2839114"/>
                  <a:pt x="230554" y="1166229"/>
                  <a:pt x="1283598" y="0"/>
                </a:cubicBezTo>
                <a:lnTo>
                  <a:pt x="6034712" y="5034514"/>
                </a:lnTo>
                <a:close/>
              </a:path>
            </a:pathLst>
          </a:custGeom>
          <a:gradFill>
            <a:gsLst>
              <a:gs pos="0">
                <a:srgbClr val="009933"/>
              </a:gs>
              <a:gs pos="100000">
                <a:srgbClr val="1E428B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ráfico 2">
            <a:extLst>
              <a:ext uri="{FF2B5EF4-FFF2-40B4-BE49-F238E27FC236}">
                <a16:creationId xmlns:a16="http://schemas.microsoft.com/office/drawing/2014/main" id="{2D86722E-3657-6C5D-A194-251C199CF5F0}"/>
              </a:ext>
            </a:extLst>
          </p:cNvPr>
          <p:cNvSpPr/>
          <p:nvPr userDrawn="1"/>
        </p:nvSpPr>
        <p:spPr>
          <a:xfrm rot="332622">
            <a:off x="-46495" y="-439492"/>
            <a:ext cx="5160936" cy="7289743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0765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3">
            <a:extLst>
              <a:ext uri="{FF2B5EF4-FFF2-40B4-BE49-F238E27FC236}">
                <a16:creationId xmlns:a16="http://schemas.microsoft.com/office/drawing/2014/main" id="{6BA52EB2-3D5A-3EA3-BD6A-476B57A72348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16">
            <a:extLst>
              <a:ext uri="{FF2B5EF4-FFF2-40B4-BE49-F238E27FC236}">
                <a16:creationId xmlns:a16="http://schemas.microsoft.com/office/drawing/2014/main" id="{493C67B4-F165-4598-1B52-365BFB0942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9461" y="4570725"/>
            <a:ext cx="5772538" cy="2374359"/>
          </a:xfrm>
          <a:prstGeom prst="rect">
            <a:avLst/>
          </a:prstGeom>
        </p:spPr>
      </p:pic>
      <p:pic>
        <p:nvPicPr>
          <p:cNvPr id="11" name="Imagem 5">
            <a:extLst>
              <a:ext uri="{FF2B5EF4-FFF2-40B4-BE49-F238E27FC236}">
                <a16:creationId xmlns:a16="http://schemas.microsoft.com/office/drawing/2014/main" id="{A49D7E52-491A-9AD7-D345-A99016FAF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12" name="Imagem 12">
            <a:extLst>
              <a:ext uri="{FF2B5EF4-FFF2-40B4-BE49-F238E27FC236}">
                <a16:creationId xmlns:a16="http://schemas.microsoft.com/office/drawing/2014/main" id="{164F0AD1-888B-C437-3F92-9C930ACC807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447" y="590681"/>
            <a:ext cx="1628350" cy="336147"/>
          </a:xfrm>
          <a:prstGeom prst="rect">
            <a:avLst/>
          </a:prstGeom>
        </p:spPr>
      </p:pic>
      <p:pic>
        <p:nvPicPr>
          <p:cNvPr id="14" name="Gráfico 4">
            <a:extLst>
              <a:ext uri="{FF2B5EF4-FFF2-40B4-BE49-F238E27FC236}">
                <a16:creationId xmlns:a16="http://schemas.microsoft.com/office/drawing/2014/main" id="{1231B30B-872A-49F6-E932-4C47A9820E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-33145"/>
            <a:ext cx="4401519" cy="664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79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BDA687F-5F96-E87C-BF0C-14CDDE91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5" name="Chord 4">
            <a:extLst>
              <a:ext uri="{FF2B5EF4-FFF2-40B4-BE49-F238E27FC236}">
                <a16:creationId xmlns:a16="http://schemas.microsoft.com/office/drawing/2014/main" id="{BD7C8101-3507-3EC0-6A0A-8FAF588EDAC6}"/>
              </a:ext>
            </a:extLst>
          </p:cNvPr>
          <p:cNvSpPr/>
          <p:nvPr userDrawn="1"/>
        </p:nvSpPr>
        <p:spPr>
          <a:xfrm rot="13400526">
            <a:off x="-1405533" y="-1617675"/>
            <a:ext cx="6034712" cy="8497890"/>
          </a:xfrm>
          <a:custGeom>
            <a:avLst/>
            <a:gdLst>
              <a:gd name="connsiteX0" fmla="*/ 7685954 w 8834375"/>
              <a:gd name="connsiteY0" fmla="*/ 8128700 h 9719866"/>
              <a:gd name="connsiteX1" fmla="*/ 3100279 w 8834375"/>
              <a:gd name="connsiteY1" fmla="*/ 9498858 h 9719866"/>
              <a:gd name="connsiteX2" fmla="*/ 98605 w 8834375"/>
              <a:gd name="connsiteY2" fmla="*/ 5881073 h 9719866"/>
              <a:gd name="connsiteX3" fmla="*/ 1283521 w 8834375"/>
              <a:gd name="connsiteY3" fmla="*/ 1434750 h 9719866"/>
              <a:gd name="connsiteX4" fmla="*/ 7685954 w 8834375"/>
              <a:gd name="connsiteY4" fmla="*/ 8128700 h 9719866"/>
              <a:gd name="connsiteX0" fmla="*/ 7686031 w 7686031"/>
              <a:gd name="connsiteY0" fmla="*/ 6693950 h 8285287"/>
              <a:gd name="connsiteX1" fmla="*/ 3100357 w 7686031"/>
              <a:gd name="connsiteY1" fmla="*/ 8064108 h 8285287"/>
              <a:gd name="connsiteX2" fmla="*/ 98682 w 7686031"/>
              <a:gd name="connsiteY2" fmla="*/ 4446323 h 8285287"/>
              <a:gd name="connsiteX3" fmla="*/ 1283598 w 7686031"/>
              <a:gd name="connsiteY3" fmla="*/ 0 h 8285287"/>
              <a:gd name="connsiteX4" fmla="*/ 7686031 w 7686031"/>
              <a:gd name="connsiteY4" fmla="*/ 6693950 h 8285287"/>
              <a:gd name="connsiteX0" fmla="*/ 7686031 w 7686031"/>
              <a:gd name="connsiteY0" fmla="*/ 6693950 h 8304000"/>
              <a:gd name="connsiteX1" fmla="*/ 3121632 w 7686031"/>
              <a:gd name="connsiteY1" fmla="*/ 8086651 h 8304000"/>
              <a:gd name="connsiteX2" fmla="*/ 98682 w 7686031"/>
              <a:gd name="connsiteY2" fmla="*/ 4446323 h 8304000"/>
              <a:gd name="connsiteX3" fmla="*/ 1283598 w 7686031"/>
              <a:gd name="connsiteY3" fmla="*/ 0 h 8304000"/>
              <a:gd name="connsiteX4" fmla="*/ 7686031 w 7686031"/>
              <a:gd name="connsiteY4" fmla="*/ 6693950 h 8304000"/>
              <a:gd name="connsiteX0" fmla="*/ 6080432 w 6080432"/>
              <a:gd name="connsiteY0" fmla="*/ 4970056 h 8089700"/>
              <a:gd name="connsiteX1" fmla="*/ 3121632 w 6080432"/>
              <a:gd name="connsiteY1" fmla="*/ 8086651 h 8089700"/>
              <a:gd name="connsiteX2" fmla="*/ 98682 w 6080432"/>
              <a:gd name="connsiteY2" fmla="*/ 4446323 h 8089700"/>
              <a:gd name="connsiteX3" fmla="*/ 1283598 w 6080432"/>
              <a:gd name="connsiteY3" fmla="*/ 0 h 8089700"/>
              <a:gd name="connsiteX4" fmla="*/ 6080432 w 6080432"/>
              <a:gd name="connsiteY4" fmla="*/ 4970056 h 8089700"/>
              <a:gd name="connsiteX0" fmla="*/ 6080432 w 6080432"/>
              <a:gd name="connsiteY0" fmla="*/ 4970056 h 8089573"/>
              <a:gd name="connsiteX1" fmla="*/ 3121632 w 6080432"/>
              <a:gd name="connsiteY1" fmla="*/ 8086651 h 8089573"/>
              <a:gd name="connsiteX2" fmla="*/ 98682 w 6080432"/>
              <a:gd name="connsiteY2" fmla="*/ 4446323 h 8089573"/>
              <a:gd name="connsiteX3" fmla="*/ 1283598 w 6080432"/>
              <a:gd name="connsiteY3" fmla="*/ 0 h 8089573"/>
              <a:gd name="connsiteX4" fmla="*/ 6080432 w 6080432"/>
              <a:gd name="connsiteY4" fmla="*/ 4970056 h 8089573"/>
              <a:gd name="connsiteX0" fmla="*/ 6080432 w 6080432"/>
              <a:gd name="connsiteY0" fmla="*/ 4970056 h 7985124"/>
              <a:gd name="connsiteX1" fmla="*/ 2916353 w 6080432"/>
              <a:gd name="connsiteY1" fmla="*/ 7982038 h 7985124"/>
              <a:gd name="connsiteX2" fmla="*/ 98682 w 6080432"/>
              <a:gd name="connsiteY2" fmla="*/ 4446323 h 7985124"/>
              <a:gd name="connsiteX3" fmla="*/ 1283598 w 6080432"/>
              <a:gd name="connsiteY3" fmla="*/ 0 h 7985124"/>
              <a:gd name="connsiteX4" fmla="*/ 6080432 w 6080432"/>
              <a:gd name="connsiteY4" fmla="*/ 4970056 h 7985124"/>
              <a:gd name="connsiteX0" fmla="*/ 6080432 w 6080432"/>
              <a:gd name="connsiteY0" fmla="*/ 4970056 h 8100133"/>
              <a:gd name="connsiteX1" fmla="*/ 2916353 w 6080432"/>
              <a:gd name="connsiteY1" fmla="*/ 7982038 h 8100133"/>
              <a:gd name="connsiteX2" fmla="*/ 98682 w 6080432"/>
              <a:gd name="connsiteY2" fmla="*/ 4446323 h 8100133"/>
              <a:gd name="connsiteX3" fmla="*/ 1283598 w 6080432"/>
              <a:gd name="connsiteY3" fmla="*/ 0 h 8100133"/>
              <a:gd name="connsiteX4" fmla="*/ 6080432 w 6080432"/>
              <a:gd name="connsiteY4" fmla="*/ 4970056 h 8100133"/>
              <a:gd name="connsiteX0" fmla="*/ 6080432 w 6080432"/>
              <a:gd name="connsiteY0" fmla="*/ 4970056 h 7992491"/>
              <a:gd name="connsiteX1" fmla="*/ 2916353 w 6080432"/>
              <a:gd name="connsiteY1" fmla="*/ 7982038 h 7992491"/>
              <a:gd name="connsiteX2" fmla="*/ 98682 w 6080432"/>
              <a:gd name="connsiteY2" fmla="*/ 4446323 h 7992491"/>
              <a:gd name="connsiteX3" fmla="*/ 1283598 w 6080432"/>
              <a:gd name="connsiteY3" fmla="*/ 0 h 7992491"/>
              <a:gd name="connsiteX4" fmla="*/ 6080432 w 6080432"/>
              <a:gd name="connsiteY4" fmla="*/ 4970056 h 7992491"/>
              <a:gd name="connsiteX0" fmla="*/ 6080432 w 6080432"/>
              <a:gd name="connsiteY0" fmla="*/ 4970056 h 8321493"/>
              <a:gd name="connsiteX1" fmla="*/ 2588848 w 6080432"/>
              <a:gd name="connsiteY1" fmla="*/ 8312429 h 8321493"/>
              <a:gd name="connsiteX2" fmla="*/ 98682 w 6080432"/>
              <a:gd name="connsiteY2" fmla="*/ 4446323 h 8321493"/>
              <a:gd name="connsiteX3" fmla="*/ 1283598 w 6080432"/>
              <a:gd name="connsiteY3" fmla="*/ 0 h 8321493"/>
              <a:gd name="connsiteX4" fmla="*/ 6080432 w 6080432"/>
              <a:gd name="connsiteY4" fmla="*/ 4970056 h 8321493"/>
              <a:gd name="connsiteX0" fmla="*/ 6080432 w 6080432"/>
              <a:gd name="connsiteY0" fmla="*/ 4970056 h 8413922"/>
              <a:gd name="connsiteX1" fmla="*/ 2588848 w 6080432"/>
              <a:gd name="connsiteY1" fmla="*/ 8312429 h 8413922"/>
              <a:gd name="connsiteX2" fmla="*/ 98682 w 6080432"/>
              <a:gd name="connsiteY2" fmla="*/ 4446323 h 8413922"/>
              <a:gd name="connsiteX3" fmla="*/ 1283598 w 6080432"/>
              <a:gd name="connsiteY3" fmla="*/ 0 h 8413922"/>
              <a:gd name="connsiteX4" fmla="*/ 6080432 w 6080432"/>
              <a:gd name="connsiteY4" fmla="*/ 4970056 h 8413922"/>
              <a:gd name="connsiteX0" fmla="*/ 6080432 w 6080432"/>
              <a:gd name="connsiteY0" fmla="*/ 4970056 h 8313845"/>
              <a:gd name="connsiteX1" fmla="*/ 2588848 w 6080432"/>
              <a:gd name="connsiteY1" fmla="*/ 8312429 h 8313845"/>
              <a:gd name="connsiteX2" fmla="*/ 98682 w 6080432"/>
              <a:gd name="connsiteY2" fmla="*/ 4446323 h 8313845"/>
              <a:gd name="connsiteX3" fmla="*/ 1283598 w 6080432"/>
              <a:gd name="connsiteY3" fmla="*/ 0 h 8313845"/>
              <a:gd name="connsiteX4" fmla="*/ 6080432 w 6080432"/>
              <a:gd name="connsiteY4" fmla="*/ 4970056 h 8313845"/>
              <a:gd name="connsiteX0" fmla="*/ 6080432 w 6080432"/>
              <a:gd name="connsiteY0" fmla="*/ 4970056 h 8314025"/>
              <a:gd name="connsiteX1" fmla="*/ 2588848 w 6080432"/>
              <a:gd name="connsiteY1" fmla="*/ 8312429 h 8314025"/>
              <a:gd name="connsiteX2" fmla="*/ 98682 w 6080432"/>
              <a:gd name="connsiteY2" fmla="*/ 4446323 h 8314025"/>
              <a:gd name="connsiteX3" fmla="*/ 1283598 w 6080432"/>
              <a:gd name="connsiteY3" fmla="*/ 0 h 8314025"/>
              <a:gd name="connsiteX4" fmla="*/ 6080432 w 6080432"/>
              <a:gd name="connsiteY4" fmla="*/ 4970056 h 8314025"/>
              <a:gd name="connsiteX0" fmla="*/ 6037882 w 6037882"/>
              <a:gd name="connsiteY0" fmla="*/ 4924970 h 8314419"/>
              <a:gd name="connsiteX1" fmla="*/ 2588848 w 6037882"/>
              <a:gd name="connsiteY1" fmla="*/ 8312429 h 8314419"/>
              <a:gd name="connsiteX2" fmla="*/ 98682 w 6037882"/>
              <a:gd name="connsiteY2" fmla="*/ 4446323 h 8314419"/>
              <a:gd name="connsiteX3" fmla="*/ 1283598 w 6037882"/>
              <a:gd name="connsiteY3" fmla="*/ 0 h 8314419"/>
              <a:gd name="connsiteX4" fmla="*/ 6037882 w 6037882"/>
              <a:gd name="connsiteY4" fmla="*/ 4924970 h 8314419"/>
              <a:gd name="connsiteX0" fmla="*/ 6037882 w 6037882"/>
              <a:gd name="connsiteY0" fmla="*/ 4924970 h 8420407"/>
              <a:gd name="connsiteX1" fmla="*/ 2588848 w 6037882"/>
              <a:gd name="connsiteY1" fmla="*/ 8312429 h 8420407"/>
              <a:gd name="connsiteX2" fmla="*/ 98682 w 6037882"/>
              <a:gd name="connsiteY2" fmla="*/ 4446323 h 8420407"/>
              <a:gd name="connsiteX3" fmla="*/ 1283598 w 6037882"/>
              <a:gd name="connsiteY3" fmla="*/ 0 h 8420407"/>
              <a:gd name="connsiteX4" fmla="*/ 6037882 w 6037882"/>
              <a:gd name="connsiteY4" fmla="*/ 4924970 h 8420407"/>
              <a:gd name="connsiteX0" fmla="*/ 6034712 w 6034712"/>
              <a:gd name="connsiteY0" fmla="*/ 5034514 h 8315487"/>
              <a:gd name="connsiteX1" fmla="*/ 2588848 w 6034712"/>
              <a:gd name="connsiteY1" fmla="*/ 8312429 h 8315487"/>
              <a:gd name="connsiteX2" fmla="*/ 98682 w 6034712"/>
              <a:gd name="connsiteY2" fmla="*/ 4446323 h 8315487"/>
              <a:gd name="connsiteX3" fmla="*/ 1283598 w 6034712"/>
              <a:gd name="connsiteY3" fmla="*/ 0 h 8315487"/>
              <a:gd name="connsiteX4" fmla="*/ 6034712 w 6034712"/>
              <a:gd name="connsiteY4" fmla="*/ 5034514 h 8315487"/>
              <a:gd name="connsiteX0" fmla="*/ 6034712 w 6034712"/>
              <a:gd name="connsiteY0" fmla="*/ 5034514 h 8412448"/>
              <a:gd name="connsiteX1" fmla="*/ 2588848 w 6034712"/>
              <a:gd name="connsiteY1" fmla="*/ 8312429 h 8412448"/>
              <a:gd name="connsiteX2" fmla="*/ 98682 w 6034712"/>
              <a:gd name="connsiteY2" fmla="*/ 4446323 h 8412448"/>
              <a:gd name="connsiteX3" fmla="*/ 1283598 w 6034712"/>
              <a:gd name="connsiteY3" fmla="*/ 0 h 8412448"/>
              <a:gd name="connsiteX4" fmla="*/ 6034712 w 6034712"/>
              <a:gd name="connsiteY4" fmla="*/ 5034514 h 8412448"/>
              <a:gd name="connsiteX0" fmla="*/ 6034712 w 6034712"/>
              <a:gd name="connsiteY0" fmla="*/ 5034514 h 8315245"/>
              <a:gd name="connsiteX1" fmla="*/ 2588848 w 6034712"/>
              <a:gd name="connsiteY1" fmla="*/ 8312429 h 8315245"/>
              <a:gd name="connsiteX2" fmla="*/ 98682 w 6034712"/>
              <a:gd name="connsiteY2" fmla="*/ 4446323 h 8315245"/>
              <a:gd name="connsiteX3" fmla="*/ 1283598 w 6034712"/>
              <a:gd name="connsiteY3" fmla="*/ 0 h 8315245"/>
              <a:gd name="connsiteX4" fmla="*/ 6034712 w 6034712"/>
              <a:gd name="connsiteY4" fmla="*/ 5034514 h 8315245"/>
              <a:gd name="connsiteX0" fmla="*/ 6034712 w 6034712"/>
              <a:gd name="connsiteY0" fmla="*/ 5034514 h 8485251"/>
              <a:gd name="connsiteX1" fmla="*/ 2408505 w 6034712"/>
              <a:gd name="connsiteY1" fmla="*/ 8482626 h 8485251"/>
              <a:gd name="connsiteX2" fmla="*/ 98682 w 6034712"/>
              <a:gd name="connsiteY2" fmla="*/ 4446323 h 8485251"/>
              <a:gd name="connsiteX3" fmla="*/ 1283598 w 6034712"/>
              <a:gd name="connsiteY3" fmla="*/ 0 h 8485251"/>
              <a:gd name="connsiteX4" fmla="*/ 6034712 w 6034712"/>
              <a:gd name="connsiteY4" fmla="*/ 5034514 h 8485251"/>
              <a:gd name="connsiteX0" fmla="*/ 6034712 w 6034712"/>
              <a:gd name="connsiteY0" fmla="*/ 5034514 h 8496510"/>
              <a:gd name="connsiteX1" fmla="*/ 2419142 w 6034712"/>
              <a:gd name="connsiteY1" fmla="*/ 8493897 h 8496510"/>
              <a:gd name="connsiteX2" fmla="*/ 98682 w 6034712"/>
              <a:gd name="connsiteY2" fmla="*/ 4446323 h 8496510"/>
              <a:gd name="connsiteX3" fmla="*/ 1283598 w 6034712"/>
              <a:gd name="connsiteY3" fmla="*/ 0 h 8496510"/>
              <a:gd name="connsiteX4" fmla="*/ 6034712 w 6034712"/>
              <a:gd name="connsiteY4" fmla="*/ 5034514 h 8496510"/>
              <a:gd name="connsiteX0" fmla="*/ 6034712 w 6034712"/>
              <a:gd name="connsiteY0" fmla="*/ 5034514 h 8506081"/>
              <a:gd name="connsiteX1" fmla="*/ 2419142 w 6034712"/>
              <a:gd name="connsiteY1" fmla="*/ 8493897 h 8506081"/>
              <a:gd name="connsiteX2" fmla="*/ 98682 w 6034712"/>
              <a:gd name="connsiteY2" fmla="*/ 4446323 h 8506081"/>
              <a:gd name="connsiteX3" fmla="*/ 1283598 w 6034712"/>
              <a:gd name="connsiteY3" fmla="*/ 0 h 8506081"/>
              <a:gd name="connsiteX4" fmla="*/ 6034712 w 6034712"/>
              <a:gd name="connsiteY4" fmla="*/ 5034514 h 8506081"/>
              <a:gd name="connsiteX0" fmla="*/ 6034712 w 6034712"/>
              <a:gd name="connsiteY0" fmla="*/ 5034514 h 8497077"/>
              <a:gd name="connsiteX1" fmla="*/ 2419142 w 6034712"/>
              <a:gd name="connsiteY1" fmla="*/ 8493897 h 8497077"/>
              <a:gd name="connsiteX2" fmla="*/ 98682 w 6034712"/>
              <a:gd name="connsiteY2" fmla="*/ 4446323 h 8497077"/>
              <a:gd name="connsiteX3" fmla="*/ 1283598 w 6034712"/>
              <a:gd name="connsiteY3" fmla="*/ 0 h 8497077"/>
              <a:gd name="connsiteX4" fmla="*/ 6034712 w 6034712"/>
              <a:gd name="connsiteY4" fmla="*/ 5034514 h 8497077"/>
              <a:gd name="connsiteX0" fmla="*/ 6034712 w 6034712"/>
              <a:gd name="connsiteY0" fmla="*/ 5034514 h 8498046"/>
              <a:gd name="connsiteX1" fmla="*/ 2419142 w 6034712"/>
              <a:gd name="connsiteY1" fmla="*/ 8493897 h 8498046"/>
              <a:gd name="connsiteX2" fmla="*/ 98682 w 6034712"/>
              <a:gd name="connsiteY2" fmla="*/ 4446323 h 8498046"/>
              <a:gd name="connsiteX3" fmla="*/ 1283598 w 6034712"/>
              <a:gd name="connsiteY3" fmla="*/ 0 h 8498046"/>
              <a:gd name="connsiteX4" fmla="*/ 6034712 w 6034712"/>
              <a:gd name="connsiteY4" fmla="*/ 5034514 h 8498046"/>
              <a:gd name="connsiteX0" fmla="*/ 6034712 w 6034712"/>
              <a:gd name="connsiteY0" fmla="*/ 5034514 h 8497890"/>
              <a:gd name="connsiteX1" fmla="*/ 2419142 w 6034712"/>
              <a:gd name="connsiteY1" fmla="*/ 8493897 h 8497890"/>
              <a:gd name="connsiteX2" fmla="*/ 98682 w 6034712"/>
              <a:gd name="connsiteY2" fmla="*/ 4446323 h 8497890"/>
              <a:gd name="connsiteX3" fmla="*/ 1283598 w 6034712"/>
              <a:gd name="connsiteY3" fmla="*/ 0 h 8497890"/>
              <a:gd name="connsiteX4" fmla="*/ 6034712 w 6034712"/>
              <a:gd name="connsiteY4" fmla="*/ 5034514 h 84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712" h="8497890">
                <a:moveTo>
                  <a:pt x="6034712" y="5034514"/>
                </a:moveTo>
                <a:cubicBezTo>
                  <a:pt x="4886091" y="6127152"/>
                  <a:pt x="3179190" y="7830372"/>
                  <a:pt x="2419142" y="8493897"/>
                </a:cubicBezTo>
                <a:cubicBezTo>
                  <a:pt x="2300752" y="8597252"/>
                  <a:pt x="604628" y="6679675"/>
                  <a:pt x="98682" y="4446323"/>
                </a:cubicBezTo>
                <a:cubicBezTo>
                  <a:pt x="-215258" y="2839114"/>
                  <a:pt x="230554" y="1166229"/>
                  <a:pt x="1283598" y="0"/>
                </a:cubicBezTo>
                <a:lnTo>
                  <a:pt x="6034712" y="5034514"/>
                </a:lnTo>
                <a:close/>
              </a:path>
            </a:pathLst>
          </a:custGeom>
          <a:gradFill>
            <a:gsLst>
              <a:gs pos="0">
                <a:srgbClr val="009933"/>
              </a:gs>
              <a:gs pos="100000">
                <a:srgbClr val="1E428B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ráfico 2">
            <a:extLst>
              <a:ext uri="{FF2B5EF4-FFF2-40B4-BE49-F238E27FC236}">
                <a16:creationId xmlns:a16="http://schemas.microsoft.com/office/drawing/2014/main" id="{2D86722E-3657-6C5D-A194-251C199CF5F0}"/>
              </a:ext>
            </a:extLst>
          </p:cNvPr>
          <p:cNvSpPr/>
          <p:nvPr userDrawn="1"/>
        </p:nvSpPr>
        <p:spPr>
          <a:xfrm rot="332622">
            <a:off x="-46495" y="-439492"/>
            <a:ext cx="5160936" cy="7289743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65B32E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34766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BDA687F-5F96-E87C-BF0C-14CDDE91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5" name="Chord 4">
            <a:extLst>
              <a:ext uri="{FF2B5EF4-FFF2-40B4-BE49-F238E27FC236}">
                <a16:creationId xmlns:a16="http://schemas.microsoft.com/office/drawing/2014/main" id="{BD7C8101-3507-3EC0-6A0A-8FAF588EDAC6}"/>
              </a:ext>
            </a:extLst>
          </p:cNvPr>
          <p:cNvSpPr/>
          <p:nvPr userDrawn="1"/>
        </p:nvSpPr>
        <p:spPr>
          <a:xfrm rot="13400526">
            <a:off x="-1405533" y="-1617675"/>
            <a:ext cx="6034712" cy="8497890"/>
          </a:xfrm>
          <a:custGeom>
            <a:avLst/>
            <a:gdLst>
              <a:gd name="connsiteX0" fmla="*/ 7685954 w 8834375"/>
              <a:gd name="connsiteY0" fmla="*/ 8128700 h 9719866"/>
              <a:gd name="connsiteX1" fmla="*/ 3100279 w 8834375"/>
              <a:gd name="connsiteY1" fmla="*/ 9498858 h 9719866"/>
              <a:gd name="connsiteX2" fmla="*/ 98605 w 8834375"/>
              <a:gd name="connsiteY2" fmla="*/ 5881073 h 9719866"/>
              <a:gd name="connsiteX3" fmla="*/ 1283521 w 8834375"/>
              <a:gd name="connsiteY3" fmla="*/ 1434750 h 9719866"/>
              <a:gd name="connsiteX4" fmla="*/ 7685954 w 8834375"/>
              <a:gd name="connsiteY4" fmla="*/ 8128700 h 9719866"/>
              <a:gd name="connsiteX0" fmla="*/ 7686031 w 7686031"/>
              <a:gd name="connsiteY0" fmla="*/ 6693950 h 8285287"/>
              <a:gd name="connsiteX1" fmla="*/ 3100357 w 7686031"/>
              <a:gd name="connsiteY1" fmla="*/ 8064108 h 8285287"/>
              <a:gd name="connsiteX2" fmla="*/ 98682 w 7686031"/>
              <a:gd name="connsiteY2" fmla="*/ 4446323 h 8285287"/>
              <a:gd name="connsiteX3" fmla="*/ 1283598 w 7686031"/>
              <a:gd name="connsiteY3" fmla="*/ 0 h 8285287"/>
              <a:gd name="connsiteX4" fmla="*/ 7686031 w 7686031"/>
              <a:gd name="connsiteY4" fmla="*/ 6693950 h 8285287"/>
              <a:gd name="connsiteX0" fmla="*/ 7686031 w 7686031"/>
              <a:gd name="connsiteY0" fmla="*/ 6693950 h 8304000"/>
              <a:gd name="connsiteX1" fmla="*/ 3121632 w 7686031"/>
              <a:gd name="connsiteY1" fmla="*/ 8086651 h 8304000"/>
              <a:gd name="connsiteX2" fmla="*/ 98682 w 7686031"/>
              <a:gd name="connsiteY2" fmla="*/ 4446323 h 8304000"/>
              <a:gd name="connsiteX3" fmla="*/ 1283598 w 7686031"/>
              <a:gd name="connsiteY3" fmla="*/ 0 h 8304000"/>
              <a:gd name="connsiteX4" fmla="*/ 7686031 w 7686031"/>
              <a:gd name="connsiteY4" fmla="*/ 6693950 h 8304000"/>
              <a:gd name="connsiteX0" fmla="*/ 6080432 w 6080432"/>
              <a:gd name="connsiteY0" fmla="*/ 4970056 h 8089700"/>
              <a:gd name="connsiteX1" fmla="*/ 3121632 w 6080432"/>
              <a:gd name="connsiteY1" fmla="*/ 8086651 h 8089700"/>
              <a:gd name="connsiteX2" fmla="*/ 98682 w 6080432"/>
              <a:gd name="connsiteY2" fmla="*/ 4446323 h 8089700"/>
              <a:gd name="connsiteX3" fmla="*/ 1283598 w 6080432"/>
              <a:gd name="connsiteY3" fmla="*/ 0 h 8089700"/>
              <a:gd name="connsiteX4" fmla="*/ 6080432 w 6080432"/>
              <a:gd name="connsiteY4" fmla="*/ 4970056 h 8089700"/>
              <a:gd name="connsiteX0" fmla="*/ 6080432 w 6080432"/>
              <a:gd name="connsiteY0" fmla="*/ 4970056 h 8089573"/>
              <a:gd name="connsiteX1" fmla="*/ 3121632 w 6080432"/>
              <a:gd name="connsiteY1" fmla="*/ 8086651 h 8089573"/>
              <a:gd name="connsiteX2" fmla="*/ 98682 w 6080432"/>
              <a:gd name="connsiteY2" fmla="*/ 4446323 h 8089573"/>
              <a:gd name="connsiteX3" fmla="*/ 1283598 w 6080432"/>
              <a:gd name="connsiteY3" fmla="*/ 0 h 8089573"/>
              <a:gd name="connsiteX4" fmla="*/ 6080432 w 6080432"/>
              <a:gd name="connsiteY4" fmla="*/ 4970056 h 8089573"/>
              <a:gd name="connsiteX0" fmla="*/ 6080432 w 6080432"/>
              <a:gd name="connsiteY0" fmla="*/ 4970056 h 7985124"/>
              <a:gd name="connsiteX1" fmla="*/ 2916353 w 6080432"/>
              <a:gd name="connsiteY1" fmla="*/ 7982038 h 7985124"/>
              <a:gd name="connsiteX2" fmla="*/ 98682 w 6080432"/>
              <a:gd name="connsiteY2" fmla="*/ 4446323 h 7985124"/>
              <a:gd name="connsiteX3" fmla="*/ 1283598 w 6080432"/>
              <a:gd name="connsiteY3" fmla="*/ 0 h 7985124"/>
              <a:gd name="connsiteX4" fmla="*/ 6080432 w 6080432"/>
              <a:gd name="connsiteY4" fmla="*/ 4970056 h 7985124"/>
              <a:gd name="connsiteX0" fmla="*/ 6080432 w 6080432"/>
              <a:gd name="connsiteY0" fmla="*/ 4970056 h 8100133"/>
              <a:gd name="connsiteX1" fmla="*/ 2916353 w 6080432"/>
              <a:gd name="connsiteY1" fmla="*/ 7982038 h 8100133"/>
              <a:gd name="connsiteX2" fmla="*/ 98682 w 6080432"/>
              <a:gd name="connsiteY2" fmla="*/ 4446323 h 8100133"/>
              <a:gd name="connsiteX3" fmla="*/ 1283598 w 6080432"/>
              <a:gd name="connsiteY3" fmla="*/ 0 h 8100133"/>
              <a:gd name="connsiteX4" fmla="*/ 6080432 w 6080432"/>
              <a:gd name="connsiteY4" fmla="*/ 4970056 h 8100133"/>
              <a:gd name="connsiteX0" fmla="*/ 6080432 w 6080432"/>
              <a:gd name="connsiteY0" fmla="*/ 4970056 h 7992491"/>
              <a:gd name="connsiteX1" fmla="*/ 2916353 w 6080432"/>
              <a:gd name="connsiteY1" fmla="*/ 7982038 h 7992491"/>
              <a:gd name="connsiteX2" fmla="*/ 98682 w 6080432"/>
              <a:gd name="connsiteY2" fmla="*/ 4446323 h 7992491"/>
              <a:gd name="connsiteX3" fmla="*/ 1283598 w 6080432"/>
              <a:gd name="connsiteY3" fmla="*/ 0 h 7992491"/>
              <a:gd name="connsiteX4" fmla="*/ 6080432 w 6080432"/>
              <a:gd name="connsiteY4" fmla="*/ 4970056 h 7992491"/>
              <a:gd name="connsiteX0" fmla="*/ 6080432 w 6080432"/>
              <a:gd name="connsiteY0" fmla="*/ 4970056 h 8321493"/>
              <a:gd name="connsiteX1" fmla="*/ 2588848 w 6080432"/>
              <a:gd name="connsiteY1" fmla="*/ 8312429 h 8321493"/>
              <a:gd name="connsiteX2" fmla="*/ 98682 w 6080432"/>
              <a:gd name="connsiteY2" fmla="*/ 4446323 h 8321493"/>
              <a:gd name="connsiteX3" fmla="*/ 1283598 w 6080432"/>
              <a:gd name="connsiteY3" fmla="*/ 0 h 8321493"/>
              <a:gd name="connsiteX4" fmla="*/ 6080432 w 6080432"/>
              <a:gd name="connsiteY4" fmla="*/ 4970056 h 8321493"/>
              <a:gd name="connsiteX0" fmla="*/ 6080432 w 6080432"/>
              <a:gd name="connsiteY0" fmla="*/ 4970056 h 8413922"/>
              <a:gd name="connsiteX1" fmla="*/ 2588848 w 6080432"/>
              <a:gd name="connsiteY1" fmla="*/ 8312429 h 8413922"/>
              <a:gd name="connsiteX2" fmla="*/ 98682 w 6080432"/>
              <a:gd name="connsiteY2" fmla="*/ 4446323 h 8413922"/>
              <a:gd name="connsiteX3" fmla="*/ 1283598 w 6080432"/>
              <a:gd name="connsiteY3" fmla="*/ 0 h 8413922"/>
              <a:gd name="connsiteX4" fmla="*/ 6080432 w 6080432"/>
              <a:gd name="connsiteY4" fmla="*/ 4970056 h 8413922"/>
              <a:gd name="connsiteX0" fmla="*/ 6080432 w 6080432"/>
              <a:gd name="connsiteY0" fmla="*/ 4970056 h 8313845"/>
              <a:gd name="connsiteX1" fmla="*/ 2588848 w 6080432"/>
              <a:gd name="connsiteY1" fmla="*/ 8312429 h 8313845"/>
              <a:gd name="connsiteX2" fmla="*/ 98682 w 6080432"/>
              <a:gd name="connsiteY2" fmla="*/ 4446323 h 8313845"/>
              <a:gd name="connsiteX3" fmla="*/ 1283598 w 6080432"/>
              <a:gd name="connsiteY3" fmla="*/ 0 h 8313845"/>
              <a:gd name="connsiteX4" fmla="*/ 6080432 w 6080432"/>
              <a:gd name="connsiteY4" fmla="*/ 4970056 h 8313845"/>
              <a:gd name="connsiteX0" fmla="*/ 6080432 w 6080432"/>
              <a:gd name="connsiteY0" fmla="*/ 4970056 h 8314025"/>
              <a:gd name="connsiteX1" fmla="*/ 2588848 w 6080432"/>
              <a:gd name="connsiteY1" fmla="*/ 8312429 h 8314025"/>
              <a:gd name="connsiteX2" fmla="*/ 98682 w 6080432"/>
              <a:gd name="connsiteY2" fmla="*/ 4446323 h 8314025"/>
              <a:gd name="connsiteX3" fmla="*/ 1283598 w 6080432"/>
              <a:gd name="connsiteY3" fmla="*/ 0 h 8314025"/>
              <a:gd name="connsiteX4" fmla="*/ 6080432 w 6080432"/>
              <a:gd name="connsiteY4" fmla="*/ 4970056 h 8314025"/>
              <a:gd name="connsiteX0" fmla="*/ 6037882 w 6037882"/>
              <a:gd name="connsiteY0" fmla="*/ 4924970 h 8314419"/>
              <a:gd name="connsiteX1" fmla="*/ 2588848 w 6037882"/>
              <a:gd name="connsiteY1" fmla="*/ 8312429 h 8314419"/>
              <a:gd name="connsiteX2" fmla="*/ 98682 w 6037882"/>
              <a:gd name="connsiteY2" fmla="*/ 4446323 h 8314419"/>
              <a:gd name="connsiteX3" fmla="*/ 1283598 w 6037882"/>
              <a:gd name="connsiteY3" fmla="*/ 0 h 8314419"/>
              <a:gd name="connsiteX4" fmla="*/ 6037882 w 6037882"/>
              <a:gd name="connsiteY4" fmla="*/ 4924970 h 8314419"/>
              <a:gd name="connsiteX0" fmla="*/ 6037882 w 6037882"/>
              <a:gd name="connsiteY0" fmla="*/ 4924970 h 8420407"/>
              <a:gd name="connsiteX1" fmla="*/ 2588848 w 6037882"/>
              <a:gd name="connsiteY1" fmla="*/ 8312429 h 8420407"/>
              <a:gd name="connsiteX2" fmla="*/ 98682 w 6037882"/>
              <a:gd name="connsiteY2" fmla="*/ 4446323 h 8420407"/>
              <a:gd name="connsiteX3" fmla="*/ 1283598 w 6037882"/>
              <a:gd name="connsiteY3" fmla="*/ 0 h 8420407"/>
              <a:gd name="connsiteX4" fmla="*/ 6037882 w 6037882"/>
              <a:gd name="connsiteY4" fmla="*/ 4924970 h 8420407"/>
              <a:gd name="connsiteX0" fmla="*/ 6034712 w 6034712"/>
              <a:gd name="connsiteY0" fmla="*/ 5034514 h 8315487"/>
              <a:gd name="connsiteX1" fmla="*/ 2588848 w 6034712"/>
              <a:gd name="connsiteY1" fmla="*/ 8312429 h 8315487"/>
              <a:gd name="connsiteX2" fmla="*/ 98682 w 6034712"/>
              <a:gd name="connsiteY2" fmla="*/ 4446323 h 8315487"/>
              <a:gd name="connsiteX3" fmla="*/ 1283598 w 6034712"/>
              <a:gd name="connsiteY3" fmla="*/ 0 h 8315487"/>
              <a:gd name="connsiteX4" fmla="*/ 6034712 w 6034712"/>
              <a:gd name="connsiteY4" fmla="*/ 5034514 h 8315487"/>
              <a:gd name="connsiteX0" fmla="*/ 6034712 w 6034712"/>
              <a:gd name="connsiteY0" fmla="*/ 5034514 h 8412448"/>
              <a:gd name="connsiteX1" fmla="*/ 2588848 w 6034712"/>
              <a:gd name="connsiteY1" fmla="*/ 8312429 h 8412448"/>
              <a:gd name="connsiteX2" fmla="*/ 98682 w 6034712"/>
              <a:gd name="connsiteY2" fmla="*/ 4446323 h 8412448"/>
              <a:gd name="connsiteX3" fmla="*/ 1283598 w 6034712"/>
              <a:gd name="connsiteY3" fmla="*/ 0 h 8412448"/>
              <a:gd name="connsiteX4" fmla="*/ 6034712 w 6034712"/>
              <a:gd name="connsiteY4" fmla="*/ 5034514 h 8412448"/>
              <a:gd name="connsiteX0" fmla="*/ 6034712 w 6034712"/>
              <a:gd name="connsiteY0" fmla="*/ 5034514 h 8315245"/>
              <a:gd name="connsiteX1" fmla="*/ 2588848 w 6034712"/>
              <a:gd name="connsiteY1" fmla="*/ 8312429 h 8315245"/>
              <a:gd name="connsiteX2" fmla="*/ 98682 w 6034712"/>
              <a:gd name="connsiteY2" fmla="*/ 4446323 h 8315245"/>
              <a:gd name="connsiteX3" fmla="*/ 1283598 w 6034712"/>
              <a:gd name="connsiteY3" fmla="*/ 0 h 8315245"/>
              <a:gd name="connsiteX4" fmla="*/ 6034712 w 6034712"/>
              <a:gd name="connsiteY4" fmla="*/ 5034514 h 8315245"/>
              <a:gd name="connsiteX0" fmla="*/ 6034712 w 6034712"/>
              <a:gd name="connsiteY0" fmla="*/ 5034514 h 8485251"/>
              <a:gd name="connsiteX1" fmla="*/ 2408505 w 6034712"/>
              <a:gd name="connsiteY1" fmla="*/ 8482626 h 8485251"/>
              <a:gd name="connsiteX2" fmla="*/ 98682 w 6034712"/>
              <a:gd name="connsiteY2" fmla="*/ 4446323 h 8485251"/>
              <a:gd name="connsiteX3" fmla="*/ 1283598 w 6034712"/>
              <a:gd name="connsiteY3" fmla="*/ 0 h 8485251"/>
              <a:gd name="connsiteX4" fmla="*/ 6034712 w 6034712"/>
              <a:gd name="connsiteY4" fmla="*/ 5034514 h 8485251"/>
              <a:gd name="connsiteX0" fmla="*/ 6034712 w 6034712"/>
              <a:gd name="connsiteY0" fmla="*/ 5034514 h 8496510"/>
              <a:gd name="connsiteX1" fmla="*/ 2419142 w 6034712"/>
              <a:gd name="connsiteY1" fmla="*/ 8493897 h 8496510"/>
              <a:gd name="connsiteX2" fmla="*/ 98682 w 6034712"/>
              <a:gd name="connsiteY2" fmla="*/ 4446323 h 8496510"/>
              <a:gd name="connsiteX3" fmla="*/ 1283598 w 6034712"/>
              <a:gd name="connsiteY3" fmla="*/ 0 h 8496510"/>
              <a:gd name="connsiteX4" fmla="*/ 6034712 w 6034712"/>
              <a:gd name="connsiteY4" fmla="*/ 5034514 h 8496510"/>
              <a:gd name="connsiteX0" fmla="*/ 6034712 w 6034712"/>
              <a:gd name="connsiteY0" fmla="*/ 5034514 h 8506081"/>
              <a:gd name="connsiteX1" fmla="*/ 2419142 w 6034712"/>
              <a:gd name="connsiteY1" fmla="*/ 8493897 h 8506081"/>
              <a:gd name="connsiteX2" fmla="*/ 98682 w 6034712"/>
              <a:gd name="connsiteY2" fmla="*/ 4446323 h 8506081"/>
              <a:gd name="connsiteX3" fmla="*/ 1283598 w 6034712"/>
              <a:gd name="connsiteY3" fmla="*/ 0 h 8506081"/>
              <a:gd name="connsiteX4" fmla="*/ 6034712 w 6034712"/>
              <a:gd name="connsiteY4" fmla="*/ 5034514 h 8506081"/>
              <a:gd name="connsiteX0" fmla="*/ 6034712 w 6034712"/>
              <a:gd name="connsiteY0" fmla="*/ 5034514 h 8497077"/>
              <a:gd name="connsiteX1" fmla="*/ 2419142 w 6034712"/>
              <a:gd name="connsiteY1" fmla="*/ 8493897 h 8497077"/>
              <a:gd name="connsiteX2" fmla="*/ 98682 w 6034712"/>
              <a:gd name="connsiteY2" fmla="*/ 4446323 h 8497077"/>
              <a:gd name="connsiteX3" fmla="*/ 1283598 w 6034712"/>
              <a:gd name="connsiteY3" fmla="*/ 0 h 8497077"/>
              <a:gd name="connsiteX4" fmla="*/ 6034712 w 6034712"/>
              <a:gd name="connsiteY4" fmla="*/ 5034514 h 8497077"/>
              <a:gd name="connsiteX0" fmla="*/ 6034712 w 6034712"/>
              <a:gd name="connsiteY0" fmla="*/ 5034514 h 8498046"/>
              <a:gd name="connsiteX1" fmla="*/ 2419142 w 6034712"/>
              <a:gd name="connsiteY1" fmla="*/ 8493897 h 8498046"/>
              <a:gd name="connsiteX2" fmla="*/ 98682 w 6034712"/>
              <a:gd name="connsiteY2" fmla="*/ 4446323 h 8498046"/>
              <a:gd name="connsiteX3" fmla="*/ 1283598 w 6034712"/>
              <a:gd name="connsiteY3" fmla="*/ 0 h 8498046"/>
              <a:gd name="connsiteX4" fmla="*/ 6034712 w 6034712"/>
              <a:gd name="connsiteY4" fmla="*/ 5034514 h 8498046"/>
              <a:gd name="connsiteX0" fmla="*/ 6034712 w 6034712"/>
              <a:gd name="connsiteY0" fmla="*/ 5034514 h 8497890"/>
              <a:gd name="connsiteX1" fmla="*/ 2419142 w 6034712"/>
              <a:gd name="connsiteY1" fmla="*/ 8493897 h 8497890"/>
              <a:gd name="connsiteX2" fmla="*/ 98682 w 6034712"/>
              <a:gd name="connsiteY2" fmla="*/ 4446323 h 8497890"/>
              <a:gd name="connsiteX3" fmla="*/ 1283598 w 6034712"/>
              <a:gd name="connsiteY3" fmla="*/ 0 h 8497890"/>
              <a:gd name="connsiteX4" fmla="*/ 6034712 w 6034712"/>
              <a:gd name="connsiteY4" fmla="*/ 5034514 h 84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712" h="8497890">
                <a:moveTo>
                  <a:pt x="6034712" y="5034514"/>
                </a:moveTo>
                <a:cubicBezTo>
                  <a:pt x="4886091" y="6127152"/>
                  <a:pt x="3179190" y="7830372"/>
                  <a:pt x="2419142" y="8493897"/>
                </a:cubicBezTo>
                <a:cubicBezTo>
                  <a:pt x="2300752" y="8597252"/>
                  <a:pt x="604628" y="6679675"/>
                  <a:pt x="98682" y="4446323"/>
                </a:cubicBezTo>
                <a:cubicBezTo>
                  <a:pt x="-215258" y="2839114"/>
                  <a:pt x="230554" y="1166229"/>
                  <a:pt x="1283598" y="0"/>
                </a:cubicBezTo>
                <a:lnTo>
                  <a:pt x="6034712" y="5034514"/>
                </a:lnTo>
                <a:close/>
              </a:path>
            </a:pathLst>
          </a:custGeom>
          <a:gradFill>
            <a:gsLst>
              <a:gs pos="0">
                <a:srgbClr val="009933"/>
              </a:gs>
              <a:gs pos="100000">
                <a:srgbClr val="1E428B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ráfico 2">
            <a:extLst>
              <a:ext uri="{FF2B5EF4-FFF2-40B4-BE49-F238E27FC236}">
                <a16:creationId xmlns:a16="http://schemas.microsoft.com/office/drawing/2014/main" id="{2D86722E-3657-6C5D-A194-251C199CF5F0}"/>
              </a:ext>
            </a:extLst>
          </p:cNvPr>
          <p:cNvSpPr/>
          <p:nvPr userDrawn="1"/>
        </p:nvSpPr>
        <p:spPr>
          <a:xfrm rot="332622">
            <a:off x="-46495" y="-439492"/>
            <a:ext cx="5160936" cy="7289743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00897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39679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BDA687F-5F96-E87C-BF0C-14CDDE91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5" name="Chord 4">
            <a:extLst>
              <a:ext uri="{FF2B5EF4-FFF2-40B4-BE49-F238E27FC236}">
                <a16:creationId xmlns:a16="http://schemas.microsoft.com/office/drawing/2014/main" id="{BD7C8101-3507-3EC0-6A0A-8FAF588EDAC6}"/>
              </a:ext>
            </a:extLst>
          </p:cNvPr>
          <p:cNvSpPr/>
          <p:nvPr userDrawn="1"/>
        </p:nvSpPr>
        <p:spPr>
          <a:xfrm rot="13400526">
            <a:off x="-1405533" y="-1617675"/>
            <a:ext cx="6034712" cy="8497890"/>
          </a:xfrm>
          <a:custGeom>
            <a:avLst/>
            <a:gdLst>
              <a:gd name="connsiteX0" fmla="*/ 7685954 w 8834375"/>
              <a:gd name="connsiteY0" fmla="*/ 8128700 h 9719866"/>
              <a:gd name="connsiteX1" fmla="*/ 3100279 w 8834375"/>
              <a:gd name="connsiteY1" fmla="*/ 9498858 h 9719866"/>
              <a:gd name="connsiteX2" fmla="*/ 98605 w 8834375"/>
              <a:gd name="connsiteY2" fmla="*/ 5881073 h 9719866"/>
              <a:gd name="connsiteX3" fmla="*/ 1283521 w 8834375"/>
              <a:gd name="connsiteY3" fmla="*/ 1434750 h 9719866"/>
              <a:gd name="connsiteX4" fmla="*/ 7685954 w 8834375"/>
              <a:gd name="connsiteY4" fmla="*/ 8128700 h 9719866"/>
              <a:gd name="connsiteX0" fmla="*/ 7686031 w 7686031"/>
              <a:gd name="connsiteY0" fmla="*/ 6693950 h 8285287"/>
              <a:gd name="connsiteX1" fmla="*/ 3100357 w 7686031"/>
              <a:gd name="connsiteY1" fmla="*/ 8064108 h 8285287"/>
              <a:gd name="connsiteX2" fmla="*/ 98682 w 7686031"/>
              <a:gd name="connsiteY2" fmla="*/ 4446323 h 8285287"/>
              <a:gd name="connsiteX3" fmla="*/ 1283598 w 7686031"/>
              <a:gd name="connsiteY3" fmla="*/ 0 h 8285287"/>
              <a:gd name="connsiteX4" fmla="*/ 7686031 w 7686031"/>
              <a:gd name="connsiteY4" fmla="*/ 6693950 h 8285287"/>
              <a:gd name="connsiteX0" fmla="*/ 7686031 w 7686031"/>
              <a:gd name="connsiteY0" fmla="*/ 6693950 h 8304000"/>
              <a:gd name="connsiteX1" fmla="*/ 3121632 w 7686031"/>
              <a:gd name="connsiteY1" fmla="*/ 8086651 h 8304000"/>
              <a:gd name="connsiteX2" fmla="*/ 98682 w 7686031"/>
              <a:gd name="connsiteY2" fmla="*/ 4446323 h 8304000"/>
              <a:gd name="connsiteX3" fmla="*/ 1283598 w 7686031"/>
              <a:gd name="connsiteY3" fmla="*/ 0 h 8304000"/>
              <a:gd name="connsiteX4" fmla="*/ 7686031 w 7686031"/>
              <a:gd name="connsiteY4" fmla="*/ 6693950 h 8304000"/>
              <a:gd name="connsiteX0" fmla="*/ 6080432 w 6080432"/>
              <a:gd name="connsiteY0" fmla="*/ 4970056 h 8089700"/>
              <a:gd name="connsiteX1" fmla="*/ 3121632 w 6080432"/>
              <a:gd name="connsiteY1" fmla="*/ 8086651 h 8089700"/>
              <a:gd name="connsiteX2" fmla="*/ 98682 w 6080432"/>
              <a:gd name="connsiteY2" fmla="*/ 4446323 h 8089700"/>
              <a:gd name="connsiteX3" fmla="*/ 1283598 w 6080432"/>
              <a:gd name="connsiteY3" fmla="*/ 0 h 8089700"/>
              <a:gd name="connsiteX4" fmla="*/ 6080432 w 6080432"/>
              <a:gd name="connsiteY4" fmla="*/ 4970056 h 8089700"/>
              <a:gd name="connsiteX0" fmla="*/ 6080432 w 6080432"/>
              <a:gd name="connsiteY0" fmla="*/ 4970056 h 8089573"/>
              <a:gd name="connsiteX1" fmla="*/ 3121632 w 6080432"/>
              <a:gd name="connsiteY1" fmla="*/ 8086651 h 8089573"/>
              <a:gd name="connsiteX2" fmla="*/ 98682 w 6080432"/>
              <a:gd name="connsiteY2" fmla="*/ 4446323 h 8089573"/>
              <a:gd name="connsiteX3" fmla="*/ 1283598 w 6080432"/>
              <a:gd name="connsiteY3" fmla="*/ 0 h 8089573"/>
              <a:gd name="connsiteX4" fmla="*/ 6080432 w 6080432"/>
              <a:gd name="connsiteY4" fmla="*/ 4970056 h 8089573"/>
              <a:gd name="connsiteX0" fmla="*/ 6080432 w 6080432"/>
              <a:gd name="connsiteY0" fmla="*/ 4970056 h 7985124"/>
              <a:gd name="connsiteX1" fmla="*/ 2916353 w 6080432"/>
              <a:gd name="connsiteY1" fmla="*/ 7982038 h 7985124"/>
              <a:gd name="connsiteX2" fmla="*/ 98682 w 6080432"/>
              <a:gd name="connsiteY2" fmla="*/ 4446323 h 7985124"/>
              <a:gd name="connsiteX3" fmla="*/ 1283598 w 6080432"/>
              <a:gd name="connsiteY3" fmla="*/ 0 h 7985124"/>
              <a:gd name="connsiteX4" fmla="*/ 6080432 w 6080432"/>
              <a:gd name="connsiteY4" fmla="*/ 4970056 h 7985124"/>
              <a:gd name="connsiteX0" fmla="*/ 6080432 w 6080432"/>
              <a:gd name="connsiteY0" fmla="*/ 4970056 h 8100133"/>
              <a:gd name="connsiteX1" fmla="*/ 2916353 w 6080432"/>
              <a:gd name="connsiteY1" fmla="*/ 7982038 h 8100133"/>
              <a:gd name="connsiteX2" fmla="*/ 98682 w 6080432"/>
              <a:gd name="connsiteY2" fmla="*/ 4446323 h 8100133"/>
              <a:gd name="connsiteX3" fmla="*/ 1283598 w 6080432"/>
              <a:gd name="connsiteY3" fmla="*/ 0 h 8100133"/>
              <a:gd name="connsiteX4" fmla="*/ 6080432 w 6080432"/>
              <a:gd name="connsiteY4" fmla="*/ 4970056 h 8100133"/>
              <a:gd name="connsiteX0" fmla="*/ 6080432 w 6080432"/>
              <a:gd name="connsiteY0" fmla="*/ 4970056 h 7992491"/>
              <a:gd name="connsiteX1" fmla="*/ 2916353 w 6080432"/>
              <a:gd name="connsiteY1" fmla="*/ 7982038 h 7992491"/>
              <a:gd name="connsiteX2" fmla="*/ 98682 w 6080432"/>
              <a:gd name="connsiteY2" fmla="*/ 4446323 h 7992491"/>
              <a:gd name="connsiteX3" fmla="*/ 1283598 w 6080432"/>
              <a:gd name="connsiteY3" fmla="*/ 0 h 7992491"/>
              <a:gd name="connsiteX4" fmla="*/ 6080432 w 6080432"/>
              <a:gd name="connsiteY4" fmla="*/ 4970056 h 7992491"/>
              <a:gd name="connsiteX0" fmla="*/ 6080432 w 6080432"/>
              <a:gd name="connsiteY0" fmla="*/ 4970056 h 8321493"/>
              <a:gd name="connsiteX1" fmla="*/ 2588848 w 6080432"/>
              <a:gd name="connsiteY1" fmla="*/ 8312429 h 8321493"/>
              <a:gd name="connsiteX2" fmla="*/ 98682 w 6080432"/>
              <a:gd name="connsiteY2" fmla="*/ 4446323 h 8321493"/>
              <a:gd name="connsiteX3" fmla="*/ 1283598 w 6080432"/>
              <a:gd name="connsiteY3" fmla="*/ 0 h 8321493"/>
              <a:gd name="connsiteX4" fmla="*/ 6080432 w 6080432"/>
              <a:gd name="connsiteY4" fmla="*/ 4970056 h 8321493"/>
              <a:gd name="connsiteX0" fmla="*/ 6080432 w 6080432"/>
              <a:gd name="connsiteY0" fmla="*/ 4970056 h 8413922"/>
              <a:gd name="connsiteX1" fmla="*/ 2588848 w 6080432"/>
              <a:gd name="connsiteY1" fmla="*/ 8312429 h 8413922"/>
              <a:gd name="connsiteX2" fmla="*/ 98682 w 6080432"/>
              <a:gd name="connsiteY2" fmla="*/ 4446323 h 8413922"/>
              <a:gd name="connsiteX3" fmla="*/ 1283598 w 6080432"/>
              <a:gd name="connsiteY3" fmla="*/ 0 h 8413922"/>
              <a:gd name="connsiteX4" fmla="*/ 6080432 w 6080432"/>
              <a:gd name="connsiteY4" fmla="*/ 4970056 h 8413922"/>
              <a:gd name="connsiteX0" fmla="*/ 6080432 w 6080432"/>
              <a:gd name="connsiteY0" fmla="*/ 4970056 h 8313845"/>
              <a:gd name="connsiteX1" fmla="*/ 2588848 w 6080432"/>
              <a:gd name="connsiteY1" fmla="*/ 8312429 h 8313845"/>
              <a:gd name="connsiteX2" fmla="*/ 98682 w 6080432"/>
              <a:gd name="connsiteY2" fmla="*/ 4446323 h 8313845"/>
              <a:gd name="connsiteX3" fmla="*/ 1283598 w 6080432"/>
              <a:gd name="connsiteY3" fmla="*/ 0 h 8313845"/>
              <a:gd name="connsiteX4" fmla="*/ 6080432 w 6080432"/>
              <a:gd name="connsiteY4" fmla="*/ 4970056 h 8313845"/>
              <a:gd name="connsiteX0" fmla="*/ 6080432 w 6080432"/>
              <a:gd name="connsiteY0" fmla="*/ 4970056 h 8314025"/>
              <a:gd name="connsiteX1" fmla="*/ 2588848 w 6080432"/>
              <a:gd name="connsiteY1" fmla="*/ 8312429 h 8314025"/>
              <a:gd name="connsiteX2" fmla="*/ 98682 w 6080432"/>
              <a:gd name="connsiteY2" fmla="*/ 4446323 h 8314025"/>
              <a:gd name="connsiteX3" fmla="*/ 1283598 w 6080432"/>
              <a:gd name="connsiteY3" fmla="*/ 0 h 8314025"/>
              <a:gd name="connsiteX4" fmla="*/ 6080432 w 6080432"/>
              <a:gd name="connsiteY4" fmla="*/ 4970056 h 8314025"/>
              <a:gd name="connsiteX0" fmla="*/ 6037882 w 6037882"/>
              <a:gd name="connsiteY0" fmla="*/ 4924970 h 8314419"/>
              <a:gd name="connsiteX1" fmla="*/ 2588848 w 6037882"/>
              <a:gd name="connsiteY1" fmla="*/ 8312429 h 8314419"/>
              <a:gd name="connsiteX2" fmla="*/ 98682 w 6037882"/>
              <a:gd name="connsiteY2" fmla="*/ 4446323 h 8314419"/>
              <a:gd name="connsiteX3" fmla="*/ 1283598 w 6037882"/>
              <a:gd name="connsiteY3" fmla="*/ 0 h 8314419"/>
              <a:gd name="connsiteX4" fmla="*/ 6037882 w 6037882"/>
              <a:gd name="connsiteY4" fmla="*/ 4924970 h 8314419"/>
              <a:gd name="connsiteX0" fmla="*/ 6037882 w 6037882"/>
              <a:gd name="connsiteY0" fmla="*/ 4924970 h 8420407"/>
              <a:gd name="connsiteX1" fmla="*/ 2588848 w 6037882"/>
              <a:gd name="connsiteY1" fmla="*/ 8312429 h 8420407"/>
              <a:gd name="connsiteX2" fmla="*/ 98682 w 6037882"/>
              <a:gd name="connsiteY2" fmla="*/ 4446323 h 8420407"/>
              <a:gd name="connsiteX3" fmla="*/ 1283598 w 6037882"/>
              <a:gd name="connsiteY3" fmla="*/ 0 h 8420407"/>
              <a:gd name="connsiteX4" fmla="*/ 6037882 w 6037882"/>
              <a:gd name="connsiteY4" fmla="*/ 4924970 h 8420407"/>
              <a:gd name="connsiteX0" fmla="*/ 6034712 w 6034712"/>
              <a:gd name="connsiteY0" fmla="*/ 5034514 h 8315487"/>
              <a:gd name="connsiteX1" fmla="*/ 2588848 w 6034712"/>
              <a:gd name="connsiteY1" fmla="*/ 8312429 h 8315487"/>
              <a:gd name="connsiteX2" fmla="*/ 98682 w 6034712"/>
              <a:gd name="connsiteY2" fmla="*/ 4446323 h 8315487"/>
              <a:gd name="connsiteX3" fmla="*/ 1283598 w 6034712"/>
              <a:gd name="connsiteY3" fmla="*/ 0 h 8315487"/>
              <a:gd name="connsiteX4" fmla="*/ 6034712 w 6034712"/>
              <a:gd name="connsiteY4" fmla="*/ 5034514 h 8315487"/>
              <a:gd name="connsiteX0" fmla="*/ 6034712 w 6034712"/>
              <a:gd name="connsiteY0" fmla="*/ 5034514 h 8412448"/>
              <a:gd name="connsiteX1" fmla="*/ 2588848 w 6034712"/>
              <a:gd name="connsiteY1" fmla="*/ 8312429 h 8412448"/>
              <a:gd name="connsiteX2" fmla="*/ 98682 w 6034712"/>
              <a:gd name="connsiteY2" fmla="*/ 4446323 h 8412448"/>
              <a:gd name="connsiteX3" fmla="*/ 1283598 w 6034712"/>
              <a:gd name="connsiteY3" fmla="*/ 0 h 8412448"/>
              <a:gd name="connsiteX4" fmla="*/ 6034712 w 6034712"/>
              <a:gd name="connsiteY4" fmla="*/ 5034514 h 8412448"/>
              <a:gd name="connsiteX0" fmla="*/ 6034712 w 6034712"/>
              <a:gd name="connsiteY0" fmla="*/ 5034514 h 8315245"/>
              <a:gd name="connsiteX1" fmla="*/ 2588848 w 6034712"/>
              <a:gd name="connsiteY1" fmla="*/ 8312429 h 8315245"/>
              <a:gd name="connsiteX2" fmla="*/ 98682 w 6034712"/>
              <a:gd name="connsiteY2" fmla="*/ 4446323 h 8315245"/>
              <a:gd name="connsiteX3" fmla="*/ 1283598 w 6034712"/>
              <a:gd name="connsiteY3" fmla="*/ 0 h 8315245"/>
              <a:gd name="connsiteX4" fmla="*/ 6034712 w 6034712"/>
              <a:gd name="connsiteY4" fmla="*/ 5034514 h 8315245"/>
              <a:gd name="connsiteX0" fmla="*/ 6034712 w 6034712"/>
              <a:gd name="connsiteY0" fmla="*/ 5034514 h 8485251"/>
              <a:gd name="connsiteX1" fmla="*/ 2408505 w 6034712"/>
              <a:gd name="connsiteY1" fmla="*/ 8482626 h 8485251"/>
              <a:gd name="connsiteX2" fmla="*/ 98682 w 6034712"/>
              <a:gd name="connsiteY2" fmla="*/ 4446323 h 8485251"/>
              <a:gd name="connsiteX3" fmla="*/ 1283598 w 6034712"/>
              <a:gd name="connsiteY3" fmla="*/ 0 h 8485251"/>
              <a:gd name="connsiteX4" fmla="*/ 6034712 w 6034712"/>
              <a:gd name="connsiteY4" fmla="*/ 5034514 h 8485251"/>
              <a:gd name="connsiteX0" fmla="*/ 6034712 w 6034712"/>
              <a:gd name="connsiteY0" fmla="*/ 5034514 h 8496510"/>
              <a:gd name="connsiteX1" fmla="*/ 2419142 w 6034712"/>
              <a:gd name="connsiteY1" fmla="*/ 8493897 h 8496510"/>
              <a:gd name="connsiteX2" fmla="*/ 98682 w 6034712"/>
              <a:gd name="connsiteY2" fmla="*/ 4446323 h 8496510"/>
              <a:gd name="connsiteX3" fmla="*/ 1283598 w 6034712"/>
              <a:gd name="connsiteY3" fmla="*/ 0 h 8496510"/>
              <a:gd name="connsiteX4" fmla="*/ 6034712 w 6034712"/>
              <a:gd name="connsiteY4" fmla="*/ 5034514 h 8496510"/>
              <a:gd name="connsiteX0" fmla="*/ 6034712 w 6034712"/>
              <a:gd name="connsiteY0" fmla="*/ 5034514 h 8506081"/>
              <a:gd name="connsiteX1" fmla="*/ 2419142 w 6034712"/>
              <a:gd name="connsiteY1" fmla="*/ 8493897 h 8506081"/>
              <a:gd name="connsiteX2" fmla="*/ 98682 w 6034712"/>
              <a:gd name="connsiteY2" fmla="*/ 4446323 h 8506081"/>
              <a:gd name="connsiteX3" fmla="*/ 1283598 w 6034712"/>
              <a:gd name="connsiteY3" fmla="*/ 0 h 8506081"/>
              <a:gd name="connsiteX4" fmla="*/ 6034712 w 6034712"/>
              <a:gd name="connsiteY4" fmla="*/ 5034514 h 8506081"/>
              <a:gd name="connsiteX0" fmla="*/ 6034712 w 6034712"/>
              <a:gd name="connsiteY0" fmla="*/ 5034514 h 8497077"/>
              <a:gd name="connsiteX1" fmla="*/ 2419142 w 6034712"/>
              <a:gd name="connsiteY1" fmla="*/ 8493897 h 8497077"/>
              <a:gd name="connsiteX2" fmla="*/ 98682 w 6034712"/>
              <a:gd name="connsiteY2" fmla="*/ 4446323 h 8497077"/>
              <a:gd name="connsiteX3" fmla="*/ 1283598 w 6034712"/>
              <a:gd name="connsiteY3" fmla="*/ 0 h 8497077"/>
              <a:gd name="connsiteX4" fmla="*/ 6034712 w 6034712"/>
              <a:gd name="connsiteY4" fmla="*/ 5034514 h 8497077"/>
              <a:gd name="connsiteX0" fmla="*/ 6034712 w 6034712"/>
              <a:gd name="connsiteY0" fmla="*/ 5034514 h 8498046"/>
              <a:gd name="connsiteX1" fmla="*/ 2419142 w 6034712"/>
              <a:gd name="connsiteY1" fmla="*/ 8493897 h 8498046"/>
              <a:gd name="connsiteX2" fmla="*/ 98682 w 6034712"/>
              <a:gd name="connsiteY2" fmla="*/ 4446323 h 8498046"/>
              <a:gd name="connsiteX3" fmla="*/ 1283598 w 6034712"/>
              <a:gd name="connsiteY3" fmla="*/ 0 h 8498046"/>
              <a:gd name="connsiteX4" fmla="*/ 6034712 w 6034712"/>
              <a:gd name="connsiteY4" fmla="*/ 5034514 h 8498046"/>
              <a:gd name="connsiteX0" fmla="*/ 6034712 w 6034712"/>
              <a:gd name="connsiteY0" fmla="*/ 5034514 h 8497890"/>
              <a:gd name="connsiteX1" fmla="*/ 2419142 w 6034712"/>
              <a:gd name="connsiteY1" fmla="*/ 8493897 h 8497890"/>
              <a:gd name="connsiteX2" fmla="*/ 98682 w 6034712"/>
              <a:gd name="connsiteY2" fmla="*/ 4446323 h 8497890"/>
              <a:gd name="connsiteX3" fmla="*/ 1283598 w 6034712"/>
              <a:gd name="connsiteY3" fmla="*/ 0 h 8497890"/>
              <a:gd name="connsiteX4" fmla="*/ 6034712 w 6034712"/>
              <a:gd name="connsiteY4" fmla="*/ 5034514 h 84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712" h="8497890">
                <a:moveTo>
                  <a:pt x="6034712" y="5034514"/>
                </a:moveTo>
                <a:cubicBezTo>
                  <a:pt x="4886091" y="6127152"/>
                  <a:pt x="3179190" y="7830372"/>
                  <a:pt x="2419142" y="8493897"/>
                </a:cubicBezTo>
                <a:cubicBezTo>
                  <a:pt x="2300752" y="8597252"/>
                  <a:pt x="604628" y="6679675"/>
                  <a:pt x="98682" y="4446323"/>
                </a:cubicBezTo>
                <a:cubicBezTo>
                  <a:pt x="-215258" y="2839114"/>
                  <a:pt x="230554" y="1166229"/>
                  <a:pt x="1283598" y="0"/>
                </a:cubicBezTo>
                <a:lnTo>
                  <a:pt x="6034712" y="5034514"/>
                </a:lnTo>
                <a:close/>
              </a:path>
            </a:pathLst>
          </a:custGeom>
          <a:gradFill>
            <a:gsLst>
              <a:gs pos="0">
                <a:srgbClr val="009933"/>
              </a:gs>
              <a:gs pos="100000">
                <a:srgbClr val="1E428B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ráfico 2">
            <a:extLst>
              <a:ext uri="{FF2B5EF4-FFF2-40B4-BE49-F238E27FC236}">
                <a16:creationId xmlns:a16="http://schemas.microsoft.com/office/drawing/2014/main" id="{2D86722E-3657-6C5D-A194-251C199CF5F0}"/>
              </a:ext>
            </a:extLst>
          </p:cNvPr>
          <p:cNvSpPr/>
          <p:nvPr userDrawn="1"/>
        </p:nvSpPr>
        <p:spPr>
          <a:xfrm rot="332622">
            <a:off x="-46495" y="-439492"/>
            <a:ext cx="5160936" cy="7289743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759CB8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39814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BDA687F-5F96-E87C-BF0C-14CDDE91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5" name="Chord 4">
            <a:extLst>
              <a:ext uri="{FF2B5EF4-FFF2-40B4-BE49-F238E27FC236}">
                <a16:creationId xmlns:a16="http://schemas.microsoft.com/office/drawing/2014/main" id="{BD7C8101-3507-3EC0-6A0A-8FAF588EDAC6}"/>
              </a:ext>
            </a:extLst>
          </p:cNvPr>
          <p:cNvSpPr/>
          <p:nvPr userDrawn="1"/>
        </p:nvSpPr>
        <p:spPr>
          <a:xfrm rot="13400526">
            <a:off x="-1405533" y="-1617675"/>
            <a:ext cx="6034712" cy="8497890"/>
          </a:xfrm>
          <a:custGeom>
            <a:avLst/>
            <a:gdLst>
              <a:gd name="connsiteX0" fmla="*/ 7685954 w 8834375"/>
              <a:gd name="connsiteY0" fmla="*/ 8128700 h 9719866"/>
              <a:gd name="connsiteX1" fmla="*/ 3100279 w 8834375"/>
              <a:gd name="connsiteY1" fmla="*/ 9498858 h 9719866"/>
              <a:gd name="connsiteX2" fmla="*/ 98605 w 8834375"/>
              <a:gd name="connsiteY2" fmla="*/ 5881073 h 9719866"/>
              <a:gd name="connsiteX3" fmla="*/ 1283521 w 8834375"/>
              <a:gd name="connsiteY3" fmla="*/ 1434750 h 9719866"/>
              <a:gd name="connsiteX4" fmla="*/ 7685954 w 8834375"/>
              <a:gd name="connsiteY4" fmla="*/ 8128700 h 9719866"/>
              <a:gd name="connsiteX0" fmla="*/ 7686031 w 7686031"/>
              <a:gd name="connsiteY0" fmla="*/ 6693950 h 8285287"/>
              <a:gd name="connsiteX1" fmla="*/ 3100357 w 7686031"/>
              <a:gd name="connsiteY1" fmla="*/ 8064108 h 8285287"/>
              <a:gd name="connsiteX2" fmla="*/ 98682 w 7686031"/>
              <a:gd name="connsiteY2" fmla="*/ 4446323 h 8285287"/>
              <a:gd name="connsiteX3" fmla="*/ 1283598 w 7686031"/>
              <a:gd name="connsiteY3" fmla="*/ 0 h 8285287"/>
              <a:gd name="connsiteX4" fmla="*/ 7686031 w 7686031"/>
              <a:gd name="connsiteY4" fmla="*/ 6693950 h 8285287"/>
              <a:gd name="connsiteX0" fmla="*/ 7686031 w 7686031"/>
              <a:gd name="connsiteY0" fmla="*/ 6693950 h 8304000"/>
              <a:gd name="connsiteX1" fmla="*/ 3121632 w 7686031"/>
              <a:gd name="connsiteY1" fmla="*/ 8086651 h 8304000"/>
              <a:gd name="connsiteX2" fmla="*/ 98682 w 7686031"/>
              <a:gd name="connsiteY2" fmla="*/ 4446323 h 8304000"/>
              <a:gd name="connsiteX3" fmla="*/ 1283598 w 7686031"/>
              <a:gd name="connsiteY3" fmla="*/ 0 h 8304000"/>
              <a:gd name="connsiteX4" fmla="*/ 7686031 w 7686031"/>
              <a:gd name="connsiteY4" fmla="*/ 6693950 h 8304000"/>
              <a:gd name="connsiteX0" fmla="*/ 6080432 w 6080432"/>
              <a:gd name="connsiteY0" fmla="*/ 4970056 h 8089700"/>
              <a:gd name="connsiteX1" fmla="*/ 3121632 w 6080432"/>
              <a:gd name="connsiteY1" fmla="*/ 8086651 h 8089700"/>
              <a:gd name="connsiteX2" fmla="*/ 98682 w 6080432"/>
              <a:gd name="connsiteY2" fmla="*/ 4446323 h 8089700"/>
              <a:gd name="connsiteX3" fmla="*/ 1283598 w 6080432"/>
              <a:gd name="connsiteY3" fmla="*/ 0 h 8089700"/>
              <a:gd name="connsiteX4" fmla="*/ 6080432 w 6080432"/>
              <a:gd name="connsiteY4" fmla="*/ 4970056 h 8089700"/>
              <a:gd name="connsiteX0" fmla="*/ 6080432 w 6080432"/>
              <a:gd name="connsiteY0" fmla="*/ 4970056 h 8089573"/>
              <a:gd name="connsiteX1" fmla="*/ 3121632 w 6080432"/>
              <a:gd name="connsiteY1" fmla="*/ 8086651 h 8089573"/>
              <a:gd name="connsiteX2" fmla="*/ 98682 w 6080432"/>
              <a:gd name="connsiteY2" fmla="*/ 4446323 h 8089573"/>
              <a:gd name="connsiteX3" fmla="*/ 1283598 w 6080432"/>
              <a:gd name="connsiteY3" fmla="*/ 0 h 8089573"/>
              <a:gd name="connsiteX4" fmla="*/ 6080432 w 6080432"/>
              <a:gd name="connsiteY4" fmla="*/ 4970056 h 8089573"/>
              <a:gd name="connsiteX0" fmla="*/ 6080432 w 6080432"/>
              <a:gd name="connsiteY0" fmla="*/ 4970056 h 7985124"/>
              <a:gd name="connsiteX1" fmla="*/ 2916353 w 6080432"/>
              <a:gd name="connsiteY1" fmla="*/ 7982038 h 7985124"/>
              <a:gd name="connsiteX2" fmla="*/ 98682 w 6080432"/>
              <a:gd name="connsiteY2" fmla="*/ 4446323 h 7985124"/>
              <a:gd name="connsiteX3" fmla="*/ 1283598 w 6080432"/>
              <a:gd name="connsiteY3" fmla="*/ 0 h 7985124"/>
              <a:gd name="connsiteX4" fmla="*/ 6080432 w 6080432"/>
              <a:gd name="connsiteY4" fmla="*/ 4970056 h 7985124"/>
              <a:gd name="connsiteX0" fmla="*/ 6080432 w 6080432"/>
              <a:gd name="connsiteY0" fmla="*/ 4970056 h 8100133"/>
              <a:gd name="connsiteX1" fmla="*/ 2916353 w 6080432"/>
              <a:gd name="connsiteY1" fmla="*/ 7982038 h 8100133"/>
              <a:gd name="connsiteX2" fmla="*/ 98682 w 6080432"/>
              <a:gd name="connsiteY2" fmla="*/ 4446323 h 8100133"/>
              <a:gd name="connsiteX3" fmla="*/ 1283598 w 6080432"/>
              <a:gd name="connsiteY3" fmla="*/ 0 h 8100133"/>
              <a:gd name="connsiteX4" fmla="*/ 6080432 w 6080432"/>
              <a:gd name="connsiteY4" fmla="*/ 4970056 h 8100133"/>
              <a:gd name="connsiteX0" fmla="*/ 6080432 w 6080432"/>
              <a:gd name="connsiteY0" fmla="*/ 4970056 h 7992491"/>
              <a:gd name="connsiteX1" fmla="*/ 2916353 w 6080432"/>
              <a:gd name="connsiteY1" fmla="*/ 7982038 h 7992491"/>
              <a:gd name="connsiteX2" fmla="*/ 98682 w 6080432"/>
              <a:gd name="connsiteY2" fmla="*/ 4446323 h 7992491"/>
              <a:gd name="connsiteX3" fmla="*/ 1283598 w 6080432"/>
              <a:gd name="connsiteY3" fmla="*/ 0 h 7992491"/>
              <a:gd name="connsiteX4" fmla="*/ 6080432 w 6080432"/>
              <a:gd name="connsiteY4" fmla="*/ 4970056 h 7992491"/>
              <a:gd name="connsiteX0" fmla="*/ 6080432 w 6080432"/>
              <a:gd name="connsiteY0" fmla="*/ 4970056 h 8321493"/>
              <a:gd name="connsiteX1" fmla="*/ 2588848 w 6080432"/>
              <a:gd name="connsiteY1" fmla="*/ 8312429 h 8321493"/>
              <a:gd name="connsiteX2" fmla="*/ 98682 w 6080432"/>
              <a:gd name="connsiteY2" fmla="*/ 4446323 h 8321493"/>
              <a:gd name="connsiteX3" fmla="*/ 1283598 w 6080432"/>
              <a:gd name="connsiteY3" fmla="*/ 0 h 8321493"/>
              <a:gd name="connsiteX4" fmla="*/ 6080432 w 6080432"/>
              <a:gd name="connsiteY4" fmla="*/ 4970056 h 8321493"/>
              <a:gd name="connsiteX0" fmla="*/ 6080432 w 6080432"/>
              <a:gd name="connsiteY0" fmla="*/ 4970056 h 8413922"/>
              <a:gd name="connsiteX1" fmla="*/ 2588848 w 6080432"/>
              <a:gd name="connsiteY1" fmla="*/ 8312429 h 8413922"/>
              <a:gd name="connsiteX2" fmla="*/ 98682 w 6080432"/>
              <a:gd name="connsiteY2" fmla="*/ 4446323 h 8413922"/>
              <a:gd name="connsiteX3" fmla="*/ 1283598 w 6080432"/>
              <a:gd name="connsiteY3" fmla="*/ 0 h 8413922"/>
              <a:gd name="connsiteX4" fmla="*/ 6080432 w 6080432"/>
              <a:gd name="connsiteY4" fmla="*/ 4970056 h 8413922"/>
              <a:gd name="connsiteX0" fmla="*/ 6080432 w 6080432"/>
              <a:gd name="connsiteY0" fmla="*/ 4970056 h 8313845"/>
              <a:gd name="connsiteX1" fmla="*/ 2588848 w 6080432"/>
              <a:gd name="connsiteY1" fmla="*/ 8312429 h 8313845"/>
              <a:gd name="connsiteX2" fmla="*/ 98682 w 6080432"/>
              <a:gd name="connsiteY2" fmla="*/ 4446323 h 8313845"/>
              <a:gd name="connsiteX3" fmla="*/ 1283598 w 6080432"/>
              <a:gd name="connsiteY3" fmla="*/ 0 h 8313845"/>
              <a:gd name="connsiteX4" fmla="*/ 6080432 w 6080432"/>
              <a:gd name="connsiteY4" fmla="*/ 4970056 h 8313845"/>
              <a:gd name="connsiteX0" fmla="*/ 6080432 w 6080432"/>
              <a:gd name="connsiteY0" fmla="*/ 4970056 h 8314025"/>
              <a:gd name="connsiteX1" fmla="*/ 2588848 w 6080432"/>
              <a:gd name="connsiteY1" fmla="*/ 8312429 h 8314025"/>
              <a:gd name="connsiteX2" fmla="*/ 98682 w 6080432"/>
              <a:gd name="connsiteY2" fmla="*/ 4446323 h 8314025"/>
              <a:gd name="connsiteX3" fmla="*/ 1283598 w 6080432"/>
              <a:gd name="connsiteY3" fmla="*/ 0 h 8314025"/>
              <a:gd name="connsiteX4" fmla="*/ 6080432 w 6080432"/>
              <a:gd name="connsiteY4" fmla="*/ 4970056 h 8314025"/>
              <a:gd name="connsiteX0" fmla="*/ 6037882 w 6037882"/>
              <a:gd name="connsiteY0" fmla="*/ 4924970 h 8314419"/>
              <a:gd name="connsiteX1" fmla="*/ 2588848 w 6037882"/>
              <a:gd name="connsiteY1" fmla="*/ 8312429 h 8314419"/>
              <a:gd name="connsiteX2" fmla="*/ 98682 w 6037882"/>
              <a:gd name="connsiteY2" fmla="*/ 4446323 h 8314419"/>
              <a:gd name="connsiteX3" fmla="*/ 1283598 w 6037882"/>
              <a:gd name="connsiteY3" fmla="*/ 0 h 8314419"/>
              <a:gd name="connsiteX4" fmla="*/ 6037882 w 6037882"/>
              <a:gd name="connsiteY4" fmla="*/ 4924970 h 8314419"/>
              <a:gd name="connsiteX0" fmla="*/ 6037882 w 6037882"/>
              <a:gd name="connsiteY0" fmla="*/ 4924970 h 8420407"/>
              <a:gd name="connsiteX1" fmla="*/ 2588848 w 6037882"/>
              <a:gd name="connsiteY1" fmla="*/ 8312429 h 8420407"/>
              <a:gd name="connsiteX2" fmla="*/ 98682 w 6037882"/>
              <a:gd name="connsiteY2" fmla="*/ 4446323 h 8420407"/>
              <a:gd name="connsiteX3" fmla="*/ 1283598 w 6037882"/>
              <a:gd name="connsiteY3" fmla="*/ 0 h 8420407"/>
              <a:gd name="connsiteX4" fmla="*/ 6037882 w 6037882"/>
              <a:gd name="connsiteY4" fmla="*/ 4924970 h 8420407"/>
              <a:gd name="connsiteX0" fmla="*/ 6034712 w 6034712"/>
              <a:gd name="connsiteY0" fmla="*/ 5034514 h 8315487"/>
              <a:gd name="connsiteX1" fmla="*/ 2588848 w 6034712"/>
              <a:gd name="connsiteY1" fmla="*/ 8312429 h 8315487"/>
              <a:gd name="connsiteX2" fmla="*/ 98682 w 6034712"/>
              <a:gd name="connsiteY2" fmla="*/ 4446323 h 8315487"/>
              <a:gd name="connsiteX3" fmla="*/ 1283598 w 6034712"/>
              <a:gd name="connsiteY3" fmla="*/ 0 h 8315487"/>
              <a:gd name="connsiteX4" fmla="*/ 6034712 w 6034712"/>
              <a:gd name="connsiteY4" fmla="*/ 5034514 h 8315487"/>
              <a:gd name="connsiteX0" fmla="*/ 6034712 w 6034712"/>
              <a:gd name="connsiteY0" fmla="*/ 5034514 h 8412448"/>
              <a:gd name="connsiteX1" fmla="*/ 2588848 w 6034712"/>
              <a:gd name="connsiteY1" fmla="*/ 8312429 h 8412448"/>
              <a:gd name="connsiteX2" fmla="*/ 98682 w 6034712"/>
              <a:gd name="connsiteY2" fmla="*/ 4446323 h 8412448"/>
              <a:gd name="connsiteX3" fmla="*/ 1283598 w 6034712"/>
              <a:gd name="connsiteY3" fmla="*/ 0 h 8412448"/>
              <a:gd name="connsiteX4" fmla="*/ 6034712 w 6034712"/>
              <a:gd name="connsiteY4" fmla="*/ 5034514 h 8412448"/>
              <a:gd name="connsiteX0" fmla="*/ 6034712 w 6034712"/>
              <a:gd name="connsiteY0" fmla="*/ 5034514 h 8315245"/>
              <a:gd name="connsiteX1" fmla="*/ 2588848 w 6034712"/>
              <a:gd name="connsiteY1" fmla="*/ 8312429 h 8315245"/>
              <a:gd name="connsiteX2" fmla="*/ 98682 w 6034712"/>
              <a:gd name="connsiteY2" fmla="*/ 4446323 h 8315245"/>
              <a:gd name="connsiteX3" fmla="*/ 1283598 w 6034712"/>
              <a:gd name="connsiteY3" fmla="*/ 0 h 8315245"/>
              <a:gd name="connsiteX4" fmla="*/ 6034712 w 6034712"/>
              <a:gd name="connsiteY4" fmla="*/ 5034514 h 8315245"/>
              <a:gd name="connsiteX0" fmla="*/ 6034712 w 6034712"/>
              <a:gd name="connsiteY0" fmla="*/ 5034514 h 8485251"/>
              <a:gd name="connsiteX1" fmla="*/ 2408505 w 6034712"/>
              <a:gd name="connsiteY1" fmla="*/ 8482626 h 8485251"/>
              <a:gd name="connsiteX2" fmla="*/ 98682 w 6034712"/>
              <a:gd name="connsiteY2" fmla="*/ 4446323 h 8485251"/>
              <a:gd name="connsiteX3" fmla="*/ 1283598 w 6034712"/>
              <a:gd name="connsiteY3" fmla="*/ 0 h 8485251"/>
              <a:gd name="connsiteX4" fmla="*/ 6034712 w 6034712"/>
              <a:gd name="connsiteY4" fmla="*/ 5034514 h 8485251"/>
              <a:gd name="connsiteX0" fmla="*/ 6034712 w 6034712"/>
              <a:gd name="connsiteY0" fmla="*/ 5034514 h 8496510"/>
              <a:gd name="connsiteX1" fmla="*/ 2419142 w 6034712"/>
              <a:gd name="connsiteY1" fmla="*/ 8493897 h 8496510"/>
              <a:gd name="connsiteX2" fmla="*/ 98682 w 6034712"/>
              <a:gd name="connsiteY2" fmla="*/ 4446323 h 8496510"/>
              <a:gd name="connsiteX3" fmla="*/ 1283598 w 6034712"/>
              <a:gd name="connsiteY3" fmla="*/ 0 h 8496510"/>
              <a:gd name="connsiteX4" fmla="*/ 6034712 w 6034712"/>
              <a:gd name="connsiteY4" fmla="*/ 5034514 h 8496510"/>
              <a:gd name="connsiteX0" fmla="*/ 6034712 w 6034712"/>
              <a:gd name="connsiteY0" fmla="*/ 5034514 h 8506081"/>
              <a:gd name="connsiteX1" fmla="*/ 2419142 w 6034712"/>
              <a:gd name="connsiteY1" fmla="*/ 8493897 h 8506081"/>
              <a:gd name="connsiteX2" fmla="*/ 98682 w 6034712"/>
              <a:gd name="connsiteY2" fmla="*/ 4446323 h 8506081"/>
              <a:gd name="connsiteX3" fmla="*/ 1283598 w 6034712"/>
              <a:gd name="connsiteY3" fmla="*/ 0 h 8506081"/>
              <a:gd name="connsiteX4" fmla="*/ 6034712 w 6034712"/>
              <a:gd name="connsiteY4" fmla="*/ 5034514 h 8506081"/>
              <a:gd name="connsiteX0" fmla="*/ 6034712 w 6034712"/>
              <a:gd name="connsiteY0" fmla="*/ 5034514 h 8497077"/>
              <a:gd name="connsiteX1" fmla="*/ 2419142 w 6034712"/>
              <a:gd name="connsiteY1" fmla="*/ 8493897 h 8497077"/>
              <a:gd name="connsiteX2" fmla="*/ 98682 w 6034712"/>
              <a:gd name="connsiteY2" fmla="*/ 4446323 h 8497077"/>
              <a:gd name="connsiteX3" fmla="*/ 1283598 w 6034712"/>
              <a:gd name="connsiteY3" fmla="*/ 0 h 8497077"/>
              <a:gd name="connsiteX4" fmla="*/ 6034712 w 6034712"/>
              <a:gd name="connsiteY4" fmla="*/ 5034514 h 8497077"/>
              <a:gd name="connsiteX0" fmla="*/ 6034712 w 6034712"/>
              <a:gd name="connsiteY0" fmla="*/ 5034514 h 8498046"/>
              <a:gd name="connsiteX1" fmla="*/ 2419142 w 6034712"/>
              <a:gd name="connsiteY1" fmla="*/ 8493897 h 8498046"/>
              <a:gd name="connsiteX2" fmla="*/ 98682 w 6034712"/>
              <a:gd name="connsiteY2" fmla="*/ 4446323 h 8498046"/>
              <a:gd name="connsiteX3" fmla="*/ 1283598 w 6034712"/>
              <a:gd name="connsiteY3" fmla="*/ 0 h 8498046"/>
              <a:gd name="connsiteX4" fmla="*/ 6034712 w 6034712"/>
              <a:gd name="connsiteY4" fmla="*/ 5034514 h 8498046"/>
              <a:gd name="connsiteX0" fmla="*/ 6034712 w 6034712"/>
              <a:gd name="connsiteY0" fmla="*/ 5034514 h 8497890"/>
              <a:gd name="connsiteX1" fmla="*/ 2419142 w 6034712"/>
              <a:gd name="connsiteY1" fmla="*/ 8493897 h 8497890"/>
              <a:gd name="connsiteX2" fmla="*/ 98682 w 6034712"/>
              <a:gd name="connsiteY2" fmla="*/ 4446323 h 8497890"/>
              <a:gd name="connsiteX3" fmla="*/ 1283598 w 6034712"/>
              <a:gd name="connsiteY3" fmla="*/ 0 h 8497890"/>
              <a:gd name="connsiteX4" fmla="*/ 6034712 w 6034712"/>
              <a:gd name="connsiteY4" fmla="*/ 5034514 h 84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712" h="8497890">
                <a:moveTo>
                  <a:pt x="6034712" y="5034514"/>
                </a:moveTo>
                <a:cubicBezTo>
                  <a:pt x="4886091" y="6127152"/>
                  <a:pt x="3179190" y="7830372"/>
                  <a:pt x="2419142" y="8493897"/>
                </a:cubicBezTo>
                <a:cubicBezTo>
                  <a:pt x="2300752" y="8597252"/>
                  <a:pt x="604628" y="6679675"/>
                  <a:pt x="98682" y="4446323"/>
                </a:cubicBezTo>
                <a:cubicBezTo>
                  <a:pt x="-215258" y="2839114"/>
                  <a:pt x="230554" y="1166229"/>
                  <a:pt x="1283598" y="0"/>
                </a:cubicBezTo>
                <a:lnTo>
                  <a:pt x="6034712" y="5034514"/>
                </a:lnTo>
                <a:close/>
              </a:path>
            </a:pathLst>
          </a:custGeom>
          <a:gradFill>
            <a:gsLst>
              <a:gs pos="0">
                <a:srgbClr val="009933"/>
              </a:gs>
              <a:gs pos="100000">
                <a:srgbClr val="1E428B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ráfico 2">
            <a:extLst>
              <a:ext uri="{FF2B5EF4-FFF2-40B4-BE49-F238E27FC236}">
                <a16:creationId xmlns:a16="http://schemas.microsoft.com/office/drawing/2014/main" id="{2D86722E-3657-6C5D-A194-251C199CF5F0}"/>
              </a:ext>
            </a:extLst>
          </p:cNvPr>
          <p:cNvSpPr/>
          <p:nvPr userDrawn="1"/>
        </p:nvSpPr>
        <p:spPr>
          <a:xfrm rot="332622">
            <a:off x="-46495" y="-439492"/>
            <a:ext cx="5160936" cy="7289743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52BBB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674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, Círculo&#10;&#10;Descrição gerada automaticamente">
            <a:extLst>
              <a:ext uri="{FF2B5EF4-FFF2-40B4-BE49-F238E27FC236}">
                <a16:creationId xmlns:a16="http://schemas.microsoft.com/office/drawing/2014/main" id="{CB46790D-DCC3-F44B-A344-D71F1F307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39"/>
            <a:ext cx="7766186" cy="6887292"/>
          </a:xfrm>
          <a:prstGeom prst="rect">
            <a:avLst/>
          </a:prstGeom>
        </p:spPr>
      </p:pic>
      <p:sp>
        <p:nvSpPr>
          <p:cNvPr id="3" name="Gráfico 2">
            <a:extLst>
              <a:ext uri="{FF2B5EF4-FFF2-40B4-BE49-F238E27FC236}">
                <a16:creationId xmlns:a16="http://schemas.microsoft.com/office/drawing/2014/main" id="{29A6F48D-493D-AA31-7D72-B1B21D81BF28}"/>
              </a:ext>
            </a:extLst>
          </p:cNvPr>
          <p:cNvSpPr/>
          <p:nvPr userDrawn="1"/>
        </p:nvSpPr>
        <p:spPr>
          <a:xfrm>
            <a:off x="3246467" y="0"/>
            <a:ext cx="4564743" cy="6892830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008A7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D5B95B-91C9-244A-E802-266F573323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666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, Círculo&#10;&#10;Descrição gerada automaticamente">
            <a:extLst>
              <a:ext uri="{FF2B5EF4-FFF2-40B4-BE49-F238E27FC236}">
                <a16:creationId xmlns:a16="http://schemas.microsoft.com/office/drawing/2014/main" id="{CB46790D-DCC3-F44B-A344-D71F1F307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39"/>
            <a:ext cx="7766186" cy="6887292"/>
          </a:xfrm>
          <a:prstGeom prst="rect">
            <a:avLst/>
          </a:prstGeom>
        </p:spPr>
      </p:pic>
      <p:sp>
        <p:nvSpPr>
          <p:cNvPr id="3" name="Gráfico 2">
            <a:extLst>
              <a:ext uri="{FF2B5EF4-FFF2-40B4-BE49-F238E27FC236}">
                <a16:creationId xmlns:a16="http://schemas.microsoft.com/office/drawing/2014/main" id="{29A6F48D-493D-AA31-7D72-B1B21D81BF28}"/>
              </a:ext>
            </a:extLst>
          </p:cNvPr>
          <p:cNvSpPr/>
          <p:nvPr userDrawn="1"/>
        </p:nvSpPr>
        <p:spPr>
          <a:xfrm>
            <a:off x="3246467" y="0"/>
            <a:ext cx="4564743" cy="6892830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008A7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160D5149-624A-29E8-2BC6-EAFBA448981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6" y="6167652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D5B95B-91C9-244A-E802-266F573323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703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6158BF79-B777-450E-D46B-C9216499FC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653E95A8-747E-329B-E6CD-EF5726E6DB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2441" y="6162673"/>
            <a:ext cx="1216852" cy="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003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6158BF79-B777-450E-D46B-C9216499FC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653E95A8-747E-329B-E6CD-EF5726E6DB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2441" y="6162673"/>
            <a:ext cx="1216852" cy="251200"/>
          </a:xfrm>
          <a:prstGeom prst="rect">
            <a:avLst/>
          </a:prstGeom>
        </p:spPr>
      </p:pic>
      <p:sp>
        <p:nvSpPr>
          <p:cNvPr id="2" name="Gráfico 3">
            <a:extLst>
              <a:ext uri="{FF2B5EF4-FFF2-40B4-BE49-F238E27FC236}">
                <a16:creationId xmlns:a16="http://schemas.microsoft.com/office/drawing/2014/main" id="{2D59DE4D-37DC-612F-F150-86CB7E21BCDC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BCBE200F-7449-09FF-A4D1-46A600028B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03535" y="6564401"/>
            <a:ext cx="977518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lang="pt-BR" sz="1100" b="0">
                <a:solidFill>
                  <a:schemeClr val="bg1"/>
                </a:solidFill>
              </a:rPr>
              <a:t>CLASSIFICAÇÃO: Documento controlado	RESTRIÇÃO DE ACESSO: Empresas do Sistema BNDES 	UNIDADE GESTORA: AI/</a:t>
            </a:r>
            <a:r>
              <a:rPr lang="pt-BR" sz="1100" b="0" err="1">
                <a:solidFill>
                  <a:schemeClr val="bg1"/>
                </a:solidFill>
              </a:rPr>
              <a:t>DEINOV</a:t>
            </a:r>
            <a:endParaRPr lang="pt-BR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4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6158BF79-B777-450E-D46B-C9216499FC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87303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6158BF79-B777-450E-D46B-C9216499FC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>
                  <a:alpha val="25000"/>
                </a:srgbClr>
              </a:gs>
              <a:gs pos="100000">
                <a:srgbClr val="008A75">
                  <a:alpha val="25000"/>
                </a:srgbClr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1E194C4-7ECE-354A-58C5-160876ACD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39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BF56CC35-577E-20DF-D1E8-198E4A2044B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5">
            <a:extLst>
              <a:ext uri="{FF2B5EF4-FFF2-40B4-BE49-F238E27FC236}">
                <a16:creationId xmlns:a16="http://schemas.microsoft.com/office/drawing/2014/main" id="{84FD9D36-078B-87D2-6421-2696848A6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3529101" cy="500591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1A426CAD-45F8-A7B5-F19D-92B5601FDC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33145"/>
            <a:ext cx="3212836" cy="4850010"/>
          </a:xfrm>
          <a:prstGeom prst="rect">
            <a:avLst/>
          </a:prstGeom>
        </p:spPr>
      </p:pic>
      <p:pic>
        <p:nvPicPr>
          <p:cNvPr id="6" name="Imagem 12">
            <a:extLst>
              <a:ext uri="{FF2B5EF4-FFF2-40B4-BE49-F238E27FC236}">
                <a16:creationId xmlns:a16="http://schemas.microsoft.com/office/drawing/2014/main" id="{AF58BDBE-9B80-5DD5-63DF-504247681E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447" y="590112"/>
            <a:ext cx="1628350" cy="33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571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6158BF79-B777-450E-D46B-C9216499FC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>
                  <a:alpha val="25000"/>
                </a:srgbClr>
              </a:gs>
              <a:gs pos="100000">
                <a:srgbClr val="008A75">
                  <a:alpha val="25000"/>
                </a:srgbClr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1E194C4-7ECE-354A-58C5-160876ACD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891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803E4B-B3E8-6211-0C38-564AFC462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E7B310-E37E-D239-0326-978603DA7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E05147-D155-BCC5-6660-BA4C8B96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88F2D-C677-409F-8175-A9081E5F1592}" type="datetimeFigureOut">
              <a:rPr lang="pt-BR" smtClean="0"/>
              <a:t>16/04/2024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A04119-37AF-7936-B824-73C3FE5CE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453F85-2EDC-2176-792C-EEFB602A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8E03-B7F1-4FD8-B6CF-C6C7F93104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527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404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EF23AF2-F76E-4B05-A531-BA176439F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8906" y="81812"/>
            <a:ext cx="1216627" cy="251198"/>
          </a:xfrm>
          <a:prstGeom prst="rect">
            <a:avLst/>
          </a:prstGeom>
        </p:spPr>
      </p:pic>
      <p:sp>
        <p:nvSpPr>
          <p:cNvPr id="2" name="Text Box 9">
            <a:extLst>
              <a:ext uri="{FF2B5EF4-FFF2-40B4-BE49-F238E27FC236}">
                <a16:creationId xmlns:a16="http://schemas.microsoft.com/office/drawing/2014/main" id="{A6EA2332-4A9E-1FF3-2016-72F22B1FF7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03535" y="6564401"/>
            <a:ext cx="977518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lang="pt-BR" sz="1100"/>
              <a:t>CLASSIFICAÇÃO: Documento controlado	RESTRIÇÃO DE ACESSO: Empresas do Sistema BNDES 	UNIDADE GESTORA: AI/</a:t>
            </a:r>
            <a:r>
              <a:rPr lang="pt-BR" sz="1100" err="1"/>
              <a:t>SUP</a:t>
            </a:r>
            <a:endParaRPr lang="pt-BR" sz="1100"/>
          </a:p>
        </p:txBody>
      </p:sp>
    </p:spTree>
    <p:extLst>
      <p:ext uri="{BB962C8B-B14F-4D97-AF65-F5344CB8AC3E}">
        <p14:creationId xmlns:p14="http://schemas.microsoft.com/office/powerpoint/2010/main" val="2276131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24D3B487-C0B0-A186-06AE-4C557DF997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6" y="6167652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208A20-299E-BABA-DA3F-40D360D3A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3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24D3B487-C0B0-A186-06AE-4C557DF997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6" y="6167652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</a:p>
        </p:txBody>
      </p:sp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10372" y="12202"/>
            <a:ext cx="5794521" cy="2422290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rgbClr val="004388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F2A679-AD0D-3511-3294-83FDE5791A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01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10372" y="12202"/>
            <a:ext cx="5794521" cy="2422290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BB5ABFD-9681-0B42-9CF1-BD15F56954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64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2619C25-9A0F-44A2-942E-CFEA533C4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CCB8E5-25CC-481C-AAD6-A983E360C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1016A9-2AAC-4869-8529-DC00ABFA90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C47F1C-BB8D-4FC6-A320-FD61945A3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0367CB-6B07-4710-978F-57FCAB3CE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8539-74E5-40D7-8CDC-17C95B47164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346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688" r:id="rId2"/>
    <p:sldLayoutId id="2147483862" r:id="rId3"/>
    <p:sldLayoutId id="2147483863" r:id="rId4"/>
    <p:sldLayoutId id="2147483864" r:id="rId5"/>
    <p:sldLayoutId id="2147483713" r:id="rId6"/>
    <p:sldLayoutId id="2147483828" r:id="rId7"/>
    <p:sldLayoutId id="2147483830" r:id="rId8"/>
    <p:sldLayoutId id="2147483831" r:id="rId9"/>
    <p:sldLayoutId id="2147483840" r:id="rId10"/>
    <p:sldLayoutId id="2147483832" r:id="rId11"/>
    <p:sldLayoutId id="2147483852" r:id="rId12"/>
    <p:sldLayoutId id="2147483853" r:id="rId13"/>
    <p:sldLayoutId id="2147483833" r:id="rId14"/>
    <p:sldLayoutId id="2147483837" r:id="rId15"/>
    <p:sldLayoutId id="2147483834" r:id="rId16"/>
    <p:sldLayoutId id="2147483835" r:id="rId17"/>
    <p:sldLayoutId id="2147483844" r:id="rId18"/>
    <p:sldLayoutId id="2147483845" r:id="rId19"/>
    <p:sldLayoutId id="2147483848" r:id="rId20"/>
    <p:sldLayoutId id="2147483849" r:id="rId21"/>
    <p:sldLayoutId id="2147483846" r:id="rId22"/>
    <p:sldLayoutId id="2147483841" r:id="rId23"/>
    <p:sldLayoutId id="2147483851" r:id="rId24"/>
    <p:sldLayoutId id="2147483866" r:id="rId25"/>
    <p:sldLayoutId id="2147483867" r:id="rId26"/>
    <p:sldLayoutId id="2147483875" r:id="rId27"/>
    <p:sldLayoutId id="2147483843" r:id="rId28"/>
    <p:sldLayoutId id="2147483847" r:id="rId29"/>
    <p:sldLayoutId id="2147483842" r:id="rId30"/>
    <p:sldLayoutId id="2147483858" r:id="rId31"/>
    <p:sldLayoutId id="2147483859" r:id="rId32"/>
    <p:sldLayoutId id="2147483860" r:id="rId33"/>
    <p:sldLayoutId id="2147483861" r:id="rId34"/>
    <p:sldLayoutId id="2147483870" r:id="rId35"/>
    <p:sldLayoutId id="2147483871" r:id="rId36"/>
    <p:sldLayoutId id="2147483872" r:id="rId37"/>
    <p:sldLayoutId id="2147483714" r:id="rId38"/>
    <p:sldLayoutId id="2147483854" r:id="rId39"/>
    <p:sldLayoutId id="2147483855" r:id="rId40"/>
    <p:sldLayoutId id="2147483876" r:id="rId41"/>
    <p:sldLayoutId id="2147483856" r:id="rId42"/>
    <p:sldLayoutId id="2147483857" r:id="rId43"/>
    <p:sldLayoutId id="2147483829" r:id="rId44"/>
    <p:sldLayoutId id="2147483874" r:id="rId45"/>
    <p:sldLayoutId id="2147483836" r:id="rId46"/>
    <p:sldLayoutId id="2147483850" r:id="rId47"/>
    <p:sldLayoutId id="2147483839" r:id="rId48"/>
    <p:sldLayoutId id="2147483838" r:id="rId49"/>
    <p:sldLayoutId id="2147483873" r:id="rId50"/>
    <p:sldLayoutId id="2147483878" r:id="rId51"/>
    <p:sldLayoutId id="2147483879" r:id="rId52"/>
  </p:sldLayoutIdLst>
  <p:hf hd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5">
            <a:extLst>
              <a:ext uri="{FF2B5EF4-FFF2-40B4-BE49-F238E27FC236}">
                <a16:creationId xmlns:a16="http://schemas.microsoft.com/office/drawing/2014/main" id="{7F8D4EF2-2B24-11E5-AEFB-DBB35D153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11672" y="0"/>
            <a:ext cx="4834795" cy="6858000"/>
          </a:xfrm>
          <a:prstGeom prst="rect">
            <a:avLst/>
          </a:prstGeom>
        </p:spPr>
      </p:pic>
      <p:sp>
        <p:nvSpPr>
          <p:cNvPr id="2" name="Gráfico 4">
            <a:extLst>
              <a:ext uri="{FF2B5EF4-FFF2-40B4-BE49-F238E27FC236}">
                <a16:creationId xmlns:a16="http://schemas.microsoft.com/office/drawing/2014/main" id="{9CD8257C-A72E-C16D-3198-F1A2E88EE46C}"/>
              </a:ext>
            </a:extLst>
          </p:cNvPr>
          <p:cNvSpPr/>
          <p:nvPr/>
        </p:nvSpPr>
        <p:spPr>
          <a:xfrm>
            <a:off x="-9524" y="228720"/>
            <a:ext cx="4280680" cy="6463890"/>
          </a:xfrm>
          <a:custGeom>
            <a:avLst/>
            <a:gdLst>
              <a:gd name="connsiteX0" fmla="*/ 0 w 4280680"/>
              <a:gd name="connsiteY0" fmla="*/ 6463891 h 6463890"/>
              <a:gd name="connsiteX1" fmla="*/ 4280680 w 4280680"/>
              <a:gd name="connsiteY1" fmla="*/ 1267069 h 6463890"/>
              <a:gd name="connsiteX2" fmla="*/ 4128042 w 4280680"/>
              <a:gd name="connsiteY2" fmla="*/ 0 h 6463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80680" h="6463890">
                <a:moveTo>
                  <a:pt x="0" y="6463891"/>
                </a:moveTo>
                <a:cubicBezTo>
                  <a:pt x="2439039" y="5991245"/>
                  <a:pt x="4280680" y="3844266"/>
                  <a:pt x="4280680" y="1267069"/>
                </a:cubicBezTo>
                <a:cubicBezTo>
                  <a:pt x="4280680" y="830338"/>
                  <a:pt x="4227757" y="406001"/>
                  <a:pt x="4128042" y="0"/>
                </a:cubicBezTo>
              </a:path>
            </a:pathLst>
          </a:custGeom>
          <a:noFill/>
          <a:ln w="25250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B7F4BD8-1AAC-8FC6-E2A9-EAEC0133E896}"/>
              </a:ext>
            </a:extLst>
          </p:cNvPr>
          <p:cNvSpPr/>
          <p:nvPr/>
        </p:nvSpPr>
        <p:spPr>
          <a:xfrm>
            <a:off x="5005276" y="3901560"/>
            <a:ext cx="1223412" cy="45653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lvl="0" defTabSz="825500" hangingPunct="0">
              <a:lnSpc>
                <a:spcPct val="150000"/>
              </a:lnSpc>
              <a:defRPr/>
            </a:pPr>
            <a:r>
              <a:rPr lang="pt-BR">
                <a:solidFill>
                  <a:srgbClr val="FFFFFF"/>
                </a:solidFill>
                <a:latin typeface="Arial"/>
                <a:cs typeface="Arial"/>
              </a:rPr>
              <a:t>Abril 2024</a:t>
            </a:r>
            <a:endParaRPr lang="pt-BR" kern="0">
              <a:solidFill>
                <a:srgbClr val="FFFFFF"/>
              </a:solidFill>
              <a:latin typeface="Arial"/>
              <a:cs typeface="Arial"/>
              <a:sym typeface="Avenir Next Regular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BAB2513-936D-C60A-B10C-BBE7489A1F07}"/>
              </a:ext>
            </a:extLst>
          </p:cNvPr>
          <p:cNvSpPr txBox="1"/>
          <p:nvPr/>
        </p:nvSpPr>
        <p:spPr>
          <a:xfrm>
            <a:off x="5005276" y="1218167"/>
            <a:ext cx="6803578" cy="2687915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defPPr>
              <a:defRPr lang="pt-BR"/>
            </a:defPPr>
            <a:lvl1pPr marR="0" lvl="0" indent="0" defTabSz="82550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Avenir Next Regular"/>
                <a:cs typeface="Arial" pitchFamily="34" charset="0"/>
              </a:defRPr>
            </a:lvl1pPr>
          </a:lstStyle>
          <a:p>
            <a:r>
              <a:rPr lang="pt-BR" sz="2800" dirty="0">
                <a:latin typeface="Arial"/>
                <a:cs typeface="Arial"/>
              </a:rPr>
              <a:t>Audiência Pública</a:t>
            </a:r>
            <a:endParaRPr lang="pt-BR" sz="2800" dirty="0"/>
          </a:p>
          <a:p>
            <a:r>
              <a:rPr lang="pt-BR" sz="2800" dirty="0">
                <a:latin typeface="Arial"/>
                <a:cs typeface="Arial"/>
              </a:rPr>
              <a:t>Comissão de Desenvolvimento Regional e Turismo do Senado</a:t>
            </a:r>
          </a:p>
          <a:p>
            <a:endParaRPr lang="pt-BR" sz="2800" b="1" dirty="0">
              <a:latin typeface="Arial"/>
              <a:cs typeface="Arial"/>
            </a:endParaRPr>
          </a:p>
          <a:p>
            <a:r>
              <a:rPr lang="pt-BR" sz="2800" b="1" dirty="0">
                <a:latin typeface="Arial"/>
                <a:cs typeface="Arial"/>
              </a:rPr>
              <a:t>Nova Indústria Brasil e o papel do BNDES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B68B7AA7-D937-E995-35ED-85F6D1D3A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7222" y="6154054"/>
            <a:ext cx="977518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lang="pt-BR" sz="1100" b="0" dirty="0">
                <a:solidFill>
                  <a:schemeClr val="bg1"/>
                </a:solidFill>
              </a:rPr>
              <a:t>CLASSIFICAÇÃO: Documento ostensivo		</a:t>
            </a:r>
          </a:p>
          <a:p>
            <a:pPr lvl="0"/>
            <a:r>
              <a:rPr lang="pt-BR" sz="1100" b="0" dirty="0">
                <a:solidFill>
                  <a:schemeClr val="bg1"/>
                </a:solidFill>
              </a:rPr>
              <a:t>UNIDADE GESTORA: </a:t>
            </a:r>
            <a:r>
              <a:rPr lang="pt-BR" sz="1100" b="0">
                <a:solidFill>
                  <a:schemeClr val="bg1"/>
                </a:solidFill>
              </a:rPr>
              <a:t>AI/</a:t>
            </a:r>
            <a:r>
              <a:rPr lang="pt-BR" sz="1100">
                <a:solidFill>
                  <a:schemeClr val="bg1"/>
                </a:solidFill>
              </a:rPr>
              <a:t>BNDES</a:t>
            </a:r>
            <a:endParaRPr lang="pt-BR" sz="1100" b="0" dirty="0">
              <a:solidFill>
                <a:schemeClr val="bg1"/>
              </a:solidFill>
            </a:endParaRPr>
          </a:p>
        </p:txBody>
      </p:sp>
      <p:pic>
        <p:nvPicPr>
          <p:cNvPr id="5" name="Picture 21">
            <a:extLst>
              <a:ext uri="{FF2B5EF4-FFF2-40B4-BE49-F238E27FC236}">
                <a16:creationId xmlns:a16="http://schemas.microsoft.com/office/drawing/2014/main" id="{C355C2C9-B851-C4E3-BC69-4E78A2FF78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2"/>
            <a:ext cx="4765962" cy="565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85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294CEB77-834C-A1DF-EC8A-6B140560E42D}"/>
              </a:ext>
            </a:extLst>
          </p:cNvPr>
          <p:cNvCxnSpPr>
            <a:cxnSpLocks/>
          </p:cNvCxnSpPr>
          <p:nvPr/>
        </p:nvCxnSpPr>
        <p:spPr>
          <a:xfrm>
            <a:off x="2257563" y="1873031"/>
            <a:ext cx="76978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0C66733-F8C1-CA47-F704-18C94F4E1129}"/>
              </a:ext>
            </a:extLst>
          </p:cNvPr>
          <p:cNvSpPr txBox="1"/>
          <p:nvPr/>
        </p:nvSpPr>
        <p:spPr>
          <a:xfrm>
            <a:off x="2257563" y="118341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rgbClr val="002060"/>
                </a:solidFill>
              </a:rPr>
              <a:t>2023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FDD74D6E-C75B-F215-D963-0426D1C6F1B0}"/>
              </a:ext>
            </a:extLst>
          </p:cNvPr>
          <p:cNvSpPr txBox="1"/>
          <p:nvPr/>
        </p:nvSpPr>
        <p:spPr>
          <a:xfrm>
            <a:off x="9048419" y="112659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rgbClr val="002060"/>
                </a:solidFill>
              </a:rPr>
              <a:t>2026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A0B4CA45-7CDD-92FB-59A4-183EA8E97328}"/>
              </a:ext>
            </a:extLst>
          </p:cNvPr>
          <p:cNvSpPr/>
          <p:nvPr/>
        </p:nvSpPr>
        <p:spPr>
          <a:xfrm>
            <a:off x="7153402" y="3285393"/>
            <a:ext cx="3805452" cy="416831"/>
          </a:xfrm>
          <a:prstGeom prst="rect">
            <a:avLst/>
          </a:prstGeom>
          <a:ln>
            <a:noFill/>
          </a:ln>
        </p:spPr>
        <p:txBody>
          <a:bodyPr wrap="square" lIns="0" tIns="0" rIns="72000" bIns="108000" anchor="ctr" anchorCtr="0">
            <a:spAutoFit/>
          </a:bodyPr>
          <a:lstStyle/>
          <a:p>
            <a:pPr defTabSz="914400" hangingPunct="0">
              <a:defRPr/>
            </a:pPr>
            <a:r>
              <a:rPr lang="pt-PT" sz="2000" b="1" kern="0" cap="all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INOVADORA E DIGITAL</a:t>
            </a:r>
            <a:endParaRPr lang="pt-PT" sz="2000" kern="0" cap="all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5E763740-26D3-B2A4-ECD1-B4EB0835FB85}"/>
              </a:ext>
            </a:extLst>
          </p:cNvPr>
          <p:cNvSpPr/>
          <p:nvPr/>
        </p:nvSpPr>
        <p:spPr>
          <a:xfrm>
            <a:off x="7141703" y="2296524"/>
            <a:ext cx="1800320" cy="416831"/>
          </a:xfrm>
          <a:prstGeom prst="rect">
            <a:avLst/>
          </a:prstGeom>
          <a:ln>
            <a:noFill/>
          </a:ln>
        </p:spPr>
        <p:txBody>
          <a:bodyPr wrap="square" lIns="0" tIns="0" rIns="72000" bIns="108000" anchor="b" anchorCtr="0">
            <a:spAutoFit/>
          </a:bodyPr>
          <a:lstStyle/>
          <a:p>
            <a:pPr defTabSz="914400" hangingPunct="0">
              <a:defRPr/>
            </a:pPr>
            <a:r>
              <a:rPr lang="pt-PT" sz="2000" b="1" kern="0" cap="all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VERDE</a:t>
            </a:r>
            <a:endParaRPr lang="pt-PT" sz="2000" kern="0" cap="all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D80842CE-DD9F-3B5C-E296-B50B1DF6ECD4}"/>
              </a:ext>
            </a:extLst>
          </p:cNvPr>
          <p:cNvSpPr/>
          <p:nvPr/>
        </p:nvSpPr>
        <p:spPr>
          <a:xfrm>
            <a:off x="7141703" y="2620871"/>
            <a:ext cx="3711684" cy="416831"/>
          </a:xfrm>
          <a:prstGeom prst="rect">
            <a:avLst/>
          </a:prstGeom>
          <a:ln>
            <a:noFill/>
          </a:ln>
        </p:spPr>
        <p:txBody>
          <a:bodyPr wrap="square" lIns="0" tIns="0" rIns="72000" bIns="108000" anchor="b" anchorCtr="0">
            <a:spAutoFit/>
          </a:bodyPr>
          <a:lstStyle/>
          <a:p>
            <a:pPr defTabSz="914400" hangingPunct="0">
              <a:defRPr/>
            </a:pPr>
            <a:r>
              <a:rPr lang="pt-PT" sz="2000" b="1" kern="0" cap="all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PRODUTIVA</a:t>
            </a:r>
            <a:endParaRPr lang="pt-PT" sz="2000" kern="0" cap="all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DBC2C10-C5F0-35D1-462E-F34AB57A433D}"/>
              </a:ext>
            </a:extLst>
          </p:cNvPr>
          <p:cNvSpPr/>
          <p:nvPr/>
        </p:nvSpPr>
        <p:spPr>
          <a:xfrm>
            <a:off x="7141703" y="2969729"/>
            <a:ext cx="3711685" cy="416831"/>
          </a:xfrm>
          <a:prstGeom prst="rect">
            <a:avLst/>
          </a:prstGeom>
          <a:ln>
            <a:noFill/>
          </a:ln>
        </p:spPr>
        <p:txBody>
          <a:bodyPr wrap="square" lIns="0" tIns="0" rIns="72000" bIns="108000" anchor="b" anchorCtr="0">
            <a:spAutoFit/>
          </a:bodyPr>
          <a:lstStyle/>
          <a:p>
            <a:pPr defTabSz="914400" hangingPunct="0">
              <a:defRPr/>
            </a:pPr>
            <a:r>
              <a:rPr lang="pt-PT" sz="2000" b="1" kern="0" cap="all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EXPORTADORA</a:t>
            </a:r>
            <a:endParaRPr lang="pt-PT" sz="2000" kern="0" cap="all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0" name="Imagem 49">
            <a:extLst>
              <a:ext uri="{FF2B5EF4-FFF2-40B4-BE49-F238E27FC236}">
                <a16:creationId xmlns:a16="http://schemas.microsoft.com/office/drawing/2014/main" id="{928CC140-AAA3-EC8F-FA18-A588FB48DCF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8243" y="2392695"/>
            <a:ext cx="1516360" cy="113584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1A57C0E-F6C3-7906-1407-F3D36657A26E}"/>
              </a:ext>
            </a:extLst>
          </p:cNvPr>
          <p:cNvSpPr txBox="1"/>
          <p:nvPr/>
        </p:nvSpPr>
        <p:spPr>
          <a:xfrm>
            <a:off x="3366926" y="1037090"/>
            <a:ext cx="56385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sz="800" b="1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pt-BR" b="1" i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Objetivo</a:t>
            </a:r>
            <a:r>
              <a:rPr lang="pt-BR" i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Promover e financiar a </a:t>
            </a:r>
            <a:r>
              <a:rPr lang="pt-BR" sz="1600" b="1" i="1" err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Neoindustrialização</a:t>
            </a:r>
            <a:r>
              <a:rPr lang="pt-BR" sz="1600" b="1" i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br>
              <a:rPr lang="pt-BR" sz="1600" b="1" i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pt-BR" sz="1600" b="1" i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 a Transição Ecológica </a:t>
            </a:r>
            <a:r>
              <a:rPr lang="pt-BR" sz="1600" i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 Brasil</a:t>
            </a:r>
          </a:p>
        </p:txBody>
      </p:sp>
      <p:sp>
        <p:nvSpPr>
          <p:cNvPr id="14" name="Nome do tema">
            <a:extLst>
              <a:ext uri="{FF2B5EF4-FFF2-40B4-BE49-F238E27FC236}">
                <a16:creationId xmlns:a16="http://schemas.microsoft.com/office/drawing/2014/main" id="{D3C66A13-2D85-2FE2-5D7C-2D84EE3F97B1}"/>
              </a:ext>
            </a:extLst>
          </p:cNvPr>
          <p:cNvSpPr txBox="1"/>
          <p:nvPr/>
        </p:nvSpPr>
        <p:spPr>
          <a:xfrm>
            <a:off x="181810" y="159590"/>
            <a:ext cx="10715099" cy="786050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dirty="0"/>
              <a:t>Resumo</a:t>
            </a:r>
            <a:endParaRPr 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0B712BEC-EAD9-D28A-E5EB-506C7977E98F}"/>
              </a:ext>
            </a:extLst>
          </p:cNvPr>
          <p:cNvSpPr/>
          <p:nvPr/>
        </p:nvSpPr>
        <p:spPr>
          <a:xfrm>
            <a:off x="2896223" y="2271585"/>
            <a:ext cx="1516360" cy="137340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4197B6FD-95D9-12F1-6F04-3249508D5CD6}"/>
              </a:ext>
            </a:extLst>
          </p:cNvPr>
          <p:cNvSpPr/>
          <p:nvPr/>
        </p:nvSpPr>
        <p:spPr>
          <a:xfrm>
            <a:off x="2270792" y="3990194"/>
            <a:ext cx="3142144" cy="3430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>
                <a:solidFill>
                  <a:schemeClr val="accent1">
                    <a:lumMod val="50000"/>
                  </a:schemeClr>
                </a:solidFill>
              </a:rPr>
              <a:t>M1 – Cadeias Agroindustriais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D47BD04-3B97-F94A-1FD5-A471DE04A359}"/>
              </a:ext>
            </a:extLst>
          </p:cNvPr>
          <p:cNvSpPr/>
          <p:nvPr/>
        </p:nvSpPr>
        <p:spPr>
          <a:xfrm>
            <a:off x="2273860" y="4396614"/>
            <a:ext cx="3142144" cy="3286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>
                <a:solidFill>
                  <a:schemeClr val="accent1">
                    <a:lumMod val="50000"/>
                  </a:schemeClr>
                </a:solidFill>
              </a:rPr>
              <a:t>M2 – Complexo da Saúde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75E3749-6A5A-2C35-9E19-CF36F8A2E171}"/>
              </a:ext>
            </a:extLst>
          </p:cNvPr>
          <p:cNvSpPr/>
          <p:nvPr/>
        </p:nvSpPr>
        <p:spPr>
          <a:xfrm>
            <a:off x="2284020" y="4808592"/>
            <a:ext cx="3128916" cy="3286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>
                <a:solidFill>
                  <a:schemeClr val="accent1">
                    <a:lumMod val="50000"/>
                  </a:schemeClr>
                </a:solidFill>
              </a:rPr>
              <a:t>M3 – Cadeias de Infraestrutura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2070755-64AD-9657-456E-80AAE8642CBB}"/>
              </a:ext>
            </a:extLst>
          </p:cNvPr>
          <p:cNvSpPr/>
          <p:nvPr/>
        </p:nvSpPr>
        <p:spPr>
          <a:xfrm>
            <a:off x="2270791" y="5215255"/>
            <a:ext cx="3115688" cy="3265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>
                <a:solidFill>
                  <a:schemeClr val="accent1">
                    <a:lumMod val="50000"/>
                  </a:schemeClr>
                </a:solidFill>
              </a:rPr>
              <a:t>M4 – Transformação Digital 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8A0A9AE-A7F2-6464-C302-64DFD6D7E4FC}"/>
              </a:ext>
            </a:extLst>
          </p:cNvPr>
          <p:cNvSpPr/>
          <p:nvPr/>
        </p:nvSpPr>
        <p:spPr>
          <a:xfrm>
            <a:off x="2270791" y="5606855"/>
            <a:ext cx="3115688" cy="3265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>
                <a:solidFill>
                  <a:schemeClr val="accent1">
                    <a:lumMod val="50000"/>
                  </a:schemeClr>
                </a:solidFill>
              </a:rPr>
              <a:t>M5 – Descarbonização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CAC4D2A0-EDD9-4623-C216-6D33F9B1CA03}"/>
              </a:ext>
            </a:extLst>
          </p:cNvPr>
          <p:cNvSpPr/>
          <p:nvPr/>
        </p:nvSpPr>
        <p:spPr>
          <a:xfrm>
            <a:off x="2257563" y="6000548"/>
            <a:ext cx="3142145" cy="3265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>
                <a:solidFill>
                  <a:schemeClr val="accent1">
                    <a:lumMod val="50000"/>
                  </a:schemeClr>
                </a:solidFill>
              </a:rPr>
              <a:t>M6 – Soberania e Defesa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4486E7ED-7B10-161E-6EC7-530F23E3EE34}"/>
              </a:ext>
            </a:extLst>
          </p:cNvPr>
          <p:cNvSpPr/>
          <p:nvPr/>
        </p:nvSpPr>
        <p:spPr>
          <a:xfrm>
            <a:off x="2896223" y="2204851"/>
            <a:ext cx="1516360" cy="13734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b="1"/>
              <a:t>6</a:t>
            </a:r>
            <a:br>
              <a:rPr lang="pt-BR" sz="4400" b="1"/>
            </a:br>
            <a:r>
              <a:rPr lang="pt-BR" b="1"/>
              <a:t>Missões</a:t>
            </a:r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F2836D27-4CBE-C5AA-B193-0781BCCD0988}"/>
              </a:ext>
            </a:extLst>
          </p:cNvPr>
          <p:cNvCxnSpPr>
            <a:cxnSpLocks/>
          </p:cNvCxnSpPr>
          <p:nvPr/>
        </p:nvCxnSpPr>
        <p:spPr>
          <a:xfrm>
            <a:off x="3634083" y="3785018"/>
            <a:ext cx="0" cy="364773"/>
          </a:xfrm>
          <a:prstGeom prst="line">
            <a:avLst/>
          </a:prstGeom>
          <a:ln>
            <a:solidFill>
              <a:srgbClr val="ACC4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tângulo 42">
            <a:extLst>
              <a:ext uri="{FF2B5EF4-FFF2-40B4-BE49-F238E27FC236}">
                <a16:creationId xmlns:a16="http://schemas.microsoft.com/office/drawing/2014/main" id="{F448CA45-4914-36E7-40A1-78A6FF1CF27E}"/>
              </a:ext>
            </a:extLst>
          </p:cNvPr>
          <p:cNvSpPr/>
          <p:nvPr/>
        </p:nvSpPr>
        <p:spPr>
          <a:xfrm>
            <a:off x="5051242" y="3785019"/>
            <a:ext cx="390082" cy="2724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Seta: Pentágono 50">
            <a:extLst>
              <a:ext uri="{FF2B5EF4-FFF2-40B4-BE49-F238E27FC236}">
                <a16:creationId xmlns:a16="http://schemas.microsoft.com/office/drawing/2014/main" id="{D2D4A27F-0681-5C32-BE21-583F63C386F2}"/>
              </a:ext>
            </a:extLst>
          </p:cNvPr>
          <p:cNvSpPr/>
          <p:nvPr/>
        </p:nvSpPr>
        <p:spPr>
          <a:xfrm>
            <a:off x="6696964" y="2286343"/>
            <a:ext cx="177123" cy="1279335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600"/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CB7B543F-D78E-A68C-75C3-F1284A261B97}"/>
              </a:ext>
            </a:extLst>
          </p:cNvPr>
          <p:cNvSpPr txBox="1"/>
          <p:nvPr/>
        </p:nvSpPr>
        <p:spPr>
          <a:xfrm>
            <a:off x="5129748" y="3782322"/>
            <a:ext cx="5277125" cy="95408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pt-BR" sz="2000" b="1">
                <a:solidFill>
                  <a:schemeClr val="accent1"/>
                </a:solidFill>
              </a:rPr>
              <a:t>Plano Mais Produção:</a:t>
            </a:r>
            <a:r>
              <a:rPr lang="pt-BR" sz="3200" b="1">
                <a:solidFill>
                  <a:schemeClr val="accent1"/>
                </a:solidFill>
              </a:rPr>
              <a:t> R$ 300 bi</a:t>
            </a:r>
            <a:endParaRPr lang="pt-BR" sz="2000" b="1">
              <a:solidFill>
                <a:schemeClr val="accent1"/>
              </a:solidFill>
            </a:endParaRPr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9F370F8E-66AB-0C17-F7C6-CFDC26EF8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13332" y="2745253"/>
            <a:ext cx="384253" cy="4368587"/>
          </a:xfrm>
          <a:prstGeom prst="rect">
            <a:avLst/>
          </a:prstGeom>
        </p:spPr>
      </p:pic>
      <p:sp>
        <p:nvSpPr>
          <p:cNvPr id="59" name="CaixaDeTexto 58">
            <a:extLst>
              <a:ext uri="{FF2B5EF4-FFF2-40B4-BE49-F238E27FC236}">
                <a16:creationId xmlns:a16="http://schemas.microsoft.com/office/drawing/2014/main" id="{1A0E18D6-BF21-5FD5-BF23-0DBC94B2638D}"/>
              </a:ext>
            </a:extLst>
          </p:cNvPr>
          <p:cNvSpPr txBox="1"/>
          <p:nvPr/>
        </p:nvSpPr>
        <p:spPr>
          <a:xfrm>
            <a:off x="5464985" y="5220908"/>
            <a:ext cx="3417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>
                <a:solidFill>
                  <a:srgbClr val="1E428B"/>
                </a:solidFill>
              </a:rPr>
              <a:t>Crédito                       R$ 271 bi</a:t>
            </a:r>
            <a:br>
              <a:rPr lang="pt-BR" b="1">
                <a:solidFill>
                  <a:srgbClr val="1E428B"/>
                </a:solidFill>
              </a:rPr>
            </a:br>
            <a:r>
              <a:rPr lang="pt-BR" b="1">
                <a:solidFill>
                  <a:srgbClr val="00B050"/>
                </a:solidFill>
              </a:rPr>
              <a:t>Não reembolsável    R$ 21 bi</a:t>
            </a:r>
            <a:br>
              <a:rPr lang="pt-BR" b="1">
                <a:solidFill>
                  <a:srgbClr val="00B050"/>
                </a:solidFill>
              </a:rPr>
            </a:br>
            <a:r>
              <a:rPr lang="pt-BR" b="1" err="1">
                <a:solidFill>
                  <a:srgbClr val="FF3300"/>
                </a:solidFill>
              </a:rPr>
              <a:t>Equity</a:t>
            </a:r>
            <a:r>
              <a:rPr lang="pt-BR" b="1">
                <a:solidFill>
                  <a:srgbClr val="FF3300"/>
                </a:solidFill>
              </a:rPr>
              <a:t>                         R$ 8 bi</a:t>
            </a:r>
          </a:p>
        </p:txBody>
      </p:sp>
      <p:cxnSp>
        <p:nvCxnSpPr>
          <p:cNvPr id="60" name="Conector reto 59">
            <a:extLst>
              <a:ext uri="{FF2B5EF4-FFF2-40B4-BE49-F238E27FC236}">
                <a16:creationId xmlns:a16="http://schemas.microsoft.com/office/drawing/2014/main" id="{FE0E8692-879A-9A2C-4DAE-44279F1E14F5}"/>
              </a:ext>
            </a:extLst>
          </p:cNvPr>
          <p:cNvCxnSpPr>
            <a:cxnSpLocks/>
          </p:cNvCxnSpPr>
          <p:nvPr/>
        </p:nvCxnSpPr>
        <p:spPr>
          <a:xfrm>
            <a:off x="5533057" y="4593489"/>
            <a:ext cx="4470508" cy="64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to 65">
            <a:extLst>
              <a:ext uri="{FF2B5EF4-FFF2-40B4-BE49-F238E27FC236}">
                <a16:creationId xmlns:a16="http://schemas.microsoft.com/office/drawing/2014/main" id="{F7732A4C-E8AC-48DA-2651-A20B1BBFBD9D}"/>
              </a:ext>
            </a:extLst>
          </p:cNvPr>
          <p:cNvCxnSpPr>
            <a:cxnSpLocks/>
          </p:cNvCxnSpPr>
          <p:nvPr/>
        </p:nvCxnSpPr>
        <p:spPr>
          <a:xfrm>
            <a:off x="5470205" y="4001695"/>
            <a:ext cx="4470508" cy="64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Seta: Pentágono 66">
            <a:extLst>
              <a:ext uri="{FF2B5EF4-FFF2-40B4-BE49-F238E27FC236}">
                <a16:creationId xmlns:a16="http://schemas.microsoft.com/office/drawing/2014/main" id="{CFD01397-3236-D291-18CB-CD03E9B7EFAB}"/>
              </a:ext>
            </a:extLst>
          </p:cNvPr>
          <p:cNvSpPr/>
          <p:nvPr/>
        </p:nvSpPr>
        <p:spPr>
          <a:xfrm rot="10800000">
            <a:off x="4858760" y="2310369"/>
            <a:ext cx="177123" cy="1279335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600"/>
          </a:p>
        </p:txBody>
      </p:sp>
    </p:spTree>
    <p:extLst>
      <p:ext uri="{BB962C8B-B14F-4D97-AF65-F5344CB8AC3E}">
        <p14:creationId xmlns:p14="http://schemas.microsoft.com/office/powerpoint/2010/main" val="978547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>
            <a:extLst>
              <a:ext uri="{FF2B5EF4-FFF2-40B4-BE49-F238E27FC236}">
                <a16:creationId xmlns:a16="http://schemas.microsoft.com/office/drawing/2014/main" id="{30DE5F13-9D2F-4521-9559-63D8F8FE5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420" y="6625045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  <a:endParaRPr lang="pt-BR" altLang="pt-BR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Nome do tema">
            <a:extLst>
              <a:ext uri="{FF2B5EF4-FFF2-40B4-BE49-F238E27FC236}">
                <a16:creationId xmlns:a16="http://schemas.microsoft.com/office/drawing/2014/main" id="{89954F4C-D2CD-355D-F32D-EDBA7A9DDBF9}"/>
              </a:ext>
            </a:extLst>
          </p:cNvPr>
          <p:cNvSpPr txBox="1"/>
          <p:nvPr/>
        </p:nvSpPr>
        <p:spPr>
          <a:xfrm>
            <a:off x="1009742" y="2205090"/>
            <a:ext cx="5231043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pt-BR"/>
            </a:defPPr>
            <a:lvl1pPr marL="452438" lvl="0" indent="-452438" defTabSz="825500" hangingPunct="0">
              <a:defRPr kumimoji="0" sz="40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marL="0" indent="0" defTabSz="825500" hangingPunct="0">
              <a:lnSpc>
                <a:spcPts val="6000"/>
              </a:lnSpc>
              <a:defRPr/>
            </a:pPr>
            <a:r>
              <a:rPr lang="pt-BR" sz="5400" dirty="0">
                <a:latin typeface="Arial"/>
                <a:cs typeface="Arial"/>
                <a:sym typeface="Avenir Next Regular"/>
              </a:rPr>
              <a:t>2. Primeiros Resultados</a:t>
            </a:r>
            <a:endParaRPr sz="5400" b="0" dirty="0"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71932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me do tema">
            <a:extLst>
              <a:ext uri="{FF2B5EF4-FFF2-40B4-BE49-F238E27FC236}">
                <a16:creationId xmlns:a16="http://schemas.microsoft.com/office/drawing/2014/main" id="{60BD904E-C79C-AD2B-9EBF-AC431495AD41}"/>
              </a:ext>
            </a:extLst>
          </p:cNvPr>
          <p:cNvSpPr txBox="1"/>
          <p:nvPr/>
        </p:nvSpPr>
        <p:spPr>
          <a:xfrm>
            <a:off x="86515" y="106419"/>
            <a:ext cx="10567786" cy="915017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>
                <a:sym typeface="Avenir Next Regular"/>
              </a:rPr>
              <a:t>O </a:t>
            </a:r>
            <a:r>
              <a:rPr lang="pt-BR" dirty="0"/>
              <a:t>fortalecimento da indústria começa a gerar resultados...</a:t>
            </a:r>
            <a:endParaRPr lang="pt-BR" dirty="0">
              <a:sym typeface="Avenir Next Regular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AF488DD8-3FAD-3CFD-05F1-E369771D7AA9}"/>
              </a:ext>
            </a:extLst>
          </p:cNvPr>
          <p:cNvGrpSpPr/>
          <p:nvPr/>
        </p:nvGrpSpPr>
        <p:grpSpPr>
          <a:xfrm>
            <a:off x="183953" y="1089519"/>
            <a:ext cx="4000882" cy="3364195"/>
            <a:chOff x="253466" y="1798646"/>
            <a:chExt cx="5478894" cy="3515856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27B3C94D-2675-5451-14CA-6DFCFAF3B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090" t="15589" r="1656"/>
            <a:stretch/>
          </p:blipFill>
          <p:spPr>
            <a:xfrm>
              <a:off x="253466" y="2266501"/>
              <a:ext cx="5478894" cy="3048001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C05A24E2-53F4-A317-19A6-3AEF70D1D2AB}"/>
                </a:ext>
              </a:extLst>
            </p:cNvPr>
            <p:cNvSpPr txBox="1"/>
            <p:nvPr/>
          </p:nvSpPr>
          <p:spPr>
            <a:xfrm>
              <a:off x="3592661" y="2217450"/>
              <a:ext cx="1206073" cy="385982"/>
            </a:xfrm>
            <a:prstGeom prst="rect">
              <a:avLst/>
            </a:prstGeom>
            <a:noFill/>
            <a:ln w="15875">
              <a:solidFill>
                <a:srgbClr val="548235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548235"/>
                  </a:solidFill>
                </a:rPr>
                <a:t>+40%</a:t>
              </a:r>
            </a:p>
          </p:txBody>
        </p:sp>
        <p:sp>
          <p:nvSpPr>
            <p:cNvPr id="9" name="Nome do tema">
              <a:extLst>
                <a:ext uri="{FF2B5EF4-FFF2-40B4-BE49-F238E27FC236}">
                  <a16:creationId xmlns:a16="http://schemas.microsoft.com/office/drawing/2014/main" id="{015C6FC8-7363-93DE-A414-5BF906A55B35}"/>
                </a:ext>
              </a:extLst>
            </p:cNvPr>
            <p:cNvSpPr txBox="1"/>
            <p:nvPr/>
          </p:nvSpPr>
          <p:spPr>
            <a:xfrm>
              <a:off x="253466" y="1798646"/>
              <a:ext cx="5478893" cy="3967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10000">
                  <a:solidFill>
                    <a:srgbClr val="FFDD00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0" marR="0" lvl="0" indent="0" algn="ctr" defTabSz="82867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Avenir Next Regular"/>
                </a:rPr>
                <a:t>Aprovações</a:t>
              </a:r>
              <a:r>
                <a:rPr lang="pt-BR" sz="1400" b="1" kern="0" dirty="0">
                  <a:solidFill>
                    <a:srgbClr val="548235"/>
                  </a:solidFill>
                  <a:latin typeface="Arial" pitchFamily="34" charset="0"/>
                  <a:cs typeface="Arial" pitchFamily="34" charset="0"/>
                </a:rPr>
                <a:t> BNDES para </a:t>
              </a:r>
              <a:r>
                <a:rPr lang="pt-BR" sz="1800" b="1" kern="0" dirty="0">
                  <a:solidFill>
                    <a:srgbClr val="548235"/>
                  </a:solidFill>
                  <a:latin typeface="Arial" pitchFamily="34" charset="0"/>
                  <a:cs typeface="Arial" pitchFamily="34" charset="0"/>
                </a:rPr>
                <a:t>Indústria</a:t>
              </a:r>
              <a:r>
                <a:rPr lang="pt-BR" sz="1400" b="1" kern="0" dirty="0">
                  <a:solidFill>
                    <a:srgbClr val="548235"/>
                  </a:solidFill>
                  <a:latin typeface="Arial" pitchFamily="34" charset="0"/>
                  <a:cs typeface="Arial" pitchFamily="34" charset="0"/>
                </a:rPr>
                <a:t> (R$ MM)</a:t>
              </a:r>
              <a:endParaRPr kumimoji="0" lang="pt-BR" sz="1400" b="1" i="1" u="none" strike="noStrike" kern="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venir Next Regular"/>
              </a:endParaRPr>
            </a:p>
          </p:txBody>
        </p: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5E42043D-8A09-D5FB-D615-9E6842F137A5}"/>
                </a:ext>
              </a:extLst>
            </p:cNvPr>
            <p:cNvCxnSpPr>
              <a:cxnSpLocks/>
              <a:endCxn id="5" idx="2"/>
            </p:cNvCxnSpPr>
            <p:nvPr/>
          </p:nvCxnSpPr>
          <p:spPr>
            <a:xfrm flipV="1">
              <a:off x="4195698" y="2603432"/>
              <a:ext cx="0" cy="372536"/>
            </a:xfrm>
            <a:prstGeom prst="line">
              <a:avLst/>
            </a:prstGeom>
            <a:ln w="15875">
              <a:solidFill>
                <a:srgbClr val="54823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54F469F0-DC56-2BB2-F218-C14E36004F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8734" y="2381992"/>
              <a:ext cx="144000" cy="0"/>
            </a:xfrm>
            <a:prstGeom prst="line">
              <a:avLst/>
            </a:prstGeom>
            <a:ln w="15875">
              <a:solidFill>
                <a:srgbClr val="54823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AA740E5C-0D7F-4717-E6C0-B743326B0A12}"/>
              </a:ext>
            </a:extLst>
          </p:cNvPr>
          <p:cNvGrpSpPr>
            <a:grpSpLocks noChangeAspect="1"/>
          </p:cNvGrpSpPr>
          <p:nvPr/>
        </p:nvGrpSpPr>
        <p:grpSpPr>
          <a:xfrm>
            <a:off x="4010177" y="1782575"/>
            <a:ext cx="4136277" cy="3154883"/>
            <a:chOff x="6988151" y="1100370"/>
            <a:chExt cx="4782246" cy="3001081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625022D6-CBCB-752C-B220-8EE070A9C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45" t="6937" r="2681" b="2842"/>
            <a:stretch/>
          </p:blipFill>
          <p:spPr>
            <a:xfrm>
              <a:off x="6988152" y="1538461"/>
              <a:ext cx="4782245" cy="2562990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CA2E7B27-AFBC-7CA7-2808-82B427E1E83B}"/>
                </a:ext>
              </a:extLst>
            </p:cNvPr>
            <p:cNvSpPr txBox="1"/>
            <p:nvPr/>
          </p:nvSpPr>
          <p:spPr>
            <a:xfrm>
              <a:off x="10132826" y="1435663"/>
              <a:ext cx="826631" cy="338554"/>
            </a:xfrm>
            <a:prstGeom prst="rect">
              <a:avLst/>
            </a:prstGeom>
            <a:noFill/>
            <a:ln w="15875">
              <a:solidFill>
                <a:schemeClr val="bg1">
                  <a:lumMod val="50000"/>
                </a:schemeClr>
              </a:solidFill>
              <a:prstDash val="sysDot"/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b="1">
                  <a:solidFill>
                    <a:srgbClr val="548235"/>
                  </a:solidFill>
                </a:defRPr>
              </a:lvl1pPr>
            </a:lstStyle>
            <a:p>
              <a:r>
                <a:rPr lang="pt-BR" sz="1400">
                  <a:solidFill>
                    <a:schemeClr val="bg1">
                      <a:lumMod val="50000"/>
                    </a:schemeClr>
                  </a:solidFill>
                </a:rPr>
                <a:t>+132%</a:t>
              </a:r>
            </a:p>
          </p:txBody>
        </p:sp>
        <p:sp>
          <p:nvSpPr>
            <p:cNvPr id="12" name="Nome do tema">
              <a:extLst>
                <a:ext uri="{FF2B5EF4-FFF2-40B4-BE49-F238E27FC236}">
                  <a16:creationId xmlns:a16="http://schemas.microsoft.com/office/drawing/2014/main" id="{F338C071-21DD-61C3-ACC0-98C4F1E786C0}"/>
                </a:ext>
              </a:extLst>
            </p:cNvPr>
            <p:cNvSpPr txBox="1"/>
            <p:nvPr/>
          </p:nvSpPr>
          <p:spPr>
            <a:xfrm>
              <a:off x="6988151" y="1100370"/>
              <a:ext cx="4782245" cy="3610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10000">
                  <a:solidFill>
                    <a:srgbClr val="FFDD00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0" marR="0" lvl="0" indent="0" algn="ctr" defTabSz="82867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Avenir Next Regular"/>
                </a:rPr>
                <a:t>Aprovações</a:t>
              </a:r>
              <a:r>
                <a:rPr lang="pt-BR" sz="1400" b="1" kern="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BNDES </a:t>
              </a:r>
              <a:r>
                <a:rPr lang="pt-BR" sz="1800" b="1" kern="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Inovação</a:t>
              </a:r>
              <a:r>
                <a:rPr lang="pt-BR" sz="1400" b="1" kern="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(R$ MM)</a:t>
              </a:r>
              <a:endParaRPr kumimoji="0" lang="pt-BR" sz="1400" b="1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venir Next Regular"/>
              </a:endParaRPr>
            </a:p>
          </p:txBody>
        </p: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AD6769A4-C1EF-F1A3-6A52-968B3C8B2C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46141" y="1804994"/>
              <a:ext cx="0" cy="82800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A534F107-DB13-F088-9C86-23DE7AF03E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59457" y="1620329"/>
              <a:ext cx="180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B54AA0E4-6A4B-D981-B283-CC190D0BA916}"/>
              </a:ext>
            </a:extLst>
          </p:cNvPr>
          <p:cNvGrpSpPr>
            <a:grpSpLocks noChangeAspect="1"/>
          </p:cNvGrpSpPr>
          <p:nvPr/>
        </p:nvGrpSpPr>
        <p:grpSpPr>
          <a:xfrm>
            <a:off x="7655837" y="3286387"/>
            <a:ext cx="4782245" cy="2844112"/>
            <a:chOff x="6845861" y="3366729"/>
            <a:chExt cx="4782245" cy="2948559"/>
          </a:xfrm>
        </p:grpSpPr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2DC723A7-9710-FD3B-3577-3743D5D38F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03851" y="4063632"/>
              <a:ext cx="0" cy="936000"/>
            </a:xfrm>
            <a:prstGeom prst="line">
              <a:avLst/>
            </a:prstGeom>
            <a:ln w="15875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76076B00-F6CC-A9A5-2D22-3CC81E6B9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843" t="20222" r="2137" b="2922"/>
            <a:stretch/>
          </p:blipFill>
          <p:spPr>
            <a:xfrm>
              <a:off x="6845861" y="3780562"/>
              <a:ext cx="4782245" cy="2534726"/>
            </a:xfrm>
            <a:prstGeom prst="rect">
              <a:avLst/>
            </a:prstGeom>
            <a:ln>
              <a:noFill/>
            </a:ln>
          </p:spPr>
        </p:pic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06F4FC18-D292-321D-256D-C48ADB5AEFF9}"/>
                </a:ext>
              </a:extLst>
            </p:cNvPr>
            <p:cNvSpPr txBox="1"/>
            <p:nvPr/>
          </p:nvSpPr>
          <p:spPr>
            <a:xfrm>
              <a:off x="9990538" y="3716260"/>
              <a:ext cx="824615" cy="343562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  <a:prstDash val="sysDot"/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b="1">
                  <a:solidFill>
                    <a:srgbClr val="548235"/>
                  </a:solidFill>
                </a:defRPr>
              </a:lvl1pPr>
            </a:lstStyle>
            <a:p>
              <a:r>
                <a:rPr lang="pt-BR" sz="1400">
                  <a:solidFill>
                    <a:schemeClr val="accent1"/>
                  </a:solidFill>
                </a:rPr>
                <a:t>+176%</a:t>
              </a:r>
            </a:p>
          </p:txBody>
        </p:sp>
        <p:sp>
          <p:nvSpPr>
            <p:cNvPr id="36" name="Nome do tema">
              <a:extLst>
                <a:ext uri="{FF2B5EF4-FFF2-40B4-BE49-F238E27FC236}">
                  <a16:creationId xmlns:a16="http://schemas.microsoft.com/office/drawing/2014/main" id="{5024A57A-AA75-385E-2348-35DB379C102C}"/>
                </a:ext>
              </a:extLst>
            </p:cNvPr>
            <p:cNvSpPr txBox="1"/>
            <p:nvPr/>
          </p:nvSpPr>
          <p:spPr>
            <a:xfrm>
              <a:off x="6845861" y="3366729"/>
              <a:ext cx="4782245" cy="3935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10000">
                  <a:solidFill>
                    <a:srgbClr val="FFDD00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0" marR="0" lvl="0" indent="0" algn="ctr" defTabSz="82867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E428B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Avenir Next Regular"/>
                </a:rPr>
                <a:t>Aprovações</a:t>
              </a:r>
              <a:r>
                <a:rPr lang="pt-BR" sz="1400" b="1" kern="0" dirty="0">
                  <a:solidFill>
                    <a:srgbClr val="1E428B"/>
                  </a:solidFill>
                  <a:latin typeface="Arial" pitchFamily="34" charset="0"/>
                  <a:cs typeface="Arial" pitchFamily="34" charset="0"/>
                </a:rPr>
                <a:t> BNDES </a:t>
              </a:r>
              <a:r>
                <a:rPr lang="pt-BR" sz="1800" b="1" kern="0" dirty="0">
                  <a:solidFill>
                    <a:srgbClr val="1E428B"/>
                  </a:solidFill>
                  <a:latin typeface="Arial" pitchFamily="34" charset="0"/>
                  <a:cs typeface="Arial" pitchFamily="34" charset="0"/>
                </a:rPr>
                <a:t>Exportação</a:t>
              </a:r>
              <a:r>
                <a:rPr lang="pt-BR" sz="1400" b="1" kern="0" dirty="0">
                  <a:solidFill>
                    <a:srgbClr val="1E428B"/>
                  </a:solidFill>
                  <a:latin typeface="Arial" pitchFamily="34" charset="0"/>
                  <a:cs typeface="Arial" pitchFamily="34" charset="0"/>
                </a:rPr>
                <a:t> (R$ MM)</a:t>
              </a:r>
              <a:endParaRPr kumimoji="0" lang="pt-BR" sz="14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venir Next Regular"/>
              </a:endParaRPr>
            </a:p>
          </p:txBody>
        </p:sp>
        <p:cxnSp>
          <p:nvCxnSpPr>
            <p:cNvPr id="39" name="Conector reto 38">
              <a:extLst>
                <a:ext uri="{FF2B5EF4-FFF2-40B4-BE49-F238E27FC236}">
                  <a16:creationId xmlns:a16="http://schemas.microsoft.com/office/drawing/2014/main" id="{D7F8E30F-DDBE-E8D6-288C-E2D2369D5A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14459" y="3890293"/>
              <a:ext cx="144000" cy="0"/>
            </a:xfrm>
            <a:prstGeom prst="line">
              <a:avLst/>
            </a:prstGeom>
            <a:ln w="15875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174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>
            <a:extLst>
              <a:ext uri="{FF2B5EF4-FFF2-40B4-BE49-F238E27FC236}">
                <a16:creationId xmlns:a16="http://schemas.microsoft.com/office/drawing/2014/main" id="{30DE5F13-9D2F-4521-9559-63D8F8FE5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420" y="6625045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  <a:endParaRPr lang="pt-BR" altLang="pt-BR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ome do tema">
            <a:extLst>
              <a:ext uri="{FF2B5EF4-FFF2-40B4-BE49-F238E27FC236}">
                <a16:creationId xmlns:a16="http://schemas.microsoft.com/office/drawing/2014/main" id="{4CD7AF00-55C7-2A11-F035-5476A00E46C5}"/>
              </a:ext>
            </a:extLst>
          </p:cNvPr>
          <p:cNvSpPr txBox="1"/>
          <p:nvPr/>
        </p:nvSpPr>
        <p:spPr>
          <a:xfrm>
            <a:off x="55660" y="2334860"/>
            <a:ext cx="5906601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pt-BR"/>
            </a:defPPr>
            <a:lvl1pPr marL="452438" lvl="0" indent="-452438" defTabSz="825500" hangingPunct="0">
              <a:defRPr kumimoji="0" sz="40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marL="452120" indent="-452120">
              <a:lnSpc>
                <a:spcPts val="6000"/>
              </a:lnSpc>
              <a:defRPr/>
            </a:pPr>
            <a:r>
              <a:rPr lang="pt-BR" sz="3600" dirty="0">
                <a:latin typeface="Arial"/>
                <a:cs typeface="Arial"/>
                <a:sym typeface="Avenir Next Regular"/>
              </a:rPr>
              <a:t> </a:t>
            </a:r>
            <a:r>
              <a:rPr lang="pt-BR" sz="5400" dirty="0">
                <a:latin typeface="Arial"/>
                <a:cs typeface="Arial"/>
                <a:sym typeface="Avenir Next Regular"/>
              </a:rPr>
              <a:t>3. Atuação na Região Norte</a:t>
            </a:r>
            <a:endParaRPr lang="pt-BR" sz="5400" dirty="0"/>
          </a:p>
        </p:txBody>
      </p:sp>
    </p:spTree>
    <p:extLst>
      <p:ext uri="{BB962C8B-B14F-4D97-AF65-F5344CB8AC3E}">
        <p14:creationId xmlns:p14="http://schemas.microsoft.com/office/powerpoint/2010/main" val="1897782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AEC77D55-8A25-B10B-9A01-3657B4569325}"/>
              </a:ext>
            </a:extLst>
          </p:cNvPr>
          <p:cNvSpPr/>
          <p:nvPr/>
        </p:nvSpPr>
        <p:spPr>
          <a:xfrm>
            <a:off x="5636239" y="1431383"/>
            <a:ext cx="195527" cy="50230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Nome do tema">
            <a:extLst>
              <a:ext uri="{FF2B5EF4-FFF2-40B4-BE49-F238E27FC236}">
                <a16:creationId xmlns:a16="http://schemas.microsoft.com/office/drawing/2014/main" id="{4A8DBA2E-7B12-79D8-E0BC-19D103910380}"/>
              </a:ext>
            </a:extLst>
          </p:cNvPr>
          <p:cNvSpPr txBox="1"/>
          <p:nvPr/>
        </p:nvSpPr>
        <p:spPr>
          <a:xfrm>
            <a:off x="181810" y="159590"/>
            <a:ext cx="11387889" cy="786050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dirty="0"/>
              <a:t>Atuação na Região Norte do Brasil</a:t>
            </a:r>
            <a:endParaRPr lang="pt-BR" dirty="0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FC302644-B8AD-9D4D-B181-F35FC0A10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61" y="3484986"/>
            <a:ext cx="4516920" cy="2962436"/>
          </a:xfrm>
          <a:prstGeom prst="rect">
            <a:avLst/>
          </a:prstGeom>
        </p:spPr>
      </p:pic>
      <p:sp>
        <p:nvSpPr>
          <p:cNvPr id="33" name="CaixaDeTexto 42">
            <a:extLst>
              <a:ext uri="{FF2B5EF4-FFF2-40B4-BE49-F238E27FC236}">
                <a16:creationId xmlns:a16="http://schemas.microsoft.com/office/drawing/2014/main" id="{355B4AF9-C0A9-53B0-ACA8-DEB5EDEB6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255" y="1914443"/>
            <a:ext cx="5689949" cy="526917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80000" tIns="180000" rIns="180000" bIns="180000" anchor="t" anchorCtr="0">
            <a:noAutofit/>
          </a:bodyPr>
          <a:lstStyle>
            <a:lvl1pPr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defTabSz="914400" hangingPunct="0">
              <a:defRPr/>
            </a:pPr>
            <a:r>
              <a:rPr lang="pt-BR" altLang="pt-BR" sz="2000" b="0" kern="0" dirty="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Execução com constante monitoramento 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BF57A4EF-8E2C-BDEF-136C-81DB87E9E79E}"/>
              </a:ext>
            </a:extLst>
          </p:cNvPr>
          <p:cNvSpPr/>
          <p:nvPr/>
        </p:nvSpPr>
        <p:spPr>
          <a:xfrm>
            <a:off x="6343698" y="1514795"/>
            <a:ext cx="2911064" cy="195571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72000" bIns="108000" anchor="b" anchorCtr="0">
            <a:spAutoFit/>
          </a:bodyPr>
          <a:lstStyle/>
          <a:p>
            <a:pPr defTabSz="914400" hangingPunct="0"/>
            <a:r>
              <a:rPr lang="pt-PT" sz="2400" b="1" kern="0" cap="all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Produtividade</a:t>
            </a:r>
          </a:p>
          <a:p>
            <a:pPr defTabSz="914400" hangingPunct="0"/>
            <a:endParaRPr lang="pt-PT" sz="2400" b="1" kern="0" cap="all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  <a:p>
            <a:pPr defTabSz="914400" hangingPunct="0"/>
            <a:r>
              <a:rPr lang="pt-PT" sz="2400" b="1" kern="0" cap="all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Inovação</a:t>
            </a:r>
          </a:p>
          <a:p>
            <a:pPr defTabSz="914400" hangingPunct="0"/>
            <a:endParaRPr lang="pt-PT" sz="2400" b="1" kern="0" cap="all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  <a:p>
            <a:pPr defTabSz="914400" hangingPunct="0"/>
            <a:r>
              <a:rPr lang="pt-PT" sz="2400" b="1" kern="0" cap="all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+Verde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52159E42-2786-D7F6-F834-2523B1D6C17F}"/>
              </a:ext>
            </a:extLst>
          </p:cNvPr>
          <p:cNvSpPr txBox="1"/>
          <p:nvPr/>
        </p:nvSpPr>
        <p:spPr>
          <a:xfrm>
            <a:off x="9470578" y="1534351"/>
            <a:ext cx="1518942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>
                <a:solidFill>
                  <a:srgbClr val="002060"/>
                </a:solidFill>
              </a:rPr>
              <a:t>R$ 3,18 Bi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E5F96058-0884-83C5-2021-673D99CD9B9D}"/>
              </a:ext>
            </a:extLst>
          </p:cNvPr>
          <p:cNvSpPr txBox="1"/>
          <p:nvPr/>
        </p:nvSpPr>
        <p:spPr>
          <a:xfrm>
            <a:off x="9470578" y="2291562"/>
            <a:ext cx="149610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>
                <a:solidFill>
                  <a:srgbClr val="002060"/>
                </a:solidFill>
              </a:rPr>
              <a:t>R$ 72,9 MM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84ACEC90-946E-1369-3D2E-E024A741587B}"/>
              </a:ext>
            </a:extLst>
          </p:cNvPr>
          <p:cNvSpPr txBox="1"/>
          <p:nvPr/>
        </p:nvSpPr>
        <p:spPr>
          <a:xfrm>
            <a:off x="9461249" y="3037199"/>
            <a:ext cx="149610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>
                <a:solidFill>
                  <a:srgbClr val="002060"/>
                </a:solidFill>
              </a:rPr>
              <a:t>R$ 42,7 MM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C3D42DF5-548B-1DEF-313C-624EF033D9F7}"/>
              </a:ext>
            </a:extLst>
          </p:cNvPr>
          <p:cNvSpPr txBox="1"/>
          <p:nvPr/>
        </p:nvSpPr>
        <p:spPr>
          <a:xfrm>
            <a:off x="1445442" y="1394059"/>
            <a:ext cx="3197076" cy="5386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pt-BR" sz="900" b="1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pt-BR" sz="2000" b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Plano Mais Produção</a:t>
            </a:r>
            <a:endParaRPr lang="pt-BR" sz="1800" b="1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AC1C0989-63B4-006A-235A-2F3B959399CD}"/>
              </a:ext>
            </a:extLst>
          </p:cNvPr>
          <p:cNvSpPr txBox="1"/>
          <p:nvPr/>
        </p:nvSpPr>
        <p:spPr>
          <a:xfrm>
            <a:off x="762489" y="2526698"/>
            <a:ext cx="208704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>
                <a:solidFill>
                  <a:srgbClr val="00B050"/>
                </a:solidFill>
              </a:rPr>
              <a:t>R$ 3,18 Bi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4771239E-0EED-2A89-C94F-7363C621B42C}"/>
              </a:ext>
            </a:extLst>
          </p:cNvPr>
          <p:cNvSpPr txBox="1"/>
          <p:nvPr/>
        </p:nvSpPr>
        <p:spPr>
          <a:xfrm>
            <a:off x="3157053" y="2522113"/>
            <a:ext cx="208704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>
                <a:solidFill>
                  <a:srgbClr val="00B050"/>
                </a:solidFill>
              </a:rPr>
              <a:t>3.590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F30B1339-F018-727E-5F77-08B456276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399" y="2839630"/>
            <a:ext cx="2009105" cy="526917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80000" tIns="180000" rIns="180000" bIns="180000" anchor="t" anchorCtr="0">
            <a:noAutofit/>
          </a:bodyPr>
          <a:lstStyle>
            <a:lvl1pPr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defTabSz="914400" hangingPunct="0">
              <a:defRPr/>
            </a:pPr>
            <a:r>
              <a:rPr lang="pt-BR" altLang="pt-BR" sz="2000" b="0" kern="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(aprovações)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370D0D66-F07F-2C09-5EF2-1AB401C91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230" y="2848961"/>
            <a:ext cx="2009105" cy="526917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80000" tIns="180000" rIns="180000" bIns="180000" anchor="t" anchorCtr="0">
            <a:noAutofit/>
          </a:bodyPr>
          <a:lstStyle>
            <a:lvl1pPr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defTabSz="914400" hangingPunct="0">
              <a:defRPr/>
            </a:pPr>
            <a:r>
              <a:rPr lang="pt-BR" altLang="pt-BR" sz="2000" b="0" kern="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(operações)</a:t>
            </a:r>
          </a:p>
        </p:txBody>
      </p:sp>
      <p:pic>
        <p:nvPicPr>
          <p:cNvPr id="47" name="Imagem 46">
            <a:extLst>
              <a:ext uri="{FF2B5EF4-FFF2-40B4-BE49-F238E27FC236}">
                <a16:creationId xmlns:a16="http://schemas.microsoft.com/office/drawing/2014/main" id="{D544EE02-DA3D-8AD4-8E98-7B05876D8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537" y="4333925"/>
            <a:ext cx="3924848" cy="752580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8A5B69D4-EF97-A49D-8D5C-F4FAFCE58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364" y="5116232"/>
            <a:ext cx="2827555" cy="5370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FAA896E-F62B-EFEF-BF96-B4CD1A481CB5}"/>
              </a:ext>
            </a:extLst>
          </p:cNvPr>
          <p:cNvSpPr txBox="1"/>
          <p:nvPr/>
        </p:nvSpPr>
        <p:spPr>
          <a:xfrm>
            <a:off x="10476677" y="4309488"/>
            <a:ext cx="1496103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02060"/>
                </a:solidFill>
              </a:rPr>
              <a:t>Maior parte do apoio p/ </a:t>
            </a:r>
            <a:r>
              <a:rPr lang="pt-BR" sz="2000" b="1" dirty="0" err="1">
                <a:solidFill>
                  <a:srgbClr val="002060"/>
                </a:solidFill>
              </a:rPr>
              <a:t>MPMEs</a:t>
            </a:r>
            <a:endParaRPr lang="pt-BR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0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D07BCAE4-BD71-5AC6-BDE1-08D62F07852D}"/>
              </a:ext>
            </a:extLst>
          </p:cNvPr>
          <p:cNvSpPr/>
          <p:nvPr/>
        </p:nvSpPr>
        <p:spPr>
          <a:xfrm>
            <a:off x="430845" y="884894"/>
            <a:ext cx="11453037" cy="5683858"/>
          </a:xfrm>
          <a:prstGeom prst="rect">
            <a:avLst/>
          </a:prstGeom>
          <a:solidFill>
            <a:schemeClr val="accent5">
              <a:lumMod val="20000"/>
              <a:lumOff val="80000"/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800" b="1"/>
          </a:p>
        </p:txBody>
      </p:sp>
      <p:sp>
        <p:nvSpPr>
          <p:cNvPr id="8" name="Nome do tema">
            <a:extLst>
              <a:ext uri="{FF2B5EF4-FFF2-40B4-BE49-F238E27FC236}">
                <a16:creationId xmlns:a16="http://schemas.microsoft.com/office/drawing/2014/main" id="{60BD904E-C79C-AD2B-9EBF-AC431495AD41}"/>
              </a:ext>
            </a:extLst>
          </p:cNvPr>
          <p:cNvSpPr txBox="1"/>
          <p:nvPr/>
        </p:nvSpPr>
        <p:spPr>
          <a:xfrm>
            <a:off x="168632" y="74470"/>
            <a:ext cx="11702287" cy="563185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sz="3400" dirty="0"/>
              <a:t>Projeto de Destaque</a:t>
            </a:r>
            <a:endParaRPr lang="pt-BR" dirty="0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1A6622AF-45DD-654D-E3DA-3D3F586B3734}"/>
              </a:ext>
            </a:extLst>
          </p:cNvPr>
          <p:cNvSpPr/>
          <p:nvPr/>
        </p:nvSpPr>
        <p:spPr>
          <a:xfrm flipV="1">
            <a:off x="966871" y="1414848"/>
            <a:ext cx="8886612" cy="15131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898D226-A9D2-908F-06D1-B675874BE695}"/>
              </a:ext>
            </a:extLst>
          </p:cNvPr>
          <p:cNvSpPr txBox="1"/>
          <p:nvPr/>
        </p:nvSpPr>
        <p:spPr>
          <a:xfrm>
            <a:off x="966870" y="925408"/>
            <a:ext cx="1526187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3200" b="1" i="1">
                <a:solidFill>
                  <a:srgbClr val="0070C0"/>
                </a:solidFill>
                <a:ea typeface="Calibri"/>
                <a:cs typeface="Calibri"/>
              </a:rPr>
              <a:t>Positivo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3354A2CF-A590-E70E-0B4F-54CDCCE1BB26}"/>
              </a:ext>
            </a:extLst>
          </p:cNvPr>
          <p:cNvSpPr/>
          <p:nvPr/>
        </p:nvSpPr>
        <p:spPr>
          <a:xfrm>
            <a:off x="9794441" y="1050095"/>
            <a:ext cx="1398828" cy="93314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/>
              <a:t>BNDES Mais Inovação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E1F57CD-D6EA-5500-538B-829A9BA6E4C2}"/>
              </a:ext>
            </a:extLst>
          </p:cNvPr>
          <p:cNvSpPr txBox="1"/>
          <p:nvPr/>
        </p:nvSpPr>
        <p:spPr>
          <a:xfrm>
            <a:off x="6192041" y="1983244"/>
            <a:ext cx="5303273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kern="0" dirty="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Investimento de R$ </a:t>
            </a:r>
            <a:r>
              <a:rPr lang="pt-BR" sz="2000" b="1" kern="0" dirty="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330 milhões, 100%</a:t>
            </a:r>
            <a:r>
              <a:rPr lang="pt-BR" sz="2000" kern="0" dirty="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 apoiado pelo BNDES.</a:t>
            </a:r>
          </a:p>
          <a:p>
            <a:endParaRPr lang="pt-BR" sz="2000" kern="0" dirty="0">
              <a:solidFill>
                <a:schemeClr val="accent1"/>
              </a:solidFill>
              <a:latin typeface="Arial"/>
              <a:ea typeface="+mj-ea"/>
              <a:cs typeface="Arial"/>
            </a:endParaRPr>
          </a:p>
          <a:p>
            <a:pPr marL="800044" lvl="1" indent="-342900">
              <a:buFont typeface="Wingdings" panose="05000000000000000000" pitchFamily="2" charset="2"/>
              <a:buChar char="§"/>
            </a:pPr>
            <a:r>
              <a:rPr lang="pt-BR" sz="2000" b="1" kern="0" dirty="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R$ 258 milhões </a:t>
            </a:r>
            <a:r>
              <a:rPr lang="pt-BR" sz="2000" kern="0" dirty="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destinado ao </a:t>
            </a:r>
            <a:r>
              <a:rPr lang="pt-BR" sz="2000" b="1" kern="0" dirty="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Plano de Inovação </a:t>
            </a:r>
            <a:r>
              <a:rPr lang="pt-BR" sz="2000" kern="0" dirty="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para investimentos em Transformação Digital e Eficiência Operacional</a:t>
            </a:r>
          </a:p>
          <a:p>
            <a:pPr lvl="1"/>
            <a:endParaRPr lang="pt-BR" sz="2000" kern="0" dirty="0">
              <a:solidFill>
                <a:schemeClr val="accent1"/>
              </a:solidFill>
              <a:latin typeface="Arial"/>
              <a:ea typeface="+mj-ea"/>
              <a:cs typeface="Arial"/>
            </a:endParaRPr>
          </a:p>
          <a:p>
            <a:pPr marL="800044" lvl="1" indent="-342900">
              <a:buFont typeface="Wingdings" panose="05000000000000000000" pitchFamily="2" charset="2"/>
              <a:buChar char="§"/>
            </a:pPr>
            <a:r>
              <a:rPr lang="pt-BR" sz="2000" b="1" kern="0" dirty="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R$ 72 milhões  </a:t>
            </a:r>
            <a:r>
              <a:rPr lang="pt-BR" sz="2000" kern="0" dirty="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para ampliação e atualização tecnológica das unidades produtivas, localizadas em </a:t>
            </a:r>
            <a:r>
              <a:rPr lang="pt-BR" sz="2000" b="1" kern="0" dirty="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Manaus/AM, </a:t>
            </a:r>
            <a:r>
              <a:rPr lang="pt-BR" sz="2000" kern="0" dirty="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Ilhéus/BA e Curitiba/PR.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492394A-171E-3FE3-994D-6416C4AC6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70" y="2340542"/>
            <a:ext cx="5033091" cy="281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69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5">
            <a:extLst>
              <a:ext uri="{FF2B5EF4-FFF2-40B4-BE49-F238E27FC236}">
                <a16:creationId xmlns:a16="http://schemas.microsoft.com/office/drawing/2014/main" id="{6C0A2B77-A805-C973-1F48-28559EF798AA}"/>
              </a:ext>
            </a:extLst>
          </p:cNvPr>
          <p:cNvSpPr/>
          <p:nvPr/>
        </p:nvSpPr>
        <p:spPr>
          <a:xfrm>
            <a:off x="8628833" y="3667292"/>
            <a:ext cx="2989131" cy="2833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/>
          <a:p>
            <a:pPr>
              <a:lnSpc>
                <a:spcPct val="200000"/>
              </a:lnSpc>
              <a:spcBef>
                <a:spcPts val="4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facebook.com/</a:t>
            </a:r>
            <a:r>
              <a:rPr err="1"/>
              <a:t>bndes.imprensa</a:t>
            </a:r>
            <a:endParaRPr/>
          </a:p>
          <a:p>
            <a:pPr>
              <a:lnSpc>
                <a:spcPct val="200000"/>
              </a:lnSpc>
              <a:spcBef>
                <a:spcPts val="4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twitter.com/</a:t>
            </a:r>
            <a:r>
              <a:rPr err="1"/>
              <a:t>bndes</a:t>
            </a:r>
            <a:endParaRPr/>
          </a:p>
          <a:p>
            <a:pPr>
              <a:lnSpc>
                <a:spcPct val="200000"/>
              </a:lnSpc>
              <a:spcBef>
                <a:spcPts val="4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youtube.com/</a:t>
            </a:r>
            <a:r>
              <a:rPr err="1"/>
              <a:t>bndesgovbr</a:t>
            </a:r>
            <a:r>
              <a:rPr lang="pt-BR"/>
              <a:t> linkedin.com/</a:t>
            </a:r>
            <a:r>
              <a:rPr lang="pt-BR" err="1"/>
              <a:t>company</a:t>
            </a:r>
            <a:r>
              <a:rPr lang="pt-BR"/>
              <a:t>/</a:t>
            </a:r>
            <a:r>
              <a:rPr lang="pt-BR" err="1"/>
              <a:t>bndes</a:t>
            </a:r>
            <a:endParaRPr lang="pt-BR"/>
          </a:p>
          <a:p>
            <a:pPr>
              <a:lnSpc>
                <a:spcPct val="200000"/>
              </a:lnSpc>
              <a:spcBef>
                <a:spcPts val="4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600">
                <a:solidFill>
                  <a:srgbClr val="FFFFFF"/>
                </a:solidFill>
                <a:latin typeface="Arial"/>
                <a:cs typeface="Arial"/>
              </a:rPr>
              <a:t>Instagram.com/</a:t>
            </a:r>
            <a:r>
              <a:rPr lang="pt-BR" sz="1600" err="1">
                <a:solidFill>
                  <a:srgbClr val="FFFFFF"/>
                </a:solidFill>
                <a:latin typeface="Arial"/>
                <a:cs typeface="Arial"/>
              </a:rPr>
              <a:t>bndesgovbr</a:t>
            </a:r>
            <a:endParaRPr sz="16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CaixaDeTexto 18">
            <a:extLst>
              <a:ext uri="{FF2B5EF4-FFF2-40B4-BE49-F238E27FC236}">
                <a16:creationId xmlns:a16="http://schemas.microsoft.com/office/drawing/2014/main" id="{F4FC900F-6D37-ABC4-4C73-29B6ED5E988F}"/>
              </a:ext>
            </a:extLst>
          </p:cNvPr>
          <p:cNvSpPr/>
          <p:nvPr/>
        </p:nvSpPr>
        <p:spPr>
          <a:xfrm>
            <a:off x="8608703" y="458149"/>
            <a:ext cx="3163431" cy="328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/>
              <a:t>Portal BNDES</a:t>
            </a: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/>
              <a:t>www.bndes.gov.br</a:t>
            </a: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/>
          </a:p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err="1"/>
              <a:t>Atendimento</a:t>
            </a:r>
            <a:r>
              <a:rPr sz="1400"/>
              <a:t> </a:t>
            </a:r>
            <a:r>
              <a:rPr sz="1400" err="1"/>
              <a:t>Empresarial</a:t>
            </a:r>
            <a:endParaRPr sz="1400"/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/>
              <a:t>0800 702 6337</a:t>
            </a: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err="1"/>
              <a:t>Chamadas</a:t>
            </a:r>
            <a:r>
              <a:rPr sz="1400"/>
              <a:t> </a:t>
            </a:r>
            <a:r>
              <a:rPr sz="1400" err="1"/>
              <a:t>internacionais</a:t>
            </a:r>
            <a:endParaRPr sz="1400"/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/>
              <a:t>+55 21 2172 6337 </a:t>
            </a: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/>
          </a:p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err="1"/>
              <a:t>Ouvidoria</a:t>
            </a:r>
            <a:endParaRPr sz="1400"/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/>
              <a:t>0800 702 6307</a:t>
            </a: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/>
              <a:t>www.bndes.gov.br/ouvidoria</a:t>
            </a:r>
          </a:p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/>
          </a:p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err="1"/>
              <a:t>Fale</a:t>
            </a:r>
            <a:r>
              <a:rPr sz="1400"/>
              <a:t> </a:t>
            </a:r>
            <a:r>
              <a:rPr sz="1400" err="1"/>
              <a:t>Conosco</a:t>
            </a:r>
            <a:endParaRPr sz="1400"/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/>
              <a:t>www.bndes.gov.br/faleconosco</a:t>
            </a:r>
          </a:p>
        </p:txBody>
      </p:sp>
      <p:sp>
        <p:nvSpPr>
          <p:cNvPr id="19" name="Gráfico 18">
            <a:extLst>
              <a:ext uri="{FF2B5EF4-FFF2-40B4-BE49-F238E27FC236}">
                <a16:creationId xmlns:a16="http://schemas.microsoft.com/office/drawing/2014/main" id="{239D1421-B558-F10D-2BF6-E1AACC0C8EF0}"/>
              </a:ext>
            </a:extLst>
          </p:cNvPr>
          <p:cNvSpPr/>
          <p:nvPr/>
        </p:nvSpPr>
        <p:spPr>
          <a:xfrm rot="1230521" flipH="1">
            <a:off x="5856092" y="241607"/>
            <a:ext cx="3654525" cy="6374787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4FC8A845-2BFC-D322-D694-3BB4F35E3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79917" y="4354930"/>
            <a:ext cx="342900" cy="3429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023E9E0F-33F4-ADA2-EFCC-A7D65B988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9917" y="3835523"/>
            <a:ext cx="342900" cy="333375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A2198174-D324-ADA7-0711-EC95475183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95985" y="5431845"/>
            <a:ext cx="342900" cy="342900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57BA5F0E-3DD0-BC17-F3EE-641C6F97F0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10679" y="4883863"/>
            <a:ext cx="361950" cy="361950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C260FD8D-155A-B7C4-D244-DBB9C9BAA5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79917" y="5960778"/>
            <a:ext cx="342900" cy="342900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C5A65168-0F70-8384-1413-087E719214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79917" y="2261124"/>
            <a:ext cx="342900" cy="342900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A6CA276E-9955-1941-F893-8F3D60CEFB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079917" y="3121963"/>
            <a:ext cx="342900" cy="342900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82B90300-6D05-DED9-AC8C-8F3EED5C7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084680" y="1196553"/>
            <a:ext cx="333375" cy="333375"/>
          </a:xfrm>
          <a:prstGeom prst="rect">
            <a:avLst/>
          </a:prstGeo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049B096C-770B-DB84-3FBB-9E1CC65ACF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079917" y="506062"/>
            <a:ext cx="342900" cy="3429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7D73710-28EC-8D8E-BA08-A197C4F1223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902" y="5361272"/>
            <a:ext cx="3674436" cy="75706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C2DB184-F371-1057-AAFB-867FEC5096EE}"/>
              </a:ext>
            </a:extLst>
          </p:cNvPr>
          <p:cNvSpPr txBox="1"/>
          <p:nvPr/>
        </p:nvSpPr>
        <p:spPr>
          <a:xfrm>
            <a:off x="174661" y="1510763"/>
            <a:ext cx="6644627" cy="32932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4200" b="1" dirty="0">
                <a:solidFill>
                  <a:schemeClr val="bg1"/>
                </a:solidFill>
              </a:rPr>
              <a:t>OBRIGADO</a:t>
            </a:r>
            <a:r>
              <a:rPr lang="pt-BR" sz="3800" b="1" dirty="0">
                <a:solidFill>
                  <a:schemeClr val="bg1"/>
                </a:solidFill>
                <a:cs typeface="Calibri"/>
              </a:rPr>
              <a:t>!</a:t>
            </a:r>
          </a:p>
          <a:p>
            <a:endParaRPr lang="pt-BR" sz="3800" b="1" dirty="0">
              <a:solidFill>
                <a:schemeClr val="bg1"/>
              </a:solidFill>
              <a:cs typeface="Calibri"/>
            </a:endParaRPr>
          </a:p>
          <a:p>
            <a:r>
              <a:rPr lang="pt-BR" sz="3200" b="1" dirty="0">
                <a:solidFill>
                  <a:schemeClr val="bg1"/>
                </a:solidFill>
                <a:cs typeface="Calibri"/>
              </a:rPr>
              <a:t>João Pieroni</a:t>
            </a:r>
          </a:p>
          <a:p>
            <a:r>
              <a:rPr lang="pt-BR" sz="3200" dirty="0">
                <a:solidFill>
                  <a:schemeClr val="bg1"/>
                </a:solidFill>
                <a:cs typeface="Calibri"/>
              </a:rPr>
              <a:t>Superintendente de Indústria e Inovação</a:t>
            </a:r>
          </a:p>
          <a:p>
            <a:r>
              <a:rPr lang="pt-BR" sz="3200" dirty="0">
                <a:solidFill>
                  <a:schemeClr val="bg1"/>
                </a:solidFill>
                <a:cs typeface="Calibri"/>
              </a:rPr>
              <a:t>jpieroni@bndes.gov.br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612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>
            <a:extLst>
              <a:ext uri="{FF2B5EF4-FFF2-40B4-BE49-F238E27FC236}">
                <a16:creationId xmlns:a16="http://schemas.microsoft.com/office/drawing/2014/main" id="{30DE5F13-9D2F-4521-9559-63D8F8FE5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420" y="6625045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  <a:endParaRPr lang="pt-BR" altLang="pt-BR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ome do tema">
            <a:extLst>
              <a:ext uri="{FF2B5EF4-FFF2-40B4-BE49-F238E27FC236}">
                <a16:creationId xmlns:a16="http://schemas.microsoft.com/office/drawing/2014/main" id="{4CD7AF00-55C7-2A11-F035-5476A00E46C5}"/>
              </a:ext>
            </a:extLst>
          </p:cNvPr>
          <p:cNvSpPr txBox="1"/>
          <p:nvPr/>
        </p:nvSpPr>
        <p:spPr>
          <a:xfrm>
            <a:off x="469394" y="300754"/>
            <a:ext cx="7092564" cy="625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pt-BR"/>
            </a:defPPr>
            <a:lvl1pPr marL="452438" lvl="0" indent="-452438" defTabSz="825500" hangingPunct="0">
              <a:defRPr kumimoji="0" sz="40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defTabSz="825500" hangingPunct="0">
              <a:lnSpc>
                <a:spcPts val="6000"/>
              </a:lnSpc>
              <a:defRPr/>
            </a:pPr>
            <a:r>
              <a:rPr lang="pt-BR" sz="3600">
                <a:sym typeface="Avenir Next Regular"/>
              </a:rPr>
              <a:t>Agenda</a:t>
            </a:r>
          </a:p>
          <a:p>
            <a:pPr defTabSz="825500" hangingPunct="0">
              <a:lnSpc>
                <a:spcPts val="6000"/>
              </a:lnSpc>
              <a:defRPr/>
            </a:pPr>
            <a:endParaRPr lang="pt-BR" sz="3600">
              <a:sym typeface="Avenir Next Regular"/>
            </a:endParaRPr>
          </a:p>
          <a:p>
            <a:pPr defTabSz="825500" hangingPunct="0">
              <a:lnSpc>
                <a:spcPts val="6000"/>
              </a:lnSpc>
              <a:defRPr/>
            </a:pPr>
            <a:endParaRPr lang="pt-BR" sz="3600">
              <a:sym typeface="Avenir Next Regular"/>
            </a:endParaRPr>
          </a:p>
          <a:p>
            <a:pPr marL="457200" indent="-457200" defTabSz="825500" hangingPunct="0">
              <a:lnSpc>
                <a:spcPts val="6000"/>
              </a:lnSpc>
              <a:buFont typeface="Arial" panose="020B0604020202020204" pitchFamily="34" charset="0"/>
              <a:buChar char="•"/>
              <a:defRPr/>
            </a:pPr>
            <a:endParaRPr lang="pt-BR" sz="2800">
              <a:sym typeface="Avenir Next Regular"/>
            </a:endParaRPr>
          </a:p>
          <a:p>
            <a:pPr marL="0" indent="0"/>
            <a:endParaRPr lang="pt-BR" b="0">
              <a:sym typeface="Avenir Next Regular"/>
            </a:endParaRPr>
          </a:p>
          <a:p>
            <a:pPr marL="0" indent="0"/>
            <a:endParaRPr lang="pt-BR" b="0">
              <a:sym typeface="Avenir Next Regular"/>
            </a:endParaRPr>
          </a:p>
          <a:p>
            <a:pPr marL="0" indent="0"/>
            <a:endParaRPr lang="pt-BR" b="0">
              <a:sym typeface="Avenir Next Regular"/>
            </a:endParaRPr>
          </a:p>
          <a:p>
            <a:pPr marL="0" indent="0"/>
            <a:endParaRPr lang="pt-BR" b="0">
              <a:sym typeface="Avenir Next Regular"/>
            </a:endParaRPr>
          </a:p>
          <a:p>
            <a:pPr marL="0" indent="0"/>
            <a:endParaRPr b="0">
              <a:sym typeface="Avenir Next Regular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DDC444E-7474-65BC-540E-86DC0B3D5AF7}"/>
              </a:ext>
            </a:extLst>
          </p:cNvPr>
          <p:cNvSpPr/>
          <p:nvPr/>
        </p:nvSpPr>
        <p:spPr>
          <a:xfrm>
            <a:off x="556590" y="1580314"/>
            <a:ext cx="7092564" cy="705678"/>
          </a:xfrm>
          <a:prstGeom prst="rect">
            <a:avLst/>
          </a:prstGeom>
          <a:solidFill>
            <a:srgbClr val="ACC4D4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2800" b="1"/>
              <a:t>1. Nova Indústria Brasil e Plano Mais Produção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53A1CE3-0EFB-30A2-2687-361622A56F99}"/>
              </a:ext>
            </a:extLst>
          </p:cNvPr>
          <p:cNvSpPr/>
          <p:nvPr/>
        </p:nvSpPr>
        <p:spPr>
          <a:xfrm>
            <a:off x="556589" y="2836832"/>
            <a:ext cx="7092564" cy="705678"/>
          </a:xfrm>
          <a:prstGeom prst="rect">
            <a:avLst/>
          </a:prstGeom>
          <a:solidFill>
            <a:srgbClr val="ACC4D4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2800" b="1"/>
              <a:t>2. Primeiros Resultados </a:t>
            </a:r>
            <a:endParaRPr lang="pt-BR" sz="5400" b="1">
              <a:latin typeface="Arial"/>
              <a:cs typeface="Arial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B021B83-4FD1-C17E-2F33-7685A5DDEDD4}"/>
              </a:ext>
            </a:extLst>
          </p:cNvPr>
          <p:cNvSpPr/>
          <p:nvPr/>
        </p:nvSpPr>
        <p:spPr>
          <a:xfrm>
            <a:off x="556589" y="4124017"/>
            <a:ext cx="7092564" cy="705678"/>
          </a:xfrm>
          <a:prstGeom prst="rect">
            <a:avLst/>
          </a:prstGeom>
          <a:solidFill>
            <a:srgbClr val="ACC4D4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/>
              <a:t>3</a:t>
            </a:r>
            <a:r>
              <a:rPr lang="pt-BR" sz="2800"/>
              <a:t>. </a:t>
            </a:r>
            <a:r>
              <a:rPr lang="pt-BR" sz="2800" b="1">
                <a:sym typeface="Avenir Next Regular"/>
              </a:rPr>
              <a:t>Atuação na Região Norte</a:t>
            </a:r>
            <a:endParaRPr lang="pt-BR" sz="2800" b="1"/>
          </a:p>
        </p:txBody>
      </p:sp>
    </p:spTree>
    <p:extLst>
      <p:ext uri="{BB962C8B-B14F-4D97-AF65-F5344CB8AC3E}">
        <p14:creationId xmlns:p14="http://schemas.microsoft.com/office/powerpoint/2010/main" val="3754688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>
            <a:extLst>
              <a:ext uri="{FF2B5EF4-FFF2-40B4-BE49-F238E27FC236}">
                <a16:creationId xmlns:a16="http://schemas.microsoft.com/office/drawing/2014/main" id="{30DE5F13-9D2F-4521-9559-63D8F8FE5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420" y="6625045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  <a:endParaRPr lang="pt-BR" altLang="pt-BR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ome do tema">
            <a:extLst>
              <a:ext uri="{FF2B5EF4-FFF2-40B4-BE49-F238E27FC236}">
                <a16:creationId xmlns:a16="http://schemas.microsoft.com/office/drawing/2014/main" id="{4CD7AF00-55C7-2A11-F035-5476A00E46C5}"/>
              </a:ext>
            </a:extLst>
          </p:cNvPr>
          <p:cNvSpPr txBox="1"/>
          <p:nvPr/>
        </p:nvSpPr>
        <p:spPr>
          <a:xfrm>
            <a:off x="462060" y="1488918"/>
            <a:ext cx="5867620" cy="410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pt-BR"/>
            </a:defPPr>
            <a:lvl1pPr marL="452438" lvl="0" indent="-452438" defTabSz="825500" hangingPunct="0">
              <a:defRPr kumimoji="0" sz="40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marL="452120" indent="-452120">
              <a:lnSpc>
                <a:spcPts val="6000"/>
              </a:lnSpc>
              <a:defRPr/>
            </a:pPr>
            <a:r>
              <a:rPr lang="pt-BR" sz="5400" dirty="0">
                <a:latin typeface="Arial"/>
                <a:cs typeface="Arial"/>
                <a:sym typeface="Avenir Next Regular"/>
              </a:rPr>
              <a:t>  1. </a:t>
            </a:r>
            <a:r>
              <a:rPr lang="pt-BR" sz="5400" dirty="0">
                <a:latin typeface="Arial"/>
                <a:ea typeface="Calibri"/>
                <a:cs typeface="Arial"/>
                <a:sym typeface="Avenir Next Regular"/>
              </a:rPr>
              <a:t>Nova Indústria Brasil e o Plano Mais Produção</a:t>
            </a:r>
            <a:endParaRPr lang="pt-BR" sz="5400" dirty="0">
              <a:latin typeface="Arial"/>
              <a:ea typeface="Calibri"/>
              <a:cs typeface="Arial"/>
            </a:endParaRPr>
          </a:p>
          <a:p>
            <a:pPr marL="0" indent="0"/>
            <a:endParaRPr sz="6000" b="0" dirty="0">
              <a:sym typeface="Avenir Next Regular"/>
            </a:endParaRPr>
          </a:p>
        </p:txBody>
      </p:sp>
      <p:pic>
        <p:nvPicPr>
          <p:cNvPr id="3" name="Picture 2" descr="Entenda como será o programa Nova Indústria Brasil – Jornal Boa Vista e  Rádio Cultura 105.9 Fm">
            <a:extLst>
              <a:ext uri="{FF2B5EF4-FFF2-40B4-BE49-F238E27FC236}">
                <a16:creationId xmlns:a16="http://schemas.microsoft.com/office/drawing/2014/main" id="{C54569BA-45AC-3042-0FEC-9529579D4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577" y="2180877"/>
            <a:ext cx="3894675" cy="271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906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3AD6FB4E-3E96-AADC-FCBF-391AEE69320B}"/>
              </a:ext>
            </a:extLst>
          </p:cNvPr>
          <p:cNvSpPr/>
          <p:nvPr/>
        </p:nvSpPr>
        <p:spPr>
          <a:xfrm>
            <a:off x="1036895" y="1219744"/>
            <a:ext cx="10217426" cy="5224592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Nome do tema">
            <a:extLst>
              <a:ext uri="{FF2B5EF4-FFF2-40B4-BE49-F238E27FC236}">
                <a16:creationId xmlns:a16="http://schemas.microsoft.com/office/drawing/2014/main" id="{60BD904E-C79C-AD2B-9EBF-AC431495AD41}"/>
              </a:ext>
            </a:extLst>
          </p:cNvPr>
          <p:cNvSpPr txBox="1"/>
          <p:nvPr/>
        </p:nvSpPr>
        <p:spPr>
          <a:xfrm>
            <a:off x="86515" y="172224"/>
            <a:ext cx="8966031" cy="533479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>
                <a:sym typeface="Avenir Next Regular"/>
              </a:rPr>
              <a:t>Nova Indústria Brasil e Plano Mais Produção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50C1D2D-E317-C4E0-48E6-CCB65EE15C09}"/>
              </a:ext>
            </a:extLst>
          </p:cNvPr>
          <p:cNvSpPr/>
          <p:nvPr/>
        </p:nvSpPr>
        <p:spPr>
          <a:xfrm>
            <a:off x="2406656" y="2078274"/>
            <a:ext cx="2764239" cy="3882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rgbClr val="000000"/>
                </a:solidFill>
              </a:rPr>
              <a:t>Missões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B3BF230-6078-41CF-31E9-D61EB2048897}"/>
              </a:ext>
            </a:extLst>
          </p:cNvPr>
          <p:cNvSpPr/>
          <p:nvPr/>
        </p:nvSpPr>
        <p:spPr>
          <a:xfrm>
            <a:off x="1398163" y="2758449"/>
            <a:ext cx="2359820" cy="4129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rgbClr val="000000"/>
                </a:solidFill>
              </a:rPr>
              <a:t>Objetivos Específicos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5B4D810-0D8F-575E-072E-B7114C5F7756}"/>
              </a:ext>
            </a:extLst>
          </p:cNvPr>
          <p:cNvSpPr/>
          <p:nvPr/>
        </p:nvSpPr>
        <p:spPr>
          <a:xfrm>
            <a:off x="3873659" y="2772055"/>
            <a:ext cx="2187791" cy="3964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rgbClr val="000000"/>
                </a:solidFill>
              </a:rPr>
              <a:t>Metas Aspiracionais</a:t>
            </a:r>
          </a:p>
        </p:txBody>
      </p:sp>
      <p:cxnSp>
        <p:nvCxnSpPr>
          <p:cNvPr id="49" name="Conector de Seta Reta 48">
            <a:extLst>
              <a:ext uri="{FF2B5EF4-FFF2-40B4-BE49-F238E27FC236}">
                <a16:creationId xmlns:a16="http://schemas.microsoft.com/office/drawing/2014/main" id="{5B5F6E58-C5FD-1316-F656-061DEE02F47F}"/>
              </a:ext>
            </a:extLst>
          </p:cNvPr>
          <p:cNvCxnSpPr>
            <a:cxnSpLocks/>
          </p:cNvCxnSpPr>
          <p:nvPr/>
        </p:nvCxnSpPr>
        <p:spPr>
          <a:xfrm>
            <a:off x="5420270" y="4812202"/>
            <a:ext cx="605742" cy="0"/>
          </a:xfrm>
          <a:prstGeom prst="straightConnector1">
            <a:avLst/>
          </a:prstGeom>
          <a:ln w="603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Agrupar 66">
            <a:extLst>
              <a:ext uri="{FF2B5EF4-FFF2-40B4-BE49-F238E27FC236}">
                <a16:creationId xmlns:a16="http://schemas.microsoft.com/office/drawing/2014/main" id="{4B0D8905-51CE-96C6-B39C-EFE2BD05257D}"/>
              </a:ext>
            </a:extLst>
          </p:cNvPr>
          <p:cNvGrpSpPr/>
          <p:nvPr/>
        </p:nvGrpSpPr>
        <p:grpSpPr>
          <a:xfrm>
            <a:off x="2247625" y="4034209"/>
            <a:ext cx="910252" cy="1786463"/>
            <a:chOff x="8354652" y="1863466"/>
            <a:chExt cx="910252" cy="178646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6D3DE24E-B928-CF64-1BD9-35271A47B9A5}"/>
                </a:ext>
              </a:extLst>
            </p:cNvPr>
            <p:cNvSpPr/>
            <p:nvPr/>
          </p:nvSpPr>
          <p:spPr>
            <a:xfrm flipV="1">
              <a:off x="8354652" y="1863466"/>
              <a:ext cx="885448" cy="117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EB17E49F-3D9A-CCCF-7968-39D4E64DE8C7}"/>
                </a:ext>
              </a:extLst>
            </p:cNvPr>
            <p:cNvSpPr/>
            <p:nvPr/>
          </p:nvSpPr>
          <p:spPr>
            <a:xfrm>
              <a:off x="8557276" y="1981399"/>
              <a:ext cx="495270" cy="15635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b="1">
                  <a:solidFill>
                    <a:srgbClr val="000000"/>
                  </a:solidFill>
                </a:rPr>
                <a:t>Regulatório</a:t>
              </a:r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FDFBAD69-A427-660C-0378-199D5BFB98E0}"/>
                </a:ext>
              </a:extLst>
            </p:cNvPr>
            <p:cNvSpPr/>
            <p:nvPr/>
          </p:nvSpPr>
          <p:spPr>
            <a:xfrm flipV="1">
              <a:off x="8379456" y="3531996"/>
              <a:ext cx="885448" cy="117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0000"/>
                </a:solidFill>
              </a:endParaRPr>
            </a:p>
          </p:txBody>
        </p:sp>
      </p:grp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FD716886-D592-2C2A-A880-92F685176959}"/>
              </a:ext>
            </a:extLst>
          </p:cNvPr>
          <p:cNvGrpSpPr/>
          <p:nvPr/>
        </p:nvGrpSpPr>
        <p:grpSpPr>
          <a:xfrm>
            <a:off x="3369689" y="4027373"/>
            <a:ext cx="913350" cy="1779993"/>
            <a:chOff x="9476716" y="1856630"/>
            <a:chExt cx="913350" cy="177999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CF79F0C9-9900-C4E0-E34E-B263A0DD0E8F}"/>
                </a:ext>
              </a:extLst>
            </p:cNvPr>
            <p:cNvSpPr/>
            <p:nvPr/>
          </p:nvSpPr>
          <p:spPr>
            <a:xfrm flipV="1">
              <a:off x="9476716" y="1856630"/>
              <a:ext cx="885448" cy="117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5E7EE376-FE1C-BF44-944C-6D89A5997E15}"/>
                </a:ext>
              </a:extLst>
            </p:cNvPr>
            <p:cNvSpPr/>
            <p:nvPr/>
          </p:nvSpPr>
          <p:spPr>
            <a:xfrm>
              <a:off x="9671805" y="1974563"/>
              <a:ext cx="495270" cy="15464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b="1">
                  <a:solidFill>
                    <a:srgbClr val="000000"/>
                  </a:solidFill>
                </a:rPr>
                <a:t>Compras Públicas</a:t>
              </a:r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A1B8FC6A-8007-C304-FE91-CA2DECDE7434}"/>
                </a:ext>
              </a:extLst>
            </p:cNvPr>
            <p:cNvSpPr/>
            <p:nvPr/>
          </p:nvSpPr>
          <p:spPr>
            <a:xfrm flipV="1">
              <a:off x="9504618" y="3518690"/>
              <a:ext cx="885448" cy="117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0000"/>
                </a:solidFill>
              </a:endParaRPr>
            </a:p>
          </p:txBody>
        </p:sp>
      </p:grpSp>
      <p:sp>
        <p:nvSpPr>
          <p:cNvPr id="64" name="Retângulo 63">
            <a:extLst>
              <a:ext uri="{FF2B5EF4-FFF2-40B4-BE49-F238E27FC236}">
                <a16:creationId xmlns:a16="http://schemas.microsoft.com/office/drawing/2014/main" id="{6D036668-C597-BE98-29CC-02E0A1F6E174}"/>
              </a:ext>
            </a:extLst>
          </p:cNvPr>
          <p:cNvSpPr/>
          <p:nvPr/>
        </p:nvSpPr>
        <p:spPr>
          <a:xfrm flipV="1">
            <a:off x="4448164" y="4016510"/>
            <a:ext cx="885448" cy="1179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40898E00-76A4-C295-E5AA-690F3078D51B}"/>
              </a:ext>
            </a:extLst>
          </p:cNvPr>
          <p:cNvSpPr/>
          <p:nvPr/>
        </p:nvSpPr>
        <p:spPr>
          <a:xfrm>
            <a:off x="4679307" y="4134673"/>
            <a:ext cx="495270" cy="15760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>
                <a:solidFill>
                  <a:schemeClr val="tx1">
                    <a:lumMod val="50000"/>
                  </a:schemeClr>
                </a:solidFill>
              </a:rPr>
              <a:t>Financiamento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3FEB00AD-9E86-5F96-BED7-24C4496AA973}"/>
              </a:ext>
            </a:extLst>
          </p:cNvPr>
          <p:cNvSpPr/>
          <p:nvPr/>
        </p:nvSpPr>
        <p:spPr>
          <a:xfrm flipV="1">
            <a:off x="4490854" y="5710699"/>
            <a:ext cx="885448" cy="1179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1" name="Chave Esquerda 70">
            <a:extLst>
              <a:ext uri="{FF2B5EF4-FFF2-40B4-BE49-F238E27FC236}">
                <a16:creationId xmlns:a16="http://schemas.microsoft.com/office/drawing/2014/main" id="{2120DB5B-8D38-CA31-E786-5A1EECCD0109}"/>
              </a:ext>
            </a:extLst>
          </p:cNvPr>
          <p:cNvSpPr/>
          <p:nvPr/>
        </p:nvSpPr>
        <p:spPr>
          <a:xfrm>
            <a:off x="7550293" y="3769292"/>
            <a:ext cx="495270" cy="2117834"/>
          </a:xfrm>
          <a:prstGeom prst="leftBrace">
            <a:avLst/>
          </a:prstGeom>
          <a:ln w="444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F69E875D-D391-CB62-3A1E-BD1FEBCC992B}"/>
              </a:ext>
            </a:extLst>
          </p:cNvPr>
          <p:cNvSpPr txBox="1"/>
          <p:nvPr/>
        </p:nvSpPr>
        <p:spPr>
          <a:xfrm>
            <a:off x="8045562" y="5399861"/>
            <a:ext cx="237571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rPr lang="pt-BR">
                <a:solidFill>
                  <a:schemeClr val="tx1">
                    <a:lumMod val="50000"/>
                  </a:schemeClr>
                </a:solidFill>
              </a:rPr>
              <a:t>+ Produtiva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34DBCEDB-FF8B-63A9-EB67-F6480F0EE778}"/>
              </a:ext>
            </a:extLst>
          </p:cNvPr>
          <p:cNvSpPr txBox="1"/>
          <p:nvPr/>
        </p:nvSpPr>
        <p:spPr>
          <a:xfrm>
            <a:off x="8045561" y="3808536"/>
            <a:ext cx="237571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pt-BR" b="1">
                <a:solidFill>
                  <a:schemeClr val="tx1">
                    <a:lumMod val="50000"/>
                  </a:schemeClr>
                </a:solidFill>
              </a:rPr>
              <a:t>+ Inovadora e Digital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F0741A86-18EB-0201-C6A9-E3FA97A90715}"/>
              </a:ext>
            </a:extLst>
          </p:cNvPr>
          <p:cNvSpPr txBox="1"/>
          <p:nvPr/>
        </p:nvSpPr>
        <p:spPr>
          <a:xfrm>
            <a:off x="8045561" y="4363383"/>
            <a:ext cx="237571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rPr lang="pt-BR">
                <a:solidFill>
                  <a:schemeClr val="tx1">
                    <a:lumMod val="50000"/>
                  </a:schemeClr>
                </a:solidFill>
              </a:rPr>
              <a:t>+ Verde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9283C554-6401-73B9-563F-C48AA3EBF86D}"/>
              </a:ext>
            </a:extLst>
          </p:cNvPr>
          <p:cNvSpPr txBox="1"/>
          <p:nvPr/>
        </p:nvSpPr>
        <p:spPr>
          <a:xfrm>
            <a:off x="8045561" y="4881622"/>
            <a:ext cx="237571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rPr lang="pt-BR">
                <a:solidFill>
                  <a:schemeClr val="tx1">
                    <a:lumMod val="50000"/>
                  </a:schemeClr>
                </a:solidFill>
              </a:rPr>
              <a:t>+ Exportadora</a:t>
            </a: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72E11026-6058-A69E-0120-9BB083231347}"/>
              </a:ext>
            </a:extLst>
          </p:cNvPr>
          <p:cNvSpPr txBox="1"/>
          <p:nvPr/>
        </p:nvSpPr>
        <p:spPr>
          <a:xfrm>
            <a:off x="7947527" y="3292354"/>
            <a:ext cx="1807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rgbClr val="000000"/>
                </a:solidFill>
              </a:rPr>
              <a:t>Indústria</a:t>
            </a:r>
          </a:p>
        </p:txBody>
      </p:sp>
      <p:sp>
        <p:nvSpPr>
          <p:cNvPr id="104" name="Retângulo: Cantos Arredondados 103">
            <a:extLst>
              <a:ext uri="{FF2B5EF4-FFF2-40B4-BE49-F238E27FC236}">
                <a16:creationId xmlns:a16="http://schemas.microsoft.com/office/drawing/2014/main" id="{9502DA52-CF65-A198-79D9-2CC44DF0C6BA}"/>
              </a:ext>
            </a:extLst>
          </p:cNvPr>
          <p:cNvSpPr/>
          <p:nvPr/>
        </p:nvSpPr>
        <p:spPr>
          <a:xfrm>
            <a:off x="6145608" y="4224371"/>
            <a:ext cx="1251091" cy="11754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tx1">
                    <a:lumMod val="50000"/>
                  </a:schemeClr>
                </a:solidFill>
              </a:rPr>
              <a:t>Plano Mais Produção</a:t>
            </a:r>
          </a:p>
        </p:txBody>
      </p:sp>
      <p:pic>
        <p:nvPicPr>
          <p:cNvPr id="1026" name="Picture 2" descr="Entenda como será o programa Nova Indústria Brasil – Jornal Boa Vista e  Rádio Cultura 105.9 Fm">
            <a:extLst>
              <a:ext uri="{FF2B5EF4-FFF2-40B4-BE49-F238E27FC236}">
                <a16:creationId xmlns:a16="http://schemas.microsoft.com/office/drawing/2014/main" id="{9BF6037B-A613-709E-AE07-4B56E6B6D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893" y="1354301"/>
            <a:ext cx="2764239" cy="193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7113B7B-0D66-062C-1F88-268BD239A2E5}"/>
              </a:ext>
            </a:extLst>
          </p:cNvPr>
          <p:cNvSpPr/>
          <p:nvPr/>
        </p:nvSpPr>
        <p:spPr>
          <a:xfrm>
            <a:off x="2458336" y="1484272"/>
            <a:ext cx="2764239" cy="388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rgbClr val="000000"/>
                </a:solidFill>
              </a:rPr>
              <a:t>CNDI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714DCB1-646A-77DE-4206-24E3E8EBDCB9}"/>
              </a:ext>
            </a:extLst>
          </p:cNvPr>
          <p:cNvSpPr/>
          <p:nvPr/>
        </p:nvSpPr>
        <p:spPr>
          <a:xfrm>
            <a:off x="2272429" y="3451951"/>
            <a:ext cx="3061183" cy="4129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rgbClr val="000000"/>
                </a:solidFill>
              </a:rPr>
              <a:t>Plano de Ação</a:t>
            </a:r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64DCC99E-D114-2428-8C6D-2C025202668D}"/>
              </a:ext>
            </a:extLst>
          </p:cNvPr>
          <p:cNvSpPr/>
          <p:nvPr/>
        </p:nvSpPr>
        <p:spPr>
          <a:xfrm>
            <a:off x="3690258" y="1872524"/>
            <a:ext cx="265556" cy="183546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9D150AB9-3137-BDF4-30EF-BBBC27DAD51B}"/>
              </a:ext>
            </a:extLst>
          </p:cNvPr>
          <p:cNvSpPr/>
          <p:nvPr/>
        </p:nvSpPr>
        <p:spPr>
          <a:xfrm>
            <a:off x="3679374" y="2449469"/>
            <a:ext cx="265556" cy="183546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D3F077C4-7AAE-1E41-1872-CB056DF90500}"/>
              </a:ext>
            </a:extLst>
          </p:cNvPr>
          <p:cNvSpPr/>
          <p:nvPr/>
        </p:nvSpPr>
        <p:spPr>
          <a:xfrm>
            <a:off x="3668483" y="3200581"/>
            <a:ext cx="265556" cy="183546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5643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588D5476-C450-42A3-9E5E-F79E477618AB}"/>
              </a:ext>
            </a:extLst>
          </p:cNvPr>
          <p:cNvSpPr/>
          <p:nvPr/>
        </p:nvSpPr>
        <p:spPr>
          <a:xfrm>
            <a:off x="3231678" y="1423797"/>
            <a:ext cx="3805452" cy="478387"/>
          </a:xfrm>
          <a:prstGeom prst="rect">
            <a:avLst/>
          </a:prstGeom>
          <a:ln>
            <a:noFill/>
          </a:ln>
        </p:spPr>
        <p:txBody>
          <a:bodyPr wrap="square" lIns="0" tIns="0" rIns="72000" bIns="108000" anchor="ctr" anchorCtr="0">
            <a:spAutoFit/>
          </a:bodyPr>
          <a:lstStyle/>
          <a:p>
            <a:pPr algn="r" defTabSz="914400" hangingPunct="0">
              <a:defRPr/>
            </a:pPr>
            <a:r>
              <a:rPr lang="pt-PT" sz="2400" b="1" kern="0" cap="all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INOVADORA E DIGITAL</a:t>
            </a:r>
            <a:endParaRPr lang="pt-PT" sz="2400" kern="0" cap="all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B3E1A64B-4C19-4CAC-812B-D2040974541E}"/>
              </a:ext>
            </a:extLst>
          </p:cNvPr>
          <p:cNvSpPr/>
          <p:nvPr/>
        </p:nvSpPr>
        <p:spPr>
          <a:xfrm>
            <a:off x="8156340" y="1474469"/>
            <a:ext cx="3689693" cy="478387"/>
          </a:xfrm>
          <a:prstGeom prst="rect">
            <a:avLst/>
          </a:prstGeom>
          <a:ln>
            <a:noFill/>
          </a:ln>
        </p:spPr>
        <p:txBody>
          <a:bodyPr wrap="square" lIns="0" tIns="0" rIns="72000" bIns="108000" anchor="b" anchorCtr="0">
            <a:spAutoFit/>
          </a:bodyPr>
          <a:lstStyle/>
          <a:p>
            <a:pPr algn="ctr" defTabSz="914400" hangingPunct="0">
              <a:defRPr/>
            </a:pPr>
            <a:r>
              <a:rPr lang="pt-PT" sz="2400" b="1" kern="0" cap="all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VERDE</a:t>
            </a:r>
            <a:endParaRPr lang="pt-PT" sz="2400" kern="0" cap="all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F9E77697-FEF2-4ECF-9DFF-41FABE15AEFB}"/>
              </a:ext>
            </a:extLst>
          </p:cNvPr>
          <p:cNvSpPr/>
          <p:nvPr/>
        </p:nvSpPr>
        <p:spPr>
          <a:xfrm>
            <a:off x="8480316" y="4264331"/>
            <a:ext cx="3711684" cy="478387"/>
          </a:xfrm>
          <a:prstGeom prst="rect">
            <a:avLst/>
          </a:prstGeom>
          <a:ln>
            <a:noFill/>
          </a:ln>
        </p:spPr>
        <p:txBody>
          <a:bodyPr wrap="square" lIns="0" tIns="0" rIns="72000" bIns="108000" anchor="b" anchorCtr="0">
            <a:spAutoFit/>
          </a:bodyPr>
          <a:lstStyle/>
          <a:p>
            <a:pPr algn="ctr" defTabSz="914400" hangingPunct="0">
              <a:defRPr/>
            </a:pPr>
            <a:r>
              <a:rPr lang="pt-PT" sz="2400" b="1" kern="0" cap="all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PRODUTIVA</a:t>
            </a:r>
            <a:endParaRPr lang="pt-PT" sz="2400" kern="0" cap="all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A134ADD-A94C-482D-976C-AB86DA250BC2}"/>
              </a:ext>
            </a:extLst>
          </p:cNvPr>
          <p:cNvSpPr/>
          <p:nvPr/>
        </p:nvSpPr>
        <p:spPr>
          <a:xfrm>
            <a:off x="2672311" y="4151460"/>
            <a:ext cx="3711685" cy="478387"/>
          </a:xfrm>
          <a:prstGeom prst="rect">
            <a:avLst/>
          </a:prstGeom>
          <a:ln>
            <a:noFill/>
          </a:ln>
        </p:spPr>
        <p:txBody>
          <a:bodyPr wrap="square" lIns="0" tIns="0" rIns="72000" bIns="108000" anchor="b" anchorCtr="0">
            <a:spAutoFit/>
          </a:bodyPr>
          <a:lstStyle/>
          <a:p>
            <a:pPr algn="ctr" defTabSz="914400" hangingPunct="0">
              <a:defRPr/>
            </a:pPr>
            <a:r>
              <a:rPr lang="pt-PT" sz="2400" b="1" kern="0" cap="all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EXPORTADORA</a:t>
            </a:r>
          </a:p>
        </p:txBody>
      </p:sp>
      <p:pic>
        <p:nvPicPr>
          <p:cNvPr id="52" name="Imagem 51">
            <a:extLst>
              <a:ext uri="{FF2B5EF4-FFF2-40B4-BE49-F238E27FC236}">
                <a16:creationId xmlns:a16="http://schemas.microsoft.com/office/drawing/2014/main" id="{35BB0D42-4DDB-70EA-36ED-AD736514CB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6372" y="3540120"/>
            <a:ext cx="1573163" cy="1178392"/>
          </a:xfrm>
          <a:prstGeom prst="rect">
            <a:avLst/>
          </a:prstGeom>
        </p:spPr>
      </p:pic>
      <p:sp>
        <p:nvSpPr>
          <p:cNvPr id="53" name="CaixaDeTexto 42">
            <a:extLst>
              <a:ext uri="{FF2B5EF4-FFF2-40B4-BE49-F238E27FC236}">
                <a16:creationId xmlns:a16="http://schemas.microsoft.com/office/drawing/2014/main" id="{3E798400-B7B5-E83F-FE3E-63EC6A1BA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1777" y="1649636"/>
            <a:ext cx="2757077" cy="2050878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80000" tIns="180000" rIns="180000" bIns="180000" anchor="t" anchorCtr="0">
            <a:noAutofit/>
          </a:bodyPr>
          <a:lstStyle>
            <a:lvl1pPr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defTabSz="914400" hangingPunct="0">
              <a:defRPr/>
            </a:pPr>
            <a:r>
              <a:rPr lang="pt-BR" altLang="pt-BR" sz="1600" b="0" kern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Aumentar a inovação e a digitalização da indústria vai </a:t>
            </a:r>
            <a:r>
              <a:rPr lang="pt-BR" altLang="pt-BR" sz="1600" kern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impulsionar a competitividade </a:t>
            </a:r>
            <a:r>
              <a:rPr lang="pt-BR" altLang="pt-BR" sz="1600" b="0" kern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e o desenvolvimento de novos setores</a:t>
            </a:r>
            <a:endParaRPr lang="pt-BR" altLang="pt-BR" sz="1600" kern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54" name="CaixaDeTexto 42">
            <a:extLst>
              <a:ext uri="{FF2B5EF4-FFF2-40B4-BE49-F238E27FC236}">
                <a16:creationId xmlns:a16="http://schemas.microsoft.com/office/drawing/2014/main" id="{454E12B9-693D-3FE9-73F7-5CE79D917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8267" y="1699012"/>
            <a:ext cx="2658854" cy="2050878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80000" tIns="180000" rIns="180000" bIns="180000" anchor="t" anchorCtr="0">
            <a:noAutofit/>
          </a:bodyPr>
          <a:lstStyle>
            <a:lvl1pPr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defTabSz="914400" hangingPunct="0">
              <a:defRPr/>
            </a:pPr>
            <a:r>
              <a:rPr lang="pt-BR" altLang="pt-BR" sz="1600" b="0" kern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A descarbonização da indústria vai aumentar a contribuição do Brasil no </a:t>
            </a:r>
            <a:r>
              <a:rPr lang="pt-BR" altLang="pt-BR" sz="1600" kern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combate à crise climática </a:t>
            </a:r>
            <a:r>
              <a:rPr lang="pt-BR" altLang="pt-BR" sz="1600" b="0" kern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e gerar empregos de qualidade</a:t>
            </a:r>
            <a:endParaRPr lang="pt-BR" altLang="pt-BR" sz="1600" kern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55" name="CaixaDeTexto 42">
            <a:extLst>
              <a:ext uri="{FF2B5EF4-FFF2-40B4-BE49-F238E27FC236}">
                <a16:creationId xmlns:a16="http://schemas.microsoft.com/office/drawing/2014/main" id="{26C843DD-1610-715C-D753-853E6B236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145" y="4428510"/>
            <a:ext cx="2901177" cy="2008703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80000" tIns="180000" rIns="180000" bIns="180000" anchor="t" anchorCtr="0">
            <a:noAutofit/>
          </a:bodyPr>
          <a:lstStyle>
            <a:lvl1pPr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defTabSz="914400" hangingPunct="0">
              <a:defRPr/>
            </a:pPr>
            <a:r>
              <a:rPr lang="pt-BR" altLang="pt-BR" sz="1600" b="0" kern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Melhorando a inserção externa da indústria brasileira, com foco no aumento das </a:t>
            </a:r>
            <a:r>
              <a:rPr lang="pt-BR" altLang="pt-BR" sz="1600" kern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exportações de maior valor agregado</a:t>
            </a:r>
          </a:p>
        </p:txBody>
      </p:sp>
      <p:sp>
        <p:nvSpPr>
          <p:cNvPr id="56" name="CaixaDeTexto 42">
            <a:extLst>
              <a:ext uri="{FF2B5EF4-FFF2-40B4-BE49-F238E27FC236}">
                <a16:creationId xmlns:a16="http://schemas.microsoft.com/office/drawing/2014/main" id="{1B1A6010-5856-0F38-74D5-9E3394FE8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9452" y="4504622"/>
            <a:ext cx="2656658" cy="2008703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80000" tIns="180000" rIns="180000" bIns="180000" anchor="t" anchorCtr="0">
            <a:noAutofit/>
          </a:bodyPr>
          <a:lstStyle>
            <a:lvl1pPr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defTabSz="914400" hangingPunct="0">
              <a:defRPr/>
            </a:pPr>
            <a:r>
              <a:rPr lang="pt-BR" altLang="pt-BR" sz="1600" b="0" kern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Produzindo </a:t>
            </a:r>
            <a:r>
              <a:rPr lang="pt-BR" altLang="pt-BR" sz="1600" kern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mais qualidade e redução de custos</a:t>
            </a:r>
            <a:r>
              <a:rPr lang="pt-BR" altLang="pt-BR" sz="1600" b="0" kern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 para a retomada da competitividade da indústria nacional</a:t>
            </a:r>
            <a:endParaRPr lang="pt-BR" altLang="pt-BR" sz="1600" kern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709400B-761B-0C30-A7E9-F88F626A3F38}"/>
              </a:ext>
            </a:extLst>
          </p:cNvPr>
          <p:cNvSpPr/>
          <p:nvPr/>
        </p:nvSpPr>
        <p:spPr>
          <a:xfrm>
            <a:off x="0" y="-1"/>
            <a:ext cx="2938677" cy="685800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Nome do tema">
            <a:extLst>
              <a:ext uri="{FF2B5EF4-FFF2-40B4-BE49-F238E27FC236}">
                <a16:creationId xmlns:a16="http://schemas.microsoft.com/office/drawing/2014/main" id="{9E7D1E89-91EB-844D-E193-2FDCEACD342D}"/>
              </a:ext>
            </a:extLst>
          </p:cNvPr>
          <p:cNvSpPr txBox="1"/>
          <p:nvPr/>
        </p:nvSpPr>
        <p:spPr>
          <a:xfrm>
            <a:off x="181810" y="159590"/>
            <a:ext cx="10715099" cy="786050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dirty="0"/>
              <a:t>P+P - 4 qualificadores para o avanço da indústria</a:t>
            </a:r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8346CA7-E70E-5038-5507-F7EACB569696}"/>
              </a:ext>
            </a:extLst>
          </p:cNvPr>
          <p:cNvSpPr txBox="1"/>
          <p:nvPr/>
        </p:nvSpPr>
        <p:spPr>
          <a:xfrm>
            <a:off x="384906" y="1695202"/>
            <a:ext cx="2200628" cy="8463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pt-BR" sz="900" b="1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pt-BR" sz="2000" b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Plano Mais Produção</a:t>
            </a:r>
            <a:endParaRPr lang="pt-BR" sz="1800" b="1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5B74EE1-5DD2-45F2-C17B-B109A7312082}"/>
              </a:ext>
            </a:extLst>
          </p:cNvPr>
          <p:cNvSpPr txBox="1"/>
          <p:nvPr/>
        </p:nvSpPr>
        <p:spPr>
          <a:xfrm>
            <a:off x="234879" y="3688291"/>
            <a:ext cx="2439676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sz="900" b="1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pt-BR" sz="320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Objetivo:</a:t>
            </a:r>
          </a:p>
          <a:p>
            <a:pPr algn="ctr"/>
            <a:r>
              <a:rPr lang="pt-BR" sz="2000" i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Promover e </a:t>
            </a:r>
          </a:p>
          <a:p>
            <a:pPr algn="ctr"/>
            <a:r>
              <a:rPr lang="pt-BR" sz="2000" i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financiar a </a:t>
            </a:r>
            <a:r>
              <a:rPr lang="pt-BR" sz="1800" b="1" i="1" err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Neoindustrialização</a:t>
            </a:r>
            <a:r>
              <a:rPr lang="pt-BR" sz="1800" b="1" i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 a Transição Ecológica</a:t>
            </a:r>
          </a:p>
          <a:p>
            <a:pPr algn="ctr"/>
            <a:r>
              <a:rPr lang="pt-BR" sz="1800" i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 Brasil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960B1BE-47FC-8619-512B-F5396E6E5F06}"/>
              </a:ext>
            </a:extLst>
          </p:cNvPr>
          <p:cNvSpPr txBox="1"/>
          <p:nvPr/>
        </p:nvSpPr>
        <p:spPr>
          <a:xfrm>
            <a:off x="265382" y="2419939"/>
            <a:ext cx="243967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sz="900" b="1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pt-BR" sz="360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 anos </a:t>
            </a:r>
          </a:p>
          <a:p>
            <a:pPr algn="ctr"/>
            <a:r>
              <a:rPr lang="pt-BR" sz="2000" i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(2023 a 2026)</a:t>
            </a:r>
            <a:endParaRPr lang="pt-BR" sz="1800" i="1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06142255-2249-51B1-205E-B347C8E4A82F}"/>
              </a:ext>
            </a:extLst>
          </p:cNvPr>
          <p:cNvGrpSpPr/>
          <p:nvPr/>
        </p:nvGrpSpPr>
        <p:grpSpPr>
          <a:xfrm>
            <a:off x="6139565" y="2513324"/>
            <a:ext cx="873899" cy="918518"/>
            <a:chOff x="2624045" y="1699814"/>
            <a:chExt cx="873899" cy="918518"/>
          </a:xfrm>
        </p:grpSpPr>
        <p:sp>
          <p:nvSpPr>
            <p:cNvPr id="17" name="Freeform: Shape 1010">
              <a:extLst>
                <a:ext uri="{FF2B5EF4-FFF2-40B4-BE49-F238E27FC236}">
                  <a16:creationId xmlns:a16="http://schemas.microsoft.com/office/drawing/2014/main" id="{82288FAC-E64A-3773-F9B6-33183CF83AE0}"/>
                </a:ext>
              </a:extLst>
            </p:cNvPr>
            <p:cNvSpPr/>
            <p:nvPr/>
          </p:nvSpPr>
          <p:spPr>
            <a:xfrm>
              <a:off x="2892211" y="2020425"/>
              <a:ext cx="605733" cy="597907"/>
            </a:xfrm>
            <a:custGeom>
              <a:avLst/>
              <a:gdLst>
                <a:gd name="connsiteX0" fmla="*/ 217640 w 435279"/>
                <a:gd name="connsiteY0" fmla="*/ 438088 h 438088"/>
                <a:gd name="connsiteX1" fmla="*/ 0 w 435279"/>
                <a:gd name="connsiteY1" fmla="*/ 219044 h 438088"/>
                <a:gd name="connsiteX2" fmla="*/ 217640 w 435279"/>
                <a:gd name="connsiteY2" fmla="*/ 0 h 438088"/>
                <a:gd name="connsiteX3" fmla="*/ 435280 w 435279"/>
                <a:gd name="connsiteY3" fmla="*/ 219044 h 438088"/>
                <a:gd name="connsiteX4" fmla="*/ 217640 w 435279"/>
                <a:gd name="connsiteY4" fmla="*/ 438088 h 438088"/>
                <a:gd name="connsiteX5" fmla="*/ 217640 w 435279"/>
                <a:gd name="connsiteY5" fmla="*/ 438088 h 438088"/>
                <a:gd name="connsiteX6" fmla="*/ 217640 w 435279"/>
                <a:gd name="connsiteY6" fmla="*/ 48325 h 438088"/>
                <a:gd name="connsiteX7" fmla="*/ 48442 w 435279"/>
                <a:gd name="connsiteY7" fmla="*/ 219044 h 438088"/>
                <a:gd name="connsiteX8" fmla="*/ 217640 w 435279"/>
                <a:gd name="connsiteY8" fmla="*/ 389763 h 438088"/>
                <a:gd name="connsiteX9" fmla="*/ 386837 w 435279"/>
                <a:gd name="connsiteY9" fmla="*/ 219044 h 438088"/>
                <a:gd name="connsiteX10" fmla="*/ 217640 w 435279"/>
                <a:gd name="connsiteY10" fmla="*/ 48325 h 438088"/>
                <a:gd name="connsiteX11" fmla="*/ 217640 w 435279"/>
                <a:gd name="connsiteY11" fmla="*/ 48325 h 43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5279" h="438088">
                  <a:moveTo>
                    <a:pt x="217640" y="438088"/>
                  </a:moveTo>
                  <a:cubicBezTo>
                    <a:pt x="97587" y="438088"/>
                    <a:pt x="0" y="339799"/>
                    <a:pt x="0" y="219044"/>
                  </a:cubicBezTo>
                  <a:cubicBezTo>
                    <a:pt x="0" y="98289"/>
                    <a:pt x="97587" y="0"/>
                    <a:pt x="217640" y="0"/>
                  </a:cubicBezTo>
                  <a:cubicBezTo>
                    <a:pt x="337693" y="0"/>
                    <a:pt x="435280" y="98289"/>
                    <a:pt x="435280" y="219044"/>
                  </a:cubicBezTo>
                  <a:cubicBezTo>
                    <a:pt x="435280" y="339799"/>
                    <a:pt x="337693" y="438088"/>
                    <a:pt x="217640" y="438088"/>
                  </a:cubicBezTo>
                  <a:lnTo>
                    <a:pt x="217640" y="438088"/>
                  </a:lnTo>
                  <a:close/>
                  <a:moveTo>
                    <a:pt x="217640" y="48325"/>
                  </a:moveTo>
                  <a:cubicBezTo>
                    <a:pt x="124382" y="48325"/>
                    <a:pt x="48442" y="124850"/>
                    <a:pt x="48442" y="219044"/>
                  </a:cubicBezTo>
                  <a:cubicBezTo>
                    <a:pt x="48442" y="313238"/>
                    <a:pt x="124382" y="389763"/>
                    <a:pt x="217640" y="389763"/>
                  </a:cubicBezTo>
                  <a:cubicBezTo>
                    <a:pt x="310898" y="389763"/>
                    <a:pt x="386837" y="313238"/>
                    <a:pt x="386837" y="219044"/>
                  </a:cubicBezTo>
                  <a:cubicBezTo>
                    <a:pt x="386837" y="124850"/>
                    <a:pt x="310898" y="48325"/>
                    <a:pt x="217640" y="48325"/>
                  </a:cubicBezTo>
                  <a:lnTo>
                    <a:pt x="217640" y="48325"/>
                  </a:lnTo>
                  <a:close/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reeform: Shape 1011">
              <a:extLst>
                <a:ext uri="{FF2B5EF4-FFF2-40B4-BE49-F238E27FC236}">
                  <a16:creationId xmlns:a16="http://schemas.microsoft.com/office/drawing/2014/main" id="{5F4F5A5D-4610-161A-4C8A-25615C8C0478}"/>
                </a:ext>
              </a:extLst>
            </p:cNvPr>
            <p:cNvSpPr/>
            <p:nvPr/>
          </p:nvSpPr>
          <p:spPr>
            <a:xfrm>
              <a:off x="3141200" y="2246624"/>
              <a:ext cx="118085" cy="227934"/>
            </a:xfrm>
            <a:custGeom>
              <a:avLst/>
              <a:gdLst>
                <a:gd name="connsiteX0" fmla="*/ 11268 w 84856"/>
                <a:gd name="connsiteY0" fmla="*/ 132808 h 167008"/>
                <a:gd name="connsiteX1" fmla="*/ 18757 w 84856"/>
                <a:gd name="connsiteY1" fmla="*/ 90099 h 167008"/>
                <a:gd name="connsiteX2" fmla="*/ 28352 w 84856"/>
                <a:gd name="connsiteY2" fmla="*/ 46922 h 167008"/>
                <a:gd name="connsiteX3" fmla="*/ 28235 w 84856"/>
                <a:gd name="connsiteY3" fmla="*/ 31477 h 167008"/>
                <a:gd name="connsiteX4" fmla="*/ 18406 w 84856"/>
                <a:gd name="connsiteY4" fmla="*/ 22935 h 167008"/>
                <a:gd name="connsiteX5" fmla="*/ 6705 w 84856"/>
                <a:gd name="connsiteY5" fmla="*/ 23754 h 167008"/>
                <a:gd name="connsiteX6" fmla="*/ 2141 w 84856"/>
                <a:gd name="connsiteY6" fmla="*/ 21648 h 167008"/>
                <a:gd name="connsiteX7" fmla="*/ 152 w 84856"/>
                <a:gd name="connsiteY7" fmla="*/ 14744 h 167008"/>
                <a:gd name="connsiteX8" fmla="*/ 1088 w 84856"/>
                <a:gd name="connsiteY8" fmla="*/ 12287 h 167008"/>
                <a:gd name="connsiteX9" fmla="*/ 39585 w 84856"/>
                <a:gd name="connsiteY9" fmla="*/ 1 h 167008"/>
                <a:gd name="connsiteX10" fmla="*/ 73869 w 84856"/>
                <a:gd name="connsiteY10" fmla="*/ 32998 h 167008"/>
                <a:gd name="connsiteX11" fmla="*/ 66614 w 84856"/>
                <a:gd name="connsiteY11" fmla="*/ 76409 h 167008"/>
                <a:gd name="connsiteX12" fmla="*/ 56902 w 84856"/>
                <a:gd name="connsiteY12" fmla="*/ 120405 h 167008"/>
                <a:gd name="connsiteX13" fmla="*/ 57019 w 84856"/>
                <a:gd name="connsiteY13" fmla="*/ 135499 h 167008"/>
                <a:gd name="connsiteX14" fmla="*/ 67901 w 84856"/>
                <a:gd name="connsiteY14" fmla="*/ 144158 h 167008"/>
                <a:gd name="connsiteX15" fmla="*/ 79836 w 84856"/>
                <a:gd name="connsiteY15" fmla="*/ 142988 h 167008"/>
                <a:gd name="connsiteX16" fmla="*/ 83698 w 84856"/>
                <a:gd name="connsiteY16" fmla="*/ 144743 h 167008"/>
                <a:gd name="connsiteX17" fmla="*/ 84400 w 84856"/>
                <a:gd name="connsiteY17" fmla="*/ 146732 h 167008"/>
                <a:gd name="connsiteX18" fmla="*/ 79719 w 84856"/>
                <a:gd name="connsiteY18" fmla="*/ 156678 h 167008"/>
                <a:gd name="connsiteX19" fmla="*/ 52456 w 84856"/>
                <a:gd name="connsiteY19" fmla="*/ 166507 h 167008"/>
                <a:gd name="connsiteX20" fmla="*/ 13959 w 84856"/>
                <a:gd name="connsiteY20" fmla="*/ 148487 h 167008"/>
                <a:gd name="connsiteX21" fmla="*/ 11151 w 84856"/>
                <a:gd name="connsiteY21" fmla="*/ 132574 h 16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4856" h="167008">
                  <a:moveTo>
                    <a:pt x="11268" y="132808"/>
                  </a:moveTo>
                  <a:cubicBezTo>
                    <a:pt x="11385" y="117480"/>
                    <a:pt x="15481" y="103789"/>
                    <a:pt x="18757" y="90099"/>
                  </a:cubicBezTo>
                  <a:cubicBezTo>
                    <a:pt x="22033" y="75824"/>
                    <a:pt x="26246" y="61666"/>
                    <a:pt x="28352" y="46922"/>
                  </a:cubicBezTo>
                  <a:cubicBezTo>
                    <a:pt x="29171" y="41774"/>
                    <a:pt x="29522" y="36625"/>
                    <a:pt x="28235" y="31477"/>
                  </a:cubicBezTo>
                  <a:cubicBezTo>
                    <a:pt x="26948" y="25977"/>
                    <a:pt x="24139" y="23637"/>
                    <a:pt x="18406" y="22935"/>
                  </a:cubicBezTo>
                  <a:cubicBezTo>
                    <a:pt x="14545" y="22467"/>
                    <a:pt x="10449" y="22233"/>
                    <a:pt x="6705" y="23754"/>
                  </a:cubicBezTo>
                  <a:cubicBezTo>
                    <a:pt x="4130" y="24690"/>
                    <a:pt x="2843" y="23754"/>
                    <a:pt x="2141" y="21648"/>
                  </a:cubicBezTo>
                  <a:cubicBezTo>
                    <a:pt x="1439" y="19425"/>
                    <a:pt x="854" y="16967"/>
                    <a:pt x="152" y="14744"/>
                  </a:cubicBezTo>
                  <a:cubicBezTo>
                    <a:pt x="-199" y="13574"/>
                    <a:pt x="35" y="12755"/>
                    <a:pt x="1088" y="12287"/>
                  </a:cubicBezTo>
                  <a:cubicBezTo>
                    <a:pt x="13374" y="6787"/>
                    <a:pt x="25543" y="235"/>
                    <a:pt x="39585" y="1"/>
                  </a:cubicBezTo>
                  <a:cubicBezTo>
                    <a:pt x="60647" y="-116"/>
                    <a:pt x="73752" y="12404"/>
                    <a:pt x="73869" y="32998"/>
                  </a:cubicBezTo>
                  <a:cubicBezTo>
                    <a:pt x="73869" y="47975"/>
                    <a:pt x="70008" y="62133"/>
                    <a:pt x="66614" y="76409"/>
                  </a:cubicBezTo>
                  <a:cubicBezTo>
                    <a:pt x="63221" y="91035"/>
                    <a:pt x="58892" y="105545"/>
                    <a:pt x="56902" y="120405"/>
                  </a:cubicBezTo>
                  <a:cubicBezTo>
                    <a:pt x="56200" y="125436"/>
                    <a:pt x="55732" y="130585"/>
                    <a:pt x="57019" y="135499"/>
                  </a:cubicBezTo>
                  <a:cubicBezTo>
                    <a:pt x="58307" y="141116"/>
                    <a:pt x="61583" y="143573"/>
                    <a:pt x="67901" y="144158"/>
                  </a:cubicBezTo>
                  <a:cubicBezTo>
                    <a:pt x="71997" y="144626"/>
                    <a:pt x="76209" y="144509"/>
                    <a:pt x="79836" y="142988"/>
                  </a:cubicBezTo>
                  <a:cubicBezTo>
                    <a:pt x="82060" y="142169"/>
                    <a:pt x="83113" y="142988"/>
                    <a:pt x="83698" y="144743"/>
                  </a:cubicBezTo>
                  <a:cubicBezTo>
                    <a:pt x="84049" y="145328"/>
                    <a:pt x="84166" y="146030"/>
                    <a:pt x="84400" y="146732"/>
                  </a:cubicBezTo>
                  <a:cubicBezTo>
                    <a:pt x="85726" y="151334"/>
                    <a:pt x="84166" y="154650"/>
                    <a:pt x="79719" y="156678"/>
                  </a:cubicBezTo>
                  <a:cubicBezTo>
                    <a:pt x="70944" y="160540"/>
                    <a:pt x="62402" y="165103"/>
                    <a:pt x="52456" y="166507"/>
                  </a:cubicBezTo>
                  <a:cubicBezTo>
                    <a:pt x="34787" y="168964"/>
                    <a:pt x="20044" y="162295"/>
                    <a:pt x="13959" y="148487"/>
                  </a:cubicBezTo>
                  <a:cubicBezTo>
                    <a:pt x="11736" y="143222"/>
                    <a:pt x="10917" y="137488"/>
                    <a:pt x="11151" y="132574"/>
                  </a:cubicBezTo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reeform: Shape 1012">
              <a:extLst>
                <a:ext uri="{FF2B5EF4-FFF2-40B4-BE49-F238E27FC236}">
                  <a16:creationId xmlns:a16="http://schemas.microsoft.com/office/drawing/2014/main" id="{3DE82344-59F9-8240-0DB5-0EC06A7C8128}"/>
                </a:ext>
              </a:extLst>
            </p:cNvPr>
            <p:cNvSpPr/>
            <p:nvPr/>
          </p:nvSpPr>
          <p:spPr>
            <a:xfrm>
              <a:off x="3143802" y="2132818"/>
              <a:ext cx="85976" cy="82405"/>
            </a:xfrm>
            <a:custGeom>
              <a:avLst/>
              <a:gdLst>
                <a:gd name="connsiteX0" fmla="*/ 0 w 61782"/>
                <a:gd name="connsiteY0" fmla="*/ 30072 h 60378"/>
                <a:gd name="connsiteX1" fmla="*/ 31359 w 61782"/>
                <a:gd name="connsiteY1" fmla="*/ 0 h 60378"/>
                <a:gd name="connsiteX2" fmla="*/ 61782 w 61782"/>
                <a:gd name="connsiteY2" fmla="*/ 30540 h 60378"/>
                <a:gd name="connsiteX3" fmla="*/ 30540 w 61782"/>
                <a:gd name="connsiteY3" fmla="*/ 60378 h 60378"/>
                <a:gd name="connsiteX4" fmla="*/ 0 w 61782"/>
                <a:gd name="connsiteY4" fmla="*/ 30072 h 6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782" h="60378">
                  <a:moveTo>
                    <a:pt x="0" y="30072"/>
                  </a:moveTo>
                  <a:cubicBezTo>
                    <a:pt x="0" y="13105"/>
                    <a:pt x="13924" y="0"/>
                    <a:pt x="31359" y="0"/>
                  </a:cubicBezTo>
                  <a:cubicBezTo>
                    <a:pt x="48325" y="117"/>
                    <a:pt x="61899" y="13807"/>
                    <a:pt x="61782" y="30540"/>
                  </a:cubicBezTo>
                  <a:cubicBezTo>
                    <a:pt x="61665" y="47155"/>
                    <a:pt x="47740" y="60495"/>
                    <a:pt x="30540" y="60378"/>
                  </a:cubicBezTo>
                  <a:cubicBezTo>
                    <a:pt x="13573" y="60378"/>
                    <a:pt x="0" y="46804"/>
                    <a:pt x="0" y="30072"/>
                  </a:cubicBezTo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445428A3-7494-6163-A1C0-2EEACE22BD88}"/>
                </a:ext>
              </a:extLst>
            </p:cNvPr>
            <p:cNvSpPr txBox="1"/>
            <p:nvPr/>
          </p:nvSpPr>
          <p:spPr>
            <a:xfrm>
              <a:off x="2624045" y="1699814"/>
              <a:ext cx="605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>
                  <a:solidFill>
                    <a:srgbClr val="124485"/>
                  </a:solidFill>
                </a:rPr>
                <a:t>+</a:t>
              </a:r>
              <a:endParaRPr lang="pt-BR" sz="2800" b="1">
                <a:solidFill>
                  <a:srgbClr val="124485"/>
                </a:solidFill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D8D4529-D24D-9AF7-9D6C-6F9FE71EC07E}"/>
              </a:ext>
            </a:extLst>
          </p:cNvPr>
          <p:cNvGrpSpPr/>
          <p:nvPr/>
        </p:nvGrpSpPr>
        <p:grpSpPr>
          <a:xfrm>
            <a:off x="7858227" y="2511970"/>
            <a:ext cx="989147" cy="918518"/>
            <a:chOff x="7581433" y="1629507"/>
            <a:chExt cx="989147" cy="918518"/>
          </a:xfrm>
        </p:grpSpPr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BF316494-0594-37CE-C872-1C0B43EA3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1699" y1="52399" x2="51699" y2="5239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03752" y="1977618"/>
              <a:ext cx="766828" cy="542906"/>
            </a:xfrm>
            <a:prstGeom prst="rect">
              <a:avLst/>
            </a:prstGeom>
          </p:spPr>
        </p:pic>
        <p:sp>
          <p:nvSpPr>
            <p:cNvPr id="30" name="Freeform: Shape 1010">
              <a:extLst>
                <a:ext uri="{FF2B5EF4-FFF2-40B4-BE49-F238E27FC236}">
                  <a16:creationId xmlns:a16="http://schemas.microsoft.com/office/drawing/2014/main" id="{53A54C24-825E-D79F-ECC1-570E661815E3}"/>
                </a:ext>
              </a:extLst>
            </p:cNvPr>
            <p:cNvSpPr/>
            <p:nvPr/>
          </p:nvSpPr>
          <p:spPr>
            <a:xfrm>
              <a:off x="7849599" y="1950118"/>
              <a:ext cx="605733" cy="597907"/>
            </a:xfrm>
            <a:custGeom>
              <a:avLst/>
              <a:gdLst>
                <a:gd name="connsiteX0" fmla="*/ 217640 w 435279"/>
                <a:gd name="connsiteY0" fmla="*/ 438088 h 438088"/>
                <a:gd name="connsiteX1" fmla="*/ 0 w 435279"/>
                <a:gd name="connsiteY1" fmla="*/ 219044 h 438088"/>
                <a:gd name="connsiteX2" fmla="*/ 217640 w 435279"/>
                <a:gd name="connsiteY2" fmla="*/ 0 h 438088"/>
                <a:gd name="connsiteX3" fmla="*/ 435280 w 435279"/>
                <a:gd name="connsiteY3" fmla="*/ 219044 h 438088"/>
                <a:gd name="connsiteX4" fmla="*/ 217640 w 435279"/>
                <a:gd name="connsiteY4" fmla="*/ 438088 h 438088"/>
                <a:gd name="connsiteX5" fmla="*/ 217640 w 435279"/>
                <a:gd name="connsiteY5" fmla="*/ 438088 h 438088"/>
                <a:gd name="connsiteX6" fmla="*/ 217640 w 435279"/>
                <a:gd name="connsiteY6" fmla="*/ 48325 h 438088"/>
                <a:gd name="connsiteX7" fmla="*/ 48442 w 435279"/>
                <a:gd name="connsiteY7" fmla="*/ 219044 h 438088"/>
                <a:gd name="connsiteX8" fmla="*/ 217640 w 435279"/>
                <a:gd name="connsiteY8" fmla="*/ 389763 h 438088"/>
                <a:gd name="connsiteX9" fmla="*/ 386837 w 435279"/>
                <a:gd name="connsiteY9" fmla="*/ 219044 h 438088"/>
                <a:gd name="connsiteX10" fmla="*/ 217640 w 435279"/>
                <a:gd name="connsiteY10" fmla="*/ 48325 h 438088"/>
                <a:gd name="connsiteX11" fmla="*/ 217640 w 435279"/>
                <a:gd name="connsiteY11" fmla="*/ 48325 h 43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5279" h="438088">
                  <a:moveTo>
                    <a:pt x="217640" y="438088"/>
                  </a:moveTo>
                  <a:cubicBezTo>
                    <a:pt x="97587" y="438088"/>
                    <a:pt x="0" y="339799"/>
                    <a:pt x="0" y="219044"/>
                  </a:cubicBezTo>
                  <a:cubicBezTo>
                    <a:pt x="0" y="98289"/>
                    <a:pt x="97587" y="0"/>
                    <a:pt x="217640" y="0"/>
                  </a:cubicBezTo>
                  <a:cubicBezTo>
                    <a:pt x="337693" y="0"/>
                    <a:pt x="435280" y="98289"/>
                    <a:pt x="435280" y="219044"/>
                  </a:cubicBezTo>
                  <a:cubicBezTo>
                    <a:pt x="435280" y="339799"/>
                    <a:pt x="337693" y="438088"/>
                    <a:pt x="217640" y="438088"/>
                  </a:cubicBezTo>
                  <a:lnTo>
                    <a:pt x="217640" y="438088"/>
                  </a:lnTo>
                  <a:close/>
                  <a:moveTo>
                    <a:pt x="217640" y="48325"/>
                  </a:moveTo>
                  <a:cubicBezTo>
                    <a:pt x="124382" y="48325"/>
                    <a:pt x="48442" y="124850"/>
                    <a:pt x="48442" y="219044"/>
                  </a:cubicBezTo>
                  <a:cubicBezTo>
                    <a:pt x="48442" y="313238"/>
                    <a:pt x="124382" y="389763"/>
                    <a:pt x="217640" y="389763"/>
                  </a:cubicBezTo>
                  <a:cubicBezTo>
                    <a:pt x="310898" y="389763"/>
                    <a:pt x="386837" y="313238"/>
                    <a:pt x="386837" y="219044"/>
                  </a:cubicBezTo>
                  <a:cubicBezTo>
                    <a:pt x="386837" y="124850"/>
                    <a:pt x="310898" y="48325"/>
                    <a:pt x="217640" y="48325"/>
                  </a:cubicBezTo>
                  <a:lnTo>
                    <a:pt x="217640" y="48325"/>
                  </a:lnTo>
                  <a:close/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08729BAB-0AF9-D798-DB74-B219B55F3A2F}"/>
                </a:ext>
              </a:extLst>
            </p:cNvPr>
            <p:cNvSpPr txBox="1"/>
            <p:nvPr/>
          </p:nvSpPr>
          <p:spPr>
            <a:xfrm>
              <a:off x="7581433" y="1629507"/>
              <a:ext cx="605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>
                  <a:solidFill>
                    <a:srgbClr val="124485"/>
                  </a:solidFill>
                </a:rPr>
                <a:t>+</a:t>
              </a:r>
              <a:endParaRPr lang="pt-BR" sz="2800" b="1">
                <a:solidFill>
                  <a:srgbClr val="124485"/>
                </a:solidFill>
              </a:endParaRP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4D772CF3-F02C-8C10-6304-A1732C98C81C}"/>
              </a:ext>
            </a:extLst>
          </p:cNvPr>
          <p:cNvGrpSpPr/>
          <p:nvPr/>
        </p:nvGrpSpPr>
        <p:grpSpPr>
          <a:xfrm>
            <a:off x="6094231" y="4389907"/>
            <a:ext cx="950166" cy="1000818"/>
            <a:chOff x="5145834" y="1483350"/>
            <a:chExt cx="950166" cy="1000818"/>
          </a:xfrm>
        </p:grpSpPr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853B84A8-5BD5-4D48-8DC1-CABFD15C5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0141" y1="43380" x2="50141" y2="43380"/>
                          <a14:foregroundMark x1="64038" y1="58592" x2="64038" y2="58592"/>
                          <a14:foregroundMark x1="59718" y1="53521" x2="59718" y2="53521"/>
                        </a14:backgroundRemoval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31491" y="1827516"/>
              <a:ext cx="864509" cy="627979"/>
            </a:xfrm>
            <a:prstGeom prst="rect">
              <a:avLst/>
            </a:prstGeom>
          </p:spPr>
        </p:pic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118C0EC3-66E7-5FB7-F2AE-71F2458C5162}"/>
                </a:ext>
              </a:extLst>
            </p:cNvPr>
            <p:cNvSpPr txBox="1"/>
            <p:nvPr/>
          </p:nvSpPr>
          <p:spPr>
            <a:xfrm>
              <a:off x="5145834" y="1483350"/>
              <a:ext cx="605733" cy="70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>
                  <a:solidFill>
                    <a:srgbClr val="124485"/>
                  </a:solidFill>
                </a:rPr>
                <a:t>+</a:t>
              </a:r>
              <a:endParaRPr lang="pt-BR" sz="2800" b="1">
                <a:solidFill>
                  <a:srgbClr val="124485"/>
                </a:solidFill>
              </a:endParaRPr>
            </a:p>
          </p:txBody>
        </p:sp>
        <p:sp>
          <p:nvSpPr>
            <p:cNvPr id="35" name="Freeform: Shape 1010">
              <a:extLst>
                <a:ext uri="{FF2B5EF4-FFF2-40B4-BE49-F238E27FC236}">
                  <a16:creationId xmlns:a16="http://schemas.microsoft.com/office/drawing/2014/main" id="{8C9AD57A-4C47-9BB7-5414-ECDBA110A59C}"/>
                </a:ext>
              </a:extLst>
            </p:cNvPr>
            <p:cNvSpPr/>
            <p:nvPr/>
          </p:nvSpPr>
          <p:spPr>
            <a:xfrm>
              <a:off x="5414000" y="1832688"/>
              <a:ext cx="605733" cy="651480"/>
            </a:xfrm>
            <a:custGeom>
              <a:avLst/>
              <a:gdLst>
                <a:gd name="connsiteX0" fmla="*/ 217640 w 435279"/>
                <a:gd name="connsiteY0" fmla="*/ 438088 h 438088"/>
                <a:gd name="connsiteX1" fmla="*/ 0 w 435279"/>
                <a:gd name="connsiteY1" fmla="*/ 219044 h 438088"/>
                <a:gd name="connsiteX2" fmla="*/ 217640 w 435279"/>
                <a:gd name="connsiteY2" fmla="*/ 0 h 438088"/>
                <a:gd name="connsiteX3" fmla="*/ 435280 w 435279"/>
                <a:gd name="connsiteY3" fmla="*/ 219044 h 438088"/>
                <a:gd name="connsiteX4" fmla="*/ 217640 w 435279"/>
                <a:gd name="connsiteY4" fmla="*/ 438088 h 438088"/>
                <a:gd name="connsiteX5" fmla="*/ 217640 w 435279"/>
                <a:gd name="connsiteY5" fmla="*/ 438088 h 438088"/>
                <a:gd name="connsiteX6" fmla="*/ 217640 w 435279"/>
                <a:gd name="connsiteY6" fmla="*/ 48325 h 438088"/>
                <a:gd name="connsiteX7" fmla="*/ 48442 w 435279"/>
                <a:gd name="connsiteY7" fmla="*/ 219044 h 438088"/>
                <a:gd name="connsiteX8" fmla="*/ 217640 w 435279"/>
                <a:gd name="connsiteY8" fmla="*/ 389763 h 438088"/>
                <a:gd name="connsiteX9" fmla="*/ 386837 w 435279"/>
                <a:gd name="connsiteY9" fmla="*/ 219044 h 438088"/>
                <a:gd name="connsiteX10" fmla="*/ 217640 w 435279"/>
                <a:gd name="connsiteY10" fmla="*/ 48325 h 438088"/>
                <a:gd name="connsiteX11" fmla="*/ 217640 w 435279"/>
                <a:gd name="connsiteY11" fmla="*/ 48325 h 43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5279" h="438088">
                  <a:moveTo>
                    <a:pt x="217640" y="438088"/>
                  </a:moveTo>
                  <a:cubicBezTo>
                    <a:pt x="97587" y="438088"/>
                    <a:pt x="0" y="339799"/>
                    <a:pt x="0" y="219044"/>
                  </a:cubicBezTo>
                  <a:cubicBezTo>
                    <a:pt x="0" y="98289"/>
                    <a:pt x="97587" y="0"/>
                    <a:pt x="217640" y="0"/>
                  </a:cubicBezTo>
                  <a:cubicBezTo>
                    <a:pt x="337693" y="0"/>
                    <a:pt x="435280" y="98289"/>
                    <a:pt x="435280" y="219044"/>
                  </a:cubicBezTo>
                  <a:cubicBezTo>
                    <a:pt x="435280" y="339799"/>
                    <a:pt x="337693" y="438088"/>
                    <a:pt x="217640" y="438088"/>
                  </a:cubicBezTo>
                  <a:lnTo>
                    <a:pt x="217640" y="438088"/>
                  </a:lnTo>
                  <a:close/>
                  <a:moveTo>
                    <a:pt x="217640" y="48325"/>
                  </a:moveTo>
                  <a:cubicBezTo>
                    <a:pt x="124382" y="48325"/>
                    <a:pt x="48442" y="124850"/>
                    <a:pt x="48442" y="219044"/>
                  </a:cubicBezTo>
                  <a:cubicBezTo>
                    <a:pt x="48442" y="313238"/>
                    <a:pt x="124382" y="389763"/>
                    <a:pt x="217640" y="389763"/>
                  </a:cubicBezTo>
                  <a:cubicBezTo>
                    <a:pt x="310898" y="389763"/>
                    <a:pt x="386837" y="313238"/>
                    <a:pt x="386837" y="219044"/>
                  </a:cubicBezTo>
                  <a:cubicBezTo>
                    <a:pt x="386837" y="124850"/>
                    <a:pt x="310898" y="48325"/>
                    <a:pt x="217640" y="48325"/>
                  </a:cubicBezTo>
                  <a:lnTo>
                    <a:pt x="217640" y="48325"/>
                  </a:lnTo>
                  <a:close/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C6F43831-921E-9AA8-8021-47F6378010A6}"/>
              </a:ext>
            </a:extLst>
          </p:cNvPr>
          <p:cNvGrpSpPr/>
          <p:nvPr/>
        </p:nvGrpSpPr>
        <p:grpSpPr>
          <a:xfrm>
            <a:off x="8048252" y="4430816"/>
            <a:ext cx="891736" cy="938395"/>
            <a:chOff x="2175475" y="1545773"/>
            <a:chExt cx="891736" cy="938395"/>
          </a:xfrm>
        </p:grpSpPr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BF30B184-6D58-DF5C-8636-A2C58EC3F251}"/>
                </a:ext>
              </a:extLst>
            </p:cNvPr>
            <p:cNvSpPr txBox="1"/>
            <p:nvPr/>
          </p:nvSpPr>
          <p:spPr>
            <a:xfrm>
              <a:off x="2175475" y="1545773"/>
              <a:ext cx="605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>
                  <a:solidFill>
                    <a:srgbClr val="124485"/>
                  </a:solidFill>
                </a:rPr>
                <a:t>+</a:t>
              </a:r>
              <a:endParaRPr lang="pt-BR" sz="2800" b="1">
                <a:solidFill>
                  <a:srgbClr val="124485"/>
                </a:solidFill>
              </a:endParaRPr>
            </a:p>
          </p:txBody>
        </p:sp>
        <p:sp>
          <p:nvSpPr>
            <p:cNvPr id="38" name="Freeform: Shape 1010">
              <a:extLst>
                <a:ext uri="{FF2B5EF4-FFF2-40B4-BE49-F238E27FC236}">
                  <a16:creationId xmlns:a16="http://schemas.microsoft.com/office/drawing/2014/main" id="{BE7E6A22-EB90-6186-87C6-6B902546B57D}"/>
                </a:ext>
              </a:extLst>
            </p:cNvPr>
            <p:cNvSpPr/>
            <p:nvPr/>
          </p:nvSpPr>
          <p:spPr>
            <a:xfrm>
              <a:off x="2443641" y="1866384"/>
              <a:ext cx="605733" cy="597907"/>
            </a:xfrm>
            <a:custGeom>
              <a:avLst/>
              <a:gdLst>
                <a:gd name="connsiteX0" fmla="*/ 217640 w 435279"/>
                <a:gd name="connsiteY0" fmla="*/ 438088 h 438088"/>
                <a:gd name="connsiteX1" fmla="*/ 0 w 435279"/>
                <a:gd name="connsiteY1" fmla="*/ 219044 h 438088"/>
                <a:gd name="connsiteX2" fmla="*/ 217640 w 435279"/>
                <a:gd name="connsiteY2" fmla="*/ 0 h 438088"/>
                <a:gd name="connsiteX3" fmla="*/ 435280 w 435279"/>
                <a:gd name="connsiteY3" fmla="*/ 219044 h 438088"/>
                <a:gd name="connsiteX4" fmla="*/ 217640 w 435279"/>
                <a:gd name="connsiteY4" fmla="*/ 438088 h 438088"/>
                <a:gd name="connsiteX5" fmla="*/ 217640 w 435279"/>
                <a:gd name="connsiteY5" fmla="*/ 438088 h 438088"/>
                <a:gd name="connsiteX6" fmla="*/ 217640 w 435279"/>
                <a:gd name="connsiteY6" fmla="*/ 48325 h 438088"/>
                <a:gd name="connsiteX7" fmla="*/ 48442 w 435279"/>
                <a:gd name="connsiteY7" fmla="*/ 219044 h 438088"/>
                <a:gd name="connsiteX8" fmla="*/ 217640 w 435279"/>
                <a:gd name="connsiteY8" fmla="*/ 389763 h 438088"/>
                <a:gd name="connsiteX9" fmla="*/ 386837 w 435279"/>
                <a:gd name="connsiteY9" fmla="*/ 219044 h 438088"/>
                <a:gd name="connsiteX10" fmla="*/ 217640 w 435279"/>
                <a:gd name="connsiteY10" fmla="*/ 48325 h 438088"/>
                <a:gd name="connsiteX11" fmla="*/ 217640 w 435279"/>
                <a:gd name="connsiteY11" fmla="*/ 48325 h 43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5279" h="438088">
                  <a:moveTo>
                    <a:pt x="217640" y="438088"/>
                  </a:moveTo>
                  <a:cubicBezTo>
                    <a:pt x="97587" y="438088"/>
                    <a:pt x="0" y="339799"/>
                    <a:pt x="0" y="219044"/>
                  </a:cubicBezTo>
                  <a:cubicBezTo>
                    <a:pt x="0" y="98289"/>
                    <a:pt x="97587" y="0"/>
                    <a:pt x="217640" y="0"/>
                  </a:cubicBezTo>
                  <a:cubicBezTo>
                    <a:pt x="337693" y="0"/>
                    <a:pt x="435280" y="98289"/>
                    <a:pt x="435280" y="219044"/>
                  </a:cubicBezTo>
                  <a:cubicBezTo>
                    <a:pt x="435280" y="339799"/>
                    <a:pt x="337693" y="438088"/>
                    <a:pt x="217640" y="438088"/>
                  </a:cubicBezTo>
                  <a:lnTo>
                    <a:pt x="217640" y="438088"/>
                  </a:lnTo>
                  <a:close/>
                  <a:moveTo>
                    <a:pt x="217640" y="48325"/>
                  </a:moveTo>
                  <a:cubicBezTo>
                    <a:pt x="124382" y="48325"/>
                    <a:pt x="48442" y="124850"/>
                    <a:pt x="48442" y="219044"/>
                  </a:cubicBezTo>
                  <a:cubicBezTo>
                    <a:pt x="48442" y="313238"/>
                    <a:pt x="124382" y="389763"/>
                    <a:pt x="217640" y="389763"/>
                  </a:cubicBezTo>
                  <a:cubicBezTo>
                    <a:pt x="310898" y="389763"/>
                    <a:pt x="386837" y="313238"/>
                    <a:pt x="386837" y="219044"/>
                  </a:cubicBezTo>
                  <a:cubicBezTo>
                    <a:pt x="386837" y="124850"/>
                    <a:pt x="310898" y="48325"/>
                    <a:pt x="217640" y="48325"/>
                  </a:cubicBezTo>
                  <a:lnTo>
                    <a:pt x="217640" y="48325"/>
                  </a:lnTo>
                  <a:close/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pic>
          <p:nvPicPr>
            <p:cNvPr id="39" name="Imagem 38" descr="Ícone&#10;&#10;Descrição gerada automaticamente">
              <a:extLst>
                <a:ext uri="{FF2B5EF4-FFF2-40B4-BE49-F238E27FC236}">
                  <a16:creationId xmlns:a16="http://schemas.microsoft.com/office/drawing/2014/main" id="{B68115C8-219F-C1DF-22EF-9214183B9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604" y="1937561"/>
              <a:ext cx="546607" cy="546607"/>
            </a:xfrm>
            <a:prstGeom prst="rect">
              <a:avLst/>
            </a:prstGeom>
          </p:spPr>
        </p:pic>
      </p:grpSp>
      <p:sp>
        <p:nvSpPr>
          <p:cNvPr id="4" name="Elipse 3">
            <a:extLst>
              <a:ext uri="{FF2B5EF4-FFF2-40B4-BE49-F238E27FC236}">
                <a16:creationId xmlns:a16="http://schemas.microsoft.com/office/drawing/2014/main" id="{1C763A4F-F4E6-4E98-D1F2-B65F4E3E9B1D}"/>
              </a:ext>
            </a:extLst>
          </p:cNvPr>
          <p:cNvSpPr/>
          <p:nvPr/>
        </p:nvSpPr>
        <p:spPr>
          <a:xfrm>
            <a:off x="6646438" y="3178352"/>
            <a:ext cx="1938494" cy="1937564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81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55" grpId="0"/>
      <p:bldP spid="56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ome do tema">
            <a:extLst>
              <a:ext uri="{FF2B5EF4-FFF2-40B4-BE49-F238E27FC236}">
                <a16:creationId xmlns:a16="http://schemas.microsoft.com/office/drawing/2014/main" id="{D3C66A13-2D85-2FE2-5D7C-2D84EE3F97B1}"/>
              </a:ext>
            </a:extLst>
          </p:cNvPr>
          <p:cNvSpPr txBox="1"/>
          <p:nvPr/>
        </p:nvSpPr>
        <p:spPr>
          <a:xfrm>
            <a:off x="181810" y="159590"/>
            <a:ext cx="11387889" cy="786050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dirty="0"/>
              <a:t>Abertura Plano Brasil Mais Produção - Qualificador</a:t>
            </a:r>
            <a:endParaRPr lang="pt-BR" dirty="0"/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CB7B543F-D78E-A68C-75C3-F1284A261B97}"/>
              </a:ext>
            </a:extLst>
          </p:cNvPr>
          <p:cNvSpPr txBox="1"/>
          <p:nvPr/>
        </p:nvSpPr>
        <p:spPr>
          <a:xfrm>
            <a:off x="297826" y="3319527"/>
            <a:ext cx="5277125" cy="95408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pt-BR" sz="1600" b="1">
                <a:solidFill>
                  <a:schemeClr val="accent1"/>
                </a:solidFill>
              </a:rPr>
              <a:t>Plano Mais Produção:</a:t>
            </a:r>
            <a:r>
              <a:rPr lang="pt-BR" sz="2400" b="1">
                <a:solidFill>
                  <a:schemeClr val="accent1"/>
                </a:solidFill>
              </a:rPr>
              <a:t> R$ 300 bi</a:t>
            </a:r>
            <a:endParaRPr lang="pt-BR" sz="1600" b="1">
              <a:solidFill>
                <a:schemeClr val="accent1"/>
              </a:solidFill>
            </a:endParaRPr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9F370F8E-66AB-0C17-F7C6-CFDC26EF8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16752" y="2617960"/>
            <a:ext cx="321211" cy="3651858"/>
          </a:xfrm>
          <a:prstGeom prst="rect">
            <a:avLst/>
          </a:prstGeom>
        </p:spPr>
      </p:pic>
      <p:sp>
        <p:nvSpPr>
          <p:cNvPr id="59" name="CaixaDeTexto 58">
            <a:extLst>
              <a:ext uri="{FF2B5EF4-FFF2-40B4-BE49-F238E27FC236}">
                <a16:creationId xmlns:a16="http://schemas.microsoft.com/office/drawing/2014/main" id="{1A0E18D6-BF21-5FD5-BF23-0DBC94B2638D}"/>
              </a:ext>
            </a:extLst>
          </p:cNvPr>
          <p:cNvSpPr txBox="1"/>
          <p:nvPr/>
        </p:nvSpPr>
        <p:spPr>
          <a:xfrm>
            <a:off x="1051428" y="4709280"/>
            <a:ext cx="3417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>
                <a:solidFill>
                  <a:srgbClr val="1E428B"/>
                </a:solidFill>
              </a:rPr>
              <a:t>Crédito                       R$ 271 bi</a:t>
            </a:r>
            <a:br>
              <a:rPr lang="pt-BR" b="1">
                <a:solidFill>
                  <a:srgbClr val="1E428B"/>
                </a:solidFill>
              </a:rPr>
            </a:br>
            <a:r>
              <a:rPr lang="pt-BR" b="1">
                <a:solidFill>
                  <a:srgbClr val="00B050"/>
                </a:solidFill>
              </a:rPr>
              <a:t>Não reembolsável    R$ 21 bi</a:t>
            </a:r>
            <a:br>
              <a:rPr lang="pt-BR" b="1">
                <a:solidFill>
                  <a:srgbClr val="00B050"/>
                </a:solidFill>
              </a:rPr>
            </a:br>
            <a:r>
              <a:rPr lang="pt-BR" b="1" err="1">
                <a:solidFill>
                  <a:srgbClr val="FF3300"/>
                </a:solidFill>
              </a:rPr>
              <a:t>Equity</a:t>
            </a:r>
            <a:r>
              <a:rPr lang="pt-BR" b="1">
                <a:solidFill>
                  <a:srgbClr val="FF3300"/>
                </a:solidFill>
              </a:rPr>
              <a:t>                         R$ 8 bi</a:t>
            </a:r>
          </a:p>
        </p:txBody>
      </p:sp>
      <p:cxnSp>
        <p:nvCxnSpPr>
          <p:cNvPr id="60" name="Conector reto 59">
            <a:extLst>
              <a:ext uri="{FF2B5EF4-FFF2-40B4-BE49-F238E27FC236}">
                <a16:creationId xmlns:a16="http://schemas.microsoft.com/office/drawing/2014/main" id="{FE0E8692-879A-9A2C-4DAE-44279F1E14F5}"/>
              </a:ext>
            </a:extLst>
          </p:cNvPr>
          <p:cNvCxnSpPr>
            <a:cxnSpLocks/>
          </p:cNvCxnSpPr>
          <p:nvPr/>
        </p:nvCxnSpPr>
        <p:spPr>
          <a:xfrm>
            <a:off x="1051430" y="4100736"/>
            <a:ext cx="36518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to 65">
            <a:extLst>
              <a:ext uri="{FF2B5EF4-FFF2-40B4-BE49-F238E27FC236}">
                <a16:creationId xmlns:a16="http://schemas.microsoft.com/office/drawing/2014/main" id="{F7732A4C-E8AC-48DA-2651-A20B1BBFBD9D}"/>
              </a:ext>
            </a:extLst>
          </p:cNvPr>
          <p:cNvCxnSpPr>
            <a:cxnSpLocks/>
          </p:cNvCxnSpPr>
          <p:nvPr/>
        </p:nvCxnSpPr>
        <p:spPr>
          <a:xfrm>
            <a:off x="1051428" y="3512675"/>
            <a:ext cx="365185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ECD14792-521D-A4B4-C6A1-AA5D39BCA94C}"/>
              </a:ext>
            </a:extLst>
          </p:cNvPr>
          <p:cNvCxnSpPr>
            <a:cxnSpLocks/>
          </p:cNvCxnSpPr>
          <p:nvPr/>
        </p:nvCxnSpPr>
        <p:spPr>
          <a:xfrm flipH="1">
            <a:off x="3179897" y="1690841"/>
            <a:ext cx="1" cy="1326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A4165F54-EB16-DEB0-7556-951C117B57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7795" y="2215613"/>
            <a:ext cx="1177189" cy="881784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D32D498D-C795-0368-499D-421162F4D088}"/>
              </a:ext>
            </a:extLst>
          </p:cNvPr>
          <p:cNvSpPr/>
          <p:nvPr/>
        </p:nvSpPr>
        <p:spPr>
          <a:xfrm>
            <a:off x="2211108" y="2016420"/>
            <a:ext cx="1450564" cy="1303331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24F7045-6194-DD6A-03A7-A50C49657B84}"/>
              </a:ext>
            </a:extLst>
          </p:cNvPr>
          <p:cNvSpPr/>
          <p:nvPr/>
        </p:nvSpPr>
        <p:spPr>
          <a:xfrm>
            <a:off x="5676148" y="1344542"/>
            <a:ext cx="5225134" cy="5707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72000" bIns="108000" anchor="b" anchorCtr="0">
            <a:spAutoFit/>
          </a:bodyPr>
          <a:lstStyle/>
          <a:p>
            <a:pPr defTabSz="914400" hangingPunct="0"/>
            <a:r>
              <a:rPr lang="pt-PT" sz="3000" b="1" kern="0" cap="all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INOVADORA E DIGITAL</a:t>
            </a:r>
          </a:p>
        </p:txBody>
      </p:sp>
      <p:sp>
        <p:nvSpPr>
          <p:cNvPr id="5" name="CaixaDeTexto 42">
            <a:extLst>
              <a:ext uri="{FF2B5EF4-FFF2-40B4-BE49-F238E27FC236}">
                <a16:creationId xmlns:a16="http://schemas.microsoft.com/office/drawing/2014/main" id="{3F46F8CA-49CB-52CC-B8B5-A0D4752A2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0004" y="2282715"/>
            <a:ext cx="5722149" cy="2062251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80000" tIns="180000" rIns="180000" bIns="180000" anchor="t" anchorCtr="0">
            <a:noAutofit/>
          </a:bodyPr>
          <a:lstStyle>
            <a:lvl1pPr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marL="285750" indent="-285750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180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Taxa TR </a:t>
            </a:r>
            <a:r>
              <a:rPr lang="pt-BR" altLang="pt-BR" sz="18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focada no apoio à inovação e digitalização pelo BNDES e Finep (Programa Mais Inovação)</a:t>
            </a:r>
          </a:p>
          <a:p>
            <a:pPr marL="285750" indent="-285750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18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285750" indent="-285750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18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Chamadas para temas prioritários das Missões do </a:t>
            </a:r>
            <a:r>
              <a:rPr lang="pt-BR" altLang="pt-BR" sz="1800" b="0" kern="0" dirty="0" err="1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CNDI</a:t>
            </a:r>
            <a:r>
              <a:rPr lang="pt-BR" altLang="pt-BR" sz="18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 com recursos não reembolsáveis do </a:t>
            </a:r>
            <a:r>
              <a:rPr lang="pt-BR" altLang="pt-BR" sz="180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FNDCT</a:t>
            </a:r>
          </a:p>
          <a:p>
            <a:pPr marL="285750" indent="-285750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18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285750" indent="-285750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18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Criação do </a:t>
            </a:r>
            <a:r>
              <a:rPr lang="pt-BR" altLang="pt-BR" sz="1800" kern="0" dirty="0" err="1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FNDIT</a:t>
            </a:r>
            <a:r>
              <a:rPr lang="pt-BR" altLang="pt-BR" sz="18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 (recursos  não reembolsáveis do MOVER PL 914/2024</a:t>
            </a:r>
          </a:p>
          <a:p>
            <a:pPr marL="285750" indent="-285750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18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285750" indent="-285750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18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Instrumentos de </a:t>
            </a:r>
            <a:r>
              <a:rPr lang="pt-BR" altLang="pt-BR" sz="180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Mercado de Capitais via fundos </a:t>
            </a:r>
            <a:r>
              <a:rPr lang="pt-BR" altLang="pt-BR" sz="18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nas prioridades definidas pelas Missões Industriais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0D4E94B-0F5E-3EBA-D461-77DF6AAF3779}"/>
              </a:ext>
            </a:extLst>
          </p:cNvPr>
          <p:cNvGrpSpPr/>
          <p:nvPr/>
        </p:nvGrpSpPr>
        <p:grpSpPr>
          <a:xfrm>
            <a:off x="1976837" y="1635535"/>
            <a:ext cx="580022" cy="613207"/>
            <a:chOff x="2624045" y="1699814"/>
            <a:chExt cx="873899" cy="918518"/>
          </a:xfrm>
        </p:grpSpPr>
        <p:sp>
          <p:nvSpPr>
            <p:cNvPr id="9" name="Freeform: Shape 1010">
              <a:extLst>
                <a:ext uri="{FF2B5EF4-FFF2-40B4-BE49-F238E27FC236}">
                  <a16:creationId xmlns:a16="http://schemas.microsoft.com/office/drawing/2014/main" id="{B9CFCA0A-5771-B583-AD1B-DC98C7A95C6F}"/>
                </a:ext>
              </a:extLst>
            </p:cNvPr>
            <p:cNvSpPr/>
            <p:nvPr/>
          </p:nvSpPr>
          <p:spPr>
            <a:xfrm>
              <a:off x="2892211" y="2020425"/>
              <a:ext cx="605733" cy="597907"/>
            </a:xfrm>
            <a:custGeom>
              <a:avLst/>
              <a:gdLst>
                <a:gd name="connsiteX0" fmla="*/ 217640 w 435279"/>
                <a:gd name="connsiteY0" fmla="*/ 438088 h 438088"/>
                <a:gd name="connsiteX1" fmla="*/ 0 w 435279"/>
                <a:gd name="connsiteY1" fmla="*/ 219044 h 438088"/>
                <a:gd name="connsiteX2" fmla="*/ 217640 w 435279"/>
                <a:gd name="connsiteY2" fmla="*/ 0 h 438088"/>
                <a:gd name="connsiteX3" fmla="*/ 435280 w 435279"/>
                <a:gd name="connsiteY3" fmla="*/ 219044 h 438088"/>
                <a:gd name="connsiteX4" fmla="*/ 217640 w 435279"/>
                <a:gd name="connsiteY4" fmla="*/ 438088 h 438088"/>
                <a:gd name="connsiteX5" fmla="*/ 217640 w 435279"/>
                <a:gd name="connsiteY5" fmla="*/ 438088 h 438088"/>
                <a:gd name="connsiteX6" fmla="*/ 217640 w 435279"/>
                <a:gd name="connsiteY6" fmla="*/ 48325 h 438088"/>
                <a:gd name="connsiteX7" fmla="*/ 48442 w 435279"/>
                <a:gd name="connsiteY7" fmla="*/ 219044 h 438088"/>
                <a:gd name="connsiteX8" fmla="*/ 217640 w 435279"/>
                <a:gd name="connsiteY8" fmla="*/ 389763 h 438088"/>
                <a:gd name="connsiteX9" fmla="*/ 386837 w 435279"/>
                <a:gd name="connsiteY9" fmla="*/ 219044 h 438088"/>
                <a:gd name="connsiteX10" fmla="*/ 217640 w 435279"/>
                <a:gd name="connsiteY10" fmla="*/ 48325 h 438088"/>
                <a:gd name="connsiteX11" fmla="*/ 217640 w 435279"/>
                <a:gd name="connsiteY11" fmla="*/ 48325 h 43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5279" h="438088">
                  <a:moveTo>
                    <a:pt x="217640" y="438088"/>
                  </a:moveTo>
                  <a:cubicBezTo>
                    <a:pt x="97587" y="438088"/>
                    <a:pt x="0" y="339799"/>
                    <a:pt x="0" y="219044"/>
                  </a:cubicBezTo>
                  <a:cubicBezTo>
                    <a:pt x="0" y="98289"/>
                    <a:pt x="97587" y="0"/>
                    <a:pt x="217640" y="0"/>
                  </a:cubicBezTo>
                  <a:cubicBezTo>
                    <a:pt x="337693" y="0"/>
                    <a:pt x="435280" y="98289"/>
                    <a:pt x="435280" y="219044"/>
                  </a:cubicBezTo>
                  <a:cubicBezTo>
                    <a:pt x="435280" y="339799"/>
                    <a:pt x="337693" y="438088"/>
                    <a:pt x="217640" y="438088"/>
                  </a:cubicBezTo>
                  <a:lnTo>
                    <a:pt x="217640" y="438088"/>
                  </a:lnTo>
                  <a:close/>
                  <a:moveTo>
                    <a:pt x="217640" y="48325"/>
                  </a:moveTo>
                  <a:cubicBezTo>
                    <a:pt x="124382" y="48325"/>
                    <a:pt x="48442" y="124850"/>
                    <a:pt x="48442" y="219044"/>
                  </a:cubicBezTo>
                  <a:cubicBezTo>
                    <a:pt x="48442" y="313238"/>
                    <a:pt x="124382" y="389763"/>
                    <a:pt x="217640" y="389763"/>
                  </a:cubicBezTo>
                  <a:cubicBezTo>
                    <a:pt x="310898" y="389763"/>
                    <a:pt x="386837" y="313238"/>
                    <a:pt x="386837" y="219044"/>
                  </a:cubicBezTo>
                  <a:cubicBezTo>
                    <a:pt x="386837" y="124850"/>
                    <a:pt x="310898" y="48325"/>
                    <a:pt x="217640" y="48325"/>
                  </a:cubicBezTo>
                  <a:lnTo>
                    <a:pt x="217640" y="48325"/>
                  </a:lnTo>
                  <a:close/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reeform: Shape 1011">
              <a:extLst>
                <a:ext uri="{FF2B5EF4-FFF2-40B4-BE49-F238E27FC236}">
                  <a16:creationId xmlns:a16="http://schemas.microsoft.com/office/drawing/2014/main" id="{93A5DBEE-5FE4-4CF1-B5A2-B90D43759949}"/>
                </a:ext>
              </a:extLst>
            </p:cNvPr>
            <p:cNvSpPr/>
            <p:nvPr/>
          </p:nvSpPr>
          <p:spPr>
            <a:xfrm>
              <a:off x="3141200" y="2246624"/>
              <a:ext cx="118085" cy="227934"/>
            </a:xfrm>
            <a:custGeom>
              <a:avLst/>
              <a:gdLst>
                <a:gd name="connsiteX0" fmla="*/ 11268 w 84856"/>
                <a:gd name="connsiteY0" fmla="*/ 132808 h 167008"/>
                <a:gd name="connsiteX1" fmla="*/ 18757 w 84856"/>
                <a:gd name="connsiteY1" fmla="*/ 90099 h 167008"/>
                <a:gd name="connsiteX2" fmla="*/ 28352 w 84856"/>
                <a:gd name="connsiteY2" fmla="*/ 46922 h 167008"/>
                <a:gd name="connsiteX3" fmla="*/ 28235 w 84856"/>
                <a:gd name="connsiteY3" fmla="*/ 31477 h 167008"/>
                <a:gd name="connsiteX4" fmla="*/ 18406 w 84856"/>
                <a:gd name="connsiteY4" fmla="*/ 22935 h 167008"/>
                <a:gd name="connsiteX5" fmla="*/ 6705 w 84856"/>
                <a:gd name="connsiteY5" fmla="*/ 23754 h 167008"/>
                <a:gd name="connsiteX6" fmla="*/ 2141 w 84856"/>
                <a:gd name="connsiteY6" fmla="*/ 21648 h 167008"/>
                <a:gd name="connsiteX7" fmla="*/ 152 w 84856"/>
                <a:gd name="connsiteY7" fmla="*/ 14744 h 167008"/>
                <a:gd name="connsiteX8" fmla="*/ 1088 w 84856"/>
                <a:gd name="connsiteY8" fmla="*/ 12287 h 167008"/>
                <a:gd name="connsiteX9" fmla="*/ 39585 w 84856"/>
                <a:gd name="connsiteY9" fmla="*/ 1 h 167008"/>
                <a:gd name="connsiteX10" fmla="*/ 73869 w 84856"/>
                <a:gd name="connsiteY10" fmla="*/ 32998 h 167008"/>
                <a:gd name="connsiteX11" fmla="*/ 66614 w 84856"/>
                <a:gd name="connsiteY11" fmla="*/ 76409 h 167008"/>
                <a:gd name="connsiteX12" fmla="*/ 56902 w 84856"/>
                <a:gd name="connsiteY12" fmla="*/ 120405 h 167008"/>
                <a:gd name="connsiteX13" fmla="*/ 57019 w 84856"/>
                <a:gd name="connsiteY13" fmla="*/ 135499 h 167008"/>
                <a:gd name="connsiteX14" fmla="*/ 67901 w 84856"/>
                <a:gd name="connsiteY14" fmla="*/ 144158 h 167008"/>
                <a:gd name="connsiteX15" fmla="*/ 79836 w 84856"/>
                <a:gd name="connsiteY15" fmla="*/ 142988 h 167008"/>
                <a:gd name="connsiteX16" fmla="*/ 83698 w 84856"/>
                <a:gd name="connsiteY16" fmla="*/ 144743 h 167008"/>
                <a:gd name="connsiteX17" fmla="*/ 84400 w 84856"/>
                <a:gd name="connsiteY17" fmla="*/ 146732 h 167008"/>
                <a:gd name="connsiteX18" fmla="*/ 79719 w 84856"/>
                <a:gd name="connsiteY18" fmla="*/ 156678 h 167008"/>
                <a:gd name="connsiteX19" fmla="*/ 52456 w 84856"/>
                <a:gd name="connsiteY19" fmla="*/ 166507 h 167008"/>
                <a:gd name="connsiteX20" fmla="*/ 13959 w 84856"/>
                <a:gd name="connsiteY20" fmla="*/ 148487 h 167008"/>
                <a:gd name="connsiteX21" fmla="*/ 11151 w 84856"/>
                <a:gd name="connsiteY21" fmla="*/ 132574 h 16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4856" h="167008">
                  <a:moveTo>
                    <a:pt x="11268" y="132808"/>
                  </a:moveTo>
                  <a:cubicBezTo>
                    <a:pt x="11385" y="117480"/>
                    <a:pt x="15481" y="103789"/>
                    <a:pt x="18757" y="90099"/>
                  </a:cubicBezTo>
                  <a:cubicBezTo>
                    <a:pt x="22033" y="75824"/>
                    <a:pt x="26246" y="61666"/>
                    <a:pt x="28352" y="46922"/>
                  </a:cubicBezTo>
                  <a:cubicBezTo>
                    <a:pt x="29171" y="41774"/>
                    <a:pt x="29522" y="36625"/>
                    <a:pt x="28235" y="31477"/>
                  </a:cubicBezTo>
                  <a:cubicBezTo>
                    <a:pt x="26948" y="25977"/>
                    <a:pt x="24139" y="23637"/>
                    <a:pt x="18406" y="22935"/>
                  </a:cubicBezTo>
                  <a:cubicBezTo>
                    <a:pt x="14545" y="22467"/>
                    <a:pt x="10449" y="22233"/>
                    <a:pt x="6705" y="23754"/>
                  </a:cubicBezTo>
                  <a:cubicBezTo>
                    <a:pt x="4130" y="24690"/>
                    <a:pt x="2843" y="23754"/>
                    <a:pt x="2141" y="21648"/>
                  </a:cubicBezTo>
                  <a:cubicBezTo>
                    <a:pt x="1439" y="19425"/>
                    <a:pt x="854" y="16967"/>
                    <a:pt x="152" y="14744"/>
                  </a:cubicBezTo>
                  <a:cubicBezTo>
                    <a:pt x="-199" y="13574"/>
                    <a:pt x="35" y="12755"/>
                    <a:pt x="1088" y="12287"/>
                  </a:cubicBezTo>
                  <a:cubicBezTo>
                    <a:pt x="13374" y="6787"/>
                    <a:pt x="25543" y="235"/>
                    <a:pt x="39585" y="1"/>
                  </a:cubicBezTo>
                  <a:cubicBezTo>
                    <a:pt x="60647" y="-116"/>
                    <a:pt x="73752" y="12404"/>
                    <a:pt x="73869" y="32998"/>
                  </a:cubicBezTo>
                  <a:cubicBezTo>
                    <a:pt x="73869" y="47975"/>
                    <a:pt x="70008" y="62133"/>
                    <a:pt x="66614" y="76409"/>
                  </a:cubicBezTo>
                  <a:cubicBezTo>
                    <a:pt x="63221" y="91035"/>
                    <a:pt x="58892" y="105545"/>
                    <a:pt x="56902" y="120405"/>
                  </a:cubicBezTo>
                  <a:cubicBezTo>
                    <a:pt x="56200" y="125436"/>
                    <a:pt x="55732" y="130585"/>
                    <a:pt x="57019" y="135499"/>
                  </a:cubicBezTo>
                  <a:cubicBezTo>
                    <a:pt x="58307" y="141116"/>
                    <a:pt x="61583" y="143573"/>
                    <a:pt x="67901" y="144158"/>
                  </a:cubicBezTo>
                  <a:cubicBezTo>
                    <a:pt x="71997" y="144626"/>
                    <a:pt x="76209" y="144509"/>
                    <a:pt x="79836" y="142988"/>
                  </a:cubicBezTo>
                  <a:cubicBezTo>
                    <a:pt x="82060" y="142169"/>
                    <a:pt x="83113" y="142988"/>
                    <a:pt x="83698" y="144743"/>
                  </a:cubicBezTo>
                  <a:cubicBezTo>
                    <a:pt x="84049" y="145328"/>
                    <a:pt x="84166" y="146030"/>
                    <a:pt x="84400" y="146732"/>
                  </a:cubicBezTo>
                  <a:cubicBezTo>
                    <a:pt x="85726" y="151334"/>
                    <a:pt x="84166" y="154650"/>
                    <a:pt x="79719" y="156678"/>
                  </a:cubicBezTo>
                  <a:cubicBezTo>
                    <a:pt x="70944" y="160540"/>
                    <a:pt x="62402" y="165103"/>
                    <a:pt x="52456" y="166507"/>
                  </a:cubicBezTo>
                  <a:cubicBezTo>
                    <a:pt x="34787" y="168964"/>
                    <a:pt x="20044" y="162295"/>
                    <a:pt x="13959" y="148487"/>
                  </a:cubicBezTo>
                  <a:cubicBezTo>
                    <a:pt x="11736" y="143222"/>
                    <a:pt x="10917" y="137488"/>
                    <a:pt x="11151" y="132574"/>
                  </a:cubicBezTo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reeform: Shape 1012">
              <a:extLst>
                <a:ext uri="{FF2B5EF4-FFF2-40B4-BE49-F238E27FC236}">
                  <a16:creationId xmlns:a16="http://schemas.microsoft.com/office/drawing/2014/main" id="{25275971-9BA3-EA40-2367-B8967043DAB3}"/>
                </a:ext>
              </a:extLst>
            </p:cNvPr>
            <p:cNvSpPr/>
            <p:nvPr/>
          </p:nvSpPr>
          <p:spPr>
            <a:xfrm>
              <a:off x="3143802" y="2132818"/>
              <a:ext cx="85976" cy="82405"/>
            </a:xfrm>
            <a:custGeom>
              <a:avLst/>
              <a:gdLst>
                <a:gd name="connsiteX0" fmla="*/ 0 w 61782"/>
                <a:gd name="connsiteY0" fmla="*/ 30072 h 60378"/>
                <a:gd name="connsiteX1" fmla="*/ 31359 w 61782"/>
                <a:gd name="connsiteY1" fmla="*/ 0 h 60378"/>
                <a:gd name="connsiteX2" fmla="*/ 61782 w 61782"/>
                <a:gd name="connsiteY2" fmla="*/ 30540 h 60378"/>
                <a:gd name="connsiteX3" fmla="*/ 30540 w 61782"/>
                <a:gd name="connsiteY3" fmla="*/ 60378 h 60378"/>
                <a:gd name="connsiteX4" fmla="*/ 0 w 61782"/>
                <a:gd name="connsiteY4" fmla="*/ 30072 h 6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782" h="60378">
                  <a:moveTo>
                    <a:pt x="0" y="30072"/>
                  </a:moveTo>
                  <a:cubicBezTo>
                    <a:pt x="0" y="13105"/>
                    <a:pt x="13924" y="0"/>
                    <a:pt x="31359" y="0"/>
                  </a:cubicBezTo>
                  <a:cubicBezTo>
                    <a:pt x="48325" y="117"/>
                    <a:pt x="61899" y="13807"/>
                    <a:pt x="61782" y="30540"/>
                  </a:cubicBezTo>
                  <a:cubicBezTo>
                    <a:pt x="61665" y="47155"/>
                    <a:pt x="47740" y="60495"/>
                    <a:pt x="30540" y="60378"/>
                  </a:cubicBezTo>
                  <a:cubicBezTo>
                    <a:pt x="13573" y="60378"/>
                    <a:pt x="0" y="46804"/>
                    <a:pt x="0" y="30072"/>
                  </a:cubicBezTo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B6469B2E-5EC2-5D97-148B-07EC62B37596}"/>
                </a:ext>
              </a:extLst>
            </p:cNvPr>
            <p:cNvSpPr txBox="1"/>
            <p:nvPr/>
          </p:nvSpPr>
          <p:spPr>
            <a:xfrm>
              <a:off x="2624045" y="1699814"/>
              <a:ext cx="605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>
                  <a:solidFill>
                    <a:srgbClr val="124485"/>
                  </a:solidFill>
                </a:rPr>
                <a:t>+</a:t>
              </a:r>
              <a:endParaRPr lang="pt-BR" sz="2800" b="1">
                <a:solidFill>
                  <a:srgbClr val="124485"/>
                </a:solidFill>
              </a:endParaRPr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11701E-75B0-8B91-AAF8-60B0C1B41611}"/>
              </a:ext>
            </a:extLst>
          </p:cNvPr>
          <p:cNvSpPr txBox="1"/>
          <p:nvPr/>
        </p:nvSpPr>
        <p:spPr>
          <a:xfrm>
            <a:off x="5742507" y="1876618"/>
            <a:ext cx="131287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>
                <a:solidFill>
                  <a:srgbClr val="002060"/>
                </a:solidFill>
              </a:rPr>
              <a:t>R$ 66 bi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D1E82012-30E8-70C4-F896-D2DF521AF927}"/>
              </a:ext>
            </a:extLst>
          </p:cNvPr>
          <p:cNvSpPr/>
          <p:nvPr/>
        </p:nvSpPr>
        <p:spPr>
          <a:xfrm>
            <a:off x="5325845" y="1344542"/>
            <a:ext cx="131043" cy="49419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503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aixaDeTexto 56">
            <a:extLst>
              <a:ext uri="{FF2B5EF4-FFF2-40B4-BE49-F238E27FC236}">
                <a16:creationId xmlns:a16="http://schemas.microsoft.com/office/drawing/2014/main" id="{CB7B543F-D78E-A68C-75C3-F1284A261B97}"/>
              </a:ext>
            </a:extLst>
          </p:cNvPr>
          <p:cNvSpPr txBox="1"/>
          <p:nvPr/>
        </p:nvSpPr>
        <p:spPr>
          <a:xfrm>
            <a:off x="297826" y="3319527"/>
            <a:ext cx="5277125" cy="95408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pt-BR" sz="1600" b="1">
                <a:solidFill>
                  <a:schemeClr val="accent1"/>
                </a:solidFill>
              </a:rPr>
              <a:t>Plano Mais Produção:</a:t>
            </a:r>
            <a:r>
              <a:rPr lang="pt-BR" sz="2400" b="1">
                <a:solidFill>
                  <a:schemeClr val="accent1"/>
                </a:solidFill>
              </a:rPr>
              <a:t> R$ 300 bi</a:t>
            </a:r>
            <a:endParaRPr lang="pt-BR" sz="1600" b="1">
              <a:solidFill>
                <a:schemeClr val="accent1"/>
              </a:solidFill>
            </a:endParaRPr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9F370F8E-66AB-0C17-F7C6-CFDC26EF8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16752" y="2617960"/>
            <a:ext cx="321211" cy="3651858"/>
          </a:xfrm>
          <a:prstGeom prst="rect">
            <a:avLst/>
          </a:prstGeom>
        </p:spPr>
      </p:pic>
      <p:sp>
        <p:nvSpPr>
          <p:cNvPr id="59" name="CaixaDeTexto 58">
            <a:extLst>
              <a:ext uri="{FF2B5EF4-FFF2-40B4-BE49-F238E27FC236}">
                <a16:creationId xmlns:a16="http://schemas.microsoft.com/office/drawing/2014/main" id="{1A0E18D6-BF21-5FD5-BF23-0DBC94B2638D}"/>
              </a:ext>
            </a:extLst>
          </p:cNvPr>
          <p:cNvSpPr txBox="1"/>
          <p:nvPr/>
        </p:nvSpPr>
        <p:spPr>
          <a:xfrm>
            <a:off x="1051428" y="4709280"/>
            <a:ext cx="3417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>
                <a:solidFill>
                  <a:srgbClr val="1E428B"/>
                </a:solidFill>
              </a:rPr>
              <a:t>Crédito                       R$ 271 bi</a:t>
            </a:r>
            <a:br>
              <a:rPr lang="pt-BR" b="1">
                <a:solidFill>
                  <a:srgbClr val="1E428B"/>
                </a:solidFill>
              </a:rPr>
            </a:br>
            <a:r>
              <a:rPr lang="pt-BR" b="1">
                <a:solidFill>
                  <a:srgbClr val="00B050"/>
                </a:solidFill>
              </a:rPr>
              <a:t>Não reembolsável    R$ 21 bi</a:t>
            </a:r>
            <a:br>
              <a:rPr lang="pt-BR" b="1">
                <a:solidFill>
                  <a:srgbClr val="00B050"/>
                </a:solidFill>
              </a:rPr>
            </a:br>
            <a:r>
              <a:rPr lang="pt-BR" b="1" err="1">
                <a:solidFill>
                  <a:srgbClr val="FF3300"/>
                </a:solidFill>
              </a:rPr>
              <a:t>Equity</a:t>
            </a:r>
            <a:r>
              <a:rPr lang="pt-BR" b="1">
                <a:solidFill>
                  <a:srgbClr val="FF3300"/>
                </a:solidFill>
              </a:rPr>
              <a:t>                         R$ 8 bi</a:t>
            </a:r>
          </a:p>
        </p:txBody>
      </p:sp>
      <p:cxnSp>
        <p:nvCxnSpPr>
          <p:cNvPr id="60" name="Conector reto 59">
            <a:extLst>
              <a:ext uri="{FF2B5EF4-FFF2-40B4-BE49-F238E27FC236}">
                <a16:creationId xmlns:a16="http://schemas.microsoft.com/office/drawing/2014/main" id="{FE0E8692-879A-9A2C-4DAE-44279F1E14F5}"/>
              </a:ext>
            </a:extLst>
          </p:cNvPr>
          <p:cNvCxnSpPr>
            <a:cxnSpLocks/>
          </p:cNvCxnSpPr>
          <p:nvPr/>
        </p:nvCxnSpPr>
        <p:spPr>
          <a:xfrm>
            <a:off x="1051430" y="4100736"/>
            <a:ext cx="36518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to 65">
            <a:extLst>
              <a:ext uri="{FF2B5EF4-FFF2-40B4-BE49-F238E27FC236}">
                <a16:creationId xmlns:a16="http://schemas.microsoft.com/office/drawing/2014/main" id="{F7732A4C-E8AC-48DA-2651-A20B1BBFBD9D}"/>
              </a:ext>
            </a:extLst>
          </p:cNvPr>
          <p:cNvCxnSpPr>
            <a:cxnSpLocks/>
          </p:cNvCxnSpPr>
          <p:nvPr/>
        </p:nvCxnSpPr>
        <p:spPr>
          <a:xfrm>
            <a:off x="1051428" y="3512675"/>
            <a:ext cx="365185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ECD14792-521D-A4B4-C6A1-AA5D39BCA94C}"/>
              </a:ext>
            </a:extLst>
          </p:cNvPr>
          <p:cNvCxnSpPr>
            <a:cxnSpLocks/>
          </p:cNvCxnSpPr>
          <p:nvPr/>
        </p:nvCxnSpPr>
        <p:spPr>
          <a:xfrm flipH="1">
            <a:off x="3179897" y="1690841"/>
            <a:ext cx="1" cy="1326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A4165F54-EB16-DEB0-7556-951C117B57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7795" y="2215613"/>
            <a:ext cx="1177189" cy="881784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D32D498D-C795-0368-499D-421162F4D088}"/>
              </a:ext>
            </a:extLst>
          </p:cNvPr>
          <p:cNvSpPr/>
          <p:nvPr/>
        </p:nvSpPr>
        <p:spPr>
          <a:xfrm>
            <a:off x="2211108" y="2016420"/>
            <a:ext cx="1450564" cy="1303331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24F7045-6194-DD6A-03A7-A50C49657B84}"/>
              </a:ext>
            </a:extLst>
          </p:cNvPr>
          <p:cNvSpPr/>
          <p:nvPr/>
        </p:nvSpPr>
        <p:spPr>
          <a:xfrm>
            <a:off x="5676148" y="1344542"/>
            <a:ext cx="5225134" cy="5707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72000" bIns="108000" anchor="b" anchorCtr="0">
            <a:spAutoFit/>
          </a:bodyPr>
          <a:lstStyle/>
          <a:p>
            <a:pPr defTabSz="914400" hangingPunct="0"/>
            <a:r>
              <a:rPr lang="pt-PT" sz="3000" b="1" kern="0" cap="all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Verde</a:t>
            </a:r>
          </a:p>
        </p:txBody>
      </p:sp>
      <p:sp>
        <p:nvSpPr>
          <p:cNvPr id="5" name="CaixaDeTexto 42">
            <a:extLst>
              <a:ext uri="{FF2B5EF4-FFF2-40B4-BE49-F238E27FC236}">
                <a16:creationId xmlns:a16="http://schemas.microsoft.com/office/drawing/2014/main" id="{3F46F8CA-49CB-52CC-B8B5-A0D4752A2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638" y="2393011"/>
            <a:ext cx="4269254" cy="2050878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80000" tIns="180000" rIns="180000" bIns="180000" anchor="t" anchorCtr="0">
            <a:noAutofit/>
          </a:bodyPr>
          <a:lstStyle>
            <a:lvl1pPr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marL="285750" indent="-285750" defTabSz="914400" hangingPunct="0">
              <a:buFont typeface="Arial" panose="020B0604020202020204" pitchFamily="34" charset="0"/>
              <a:buChar char="•"/>
              <a:defRPr/>
            </a:pPr>
            <a:r>
              <a:rPr lang="pt-BR" altLang="pt-BR" sz="2000" kern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Novo Fundo Clima</a:t>
            </a:r>
            <a:r>
              <a:rPr lang="pt-BR" altLang="pt-BR" sz="2000" b="0" kern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: projetos de descarbonização da Indústria com taxas a partir de 6,15% </a:t>
            </a:r>
            <a:r>
              <a:rPr lang="pt-BR" altLang="pt-BR" sz="2000" b="0" kern="0" err="1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a.a</a:t>
            </a:r>
            <a:endParaRPr lang="pt-BR" altLang="pt-BR" sz="2000" b="0" kern="0">
              <a:solidFill>
                <a:schemeClr val="accent1"/>
              </a:solidFill>
              <a:cs typeface="Arial" panose="020B0604020202020204" pitchFamily="34" charset="0"/>
              <a:sym typeface="Calibri"/>
            </a:endParaRPr>
          </a:p>
          <a:p>
            <a:pPr marL="285750" indent="-285750" defTabSz="914400" hangingPunct="0">
              <a:buFont typeface="Arial" panose="020B0604020202020204" pitchFamily="34" charset="0"/>
              <a:buChar char="•"/>
              <a:defRPr/>
            </a:pPr>
            <a:endParaRPr lang="pt-BR" altLang="pt-BR" sz="2000" b="0" kern="0">
              <a:solidFill>
                <a:schemeClr val="accent1"/>
              </a:solidFill>
              <a:cs typeface="Arial" panose="020B0604020202020204" pitchFamily="34" charset="0"/>
              <a:sym typeface="Calibri"/>
            </a:endParaRPr>
          </a:p>
          <a:p>
            <a:pPr marL="285750" indent="-285750" defTabSz="914400" hangingPunct="0">
              <a:buFont typeface="Arial" panose="020B0604020202020204" pitchFamily="34" charset="0"/>
              <a:buChar char="•"/>
              <a:defRPr/>
            </a:pPr>
            <a:r>
              <a:rPr lang="pt-BR" altLang="pt-BR" sz="2000" b="0" kern="0">
                <a:solidFill>
                  <a:schemeClr val="accent1"/>
                </a:solidFill>
                <a:latin typeface="Arial"/>
                <a:cs typeface="Arial"/>
                <a:sym typeface="Calibri"/>
              </a:rPr>
              <a:t>Instrumentos </a:t>
            </a:r>
            <a:r>
              <a:rPr lang="pt-BR" altLang="pt-BR" sz="2000" kern="0">
                <a:solidFill>
                  <a:schemeClr val="accent1"/>
                </a:solidFill>
                <a:latin typeface="Arial"/>
                <a:cs typeface="Arial"/>
                <a:sym typeface="Calibri"/>
              </a:rPr>
              <a:t>de Mercado de Capitais via fundos</a:t>
            </a:r>
            <a:r>
              <a:rPr lang="pt-BR" altLang="pt-BR" sz="2000" b="0" kern="0">
                <a:solidFill>
                  <a:schemeClr val="accent1"/>
                </a:solidFill>
                <a:latin typeface="Arial"/>
                <a:cs typeface="Arial"/>
                <a:sym typeface="Calibri"/>
              </a:rPr>
              <a:t> voltados para transição energética, descarbonização e bioeconomia; </a:t>
            </a:r>
            <a:r>
              <a:rPr lang="pt-BR" altLang="pt-BR" sz="2000" b="0" kern="0" err="1">
                <a:solidFill>
                  <a:schemeClr val="accent1"/>
                </a:solidFill>
                <a:latin typeface="Arial"/>
                <a:cs typeface="Arial"/>
                <a:sym typeface="Calibri"/>
              </a:rPr>
              <a:t>Ex</a:t>
            </a:r>
            <a:r>
              <a:rPr lang="pt-BR" altLang="pt-BR" sz="2000" b="0" kern="0">
                <a:solidFill>
                  <a:schemeClr val="accent1"/>
                </a:solidFill>
                <a:latin typeface="Arial"/>
                <a:cs typeface="Arial"/>
                <a:sym typeface="Calibri"/>
              </a:rPr>
              <a:t>: Fundo de Minerais Críticos para transição energética</a:t>
            </a:r>
            <a:endParaRPr lang="pt-BR" altLang="pt-BR" sz="2000" b="0" kern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11701E-75B0-8B91-AAF8-60B0C1B41611}"/>
              </a:ext>
            </a:extLst>
          </p:cNvPr>
          <p:cNvSpPr txBox="1"/>
          <p:nvPr/>
        </p:nvSpPr>
        <p:spPr>
          <a:xfrm>
            <a:off x="5742507" y="1876618"/>
            <a:ext cx="131287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>
                <a:solidFill>
                  <a:srgbClr val="002060"/>
                </a:solidFill>
              </a:rPr>
              <a:t>R$ 12 bi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9EB6174-E69D-7832-29AD-8356C3C1C852}"/>
              </a:ext>
            </a:extLst>
          </p:cNvPr>
          <p:cNvGrpSpPr/>
          <p:nvPr/>
        </p:nvGrpSpPr>
        <p:grpSpPr>
          <a:xfrm>
            <a:off x="3233701" y="1653429"/>
            <a:ext cx="669936" cy="621198"/>
            <a:chOff x="7581433" y="1629507"/>
            <a:chExt cx="989147" cy="918518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16B1ED08-D999-864E-B618-322306207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1699" y1="52399" x2="51699" y2="5239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03752" y="1977618"/>
              <a:ext cx="766828" cy="542906"/>
            </a:xfrm>
            <a:prstGeom prst="rect">
              <a:avLst/>
            </a:prstGeom>
          </p:spPr>
        </p:pic>
        <p:sp>
          <p:nvSpPr>
            <p:cNvPr id="16" name="Freeform: Shape 1010">
              <a:extLst>
                <a:ext uri="{FF2B5EF4-FFF2-40B4-BE49-F238E27FC236}">
                  <a16:creationId xmlns:a16="http://schemas.microsoft.com/office/drawing/2014/main" id="{C6C81763-9DC2-7956-739D-87BA36D6BCEC}"/>
                </a:ext>
              </a:extLst>
            </p:cNvPr>
            <p:cNvSpPr/>
            <p:nvPr/>
          </p:nvSpPr>
          <p:spPr>
            <a:xfrm>
              <a:off x="7849599" y="1950118"/>
              <a:ext cx="605733" cy="597907"/>
            </a:xfrm>
            <a:custGeom>
              <a:avLst/>
              <a:gdLst>
                <a:gd name="connsiteX0" fmla="*/ 217640 w 435279"/>
                <a:gd name="connsiteY0" fmla="*/ 438088 h 438088"/>
                <a:gd name="connsiteX1" fmla="*/ 0 w 435279"/>
                <a:gd name="connsiteY1" fmla="*/ 219044 h 438088"/>
                <a:gd name="connsiteX2" fmla="*/ 217640 w 435279"/>
                <a:gd name="connsiteY2" fmla="*/ 0 h 438088"/>
                <a:gd name="connsiteX3" fmla="*/ 435280 w 435279"/>
                <a:gd name="connsiteY3" fmla="*/ 219044 h 438088"/>
                <a:gd name="connsiteX4" fmla="*/ 217640 w 435279"/>
                <a:gd name="connsiteY4" fmla="*/ 438088 h 438088"/>
                <a:gd name="connsiteX5" fmla="*/ 217640 w 435279"/>
                <a:gd name="connsiteY5" fmla="*/ 438088 h 438088"/>
                <a:gd name="connsiteX6" fmla="*/ 217640 w 435279"/>
                <a:gd name="connsiteY6" fmla="*/ 48325 h 438088"/>
                <a:gd name="connsiteX7" fmla="*/ 48442 w 435279"/>
                <a:gd name="connsiteY7" fmla="*/ 219044 h 438088"/>
                <a:gd name="connsiteX8" fmla="*/ 217640 w 435279"/>
                <a:gd name="connsiteY8" fmla="*/ 389763 h 438088"/>
                <a:gd name="connsiteX9" fmla="*/ 386837 w 435279"/>
                <a:gd name="connsiteY9" fmla="*/ 219044 h 438088"/>
                <a:gd name="connsiteX10" fmla="*/ 217640 w 435279"/>
                <a:gd name="connsiteY10" fmla="*/ 48325 h 438088"/>
                <a:gd name="connsiteX11" fmla="*/ 217640 w 435279"/>
                <a:gd name="connsiteY11" fmla="*/ 48325 h 43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5279" h="438088">
                  <a:moveTo>
                    <a:pt x="217640" y="438088"/>
                  </a:moveTo>
                  <a:cubicBezTo>
                    <a:pt x="97587" y="438088"/>
                    <a:pt x="0" y="339799"/>
                    <a:pt x="0" y="219044"/>
                  </a:cubicBezTo>
                  <a:cubicBezTo>
                    <a:pt x="0" y="98289"/>
                    <a:pt x="97587" y="0"/>
                    <a:pt x="217640" y="0"/>
                  </a:cubicBezTo>
                  <a:cubicBezTo>
                    <a:pt x="337693" y="0"/>
                    <a:pt x="435280" y="98289"/>
                    <a:pt x="435280" y="219044"/>
                  </a:cubicBezTo>
                  <a:cubicBezTo>
                    <a:pt x="435280" y="339799"/>
                    <a:pt x="337693" y="438088"/>
                    <a:pt x="217640" y="438088"/>
                  </a:cubicBezTo>
                  <a:lnTo>
                    <a:pt x="217640" y="438088"/>
                  </a:lnTo>
                  <a:close/>
                  <a:moveTo>
                    <a:pt x="217640" y="48325"/>
                  </a:moveTo>
                  <a:cubicBezTo>
                    <a:pt x="124382" y="48325"/>
                    <a:pt x="48442" y="124850"/>
                    <a:pt x="48442" y="219044"/>
                  </a:cubicBezTo>
                  <a:cubicBezTo>
                    <a:pt x="48442" y="313238"/>
                    <a:pt x="124382" y="389763"/>
                    <a:pt x="217640" y="389763"/>
                  </a:cubicBezTo>
                  <a:cubicBezTo>
                    <a:pt x="310898" y="389763"/>
                    <a:pt x="386837" y="313238"/>
                    <a:pt x="386837" y="219044"/>
                  </a:cubicBezTo>
                  <a:cubicBezTo>
                    <a:pt x="386837" y="124850"/>
                    <a:pt x="310898" y="48325"/>
                    <a:pt x="217640" y="48325"/>
                  </a:cubicBezTo>
                  <a:lnTo>
                    <a:pt x="217640" y="48325"/>
                  </a:lnTo>
                  <a:close/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D67FF58F-0A85-5ED4-5D68-7B304D3199B3}"/>
                </a:ext>
              </a:extLst>
            </p:cNvPr>
            <p:cNvSpPr txBox="1"/>
            <p:nvPr/>
          </p:nvSpPr>
          <p:spPr>
            <a:xfrm>
              <a:off x="7581433" y="1629507"/>
              <a:ext cx="605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>
                  <a:solidFill>
                    <a:srgbClr val="124485"/>
                  </a:solidFill>
                </a:rPr>
                <a:t>+</a:t>
              </a:r>
              <a:endParaRPr lang="pt-BR" sz="2800" b="1">
                <a:solidFill>
                  <a:srgbClr val="124485"/>
                </a:solidFill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EA2B2647-2827-977A-F54B-349076344DAA}"/>
              </a:ext>
            </a:extLst>
          </p:cNvPr>
          <p:cNvGrpSpPr/>
          <p:nvPr/>
        </p:nvGrpSpPr>
        <p:grpSpPr>
          <a:xfrm>
            <a:off x="1976837" y="1635535"/>
            <a:ext cx="580022" cy="613207"/>
            <a:chOff x="2624045" y="1699814"/>
            <a:chExt cx="873899" cy="918518"/>
          </a:xfrm>
        </p:grpSpPr>
        <p:sp>
          <p:nvSpPr>
            <p:cNvPr id="19" name="Freeform: Shape 1010">
              <a:extLst>
                <a:ext uri="{FF2B5EF4-FFF2-40B4-BE49-F238E27FC236}">
                  <a16:creationId xmlns:a16="http://schemas.microsoft.com/office/drawing/2014/main" id="{2BB5F7D6-AFEE-5C58-905E-C0D63C7902D9}"/>
                </a:ext>
              </a:extLst>
            </p:cNvPr>
            <p:cNvSpPr/>
            <p:nvPr/>
          </p:nvSpPr>
          <p:spPr>
            <a:xfrm>
              <a:off x="2892211" y="2020425"/>
              <a:ext cx="605733" cy="597907"/>
            </a:xfrm>
            <a:custGeom>
              <a:avLst/>
              <a:gdLst>
                <a:gd name="connsiteX0" fmla="*/ 217640 w 435279"/>
                <a:gd name="connsiteY0" fmla="*/ 438088 h 438088"/>
                <a:gd name="connsiteX1" fmla="*/ 0 w 435279"/>
                <a:gd name="connsiteY1" fmla="*/ 219044 h 438088"/>
                <a:gd name="connsiteX2" fmla="*/ 217640 w 435279"/>
                <a:gd name="connsiteY2" fmla="*/ 0 h 438088"/>
                <a:gd name="connsiteX3" fmla="*/ 435280 w 435279"/>
                <a:gd name="connsiteY3" fmla="*/ 219044 h 438088"/>
                <a:gd name="connsiteX4" fmla="*/ 217640 w 435279"/>
                <a:gd name="connsiteY4" fmla="*/ 438088 h 438088"/>
                <a:gd name="connsiteX5" fmla="*/ 217640 w 435279"/>
                <a:gd name="connsiteY5" fmla="*/ 438088 h 438088"/>
                <a:gd name="connsiteX6" fmla="*/ 217640 w 435279"/>
                <a:gd name="connsiteY6" fmla="*/ 48325 h 438088"/>
                <a:gd name="connsiteX7" fmla="*/ 48442 w 435279"/>
                <a:gd name="connsiteY7" fmla="*/ 219044 h 438088"/>
                <a:gd name="connsiteX8" fmla="*/ 217640 w 435279"/>
                <a:gd name="connsiteY8" fmla="*/ 389763 h 438088"/>
                <a:gd name="connsiteX9" fmla="*/ 386837 w 435279"/>
                <a:gd name="connsiteY9" fmla="*/ 219044 h 438088"/>
                <a:gd name="connsiteX10" fmla="*/ 217640 w 435279"/>
                <a:gd name="connsiteY10" fmla="*/ 48325 h 438088"/>
                <a:gd name="connsiteX11" fmla="*/ 217640 w 435279"/>
                <a:gd name="connsiteY11" fmla="*/ 48325 h 43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5279" h="438088">
                  <a:moveTo>
                    <a:pt x="217640" y="438088"/>
                  </a:moveTo>
                  <a:cubicBezTo>
                    <a:pt x="97587" y="438088"/>
                    <a:pt x="0" y="339799"/>
                    <a:pt x="0" y="219044"/>
                  </a:cubicBezTo>
                  <a:cubicBezTo>
                    <a:pt x="0" y="98289"/>
                    <a:pt x="97587" y="0"/>
                    <a:pt x="217640" y="0"/>
                  </a:cubicBezTo>
                  <a:cubicBezTo>
                    <a:pt x="337693" y="0"/>
                    <a:pt x="435280" y="98289"/>
                    <a:pt x="435280" y="219044"/>
                  </a:cubicBezTo>
                  <a:cubicBezTo>
                    <a:pt x="435280" y="339799"/>
                    <a:pt x="337693" y="438088"/>
                    <a:pt x="217640" y="438088"/>
                  </a:cubicBezTo>
                  <a:lnTo>
                    <a:pt x="217640" y="438088"/>
                  </a:lnTo>
                  <a:close/>
                  <a:moveTo>
                    <a:pt x="217640" y="48325"/>
                  </a:moveTo>
                  <a:cubicBezTo>
                    <a:pt x="124382" y="48325"/>
                    <a:pt x="48442" y="124850"/>
                    <a:pt x="48442" y="219044"/>
                  </a:cubicBezTo>
                  <a:cubicBezTo>
                    <a:pt x="48442" y="313238"/>
                    <a:pt x="124382" y="389763"/>
                    <a:pt x="217640" y="389763"/>
                  </a:cubicBezTo>
                  <a:cubicBezTo>
                    <a:pt x="310898" y="389763"/>
                    <a:pt x="386837" y="313238"/>
                    <a:pt x="386837" y="219044"/>
                  </a:cubicBezTo>
                  <a:cubicBezTo>
                    <a:pt x="386837" y="124850"/>
                    <a:pt x="310898" y="48325"/>
                    <a:pt x="217640" y="48325"/>
                  </a:cubicBezTo>
                  <a:lnTo>
                    <a:pt x="217640" y="48325"/>
                  </a:lnTo>
                  <a:close/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reeform: Shape 1011">
              <a:extLst>
                <a:ext uri="{FF2B5EF4-FFF2-40B4-BE49-F238E27FC236}">
                  <a16:creationId xmlns:a16="http://schemas.microsoft.com/office/drawing/2014/main" id="{FAA4DCBF-A9D5-80FA-12B2-DB5001F6607E}"/>
                </a:ext>
              </a:extLst>
            </p:cNvPr>
            <p:cNvSpPr/>
            <p:nvPr/>
          </p:nvSpPr>
          <p:spPr>
            <a:xfrm>
              <a:off x="3141200" y="2246624"/>
              <a:ext cx="118085" cy="227934"/>
            </a:xfrm>
            <a:custGeom>
              <a:avLst/>
              <a:gdLst>
                <a:gd name="connsiteX0" fmla="*/ 11268 w 84856"/>
                <a:gd name="connsiteY0" fmla="*/ 132808 h 167008"/>
                <a:gd name="connsiteX1" fmla="*/ 18757 w 84856"/>
                <a:gd name="connsiteY1" fmla="*/ 90099 h 167008"/>
                <a:gd name="connsiteX2" fmla="*/ 28352 w 84856"/>
                <a:gd name="connsiteY2" fmla="*/ 46922 h 167008"/>
                <a:gd name="connsiteX3" fmla="*/ 28235 w 84856"/>
                <a:gd name="connsiteY3" fmla="*/ 31477 h 167008"/>
                <a:gd name="connsiteX4" fmla="*/ 18406 w 84856"/>
                <a:gd name="connsiteY4" fmla="*/ 22935 h 167008"/>
                <a:gd name="connsiteX5" fmla="*/ 6705 w 84856"/>
                <a:gd name="connsiteY5" fmla="*/ 23754 h 167008"/>
                <a:gd name="connsiteX6" fmla="*/ 2141 w 84856"/>
                <a:gd name="connsiteY6" fmla="*/ 21648 h 167008"/>
                <a:gd name="connsiteX7" fmla="*/ 152 w 84856"/>
                <a:gd name="connsiteY7" fmla="*/ 14744 h 167008"/>
                <a:gd name="connsiteX8" fmla="*/ 1088 w 84856"/>
                <a:gd name="connsiteY8" fmla="*/ 12287 h 167008"/>
                <a:gd name="connsiteX9" fmla="*/ 39585 w 84856"/>
                <a:gd name="connsiteY9" fmla="*/ 1 h 167008"/>
                <a:gd name="connsiteX10" fmla="*/ 73869 w 84856"/>
                <a:gd name="connsiteY10" fmla="*/ 32998 h 167008"/>
                <a:gd name="connsiteX11" fmla="*/ 66614 w 84856"/>
                <a:gd name="connsiteY11" fmla="*/ 76409 h 167008"/>
                <a:gd name="connsiteX12" fmla="*/ 56902 w 84856"/>
                <a:gd name="connsiteY12" fmla="*/ 120405 h 167008"/>
                <a:gd name="connsiteX13" fmla="*/ 57019 w 84856"/>
                <a:gd name="connsiteY13" fmla="*/ 135499 h 167008"/>
                <a:gd name="connsiteX14" fmla="*/ 67901 w 84856"/>
                <a:gd name="connsiteY14" fmla="*/ 144158 h 167008"/>
                <a:gd name="connsiteX15" fmla="*/ 79836 w 84856"/>
                <a:gd name="connsiteY15" fmla="*/ 142988 h 167008"/>
                <a:gd name="connsiteX16" fmla="*/ 83698 w 84856"/>
                <a:gd name="connsiteY16" fmla="*/ 144743 h 167008"/>
                <a:gd name="connsiteX17" fmla="*/ 84400 w 84856"/>
                <a:gd name="connsiteY17" fmla="*/ 146732 h 167008"/>
                <a:gd name="connsiteX18" fmla="*/ 79719 w 84856"/>
                <a:gd name="connsiteY18" fmla="*/ 156678 h 167008"/>
                <a:gd name="connsiteX19" fmla="*/ 52456 w 84856"/>
                <a:gd name="connsiteY19" fmla="*/ 166507 h 167008"/>
                <a:gd name="connsiteX20" fmla="*/ 13959 w 84856"/>
                <a:gd name="connsiteY20" fmla="*/ 148487 h 167008"/>
                <a:gd name="connsiteX21" fmla="*/ 11151 w 84856"/>
                <a:gd name="connsiteY21" fmla="*/ 132574 h 16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4856" h="167008">
                  <a:moveTo>
                    <a:pt x="11268" y="132808"/>
                  </a:moveTo>
                  <a:cubicBezTo>
                    <a:pt x="11385" y="117480"/>
                    <a:pt x="15481" y="103789"/>
                    <a:pt x="18757" y="90099"/>
                  </a:cubicBezTo>
                  <a:cubicBezTo>
                    <a:pt x="22033" y="75824"/>
                    <a:pt x="26246" y="61666"/>
                    <a:pt x="28352" y="46922"/>
                  </a:cubicBezTo>
                  <a:cubicBezTo>
                    <a:pt x="29171" y="41774"/>
                    <a:pt x="29522" y="36625"/>
                    <a:pt x="28235" y="31477"/>
                  </a:cubicBezTo>
                  <a:cubicBezTo>
                    <a:pt x="26948" y="25977"/>
                    <a:pt x="24139" y="23637"/>
                    <a:pt x="18406" y="22935"/>
                  </a:cubicBezTo>
                  <a:cubicBezTo>
                    <a:pt x="14545" y="22467"/>
                    <a:pt x="10449" y="22233"/>
                    <a:pt x="6705" y="23754"/>
                  </a:cubicBezTo>
                  <a:cubicBezTo>
                    <a:pt x="4130" y="24690"/>
                    <a:pt x="2843" y="23754"/>
                    <a:pt x="2141" y="21648"/>
                  </a:cubicBezTo>
                  <a:cubicBezTo>
                    <a:pt x="1439" y="19425"/>
                    <a:pt x="854" y="16967"/>
                    <a:pt x="152" y="14744"/>
                  </a:cubicBezTo>
                  <a:cubicBezTo>
                    <a:pt x="-199" y="13574"/>
                    <a:pt x="35" y="12755"/>
                    <a:pt x="1088" y="12287"/>
                  </a:cubicBezTo>
                  <a:cubicBezTo>
                    <a:pt x="13374" y="6787"/>
                    <a:pt x="25543" y="235"/>
                    <a:pt x="39585" y="1"/>
                  </a:cubicBezTo>
                  <a:cubicBezTo>
                    <a:pt x="60647" y="-116"/>
                    <a:pt x="73752" y="12404"/>
                    <a:pt x="73869" y="32998"/>
                  </a:cubicBezTo>
                  <a:cubicBezTo>
                    <a:pt x="73869" y="47975"/>
                    <a:pt x="70008" y="62133"/>
                    <a:pt x="66614" y="76409"/>
                  </a:cubicBezTo>
                  <a:cubicBezTo>
                    <a:pt x="63221" y="91035"/>
                    <a:pt x="58892" y="105545"/>
                    <a:pt x="56902" y="120405"/>
                  </a:cubicBezTo>
                  <a:cubicBezTo>
                    <a:pt x="56200" y="125436"/>
                    <a:pt x="55732" y="130585"/>
                    <a:pt x="57019" y="135499"/>
                  </a:cubicBezTo>
                  <a:cubicBezTo>
                    <a:pt x="58307" y="141116"/>
                    <a:pt x="61583" y="143573"/>
                    <a:pt x="67901" y="144158"/>
                  </a:cubicBezTo>
                  <a:cubicBezTo>
                    <a:pt x="71997" y="144626"/>
                    <a:pt x="76209" y="144509"/>
                    <a:pt x="79836" y="142988"/>
                  </a:cubicBezTo>
                  <a:cubicBezTo>
                    <a:pt x="82060" y="142169"/>
                    <a:pt x="83113" y="142988"/>
                    <a:pt x="83698" y="144743"/>
                  </a:cubicBezTo>
                  <a:cubicBezTo>
                    <a:pt x="84049" y="145328"/>
                    <a:pt x="84166" y="146030"/>
                    <a:pt x="84400" y="146732"/>
                  </a:cubicBezTo>
                  <a:cubicBezTo>
                    <a:pt x="85726" y="151334"/>
                    <a:pt x="84166" y="154650"/>
                    <a:pt x="79719" y="156678"/>
                  </a:cubicBezTo>
                  <a:cubicBezTo>
                    <a:pt x="70944" y="160540"/>
                    <a:pt x="62402" y="165103"/>
                    <a:pt x="52456" y="166507"/>
                  </a:cubicBezTo>
                  <a:cubicBezTo>
                    <a:pt x="34787" y="168964"/>
                    <a:pt x="20044" y="162295"/>
                    <a:pt x="13959" y="148487"/>
                  </a:cubicBezTo>
                  <a:cubicBezTo>
                    <a:pt x="11736" y="143222"/>
                    <a:pt x="10917" y="137488"/>
                    <a:pt x="11151" y="132574"/>
                  </a:cubicBezTo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reeform: Shape 1012">
              <a:extLst>
                <a:ext uri="{FF2B5EF4-FFF2-40B4-BE49-F238E27FC236}">
                  <a16:creationId xmlns:a16="http://schemas.microsoft.com/office/drawing/2014/main" id="{B30DE162-DB86-2163-E325-08B2A44A6C79}"/>
                </a:ext>
              </a:extLst>
            </p:cNvPr>
            <p:cNvSpPr/>
            <p:nvPr/>
          </p:nvSpPr>
          <p:spPr>
            <a:xfrm>
              <a:off x="3143802" y="2132818"/>
              <a:ext cx="85976" cy="82405"/>
            </a:xfrm>
            <a:custGeom>
              <a:avLst/>
              <a:gdLst>
                <a:gd name="connsiteX0" fmla="*/ 0 w 61782"/>
                <a:gd name="connsiteY0" fmla="*/ 30072 h 60378"/>
                <a:gd name="connsiteX1" fmla="*/ 31359 w 61782"/>
                <a:gd name="connsiteY1" fmla="*/ 0 h 60378"/>
                <a:gd name="connsiteX2" fmla="*/ 61782 w 61782"/>
                <a:gd name="connsiteY2" fmla="*/ 30540 h 60378"/>
                <a:gd name="connsiteX3" fmla="*/ 30540 w 61782"/>
                <a:gd name="connsiteY3" fmla="*/ 60378 h 60378"/>
                <a:gd name="connsiteX4" fmla="*/ 0 w 61782"/>
                <a:gd name="connsiteY4" fmla="*/ 30072 h 6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782" h="60378">
                  <a:moveTo>
                    <a:pt x="0" y="30072"/>
                  </a:moveTo>
                  <a:cubicBezTo>
                    <a:pt x="0" y="13105"/>
                    <a:pt x="13924" y="0"/>
                    <a:pt x="31359" y="0"/>
                  </a:cubicBezTo>
                  <a:cubicBezTo>
                    <a:pt x="48325" y="117"/>
                    <a:pt x="61899" y="13807"/>
                    <a:pt x="61782" y="30540"/>
                  </a:cubicBezTo>
                  <a:cubicBezTo>
                    <a:pt x="61665" y="47155"/>
                    <a:pt x="47740" y="60495"/>
                    <a:pt x="30540" y="60378"/>
                  </a:cubicBezTo>
                  <a:cubicBezTo>
                    <a:pt x="13573" y="60378"/>
                    <a:pt x="0" y="46804"/>
                    <a:pt x="0" y="30072"/>
                  </a:cubicBezTo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306E5064-C5C0-6D2E-C84A-CD6AE3DDDF4E}"/>
                </a:ext>
              </a:extLst>
            </p:cNvPr>
            <p:cNvSpPr txBox="1"/>
            <p:nvPr/>
          </p:nvSpPr>
          <p:spPr>
            <a:xfrm>
              <a:off x="2624045" y="1699814"/>
              <a:ext cx="605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>
                  <a:solidFill>
                    <a:srgbClr val="124485"/>
                  </a:solidFill>
                </a:rPr>
                <a:t>+</a:t>
              </a:r>
              <a:endParaRPr lang="pt-BR" sz="2800" b="1">
                <a:solidFill>
                  <a:srgbClr val="124485"/>
                </a:solidFill>
              </a:endParaRPr>
            </a:p>
          </p:txBody>
        </p:sp>
      </p:grpSp>
      <p:sp>
        <p:nvSpPr>
          <p:cNvPr id="24" name="Retângulo 23">
            <a:extLst>
              <a:ext uri="{FF2B5EF4-FFF2-40B4-BE49-F238E27FC236}">
                <a16:creationId xmlns:a16="http://schemas.microsoft.com/office/drawing/2014/main" id="{1B564B04-A93E-2D54-DF22-88CFC345DEDE}"/>
              </a:ext>
            </a:extLst>
          </p:cNvPr>
          <p:cNvSpPr/>
          <p:nvPr/>
        </p:nvSpPr>
        <p:spPr>
          <a:xfrm>
            <a:off x="5325845" y="1344542"/>
            <a:ext cx="131043" cy="49419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Nome do tema">
            <a:extLst>
              <a:ext uri="{FF2B5EF4-FFF2-40B4-BE49-F238E27FC236}">
                <a16:creationId xmlns:a16="http://schemas.microsoft.com/office/drawing/2014/main" id="{057747DF-CFC8-4CC8-A613-C3644FA0F7C4}"/>
              </a:ext>
            </a:extLst>
          </p:cNvPr>
          <p:cNvSpPr txBox="1"/>
          <p:nvPr/>
        </p:nvSpPr>
        <p:spPr>
          <a:xfrm>
            <a:off x="181810" y="159590"/>
            <a:ext cx="11387889" cy="786050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dirty="0"/>
              <a:t>Abertura Plano Brasil Mais Produção - Qualificador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66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aixaDeTexto 56">
            <a:extLst>
              <a:ext uri="{FF2B5EF4-FFF2-40B4-BE49-F238E27FC236}">
                <a16:creationId xmlns:a16="http://schemas.microsoft.com/office/drawing/2014/main" id="{CB7B543F-D78E-A68C-75C3-F1284A261B97}"/>
              </a:ext>
            </a:extLst>
          </p:cNvPr>
          <p:cNvSpPr txBox="1"/>
          <p:nvPr/>
        </p:nvSpPr>
        <p:spPr>
          <a:xfrm>
            <a:off x="297826" y="3319527"/>
            <a:ext cx="5277125" cy="95408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pt-BR" sz="1600" b="1">
                <a:solidFill>
                  <a:schemeClr val="accent1"/>
                </a:solidFill>
              </a:rPr>
              <a:t>Plano Mais Produção:</a:t>
            </a:r>
            <a:r>
              <a:rPr lang="pt-BR" sz="2400" b="1">
                <a:solidFill>
                  <a:schemeClr val="accent1"/>
                </a:solidFill>
              </a:rPr>
              <a:t> R$ 300 bi</a:t>
            </a:r>
            <a:endParaRPr lang="pt-BR" sz="1600" b="1">
              <a:solidFill>
                <a:schemeClr val="accent1"/>
              </a:solidFill>
            </a:endParaRPr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9F370F8E-66AB-0C17-F7C6-CFDC26EF8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16752" y="2617960"/>
            <a:ext cx="321211" cy="3651858"/>
          </a:xfrm>
          <a:prstGeom prst="rect">
            <a:avLst/>
          </a:prstGeom>
        </p:spPr>
      </p:pic>
      <p:sp>
        <p:nvSpPr>
          <p:cNvPr id="59" name="CaixaDeTexto 58">
            <a:extLst>
              <a:ext uri="{FF2B5EF4-FFF2-40B4-BE49-F238E27FC236}">
                <a16:creationId xmlns:a16="http://schemas.microsoft.com/office/drawing/2014/main" id="{1A0E18D6-BF21-5FD5-BF23-0DBC94B2638D}"/>
              </a:ext>
            </a:extLst>
          </p:cNvPr>
          <p:cNvSpPr txBox="1"/>
          <p:nvPr/>
        </p:nvSpPr>
        <p:spPr>
          <a:xfrm>
            <a:off x="1051428" y="4709280"/>
            <a:ext cx="3417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>
                <a:solidFill>
                  <a:srgbClr val="1E428B"/>
                </a:solidFill>
              </a:rPr>
              <a:t>Crédito                       R$ 271 bi</a:t>
            </a:r>
            <a:br>
              <a:rPr lang="pt-BR" b="1">
                <a:solidFill>
                  <a:srgbClr val="1E428B"/>
                </a:solidFill>
              </a:rPr>
            </a:br>
            <a:r>
              <a:rPr lang="pt-BR" b="1">
                <a:solidFill>
                  <a:srgbClr val="00B050"/>
                </a:solidFill>
              </a:rPr>
              <a:t>Não reembolsável    R$ 21 bi</a:t>
            </a:r>
            <a:br>
              <a:rPr lang="pt-BR" b="1">
                <a:solidFill>
                  <a:srgbClr val="00B050"/>
                </a:solidFill>
              </a:rPr>
            </a:br>
            <a:r>
              <a:rPr lang="pt-BR" b="1" err="1">
                <a:solidFill>
                  <a:srgbClr val="FF3300"/>
                </a:solidFill>
              </a:rPr>
              <a:t>Equity</a:t>
            </a:r>
            <a:r>
              <a:rPr lang="pt-BR" b="1">
                <a:solidFill>
                  <a:srgbClr val="FF3300"/>
                </a:solidFill>
              </a:rPr>
              <a:t>                         R$ 8 bi</a:t>
            </a:r>
          </a:p>
        </p:txBody>
      </p:sp>
      <p:cxnSp>
        <p:nvCxnSpPr>
          <p:cNvPr id="60" name="Conector reto 59">
            <a:extLst>
              <a:ext uri="{FF2B5EF4-FFF2-40B4-BE49-F238E27FC236}">
                <a16:creationId xmlns:a16="http://schemas.microsoft.com/office/drawing/2014/main" id="{FE0E8692-879A-9A2C-4DAE-44279F1E14F5}"/>
              </a:ext>
            </a:extLst>
          </p:cNvPr>
          <p:cNvCxnSpPr>
            <a:cxnSpLocks/>
          </p:cNvCxnSpPr>
          <p:nvPr/>
        </p:nvCxnSpPr>
        <p:spPr>
          <a:xfrm>
            <a:off x="1051430" y="4100736"/>
            <a:ext cx="36518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to 65">
            <a:extLst>
              <a:ext uri="{FF2B5EF4-FFF2-40B4-BE49-F238E27FC236}">
                <a16:creationId xmlns:a16="http://schemas.microsoft.com/office/drawing/2014/main" id="{F7732A4C-E8AC-48DA-2651-A20B1BBFBD9D}"/>
              </a:ext>
            </a:extLst>
          </p:cNvPr>
          <p:cNvCxnSpPr>
            <a:cxnSpLocks/>
          </p:cNvCxnSpPr>
          <p:nvPr/>
        </p:nvCxnSpPr>
        <p:spPr>
          <a:xfrm>
            <a:off x="1051428" y="3512675"/>
            <a:ext cx="365185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ECD14792-521D-A4B4-C6A1-AA5D39BCA94C}"/>
              </a:ext>
            </a:extLst>
          </p:cNvPr>
          <p:cNvCxnSpPr>
            <a:cxnSpLocks/>
          </p:cNvCxnSpPr>
          <p:nvPr/>
        </p:nvCxnSpPr>
        <p:spPr>
          <a:xfrm flipH="1">
            <a:off x="3179897" y="1690841"/>
            <a:ext cx="1" cy="1326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A4165F54-EB16-DEB0-7556-951C117B57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7795" y="2215613"/>
            <a:ext cx="1177189" cy="881784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D32D498D-C795-0368-499D-421162F4D088}"/>
              </a:ext>
            </a:extLst>
          </p:cNvPr>
          <p:cNvSpPr/>
          <p:nvPr/>
        </p:nvSpPr>
        <p:spPr>
          <a:xfrm>
            <a:off x="2211108" y="2016420"/>
            <a:ext cx="1450564" cy="1303331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24F7045-6194-DD6A-03A7-A50C49657B84}"/>
              </a:ext>
            </a:extLst>
          </p:cNvPr>
          <p:cNvSpPr/>
          <p:nvPr/>
        </p:nvSpPr>
        <p:spPr>
          <a:xfrm>
            <a:off x="5676148" y="1344542"/>
            <a:ext cx="5225134" cy="5707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72000" bIns="108000" anchor="b" anchorCtr="0">
            <a:spAutoFit/>
          </a:bodyPr>
          <a:lstStyle/>
          <a:p>
            <a:pPr defTabSz="914400" hangingPunct="0"/>
            <a:r>
              <a:rPr lang="pt-PT" sz="3000" b="1" kern="0" cap="all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PRODUTIVA</a:t>
            </a:r>
          </a:p>
        </p:txBody>
      </p:sp>
      <p:sp>
        <p:nvSpPr>
          <p:cNvPr id="5" name="CaixaDeTexto 42">
            <a:extLst>
              <a:ext uri="{FF2B5EF4-FFF2-40B4-BE49-F238E27FC236}">
                <a16:creationId xmlns:a16="http://schemas.microsoft.com/office/drawing/2014/main" id="{3F46F8CA-49CB-52CC-B8B5-A0D4752A2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4951" y="2393011"/>
            <a:ext cx="5689949" cy="2050878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80000" tIns="180000" rIns="180000" bIns="180000" anchor="t" anchorCtr="0">
            <a:noAutofit/>
          </a:bodyPr>
          <a:lstStyle>
            <a:lvl1pPr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marL="285750" indent="-285750" defTabSz="914400" hangingPunct="0">
              <a:buFont typeface="Arial" panose="020B0604020202020204" pitchFamily="34" charset="0"/>
              <a:buChar char="•"/>
              <a:defRPr/>
            </a:pPr>
            <a:r>
              <a:rPr lang="pt-BR" altLang="pt-BR" sz="200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Expansão da capacidade e modernização</a:t>
            </a:r>
            <a:r>
              <a:rPr lang="pt-BR" altLang="pt-BR" sz="20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 do parque industrial brasileiro (BNDES + agentes financeiros, com linhas em </a:t>
            </a:r>
            <a:r>
              <a:rPr lang="pt-BR" altLang="pt-BR" sz="200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Taxa Fixa</a:t>
            </a:r>
            <a:r>
              <a:rPr lang="pt-BR" altLang="pt-BR" sz="20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, </a:t>
            </a:r>
            <a:r>
              <a:rPr lang="pt-BR" altLang="pt-BR" sz="2000" b="0" kern="0" dirty="0" err="1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TLP</a:t>
            </a:r>
            <a:r>
              <a:rPr lang="pt-BR" altLang="pt-BR" sz="20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, SELIC, US$)</a:t>
            </a:r>
          </a:p>
          <a:p>
            <a:pPr marL="285750" indent="-285750" defTabSz="914400" hangingPunct="0">
              <a:buFont typeface="Arial" panose="020B0604020202020204" pitchFamily="34" charset="0"/>
              <a:buChar char="•"/>
              <a:defRPr/>
            </a:pPr>
            <a:endParaRPr lang="pt-BR" altLang="pt-BR" sz="20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285750" indent="-285750" defTabSz="914400" hangingPunct="0">
              <a:buFont typeface="Arial" panose="020B0604020202020204" pitchFamily="34" charset="0"/>
              <a:buChar char="•"/>
              <a:defRPr/>
            </a:pPr>
            <a:r>
              <a:rPr lang="pt-BR" altLang="pt-BR" sz="20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Novo Brasil + Produtivo </a:t>
            </a:r>
            <a:r>
              <a:rPr lang="pt-BR" altLang="pt-BR" sz="200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(</a:t>
            </a:r>
            <a:r>
              <a:rPr lang="pt-BR" altLang="pt-BR" sz="2000" kern="0" dirty="0" err="1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B+P</a:t>
            </a:r>
            <a:r>
              <a:rPr lang="pt-BR" altLang="pt-BR" sz="200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)</a:t>
            </a:r>
            <a:r>
              <a:rPr lang="pt-BR" altLang="pt-BR" sz="20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: </a:t>
            </a:r>
            <a:r>
              <a:rPr lang="pt-BR" altLang="pt-BR" sz="200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taxa TR </a:t>
            </a:r>
            <a:r>
              <a:rPr lang="pt-BR" altLang="pt-BR" sz="20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para digitalização e </a:t>
            </a:r>
            <a:r>
              <a:rPr lang="pt-BR" altLang="pt-BR" sz="200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não reembolsável </a:t>
            </a:r>
            <a:r>
              <a:rPr lang="pt-BR" altLang="pt-BR" sz="20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– impacto em 90 mil </a:t>
            </a:r>
            <a:r>
              <a:rPr lang="pt-BR" altLang="pt-BR" sz="2000" b="0" kern="0" dirty="0" err="1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MPMEs</a:t>
            </a:r>
            <a:endParaRPr lang="pt-BR" altLang="pt-BR" sz="20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285750" indent="-285750" defTabSz="914400" hangingPunct="0">
              <a:buFont typeface="Arial" panose="020B0604020202020204" pitchFamily="34" charset="0"/>
              <a:buChar char="•"/>
              <a:defRPr/>
            </a:pPr>
            <a:endParaRPr lang="pt-BR" altLang="pt-BR" sz="20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285750" indent="-285750" defTabSz="914400" hangingPunct="0">
              <a:buFont typeface="Arial" panose="020B0604020202020204" pitchFamily="34" charset="0"/>
              <a:buChar char="•"/>
              <a:defRPr/>
            </a:pPr>
            <a:r>
              <a:rPr lang="pt-BR" altLang="pt-BR" sz="2000" kern="0" dirty="0" err="1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FUST</a:t>
            </a:r>
            <a:r>
              <a:rPr lang="pt-BR" altLang="pt-BR" sz="200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: R$ 4 bilhões com taxa TR </a:t>
            </a:r>
            <a:r>
              <a:rPr lang="pt-BR" altLang="pt-BR" sz="20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para expansão da banda larga e conectividade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11701E-75B0-8B91-AAF8-60B0C1B41611}"/>
              </a:ext>
            </a:extLst>
          </p:cNvPr>
          <p:cNvSpPr txBox="1"/>
          <p:nvPr/>
        </p:nvSpPr>
        <p:spPr>
          <a:xfrm>
            <a:off x="5742507" y="1876618"/>
            <a:ext cx="131287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>
                <a:solidFill>
                  <a:srgbClr val="002060"/>
                </a:solidFill>
              </a:rPr>
              <a:t>R$ 182 bi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9EB6174-E69D-7832-29AD-8356C3C1C852}"/>
              </a:ext>
            </a:extLst>
          </p:cNvPr>
          <p:cNvGrpSpPr/>
          <p:nvPr/>
        </p:nvGrpSpPr>
        <p:grpSpPr>
          <a:xfrm>
            <a:off x="3233701" y="1653429"/>
            <a:ext cx="669936" cy="621198"/>
            <a:chOff x="7581433" y="1629507"/>
            <a:chExt cx="989147" cy="918518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16B1ED08-D999-864E-B618-322306207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1699" y1="52399" x2="51699" y2="5239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03752" y="1977618"/>
              <a:ext cx="766828" cy="542906"/>
            </a:xfrm>
            <a:prstGeom prst="rect">
              <a:avLst/>
            </a:prstGeom>
          </p:spPr>
        </p:pic>
        <p:sp>
          <p:nvSpPr>
            <p:cNvPr id="16" name="Freeform: Shape 1010">
              <a:extLst>
                <a:ext uri="{FF2B5EF4-FFF2-40B4-BE49-F238E27FC236}">
                  <a16:creationId xmlns:a16="http://schemas.microsoft.com/office/drawing/2014/main" id="{C6C81763-9DC2-7956-739D-87BA36D6BCEC}"/>
                </a:ext>
              </a:extLst>
            </p:cNvPr>
            <p:cNvSpPr/>
            <p:nvPr/>
          </p:nvSpPr>
          <p:spPr>
            <a:xfrm>
              <a:off x="7849599" y="1950118"/>
              <a:ext cx="605733" cy="597907"/>
            </a:xfrm>
            <a:custGeom>
              <a:avLst/>
              <a:gdLst>
                <a:gd name="connsiteX0" fmla="*/ 217640 w 435279"/>
                <a:gd name="connsiteY0" fmla="*/ 438088 h 438088"/>
                <a:gd name="connsiteX1" fmla="*/ 0 w 435279"/>
                <a:gd name="connsiteY1" fmla="*/ 219044 h 438088"/>
                <a:gd name="connsiteX2" fmla="*/ 217640 w 435279"/>
                <a:gd name="connsiteY2" fmla="*/ 0 h 438088"/>
                <a:gd name="connsiteX3" fmla="*/ 435280 w 435279"/>
                <a:gd name="connsiteY3" fmla="*/ 219044 h 438088"/>
                <a:gd name="connsiteX4" fmla="*/ 217640 w 435279"/>
                <a:gd name="connsiteY4" fmla="*/ 438088 h 438088"/>
                <a:gd name="connsiteX5" fmla="*/ 217640 w 435279"/>
                <a:gd name="connsiteY5" fmla="*/ 438088 h 438088"/>
                <a:gd name="connsiteX6" fmla="*/ 217640 w 435279"/>
                <a:gd name="connsiteY6" fmla="*/ 48325 h 438088"/>
                <a:gd name="connsiteX7" fmla="*/ 48442 w 435279"/>
                <a:gd name="connsiteY7" fmla="*/ 219044 h 438088"/>
                <a:gd name="connsiteX8" fmla="*/ 217640 w 435279"/>
                <a:gd name="connsiteY8" fmla="*/ 389763 h 438088"/>
                <a:gd name="connsiteX9" fmla="*/ 386837 w 435279"/>
                <a:gd name="connsiteY9" fmla="*/ 219044 h 438088"/>
                <a:gd name="connsiteX10" fmla="*/ 217640 w 435279"/>
                <a:gd name="connsiteY10" fmla="*/ 48325 h 438088"/>
                <a:gd name="connsiteX11" fmla="*/ 217640 w 435279"/>
                <a:gd name="connsiteY11" fmla="*/ 48325 h 43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5279" h="438088">
                  <a:moveTo>
                    <a:pt x="217640" y="438088"/>
                  </a:moveTo>
                  <a:cubicBezTo>
                    <a:pt x="97587" y="438088"/>
                    <a:pt x="0" y="339799"/>
                    <a:pt x="0" y="219044"/>
                  </a:cubicBezTo>
                  <a:cubicBezTo>
                    <a:pt x="0" y="98289"/>
                    <a:pt x="97587" y="0"/>
                    <a:pt x="217640" y="0"/>
                  </a:cubicBezTo>
                  <a:cubicBezTo>
                    <a:pt x="337693" y="0"/>
                    <a:pt x="435280" y="98289"/>
                    <a:pt x="435280" y="219044"/>
                  </a:cubicBezTo>
                  <a:cubicBezTo>
                    <a:pt x="435280" y="339799"/>
                    <a:pt x="337693" y="438088"/>
                    <a:pt x="217640" y="438088"/>
                  </a:cubicBezTo>
                  <a:lnTo>
                    <a:pt x="217640" y="438088"/>
                  </a:lnTo>
                  <a:close/>
                  <a:moveTo>
                    <a:pt x="217640" y="48325"/>
                  </a:moveTo>
                  <a:cubicBezTo>
                    <a:pt x="124382" y="48325"/>
                    <a:pt x="48442" y="124850"/>
                    <a:pt x="48442" y="219044"/>
                  </a:cubicBezTo>
                  <a:cubicBezTo>
                    <a:pt x="48442" y="313238"/>
                    <a:pt x="124382" y="389763"/>
                    <a:pt x="217640" y="389763"/>
                  </a:cubicBezTo>
                  <a:cubicBezTo>
                    <a:pt x="310898" y="389763"/>
                    <a:pt x="386837" y="313238"/>
                    <a:pt x="386837" y="219044"/>
                  </a:cubicBezTo>
                  <a:cubicBezTo>
                    <a:pt x="386837" y="124850"/>
                    <a:pt x="310898" y="48325"/>
                    <a:pt x="217640" y="48325"/>
                  </a:cubicBezTo>
                  <a:lnTo>
                    <a:pt x="217640" y="48325"/>
                  </a:lnTo>
                  <a:close/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D67FF58F-0A85-5ED4-5D68-7B304D3199B3}"/>
                </a:ext>
              </a:extLst>
            </p:cNvPr>
            <p:cNvSpPr txBox="1"/>
            <p:nvPr/>
          </p:nvSpPr>
          <p:spPr>
            <a:xfrm>
              <a:off x="7581433" y="1629507"/>
              <a:ext cx="605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>
                  <a:solidFill>
                    <a:srgbClr val="124485"/>
                  </a:solidFill>
                </a:rPr>
                <a:t>+</a:t>
              </a:r>
              <a:endParaRPr lang="pt-BR" sz="2800" b="1">
                <a:solidFill>
                  <a:srgbClr val="124485"/>
                </a:solidFill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EA2B2647-2827-977A-F54B-349076344DAA}"/>
              </a:ext>
            </a:extLst>
          </p:cNvPr>
          <p:cNvGrpSpPr/>
          <p:nvPr/>
        </p:nvGrpSpPr>
        <p:grpSpPr>
          <a:xfrm>
            <a:off x="1976837" y="1635535"/>
            <a:ext cx="580022" cy="613207"/>
            <a:chOff x="2624045" y="1699814"/>
            <a:chExt cx="873899" cy="918518"/>
          </a:xfrm>
        </p:grpSpPr>
        <p:sp>
          <p:nvSpPr>
            <p:cNvPr id="19" name="Freeform: Shape 1010">
              <a:extLst>
                <a:ext uri="{FF2B5EF4-FFF2-40B4-BE49-F238E27FC236}">
                  <a16:creationId xmlns:a16="http://schemas.microsoft.com/office/drawing/2014/main" id="{2BB5F7D6-AFEE-5C58-905E-C0D63C7902D9}"/>
                </a:ext>
              </a:extLst>
            </p:cNvPr>
            <p:cNvSpPr/>
            <p:nvPr/>
          </p:nvSpPr>
          <p:spPr>
            <a:xfrm>
              <a:off x="2892211" y="2020425"/>
              <a:ext cx="605733" cy="597907"/>
            </a:xfrm>
            <a:custGeom>
              <a:avLst/>
              <a:gdLst>
                <a:gd name="connsiteX0" fmla="*/ 217640 w 435279"/>
                <a:gd name="connsiteY0" fmla="*/ 438088 h 438088"/>
                <a:gd name="connsiteX1" fmla="*/ 0 w 435279"/>
                <a:gd name="connsiteY1" fmla="*/ 219044 h 438088"/>
                <a:gd name="connsiteX2" fmla="*/ 217640 w 435279"/>
                <a:gd name="connsiteY2" fmla="*/ 0 h 438088"/>
                <a:gd name="connsiteX3" fmla="*/ 435280 w 435279"/>
                <a:gd name="connsiteY3" fmla="*/ 219044 h 438088"/>
                <a:gd name="connsiteX4" fmla="*/ 217640 w 435279"/>
                <a:gd name="connsiteY4" fmla="*/ 438088 h 438088"/>
                <a:gd name="connsiteX5" fmla="*/ 217640 w 435279"/>
                <a:gd name="connsiteY5" fmla="*/ 438088 h 438088"/>
                <a:gd name="connsiteX6" fmla="*/ 217640 w 435279"/>
                <a:gd name="connsiteY6" fmla="*/ 48325 h 438088"/>
                <a:gd name="connsiteX7" fmla="*/ 48442 w 435279"/>
                <a:gd name="connsiteY7" fmla="*/ 219044 h 438088"/>
                <a:gd name="connsiteX8" fmla="*/ 217640 w 435279"/>
                <a:gd name="connsiteY8" fmla="*/ 389763 h 438088"/>
                <a:gd name="connsiteX9" fmla="*/ 386837 w 435279"/>
                <a:gd name="connsiteY9" fmla="*/ 219044 h 438088"/>
                <a:gd name="connsiteX10" fmla="*/ 217640 w 435279"/>
                <a:gd name="connsiteY10" fmla="*/ 48325 h 438088"/>
                <a:gd name="connsiteX11" fmla="*/ 217640 w 435279"/>
                <a:gd name="connsiteY11" fmla="*/ 48325 h 43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5279" h="438088">
                  <a:moveTo>
                    <a:pt x="217640" y="438088"/>
                  </a:moveTo>
                  <a:cubicBezTo>
                    <a:pt x="97587" y="438088"/>
                    <a:pt x="0" y="339799"/>
                    <a:pt x="0" y="219044"/>
                  </a:cubicBezTo>
                  <a:cubicBezTo>
                    <a:pt x="0" y="98289"/>
                    <a:pt x="97587" y="0"/>
                    <a:pt x="217640" y="0"/>
                  </a:cubicBezTo>
                  <a:cubicBezTo>
                    <a:pt x="337693" y="0"/>
                    <a:pt x="435280" y="98289"/>
                    <a:pt x="435280" y="219044"/>
                  </a:cubicBezTo>
                  <a:cubicBezTo>
                    <a:pt x="435280" y="339799"/>
                    <a:pt x="337693" y="438088"/>
                    <a:pt x="217640" y="438088"/>
                  </a:cubicBezTo>
                  <a:lnTo>
                    <a:pt x="217640" y="438088"/>
                  </a:lnTo>
                  <a:close/>
                  <a:moveTo>
                    <a:pt x="217640" y="48325"/>
                  </a:moveTo>
                  <a:cubicBezTo>
                    <a:pt x="124382" y="48325"/>
                    <a:pt x="48442" y="124850"/>
                    <a:pt x="48442" y="219044"/>
                  </a:cubicBezTo>
                  <a:cubicBezTo>
                    <a:pt x="48442" y="313238"/>
                    <a:pt x="124382" y="389763"/>
                    <a:pt x="217640" y="389763"/>
                  </a:cubicBezTo>
                  <a:cubicBezTo>
                    <a:pt x="310898" y="389763"/>
                    <a:pt x="386837" y="313238"/>
                    <a:pt x="386837" y="219044"/>
                  </a:cubicBezTo>
                  <a:cubicBezTo>
                    <a:pt x="386837" y="124850"/>
                    <a:pt x="310898" y="48325"/>
                    <a:pt x="217640" y="48325"/>
                  </a:cubicBezTo>
                  <a:lnTo>
                    <a:pt x="217640" y="48325"/>
                  </a:lnTo>
                  <a:close/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reeform: Shape 1011">
              <a:extLst>
                <a:ext uri="{FF2B5EF4-FFF2-40B4-BE49-F238E27FC236}">
                  <a16:creationId xmlns:a16="http://schemas.microsoft.com/office/drawing/2014/main" id="{FAA4DCBF-A9D5-80FA-12B2-DB5001F6607E}"/>
                </a:ext>
              </a:extLst>
            </p:cNvPr>
            <p:cNvSpPr/>
            <p:nvPr/>
          </p:nvSpPr>
          <p:spPr>
            <a:xfrm>
              <a:off x="3141200" y="2246624"/>
              <a:ext cx="118085" cy="227934"/>
            </a:xfrm>
            <a:custGeom>
              <a:avLst/>
              <a:gdLst>
                <a:gd name="connsiteX0" fmla="*/ 11268 w 84856"/>
                <a:gd name="connsiteY0" fmla="*/ 132808 h 167008"/>
                <a:gd name="connsiteX1" fmla="*/ 18757 w 84856"/>
                <a:gd name="connsiteY1" fmla="*/ 90099 h 167008"/>
                <a:gd name="connsiteX2" fmla="*/ 28352 w 84856"/>
                <a:gd name="connsiteY2" fmla="*/ 46922 h 167008"/>
                <a:gd name="connsiteX3" fmla="*/ 28235 w 84856"/>
                <a:gd name="connsiteY3" fmla="*/ 31477 h 167008"/>
                <a:gd name="connsiteX4" fmla="*/ 18406 w 84856"/>
                <a:gd name="connsiteY4" fmla="*/ 22935 h 167008"/>
                <a:gd name="connsiteX5" fmla="*/ 6705 w 84856"/>
                <a:gd name="connsiteY5" fmla="*/ 23754 h 167008"/>
                <a:gd name="connsiteX6" fmla="*/ 2141 w 84856"/>
                <a:gd name="connsiteY6" fmla="*/ 21648 h 167008"/>
                <a:gd name="connsiteX7" fmla="*/ 152 w 84856"/>
                <a:gd name="connsiteY7" fmla="*/ 14744 h 167008"/>
                <a:gd name="connsiteX8" fmla="*/ 1088 w 84856"/>
                <a:gd name="connsiteY8" fmla="*/ 12287 h 167008"/>
                <a:gd name="connsiteX9" fmla="*/ 39585 w 84856"/>
                <a:gd name="connsiteY9" fmla="*/ 1 h 167008"/>
                <a:gd name="connsiteX10" fmla="*/ 73869 w 84856"/>
                <a:gd name="connsiteY10" fmla="*/ 32998 h 167008"/>
                <a:gd name="connsiteX11" fmla="*/ 66614 w 84856"/>
                <a:gd name="connsiteY11" fmla="*/ 76409 h 167008"/>
                <a:gd name="connsiteX12" fmla="*/ 56902 w 84856"/>
                <a:gd name="connsiteY12" fmla="*/ 120405 h 167008"/>
                <a:gd name="connsiteX13" fmla="*/ 57019 w 84856"/>
                <a:gd name="connsiteY13" fmla="*/ 135499 h 167008"/>
                <a:gd name="connsiteX14" fmla="*/ 67901 w 84856"/>
                <a:gd name="connsiteY14" fmla="*/ 144158 h 167008"/>
                <a:gd name="connsiteX15" fmla="*/ 79836 w 84856"/>
                <a:gd name="connsiteY15" fmla="*/ 142988 h 167008"/>
                <a:gd name="connsiteX16" fmla="*/ 83698 w 84856"/>
                <a:gd name="connsiteY16" fmla="*/ 144743 h 167008"/>
                <a:gd name="connsiteX17" fmla="*/ 84400 w 84856"/>
                <a:gd name="connsiteY17" fmla="*/ 146732 h 167008"/>
                <a:gd name="connsiteX18" fmla="*/ 79719 w 84856"/>
                <a:gd name="connsiteY18" fmla="*/ 156678 h 167008"/>
                <a:gd name="connsiteX19" fmla="*/ 52456 w 84856"/>
                <a:gd name="connsiteY19" fmla="*/ 166507 h 167008"/>
                <a:gd name="connsiteX20" fmla="*/ 13959 w 84856"/>
                <a:gd name="connsiteY20" fmla="*/ 148487 h 167008"/>
                <a:gd name="connsiteX21" fmla="*/ 11151 w 84856"/>
                <a:gd name="connsiteY21" fmla="*/ 132574 h 16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4856" h="167008">
                  <a:moveTo>
                    <a:pt x="11268" y="132808"/>
                  </a:moveTo>
                  <a:cubicBezTo>
                    <a:pt x="11385" y="117480"/>
                    <a:pt x="15481" y="103789"/>
                    <a:pt x="18757" y="90099"/>
                  </a:cubicBezTo>
                  <a:cubicBezTo>
                    <a:pt x="22033" y="75824"/>
                    <a:pt x="26246" y="61666"/>
                    <a:pt x="28352" y="46922"/>
                  </a:cubicBezTo>
                  <a:cubicBezTo>
                    <a:pt x="29171" y="41774"/>
                    <a:pt x="29522" y="36625"/>
                    <a:pt x="28235" y="31477"/>
                  </a:cubicBezTo>
                  <a:cubicBezTo>
                    <a:pt x="26948" y="25977"/>
                    <a:pt x="24139" y="23637"/>
                    <a:pt x="18406" y="22935"/>
                  </a:cubicBezTo>
                  <a:cubicBezTo>
                    <a:pt x="14545" y="22467"/>
                    <a:pt x="10449" y="22233"/>
                    <a:pt x="6705" y="23754"/>
                  </a:cubicBezTo>
                  <a:cubicBezTo>
                    <a:pt x="4130" y="24690"/>
                    <a:pt x="2843" y="23754"/>
                    <a:pt x="2141" y="21648"/>
                  </a:cubicBezTo>
                  <a:cubicBezTo>
                    <a:pt x="1439" y="19425"/>
                    <a:pt x="854" y="16967"/>
                    <a:pt x="152" y="14744"/>
                  </a:cubicBezTo>
                  <a:cubicBezTo>
                    <a:pt x="-199" y="13574"/>
                    <a:pt x="35" y="12755"/>
                    <a:pt x="1088" y="12287"/>
                  </a:cubicBezTo>
                  <a:cubicBezTo>
                    <a:pt x="13374" y="6787"/>
                    <a:pt x="25543" y="235"/>
                    <a:pt x="39585" y="1"/>
                  </a:cubicBezTo>
                  <a:cubicBezTo>
                    <a:pt x="60647" y="-116"/>
                    <a:pt x="73752" y="12404"/>
                    <a:pt x="73869" y="32998"/>
                  </a:cubicBezTo>
                  <a:cubicBezTo>
                    <a:pt x="73869" y="47975"/>
                    <a:pt x="70008" y="62133"/>
                    <a:pt x="66614" y="76409"/>
                  </a:cubicBezTo>
                  <a:cubicBezTo>
                    <a:pt x="63221" y="91035"/>
                    <a:pt x="58892" y="105545"/>
                    <a:pt x="56902" y="120405"/>
                  </a:cubicBezTo>
                  <a:cubicBezTo>
                    <a:pt x="56200" y="125436"/>
                    <a:pt x="55732" y="130585"/>
                    <a:pt x="57019" y="135499"/>
                  </a:cubicBezTo>
                  <a:cubicBezTo>
                    <a:pt x="58307" y="141116"/>
                    <a:pt x="61583" y="143573"/>
                    <a:pt x="67901" y="144158"/>
                  </a:cubicBezTo>
                  <a:cubicBezTo>
                    <a:pt x="71997" y="144626"/>
                    <a:pt x="76209" y="144509"/>
                    <a:pt x="79836" y="142988"/>
                  </a:cubicBezTo>
                  <a:cubicBezTo>
                    <a:pt x="82060" y="142169"/>
                    <a:pt x="83113" y="142988"/>
                    <a:pt x="83698" y="144743"/>
                  </a:cubicBezTo>
                  <a:cubicBezTo>
                    <a:pt x="84049" y="145328"/>
                    <a:pt x="84166" y="146030"/>
                    <a:pt x="84400" y="146732"/>
                  </a:cubicBezTo>
                  <a:cubicBezTo>
                    <a:pt x="85726" y="151334"/>
                    <a:pt x="84166" y="154650"/>
                    <a:pt x="79719" y="156678"/>
                  </a:cubicBezTo>
                  <a:cubicBezTo>
                    <a:pt x="70944" y="160540"/>
                    <a:pt x="62402" y="165103"/>
                    <a:pt x="52456" y="166507"/>
                  </a:cubicBezTo>
                  <a:cubicBezTo>
                    <a:pt x="34787" y="168964"/>
                    <a:pt x="20044" y="162295"/>
                    <a:pt x="13959" y="148487"/>
                  </a:cubicBezTo>
                  <a:cubicBezTo>
                    <a:pt x="11736" y="143222"/>
                    <a:pt x="10917" y="137488"/>
                    <a:pt x="11151" y="132574"/>
                  </a:cubicBezTo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reeform: Shape 1012">
              <a:extLst>
                <a:ext uri="{FF2B5EF4-FFF2-40B4-BE49-F238E27FC236}">
                  <a16:creationId xmlns:a16="http://schemas.microsoft.com/office/drawing/2014/main" id="{B30DE162-DB86-2163-E325-08B2A44A6C79}"/>
                </a:ext>
              </a:extLst>
            </p:cNvPr>
            <p:cNvSpPr/>
            <p:nvPr/>
          </p:nvSpPr>
          <p:spPr>
            <a:xfrm>
              <a:off x="3143802" y="2132818"/>
              <a:ext cx="85976" cy="82405"/>
            </a:xfrm>
            <a:custGeom>
              <a:avLst/>
              <a:gdLst>
                <a:gd name="connsiteX0" fmla="*/ 0 w 61782"/>
                <a:gd name="connsiteY0" fmla="*/ 30072 h 60378"/>
                <a:gd name="connsiteX1" fmla="*/ 31359 w 61782"/>
                <a:gd name="connsiteY1" fmla="*/ 0 h 60378"/>
                <a:gd name="connsiteX2" fmla="*/ 61782 w 61782"/>
                <a:gd name="connsiteY2" fmla="*/ 30540 h 60378"/>
                <a:gd name="connsiteX3" fmla="*/ 30540 w 61782"/>
                <a:gd name="connsiteY3" fmla="*/ 60378 h 60378"/>
                <a:gd name="connsiteX4" fmla="*/ 0 w 61782"/>
                <a:gd name="connsiteY4" fmla="*/ 30072 h 6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782" h="60378">
                  <a:moveTo>
                    <a:pt x="0" y="30072"/>
                  </a:moveTo>
                  <a:cubicBezTo>
                    <a:pt x="0" y="13105"/>
                    <a:pt x="13924" y="0"/>
                    <a:pt x="31359" y="0"/>
                  </a:cubicBezTo>
                  <a:cubicBezTo>
                    <a:pt x="48325" y="117"/>
                    <a:pt x="61899" y="13807"/>
                    <a:pt x="61782" y="30540"/>
                  </a:cubicBezTo>
                  <a:cubicBezTo>
                    <a:pt x="61665" y="47155"/>
                    <a:pt x="47740" y="60495"/>
                    <a:pt x="30540" y="60378"/>
                  </a:cubicBezTo>
                  <a:cubicBezTo>
                    <a:pt x="13573" y="60378"/>
                    <a:pt x="0" y="46804"/>
                    <a:pt x="0" y="30072"/>
                  </a:cubicBezTo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306E5064-C5C0-6D2E-C84A-CD6AE3DDDF4E}"/>
                </a:ext>
              </a:extLst>
            </p:cNvPr>
            <p:cNvSpPr txBox="1"/>
            <p:nvPr/>
          </p:nvSpPr>
          <p:spPr>
            <a:xfrm>
              <a:off x="2624045" y="1699814"/>
              <a:ext cx="605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>
                  <a:solidFill>
                    <a:srgbClr val="124485"/>
                  </a:solidFill>
                </a:rPr>
                <a:t>+</a:t>
              </a:r>
              <a:endParaRPr lang="pt-BR" sz="2800" b="1">
                <a:solidFill>
                  <a:srgbClr val="124485"/>
                </a:solidFill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C1DDBA1-B166-2535-C4CF-0E91A22A966A}"/>
              </a:ext>
            </a:extLst>
          </p:cNvPr>
          <p:cNvGrpSpPr/>
          <p:nvPr/>
        </p:nvGrpSpPr>
        <p:grpSpPr>
          <a:xfrm>
            <a:off x="3233701" y="2759500"/>
            <a:ext cx="629357" cy="685318"/>
            <a:chOff x="2175475" y="1545773"/>
            <a:chExt cx="891736" cy="938395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D7CC7F10-949E-25AE-83A8-AFF31EA53F59}"/>
                </a:ext>
              </a:extLst>
            </p:cNvPr>
            <p:cNvSpPr txBox="1"/>
            <p:nvPr/>
          </p:nvSpPr>
          <p:spPr>
            <a:xfrm>
              <a:off x="2175475" y="1545773"/>
              <a:ext cx="605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>
                  <a:solidFill>
                    <a:srgbClr val="124485"/>
                  </a:solidFill>
                </a:rPr>
                <a:t>+</a:t>
              </a:r>
              <a:endParaRPr lang="pt-BR" sz="2800" b="1">
                <a:solidFill>
                  <a:srgbClr val="124485"/>
                </a:solidFill>
              </a:endParaRPr>
            </a:p>
          </p:txBody>
        </p:sp>
        <p:sp>
          <p:nvSpPr>
            <p:cNvPr id="10" name="Freeform: Shape 1010">
              <a:extLst>
                <a:ext uri="{FF2B5EF4-FFF2-40B4-BE49-F238E27FC236}">
                  <a16:creationId xmlns:a16="http://schemas.microsoft.com/office/drawing/2014/main" id="{7CA036F3-BAA2-20B5-92E1-A86D0AE5A7F5}"/>
                </a:ext>
              </a:extLst>
            </p:cNvPr>
            <p:cNvSpPr/>
            <p:nvPr/>
          </p:nvSpPr>
          <p:spPr>
            <a:xfrm>
              <a:off x="2443641" y="1866384"/>
              <a:ext cx="605733" cy="597907"/>
            </a:xfrm>
            <a:custGeom>
              <a:avLst/>
              <a:gdLst>
                <a:gd name="connsiteX0" fmla="*/ 217640 w 435279"/>
                <a:gd name="connsiteY0" fmla="*/ 438088 h 438088"/>
                <a:gd name="connsiteX1" fmla="*/ 0 w 435279"/>
                <a:gd name="connsiteY1" fmla="*/ 219044 h 438088"/>
                <a:gd name="connsiteX2" fmla="*/ 217640 w 435279"/>
                <a:gd name="connsiteY2" fmla="*/ 0 h 438088"/>
                <a:gd name="connsiteX3" fmla="*/ 435280 w 435279"/>
                <a:gd name="connsiteY3" fmla="*/ 219044 h 438088"/>
                <a:gd name="connsiteX4" fmla="*/ 217640 w 435279"/>
                <a:gd name="connsiteY4" fmla="*/ 438088 h 438088"/>
                <a:gd name="connsiteX5" fmla="*/ 217640 w 435279"/>
                <a:gd name="connsiteY5" fmla="*/ 438088 h 438088"/>
                <a:gd name="connsiteX6" fmla="*/ 217640 w 435279"/>
                <a:gd name="connsiteY6" fmla="*/ 48325 h 438088"/>
                <a:gd name="connsiteX7" fmla="*/ 48442 w 435279"/>
                <a:gd name="connsiteY7" fmla="*/ 219044 h 438088"/>
                <a:gd name="connsiteX8" fmla="*/ 217640 w 435279"/>
                <a:gd name="connsiteY8" fmla="*/ 389763 h 438088"/>
                <a:gd name="connsiteX9" fmla="*/ 386837 w 435279"/>
                <a:gd name="connsiteY9" fmla="*/ 219044 h 438088"/>
                <a:gd name="connsiteX10" fmla="*/ 217640 w 435279"/>
                <a:gd name="connsiteY10" fmla="*/ 48325 h 438088"/>
                <a:gd name="connsiteX11" fmla="*/ 217640 w 435279"/>
                <a:gd name="connsiteY11" fmla="*/ 48325 h 43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5279" h="438088">
                  <a:moveTo>
                    <a:pt x="217640" y="438088"/>
                  </a:moveTo>
                  <a:cubicBezTo>
                    <a:pt x="97587" y="438088"/>
                    <a:pt x="0" y="339799"/>
                    <a:pt x="0" y="219044"/>
                  </a:cubicBezTo>
                  <a:cubicBezTo>
                    <a:pt x="0" y="98289"/>
                    <a:pt x="97587" y="0"/>
                    <a:pt x="217640" y="0"/>
                  </a:cubicBezTo>
                  <a:cubicBezTo>
                    <a:pt x="337693" y="0"/>
                    <a:pt x="435280" y="98289"/>
                    <a:pt x="435280" y="219044"/>
                  </a:cubicBezTo>
                  <a:cubicBezTo>
                    <a:pt x="435280" y="339799"/>
                    <a:pt x="337693" y="438088"/>
                    <a:pt x="217640" y="438088"/>
                  </a:cubicBezTo>
                  <a:lnTo>
                    <a:pt x="217640" y="438088"/>
                  </a:lnTo>
                  <a:close/>
                  <a:moveTo>
                    <a:pt x="217640" y="48325"/>
                  </a:moveTo>
                  <a:cubicBezTo>
                    <a:pt x="124382" y="48325"/>
                    <a:pt x="48442" y="124850"/>
                    <a:pt x="48442" y="219044"/>
                  </a:cubicBezTo>
                  <a:cubicBezTo>
                    <a:pt x="48442" y="313238"/>
                    <a:pt x="124382" y="389763"/>
                    <a:pt x="217640" y="389763"/>
                  </a:cubicBezTo>
                  <a:cubicBezTo>
                    <a:pt x="310898" y="389763"/>
                    <a:pt x="386837" y="313238"/>
                    <a:pt x="386837" y="219044"/>
                  </a:cubicBezTo>
                  <a:cubicBezTo>
                    <a:pt x="386837" y="124850"/>
                    <a:pt x="310898" y="48325"/>
                    <a:pt x="217640" y="48325"/>
                  </a:cubicBezTo>
                  <a:lnTo>
                    <a:pt x="217640" y="48325"/>
                  </a:lnTo>
                  <a:close/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pic>
          <p:nvPicPr>
            <p:cNvPr id="11" name="Imagem 10" descr="Ícone&#10;&#10;Descrição gerada automaticamente">
              <a:extLst>
                <a:ext uri="{FF2B5EF4-FFF2-40B4-BE49-F238E27FC236}">
                  <a16:creationId xmlns:a16="http://schemas.microsoft.com/office/drawing/2014/main" id="{5A78BFDB-40AC-9384-21C4-232CCCC2F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604" y="1937561"/>
              <a:ext cx="546607" cy="546607"/>
            </a:xfrm>
            <a:prstGeom prst="rect">
              <a:avLst/>
            </a:prstGeom>
          </p:spPr>
        </p:pic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AEC77D55-8A25-B10B-9A01-3657B4569325}"/>
              </a:ext>
            </a:extLst>
          </p:cNvPr>
          <p:cNvSpPr/>
          <p:nvPr/>
        </p:nvSpPr>
        <p:spPr>
          <a:xfrm>
            <a:off x="5325845" y="1344542"/>
            <a:ext cx="131043" cy="49419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Nome do tema">
            <a:extLst>
              <a:ext uri="{FF2B5EF4-FFF2-40B4-BE49-F238E27FC236}">
                <a16:creationId xmlns:a16="http://schemas.microsoft.com/office/drawing/2014/main" id="{4A8DBA2E-7B12-79D8-E0BC-19D103910380}"/>
              </a:ext>
            </a:extLst>
          </p:cNvPr>
          <p:cNvSpPr txBox="1"/>
          <p:nvPr/>
        </p:nvSpPr>
        <p:spPr>
          <a:xfrm>
            <a:off x="181810" y="159590"/>
            <a:ext cx="11387889" cy="786050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dirty="0"/>
              <a:t>Abertura Plano Brasil Mais Produção - Qualificador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429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aixaDeTexto 56">
            <a:extLst>
              <a:ext uri="{FF2B5EF4-FFF2-40B4-BE49-F238E27FC236}">
                <a16:creationId xmlns:a16="http://schemas.microsoft.com/office/drawing/2014/main" id="{CB7B543F-D78E-A68C-75C3-F1284A261B97}"/>
              </a:ext>
            </a:extLst>
          </p:cNvPr>
          <p:cNvSpPr txBox="1"/>
          <p:nvPr/>
        </p:nvSpPr>
        <p:spPr>
          <a:xfrm>
            <a:off x="297826" y="3319527"/>
            <a:ext cx="5277125" cy="95408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pt-BR" sz="1600" b="1">
                <a:solidFill>
                  <a:schemeClr val="accent1"/>
                </a:solidFill>
              </a:rPr>
              <a:t>Plano Mais Produção:</a:t>
            </a:r>
            <a:r>
              <a:rPr lang="pt-BR" sz="2400" b="1">
                <a:solidFill>
                  <a:schemeClr val="accent1"/>
                </a:solidFill>
              </a:rPr>
              <a:t> R$ 300 bi</a:t>
            </a:r>
            <a:endParaRPr lang="pt-BR" sz="1600" b="1">
              <a:solidFill>
                <a:schemeClr val="accent1"/>
              </a:solidFill>
            </a:endParaRPr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9F370F8E-66AB-0C17-F7C6-CFDC26EF8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16752" y="2617960"/>
            <a:ext cx="321211" cy="3651858"/>
          </a:xfrm>
          <a:prstGeom prst="rect">
            <a:avLst/>
          </a:prstGeom>
        </p:spPr>
      </p:pic>
      <p:sp>
        <p:nvSpPr>
          <p:cNvPr id="59" name="CaixaDeTexto 58">
            <a:extLst>
              <a:ext uri="{FF2B5EF4-FFF2-40B4-BE49-F238E27FC236}">
                <a16:creationId xmlns:a16="http://schemas.microsoft.com/office/drawing/2014/main" id="{1A0E18D6-BF21-5FD5-BF23-0DBC94B2638D}"/>
              </a:ext>
            </a:extLst>
          </p:cNvPr>
          <p:cNvSpPr txBox="1"/>
          <p:nvPr/>
        </p:nvSpPr>
        <p:spPr>
          <a:xfrm>
            <a:off x="1051428" y="4709280"/>
            <a:ext cx="3417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>
                <a:solidFill>
                  <a:srgbClr val="1E428B"/>
                </a:solidFill>
              </a:rPr>
              <a:t>Crédito                       R$ 271 bi</a:t>
            </a:r>
            <a:br>
              <a:rPr lang="pt-BR" b="1">
                <a:solidFill>
                  <a:srgbClr val="1E428B"/>
                </a:solidFill>
              </a:rPr>
            </a:br>
            <a:r>
              <a:rPr lang="pt-BR" b="1">
                <a:solidFill>
                  <a:srgbClr val="00B050"/>
                </a:solidFill>
              </a:rPr>
              <a:t>Não reembolsável    R$ 21 bi</a:t>
            </a:r>
            <a:br>
              <a:rPr lang="pt-BR" b="1">
                <a:solidFill>
                  <a:srgbClr val="00B050"/>
                </a:solidFill>
              </a:rPr>
            </a:br>
            <a:r>
              <a:rPr lang="pt-BR" b="1" err="1">
                <a:solidFill>
                  <a:srgbClr val="FF3300"/>
                </a:solidFill>
              </a:rPr>
              <a:t>Equity</a:t>
            </a:r>
            <a:r>
              <a:rPr lang="pt-BR" b="1">
                <a:solidFill>
                  <a:srgbClr val="FF3300"/>
                </a:solidFill>
              </a:rPr>
              <a:t>                         R$ 8 bi</a:t>
            </a:r>
          </a:p>
        </p:txBody>
      </p:sp>
      <p:cxnSp>
        <p:nvCxnSpPr>
          <p:cNvPr id="60" name="Conector reto 59">
            <a:extLst>
              <a:ext uri="{FF2B5EF4-FFF2-40B4-BE49-F238E27FC236}">
                <a16:creationId xmlns:a16="http://schemas.microsoft.com/office/drawing/2014/main" id="{FE0E8692-879A-9A2C-4DAE-44279F1E14F5}"/>
              </a:ext>
            </a:extLst>
          </p:cNvPr>
          <p:cNvCxnSpPr>
            <a:cxnSpLocks/>
          </p:cNvCxnSpPr>
          <p:nvPr/>
        </p:nvCxnSpPr>
        <p:spPr>
          <a:xfrm>
            <a:off x="1051430" y="4100736"/>
            <a:ext cx="36518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to 65">
            <a:extLst>
              <a:ext uri="{FF2B5EF4-FFF2-40B4-BE49-F238E27FC236}">
                <a16:creationId xmlns:a16="http://schemas.microsoft.com/office/drawing/2014/main" id="{F7732A4C-E8AC-48DA-2651-A20B1BBFBD9D}"/>
              </a:ext>
            </a:extLst>
          </p:cNvPr>
          <p:cNvCxnSpPr>
            <a:cxnSpLocks/>
          </p:cNvCxnSpPr>
          <p:nvPr/>
        </p:nvCxnSpPr>
        <p:spPr>
          <a:xfrm>
            <a:off x="1051428" y="3512675"/>
            <a:ext cx="365185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ECD14792-521D-A4B4-C6A1-AA5D39BCA94C}"/>
              </a:ext>
            </a:extLst>
          </p:cNvPr>
          <p:cNvCxnSpPr>
            <a:cxnSpLocks/>
          </p:cNvCxnSpPr>
          <p:nvPr/>
        </p:nvCxnSpPr>
        <p:spPr>
          <a:xfrm flipH="1">
            <a:off x="3179897" y="1690841"/>
            <a:ext cx="1" cy="1326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A4165F54-EB16-DEB0-7556-951C117B57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7795" y="2215613"/>
            <a:ext cx="1177189" cy="881784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D32D498D-C795-0368-499D-421162F4D088}"/>
              </a:ext>
            </a:extLst>
          </p:cNvPr>
          <p:cNvSpPr/>
          <p:nvPr/>
        </p:nvSpPr>
        <p:spPr>
          <a:xfrm>
            <a:off x="2211108" y="2016420"/>
            <a:ext cx="1450564" cy="1303331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24F7045-6194-DD6A-03A7-A50C49657B84}"/>
              </a:ext>
            </a:extLst>
          </p:cNvPr>
          <p:cNvSpPr/>
          <p:nvPr/>
        </p:nvSpPr>
        <p:spPr>
          <a:xfrm>
            <a:off x="5676148" y="1344542"/>
            <a:ext cx="5225134" cy="5707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72000" bIns="108000" anchor="b" anchorCtr="0">
            <a:spAutoFit/>
          </a:bodyPr>
          <a:lstStyle/>
          <a:p>
            <a:pPr defTabSz="914400" hangingPunct="0"/>
            <a:r>
              <a:rPr lang="pt-PT" sz="3000" b="1" kern="0" cap="all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EXPORTADORA</a:t>
            </a:r>
          </a:p>
        </p:txBody>
      </p:sp>
      <p:sp>
        <p:nvSpPr>
          <p:cNvPr id="5" name="CaixaDeTexto 42">
            <a:extLst>
              <a:ext uri="{FF2B5EF4-FFF2-40B4-BE49-F238E27FC236}">
                <a16:creationId xmlns:a16="http://schemas.microsoft.com/office/drawing/2014/main" id="{3F46F8CA-49CB-52CC-B8B5-A0D4752A2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4951" y="2393011"/>
            <a:ext cx="4909956" cy="2050878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80000" tIns="180000" rIns="180000" bIns="180000" anchor="t" anchorCtr="0">
            <a:noAutofit/>
          </a:bodyPr>
          <a:lstStyle>
            <a:lvl1pPr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marL="285750" indent="-285750" defTabSz="914400" hangingPunct="0">
              <a:buFont typeface="Arial" panose="020B0604020202020204" pitchFamily="34" charset="0"/>
              <a:buChar char="•"/>
              <a:defRPr/>
            </a:pPr>
            <a:r>
              <a:rPr lang="pt-BR" altLang="pt-BR" sz="20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Criação do </a:t>
            </a:r>
            <a:br>
              <a:rPr lang="pt-BR" altLang="pt-BR" sz="20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</a:br>
            <a:r>
              <a:rPr lang="pt-BR" altLang="pt-BR" sz="200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BNDES</a:t>
            </a:r>
            <a:r>
              <a:rPr lang="pt-BR" altLang="pt-BR" sz="20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 </a:t>
            </a:r>
            <a:r>
              <a:rPr lang="pt-BR" altLang="pt-BR" sz="2000" kern="0" dirty="0" err="1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Exim</a:t>
            </a:r>
            <a:r>
              <a:rPr lang="pt-BR" altLang="pt-BR" sz="200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 Bank </a:t>
            </a:r>
            <a:r>
              <a:rPr lang="pt-BR" altLang="pt-BR" sz="20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(PL 5719/2023)</a:t>
            </a:r>
          </a:p>
          <a:p>
            <a:pPr marL="285750" indent="-285750" defTabSz="914400" hangingPunct="0">
              <a:buFont typeface="Arial" panose="020B0604020202020204" pitchFamily="34" charset="0"/>
              <a:buChar char="•"/>
              <a:defRPr/>
            </a:pPr>
            <a:endParaRPr lang="pt-BR" altLang="pt-BR" sz="20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285750" indent="-285750" defTabSz="914400" hangingPunct="0">
              <a:buFont typeface="Arial" panose="020B0604020202020204" pitchFamily="34" charset="0"/>
              <a:buChar char="•"/>
              <a:defRPr/>
            </a:pPr>
            <a:r>
              <a:rPr lang="pt-BR" altLang="pt-BR" sz="20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Linhas de financiamento BNDES: </a:t>
            </a:r>
            <a:r>
              <a:rPr lang="pt-BR" altLang="pt-BR" sz="2000" kern="0" dirty="0" err="1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Pré</a:t>
            </a:r>
            <a:r>
              <a:rPr lang="pt-BR" altLang="pt-BR" sz="200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 Embarque e Pós Embarque Bens e Aeronaves</a:t>
            </a:r>
            <a:r>
              <a:rPr lang="pt-BR" altLang="pt-BR" sz="20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  (linhas em </a:t>
            </a:r>
            <a:r>
              <a:rPr lang="pt-BR" altLang="pt-BR" sz="2000" b="0" kern="0" dirty="0" err="1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TLP</a:t>
            </a:r>
            <a:r>
              <a:rPr lang="pt-BR" altLang="pt-BR" sz="20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, SELIC, </a:t>
            </a:r>
            <a:r>
              <a:rPr lang="pt-BR" altLang="pt-BR" sz="2000" b="0" kern="0" dirty="0" err="1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SOFR</a:t>
            </a:r>
            <a:r>
              <a:rPr lang="pt-BR" altLang="pt-BR" sz="20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 e US Treasury)</a:t>
            </a:r>
          </a:p>
          <a:p>
            <a:pPr marL="285750" indent="-285750" defTabSz="914400" hangingPunct="0">
              <a:buFont typeface="Arial" panose="020B0604020202020204" pitchFamily="34" charset="0"/>
              <a:buChar char="•"/>
              <a:defRPr/>
            </a:pPr>
            <a:endParaRPr lang="pt-BR" altLang="pt-BR" sz="20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285750" indent="-285750" defTabSz="914400" hangingPunct="0">
              <a:buFont typeface="Arial" panose="020B0604020202020204" pitchFamily="34" charset="0"/>
              <a:buChar char="•"/>
              <a:defRPr/>
            </a:pPr>
            <a:r>
              <a:rPr lang="pt-BR" altLang="pt-BR" sz="200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Redução do spread </a:t>
            </a:r>
            <a:r>
              <a:rPr lang="pt-BR" altLang="pt-BR" sz="20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para o pré-embarque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11701E-75B0-8B91-AAF8-60B0C1B41611}"/>
              </a:ext>
            </a:extLst>
          </p:cNvPr>
          <p:cNvSpPr txBox="1"/>
          <p:nvPr/>
        </p:nvSpPr>
        <p:spPr>
          <a:xfrm>
            <a:off x="5742507" y="1876618"/>
            <a:ext cx="131287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>
                <a:solidFill>
                  <a:srgbClr val="002060"/>
                </a:solidFill>
              </a:rPr>
              <a:t>R$ 40 bi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9EB6174-E69D-7832-29AD-8356C3C1C852}"/>
              </a:ext>
            </a:extLst>
          </p:cNvPr>
          <p:cNvGrpSpPr/>
          <p:nvPr/>
        </p:nvGrpSpPr>
        <p:grpSpPr>
          <a:xfrm>
            <a:off x="3233701" y="1653429"/>
            <a:ext cx="669936" cy="621198"/>
            <a:chOff x="7581433" y="1629507"/>
            <a:chExt cx="989147" cy="918518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16B1ED08-D999-864E-B618-322306207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1699" y1="52399" x2="51699" y2="5239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03752" y="1977618"/>
              <a:ext cx="766828" cy="542906"/>
            </a:xfrm>
            <a:prstGeom prst="rect">
              <a:avLst/>
            </a:prstGeom>
          </p:spPr>
        </p:pic>
        <p:sp>
          <p:nvSpPr>
            <p:cNvPr id="16" name="Freeform: Shape 1010">
              <a:extLst>
                <a:ext uri="{FF2B5EF4-FFF2-40B4-BE49-F238E27FC236}">
                  <a16:creationId xmlns:a16="http://schemas.microsoft.com/office/drawing/2014/main" id="{C6C81763-9DC2-7956-739D-87BA36D6BCEC}"/>
                </a:ext>
              </a:extLst>
            </p:cNvPr>
            <p:cNvSpPr/>
            <p:nvPr/>
          </p:nvSpPr>
          <p:spPr>
            <a:xfrm>
              <a:off x="7849599" y="1950118"/>
              <a:ext cx="605733" cy="597907"/>
            </a:xfrm>
            <a:custGeom>
              <a:avLst/>
              <a:gdLst>
                <a:gd name="connsiteX0" fmla="*/ 217640 w 435279"/>
                <a:gd name="connsiteY0" fmla="*/ 438088 h 438088"/>
                <a:gd name="connsiteX1" fmla="*/ 0 w 435279"/>
                <a:gd name="connsiteY1" fmla="*/ 219044 h 438088"/>
                <a:gd name="connsiteX2" fmla="*/ 217640 w 435279"/>
                <a:gd name="connsiteY2" fmla="*/ 0 h 438088"/>
                <a:gd name="connsiteX3" fmla="*/ 435280 w 435279"/>
                <a:gd name="connsiteY3" fmla="*/ 219044 h 438088"/>
                <a:gd name="connsiteX4" fmla="*/ 217640 w 435279"/>
                <a:gd name="connsiteY4" fmla="*/ 438088 h 438088"/>
                <a:gd name="connsiteX5" fmla="*/ 217640 w 435279"/>
                <a:gd name="connsiteY5" fmla="*/ 438088 h 438088"/>
                <a:gd name="connsiteX6" fmla="*/ 217640 w 435279"/>
                <a:gd name="connsiteY6" fmla="*/ 48325 h 438088"/>
                <a:gd name="connsiteX7" fmla="*/ 48442 w 435279"/>
                <a:gd name="connsiteY7" fmla="*/ 219044 h 438088"/>
                <a:gd name="connsiteX8" fmla="*/ 217640 w 435279"/>
                <a:gd name="connsiteY8" fmla="*/ 389763 h 438088"/>
                <a:gd name="connsiteX9" fmla="*/ 386837 w 435279"/>
                <a:gd name="connsiteY9" fmla="*/ 219044 h 438088"/>
                <a:gd name="connsiteX10" fmla="*/ 217640 w 435279"/>
                <a:gd name="connsiteY10" fmla="*/ 48325 h 438088"/>
                <a:gd name="connsiteX11" fmla="*/ 217640 w 435279"/>
                <a:gd name="connsiteY11" fmla="*/ 48325 h 43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5279" h="438088">
                  <a:moveTo>
                    <a:pt x="217640" y="438088"/>
                  </a:moveTo>
                  <a:cubicBezTo>
                    <a:pt x="97587" y="438088"/>
                    <a:pt x="0" y="339799"/>
                    <a:pt x="0" y="219044"/>
                  </a:cubicBezTo>
                  <a:cubicBezTo>
                    <a:pt x="0" y="98289"/>
                    <a:pt x="97587" y="0"/>
                    <a:pt x="217640" y="0"/>
                  </a:cubicBezTo>
                  <a:cubicBezTo>
                    <a:pt x="337693" y="0"/>
                    <a:pt x="435280" y="98289"/>
                    <a:pt x="435280" y="219044"/>
                  </a:cubicBezTo>
                  <a:cubicBezTo>
                    <a:pt x="435280" y="339799"/>
                    <a:pt x="337693" y="438088"/>
                    <a:pt x="217640" y="438088"/>
                  </a:cubicBezTo>
                  <a:lnTo>
                    <a:pt x="217640" y="438088"/>
                  </a:lnTo>
                  <a:close/>
                  <a:moveTo>
                    <a:pt x="217640" y="48325"/>
                  </a:moveTo>
                  <a:cubicBezTo>
                    <a:pt x="124382" y="48325"/>
                    <a:pt x="48442" y="124850"/>
                    <a:pt x="48442" y="219044"/>
                  </a:cubicBezTo>
                  <a:cubicBezTo>
                    <a:pt x="48442" y="313238"/>
                    <a:pt x="124382" y="389763"/>
                    <a:pt x="217640" y="389763"/>
                  </a:cubicBezTo>
                  <a:cubicBezTo>
                    <a:pt x="310898" y="389763"/>
                    <a:pt x="386837" y="313238"/>
                    <a:pt x="386837" y="219044"/>
                  </a:cubicBezTo>
                  <a:cubicBezTo>
                    <a:pt x="386837" y="124850"/>
                    <a:pt x="310898" y="48325"/>
                    <a:pt x="217640" y="48325"/>
                  </a:cubicBezTo>
                  <a:lnTo>
                    <a:pt x="217640" y="48325"/>
                  </a:lnTo>
                  <a:close/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D67FF58F-0A85-5ED4-5D68-7B304D3199B3}"/>
                </a:ext>
              </a:extLst>
            </p:cNvPr>
            <p:cNvSpPr txBox="1"/>
            <p:nvPr/>
          </p:nvSpPr>
          <p:spPr>
            <a:xfrm>
              <a:off x="7581433" y="1629507"/>
              <a:ext cx="605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>
                  <a:solidFill>
                    <a:srgbClr val="124485"/>
                  </a:solidFill>
                </a:rPr>
                <a:t>+</a:t>
              </a:r>
              <a:endParaRPr lang="pt-BR" sz="2800" b="1">
                <a:solidFill>
                  <a:srgbClr val="124485"/>
                </a:solidFill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EA2B2647-2827-977A-F54B-349076344DAA}"/>
              </a:ext>
            </a:extLst>
          </p:cNvPr>
          <p:cNvGrpSpPr/>
          <p:nvPr/>
        </p:nvGrpSpPr>
        <p:grpSpPr>
          <a:xfrm>
            <a:off x="1976837" y="1635535"/>
            <a:ext cx="580022" cy="613207"/>
            <a:chOff x="2624045" y="1699814"/>
            <a:chExt cx="873899" cy="918518"/>
          </a:xfrm>
        </p:grpSpPr>
        <p:sp>
          <p:nvSpPr>
            <p:cNvPr id="19" name="Freeform: Shape 1010">
              <a:extLst>
                <a:ext uri="{FF2B5EF4-FFF2-40B4-BE49-F238E27FC236}">
                  <a16:creationId xmlns:a16="http://schemas.microsoft.com/office/drawing/2014/main" id="{2BB5F7D6-AFEE-5C58-905E-C0D63C7902D9}"/>
                </a:ext>
              </a:extLst>
            </p:cNvPr>
            <p:cNvSpPr/>
            <p:nvPr/>
          </p:nvSpPr>
          <p:spPr>
            <a:xfrm>
              <a:off x="2892211" y="2020425"/>
              <a:ext cx="605733" cy="597907"/>
            </a:xfrm>
            <a:custGeom>
              <a:avLst/>
              <a:gdLst>
                <a:gd name="connsiteX0" fmla="*/ 217640 w 435279"/>
                <a:gd name="connsiteY0" fmla="*/ 438088 h 438088"/>
                <a:gd name="connsiteX1" fmla="*/ 0 w 435279"/>
                <a:gd name="connsiteY1" fmla="*/ 219044 h 438088"/>
                <a:gd name="connsiteX2" fmla="*/ 217640 w 435279"/>
                <a:gd name="connsiteY2" fmla="*/ 0 h 438088"/>
                <a:gd name="connsiteX3" fmla="*/ 435280 w 435279"/>
                <a:gd name="connsiteY3" fmla="*/ 219044 h 438088"/>
                <a:gd name="connsiteX4" fmla="*/ 217640 w 435279"/>
                <a:gd name="connsiteY4" fmla="*/ 438088 h 438088"/>
                <a:gd name="connsiteX5" fmla="*/ 217640 w 435279"/>
                <a:gd name="connsiteY5" fmla="*/ 438088 h 438088"/>
                <a:gd name="connsiteX6" fmla="*/ 217640 w 435279"/>
                <a:gd name="connsiteY6" fmla="*/ 48325 h 438088"/>
                <a:gd name="connsiteX7" fmla="*/ 48442 w 435279"/>
                <a:gd name="connsiteY7" fmla="*/ 219044 h 438088"/>
                <a:gd name="connsiteX8" fmla="*/ 217640 w 435279"/>
                <a:gd name="connsiteY8" fmla="*/ 389763 h 438088"/>
                <a:gd name="connsiteX9" fmla="*/ 386837 w 435279"/>
                <a:gd name="connsiteY9" fmla="*/ 219044 h 438088"/>
                <a:gd name="connsiteX10" fmla="*/ 217640 w 435279"/>
                <a:gd name="connsiteY10" fmla="*/ 48325 h 438088"/>
                <a:gd name="connsiteX11" fmla="*/ 217640 w 435279"/>
                <a:gd name="connsiteY11" fmla="*/ 48325 h 43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5279" h="438088">
                  <a:moveTo>
                    <a:pt x="217640" y="438088"/>
                  </a:moveTo>
                  <a:cubicBezTo>
                    <a:pt x="97587" y="438088"/>
                    <a:pt x="0" y="339799"/>
                    <a:pt x="0" y="219044"/>
                  </a:cubicBezTo>
                  <a:cubicBezTo>
                    <a:pt x="0" y="98289"/>
                    <a:pt x="97587" y="0"/>
                    <a:pt x="217640" y="0"/>
                  </a:cubicBezTo>
                  <a:cubicBezTo>
                    <a:pt x="337693" y="0"/>
                    <a:pt x="435280" y="98289"/>
                    <a:pt x="435280" y="219044"/>
                  </a:cubicBezTo>
                  <a:cubicBezTo>
                    <a:pt x="435280" y="339799"/>
                    <a:pt x="337693" y="438088"/>
                    <a:pt x="217640" y="438088"/>
                  </a:cubicBezTo>
                  <a:lnTo>
                    <a:pt x="217640" y="438088"/>
                  </a:lnTo>
                  <a:close/>
                  <a:moveTo>
                    <a:pt x="217640" y="48325"/>
                  </a:moveTo>
                  <a:cubicBezTo>
                    <a:pt x="124382" y="48325"/>
                    <a:pt x="48442" y="124850"/>
                    <a:pt x="48442" y="219044"/>
                  </a:cubicBezTo>
                  <a:cubicBezTo>
                    <a:pt x="48442" y="313238"/>
                    <a:pt x="124382" y="389763"/>
                    <a:pt x="217640" y="389763"/>
                  </a:cubicBezTo>
                  <a:cubicBezTo>
                    <a:pt x="310898" y="389763"/>
                    <a:pt x="386837" y="313238"/>
                    <a:pt x="386837" y="219044"/>
                  </a:cubicBezTo>
                  <a:cubicBezTo>
                    <a:pt x="386837" y="124850"/>
                    <a:pt x="310898" y="48325"/>
                    <a:pt x="217640" y="48325"/>
                  </a:cubicBezTo>
                  <a:lnTo>
                    <a:pt x="217640" y="48325"/>
                  </a:lnTo>
                  <a:close/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reeform: Shape 1011">
              <a:extLst>
                <a:ext uri="{FF2B5EF4-FFF2-40B4-BE49-F238E27FC236}">
                  <a16:creationId xmlns:a16="http://schemas.microsoft.com/office/drawing/2014/main" id="{FAA4DCBF-A9D5-80FA-12B2-DB5001F6607E}"/>
                </a:ext>
              </a:extLst>
            </p:cNvPr>
            <p:cNvSpPr/>
            <p:nvPr/>
          </p:nvSpPr>
          <p:spPr>
            <a:xfrm>
              <a:off x="3141200" y="2246624"/>
              <a:ext cx="118085" cy="227934"/>
            </a:xfrm>
            <a:custGeom>
              <a:avLst/>
              <a:gdLst>
                <a:gd name="connsiteX0" fmla="*/ 11268 w 84856"/>
                <a:gd name="connsiteY0" fmla="*/ 132808 h 167008"/>
                <a:gd name="connsiteX1" fmla="*/ 18757 w 84856"/>
                <a:gd name="connsiteY1" fmla="*/ 90099 h 167008"/>
                <a:gd name="connsiteX2" fmla="*/ 28352 w 84856"/>
                <a:gd name="connsiteY2" fmla="*/ 46922 h 167008"/>
                <a:gd name="connsiteX3" fmla="*/ 28235 w 84856"/>
                <a:gd name="connsiteY3" fmla="*/ 31477 h 167008"/>
                <a:gd name="connsiteX4" fmla="*/ 18406 w 84856"/>
                <a:gd name="connsiteY4" fmla="*/ 22935 h 167008"/>
                <a:gd name="connsiteX5" fmla="*/ 6705 w 84856"/>
                <a:gd name="connsiteY5" fmla="*/ 23754 h 167008"/>
                <a:gd name="connsiteX6" fmla="*/ 2141 w 84856"/>
                <a:gd name="connsiteY6" fmla="*/ 21648 h 167008"/>
                <a:gd name="connsiteX7" fmla="*/ 152 w 84856"/>
                <a:gd name="connsiteY7" fmla="*/ 14744 h 167008"/>
                <a:gd name="connsiteX8" fmla="*/ 1088 w 84856"/>
                <a:gd name="connsiteY8" fmla="*/ 12287 h 167008"/>
                <a:gd name="connsiteX9" fmla="*/ 39585 w 84856"/>
                <a:gd name="connsiteY9" fmla="*/ 1 h 167008"/>
                <a:gd name="connsiteX10" fmla="*/ 73869 w 84856"/>
                <a:gd name="connsiteY10" fmla="*/ 32998 h 167008"/>
                <a:gd name="connsiteX11" fmla="*/ 66614 w 84856"/>
                <a:gd name="connsiteY11" fmla="*/ 76409 h 167008"/>
                <a:gd name="connsiteX12" fmla="*/ 56902 w 84856"/>
                <a:gd name="connsiteY12" fmla="*/ 120405 h 167008"/>
                <a:gd name="connsiteX13" fmla="*/ 57019 w 84856"/>
                <a:gd name="connsiteY13" fmla="*/ 135499 h 167008"/>
                <a:gd name="connsiteX14" fmla="*/ 67901 w 84856"/>
                <a:gd name="connsiteY14" fmla="*/ 144158 h 167008"/>
                <a:gd name="connsiteX15" fmla="*/ 79836 w 84856"/>
                <a:gd name="connsiteY15" fmla="*/ 142988 h 167008"/>
                <a:gd name="connsiteX16" fmla="*/ 83698 w 84856"/>
                <a:gd name="connsiteY16" fmla="*/ 144743 h 167008"/>
                <a:gd name="connsiteX17" fmla="*/ 84400 w 84856"/>
                <a:gd name="connsiteY17" fmla="*/ 146732 h 167008"/>
                <a:gd name="connsiteX18" fmla="*/ 79719 w 84856"/>
                <a:gd name="connsiteY18" fmla="*/ 156678 h 167008"/>
                <a:gd name="connsiteX19" fmla="*/ 52456 w 84856"/>
                <a:gd name="connsiteY19" fmla="*/ 166507 h 167008"/>
                <a:gd name="connsiteX20" fmla="*/ 13959 w 84856"/>
                <a:gd name="connsiteY20" fmla="*/ 148487 h 167008"/>
                <a:gd name="connsiteX21" fmla="*/ 11151 w 84856"/>
                <a:gd name="connsiteY21" fmla="*/ 132574 h 16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4856" h="167008">
                  <a:moveTo>
                    <a:pt x="11268" y="132808"/>
                  </a:moveTo>
                  <a:cubicBezTo>
                    <a:pt x="11385" y="117480"/>
                    <a:pt x="15481" y="103789"/>
                    <a:pt x="18757" y="90099"/>
                  </a:cubicBezTo>
                  <a:cubicBezTo>
                    <a:pt x="22033" y="75824"/>
                    <a:pt x="26246" y="61666"/>
                    <a:pt x="28352" y="46922"/>
                  </a:cubicBezTo>
                  <a:cubicBezTo>
                    <a:pt x="29171" y="41774"/>
                    <a:pt x="29522" y="36625"/>
                    <a:pt x="28235" y="31477"/>
                  </a:cubicBezTo>
                  <a:cubicBezTo>
                    <a:pt x="26948" y="25977"/>
                    <a:pt x="24139" y="23637"/>
                    <a:pt x="18406" y="22935"/>
                  </a:cubicBezTo>
                  <a:cubicBezTo>
                    <a:pt x="14545" y="22467"/>
                    <a:pt x="10449" y="22233"/>
                    <a:pt x="6705" y="23754"/>
                  </a:cubicBezTo>
                  <a:cubicBezTo>
                    <a:pt x="4130" y="24690"/>
                    <a:pt x="2843" y="23754"/>
                    <a:pt x="2141" y="21648"/>
                  </a:cubicBezTo>
                  <a:cubicBezTo>
                    <a:pt x="1439" y="19425"/>
                    <a:pt x="854" y="16967"/>
                    <a:pt x="152" y="14744"/>
                  </a:cubicBezTo>
                  <a:cubicBezTo>
                    <a:pt x="-199" y="13574"/>
                    <a:pt x="35" y="12755"/>
                    <a:pt x="1088" y="12287"/>
                  </a:cubicBezTo>
                  <a:cubicBezTo>
                    <a:pt x="13374" y="6787"/>
                    <a:pt x="25543" y="235"/>
                    <a:pt x="39585" y="1"/>
                  </a:cubicBezTo>
                  <a:cubicBezTo>
                    <a:pt x="60647" y="-116"/>
                    <a:pt x="73752" y="12404"/>
                    <a:pt x="73869" y="32998"/>
                  </a:cubicBezTo>
                  <a:cubicBezTo>
                    <a:pt x="73869" y="47975"/>
                    <a:pt x="70008" y="62133"/>
                    <a:pt x="66614" y="76409"/>
                  </a:cubicBezTo>
                  <a:cubicBezTo>
                    <a:pt x="63221" y="91035"/>
                    <a:pt x="58892" y="105545"/>
                    <a:pt x="56902" y="120405"/>
                  </a:cubicBezTo>
                  <a:cubicBezTo>
                    <a:pt x="56200" y="125436"/>
                    <a:pt x="55732" y="130585"/>
                    <a:pt x="57019" y="135499"/>
                  </a:cubicBezTo>
                  <a:cubicBezTo>
                    <a:pt x="58307" y="141116"/>
                    <a:pt x="61583" y="143573"/>
                    <a:pt x="67901" y="144158"/>
                  </a:cubicBezTo>
                  <a:cubicBezTo>
                    <a:pt x="71997" y="144626"/>
                    <a:pt x="76209" y="144509"/>
                    <a:pt x="79836" y="142988"/>
                  </a:cubicBezTo>
                  <a:cubicBezTo>
                    <a:pt x="82060" y="142169"/>
                    <a:pt x="83113" y="142988"/>
                    <a:pt x="83698" y="144743"/>
                  </a:cubicBezTo>
                  <a:cubicBezTo>
                    <a:pt x="84049" y="145328"/>
                    <a:pt x="84166" y="146030"/>
                    <a:pt x="84400" y="146732"/>
                  </a:cubicBezTo>
                  <a:cubicBezTo>
                    <a:pt x="85726" y="151334"/>
                    <a:pt x="84166" y="154650"/>
                    <a:pt x="79719" y="156678"/>
                  </a:cubicBezTo>
                  <a:cubicBezTo>
                    <a:pt x="70944" y="160540"/>
                    <a:pt x="62402" y="165103"/>
                    <a:pt x="52456" y="166507"/>
                  </a:cubicBezTo>
                  <a:cubicBezTo>
                    <a:pt x="34787" y="168964"/>
                    <a:pt x="20044" y="162295"/>
                    <a:pt x="13959" y="148487"/>
                  </a:cubicBezTo>
                  <a:cubicBezTo>
                    <a:pt x="11736" y="143222"/>
                    <a:pt x="10917" y="137488"/>
                    <a:pt x="11151" y="132574"/>
                  </a:cubicBezTo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reeform: Shape 1012">
              <a:extLst>
                <a:ext uri="{FF2B5EF4-FFF2-40B4-BE49-F238E27FC236}">
                  <a16:creationId xmlns:a16="http://schemas.microsoft.com/office/drawing/2014/main" id="{B30DE162-DB86-2163-E325-08B2A44A6C79}"/>
                </a:ext>
              </a:extLst>
            </p:cNvPr>
            <p:cNvSpPr/>
            <p:nvPr/>
          </p:nvSpPr>
          <p:spPr>
            <a:xfrm>
              <a:off x="3143802" y="2132818"/>
              <a:ext cx="85976" cy="82405"/>
            </a:xfrm>
            <a:custGeom>
              <a:avLst/>
              <a:gdLst>
                <a:gd name="connsiteX0" fmla="*/ 0 w 61782"/>
                <a:gd name="connsiteY0" fmla="*/ 30072 h 60378"/>
                <a:gd name="connsiteX1" fmla="*/ 31359 w 61782"/>
                <a:gd name="connsiteY1" fmla="*/ 0 h 60378"/>
                <a:gd name="connsiteX2" fmla="*/ 61782 w 61782"/>
                <a:gd name="connsiteY2" fmla="*/ 30540 h 60378"/>
                <a:gd name="connsiteX3" fmla="*/ 30540 w 61782"/>
                <a:gd name="connsiteY3" fmla="*/ 60378 h 60378"/>
                <a:gd name="connsiteX4" fmla="*/ 0 w 61782"/>
                <a:gd name="connsiteY4" fmla="*/ 30072 h 6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782" h="60378">
                  <a:moveTo>
                    <a:pt x="0" y="30072"/>
                  </a:moveTo>
                  <a:cubicBezTo>
                    <a:pt x="0" y="13105"/>
                    <a:pt x="13924" y="0"/>
                    <a:pt x="31359" y="0"/>
                  </a:cubicBezTo>
                  <a:cubicBezTo>
                    <a:pt x="48325" y="117"/>
                    <a:pt x="61899" y="13807"/>
                    <a:pt x="61782" y="30540"/>
                  </a:cubicBezTo>
                  <a:cubicBezTo>
                    <a:pt x="61665" y="47155"/>
                    <a:pt x="47740" y="60495"/>
                    <a:pt x="30540" y="60378"/>
                  </a:cubicBezTo>
                  <a:cubicBezTo>
                    <a:pt x="13573" y="60378"/>
                    <a:pt x="0" y="46804"/>
                    <a:pt x="0" y="30072"/>
                  </a:cubicBezTo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306E5064-C5C0-6D2E-C84A-CD6AE3DDDF4E}"/>
                </a:ext>
              </a:extLst>
            </p:cNvPr>
            <p:cNvSpPr txBox="1"/>
            <p:nvPr/>
          </p:nvSpPr>
          <p:spPr>
            <a:xfrm>
              <a:off x="2624045" y="1699814"/>
              <a:ext cx="605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>
                  <a:solidFill>
                    <a:srgbClr val="124485"/>
                  </a:solidFill>
                </a:rPr>
                <a:t>+</a:t>
              </a:r>
              <a:endParaRPr lang="pt-BR" sz="2800" b="1">
                <a:solidFill>
                  <a:srgbClr val="124485"/>
                </a:solidFill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C1DDBA1-B166-2535-C4CF-0E91A22A966A}"/>
              </a:ext>
            </a:extLst>
          </p:cNvPr>
          <p:cNvGrpSpPr/>
          <p:nvPr/>
        </p:nvGrpSpPr>
        <p:grpSpPr>
          <a:xfrm>
            <a:off x="3233701" y="2759500"/>
            <a:ext cx="629357" cy="685318"/>
            <a:chOff x="2175475" y="1545773"/>
            <a:chExt cx="891736" cy="938395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D7CC7F10-949E-25AE-83A8-AFF31EA53F59}"/>
                </a:ext>
              </a:extLst>
            </p:cNvPr>
            <p:cNvSpPr txBox="1"/>
            <p:nvPr/>
          </p:nvSpPr>
          <p:spPr>
            <a:xfrm>
              <a:off x="2175475" y="1545773"/>
              <a:ext cx="605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>
                  <a:solidFill>
                    <a:srgbClr val="124485"/>
                  </a:solidFill>
                </a:rPr>
                <a:t>+</a:t>
              </a:r>
              <a:endParaRPr lang="pt-BR" sz="2800" b="1">
                <a:solidFill>
                  <a:srgbClr val="124485"/>
                </a:solidFill>
              </a:endParaRPr>
            </a:p>
          </p:txBody>
        </p:sp>
        <p:sp>
          <p:nvSpPr>
            <p:cNvPr id="10" name="Freeform: Shape 1010">
              <a:extLst>
                <a:ext uri="{FF2B5EF4-FFF2-40B4-BE49-F238E27FC236}">
                  <a16:creationId xmlns:a16="http://schemas.microsoft.com/office/drawing/2014/main" id="{7CA036F3-BAA2-20B5-92E1-A86D0AE5A7F5}"/>
                </a:ext>
              </a:extLst>
            </p:cNvPr>
            <p:cNvSpPr/>
            <p:nvPr/>
          </p:nvSpPr>
          <p:spPr>
            <a:xfrm>
              <a:off x="2443641" y="1866384"/>
              <a:ext cx="605733" cy="597907"/>
            </a:xfrm>
            <a:custGeom>
              <a:avLst/>
              <a:gdLst>
                <a:gd name="connsiteX0" fmla="*/ 217640 w 435279"/>
                <a:gd name="connsiteY0" fmla="*/ 438088 h 438088"/>
                <a:gd name="connsiteX1" fmla="*/ 0 w 435279"/>
                <a:gd name="connsiteY1" fmla="*/ 219044 h 438088"/>
                <a:gd name="connsiteX2" fmla="*/ 217640 w 435279"/>
                <a:gd name="connsiteY2" fmla="*/ 0 h 438088"/>
                <a:gd name="connsiteX3" fmla="*/ 435280 w 435279"/>
                <a:gd name="connsiteY3" fmla="*/ 219044 h 438088"/>
                <a:gd name="connsiteX4" fmla="*/ 217640 w 435279"/>
                <a:gd name="connsiteY4" fmla="*/ 438088 h 438088"/>
                <a:gd name="connsiteX5" fmla="*/ 217640 w 435279"/>
                <a:gd name="connsiteY5" fmla="*/ 438088 h 438088"/>
                <a:gd name="connsiteX6" fmla="*/ 217640 w 435279"/>
                <a:gd name="connsiteY6" fmla="*/ 48325 h 438088"/>
                <a:gd name="connsiteX7" fmla="*/ 48442 w 435279"/>
                <a:gd name="connsiteY7" fmla="*/ 219044 h 438088"/>
                <a:gd name="connsiteX8" fmla="*/ 217640 w 435279"/>
                <a:gd name="connsiteY8" fmla="*/ 389763 h 438088"/>
                <a:gd name="connsiteX9" fmla="*/ 386837 w 435279"/>
                <a:gd name="connsiteY9" fmla="*/ 219044 h 438088"/>
                <a:gd name="connsiteX10" fmla="*/ 217640 w 435279"/>
                <a:gd name="connsiteY10" fmla="*/ 48325 h 438088"/>
                <a:gd name="connsiteX11" fmla="*/ 217640 w 435279"/>
                <a:gd name="connsiteY11" fmla="*/ 48325 h 43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5279" h="438088">
                  <a:moveTo>
                    <a:pt x="217640" y="438088"/>
                  </a:moveTo>
                  <a:cubicBezTo>
                    <a:pt x="97587" y="438088"/>
                    <a:pt x="0" y="339799"/>
                    <a:pt x="0" y="219044"/>
                  </a:cubicBezTo>
                  <a:cubicBezTo>
                    <a:pt x="0" y="98289"/>
                    <a:pt x="97587" y="0"/>
                    <a:pt x="217640" y="0"/>
                  </a:cubicBezTo>
                  <a:cubicBezTo>
                    <a:pt x="337693" y="0"/>
                    <a:pt x="435280" y="98289"/>
                    <a:pt x="435280" y="219044"/>
                  </a:cubicBezTo>
                  <a:cubicBezTo>
                    <a:pt x="435280" y="339799"/>
                    <a:pt x="337693" y="438088"/>
                    <a:pt x="217640" y="438088"/>
                  </a:cubicBezTo>
                  <a:lnTo>
                    <a:pt x="217640" y="438088"/>
                  </a:lnTo>
                  <a:close/>
                  <a:moveTo>
                    <a:pt x="217640" y="48325"/>
                  </a:moveTo>
                  <a:cubicBezTo>
                    <a:pt x="124382" y="48325"/>
                    <a:pt x="48442" y="124850"/>
                    <a:pt x="48442" y="219044"/>
                  </a:cubicBezTo>
                  <a:cubicBezTo>
                    <a:pt x="48442" y="313238"/>
                    <a:pt x="124382" y="389763"/>
                    <a:pt x="217640" y="389763"/>
                  </a:cubicBezTo>
                  <a:cubicBezTo>
                    <a:pt x="310898" y="389763"/>
                    <a:pt x="386837" y="313238"/>
                    <a:pt x="386837" y="219044"/>
                  </a:cubicBezTo>
                  <a:cubicBezTo>
                    <a:pt x="386837" y="124850"/>
                    <a:pt x="310898" y="48325"/>
                    <a:pt x="217640" y="48325"/>
                  </a:cubicBezTo>
                  <a:lnTo>
                    <a:pt x="217640" y="48325"/>
                  </a:lnTo>
                  <a:close/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pic>
          <p:nvPicPr>
            <p:cNvPr id="11" name="Imagem 10" descr="Ícone&#10;&#10;Descrição gerada automaticamente">
              <a:extLst>
                <a:ext uri="{FF2B5EF4-FFF2-40B4-BE49-F238E27FC236}">
                  <a16:creationId xmlns:a16="http://schemas.microsoft.com/office/drawing/2014/main" id="{5A78BFDB-40AC-9384-21C4-232CCCC2F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604" y="1937561"/>
              <a:ext cx="546607" cy="546607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613746F-A471-67A0-07C6-EB0DE9BF67D1}"/>
              </a:ext>
            </a:extLst>
          </p:cNvPr>
          <p:cNvGrpSpPr/>
          <p:nvPr/>
        </p:nvGrpSpPr>
        <p:grpSpPr>
          <a:xfrm>
            <a:off x="1980084" y="2819584"/>
            <a:ext cx="639670" cy="625234"/>
            <a:chOff x="5145834" y="1483350"/>
            <a:chExt cx="950166" cy="1000818"/>
          </a:xfrm>
        </p:grpSpPr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F000B777-DA34-E0E3-DC80-A33BE0D19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50141" y1="43380" x2="50141" y2="43380"/>
                          <a14:foregroundMark x1="64038" y1="58592" x2="64038" y2="58592"/>
                          <a14:foregroundMark x1="59718" y1="53521" x2="59718" y2="53521"/>
                        </a14:backgroundRemoval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31491" y="1827516"/>
              <a:ext cx="864509" cy="627979"/>
            </a:xfrm>
            <a:prstGeom prst="rect">
              <a:avLst/>
            </a:prstGeom>
          </p:spPr>
        </p:pic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807036B5-5AA4-A335-C838-3255A45B00BD}"/>
                </a:ext>
              </a:extLst>
            </p:cNvPr>
            <p:cNvSpPr txBox="1"/>
            <p:nvPr/>
          </p:nvSpPr>
          <p:spPr>
            <a:xfrm>
              <a:off x="5145834" y="1483350"/>
              <a:ext cx="605733" cy="70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>
                  <a:solidFill>
                    <a:srgbClr val="124485"/>
                  </a:solidFill>
                </a:rPr>
                <a:t>+</a:t>
              </a:r>
              <a:endParaRPr lang="pt-BR" sz="2800" b="1">
                <a:solidFill>
                  <a:srgbClr val="124485"/>
                </a:solidFill>
              </a:endParaRPr>
            </a:p>
          </p:txBody>
        </p:sp>
        <p:sp>
          <p:nvSpPr>
            <p:cNvPr id="26" name="Freeform: Shape 1010">
              <a:extLst>
                <a:ext uri="{FF2B5EF4-FFF2-40B4-BE49-F238E27FC236}">
                  <a16:creationId xmlns:a16="http://schemas.microsoft.com/office/drawing/2014/main" id="{F41A5F34-D70D-C6EB-5D1A-17872CCAF332}"/>
                </a:ext>
              </a:extLst>
            </p:cNvPr>
            <p:cNvSpPr/>
            <p:nvPr/>
          </p:nvSpPr>
          <p:spPr>
            <a:xfrm>
              <a:off x="5414000" y="1832688"/>
              <a:ext cx="605733" cy="651480"/>
            </a:xfrm>
            <a:custGeom>
              <a:avLst/>
              <a:gdLst>
                <a:gd name="connsiteX0" fmla="*/ 217640 w 435279"/>
                <a:gd name="connsiteY0" fmla="*/ 438088 h 438088"/>
                <a:gd name="connsiteX1" fmla="*/ 0 w 435279"/>
                <a:gd name="connsiteY1" fmla="*/ 219044 h 438088"/>
                <a:gd name="connsiteX2" fmla="*/ 217640 w 435279"/>
                <a:gd name="connsiteY2" fmla="*/ 0 h 438088"/>
                <a:gd name="connsiteX3" fmla="*/ 435280 w 435279"/>
                <a:gd name="connsiteY3" fmla="*/ 219044 h 438088"/>
                <a:gd name="connsiteX4" fmla="*/ 217640 w 435279"/>
                <a:gd name="connsiteY4" fmla="*/ 438088 h 438088"/>
                <a:gd name="connsiteX5" fmla="*/ 217640 w 435279"/>
                <a:gd name="connsiteY5" fmla="*/ 438088 h 438088"/>
                <a:gd name="connsiteX6" fmla="*/ 217640 w 435279"/>
                <a:gd name="connsiteY6" fmla="*/ 48325 h 438088"/>
                <a:gd name="connsiteX7" fmla="*/ 48442 w 435279"/>
                <a:gd name="connsiteY7" fmla="*/ 219044 h 438088"/>
                <a:gd name="connsiteX8" fmla="*/ 217640 w 435279"/>
                <a:gd name="connsiteY8" fmla="*/ 389763 h 438088"/>
                <a:gd name="connsiteX9" fmla="*/ 386837 w 435279"/>
                <a:gd name="connsiteY9" fmla="*/ 219044 h 438088"/>
                <a:gd name="connsiteX10" fmla="*/ 217640 w 435279"/>
                <a:gd name="connsiteY10" fmla="*/ 48325 h 438088"/>
                <a:gd name="connsiteX11" fmla="*/ 217640 w 435279"/>
                <a:gd name="connsiteY11" fmla="*/ 48325 h 43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5279" h="438088">
                  <a:moveTo>
                    <a:pt x="217640" y="438088"/>
                  </a:moveTo>
                  <a:cubicBezTo>
                    <a:pt x="97587" y="438088"/>
                    <a:pt x="0" y="339799"/>
                    <a:pt x="0" y="219044"/>
                  </a:cubicBezTo>
                  <a:cubicBezTo>
                    <a:pt x="0" y="98289"/>
                    <a:pt x="97587" y="0"/>
                    <a:pt x="217640" y="0"/>
                  </a:cubicBezTo>
                  <a:cubicBezTo>
                    <a:pt x="337693" y="0"/>
                    <a:pt x="435280" y="98289"/>
                    <a:pt x="435280" y="219044"/>
                  </a:cubicBezTo>
                  <a:cubicBezTo>
                    <a:pt x="435280" y="339799"/>
                    <a:pt x="337693" y="438088"/>
                    <a:pt x="217640" y="438088"/>
                  </a:cubicBezTo>
                  <a:lnTo>
                    <a:pt x="217640" y="438088"/>
                  </a:lnTo>
                  <a:close/>
                  <a:moveTo>
                    <a:pt x="217640" y="48325"/>
                  </a:moveTo>
                  <a:cubicBezTo>
                    <a:pt x="124382" y="48325"/>
                    <a:pt x="48442" y="124850"/>
                    <a:pt x="48442" y="219044"/>
                  </a:cubicBezTo>
                  <a:cubicBezTo>
                    <a:pt x="48442" y="313238"/>
                    <a:pt x="124382" y="389763"/>
                    <a:pt x="217640" y="389763"/>
                  </a:cubicBezTo>
                  <a:cubicBezTo>
                    <a:pt x="310898" y="389763"/>
                    <a:pt x="386837" y="313238"/>
                    <a:pt x="386837" y="219044"/>
                  </a:cubicBezTo>
                  <a:cubicBezTo>
                    <a:pt x="386837" y="124850"/>
                    <a:pt x="310898" y="48325"/>
                    <a:pt x="217640" y="48325"/>
                  </a:cubicBezTo>
                  <a:lnTo>
                    <a:pt x="217640" y="48325"/>
                  </a:lnTo>
                  <a:close/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7" name="Retângulo 26">
            <a:extLst>
              <a:ext uri="{FF2B5EF4-FFF2-40B4-BE49-F238E27FC236}">
                <a16:creationId xmlns:a16="http://schemas.microsoft.com/office/drawing/2014/main" id="{68617E10-9FF3-AABD-0F76-35D44C7D88B6}"/>
              </a:ext>
            </a:extLst>
          </p:cNvPr>
          <p:cNvSpPr/>
          <p:nvPr/>
        </p:nvSpPr>
        <p:spPr>
          <a:xfrm>
            <a:off x="5325845" y="1344542"/>
            <a:ext cx="131043" cy="49419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Nome do tema">
            <a:extLst>
              <a:ext uri="{FF2B5EF4-FFF2-40B4-BE49-F238E27FC236}">
                <a16:creationId xmlns:a16="http://schemas.microsoft.com/office/drawing/2014/main" id="{5C438C39-721E-0D26-2DB0-19AABA40AAA8}"/>
              </a:ext>
            </a:extLst>
          </p:cNvPr>
          <p:cNvSpPr txBox="1"/>
          <p:nvPr/>
        </p:nvSpPr>
        <p:spPr>
          <a:xfrm>
            <a:off x="181810" y="159590"/>
            <a:ext cx="11387889" cy="786050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dirty="0"/>
              <a:t>Abertura Plano Brasil Mais Produção - Qualificador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668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ema do Office">
  <a:themeElements>
    <a:clrScheme name="BNDES_PPT">
      <a:dk1>
        <a:srgbClr val="7B7B7B"/>
      </a:dk1>
      <a:lt1>
        <a:sysClr val="window" lastClr="FFFFFF"/>
      </a:lt1>
      <a:dk2>
        <a:srgbClr val="C9C9C9"/>
      </a:dk2>
      <a:lt2>
        <a:srgbClr val="FFFFFF"/>
      </a:lt2>
      <a:accent1>
        <a:srgbClr val="1E428B"/>
      </a:accent1>
      <a:accent2>
        <a:srgbClr val="009933"/>
      </a:accent2>
      <a:accent3>
        <a:srgbClr val="E75300"/>
      </a:accent3>
      <a:accent4>
        <a:srgbClr val="52BBB5"/>
      </a:accent4>
      <a:accent5>
        <a:srgbClr val="759CB8"/>
      </a:accent5>
      <a:accent6>
        <a:srgbClr val="65B32E"/>
      </a:accent6>
      <a:hlink>
        <a:srgbClr val="1E428B"/>
      </a:hlink>
      <a:folHlink>
        <a:srgbClr val="759CB8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NDES_PPTPADRAO_2023 final.potx" id="{372600E5-5449-4785-A534-D5512674F534}" vid="{44BE1CB9-669F-4201-A1DB-9F37178D987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a8c674-4377-4450-b2c4-4203febfafc5">
      <Terms xmlns="http://schemas.microsoft.com/office/infopath/2007/PartnerControls"/>
    </lcf76f155ced4ddcb4097134ff3c332f>
    <TaxCatchAll xmlns="376d17c7-131e-4412-908d-0e740d2a6357" xsi:nil="true"/>
    <SharedWithUsers xmlns="376d17c7-131e-4412-908d-0e740d2a6357">
      <UserInfo>
        <DisplayName>Joao Paulo Pieroni</DisplayName>
        <AccountId>123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4577481D0800A4B909ED740B2E8ECC3" ma:contentTypeVersion="14" ma:contentTypeDescription="Crie um novo documento." ma:contentTypeScope="" ma:versionID="f2f3600271fc9d01b0f6812520eade31">
  <xsd:schema xmlns:xsd="http://www.w3.org/2001/XMLSchema" xmlns:xs="http://www.w3.org/2001/XMLSchema" xmlns:p="http://schemas.microsoft.com/office/2006/metadata/properties" xmlns:ns2="c1a8c674-4377-4450-b2c4-4203febfafc5" xmlns:ns3="376d17c7-131e-4412-908d-0e740d2a6357" targetNamespace="http://schemas.microsoft.com/office/2006/metadata/properties" ma:root="true" ma:fieldsID="b4777e4c08832fd58bc4a21c8a82732e" ns2:_="" ns3:_="">
    <xsd:import namespace="c1a8c674-4377-4450-b2c4-4203febfafc5"/>
    <xsd:import namespace="376d17c7-131e-4412-908d-0e740d2a63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a8c674-4377-4450-b2c4-4203febfaf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Marcações de imagem" ma:readOnly="false" ma:fieldId="{5cf76f15-5ced-4ddc-b409-7134ff3c332f}" ma:taxonomyMulti="true" ma:sspId="5e383b01-0ffd-4175-b79a-156d4b5bae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6d17c7-131e-4412-908d-0e740d2a635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bf1e90d-b788-46c9-bb36-52e74c5490a1}" ma:internalName="TaxCatchAll" ma:showField="CatchAllData" ma:web="376d17c7-131e-4412-908d-0e740d2a63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331484-2C7D-4991-8A0F-A9D83F4213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B8C1F3-4761-45FE-A344-E4F9503C4D62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c1a8c674-4377-4450-b2c4-4203febfafc5"/>
    <ds:schemaRef ds:uri="http://purl.org/dc/dcmitype/"/>
    <ds:schemaRef ds:uri="http://schemas.microsoft.com/office/infopath/2007/PartnerControls"/>
    <ds:schemaRef ds:uri="376d17c7-131e-4412-908d-0e740d2a6357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7672ABE-4555-4CA7-AD22-38AE32B18B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a8c674-4377-4450-b2c4-4203febfafc5"/>
    <ds:schemaRef ds:uri="376d17c7-131e-4412-908d-0e740d2a63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0382c8c-adbe-46e3-9db2-77e073215796}" enabled="1" method="Privileged" siteId="{7e2324c6-6925-427e-b56d-4e6eda16752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BNDES_PPTPADRAO_2023 final (1)</Template>
  <TotalTime>13</TotalTime>
  <Words>941</Words>
  <Application>Microsoft Office PowerPoint</Application>
  <PresentationFormat>Widescreen</PresentationFormat>
  <Paragraphs>189</Paragraphs>
  <Slides>16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3" baseType="lpstr">
      <vt:lpstr>Arial</vt:lpstr>
      <vt:lpstr>Avenir Next Regular</vt:lpstr>
      <vt:lpstr>Calibri</vt:lpstr>
      <vt:lpstr>Calibri Light</vt:lpstr>
      <vt:lpstr>Helvetica</vt:lpstr>
      <vt:lpstr>Wingdings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BNDES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Patricia Dias Fernandes</dc:creator>
  <cp:lastModifiedBy>Joao Paulo Pieroni</cp:lastModifiedBy>
  <cp:revision>3</cp:revision>
  <cp:lastPrinted>2024-02-05T15:19:07Z</cp:lastPrinted>
  <dcterms:created xsi:type="dcterms:W3CDTF">2023-05-11T12:41:46Z</dcterms:created>
  <dcterms:modified xsi:type="dcterms:W3CDTF">2024-04-16T14:13:47Z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0x01010084577481D0800A4B909ED740B2E8ECC3</vt:lpwstr>
  </property>
  <property fmtid="{D5CDD505-2E9C-101B-9397-08002B2CF9AE}" pid="3" name="MediaServiceImageTags">
    <vt:lpwstr/>
  </property>
</Properties>
</file>