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22" r:id="rId2"/>
    <p:sldId id="336" r:id="rId3"/>
    <p:sldId id="337" r:id="rId4"/>
    <p:sldId id="338" r:id="rId5"/>
    <p:sldId id="339" r:id="rId6"/>
    <p:sldId id="357" r:id="rId7"/>
    <p:sldId id="358" r:id="rId8"/>
    <p:sldId id="323" r:id="rId9"/>
    <p:sldId id="355" r:id="rId10"/>
    <p:sldId id="332" r:id="rId11"/>
    <p:sldId id="360" r:id="rId12"/>
    <p:sldId id="346" r:id="rId13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79" autoAdjust="0"/>
    <p:restoredTop sz="93592" autoAdjust="0"/>
  </p:normalViewPr>
  <p:slideViewPr>
    <p:cSldViewPr>
      <p:cViewPr varScale="1">
        <p:scale>
          <a:sx n="66" d="100"/>
          <a:sy n="66" d="100"/>
        </p:scale>
        <p:origin x="154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406633320274349"/>
          <c:y val="0.3432999639270361"/>
          <c:w val="0.5605322547715873"/>
          <c:h val="0.47992619977069545"/>
        </c:manualLayout>
      </c:layout>
      <c:pie3D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Frequência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19"/>
            <c:bubble3D val="0"/>
            <c:spPr>
              <a:solidFill>
                <a:schemeClr val="accent2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0"/>
            <c:bubble3D val="0"/>
            <c:spPr>
              <a:solidFill>
                <a:schemeClr val="accent3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1"/>
            <c:bubble3D val="0"/>
            <c:spPr>
              <a:solidFill>
                <a:schemeClr val="accent4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2"/>
            <c:bubble3D val="0"/>
            <c:spPr>
              <a:solidFill>
                <a:schemeClr val="accent5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3"/>
            <c:bubble3D val="0"/>
            <c:spPr>
              <a:solidFill>
                <a:schemeClr val="accent6">
                  <a:lumMod val="8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4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5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6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Pt>
            <c:idx val="27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</c:dPt>
          <c:dLbls>
            <c:dLbl>
              <c:idx val="0"/>
              <c:layout>
                <c:manualLayout>
                  <c:x val="2.067253358036128E-2"/>
                  <c:y val="-0.1490272272807087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739220832690032"/>
                      <c:h val="0.10293598992671656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0.11408250956601247"/>
                  <c:y val="-0.1659179383183628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562018220042046"/>
                      <c:h val="7.5994476471007197E-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0.18898450928928001"/>
                  <c:y val="-0.10808519068251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5429643353404343"/>
                  <c:y val="-4.2683324903912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14463311203746582"/>
                  <c:y val="-1.804452685433514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15659492563429572"/>
                  <c:y val="1.891554620398399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6.2901651999382427E-2"/>
                  <c:y val="3.670081207593373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3.4374813442437341E-2"/>
                  <c:y val="2.45649780810034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284344668899568"/>
                      <c:h val="9.3181209491670663E-2"/>
                    </c:manualLayout>
                  </c15:layout>
                </c:ext>
              </c:extLst>
            </c:dLbl>
            <c:dLbl>
              <c:idx val="8"/>
              <c:layout>
                <c:manualLayout>
                  <c:x val="3.3509546600792549E-2"/>
                  <c:y val="4.1571804411413789E-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2.58485528440962E-2"/>
                  <c:y val="3.311312299068155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0.11110323416617704"/>
                  <c:y val="4.346117991414054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1"/>
              <c:layout>
                <c:manualLayout>
                  <c:x val="1.6841713865678756E-2"/>
                  <c:y val="1.997070343881117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2"/>
              <c:layout>
                <c:manualLayout>
                  <c:x val="0.10735155164427972"/>
                  <c:y val="6.664751912378041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3"/>
              <c:layout>
                <c:manualLayout>
                  <c:x val="-4.4905666203489271E-2"/>
                  <c:y val="6.88956982937549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4"/>
              <c:layout>
                <c:manualLayout>
                  <c:x val="-0.13772744583397664"/>
                  <c:y val="7.26534817511784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5"/>
              <c:layout>
                <c:manualLayout>
                  <c:x val="-0.12290947455097524"/>
                  <c:y val="4.292176246441258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6"/>
              <c:layout>
                <c:manualLayout>
                  <c:x val="-0.12218259482270599"/>
                  <c:y val="4.595522851735735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7"/>
              <c:layout>
                <c:manualLayout>
                  <c:x val="-0.12522217075806702"/>
                  <c:y val="2.578746302435627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8"/>
              <c:layout>
                <c:manualLayout>
                  <c:x val="-0.1433629766867377"/>
                  <c:y val="9.943334028698043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9"/>
              <c:layout>
                <c:manualLayout>
                  <c:x val="-0.10449170253361934"/>
                  <c:y val="7.10709394361409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0"/>
              <c:layout>
                <c:manualLayout>
                  <c:x val="-9.930303359051558E-2"/>
                  <c:y val="2.824404045357760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1"/>
              <c:layout>
                <c:manualLayout>
                  <c:x val="-0.14553702845967784"/>
                  <c:y val="-6.217573617362350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2"/>
              <c:layout>
                <c:manualLayout>
                  <c:x val="-0.14461232051875869"/>
                  <c:y val="-6.135142882441840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3"/>
              <c:layout>
                <c:manualLayout>
                  <c:x val="-0.17789460141011784"/>
                  <c:y val="-9.941908280893328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2F47614-3597-4309-9102-AF47258FE578}" type="CATEGORYNAME">
                      <a:rPr lang="pt-BR" smtClean="0"/>
                      <a:pPr>
                        <a:defRPr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defRPr>
                      </a:pPr>
                      <a:t>[NOME DA CATEGORIA]</a:t>
                    </a:fld>
                    <a:r>
                      <a:rPr lang="pt-BR" baseline="0" dirty="0" smtClean="0"/>
                      <a:t>; </a:t>
                    </a:r>
                    <a:fld id="{AB1BA56F-29DB-4B18-9C14-560DE0BEA106}" type="VALUE">
                      <a:rPr lang="pt-BR" baseline="0" dirty="0"/>
                      <a:pPr>
                        <a:defRPr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defRPr>
                      </a:pPr>
                      <a:t>[VALOR]</a:t>
                    </a:fld>
                    <a:endParaRPr lang="pt-BR" baseline="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</c:extLst>
            </c:dLbl>
            <c:dLbl>
              <c:idx val="24"/>
              <c:layout>
                <c:manualLayout>
                  <c:x val="-0.26502804796459267"/>
                  <c:y val="-0.1594004805520495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5"/>
              <c:layout>
                <c:manualLayout>
                  <c:x val="-0.30909546600792548"/>
                  <c:y val="-0.2120334615505832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6"/>
              <c:layout>
                <c:manualLayout>
                  <c:x val="-0.13051856964826253"/>
                  <c:y val="-0.1661773272418903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310738073060602"/>
                      <c:h val="0.1192390064806831"/>
                    </c:manualLayout>
                  </c15:layout>
                </c:ext>
              </c:extLst>
            </c:dLbl>
            <c:dLbl>
              <c:idx val="27"/>
              <c:layout>
                <c:manualLayout>
                  <c:x val="-5.6936544696618852E-2"/>
                  <c:y val="-0.1846727983827517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spc="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Plan1!$A$2:$A$29</c:f>
              <c:strCache>
                <c:ptCount val="28"/>
                <c:pt idx="0">
                  <c:v>Ações compensatórias</c:v>
                </c:pt>
                <c:pt idx="1">
                  <c:v>Alterações e remanejamentos</c:v>
                </c:pt>
                <c:pt idx="2">
                  <c:v>Aplicação e movimentação de recursos </c:v>
                </c:pt>
                <c:pt idx="3">
                  <c:v>Associações de representação federativa </c:v>
                </c:pt>
                <c:pt idx="4">
                  <c:v>Atuação em rede</c:v>
                </c:pt>
                <c:pt idx="5">
                  <c:v>Capacitação</c:v>
                </c:pt>
                <c:pt idx="6">
                  <c:v>Conceitos e vedações </c:v>
                </c:pt>
                <c:pt idx="7">
                  <c:v>Conselhos de Políticas Públicas</c:v>
                </c:pt>
                <c:pt idx="8">
                  <c:v>Critérios de Seleção e de Celebração</c:v>
                </c:pt>
                <c:pt idx="9">
                  <c:v>Dispensa de chamamento público </c:v>
                </c:pt>
                <c:pt idx="10">
                  <c:v>Emenda global </c:v>
                </c:pt>
                <c:pt idx="11">
                  <c:v>Estoque de prestação de contas (arquivamento, prescrição e anistia) </c:v>
                </c:pt>
                <c:pt idx="12">
                  <c:v>Execução das Parcerias </c:v>
                </c:pt>
                <c:pt idx="13">
                  <c:v>Fundos Setoriais</c:v>
                </c:pt>
                <c:pt idx="14">
                  <c:v>Legislação relacionada (CEBAS e OSCIP)</c:v>
                </c:pt>
                <c:pt idx="15">
                  <c:v>Livre acesso fornecedores</c:v>
                </c:pt>
                <c:pt idx="16">
                  <c:v>Não aplicação da lei</c:v>
                </c:pt>
                <c:pt idx="17">
                  <c:v>Não relacionadas</c:v>
                </c:pt>
                <c:pt idx="18">
                  <c:v>Obras</c:v>
                </c:pt>
                <c:pt idx="19">
                  <c:v>Parcerias sem transferência de recursos</c:v>
                </c:pt>
                <c:pt idx="20">
                  <c:v>Prestação de Contas Parcial</c:v>
                </c:pt>
                <c:pt idx="21">
                  <c:v>Regulamento de compras e contratações</c:v>
                </c:pt>
                <c:pt idx="22">
                  <c:v>Remuneração de Dirigentes</c:v>
                </c:pt>
                <c:pt idx="23">
                  <c:v>responsabilidade e sanções de dirigentes e gestores</c:v>
                </c:pt>
                <c:pt idx="24">
                  <c:v>Retomada de Bens</c:v>
                </c:pt>
                <c:pt idx="25">
                  <c:v>Transição</c:v>
                </c:pt>
                <c:pt idx="26">
                  <c:v>Transparência e Controle</c:v>
                </c:pt>
                <c:pt idx="27">
                  <c:v>Vacatio Legis</c:v>
                </c:pt>
              </c:strCache>
            </c:strRef>
          </c:cat>
          <c:val>
            <c:numRef>
              <c:f>Plan1!$B$2:$B$29</c:f>
              <c:numCache>
                <c:formatCode>General</c:formatCode>
                <c:ptCount val="28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9</c:v>
                </c:pt>
                <c:pt idx="4">
                  <c:v>3</c:v>
                </c:pt>
                <c:pt idx="5">
                  <c:v>1</c:v>
                </c:pt>
                <c:pt idx="6">
                  <c:v>20</c:v>
                </c:pt>
                <c:pt idx="7">
                  <c:v>2</c:v>
                </c:pt>
                <c:pt idx="8">
                  <c:v>10</c:v>
                </c:pt>
                <c:pt idx="9">
                  <c:v>11</c:v>
                </c:pt>
                <c:pt idx="10">
                  <c:v>1</c:v>
                </c:pt>
                <c:pt idx="11">
                  <c:v>22</c:v>
                </c:pt>
                <c:pt idx="12">
                  <c:v>2</c:v>
                </c:pt>
                <c:pt idx="13">
                  <c:v>4</c:v>
                </c:pt>
                <c:pt idx="14">
                  <c:v>8</c:v>
                </c:pt>
                <c:pt idx="15">
                  <c:v>6</c:v>
                </c:pt>
                <c:pt idx="16">
                  <c:v>8</c:v>
                </c:pt>
                <c:pt idx="17">
                  <c:v>4</c:v>
                </c:pt>
                <c:pt idx="18">
                  <c:v>8</c:v>
                </c:pt>
                <c:pt idx="19">
                  <c:v>3</c:v>
                </c:pt>
                <c:pt idx="20">
                  <c:v>2</c:v>
                </c:pt>
                <c:pt idx="21">
                  <c:v>5</c:v>
                </c:pt>
                <c:pt idx="22">
                  <c:v>1</c:v>
                </c:pt>
                <c:pt idx="23">
                  <c:v>11</c:v>
                </c:pt>
                <c:pt idx="24">
                  <c:v>4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</c:numCache>
            </c:numRef>
          </c:val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332391-382C-419D-9EB6-DD277CFF2020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69FE3D1-911F-412A-9D66-190A9AD07375}">
      <dgm:prSet phldrT="[Texto]" custT="1"/>
      <dgm:spPr>
        <a:solidFill>
          <a:schemeClr val="tx2"/>
        </a:solidFill>
      </dgm:spPr>
      <dgm:t>
        <a:bodyPr/>
        <a:lstStyle/>
        <a:p>
          <a:r>
            <a:rPr lang="pt-BR" sz="2200" b="1" dirty="0" smtClean="0"/>
            <a:t>Valorização das OSCs</a:t>
          </a:r>
          <a:endParaRPr lang="pt-BR" sz="2200" b="0" dirty="0"/>
        </a:p>
      </dgm:t>
    </dgm:pt>
    <dgm:pt modelId="{320D09EA-1C93-4BEA-8200-26D5CFE799B3}" type="parTrans" cxnId="{4E5C8320-0BF8-4CAD-BC79-F4EB1F253E39}">
      <dgm:prSet/>
      <dgm:spPr/>
      <dgm:t>
        <a:bodyPr/>
        <a:lstStyle/>
        <a:p>
          <a:endParaRPr lang="pt-BR"/>
        </a:p>
      </dgm:t>
    </dgm:pt>
    <dgm:pt modelId="{1E83C33A-9C44-4280-AEA5-7284712FABB2}" type="sibTrans" cxnId="{4E5C8320-0BF8-4CAD-BC79-F4EB1F253E39}">
      <dgm:prSet/>
      <dgm:spPr/>
      <dgm:t>
        <a:bodyPr/>
        <a:lstStyle/>
        <a:p>
          <a:endParaRPr lang="pt-BR"/>
        </a:p>
      </dgm:t>
    </dgm:pt>
    <dgm:pt modelId="{62072D8C-CBFA-47FF-A5B4-EB2AA3E5D8FE}">
      <dgm:prSet phldrT="[Texto]" custT="1"/>
      <dgm:spPr>
        <a:solidFill>
          <a:schemeClr val="tx2"/>
        </a:solidFill>
      </dgm:spPr>
      <dgm:t>
        <a:bodyPr/>
        <a:lstStyle/>
        <a:p>
          <a:r>
            <a:rPr lang="pt-BR" sz="1800" b="1" dirty="0" smtClean="0">
              <a:solidFill>
                <a:schemeClr val="bg1"/>
              </a:solidFill>
            </a:rPr>
            <a:t>Transparência na aplicação dos recursos</a:t>
          </a:r>
        </a:p>
      </dgm:t>
    </dgm:pt>
    <dgm:pt modelId="{D4CB3590-F95C-4A24-82AA-53B77EF3F6D3}" type="parTrans" cxnId="{5B9555CB-0EC4-4F58-9934-4110BF6AE3AA}">
      <dgm:prSet/>
      <dgm:spPr/>
      <dgm:t>
        <a:bodyPr/>
        <a:lstStyle/>
        <a:p>
          <a:endParaRPr lang="pt-BR"/>
        </a:p>
      </dgm:t>
    </dgm:pt>
    <dgm:pt modelId="{524F7013-3493-4B5F-B804-BD35B836FD5F}" type="sibTrans" cxnId="{5B9555CB-0EC4-4F58-9934-4110BF6AE3AA}">
      <dgm:prSet/>
      <dgm:spPr/>
      <dgm:t>
        <a:bodyPr/>
        <a:lstStyle/>
        <a:p>
          <a:endParaRPr lang="pt-BR"/>
        </a:p>
      </dgm:t>
    </dgm:pt>
    <dgm:pt modelId="{0A401AA4-B135-4038-82AA-1E59248FA15E}">
      <dgm:prSet phldrT="[Texto]" custT="1"/>
      <dgm:spPr>
        <a:solidFill>
          <a:schemeClr val="tx2"/>
        </a:solidFill>
      </dgm:spPr>
      <dgm:t>
        <a:bodyPr/>
        <a:lstStyle/>
        <a:p>
          <a:r>
            <a:rPr lang="pt-BR" sz="2200" b="1" dirty="0" smtClean="0"/>
            <a:t>Segurança jurídica</a:t>
          </a:r>
          <a:endParaRPr lang="pt-BR" sz="2200" b="1" dirty="0"/>
        </a:p>
      </dgm:t>
    </dgm:pt>
    <dgm:pt modelId="{941A10B3-E9FF-4CAC-98EF-296483B4DA64}" type="sibTrans" cxnId="{75323CC3-11D4-4CAA-917A-58BF2CB55BFF}">
      <dgm:prSet/>
      <dgm:spPr/>
      <dgm:t>
        <a:bodyPr/>
        <a:lstStyle/>
        <a:p>
          <a:endParaRPr lang="pt-BR"/>
        </a:p>
      </dgm:t>
    </dgm:pt>
    <dgm:pt modelId="{101B778D-7F0E-4F14-B13D-6D5517BC3D77}" type="parTrans" cxnId="{75323CC3-11D4-4CAA-917A-58BF2CB55BFF}">
      <dgm:prSet/>
      <dgm:spPr/>
      <dgm:t>
        <a:bodyPr/>
        <a:lstStyle/>
        <a:p>
          <a:endParaRPr lang="pt-BR"/>
        </a:p>
      </dgm:t>
    </dgm:pt>
    <dgm:pt modelId="{AB068AD0-42CE-0F44-BC29-BF02DB666202}">
      <dgm:prSet phldrT="[Texto]" custT="1"/>
      <dgm:spPr>
        <a:solidFill>
          <a:schemeClr val="tx2"/>
        </a:solidFill>
      </dgm:spPr>
      <dgm:t>
        <a:bodyPr/>
        <a:lstStyle/>
        <a:p>
          <a:r>
            <a:rPr lang="pt-BR" sz="2200" b="1" dirty="0" smtClean="0"/>
            <a:t>Efetividade nas parcerias</a:t>
          </a:r>
          <a:endParaRPr lang="pt-BR" sz="2200" b="1" dirty="0"/>
        </a:p>
      </dgm:t>
    </dgm:pt>
    <dgm:pt modelId="{89F39F1E-AF33-F941-BD83-3F9B8C39D0F4}" type="parTrans" cxnId="{205EFD94-42AE-914C-A2F8-CB2623A9CD7F}">
      <dgm:prSet/>
      <dgm:spPr/>
      <dgm:t>
        <a:bodyPr/>
        <a:lstStyle/>
        <a:p>
          <a:endParaRPr lang="en-US"/>
        </a:p>
      </dgm:t>
    </dgm:pt>
    <dgm:pt modelId="{EBF34C66-8EC2-7045-8071-ABF246BE7942}" type="sibTrans" cxnId="{205EFD94-42AE-914C-A2F8-CB2623A9CD7F}">
      <dgm:prSet/>
      <dgm:spPr/>
      <dgm:t>
        <a:bodyPr/>
        <a:lstStyle/>
        <a:p>
          <a:endParaRPr lang="en-US"/>
        </a:p>
      </dgm:t>
    </dgm:pt>
    <dgm:pt modelId="{839866DC-643B-4191-B37C-BAC158560C47}" type="pres">
      <dgm:prSet presAssocID="{19332391-382C-419D-9EB6-DD277CFF202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720AFFD0-DC16-4A1C-A2E2-D49CC84F33D4}" type="pres">
      <dgm:prSet presAssocID="{E69FE3D1-911F-412A-9D66-190A9AD07375}" presName="node" presStyleLbl="node1" presStyleIdx="0" presStyleCnt="4" custLinFactX="96544" custLinFactNeighborX="100000" custLinFactNeighborY="38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E98D533-840B-45BF-8F65-C0C297E45625}" type="pres">
      <dgm:prSet presAssocID="{1E83C33A-9C44-4280-AEA5-7284712FABB2}" presName="sibTrans" presStyleCnt="0"/>
      <dgm:spPr/>
    </dgm:pt>
    <dgm:pt modelId="{8AFC21C9-D0F6-477A-A874-5DC81516A440}" type="pres">
      <dgm:prSet presAssocID="{62072D8C-CBFA-47FF-A5B4-EB2AA3E5D8FE}" presName="node" presStyleLbl="node1" presStyleIdx="1" presStyleCnt="4" custLinFactX="96250" custLinFactNeighborX="100000" custLinFactNeighborY="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D11C5FA-8D4B-477C-87FF-BD81F042483C}" type="pres">
      <dgm:prSet presAssocID="{524F7013-3493-4B5F-B804-BD35B836FD5F}" presName="sibTrans" presStyleCnt="0"/>
      <dgm:spPr/>
    </dgm:pt>
    <dgm:pt modelId="{65588379-BB2C-47F9-9D51-0566E4223A02}" type="pres">
      <dgm:prSet presAssocID="{0A401AA4-B135-4038-82AA-1E59248FA15E}" presName="node" presStyleLbl="node1" presStyleIdx="2" presStyleCnt="4" custLinFactX="-196579" custLinFactNeighborX="-200000" custLinFactNeighborY="-1384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A747E37-A16A-7146-AD12-29462E747969}" type="pres">
      <dgm:prSet presAssocID="{941A10B3-E9FF-4CAC-98EF-296483B4DA64}" presName="sibTrans" presStyleCnt="0"/>
      <dgm:spPr/>
    </dgm:pt>
    <dgm:pt modelId="{BE5CF495-4867-B846-8ED7-55279FF9C4D1}" type="pres">
      <dgm:prSet presAssocID="{AB068AD0-42CE-0F44-BC29-BF02DB666202}" presName="node" presStyleLbl="node1" presStyleIdx="3" presStyleCnt="4" custScaleX="995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3EFC5D-EE62-4E86-AA09-5D941FD4F309}" type="presOf" srcId="{19332391-382C-419D-9EB6-DD277CFF2020}" destId="{839866DC-643B-4191-B37C-BAC158560C47}" srcOrd="0" destOrd="0" presId="urn:microsoft.com/office/officeart/2005/8/layout/hList6"/>
    <dgm:cxn modelId="{205EFD94-42AE-914C-A2F8-CB2623A9CD7F}" srcId="{19332391-382C-419D-9EB6-DD277CFF2020}" destId="{AB068AD0-42CE-0F44-BC29-BF02DB666202}" srcOrd="3" destOrd="0" parTransId="{89F39F1E-AF33-F941-BD83-3F9B8C39D0F4}" sibTransId="{EBF34C66-8EC2-7045-8071-ABF246BE7942}"/>
    <dgm:cxn modelId="{1C1FBFCE-EFD7-423F-B225-65F86757A941}" type="presOf" srcId="{AB068AD0-42CE-0F44-BC29-BF02DB666202}" destId="{BE5CF495-4867-B846-8ED7-55279FF9C4D1}" srcOrd="0" destOrd="0" presId="urn:microsoft.com/office/officeart/2005/8/layout/hList6"/>
    <dgm:cxn modelId="{75323CC3-11D4-4CAA-917A-58BF2CB55BFF}" srcId="{19332391-382C-419D-9EB6-DD277CFF2020}" destId="{0A401AA4-B135-4038-82AA-1E59248FA15E}" srcOrd="2" destOrd="0" parTransId="{101B778D-7F0E-4F14-B13D-6D5517BC3D77}" sibTransId="{941A10B3-E9FF-4CAC-98EF-296483B4DA64}"/>
    <dgm:cxn modelId="{E06855F1-1230-464D-A579-19F211F65828}" type="presOf" srcId="{E69FE3D1-911F-412A-9D66-190A9AD07375}" destId="{720AFFD0-DC16-4A1C-A2E2-D49CC84F33D4}" srcOrd="0" destOrd="0" presId="urn:microsoft.com/office/officeart/2005/8/layout/hList6"/>
    <dgm:cxn modelId="{4E5C8320-0BF8-4CAD-BC79-F4EB1F253E39}" srcId="{19332391-382C-419D-9EB6-DD277CFF2020}" destId="{E69FE3D1-911F-412A-9D66-190A9AD07375}" srcOrd="0" destOrd="0" parTransId="{320D09EA-1C93-4BEA-8200-26D5CFE799B3}" sibTransId="{1E83C33A-9C44-4280-AEA5-7284712FABB2}"/>
    <dgm:cxn modelId="{5B9555CB-0EC4-4F58-9934-4110BF6AE3AA}" srcId="{19332391-382C-419D-9EB6-DD277CFF2020}" destId="{62072D8C-CBFA-47FF-A5B4-EB2AA3E5D8FE}" srcOrd="1" destOrd="0" parTransId="{D4CB3590-F95C-4A24-82AA-53B77EF3F6D3}" sibTransId="{524F7013-3493-4B5F-B804-BD35B836FD5F}"/>
    <dgm:cxn modelId="{B111127D-16F1-437A-B08E-D585F65058CE}" type="presOf" srcId="{62072D8C-CBFA-47FF-A5B4-EB2AA3E5D8FE}" destId="{8AFC21C9-D0F6-477A-A874-5DC81516A440}" srcOrd="0" destOrd="0" presId="urn:microsoft.com/office/officeart/2005/8/layout/hList6"/>
    <dgm:cxn modelId="{741DF283-45D3-4A40-A662-929226CF2B5E}" type="presOf" srcId="{0A401AA4-B135-4038-82AA-1E59248FA15E}" destId="{65588379-BB2C-47F9-9D51-0566E4223A02}" srcOrd="0" destOrd="0" presId="urn:microsoft.com/office/officeart/2005/8/layout/hList6"/>
    <dgm:cxn modelId="{E18B023B-11F9-4786-82DA-5CB2A4171FD2}" type="presParOf" srcId="{839866DC-643B-4191-B37C-BAC158560C47}" destId="{720AFFD0-DC16-4A1C-A2E2-D49CC84F33D4}" srcOrd="0" destOrd="0" presId="urn:microsoft.com/office/officeart/2005/8/layout/hList6"/>
    <dgm:cxn modelId="{31FD60CC-0D41-48DA-A75E-748A47D322EC}" type="presParOf" srcId="{839866DC-643B-4191-B37C-BAC158560C47}" destId="{2E98D533-840B-45BF-8F65-C0C297E45625}" srcOrd="1" destOrd="0" presId="urn:microsoft.com/office/officeart/2005/8/layout/hList6"/>
    <dgm:cxn modelId="{75480CDA-6ECD-47E9-AF0E-5BF67C9DE513}" type="presParOf" srcId="{839866DC-643B-4191-B37C-BAC158560C47}" destId="{8AFC21C9-D0F6-477A-A874-5DC81516A440}" srcOrd="2" destOrd="0" presId="urn:microsoft.com/office/officeart/2005/8/layout/hList6"/>
    <dgm:cxn modelId="{BF4677E3-F55C-4A34-8979-75A3C748D746}" type="presParOf" srcId="{839866DC-643B-4191-B37C-BAC158560C47}" destId="{9D11C5FA-8D4B-477C-87FF-BD81F042483C}" srcOrd="3" destOrd="0" presId="urn:microsoft.com/office/officeart/2005/8/layout/hList6"/>
    <dgm:cxn modelId="{D7C0082D-ABEC-41AC-8464-80410E7CB01F}" type="presParOf" srcId="{839866DC-643B-4191-B37C-BAC158560C47}" destId="{65588379-BB2C-47F9-9D51-0566E4223A02}" srcOrd="4" destOrd="0" presId="urn:microsoft.com/office/officeart/2005/8/layout/hList6"/>
    <dgm:cxn modelId="{988003E7-8554-424C-AB59-7882C779A398}" type="presParOf" srcId="{839866DC-643B-4191-B37C-BAC158560C47}" destId="{4A747E37-A16A-7146-AD12-29462E747969}" srcOrd="5" destOrd="0" presId="urn:microsoft.com/office/officeart/2005/8/layout/hList6"/>
    <dgm:cxn modelId="{F7CA86B1-4AD1-4402-A447-81E228C7C543}" type="presParOf" srcId="{839866DC-643B-4191-B37C-BAC158560C47}" destId="{BE5CF495-4867-B846-8ED7-55279FF9C4D1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76CA65-494B-44A2-AB03-2C8641E130A7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7C0660-971E-4AB8-9E54-DDA2EFDB63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7671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6806B4-AFB4-4E79-8AB3-99C014304B54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716909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2F777E-D2EA-4184-9263-DA6A3FA26E2A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263015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6806B4-AFB4-4E79-8AB3-99C014304B54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484528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6806B4-AFB4-4E79-8AB3-99C014304B54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691925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6806B4-AFB4-4E79-8AB3-99C014304B54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8654886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6806B4-AFB4-4E79-8AB3-99C014304B54}" type="slidenum">
              <a:rPr lang="pt-B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824486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C0660-971E-4AB8-9E54-DDA2EFDB6382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6204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7C0660-971E-4AB8-9E54-DDA2EFDB6382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8717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E4584-A1CF-415D-9EE5-C7ABF3921B2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444B-7093-4F4C-90FB-3872DF2753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868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E4584-A1CF-415D-9EE5-C7ABF3921B2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444B-7093-4F4C-90FB-3872DF2753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713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E4584-A1CF-415D-9EE5-C7ABF3921B2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444B-7093-4F4C-90FB-3872DF2753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256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E4584-A1CF-415D-9EE5-C7ABF3921B2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444B-7093-4F4C-90FB-3872DF2753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2052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E4584-A1CF-415D-9EE5-C7ABF3921B2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444B-7093-4F4C-90FB-3872DF2753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884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E4584-A1CF-415D-9EE5-C7ABF3921B2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444B-7093-4F4C-90FB-3872DF2753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9521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E4584-A1CF-415D-9EE5-C7ABF3921B2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444B-7093-4F4C-90FB-3872DF2753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82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E4584-A1CF-415D-9EE5-C7ABF3921B2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444B-7093-4F4C-90FB-3872DF2753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1837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E4584-A1CF-415D-9EE5-C7ABF3921B2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444B-7093-4F4C-90FB-3872DF2753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3014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E4584-A1CF-415D-9EE5-C7ABF3921B2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444B-7093-4F4C-90FB-3872DF2753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630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E4584-A1CF-415D-9EE5-C7ABF3921B2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4444B-7093-4F4C-90FB-3872DF2753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2692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E4584-A1CF-415D-9EE5-C7ABF3921B24}" type="datetimeFigureOut">
              <a:rPr lang="pt-BR" smtClean="0"/>
              <a:t>13/10/2015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4444B-7093-4F4C-90FB-3872DF27537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217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marcoregulatorioosc@presidencia.gov.br" TargetMode="External"/><Relationship Id="rId2" Type="http://schemas.openxmlformats.org/officeDocument/2006/relationships/hyperlink" Target="mailto:lais.lopes@presidencia.gov.br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slide" Target="slide1.xml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10" Type="http://schemas.openxmlformats.org/officeDocument/2006/relationships/image" Target="../media/image3.png"/><Relationship Id="rId4" Type="http://schemas.openxmlformats.org/officeDocument/2006/relationships/diagramData" Target="../diagrams/data1.xml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835696" y="3429000"/>
            <a:ext cx="6120680" cy="1800200"/>
          </a:xfrm>
          <a:prstGeom prst="rect">
            <a:avLst/>
          </a:prstGeom>
          <a:solidFill>
            <a:schemeClr val="accent1">
              <a:lumMod val="50000"/>
            </a:schemeClr>
          </a:solidFill>
          <a:ln w="12700">
            <a:solidFill>
              <a:schemeClr val="tx2"/>
            </a:solidFill>
          </a:ln>
          <a:effectLst>
            <a:innerShdw blurRad="63500" dist="50800" dir="54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t-BR" sz="2800" b="1" dirty="0" smtClean="0">
                <a:solidFill>
                  <a:schemeClr val="bg1"/>
                </a:solidFill>
              </a:rPr>
              <a:t>Audiência pública MP 684/2015</a:t>
            </a:r>
          </a:p>
          <a:p>
            <a:pPr algn="ctr"/>
            <a:r>
              <a:rPr lang="pt-BR" b="1" dirty="0" smtClean="0">
                <a:solidFill>
                  <a:schemeClr val="bg1"/>
                </a:solidFill>
              </a:rPr>
              <a:t>(Lei 13.019, </a:t>
            </a:r>
            <a:r>
              <a:rPr lang="pt-BR" b="1" dirty="0">
                <a:solidFill>
                  <a:schemeClr val="bg1"/>
                </a:solidFill>
              </a:rPr>
              <a:t>de 31 julho de </a:t>
            </a:r>
            <a:r>
              <a:rPr lang="pt-BR" b="1" dirty="0" smtClean="0">
                <a:solidFill>
                  <a:schemeClr val="bg1"/>
                </a:solidFill>
              </a:rPr>
              <a:t>2014)</a:t>
            </a:r>
            <a:endParaRPr lang="pt-BR" b="1" dirty="0">
              <a:solidFill>
                <a:schemeClr val="bg1"/>
              </a:solidFill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9722"/>
            <a:ext cx="9144000" cy="3019425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149" y="6034422"/>
            <a:ext cx="1884454" cy="818408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626" y="6175692"/>
            <a:ext cx="1434037" cy="50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50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085015" y="1012861"/>
            <a:ext cx="2751612" cy="61607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100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Exclusão da Saúde</a:t>
            </a:r>
            <a:endParaRPr lang="pt-BR" sz="2100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085014" y="3829741"/>
            <a:ext cx="2751612" cy="67938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1900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Parcerias sem transferência de recursos</a:t>
            </a:r>
            <a:endParaRPr lang="pt-BR" sz="1900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42" name="Seta para a direita 41"/>
          <p:cNvSpPr/>
          <p:nvPr/>
        </p:nvSpPr>
        <p:spPr>
          <a:xfrm>
            <a:off x="610986" y="2757659"/>
            <a:ext cx="364521" cy="182199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8" name="Seta para a direita 47"/>
          <p:cNvSpPr/>
          <p:nvPr/>
        </p:nvSpPr>
        <p:spPr>
          <a:xfrm>
            <a:off x="625892" y="3423434"/>
            <a:ext cx="364521" cy="182199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9" name="Seta para a direita 48"/>
          <p:cNvSpPr/>
          <p:nvPr/>
        </p:nvSpPr>
        <p:spPr>
          <a:xfrm>
            <a:off x="642940" y="4102517"/>
            <a:ext cx="364521" cy="182199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24" name="Conector reto 13"/>
          <p:cNvCxnSpPr/>
          <p:nvPr/>
        </p:nvCxnSpPr>
        <p:spPr>
          <a:xfrm>
            <a:off x="0" y="495099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tângulo 27"/>
          <p:cNvSpPr/>
          <p:nvPr/>
        </p:nvSpPr>
        <p:spPr>
          <a:xfrm>
            <a:off x="49742" y="854270"/>
            <a:ext cx="497514" cy="513832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t-BR" dirty="0" smtClean="0"/>
              <a:t>Temas fundamentais</a:t>
            </a:r>
            <a:endParaRPr lang="pt-BR" dirty="0"/>
          </a:p>
        </p:txBody>
      </p:sp>
      <p:sp>
        <p:nvSpPr>
          <p:cNvPr id="52" name="CaixaDeTexto 51"/>
          <p:cNvSpPr txBox="1"/>
          <p:nvPr/>
        </p:nvSpPr>
        <p:spPr>
          <a:xfrm>
            <a:off x="3902115" y="1739654"/>
            <a:ext cx="5140208" cy="64197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 smtClean="0">
                <a:ea typeface="Times New Roman"/>
              </a:rPr>
              <a:t>Dispensa do chamamento natureza continuada </a:t>
            </a:r>
            <a:r>
              <a:rPr lang="pt-BR" sz="1600" dirty="0">
                <a:ea typeface="Times New Roman"/>
              </a:rPr>
              <a:t>(saúde, a assistência social e a educação) </a:t>
            </a:r>
            <a:r>
              <a:rPr lang="pt-BR" sz="1600" dirty="0" smtClean="0">
                <a:ea typeface="Times New Roman"/>
              </a:rPr>
              <a:t>e emendas parlamentares </a:t>
            </a:r>
            <a:endParaRPr lang="pt-BR" sz="1600" dirty="0">
              <a:ea typeface="Times New Roman"/>
            </a:endParaRPr>
          </a:p>
        </p:txBody>
      </p:sp>
      <p:sp>
        <p:nvSpPr>
          <p:cNvPr id="53" name="CaixaDeTexto 52"/>
          <p:cNvSpPr txBox="1"/>
          <p:nvPr/>
        </p:nvSpPr>
        <p:spPr>
          <a:xfrm>
            <a:off x="3902115" y="1011964"/>
            <a:ext cx="5140208" cy="64197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 smtClean="0">
                <a:ea typeface="Times New Roman"/>
              </a:rPr>
              <a:t>Preocupação com emendas que excluem a saúde, a assistência social e a educação do escopo da Lei</a:t>
            </a:r>
            <a:endParaRPr lang="pt-BR" sz="1600" dirty="0">
              <a:ea typeface="Times New Roman"/>
            </a:endParaRPr>
          </a:p>
        </p:txBody>
      </p:sp>
      <p:sp>
        <p:nvSpPr>
          <p:cNvPr id="56" name="CaixaDeTexto 55"/>
          <p:cNvSpPr txBox="1"/>
          <p:nvPr/>
        </p:nvSpPr>
        <p:spPr>
          <a:xfrm>
            <a:off x="3899237" y="3172458"/>
            <a:ext cx="5145964" cy="62324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500" dirty="0" smtClean="0">
                <a:ea typeface="Times New Roman"/>
              </a:rPr>
              <a:t>Harmonização da lei com a seleção e monitoramento de projetos feitas por conselhos gestores de fundos setoriais </a:t>
            </a:r>
            <a:endParaRPr lang="pt-BR" sz="1500" dirty="0">
              <a:ea typeface="Times New Roman"/>
            </a:endParaRPr>
          </a:p>
        </p:txBody>
      </p:sp>
      <p:sp>
        <p:nvSpPr>
          <p:cNvPr id="57" name="CaixaDeTexto 56"/>
          <p:cNvSpPr txBox="1"/>
          <p:nvPr/>
        </p:nvSpPr>
        <p:spPr>
          <a:xfrm>
            <a:off x="3919485" y="3838326"/>
            <a:ext cx="5140208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 smtClean="0"/>
              <a:t>Retirada das parcerias sem transferência de recursos do escopo da Lei nº 13.019/2014 </a:t>
            </a:r>
            <a:endParaRPr lang="pt-BR" sz="1600" dirty="0">
              <a:ea typeface="Times New Roman"/>
            </a:endParaRPr>
          </a:p>
        </p:txBody>
      </p:sp>
      <p:sp>
        <p:nvSpPr>
          <p:cNvPr id="64" name="CaixaDeTexto 1"/>
          <p:cNvSpPr txBox="1"/>
          <p:nvPr/>
        </p:nvSpPr>
        <p:spPr>
          <a:xfrm>
            <a:off x="0" y="-58899"/>
            <a:ext cx="61037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 smtClean="0">
                <a:solidFill>
                  <a:schemeClr val="tx2"/>
                </a:solidFill>
              </a:rPr>
              <a:t>Emendas importantes da MP 684/15 </a:t>
            </a:r>
            <a:endParaRPr lang="pt-BR" sz="3000" b="1" dirty="0">
              <a:solidFill>
                <a:schemeClr val="tx2"/>
              </a:solidFill>
            </a:endParaRPr>
          </a:p>
        </p:txBody>
      </p:sp>
      <p:sp>
        <p:nvSpPr>
          <p:cNvPr id="50" name="Retângulo 49"/>
          <p:cNvSpPr>
            <a:spLocks noChangeArrowheads="1"/>
          </p:cNvSpPr>
          <p:nvPr/>
        </p:nvSpPr>
        <p:spPr bwMode="auto">
          <a:xfrm>
            <a:off x="1085015" y="1714325"/>
            <a:ext cx="2751612" cy="727483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100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Acréscimo de hipóteses de dispensa </a:t>
            </a:r>
            <a:endParaRPr lang="pt-BR" sz="2000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54" name="Retângulo 53"/>
          <p:cNvSpPr>
            <a:spLocks noChangeArrowheads="1"/>
          </p:cNvSpPr>
          <p:nvPr/>
        </p:nvSpPr>
        <p:spPr bwMode="auto">
          <a:xfrm>
            <a:off x="1069812" y="3159779"/>
            <a:ext cx="2756859" cy="61076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000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Conselhos gestores de fundos setoriais</a:t>
            </a:r>
            <a:endParaRPr lang="pt-BR" sz="2000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55" name="Retângulo 54"/>
          <p:cNvSpPr>
            <a:spLocks noChangeArrowheads="1"/>
          </p:cNvSpPr>
          <p:nvPr/>
        </p:nvSpPr>
        <p:spPr bwMode="auto">
          <a:xfrm>
            <a:off x="1071579" y="4564408"/>
            <a:ext cx="2753322" cy="629653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000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Prestação de contas parcial</a:t>
            </a:r>
            <a:endParaRPr lang="pt-BR" sz="2000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59" name="CaixaDeTexto 58"/>
          <p:cNvSpPr txBox="1"/>
          <p:nvPr/>
        </p:nvSpPr>
        <p:spPr>
          <a:xfrm>
            <a:off x="3906100" y="4564408"/>
            <a:ext cx="5140208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 smtClean="0">
                <a:ea typeface="Times New Roman"/>
              </a:rPr>
              <a:t>Revogação das regras relativas à prestação de contas parcial, mantendo a prestação de contas anual</a:t>
            </a:r>
            <a:endParaRPr lang="pt-BR" sz="1400" dirty="0">
              <a:ea typeface="Times New Roman"/>
            </a:endParaRPr>
          </a:p>
        </p:txBody>
      </p:sp>
      <p:sp>
        <p:nvSpPr>
          <p:cNvPr id="62" name="Seta para a direita 61"/>
          <p:cNvSpPr/>
          <p:nvPr/>
        </p:nvSpPr>
        <p:spPr>
          <a:xfrm>
            <a:off x="625859" y="4857923"/>
            <a:ext cx="364521" cy="182199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9" name="Retângulo 28"/>
          <p:cNvSpPr/>
          <p:nvPr/>
        </p:nvSpPr>
        <p:spPr>
          <a:xfrm rot="5400000">
            <a:off x="6289874" y="-1841122"/>
            <a:ext cx="364692" cy="518459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t-BR" dirty="0" smtClean="0"/>
              <a:t>Observações</a:t>
            </a:r>
            <a:endParaRPr lang="pt-BR" dirty="0"/>
          </a:p>
        </p:txBody>
      </p:sp>
      <p:sp>
        <p:nvSpPr>
          <p:cNvPr id="30" name="Retângulo 29"/>
          <p:cNvSpPr>
            <a:spLocks noChangeArrowheads="1"/>
          </p:cNvSpPr>
          <p:nvPr/>
        </p:nvSpPr>
        <p:spPr bwMode="auto">
          <a:xfrm>
            <a:off x="1069811" y="2474998"/>
            <a:ext cx="2756859" cy="62558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BR" sz="2100" dirty="0" smtClean="0">
                <a:solidFill>
                  <a:schemeClr val="bg1"/>
                </a:solidFill>
                <a:cs typeface="Arial" pitchFamily="34" charset="0"/>
              </a:rPr>
              <a:t>Realização de obras</a:t>
            </a:r>
            <a:endParaRPr lang="pt-BR" sz="2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3910988" y="2469431"/>
            <a:ext cx="5148705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 smtClean="0"/>
              <a:t>Exclusão da vedação de obras com recursos das parcerias nos casos em que a LDO definir </a:t>
            </a:r>
            <a:endParaRPr lang="pt-BR" sz="1600" dirty="0">
              <a:ea typeface="Times New Roman"/>
            </a:endParaRPr>
          </a:p>
        </p:txBody>
      </p:sp>
      <p:sp>
        <p:nvSpPr>
          <p:cNvPr id="32" name="Seta para a direita 31"/>
          <p:cNvSpPr/>
          <p:nvPr/>
        </p:nvSpPr>
        <p:spPr>
          <a:xfrm>
            <a:off x="634340" y="1978637"/>
            <a:ext cx="364521" cy="182199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3" name="Seta para a direita 32"/>
          <p:cNvSpPr/>
          <p:nvPr/>
        </p:nvSpPr>
        <p:spPr>
          <a:xfrm>
            <a:off x="610987" y="1305684"/>
            <a:ext cx="364521" cy="182199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6" name="Seta para a direita 25"/>
          <p:cNvSpPr/>
          <p:nvPr/>
        </p:nvSpPr>
        <p:spPr>
          <a:xfrm>
            <a:off x="657149" y="5522229"/>
            <a:ext cx="364521" cy="182199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7" name="Retângulo 26"/>
          <p:cNvSpPr>
            <a:spLocks noChangeArrowheads="1"/>
          </p:cNvSpPr>
          <p:nvPr/>
        </p:nvSpPr>
        <p:spPr bwMode="auto">
          <a:xfrm>
            <a:off x="1071579" y="5249348"/>
            <a:ext cx="2753322" cy="629653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000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Regras de transição</a:t>
            </a:r>
            <a:endParaRPr lang="pt-BR" sz="2000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3874810" y="5281251"/>
            <a:ext cx="5140208" cy="62324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500" dirty="0" smtClean="0">
                <a:ea typeface="Times New Roman"/>
              </a:rPr>
              <a:t>Aprimoramento das regras relativas à transição dos convênios e escalonamento para municípios menores de 20mil/h</a:t>
            </a:r>
            <a:endParaRPr lang="pt-BR" sz="1500" dirty="0">
              <a:ea typeface="Times New Roman"/>
            </a:endParaRPr>
          </a:p>
        </p:txBody>
      </p:sp>
      <p:pic>
        <p:nvPicPr>
          <p:cNvPr id="35" name="Imagem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149" y="6034643"/>
            <a:ext cx="1884454" cy="818408"/>
          </a:xfrm>
          <a:prstGeom prst="rect">
            <a:avLst/>
          </a:prstGeom>
        </p:spPr>
      </p:pic>
      <p:pic>
        <p:nvPicPr>
          <p:cNvPr id="36" name="Imagem 3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6185421"/>
            <a:ext cx="1434037" cy="50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23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138268" y="1814082"/>
            <a:ext cx="2751612" cy="616076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100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Ações compensatórias </a:t>
            </a:r>
            <a:endParaRPr lang="pt-BR" sz="2100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42" name="Seta para a direita 41"/>
          <p:cNvSpPr/>
          <p:nvPr/>
        </p:nvSpPr>
        <p:spPr>
          <a:xfrm>
            <a:off x="664239" y="3558880"/>
            <a:ext cx="364521" cy="182199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8" name="Seta para a direita 47"/>
          <p:cNvSpPr/>
          <p:nvPr/>
        </p:nvSpPr>
        <p:spPr>
          <a:xfrm>
            <a:off x="679145" y="4224655"/>
            <a:ext cx="364521" cy="182199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cxnSp>
        <p:nvCxnSpPr>
          <p:cNvPr id="24" name="Conector reto 13"/>
          <p:cNvCxnSpPr/>
          <p:nvPr/>
        </p:nvCxnSpPr>
        <p:spPr>
          <a:xfrm>
            <a:off x="0" y="495099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tângulo 27"/>
          <p:cNvSpPr/>
          <p:nvPr/>
        </p:nvSpPr>
        <p:spPr>
          <a:xfrm>
            <a:off x="49742" y="854270"/>
            <a:ext cx="497514" cy="513832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t-BR" dirty="0" smtClean="0"/>
              <a:t>Temas fundamentais</a:t>
            </a:r>
            <a:endParaRPr lang="pt-BR" dirty="0"/>
          </a:p>
        </p:txBody>
      </p:sp>
      <p:sp>
        <p:nvSpPr>
          <p:cNvPr id="52" name="CaixaDeTexto 51"/>
          <p:cNvSpPr txBox="1"/>
          <p:nvPr/>
        </p:nvSpPr>
        <p:spPr>
          <a:xfrm>
            <a:off x="3955368" y="2540875"/>
            <a:ext cx="5140208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 smtClean="0">
                <a:ea typeface="Times New Roman"/>
              </a:rPr>
              <a:t>Cooperativas que atuam com público em vulnerabilidade social e entidades de representação federativa </a:t>
            </a:r>
            <a:endParaRPr lang="pt-BR" sz="1600" dirty="0">
              <a:ea typeface="Times New Roman"/>
            </a:endParaRPr>
          </a:p>
        </p:txBody>
      </p:sp>
      <p:sp>
        <p:nvSpPr>
          <p:cNvPr id="53" name="CaixaDeTexto 52"/>
          <p:cNvSpPr txBox="1"/>
          <p:nvPr/>
        </p:nvSpPr>
        <p:spPr>
          <a:xfrm>
            <a:off x="3955368" y="1813185"/>
            <a:ext cx="5140208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 smtClean="0">
                <a:ea typeface="Times New Roman"/>
              </a:rPr>
              <a:t>Em substituição à eventual devolução ao erário, nas hipóteses em que não há dolo ou fraude</a:t>
            </a:r>
            <a:endParaRPr lang="pt-BR" sz="1600" dirty="0">
              <a:ea typeface="Times New Roman"/>
            </a:endParaRPr>
          </a:p>
        </p:txBody>
      </p:sp>
      <p:sp>
        <p:nvSpPr>
          <p:cNvPr id="56" name="CaixaDeTexto 55"/>
          <p:cNvSpPr txBox="1"/>
          <p:nvPr/>
        </p:nvSpPr>
        <p:spPr>
          <a:xfrm>
            <a:off x="3952490" y="3973679"/>
            <a:ext cx="5145964" cy="60766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500" dirty="0" smtClean="0">
                <a:ea typeface="Times New Roman"/>
              </a:rPr>
              <a:t>Revoga cláusula contratual de livre acesso de fornecedores  </a:t>
            </a:r>
          </a:p>
          <a:p>
            <a:pPr marL="21590" algn="just">
              <a:lnSpc>
                <a:spcPct val="115000"/>
              </a:lnSpc>
              <a:spcAft>
                <a:spcPts val="0"/>
              </a:spcAft>
            </a:pPr>
            <a:endParaRPr lang="pt-BR" sz="1500" dirty="0">
              <a:ea typeface="Times New Roman"/>
            </a:endParaRPr>
          </a:p>
        </p:txBody>
      </p:sp>
      <p:sp>
        <p:nvSpPr>
          <p:cNvPr id="64" name="CaixaDeTexto 1"/>
          <p:cNvSpPr txBox="1"/>
          <p:nvPr/>
        </p:nvSpPr>
        <p:spPr>
          <a:xfrm>
            <a:off x="0" y="-58899"/>
            <a:ext cx="61037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 smtClean="0">
                <a:solidFill>
                  <a:schemeClr val="tx2"/>
                </a:solidFill>
              </a:rPr>
              <a:t>Emendas importantes da MP 684/15 </a:t>
            </a:r>
            <a:endParaRPr lang="pt-BR" sz="3000" b="1" dirty="0">
              <a:solidFill>
                <a:schemeClr val="tx2"/>
              </a:solidFill>
            </a:endParaRPr>
          </a:p>
        </p:txBody>
      </p:sp>
      <p:sp>
        <p:nvSpPr>
          <p:cNvPr id="50" name="Retângulo 49"/>
          <p:cNvSpPr>
            <a:spLocks noChangeArrowheads="1"/>
          </p:cNvSpPr>
          <p:nvPr/>
        </p:nvSpPr>
        <p:spPr bwMode="auto">
          <a:xfrm>
            <a:off x="1138268" y="2515546"/>
            <a:ext cx="2751612" cy="727483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100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Conceito de </a:t>
            </a:r>
            <a:r>
              <a:rPr lang="pt-BR" sz="2100" dirty="0" err="1" smtClean="0">
                <a:solidFill>
                  <a:schemeClr val="bg1"/>
                </a:solidFill>
                <a:ea typeface="+mj-ea"/>
                <a:cs typeface="Arial" pitchFamily="34" charset="0"/>
              </a:rPr>
              <a:t>OSCs</a:t>
            </a:r>
            <a:endParaRPr lang="pt-BR" sz="2000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54" name="Retângulo 53"/>
          <p:cNvSpPr>
            <a:spLocks noChangeArrowheads="1"/>
          </p:cNvSpPr>
          <p:nvPr/>
        </p:nvSpPr>
        <p:spPr bwMode="auto">
          <a:xfrm>
            <a:off x="1123065" y="3961000"/>
            <a:ext cx="2756859" cy="61076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000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Livre acesso de fornecedores </a:t>
            </a:r>
            <a:endParaRPr lang="pt-BR" sz="2000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55" name="Retângulo 54"/>
          <p:cNvSpPr>
            <a:spLocks noChangeArrowheads="1"/>
          </p:cNvSpPr>
          <p:nvPr/>
        </p:nvSpPr>
        <p:spPr bwMode="auto">
          <a:xfrm>
            <a:off x="1124832" y="5365629"/>
            <a:ext cx="2753322" cy="629653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000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Comissão de seleção </a:t>
            </a:r>
            <a:endParaRPr lang="pt-BR" sz="2000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59" name="CaixaDeTexto 58"/>
          <p:cNvSpPr txBox="1"/>
          <p:nvPr/>
        </p:nvSpPr>
        <p:spPr>
          <a:xfrm>
            <a:off x="3959353" y="5365629"/>
            <a:ext cx="5140208" cy="64197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 smtClean="0">
                <a:ea typeface="Times New Roman"/>
              </a:rPr>
              <a:t>Revoga previsão de 2/3 de servidores de carreira na comissão, permitindo maior autonomia federativa </a:t>
            </a:r>
            <a:endParaRPr lang="pt-BR" sz="1400" dirty="0">
              <a:ea typeface="Times New Roman"/>
            </a:endParaRPr>
          </a:p>
        </p:txBody>
      </p:sp>
      <p:sp>
        <p:nvSpPr>
          <p:cNvPr id="62" name="Seta para a direita 61"/>
          <p:cNvSpPr/>
          <p:nvPr/>
        </p:nvSpPr>
        <p:spPr>
          <a:xfrm>
            <a:off x="679112" y="5659144"/>
            <a:ext cx="364521" cy="182199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9" name="Retângulo 28"/>
          <p:cNvSpPr/>
          <p:nvPr/>
        </p:nvSpPr>
        <p:spPr>
          <a:xfrm rot="5400000">
            <a:off x="6289874" y="-1841122"/>
            <a:ext cx="364692" cy="518459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pt-BR" dirty="0" smtClean="0"/>
              <a:t>Observações</a:t>
            </a:r>
            <a:endParaRPr lang="pt-BR" dirty="0"/>
          </a:p>
        </p:txBody>
      </p:sp>
      <p:sp>
        <p:nvSpPr>
          <p:cNvPr id="30" name="Retângulo 29"/>
          <p:cNvSpPr>
            <a:spLocks noChangeArrowheads="1"/>
          </p:cNvSpPr>
          <p:nvPr/>
        </p:nvSpPr>
        <p:spPr bwMode="auto">
          <a:xfrm>
            <a:off x="1123064" y="3276219"/>
            <a:ext cx="2756859" cy="625584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BR" sz="2100" dirty="0" smtClean="0">
                <a:solidFill>
                  <a:schemeClr val="bg1"/>
                </a:solidFill>
                <a:cs typeface="Arial" pitchFamily="34" charset="0"/>
              </a:rPr>
              <a:t>Dirigentes de </a:t>
            </a:r>
            <a:r>
              <a:rPr lang="pt-BR" sz="2100" dirty="0" err="1" smtClean="0">
                <a:solidFill>
                  <a:schemeClr val="bg1"/>
                </a:solidFill>
                <a:cs typeface="Arial" pitchFamily="34" charset="0"/>
              </a:rPr>
              <a:t>OSCs</a:t>
            </a:r>
            <a:endParaRPr lang="pt-BR" sz="21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3964241" y="3270652"/>
            <a:ext cx="5148705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 smtClean="0"/>
              <a:t>Responsabilidade solidária dos dirigentes e a harmonização fiscal da remuneração (Lei 13.151/2015)</a:t>
            </a:r>
            <a:endParaRPr lang="pt-BR" sz="1600" dirty="0">
              <a:ea typeface="Times New Roman"/>
            </a:endParaRPr>
          </a:p>
        </p:txBody>
      </p:sp>
      <p:sp>
        <p:nvSpPr>
          <p:cNvPr id="32" name="Seta para a direita 31"/>
          <p:cNvSpPr/>
          <p:nvPr/>
        </p:nvSpPr>
        <p:spPr>
          <a:xfrm>
            <a:off x="687593" y="2779858"/>
            <a:ext cx="364521" cy="182199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3" name="Seta para a direita 32"/>
          <p:cNvSpPr/>
          <p:nvPr/>
        </p:nvSpPr>
        <p:spPr>
          <a:xfrm>
            <a:off x="664240" y="2106905"/>
            <a:ext cx="364521" cy="182199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6" name="Seta para a direita 25"/>
          <p:cNvSpPr/>
          <p:nvPr/>
        </p:nvSpPr>
        <p:spPr>
          <a:xfrm>
            <a:off x="708634" y="4927939"/>
            <a:ext cx="366583" cy="16737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7" name="Retângulo 26"/>
          <p:cNvSpPr>
            <a:spLocks noChangeArrowheads="1"/>
          </p:cNvSpPr>
          <p:nvPr/>
        </p:nvSpPr>
        <p:spPr bwMode="auto">
          <a:xfrm>
            <a:off x="1123064" y="4655058"/>
            <a:ext cx="2768895" cy="634677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000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Atuação em rede</a:t>
            </a:r>
            <a:endParaRPr lang="pt-BR" sz="2000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3926294" y="4686961"/>
            <a:ext cx="5169281" cy="62324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500" dirty="0" smtClean="0">
                <a:ea typeface="Times New Roman"/>
              </a:rPr>
              <a:t>Apresentação da rede após a celebração, informe quando alterada e formalização por termo de atuação em rede </a:t>
            </a:r>
            <a:endParaRPr lang="pt-BR" sz="1500" dirty="0">
              <a:ea typeface="Times New Roman"/>
            </a:endParaRPr>
          </a:p>
        </p:txBody>
      </p:sp>
      <p:sp>
        <p:nvSpPr>
          <p:cNvPr id="35" name="Retângulo 34"/>
          <p:cNvSpPr>
            <a:spLocks noChangeArrowheads="1"/>
          </p:cNvSpPr>
          <p:nvPr/>
        </p:nvSpPr>
        <p:spPr bwMode="auto">
          <a:xfrm>
            <a:off x="1087553" y="1043559"/>
            <a:ext cx="2751612" cy="67938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1900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Territorialidade e existência das </a:t>
            </a:r>
            <a:r>
              <a:rPr lang="pt-BR" sz="1900" dirty="0" err="1" smtClean="0">
                <a:solidFill>
                  <a:schemeClr val="bg1"/>
                </a:solidFill>
                <a:ea typeface="+mj-ea"/>
                <a:cs typeface="Arial" pitchFamily="34" charset="0"/>
              </a:rPr>
              <a:t>OSCS</a:t>
            </a:r>
            <a:r>
              <a:rPr lang="pt-BR" sz="1900" dirty="0" err="1">
                <a:solidFill>
                  <a:schemeClr val="bg1"/>
                </a:solidFill>
                <a:ea typeface="+mj-ea"/>
                <a:cs typeface="Arial" pitchFamily="34" charset="0"/>
              </a:rPr>
              <a:t>s</a:t>
            </a:r>
            <a:endParaRPr lang="pt-BR" sz="1900" dirty="0">
              <a:solidFill>
                <a:schemeClr val="bg1"/>
              </a:solidFill>
              <a:ea typeface="+mj-ea"/>
              <a:cs typeface="Arial" pitchFamily="34" charset="0"/>
            </a:endParaRPr>
          </a:p>
        </p:txBody>
      </p:sp>
      <p:sp>
        <p:nvSpPr>
          <p:cNvPr id="36" name="Seta para a direita 35"/>
          <p:cNvSpPr/>
          <p:nvPr/>
        </p:nvSpPr>
        <p:spPr>
          <a:xfrm>
            <a:off x="645479" y="1316335"/>
            <a:ext cx="364521" cy="182199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7" name="CaixaDeTexto 36"/>
          <p:cNvSpPr txBox="1"/>
          <p:nvPr/>
        </p:nvSpPr>
        <p:spPr>
          <a:xfrm>
            <a:off x="3922024" y="1052144"/>
            <a:ext cx="5140208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 smtClean="0"/>
              <a:t>Revoga restrição de territorialidade e cria escalonamento de prazo de existência das </a:t>
            </a:r>
            <a:r>
              <a:rPr lang="pt-BR" sz="1600" dirty="0" err="1" smtClean="0"/>
              <a:t>Oscs</a:t>
            </a:r>
            <a:r>
              <a:rPr lang="pt-BR" sz="1600" dirty="0" smtClean="0"/>
              <a:t> para U, E </a:t>
            </a:r>
            <a:r>
              <a:rPr lang="pt-BR" sz="1600" dirty="0" err="1" smtClean="0"/>
              <a:t>e</a:t>
            </a:r>
            <a:r>
              <a:rPr lang="pt-BR" sz="1600" dirty="0" smtClean="0"/>
              <a:t> M </a:t>
            </a:r>
            <a:endParaRPr lang="pt-BR" sz="1600" dirty="0">
              <a:ea typeface="Times New Roman"/>
            </a:endParaRPr>
          </a:p>
        </p:txBody>
      </p:sp>
      <p:pic>
        <p:nvPicPr>
          <p:cNvPr id="38" name="Imagem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149" y="6034422"/>
            <a:ext cx="1884454" cy="818408"/>
          </a:xfrm>
          <a:prstGeom prst="rect">
            <a:avLst/>
          </a:prstGeom>
        </p:spPr>
      </p:pic>
      <p:pic>
        <p:nvPicPr>
          <p:cNvPr id="39" name="Imagem 3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626" y="6175692"/>
            <a:ext cx="1434037" cy="50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05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4465"/>
            <a:ext cx="8229600" cy="60888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BR" dirty="0" smtClean="0">
              <a:hlinkClick r:id="rId2"/>
            </a:endParaRPr>
          </a:p>
          <a:p>
            <a:pPr marL="0" indent="0" algn="ctr">
              <a:buNone/>
            </a:pPr>
            <a:r>
              <a:rPr lang="pt-BR" sz="4100" b="1" dirty="0" smtClean="0"/>
              <a:t> 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b="1" dirty="0" smtClean="0"/>
          </a:p>
          <a:p>
            <a:pPr marL="0" indent="0">
              <a:buNone/>
            </a:pPr>
            <a:endParaRPr lang="pt-BR" b="1" dirty="0"/>
          </a:p>
          <a:p>
            <a:pPr marL="0" indent="0" algn="ctr">
              <a:buNone/>
            </a:pPr>
            <a:r>
              <a:rPr lang="pt-BR" b="1" dirty="0" smtClean="0">
                <a:hlinkClick r:id="rId3"/>
              </a:rPr>
              <a:t>marcoregulatorioosc@presidencia.gov.br</a:t>
            </a:r>
            <a:endParaRPr lang="pt-BR" b="1" dirty="0" smtClean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b="1" dirty="0" smtClean="0"/>
          </a:p>
        </p:txBody>
      </p:sp>
      <p:sp>
        <p:nvSpPr>
          <p:cNvPr id="4" name="CaixaDeTexto 73"/>
          <p:cNvSpPr txBox="1"/>
          <p:nvPr/>
        </p:nvSpPr>
        <p:spPr>
          <a:xfrm>
            <a:off x="27295" y="44624"/>
            <a:ext cx="893719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marL="342900" indent="-342900"/>
            <a:r>
              <a:rPr lang="pt-BR" sz="3000" b="1" dirty="0" smtClean="0">
                <a:solidFill>
                  <a:schemeClr val="tx2"/>
                </a:solidFill>
                <a:latin typeface="+mj-lt"/>
              </a:rPr>
              <a:t>Contato</a:t>
            </a:r>
          </a:p>
        </p:txBody>
      </p:sp>
      <p:cxnSp>
        <p:nvCxnSpPr>
          <p:cNvPr id="6" name="Conector reto 13"/>
          <p:cNvCxnSpPr/>
          <p:nvPr/>
        </p:nvCxnSpPr>
        <p:spPr>
          <a:xfrm>
            <a:off x="-108520" y="692696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m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149" y="6034422"/>
            <a:ext cx="1884454" cy="818408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626" y="6175692"/>
            <a:ext cx="1434037" cy="50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04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19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95536" y="1052736"/>
            <a:ext cx="7715304" cy="1477328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pt-BR" sz="3000" dirty="0" smtClean="0">
                <a:solidFill>
                  <a:schemeClr val="tx2"/>
                </a:solidFill>
                <a:latin typeface="+mj-lt"/>
              </a:rPr>
              <a:t>Aperfeiçoar o ambiente jurídico e institucional relacionado às organizações da sociedade civil e suas relações de parceria com o Estado.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07504" y="44624"/>
            <a:ext cx="69847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>
                <a:solidFill>
                  <a:schemeClr val="tx2"/>
                </a:solidFill>
              </a:rPr>
              <a:t>Agenda #MROSC </a:t>
            </a:r>
          </a:p>
        </p:txBody>
      </p:sp>
      <p:graphicFrame>
        <p:nvGraphicFramePr>
          <p:cNvPr id="10" name="Diagrama 12"/>
          <p:cNvGraphicFramePr/>
          <p:nvPr>
            <p:extLst>
              <p:ext uri="{D42A27DB-BD31-4B8C-83A1-F6EECF244321}">
                <p14:modId xmlns:p14="http://schemas.microsoft.com/office/powerpoint/2010/main" val="3310160575"/>
              </p:ext>
            </p:extLst>
          </p:nvPr>
        </p:nvGraphicFramePr>
        <p:xfrm>
          <a:off x="827584" y="2780928"/>
          <a:ext cx="7488832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cxnSp>
        <p:nvCxnSpPr>
          <p:cNvPr id="8" name="Conector reto 13"/>
          <p:cNvCxnSpPr/>
          <p:nvPr/>
        </p:nvCxnSpPr>
        <p:spPr>
          <a:xfrm>
            <a:off x="-108520" y="692696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m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149" y="6034422"/>
            <a:ext cx="1884454" cy="818408"/>
          </a:xfrm>
          <a:prstGeom prst="rect">
            <a:avLst/>
          </a:prstGeom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626" y="6175692"/>
            <a:ext cx="1434037" cy="50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10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/>
          <p:cNvGraphicFramePr>
            <a:graphicFrameLocks noGrp="1"/>
          </p:cNvGraphicFramePr>
          <p:nvPr>
            <p:extLst/>
          </p:nvPr>
        </p:nvGraphicFramePr>
        <p:xfrm>
          <a:off x="467544" y="1381782"/>
          <a:ext cx="8208913" cy="2345814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4282912"/>
                <a:gridCol w="1983686"/>
                <a:gridCol w="1942315"/>
              </a:tblGrid>
              <a:tr h="260220">
                <a:tc rowSpan="2">
                  <a:txBody>
                    <a:bodyPr/>
                    <a:lstStyle/>
                    <a:p>
                      <a:pPr lvl="1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chemeClr val="tx2"/>
                          </a:solidFill>
                          <a:effectLst/>
                        </a:rPr>
                        <a:t>ÓRGÃOS DO GOVERNO FEDERAL</a:t>
                      </a:r>
                      <a:endParaRPr lang="pt-BR" sz="14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 smtClean="0">
                          <a:solidFill>
                            <a:schemeClr val="tx2"/>
                          </a:solidFill>
                          <a:effectLst/>
                        </a:rPr>
                        <a:t>ORGANIZAÇÕES DA SOCIEDADE CIVIL</a:t>
                      </a:r>
                      <a:endParaRPr lang="pt-BR" sz="14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0637" marR="10637" marT="0" marB="0"/>
                </a:tc>
              </a:tr>
              <a:tr h="233246">
                <a:tc vMerge="1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400" dirty="0"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7" marR="10637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solidFill>
                            <a:schemeClr val="tx2"/>
                          </a:solidFill>
                          <a:effectLst/>
                        </a:rPr>
                        <a:t>Titulares</a:t>
                      </a:r>
                      <a:endParaRPr lang="pt-BR" sz="14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solidFill>
                            <a:schemeClr val="tx2"/>
                          </a:solidFill>
                          <a:effectLst/>
                        </a:rPr>
                        <a:t> </a:t>
                      </a:r>
                      <a:r>
                        <a:rPr lang="pt-BR" sz="1400" b="1" dirty="0" smtClean="0">
                          <a:solidFill>
                            <a:schemeClr val="tx2"/>
                          </a:solidFill>
                          <a:effectLst/>
                        </a:rPr>
                        <a:t>Suplentes</a:t>
                      </a:r>
                      <a:endParaRPr lang="pt-BR" sz="1400" b="1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/>
                </a:tc>
              </a:tr>
              <a:tr h="2499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 smtClean="0">
                          <a:solidFill>
                            <a:schemeClr val="tx2"/>
                          </a:solidFill>
                          <a:effectLst/>
                        </a:rPr>
                        <a:t>1.Secretaria-Geral </a:t>
                      </a:r>
                      <a:r>
                        <a:rPr lang="pt-BR" sz="1500" b="0" dirty="0">
                          <a:solidFill>
                            <a:schemeClr val="tx2"/>
                          </a:solidFill>
                          <a:effectLst/>
                        </a:rPr>
                        <a:t>da Presidência da República 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5" marR="685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 smtClean="0">
                          <a:solidFill>
                            <a:schemeClr val="tx2"/>
                          </a:solidFill>
                          <a:effectLst/>
                        </a:rPr>
                        <a:t>1.ABONG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 smtClean="0">
                          <a:solidFill>
                            <a:schemeClr val="tx2"/>
                          </a:solidFill>
                          <a:effectLst/>
                        </a:rPr>
                        <a:t>8.Instituto Ethos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/>
                </a:tc>
              </a:tr>
              <a:tr h="2499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 smtClean="0">
                          <a:solidFill>
                            <a:schemeClr val="tx2"/>
                          </a:solidFill>
                          <a:effectLst/>
                        </a:rPr>
                        <a:t>2.Casa </a:t>
                      </a:r>
                      <a:r>
                        <a:rPr lang="pt-BR" sz="1500" b="0" dirty="0">
                          <a:solidFill>
                            <a:schemeClr val="tx2"/>
                          </a:solidFill>
                          <a:effectLst/>
                        </a:rPr>
                        <a:t>Civil da Presidência da </a:t>
                      </a:r>
                      <a:r>
                        <a:rPr lang="pt-BR" sz="1500" b="0" dirty="0" smtClean="0">
                          <a:solidFill>
                            <a:schemeClr val="tx2"/>
                          </a:solidFill>
                          <a:effectLst/>
                        </a:rPr>
                        <a:t>República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5" marR="685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 smtClean="0">
                          <a:solidFill>
                            <a:schemeClr val="tx2"/>
                          </a:solidFill>
                          <a:effectLst/>
                        </a:rPr>
                        <a:t>2.GIFE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 smtClean="0">
                          <a:solidFill>
                            <a:schemeClr val="tx2"/>
                          </a:solidFill>
                          <a:effectLst/>
                        </a:rPr>
                        <a:t>9.APEMA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/>
                </a:tc>
              </a:tr>
              <a:tr h="2499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 smtClean="0">
                          <a:solidFill>
                            <a:schemeClr val="tx2"/>
                          </a:solidFill>
                          <a:effectLst/>
                        </a:rPr>
                        <a:t>3.Controladoria-Geral </a:t>
                      </a:r>
                      <a:r>
                        <a:rPr lang="pt-BR" sz="1500" b="0" dirty="0">
                          <a:solidFill>
                            <a:schemeClr val="tx2"/>
                          </a:solidFill>
                          <a:effectLst/>
                        </a:rPr>
                        <a:t>da </a:t>
                      </a:r>
                      <a:r>
                        <a:rPr lang="pt-BR" sz="1500" b="0" dirty="0" smtClean="0">
                          <a:solidFill>
                            <a:schemeClr val="tx2"/>
                          </a:solidFill>
                          <a:effectLst/>
                        </a:rPr>
                        <a:t>União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5" marR="685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 smtClean="0">
                          <a:solidFill>
                            <a:schemeClr val="tx2"/>
                          </a:solidFill>
                          <a:effectLst/>
                        </a:rPr>
                        <a:t>3.CLAI-BRASIL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 smtClean="0">
                          <a:solidFill>
                            <a:schemeClr val="tx2"/>
                          </a:solidFill>
                          <a:effectLst/>
                        </a:rPr>
                        <a:t>10.Cáritas </a:t>
                      </a:r>
                      <a:r>
                        <a:rPr lang="pt-BR" sz="1500" dirty="0">
                          <a:solidFill>
                            <a:schemeClr val="tx2"/>
                          </a:solidFill>
                          <a:effectLst/>
                        </a:rPr>
                        <a:t>Brasileira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/>
                </a:tc>
              </a:tr>
              <a:tr h="2499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 smtClean="0">
                          <a:solidFill>
                            <a:schemeClr val="tx2"/>
                          </a:solidFill>
                          <a:effectLst/>
                        </a:rPr>
                        <a:t>4.Advocacia-Geral </a:t>
                      </a:r>
                      <a:r>
                        <a:rPr lang="pt-BR" sz="1500" b="0" dirty="0">
                          <a:solidFill>
                            <a:schemeClr val="tx2"/>
                          </a:solidFill>
                          <a:effectLst/>
                        </a:rPr>
                        <a:t>da </a:t>
                      </a:r>
                      <a:r>
                        <a:rPr lang="pt-BR" sz="1500" b="0" dirty="0" smtClean="0">
                          <a:solidFill>
                            <a:schemeClr val="tx2"/>
                          </a:solidFill>
                          <a:effectLst/>
                        </a:rPr>
                        <a:t>União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5" marR="685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 smtClean="0">
                          <a:solidFill>
                            <a:schemeClr val="tx2"/>
                          </a:solidFill>
                          <a:effectLst/>
                        </a:rPr>
                        <a:t>4.CEBRAF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 smtClean="0">
                          <a:solidFill>
                            <a:schemeClr val="tx2"/>
                          </a:solidFill>
                          <a:effectLst/>
                        </a:rPr>
                        <a:t>11.Visão </a:t>
                      </a:r>
                      <a:r>
                        <a:rPr lang="pt-BR" sz="1500" dirty="0">
                          <a:solidFill>
                            <a:schemeClr val="tx2"/>
                          </a:solidFill>
                          <a:effectLst/>
                        </a:rPr>
                        <a:t>Mundial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/>
                </a:tc>
              </a:tr>
              <a:tr h="2499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 smtClean="0">
                          <a:solidFill>
                            <a:schemeClr val="tx2"/>
                          </a:solidFill>
                          <a:effectLst/>
                        </a:rPr>
                        <a:t>5.Ministério </a:t>
                      </a:r>
                      <a:r>
                        <a:rPr lang="pt-BR" sz="1500" b="0" dirty="0">
                          <a:solidFill>
                            <a:schemeClr val="tx2"/>
                          </a:solidFill>
                          <a:effectLst/>
                        </a:rPr>
                        <a:t>da </a:t>
                      </a:r>
                      <a:r>
                        <a:rPr lang="pt-BR" sz="1500" b="0" dirty="0" smtClean="0">
                          <a:solidFill>
                            <a:schemeClr val="tx2"/>
                          </a:solidFill>
                          <a:effectLst/>
                        </a:rPr>
                        <a:t>Justiça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5" marR="685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 smtClean="0">
                          <a:solidFill>
                            <a:schemeClr val="tx2"/>
                          </a:solidFill>
                          <a:effectLst/>
                        </a:rPr>
                        <a:t>5.Fundação </a:t>
                      </a:r>
                      <a:r>
                        <a:rPr lang="pt-BR" sz="1500" dirty="0" err="1" smtClean="0">
                          <a:solidFill>
                            <a:schemeClr val="tx2"/>
                          </a:solidFill>
                          <a:effectLst/>
                        </a:rPr>
                        <a:t>Esquel</a:t>
                      </a:r>
                      <a:r>
                        <a:rPr lang="pt-BR" sz="1500" dirty="0" smtClean="0">
                          <a:solidFill>
                            <a:schemeClr val="tx2"/>
                          </a:solidFill>
                          <a:effectLst/>
                        </a:rPr>
                        <a:t> Brasil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 smtClean="0">
                          <a:solidFill>
                            <a:schemeClr val="tx2"/>
                          </a:solidFill>
                          <a:effectLst/>
                        </a:rPr>
                        <a:t>12.INESC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/>
                </a:tc>
              </a:tr>
              <a:tr h="2499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 smtClean="0">
                          <a:solidFill>
                            <a:schemeClr val="tx2"/>
                          </a:solidFill>
                          <a:effectLst/>
                        </a:rPr>
                        <a:t>6.Ministério </a:t>
                      </a:r>
                      <a:r>
                        <a:rPr lang="pt-BR" sz="1500" b="0" dirty="0">
                          <a:solidFill>
                            <a:schemeClr val="tx2"/>
                          </a:solidFill>
                          <a:effectLst/>
                        </a:rPr>
                        <a:t>do Planejamento, Orçamento e </a:t>
                      </a:r>
                      <a:r>
                        <a:rPr lang="pt-BR" sz="1500" b="0" dirty="0" smtClean="0">
                          <a:solidFill>
                            <a:schemeClr val="tx2"/>
                          </a:solidFill>
                          <a:effectLst/>
                        </a:rPr>
                        <a:t>Gestão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5" marR="685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 smtClean="0">
                          <a:solidFill>
                            <a:schemeClr val="tx2"/>
                          </a:solidFill>
                          <a:effectLst/>
                        </a:rPr>
                        <a:t>6.UNICAFES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 smtClean="0">
                          <a:solidFill>
                            <a:schemeClr val="tx2"/>
                          </a:solidFill>
                          <a:effectLst/>
                        </a:rPr>
                        <a:t>13.ISA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/>
                </a:tc>
              </a:tr>
              <a:tr h="2499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b="0" dirty="0" smtClean="0">
                          <a:solidFill>
                            <a:schemeClr val="tx2"/>
                          </a:solidFill>
                          <a:effectLst/>
                        </a:rPr>
                        <a:t>7.Ministério </a:t>
                      </a:r>
                      <a:r>
                        <a:rPr lang="pt-BR" sz="1500" b="0" dirty="0">
                          <a:solidFill>
                            <a:schemeClr val="tx2"/>
                          </a:solidFill>
                          <a:effectLst/>
                        </a:rPr>
                        <a:t>da Fazenda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5" marR="6858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 smtClean="0">
                          <a:solidFill>
                            <a:schemeClr val="tx2"/>
                          </a:solidFill>
                          <a:effectLst/>
                        </a:rPr>
                        <a:t>7.CONCRAB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500" dirty="0" smtClean="0">
                          <a:solidFill>
                            <a:schemeClr val="tx2"/>
                          </a:solidFill>
                          <a:effectLst/>
                        </a:rPr>
                        <a:t>14.FENAPAE</a:t>
                      </a:r>
                      <a:endParaRPr lang="pt-BR" sz="1500" b="0" dirty="0">
                        <a:solidFill>
                          <a:schemeClr val="tx2"/>
                        </a:solidFill>
                        <a:effectLst/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0638" marR="10638" marT="0" marB="0"/>
                </a:tc>
              </a:tr>
            </a:tbl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371088" y="3784066"/>
            <a:ext cx="87153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342900" indent="-342900">
              <a:buFont typeface="Wingdings" pitchFamily="2" charset="2"/>
              <a:buChar char="§"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pt-BR" dirty="0"/>
              <a:t>Reuniões bilaterais </a:t>
            </a:r>
            <a:r>
              <a:rPr lang="pt-BR" b="0" dirty="0"/>
              <a:t>com Ministérios de atuação </a:t>
            </a:r>
            <a:r>
              <a:rPr lang="pt-BR" b="0" dirty="0" smtClean="0"/>
              <a:t>finalística, oitiva de especialistas</a:t>
            </a:r>
            <a:endParaRPr lang="pt-BR" b="0" dirty="0"/>
          </a:p>
          <a:p>
            <a:r>
              <a:rPr lang="pt-BR" dirty="0"/>
              <a:t>250 gestores públicos </a:t>
            </a:r>
            <a:r>
              <a:rPr lang="pt-BR" b="0" dirty="0"/>
              <a:t>foram ouvidos e contribuíram com a proposta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320694" y="4903058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tx2"/>
                </a:solidFill>
              </a:rPr>
              <a:t>Plataforma por um Novo Marco Regulatório das </a:t>
            </a:r>
            <a:r>
              <a:rPr lang="pt-BR" sz="2000" b="1" dirty="0" err="1" smtClean="0">
                <a:solidFill>
                  <a:schemeClr val="tx2"/>
                </a:solidFill>
              </a:rPr>
              <a:t>OSCs</a:t>
            </a:r>
            <a:endParaRPr lang="pt-BR" sz="2000" b="1" dirty="0" smtClean="0">
              <a:solidFill>
                <a:schemeClr val="tx2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07504" y="44624"/>
            <a:ext cx="7143768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400"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9pPr>
          </a:lstStyle>
          <a:p>
            <a:r>
              <a:rPr lang="pt-BR" sz="3200" dirty="0" smtClean="0">
                <a:solidFill>
                  <a:schemeClr val="tx2"/>
                </a:solidFill>
                <a:latin typeface="+mn-lt"/>
                <a:cs typeface="+mn-cs"/>
              </a:rPr>
              <a:t>Construção democrática e participativa</a:t>
            </a:r>
            <a:endParaRPr lang="pt-BR" sz="3200" dirty="0">
              <a:solidFill>
                <a:schemeClr val="tx2"/>
              </a:solidFill>
              <a:latin typeface="+mn-lt"/>
              <a:cs typeface="+mn-cs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59575" y="6165304"/>
            <a:ext cx="4682760" cy="5847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>
                <a:solidFill>
                  <a:schemeClr val="bg1"/>
                </a:solidFill>
              </a:rPr>
              <a:t>As contribuições subsidiaram o Congresso Nacional na elaboração de projetos de lei sobre o tema</a:t>
            </a:r>
            <a:endParaRPr lang="pt-BR" sz="1600" dirty="0">
              <a:solidFill>
                <a:schemeClr val="bg1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59575" y="764704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pt-BR" sz="2000" b="1" dirty="0" smtClean="0">
                <a:solidFill>
                  <a:schemeClr val="tx2"/>
                </a:solidFill>
              </a:rPr>
              <a:t>Grupo de Trabalho Interministerial </a:t>
            </a:r>
            <a:r>
              <a:rPr lang="pt-BR" dirty="0" smtClean="0">
                <a:solidFill>
                  <a:schemeClr val="tx2"/>
                </a:solidFill>
              </a:rPr>
              <a:t>(Novembro de 2011 a junho de 2012):</a:t>
            </a:r>
          </a:p>
        </p:txBody>
      </p:sp>
      <p:sp>
        <p:nvSpPr>
          <p:cNvPr id="13" name="Retângulo de cantos arredondados 5"/>
          <p:cNvSpPr/>
          <p:nvPr/>
        </p:nvSpPr>
        <p:spPr>
          <a:xfrm>
            <a:off x="755576" y="5310424"/>
            <a:ext cx="708467" cy="651196"/>
          </a:xfrm>
          <a:prstGeom prst="roundRect">
            <a:avLst>
              <a:gd name="adj" fmla="val 1000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5" name="Retângulo de cantos arredondados 11"/>
          <p:cNvSpPr/>
          <p:nvPr/>
        </p:nvSpPr>
        <p:spPr>
          <a:xfrm>
            <a:off x="1691680" y="5310424"/>
            <a:ext cx="740670" cy="651196"/>
          </a:xfrm>
          <a:prstGeom prst="roundRect">
            <a:avLst>
              <a:gd name="adj" fmla="val 10000"/>
            </a:avLst>
          </a:prstGeom>
          <a:blipFill rotWithShape="0"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Retângulo de cantos arredondados 9"/>
          <p:cNvSpPr/>
          <p:nvPr/>
        </p:nvSpPr>
        <p:spPr>
          <a:xfrm>
            <a:off x="2682403" y="5310424"/>
            <a:ext cx="740670" cy="651196"/>
          </a:xfrm>
          <a:prstGeom prst="roundRect">
            <a:avLst>
              <a:gd name="adj" fmla="val 10000"/>
            </a:avLst>
          </a:prstGeom>
          <a:blipFill rotWithShape="0">
            <a:blip r:embed="rId5" cstate="print"/>
            <a:stretch>
              <a:fillRect/>
            </a:stretch>
          </a:blipFill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7" name="Retângulo de cantos arredondados 10"/>
          <p:cNvSpPr/>
          <p:nvPr/>
        </p:nvSpPr>
        <p:spPr>
          <a:xfrm>
            <a:off x="3635896" y="5310424"/>
            <a:ext cx="740670" cy="651196"/>
          </a:xfrm>
          <a:prstGeom prst="roundRect">
            <a:avLst>
              <a:gd name="adj" fmla="val 10000"/>
            </a:avLst>
          </a:prstGeom>
          <a:blipFill rotWithShape="0"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8" name="Retângulo de cantos arredondados 12"/>
          <p:cNvSpPr/>
          <p:nvPr/>
        </p:nvSpPr>
        <p:spPr>
          <a:xfrm>
            <a:off x="4572000" y="5310424"/>
            <a:ext cx="740670" cy="651196"/>
          </a:xfrm>
          <a:prstGeom prst="roundRect">
            <a:avLst>
              <a:gd name="adj" fmla="val 10000"/>
            </a:avLst>
          </a:prstGeom>
          <a:blipFill rotWithShape="0">
            <a:blip r:embed="rId7" cstate="print"/>
            <a:stretch>
              <a:fillRect/>
            </a:stretch>
          </a:blipFill>
        </p:spPr>
        <p:style>
          <a:lnRef idx="2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9" name="CaixaDeTexto 4"/>
          <p:cNvSpPr txBox="1"/>
          <p:nvPr/>
        </p:nvSpPr>
        <p:spPr>
          <a:xfrm>
            <a:off x="5312670" y="5287682"/>
            <a:ext cx="10268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1F497D"/>
                </a:solidFill>
              </a:rPr>
              <a:t>+ 50 mil </a:t>
            </a:r>
            <a:r>
              <a:rPr lang="pt-BR" sz="2000" b="1" dirty="0" err="1" smtClean="0">
                <a:solidFill>
                  <a:srgbClr val="1F497D"/>
                </a:solidFill>
              </a:rPr>
              <a:t>OSCs</a:t>
            </a:r>
            <a:endParaRPr lang="pt-BR" sz="2000" b="1" dirty="0">
              <a:solidFill>
                <a:srgbClr val="1F497D"/>
              </a:solidFill>
            </a:endParaRPr>
          </a:p>
        </p:txBody>
      </p:sp>
      <p:sp>
        <p:nvSpPr>
          <p:cNvPr id="20" name="CaixaDeTexto 14"/>
          <p:cNvSpPr txBox="1"/>
          <p:nvPr/>
        </p:nvSpPr>
        <p:spPr>
          <a:xfrm>
            <a:off x="6339561" y="5451356"/>
            <a:ext cx="2912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rgbClr val="1F497D"/>
                </a:solidFill>
              </a:rPr>
              <a:t>www.plataformaosc.org.br</a:t>
            </a:r>
            <a:endParaRPr lang="pt-BR" b="1" dirty="0">
              <a:solidFill>
                <a:srgbClr val="1F497D"/>
              </a:solidFill>
            </a:endParaRPr>
          </a:p>
        </p:txBody>
      </p:sp>
      <p:cxnSp>
        <p:nvCxnSpPr>
          <p:cNvPr id="21" name="Conector reto 13"/>
          <p:cNvCxnSpPr/>
          <p:nvPr/>
        </p:nvCxnSpPr>
        <p:spPr>
          <a:xfrm>
            <a:off x="-108520" y="692696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Imagem 2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149" y="6034422"/>
            <a:ext cx="1884454" cy="818408"/>
          </a:xfrm>
          <a:prstGeom prst="rect">
            <a:avLst/>
          </a:prstGeom>
        </p:spPr>
      </p:pic>
      <p:pic>
        <p:nvPicPr>
          <p:cNvPr id="26" name="Imagem 2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626" y="6175692"/>
            <a:ext cx="1434037" cy="50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323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19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51521" y="1264200"/>
            <a:ext cx="4829006" cy="24852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pt-BR" sz="2800" b="1" dirty="0" smtClean="0">
                <a:latin typeface="+mn-lt"/>
                <a:ea typeface="Batang" pitchFamily="18" charset="-127"/>
              </a:rPr>
              <a:t>Insegurança jurídica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pt-BR" sz="1700" dirty="0" smtClean="0">
                <a:latin typeface="+mn-lt"/>
                <a:ea typeface="Batang" pitchFamily="18" charset="-127"/>
              </a:rPr>
              <a:t>Ausência </a:t>
            </a:r>
            <a:r>
              <a:rPr lang="pt-BR" sz="1700" dirty="0">
                <a:latin typeface="+mn-lt"/>
                <a:ea typeface="Batang" pitchFamily="18" charset="-127"/>
              </a:rPr>
              <a:t>de lei </a:t>
            </a:r>
            <a:r>
              <a:rPr lang="pt-BR" sz="1700" dirty="0" smtClean="0">
                <a:latin typeface="+mn-lt"/>
                <a:ea typeface="Batang" pitchFamily="18" charset="-127"/>
              </a:rPr>
              <a:t>específica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pt-BR" sz="1700" dirty="0" smtClean="0">
                <a:latin typeface="+mn-lt"/>
                <a:ea typeface="Batang" pitchFamily="18" charset="-127"/>
                <a:sym typeface="Wingdings" pitchFamily="2" charset="2"/>
              </a:rPr>
              <a:t>Interpretações distintas 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pt-BR" sz="1700" dirty="0" smtClean="0">
                <a:latin typeface="+mn-lt"/>
                <a:ea typeface="Batang" pitchFamily="18" charset="-127"/>
                <a:sym typeface="Wingdings" pitchFamily="2" charset="2"/>
              </a:rPr>
              <a:t>A</a:t>
            </a:r>
            <a:r>
              <a:rPr lang="pt-BR" sz="1700" dirty="0" smtClean="0">
                <a:latin typeface="+mn-lt"/>
                <a:ea typeface="Batang" pitchFamily="18" charset="-127"/>
              </a:rPr>
              <a:t>nalogias </a:t>
            </a:r>
            <a:r>
              <a:rPr lang="pt-BR" sz="1700" dirty="0">
                <a:latin typeface="+mn-lt"/>
                <a:ea typeface="Batang" pitchFamily="18" charset="-127"/>
              </a:rPr>
              <a:t>indevidas com entes </a:t>
            </a:r>
            <a:r>
              <a:rPr lang="pt-BR" sz="1700" dirty="0" smtClean="0">
                <a:latin typeface="+mn-lt"/>
                <a:ea typeface="Batang" pitchFamily="18" charset="-127"/>
              </a:rPr>
              <a:t>federados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pt-BR" sz="1700" dirty="0">
                <a:latin typeface="+mn-lt"/>
              </a:rPr>
              <a:t>Pouca ênfase no controle de resultados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pt-BR" sz="1700" dirty="0" smtClean="0">
                <a:latin typeface="+mn-lt"/>
              </a:rPr>
              <a:t>Estoque </a:t>
            </a:r>
            <a:r>
              <a:rPr lang="pt-BR" sz="1700" dirty="0">
                <a:latin typeface="+mn-lt"/>
              </a:rPr>
              <a:t>de prestação de </a:t>
            </a:r>
            <a:r>
              <a:rPr lang="pt-BR" sz="1700" dirty="0" smtClean="0">
                <a:latin typeface="+mn-lt"/>
              </a:rPr>
              <a:t>contas</a:t>
            </a:r>
            <a:endParaRPr lang="pt-BR" sz="1700" dirty="0" smtClean="0">
              <a:latin typeface="+mn-lt"/>
              <a:ea typeface="Batang" pitchFamily="18" charset="-127"/>
            </a:endParaRPr>
          </a:p>
        </p:txBody>
      </p:sp>
      <p:sp>
        <p:nvSpPr>
          <p:cNvPr id="9" name="CaixaDeTexto 19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390309" y="1670801"/>
            <a:ext cx="2926107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pt-BR" sz="2400" b="1" dirty="0" smtClean="0">
              <a:latin typeface="+mn-lt"/>
              <a:ea typeface="Batang" pitchFamily="18" charset="-127"/>
            </a:endParaRPr>
          </a:p>
          <a:p>
            <a:pPr eaLnBrk="1" hangingPunct="1">
              <a:defRPr/>
            </a:pPr>
            <a:r>
              <a:rPr lang="pt-BR" sz="2800" b="1" dirty="0" smtClean="0">
                <a:latin typeface="+mn-lt"/>
                <a:ea typeface="Batang" pitchFamily="18" charset="-127"/>
              </a:rPr>
              <a:t>Agenda normativa</a:t>
            </a:r>
          </a:p>
          <a:p>
            <a:pPr eaLnBrk="1" hangingPunct="1">
              <a:defRPr/>
            </a:pPr>
            <a:endParaRPr lang="pt-BR" sz="2000" b="1" dirty="0" smtClean="0">
              <a:latin typeface="+mn-lt"/>
              <a:ea typeface="Batang" pitchFamily="18" charset="-127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5381951" y="1340768"/>
            <a:ext cx="2926107" cy="49244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marL="342900" indent="-342900"/>
            <a:r>
              <a:rPr lang="pt-BR" sz="2600" b="1" dirty="0" smtClean="0">
                <a:solidFill>
                  <a:schemeClr val="bg1"/>
                </a:solidFill>
              </a:rPr>
              <a:t>Solução </a:t>
            </a:r>
          </a:p>
        </p:txBody>
      </p:sp>
      <p:sp>
        <p:nvSpPr>
          <p:cNvPr id="12" name="CaixaDeTexto 19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251520" y="3861048"/>
            <a:ext cx="4824536" cy="24852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r>
              <a:rPr lang="pt-BR" sz="2800" b="1" dirty="0" smtClean="0">
                <a:latin typeface="+mn-lt"/>
                <a:ea typeface="Batang" pitchFamily="18" charset="-127"/>
              </a:rPr>
              <a:t>Insegurança institucional</a:t>
            </a:r>
            <a:endParaRPr lang="pt-BR" sz="2800" b="1" dirty="0">
              <a:latin typeface="+mn-lt"/>
              <a:ea typeface="Batang" pitchFamily="18" charset="-127"/>
            </a:endParaRPr>
          </a:p>
          <a:p>
            <a:pPr fontAlgn="ctr">
              <a:lnSpc>
                <a:spcPct val="150000"/>
              </a:lnSpc>
              <a:buFont typeface="Wingdings" pitchFamily="2" charset="2"/>
              <a:buChar char="§"/>
            </a:pPr>
            <a:r>
              <a:rPr lang="pt-BR" sz="1700" dirty="0">
                <a:latin typeface="+mj-lt"/>
              </a:rPr>
              <a:t>Ausência de dados sistematizados</a:t>
            </a:r>
          </a:p>
          <a:p>
            <a:pPr fontAlgn="ctr">
              <a:lnSpc>
                <a:spcPct val="150000"/>
              </a:lnSpc>
              <a:buFont typeface="Wingdings" pitchFamily="2" charset="2"/>
              <a:buChar char="§"/>
            </a:pPr>
            <a:r>
              <a:rPr lang="pt-BR" sz="1700" dirty="0" smtClean="0">
                <a:latin typeface="+mj-lt"/>
                <a:sym typeface="Wingdings" pitchFamily="2" charset="2"/>
              </a:rPr>
              <a:t>Pouca </a:t>
            </a:r>
            <a:r>
              <a:rPr lang="pt-BR" sz="1700" dirty="0">
                <a:latin typeface="+mj-lt"/>
                <a:sym typeface="Wingdings" pitchFamily="2" charset="2"/>
              </a:rPr>
              <a:t>capacitação</a:t>
            </a:r>
          </a:p>
          <a:p>
            <a:pPr fontAlgn="ctr">
              <a:lnSpc>
                <a:spcPct val="150000"/>
              </a:lnSpc>
              <a:buFont typeface="Wingdings" pitchFamily="2" charset="2"/>
              <a:buChar char="§"/>
            </a:pPr>
            <a:r>
              <a:rPr lang="pt-BR" sz="1700" dirty="0" smtClean="0">
                <a:latin typeface="+mj-lt"/>
              </a:rPr>
              <a:t>Planejamento insuficiente </a:t>
            </a:r>
          </a:p>
          <a:p>
            <a:pPr fontAlgn="ctr">
              <a:lnSpc>
                <a:spcPct val="150000"/>
              </a:lnSpc>
              <a:buFont typeface="Wingdings" pitchFamily="2" charset="2"/>
              <a:buChar char="§"/>
            </a:pPr>
            <a:r>
              <a:rPr lang="pt-BR" sz="1700" dirty="0" smtClean="0">
                <a:latin typeface="+mj-lt"/>
                <a:sym typeface="Wingdings" pitchFamily="2" charset="2"/>
              </a:rPr>
              <a:t>Dificuldade de adaptação às normas e ao sistema (Siconv)</a:t>
            </a:r>
          </a:p>
        </p:txBody>
      </p:sp>
      <p:sp>
        <p:nvSpPr>
          <p:cNvPr id="18" name="CaixaDeTexto 19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5508105" y="4437112"/>
            <a:ext cx="2952328" cy="13234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defRPr/>
            </a:pPr>
            <a:endParaRPr lang="pt-BR" sz="2400" b="1" dirty="0" smtClean="0">
              <a:latin typeface="+mn-lt"/>
              <a:ea typeface="Batang" pitchFamily="18" charset="-127"/>
            </a:endParaRPr>
          </a:p>
          <a:p>
            <a:pPr eaLnBrk="1" hangingPunct="1">
              <a:defRPr/>
            </a:pPr>
            <a:r>
              <a:rPr lang="pt-BR" sz="2800" b="1" dirty="0" smtClean="0">
                <a:latin typeface="+mn-lt"/>
                <a:ea typeface="Batang" pitchFamily="18" charset="-127"/>
              </a:rPr>
              <a:t>Agenda de conhecimento</a:t>
            </a:r>
          </a:p>
        </p:txBody>
      </p:sp>
      <p:sp>
        <p:nvSpPr>
          <p:cNvPr id="19" name="CaixaDeTexto 18"/>
          <p:cNvSpPr txBox="1"/>
          <p:nvPr/>
        </p:nvSpPr>
        <p:spPr>
          <a:xfrm>
            <a:off x="5508105" y="4133986"/>
            <a:ext cx="2952328" cy="49244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marL="342900" indent="-342900"/>
            <a:r>
              <a:rPr lang="pt-BR" sz="2600" b="1" dirty="0" smtClean="0">
                <a:solidFill>
                  <a:schemeClr val="bg1"/>
                </a:solidFill>
              </a:rPr>
              <a:t>Solução </a:t>
            </a:r>
          </a:p>
        </p:txBody>
      </p:sp>
      <p:sp>
        <p:nvSpPr>
          <p:cNvPr id="21" name="Seta para baixo 20"/>
          <p:cNvSpPr/>
          <p:nvPr/>
        </p:nvSpPr>
        <p:spPr>
          <a:xfrm rot="16200000">
            <a:off x="4970609" y="1943212"/>
            <a:ext cx="357190" cy="285752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Seta para baixo 21"/>
          <p:cNvSpPr/>
          <p:nvPr/>
        </p:nvSpPr>
        <p:spPr>
          <a:xfrm rot="16200000">
            <a:off x="4896321" y="4530661"/>
            <a:ext cx="357190" cy="285752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CaixaDeTexto 8"/>
          <p:cNvSpPr txBox="1"/>
          <p:nvPr/>
        </p:nvSpPr>
        <p:spPr>
          <a:xfrm>
            <a:off x="164536" y="44624"/>
            <a:ext cx="7143768" cy="5847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sz="2400" b="1">
                <a:solidFill>
                  <a:schemeClr val="bg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9pPr>
          </a:lstStyle>
          <a:p>
            <a:r>
              <a:rPr lang="pt-BR" sz="3200" dirty="0" smtClean="0">
                <a:solidFill>
                  <a:schemeClr val="tx2"/>
                </a:solidFill>
                <a:latin typeface="+mn-lt"/>
                <a:cs typeface="+mn-cs"/>
              </a:rPr>
              <a:t>Diagnóstico</a:t>
            </a:r>
            <a:endParaRPr lang="pt-BR" sz="3200" dirty="0">
              <a:solidFill>
                <a:schemeClr val="tx2"/>
              </a:solidFill>
              <a:latin typeface="+mn-lt"/>
              <a:cs typeface="+mn-cs"/>
            </a:endParaRPr>
          </a:p>
        </p:txBody>
      </p:sp>
      <p:cxnSp>
        <p:nvCxnSpPr>
          <p:cNvPr id="15" name="Conector reto 13"/>
          <p:cNvCxnSpPr/>
          <p:nvPr/>
        </p:nvCxnSpPr>
        <p:spPr>
          <a:xfrm>
            <a:off x="-108520" y="692696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Imagem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149" y="6034422"/>
            <a:ext cx="1884454" cy="818408"/>
          </a:xfrm>
          <a:prstGeom prst="rect">
            <a:avLst/>
          </a:prstGeom>
        </p:spPr>
      </p:pic>
      <p:pic>
        <p:nvPicPr>
          <p:cNvPr id="23" name="Imagem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626" y="6175692"/>
            <a:ext cx="1434037" cy="50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668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0" y="1628800"/>
            <a:ext cx="9144000" cy="3570208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 anchor="t">
            <a:spAutoFit/>
          </a:bodyPr>
          <a:lstStyle/>
          <a:p>
            <a:pPr marL="342900" indent="-342900"/>
            <a:r>
              <a:rPr lang="pt-BR" sz="4000" dirty="0" smtClean="0">
                <a:solidFill>
                  <a:schemeClr val="bg1"/>
                </a:solidFill>
                <a:latin typeface="+mj-lt"/>
              </a:rPr>
              <a:t>Agenda Normativa</a:t>
            </a:r>
          </a:p>
          <a:p>
            <a:pPr marL="342900" indent="-342900"/>
            <a:endParaRPr lang="pt-BR" sz="4600" dirty="0" smtClean="0">
              <a:solidFill>
                <a:schemeClr val="bg1"/>
              </a:solidFill>
              <a:latin typeface="+mj-lt"/>
            </a:endParaRPr>
          </a:p>
          <a:p>
            <a:pPr marL="342900" indent="-342900"/>
            <a:endParaRPr lang="pt-BR" sz="4000" dirty="0" smtClean="0">
              <a:solidFill>
                <a:schemeClr val="bg1"/>
              </a:solidFill>
              <a:latin typeface="+mj-lt"/>
            </a:endParaRPr>
          </a:p>
          <a:p>
            <a:pPr marL="342900" indent="-342900"/>
            <a:r>
              <a:rPr lang="pt-BR" sz="4000" dirty="0" smtClean="0">
                <a:solidFill>
                  <a:schemeClr val="bg1"/>
                </a:solidFill>
                <a:latin typeface="+mj-lt"/>
              </a:rPr>
              <a:t>Agenda de Conhecimento</a:t>
            </a:r>
            <a:endParaRPr lang="pt-BR" sz="4000" dirty="0">
              <a:solidFill>
                <a:schemeClr val="bg1"/>
              </a:solidFill>
              <a:latin typeface="+mj-lt"/>
            </a:endParaRPr>
          </a:p>
          <a:p>
            <a:pPr marL="342900" indent="-342900"/>
            <a:endParaRPr lang="pt-BR" sz="3000" dirty="0" smtClean="0">
              <a:solidFill>
                <a:schemeClr val="bg1"/>
              </a:solidFill>
              <a:latin typeface="+mj-lt"/>
            </a:endParaRPr>
          </a:p>
          <a:p>
            <a:pPr marL="342900" indent="-342900"/>
            <a:endParaRPr lang="pt-BR" sz="3000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06009" y="2437438"/>
            <a:ext cx="2714644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marL="342900" indent="-342900"/>
            <a:r>
              <a:rPr lang="pt-BR" sz="2400" b="1" dirty="0" smtClean="0">
                <a:solidFill>
                  <a:schemeClr val="bg1"/>
                </a:solidFill>
                <a:latin typeface="+mj-lt"/>
              </a:rPr>
              <a:t>Contratualização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065996" y="2437438"/>
            <a:ext cx="2928957" cy="461665"/>
          </a:xfrm>
          <a:prstGeom prst="rect">
            <a:avLst/>
          </a:prstGeom>
          <a:solidFill>
            <a:schemeClr val="accent3"/>
          </a:solidFill>
        </p:spPr>
        <p:txBody>
          <a:bodyPr wrap="square" rtlCol="0" anchor="ctr">
            <a:spAutoFit/>
          </a:bodyPr>
          <a:lstStyle/>
          <a:p>
            <a:pPr marL="342900" indent="-342900"/>
            <a:r>
              <a:rPr lang="pt-BR" sz="2400" b="1" dirty="0" smtClean="0">
                <a:solidFill>
                  <a:schemeClr val="bg1"/>
                </a:solidFill>
                <a:latin typeface="+mj-lt"/>
              </a:rPr>
              <a:t>Sustentabilidade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6084168" y="2432636"/>
            <a:ext cx="2786082" cy="461665"/>
          </a:xfrm>
          <a:prstGeom prst="rect">
            <a:avLst/>
          </a:prstGeom>
          <a:solidFill>
            <a:schemeClr val="accent4"/>
          </a:solidFill>
        </p:spPr>
        <p:txBody>
          <a:bodyPr wrap="square" rtlCol="0" anchor="ctr">
            <a:spAutoFit/>
          </a:bodyPr>
          <a:lstStyle/>
          <a:p>
            <a:pPr marL="342900" indent="-342900"/>
            <a:r>
              <a:rPr lang="pt-BR" sz="2400" b="1" dirty="0" smtClean="0">
                <a:solidFill>
                  <a:schemeClr val="bg1"/>
                </a:solidFill>
                <a:latin typeface="+mj-lt"/>
              </a:rPr>
              <a:t>Certificação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206009" y="4369906"/>
            <a:ext cx="2714644" cy="369332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marL="342900" indent="-342900"/>
            <a:r>
              <a:rPr lang="pt-BR" dirty="0" smtClean="0">
                <a:solidFill>
                  <a:schemeClr val="bg1"/>
                </a:solidFill>
                <a:latin typeface="+mj-lt"/>
              </a:rPr>
              <a:t>Capacitação e Formação 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065996" y="4369906"/>
            <a:ext cx="2928957" cy="369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marL="342900" indent="-342900"/>
            <a:r>
              <a:rPr lang="pt-BR" dirty="0" smtClean="0">
                <a:solidFill>
                  <a:schemeClr val="bg1"/>
                </a:solidFill>
                <a:latin typeface="+mj-lt"/>
              </a:rPr>
              <a:t>Comunicação e Disseminação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6084168" y="4365104"/>
            <a:ext cx="2786082" cy="369332"/>
          </a:xfrm>
          <a:prstGeom prst="rect">
            <a:avLst/>
          </a:prstGeom>
          <a:solidFill>
            <a:srgbClr val="C89A06"/>
          </a:solidFill>
        </p:spPr>
        <p:txBody>
          <a:bodyPr wrap="square" rtlCol="0" anchor="ctr">
            <a:spAutoFit/>
          </a:bodyPr>
          <a:lstStyle/>
          <a:p>
            <a:pPr marL="342900" indent="-342900"/>
            <a:r>
              <a:rPr lang="pt-BR" dirty="0" smtClean="0">
                <a:solidFill>
                  <a:schemeClr val="bg1"/>
                </a:solidFill>
                <a:latin typeface="+mj-lt"/>
              </a:rPr>
              <a:t>Estudos e Pesquisas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107504" y="44624"/>
            <a:ext cx="573414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t">
            <a:spAutoFit/>
          </a:bodyPr>
          <a:lstStyle/>
          <a:p>
            <a:pPr marL="342900" indent="-342900"/>
            <a:r>
              <a:rPr lang="pt-BR" sz="3000" b="1" dirty="0" smtClean="0">
                <a:solidFill>
                  <a:schemeClr val="tx2"/>
                </a:solidFill>
              </a:rPr>
              <a:t>Soluções</a:t>
            </a:r>
            <a:endParaRPr lang="pt-BR" sz="3000" b="1" dirty="0">
              <a:solidFill>
                <a:schemeClr val="tx2"/>
              </a:solidFill>
            </a:endParaRPr>
          </a:p>
        </p:txBody>
      </p:sp>
      <p:cxnSp>
        <p:nvCxnSpPr>
          <p:cNvPr id="14" name="Conector reto 13"/>
          <p:cNvCxnSpPr/>
          <p:nvPr/>
        </p:nvCxnSpPr>
        <p:spPr>
          <a:xfrm>
            <a:off x="-108520" y="692696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m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149" y="6034422"/>
            <a:ext cx="1884454" cy="818408"/>
          </a:xfrm>
          <a:prstGeom prst="rect">
            <a:avLst/>
          </a:prstGeom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626" y="6175692"/>
            <a:ext cx="1434037" cy="50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11251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>
            <a:spLocks noChangeArrowheads="1"/>
          </p:cNvSpPr>
          <p:nvPr/>
        </p:nvSpPr>
        <p:spPr bwMode="auto">
          <a:xfrm>
            <a:off x="1079747" y="3717032"/>
            <a:ext cx="2790176" cy="648072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Chamamento público obrigatório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960065" y="3743076"/>
            <a:ext cx="5040560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b="1" dirty="0" smtClean="0">
                <a:effectLst/>
              </a:rPr>
              <a:t>Transparência e democratização do acesso</a:t>
            </a:r>
            <a:r>
              <a:rPr lang="pt-BR" sz="1600" dirty="0" smtClean="0">
                <a:effectLst/>
              </a:rPr>
              <a:t> às parcerias com editais.</a:t>
            </a:r>
            <a:endParaRPr lang="pt-BR" sz="1600" dirty="0">
              <a:ea typeface="Times New Roman"/>
            </a:endParaRPr>
          </a:p>
        </p:txBody>
      </p:sp>
      <p:sp>
        <p:nvSpPr>
          <p:cNvPr id="14" name="Retângulo 13"/>
          <p:cNvSpPr>
            <a:spLocks noChangeArrowheads="1"/>
          </p:cNvSpPr>
          <p:nvPr/>
        </p:nvSpPr>
        <p:spPr bwMode="auto">
          <a:xfrm>
            <a:off x="1081252" y="2996952"/>
            <a:ext cx="2787709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endParaRPr lang="pt-BR" sz="2200" b="1" dirty="0" smtClean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rPr>
              <a:t>Atuação em rede	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18" name="Retângulo 34"/>
          <p:cNvSpPr>
            <a:spLocks noChangeArrowheads="1"/>
          </p:cNvSpPr>
          <p:nvPr/>
        </p:nvSpPr>
        <p:spPr bwMode="auto">
          <a:xfrm>
            <a:off x="1079745" y="2276872"/>
            <a:ext cx="2790178" cy="64807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pt-BR" sz="22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Novas diretrizes e princípios</a:t>
            </a:r>
            <a:endParaRPr lang="pt-BR" sz="22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1083016" y="1556792"/>
            <a:ext cx="2783760" cy="648072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rPr>
              <a:t>Instrumentos jurídicos próprios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26" name="Retângulo 25"/>
          <p:cNvSpPr>
            <a:spLocks noChangeArrowheads="1"/>
          </p:cNvSpPr>
          <p:nvPr/>
        </p:nvSpPr>
        <p:spPr bwMode="auto">
          <a:xfrm>
            <a:off x="1079361" y="816678"/>
            <a:ext cx="2788744" cy="66810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Abrangência Nacional</a:t>
            </a:r>
            <a:endParaRPr lang="pt-BR" sz="22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33" name="CaixaDeTexto 32"/>
          <p:cNvSpPr txBox="1"/>
          <p:nvPr/>
        </p:nvSpPr>
        <p:spPr>
          <a:xfrm>
            <a:off x="3960065" y="2996952"/>
            <a:ext cx="5040560" cy="6587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</a:pPr>
            <a:r>
              <a:rPr lang="pt-BR" sz="1600" b="1" dirty="0" smtClean="0">
                <a:effectLst/>
              </a:rPr>
              <a:t>Agregação de projetos, </a:t>
            </a:r>
            <a:r>
              <a:rPr lang="pt-BR" sz="1600" dirty="0" smtClean="0">
                <a:effectLst/>
              </a:rPr>
              <a:t>valorizando a integração entre as </a:t>
            </a:r>
            <a:r>
              <a:rPr lang="pt-BR" sz="1600" dirty="0" err="1" smtClean="0">
                <a:effectLst/>
              </a:rPr>
              <a:t>OSCs</a:t>
            </a:r>
            <a:r>
              <a:rPr lang="pt-BR" sz="1600" dirty="0" smtClean="0">
                <a:effectLst/>
              </a:rPr>
              <a:t> maiores e menores.</a:t>
            </a:r>
            <a:endParaRPr lang="pt-BR" sz="1700" dirty="0">
              <a:ea typeface="Times New Roman"/>
            </a:endParaRPr>
          </a:p>
        </p:txBody>
      </p:sp>
      <p:sp>
        <p:nvSpPr>
          <p:cNvPr id="35" name="CaixaDeTexto 34"/>
          <p:cNvSpPr txBox="1"/>
          <p:nvPr/>
        </p:nvSpPr>
        <p:spPr>
          <a:xfrm>
            <a:off x="3960065" y="2282973"/>
            <a:ext cx="5040560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b="1" dirty="0" smtClean="0">
                <a:effectLst/>
              </a:rPr>
              <a:t>Gestão pública democrática, </a:t>
            </a:r>
            <a:r>
              <a:rPr lang="pt-BR" sz="1600" dirty="0" smtClean="0">
                <a:effectLst/>
              </a:rPr>
              <a:t>participação social e fortalecimento da sociedade civil, entre outros. </a:t>
            </a:r>
            <a:endParaRPr lang="pt-BR" sz="1600" dirty="0">
              <a:ea typeface="Times New Roman"/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3960065" y="1556792"/>
            <a:ext cx="5040560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b="1" dirty="0" smtClean="0">
                <a:effectLst/>
              </a:rPr>
              <a:t>Termo de Fomento e Termo de </a:t>
            </a:r>
            <a:r>
              <a:rPr lang="pt-BR" sz="1600" b="1" dirty="0"/>
              <a:t>Colaboração</a:t>
            </a:r>
            <a:r>
              <a:rPr lang="pt-BR" sz="1600" dirty="0"/>
              <a:t>. Fim dos </a:t>
            </a:r>
            <a:r>
              <a:rPr lang="pt-BR" sz="1600" dirty="0" smtClean="0"/>
              <a:t>Convênios para as </a:t>
            </a:r>
            <a:r>
              <a:rPr lang="pt-BR" sz="1600" dirty="0" err="1" smtClean="0"/>
              <a:t>OSCs</a:t>
            </a:r>
            <a:r>
              <a:rPr lang="pt-BR" sz="1600" dirty="0" smtClean="0"/>
              <a:t>, mantêm entre órgãos públicos. </a:t>
            </a:r>
            <a:endParaRPr lang="pt-BR" sz="1600" dirty="0">
              <a:ea typeface="Times New Roman"/>
            </a:endParaRPr>
          </a:p>
        </p:txBody>
      </p:sp>
      <p:sp>
        <p:nvSpPr>
          <p:cNvPr id="37" name="CaixaDeTexto 36"/>
          <p:cNvSpPr txBox="1"/>
          <p:nvPr/>
        </p:nvSpPr>
        <p:spPr>
          <a:xfrm>
            <a:off x="3941607" y="862756"/>
            <a:ext cx="5040560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 smtClean="0">
                <a:effectLst/>
              </a:rPr>
              <a:t>Administração direta e indireta da </a:t>
            </a:r>
            <a:r>
              <a:rPr lang="pt-BR" sz="1600" b="1" dirty="0" smtClean="0"/>
              <a:t>União, Estados, Distrito Federal e Municípios</a:t>
            </a:r>
            <a:r>
              <a:rPr lang="pt-BR" sz="1600" dirty="0" smtClean="0"/>
              <a:t>.</a:t>
            </a:r>
            <a:endParaRPr lang="pt-BR" sz="1600" dirty="0">
              <a:ea typeface="Times New Roman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5496" y="44624"/>
            <a:ext cx="708238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 smtClean="0">
                <a:solidFill>
                  <a:schemeClr val="tx2"/>
                </a:solidFill>
              </a:rPr>
              <a:t>O que muda em geral com a Lei 13.019/14?</a:t>
            </a:r>
            <a:endParaRPr lang="pt-BR" sz="3000" b="1" dirty="0">
              <a:solidFill>
                <a:schemeClr val="tx2"/>
              </a:solidFill>
            </a:endParaRPr>
          </a:p>
        </p:txBody>
      </p:sp>
      <p:sp>
        <p:nvSpPr>
          <p:cNvPr id="38" name="Seta para a direita 37"/>
          <p:cNvSpPr/>
          <p:nvPr/>
        </p:nvSpPr>
        <p:spPr>
          <a:xfrm>
            <a:off x="647697" y="934707"/>
            <a:ext cx="360040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9" name="Seta para a direita 38"/>
          <p:cNvSpPr/>
          <p:nvPr/>
        </p:nvSpPr>
        <p:spPr>
          <a:xfrm>
            <a:off x="647697" y="1726795"/>
            <a:ext cx="360040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0" name="Seta para a direita 39"/>
          <p:cNvSpPr/>
          <p:nvPr/>
        </p:nvSpPr>
        <p:spPr>
          <a:xfrm>
            <a:off x="647697" y="2446875"/>
            <a:ext cx="360040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1" name="Seta para a direita 40"/>
          <p:cNvSpPr/>
          <p:nvPr/>
        </p:nvSpPr>
        <p:spPr>
          <a:xfrm>
            <a:off x="647697" y="3166955"/>
            <a:ext cx="360040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2" name="Seta para a direita 41"/>
          <p:cNvSpPr/>
          <p:nvPr/>
        </p:nvSpPr>
        <p:spPr>
          <a:xfrm>
            <a:off x="647697" y="3861048"/>
            <a:ext cx="360040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7" name="Retângulo 26"/>
          <p:cNvSpPr>
            <a:spLocks noChangeArrowheads="1"/>
          </p:cNvSpPr>
          <p:nvPr/>
        </p:nvSpPr>
        <p:spPr bwMode="auto">
          <a:xfrm>
            <a:off x="1081549" y="4437112"/>
            <a:ext cx="2787221" cy="64807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Remuneração da equipe de trabalho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34" name="Retângulo 33"/>
          <p:cNvSpPr>
            <a:spLocks noChangeArrowheads="1"/>
          </p:cNvSpPr>
          <p:nvPr/>
        </p:nvSpPr>
        <p:spPr bwMode="auto">
          <a:xfrm>
            <a:off x="1089147" y="5137158"/>
            <a:ext cx="2788744" cy="66810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Remuneração de custos indiretos</a:t>
            </a:r>
            <a:endParaRPr lang="pt-BR" sz="22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6" name="CaixaDeTexto 45"/>
          <p:cNvSpPr txBox="1"/>
          <p:nvPr/>
        </p:nvSpPr>
        <p:spPr>
          <a:xfrm>
            <a:off x="3960065" y="4470627"/>
            <a:ext cx="5040560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b="1" dirty="0" smtClean="0">
                <a:effectLst/>
              </a:rPr>
              <a:t>Remuneração de pagamento de equipe de trabalho</a:t>
            </a:r>
            <a:r>
              <a:rPr lang="pt-BR" sz="1600" dirty="0" smtClean="0">
                <a:effectLst/>
              </a:rPr>
              <a:t>, com todos os encargos sociais inclusos.</a:t>
            </a:r>
            <a:endParaRPr lang="pt-BR" sz="1700" dirty="0">
              <a:ea typeface="Times New Roman"/>
            </a:endParaRPr>
          </a:p>
        </p:txBody>
      </p:sp>
      <p:sp>
        <p:nvSpPr>
          <p:cNvPr id="47" name="CaixaDeTexto 46"/>
          <p:cNvSpPr txBox="1"/>
          <p:nvPr/>
        </p:nvSpPr>
        <p:spPr>
          <a:xfrm>
            <a:off x="3941607" y="5191361"/>
            <a:ext cx="5040560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b="1" dirty="0"/>
              <a:t>Remuneração de </a:t>
            </a:r>
            <a:r>
              <a:rPr lang="pt-BR" sz="1600" b="1" dirty="0" smtClean="0"/>
              <a:t>custos </a:t>
            </a:r>
            <a:r>
              <a:rPr lang="pt-BR" sz="1600" b="1" dirty="0"/>
              <a:t>indiretos </a:t>
            </a:r>
            <a:r>
              <a:rPr lang="pt-BR" sz="1600" dirty="0"/>
              <a:t>(despesas administrativas) </a:t>
            </a:r>
            <a:r>
              <a:rPr lang="pt-BR" sz="1600" dirty="0" smtClean="0"/>
              <a:t>limitada a 15% do valor total.</a:t>
            </a:r>
            <a:endParaRPr lang="pt-BR" sz="1700" dirty="0">
              <a:ea typeface="Times New Roman"/>
            </a:endParaRPr>
          </a:p>
        </p:txBody>
      </p:sp>
      <p:sp>
        <p:nvSpPr>
          <p:cNvPr id="48" name="Seta para a direita 47"/>
          <p:cNvSpPr/>
          <p:nvPr/>
        </p:nvSpPr>
        <p:spPr>
          <a:xfrm>
            <a:off x="647697" y="4607115"/>
            <a:ext cx="360040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9" name="Seta para a direita 48"/>
          <p:cNvSpPr/>
          <p:nvPr/>
        </p:nvSpPr>
        <p:spPr>
          <a:xfrm>
            <a:off x="647697" y="5255187"/>
            <a:ext cx="360040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30" name="Imagem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149" y="6034422"/>
            <a:ext cx="1884454" cy="818408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626" y="6175692"/>
            <a:ext cx="1434037" cy="50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5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tângulo 28"/>
          <p:cNvSpPr>
            <a:spLocks noChangeArrowheads="1"/>
          </p:cNvSpPr>
          <p:nvPr/>
        </p:nvSpPr>
        <p:spPr bwMode="auto">
          <a:xfrm>
            <a:off x="902863" y="2332375"/>
            <a:ext cx="2858591" cy="648072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rPr>
              <a:t>Prestação de contas simplificada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32" name="CaixaDeTexto 31"/>
          <p:cNvSpPr txBox="1"/>
          <p:nvPr/>
        </p:nvSpPr>
        <p:spPr>
          <a:xfrm>
            <a:off x="3833462" y="2358419"/>
            <a:ext cx="5040560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b="1" dirty="0" smtClean="0">
                <a:effectLst/>
              </a:rPr>
              <a:t>Sistema aperfeiçoado. Regulamento deverá prever regras mais simplificadas </a:t>
            </a:r>
            <a:r>
              <a:rPr lang="pt-BR" sz="1600" dirty="0" smtClean="0">
                <a:effectLst/>
              </a:rPr>
              <a:t>abaixo de R$ 600.000,00.</a:t>
            </a:r>
            <a:endParaRPr lang="pt-BR" sz="1700" dirty="0">
              <a:ea typeface="Times New Roman"/>
            </a:endParaRPr>
          </a:p>
        </p:txBody>
      </p:sp>
      <p:sp>
        <p:nvSpPr>
          <p:cNvPr id="45" name="Seta para a direita 44"/>
          <p:cNvSpPr/>
          <p:nvPr/>
        </p:nvSpPr>
        <p:spPr>
          <a:xfrm>
            <a:off x="521094" y="2476391"/>
            <a:ext cx="360040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6" name="Retângulo 45"/>
          <p:cNvSpPr>
            <a:spLocks noChangeArrowheads="1"/>
          </p:cNvSpPr>
          <p:nvPr/>
        </p:nvSpPr>
        <p:spPr bwMode="auto">
          <a:xfrm>
            <a:off x="924144" y="1540287"/>
            <a:ext cx="2787709" cy="648072"/>
          </a:xfrm>
          <a:prstGeom prst="rect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endParaRPr lang="pt-BR" sz="2200" b="1" dirty="0" smtClean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rPr>
              <a:t>Monitoramento e Avaliação</a:t>
            </a:r>
          </a:p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rPr>
              <a:t>	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47" name="Retângulo 34"/>
          <p:cNvSpPr>
            <a:spLocks noChangeArrowheads="1"/>
          </p:cNvSpPr>
          <p:nvPr/>
        </p:nvSpPr>
        <p:spPr bwMode="auto">
          <a:xfrm>
            <a:off x="924528" y="4682071"/>
            <a:ext cx="2790178" cy="64807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pt-BR" sz="2200" b="1" dirty="0" smtClean="0">
                <a:solidFill>
                  <a:schemeClr val="bg1"/>
                </a:solidFill>
                <a:latin typeface="+mn-lt"/>
                <a:cs typeface="Arial" pitchFamily="34" charset="0"/>
              </a:rPr>
              <a:t>Manifestação de  Interesse Social</a:t>
            </a:r>
            <a:endParaRPr lang="pt-BR" sz="2200" b="1" dirty="0">
              <a:solidFill>
                <a:schemeClr val="bg1"/>
              </a:solidFill>
              <a:latin typeface="+mn-lt"/>
              <a:cs typeface="Arial" pitchFamily="34" charset="0"/>
            </a:endParaRPr>
          </a:p>
        </p:txBody>
      </p:sp>
      <p:sp>
        <p:nvSpPr>
          <p:cNvPr id="48" name="Retângulo 47"/>
          <p:cNvSpPr>
            <a:spLocks noChangeArrowheads="1"/>
          </p:cNvSpPr>
          <p:nvPr/>
        </p:nvSpPr>
        <p:spPr bwMode="auto">
          <a:xfrm>
            <a:off x="927799" y="3889983"/>
            <a:ext cx="2783760" cy="648072"/>
          </a:xfrm>
          <a:prstGeom prst="rect">
            <a:avLst/>
          </a:prstGeom>
          <a:solidFill>
            <a:schemeClr val="accent4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latin typeface="+mn-lt"/>
                <a:ea typeface="+mj-ea"/>
                <a:cs typeface="Arial" pitchFamily="34" charset="0"/>
              </a:rPr>
              <a:t>Capacitação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49" name="Retângulo 48"/>
          <p:cNvSpPr>
            <a:spLocks noChangeArrowheads="1"/>
          </p:cNvSpPr>
          <p:nvPr/>
        </p:nvSpPr>
        <p:spPr bwMode="auto">
          <a:xfrm>
            <a:off x="921383" y="3060536"/>
            <a:ext cx="2791505" cy="757439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BR" sz="2000" b="1" dirty="0" smtClean="0">
                <a:solidFill>
                  <a:schemeClr val="bg1"/>
                </a:solidFill>
                <a:cs typeface="Arial" pitchFamily="34" charset="0"/>
              </a:rPr>
              <a:t>Conselho </a:t>
            </a:r>
            <a:r>
              <a:rPr lang="pt-BR" sz="2000" b="1" dirty="0">
                <a:solidFill>
                  <a:schemeClr val="bg1"/>
                </a:solidFill>
                <a:cs typeface="Arial" pitchFamily="34" charset="0"/>
              </a:rPr>
              <a:t>Nacional de Fomento e Colaboração </a:t>
            </a:r>
          </a:p>
        </p:txBody>
      </p:sp>
      <p:sp>
        <p:nvSpPr>
          <p:cNvPr id="50" name="CaixaDeTexto 49"/>
          <p:cNvSpPr txBox="1"/>
          <p:nvPr/>
        </p:nvSpPr>
        <p:spPr>
          <a:xfrm>
            <a:off x="3779912" y="1540287"/>
            <a:ext cx="5040560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</a:pPr>
            <a:r>
              <a:rPr lang="pt-BR" sz="1600" b="1" dirty="0" smtClean="0">
                <a:ea typeface="Times New Roman"/>
              </a:rPr>
              <a:t>Criação de Comissões de Monitoramento e Avaliação nos órgãos </a:t>
            </a:r>
            <a:r>
              <a:rPr lang="pt-BR" sz="1600" dirty="0" smtClean="0">
                <a:ea typeface="Times New Roman"/>
              </a:rPr>
              <a:t>e pesquisas junto a beneficiários.</a:t>
            </a:r>
            <a:endParaRPr lang="pt-BR" sz="1600" dirty="0">
              <a:ea typeface="Times New Roman"/>
            </a:endParaRPr>
          </a:p>
        </p:txBody>
      </p:sp>
      <p:sp>
        <p:nvSpPr>
          <p:cNvPr id="51" name="CaixaDeTexto 50"/>
          <p:cNvSpPr txBox="1"/>
          <p:nvPr/>
        </p:nvSpPr>
        <p:spPr>
          <a:xfrm>
            <a:off x="3804848" y="4688172"/>
            <a:ext cx="5040560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dirty="0"/>
              <a:t>E</a:t>
            </a:r>
            <a:r>
              <a:rPr lang="pt-BR" sz="1600" dirty="0" smtClean="0"/>
              <a:t>laboração </a:t>
            </a:r>
            <a:r>
              <a:rPr lang="pt-BR" sz="1600" dirty="0"/>
              <a:t>de </a:t>
            </a:r>
            <a:r>
              <a:rPr lang="pt-BR" sz="1600" b="1" dirty="0"/>
              <a:t>propostas de chamamento público </a:t>
            </a:r>
            <a:r>
              <a:rPr lang="pt-BR" sz="1600" b="1" dirty="0" smtClean="0"/>
              <a:t>pelas próprias  </a:t>
            </a:r>
            <a:r>
              <a:rPr lang="pt-BR" sz="1600" b="1" dirty="0" err="1"/>
              <a:t>OSCs</a:t>
            </a:r>
            <a:r>
              <a:rPr lang="pt-BR" sz="1600" dirty="0"/>
              <a:t>, movimentos sociais e </a:t>
            </a:r>
            <a:r>
              <a:rPr lang="pt-BR" sz="1600" dirty="0" smtClean="0"/>
              <a:t>interessados.</a:t>
            </a:r>
            <a:endParaRPr lang="pt-BR" sz="1600" dirty="0">
              <a:ea typeface="Times New Roman"/>
            </a:endParaRPr>
          </a:p>
        </p:txBody>
      </p:sp>
      <p:sp>
        <p:nvSpPr>
          <p:cNvPr id="52" name="CaixaDeTexto 51"/>
          <p:cNvSpPr txBox="1"/>
          <p:nvPr/>
        </p:nvSpPr>
        <p:spPr>
          <a:xfrm>
            <a:off x="3821038" y="3907292"/>
            <a:ext cx="5040560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b="1" dirty="0" smtClean="0">
                <a:ea typeface="Times New Roman"/>
              </a:rPr>
              <a:t>Para gestores públicos, conselheiros e a sociedade civil organizada</a:t>
            </a:r>
            <a:r>
              <a:rPr lang="pt-BR" sz="1600" dirty="0" smtClean="0">
                <a:ea typeface="Times New Roman"/>
              </a:rPr>
              <a:t>.</a:t>
            </a:r>
            <a:endParaRPr lang="pt-BR" sz="1600" dirty="0">
              <a:ea typeface="Times New Roman"/>
            </a:endParaRPr>
          </a:p>
        </p:txBody>
      </p:sp>
      <p:sp>
        <p:nvSpPr>
          <p:cNvPr id="53" name="CaixaDeTexto 52"/>
          <p:cNvSpPr txBox="1"/>
          <p:nvPr/>
        </p:nvSpPr>
        <p:spPr>
          <a:xfrm>
            <a:off x="3821038" y="3106532"/>
            <a:ext cx="5040560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spcAft>
                <a:spcPts val="0"/>
              </a:spcAft>
            </a:pPr>
            <a:r>
              <a:rPr lang="pt-BR" sz="1600" b="1" dirty="0" smtClean="0">
                <a:latin typeface="+mn-lt"/>
              </a:rPr>
              <a:t>Composição paritária </a:t>
            </a:r>
            <a:r>
              <a:rPr lang="pt-BR" sz="1600" dirty="0" smtClean="0">
                <a:latin typeface="+mn-lt"/>
              </a:rPr>
              <a:t>para</a:t>
            </a:r>
            <a:r>
              <a:rPr lang="pt-BR" sz="1600" b="1" dirty="0" smtClean="0">
                <a:latin typeface="+mn-lt"/>
              </a:rPr>
              <a:t> </a:t>
            </a:r>
            <a:r>
              <a:rPr lang="pt-BR" sz="1600" dirty="0" smtClean="0">
                <a:latin typeface="+mn-lt"/>
              </a:rPr>
              <a:t>divulgar boas práticas, propor e apoiar políticas e ações voltadas ao fortalecimento.</a:t>
            </a:r>
            <a:endParaRPr lang="pt-BR" sz="1600" dirty="0">
              <a:ea typeface="Times New Roman"/>
            </a:endParaRPr>
          </a:p>
        </p:txBody>
      </p:sp>
      <p:sp>
        <p:nvSpPr>
          <p:cNvPr id="54" name="Seta para a direita 53"/>
          <p:cNvSpPr/>
          <p:nvPr/>
        </p:nvSpPr>
        <p:spPr>
          <a:xfrm>
            <a:off x="492480" y="3195890"/>
            <a:ext cx="360040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5" name="Seta para a direita 54"/>
          <p:cNvSpPr/>
          <p:nvPr/>
        </p:nvSpPr>
        <p:spPr>
          <a:xfrm>
            <a:off x="492480" y="4059986"/>
            <a:ext cx="360040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6" name="Seta para a direita 55"/>
          <p:cNvSpPr/>
          <p:nvPr/>
        </p:nvSpPr>
        <p:spPr>
          <a:xfrm>
            <a:off x="492480" y="4852074"/>
            <a:ext cx="360040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7" name="Seta para a direita 56"/>
          <p:cNvSpPr/>
          <p:nvPr/>
        </p:nvSpPr>
        <p:spPr>
          <a:xfrm>
            <a:off x="490589" y="1710290"/>
            <a:ext cx="360040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" name="Retângulo 18"/>
          <p:cNvSpPr>
            <a:spLocks noChangeArrowheads="1"/>
          </p:cNvSpPr>
          <p:nvPr/>
        </p:nvSpPr>
        <p:spPr bwMode="auto">
          <a:xfrm>
            <a:off x="896240" y="812126"/>
            <a:ext cx="2787221" cy="648072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BR" sz="2200" b="1" dirty="0">
                <a:solidFill>
                  <a:schemeClr val="bg1"/>
                </a:solidFill>
                <a:cs typeface="Arial" pitchFamily="34" charset="0"/>
              </a:rPr>
              <a:t>Contrapartida facultativa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3774756" y="784203"/>
            <a:ext cx="5040560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</a:pPr>
            <a:r>
              <a:rPr lang="pt-BR" sz="1600" b="1" dirty="0"/>
              <a:t>Não será mais permitida a exigência de contrapartida financeira, </a:t>
            </a:r>
            <a:r>
              <a:rPr lang="pt-BR" sz="1600" dirty="0"/>
              <a:t>sendo facultativa a de bens e serviços.</a:t>
            </a:r>
            <a:endParaRPr lang="pt-BR" sz="1600" dirty="0">
              <a:ea typeface="Times New Roman"/>
            </a:endParaRPr>
          </a:p>
        </p:txBody>
      </p:sp>
      <p:sp>
        <p:nvSpPr>
          <p:cNvPr id="21" name="Seta para a direita 20"/>
          <p:cNvSpPr/>
          <p:nvPr/>
        </p:nvSpPr>
        <p:spPr>
          <a:xfrm>
            <a:off x="462388" y="982129"/>
            <a:ext cx="360040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2" name="Retângulo 21"/>
          <p:cNvSpPr>
            <a:spLocks noChangeArrowheads="1"/>
          </p:cNvSpPr>
          <p:nvPr/>
        </p:nvSpPr>
        <p:spPr bwMode="auto">
          <a:xfrm>
            <a:off x="921383" y="5449575"/>
            <a:ext cx="2790176" cy="648072"/>
          </a:xfrm>
          <a:prstGeom prst="rect">
            <a:avLst/>
          </a:prstGeom>
          <a:solidFill>
            <a:schemeClr val="bg1">
              <a:lumMod val="50000"/>
            </a:schemeClr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t-BR" sz="2200" b="1" dirty="0" smtClean="0">
                <a:solidFill>
                  <a:schemeClr val="bg1"/>
                </a:solidFill>
                <a:ea typeface="+mj-ea"/>
                <a:cs typeface="Arial" pitchFamily="34" charset="0"/>
              </a:rPr>
              <a:t>Comunicação Pública</a:t>
            </a:r>
            <a:endParaRPr lang="pt-BR" sz="2200" b="1" dirty="0">
              <a:solidFill>
                <a:schemeClr val="bg1"/>
              </a:solidFill>
              <a:latin typeface="+mn-lt"/>
              <a:ea typeface="+mj-ea"/>
              <a:cs typeface="Arial" pitchFamily="34" charset="0"/>
            </a:endParaRPr>
          </a:p>
        </p:txBody>
      </p:sp>
      <p:sp>
        <p:nvSpPr>
          <p:cNvPr id="23" name="Seta para a direita 22"/>
          <p:cNvSpPr/>
          <p:nvPr/>
        </p:nvSpPr>
        <p:spPr>
          <a:xfrm>
            <a:off x="501789" y="5502485"/>
            <a:ext cx="360040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3821038" y="5439005"/>
            <a:ext cx="5040560" cy="65864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1590" algn="just">
              <a:lnSpc>
                <a:spcPct val="115000"/>
              </a:lnSpc>
              <a:spcAft>
                <a:spcPts val="0"/>
              </a:spcAft>
            </a:pPr>
            <a:r>
              <a:rPr lang="pt-BR" sz="1600" b="1" dirty="0" smtClean="0"/>
              <a:t>Divulgação em meios públicos de comunicação </a:t>
            </a:r>
            <a:r>
              <a:rPr lang="pt-BR" sz="1600" dirty="0" smtClean="0"/>
              <a:t>– campanhas e programações desenvolvidas por </a:t>
            </a:r>
            <a:r>
              <a:rPr lang="pt-BR" sz="1600" dirty="0" err="1" smtClean="0"/>
              <a:t>OSCs</a:t>
            </a:r>
            <a:r>
              <a:rPr lang="pt-BR" sz="1600" dirty="0" smtClean="0"/>
              <a:t>.</a:t>
            </a:r>
            <a:endParaRPr lang="pt-BR" sz="1600" dirty="0">
              <a:ea typeface="Times New Roman"/>
            </a:endParaRPr>
          </a:p>
        </p:txBody>
      </p:sp>
      <p:sp>
        <p:nvSpPr>
          <p:cNvPr id="27" name="CaixaDeTexto 1"/>
          <p:cNvSpPr txBox="1"/>
          <p:nvPr/>
        </p:nvSpPr>
        <p:spPr>
          <a:xfrm>
            <a:off x="35496" y="44624"/>
            <a:ext cx="708238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000" b="1" dirty="0" smtClean="0">
                <a:solidFill>
                  <a:schemeClr val="tx2"/>
                </a:solidFill>
              </a:rPr>
              <a:t>O que muda em geral com a Lei 13.019/14?</a:t>
            </a:r>
            <a:endParaRPr lang="pt-BR" sz="3000" b="1" dirty="0">
              <a:solidFill>
                <a:schemeClr val="tx2"/>
              </a:solidFill>
            </a:endParaRPr>
          </a:p>
        </p:txBody>
      </p:sp>
      <p:pic>
        <p:nvPicPr>
          <p:cNvPr id="30" name="Imagem 2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149" y="6034422"/>
            <a:ext cx="1884454" cy="818408"/>
          </a:xfrm>
          <a:prstGeom prst="rect">
            <a:avLst/>
          </a:prstGeom>
        </p:spPr>
      </p:pic>
      <p:pic>
        <p:nvPicPr>
          <p:cNvPr id="31" name="Imagem 3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626" y="6175692"/>
            <a:ext cx="1434037" cy="50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47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374518" y="1415734"/>
            <a:ext cx="2074581" cy="70788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 anchor="ctr">
            <a:spAutoFit/>
          </a:bodyPr>
          <a:lstStyle/>
          <a:p>
            <a:pPr marL="342900" indent="-342900" algn="ctr"/>
            <a:r>
              <a:rPr lang="pt-BR" sz="2000" dirty="0" smtClean="0">
                <a:solidFill>
                  <a:schemeClr val="bg1"/>
                </a:solidFill>
                <a:latin typeface="+mj-lt"/>
              </a:rPr>
              <a:t>Publicação da Lei </a:t>
            </a:r>
          </a:p>
          <a:p>
            <a:pPr marL="342900" indent="-342900" algn="ctr"/>
            <a:r>
              <a:rPr lang="pt-BR" sz="2000" dirty="0" smtClean="0">
                <a:solidFill>
                  <a:schemeClr val="bg1"/>
                </a:solidFill>
                <a:latin typeface="+mj-lt"/>
              </a:rPr>
              <a:t>no D.O.U</a:t>
            </a:r>
          </a:p>
        </p:txBody>
      </p:sp>
      <p:sp>
        <p:nvSpPr>
          <p:cNvPr id="14" name="CaixaDeTexto 13"/>
          <p:cNvSpPr txBox="1"/>
          <p:nvPr/>
        </p:nvSpPr>
        <p:spPr>
          <a:xfrm>
            <a:off x="292428" y="2370824"/>
            <a:ext cx="24842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chemeClr val="tx2"/>
                </a:solidFill>
              </a:rPr>
              <a:t>1º de agosto de 2014</a:t>
            </a:r>
            <a:endParaRPr lang="pt-BR" sz="2000" dirty="0">
              <a:solidFill>
                <a:schemeClr val="tx2"/>
              </a:solidFill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6094540" y="1415733"/>
            <a:ext cx="2655408" cy="70788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MP n</a:t>
            </a:r>
            <a:r>
              <a:rPr lang="pt-BR" sz="2000" b="1" dirty="0" smtClean="0">
                <a:solidFill>
                  <a:schemeClr val="bg1"/>
                </a:solidFill>
              </a:rPr>
              <a:t>º</a:t>
            </a:r>
            <a:r>
              <a:rPr lang="en-US" sz="2000" b="1" dirty="0" smtClean="0">
                <a:solidFill>
                  <a:schemeClr val="bg1"/>
                </a:solidFill>
              </a:rPr>
              <a:t> 658/2014 </a:t>
            </a:r>
            <a:r>
              <a:rPr lang="en-US" sz="2000" dirty="0" smtClean="0">
                <a:solidFill>
                  <a:schemeClr val="bg1"/>
                </a:solidFill>
              </a:rPr>
              <a:t>– </a:t>
            </a:r>
            <a:r>
              <a:rPr lang="en-US" sz="2000" dirty="0" err="1" smtClean="0">
                <a:solidFill>
                  <a:schemeClr val="bg1"/>
                </a:solidFill>
              </a:rPr>
              <a:t>prorrogaç</a:t>
            </a:r>
            <a:r>
              <a:rPr lang="pt-BR" sz="2000" dirty="0" smtClean="0">
                <a:solidFill>
                  <a:schemeClr val="bg1"/>
                </a:solidFill>
              </a:rPr>
              <a:t>ã</a:t>
            </a:r>
            <a:r>
              <a:rPr lang="en-US" sz="2000" dirty="0" smtClean="0">
                <a:solidFill>
                  <a:schemeClr val="bg1"/>
                </a:solidFill>
              </a:rPr>
              <a:t>o da </a:t>
            </a:r>
            <a:r>
              <a:rPr lang="en-US" sz="2000" dirty="0" err="1" smtClean="0">
                <a:solidFill>
                  <a:schemeClr val="bg1"/>
                </a:solidFill>
              </a:rPr>
              <a:t>vigência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13" name="Seta para a direita 20"/>
          <p:cNvSpPr/>
          <p:nvPr/>
        </p:nvSpPr>
        <p:spPr>
          <a:xfrm>
            <a:off x="2596684" y="1542877"/>
            <a:ext cx="360040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Seta para a direita 20"/>
          <p:cNvSpPr/>
          <p:nvPr/>
        </p:nvSpPr>
        <p:spPr>
          <a:xfrm>
            <a:off x="5670094" y="1596903"/>
            <a:ext cx="360040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" name="CaixaDeTexto 73"/>
          <p:cNvSpPr txBox="1"/>
          <p:nvPr/>
        </p:nvSpPr>
        <p:spPr>
          <a:xfrm>
            <a:off x="27295" y="44624"/>
            <a:ext cx="893719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marL="342900" indent="-342900"/>
            <a:endParaRPr lang="pt-BR" sz="3000" b="1" dirty="0" smtClean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22" name="Conector reto 13"/>
          <p:cNvCxnSpPr/>
          <p:nvPr/>
        </p:nvCxnSpPr>
        <p:spPr>
          <a:xfrm>
            <a:off x="-108520" y="692696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ight Arrow 1"/>
          <p:cNvSpPr/>
          <p:nvPr/>
        </p:nvSpPr>
        <p:spPr>
          <a:xfrm>
            <a:off x="374520" y="2936814"/>
            <a:ext cx="8415182" cy="648072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/>
            <a:r>
              <a:rPr lang="pt-BR" dirty="0" smtClean="0">
                <a:solidFill>
                  <a:schemeClr val="bg1"/>
                </a:solidFill>
              </a:rPr>
              <a:t>Regulamentação </a:t>
            </a:r>
            <a:r>
              <a:rPr lang="pt-BR" dirty="0">
                <a:solidFill>
                  <a:schemeClr val="bg1"/>
                </a:solidFill>
              </a:rPr>
              <a:t>Colaborativa</a:t>
            </a:r>
          </a:p>
        </p:txBody>
      </p:sp>
      <p:sp>
        <p:nvSpPr>
          <p:cNvPr id="19" name="CaixaDeTexto 1"/>
          <p:cNvSpPr txBox="1"/>
          <p:nvPr/>
        </p:nvSpPr>
        <p:spPr>
          <a:xfrm>
            <a:off x="-2011" y="44624"/>
            <a:ext cx="914601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>
                <a:solidFill>
                  <a:schemeClr val="tx2"/>
                </a:solidFill>
              </a:rPr>
              <a:t>Regulamentação da Lei 13.019/14</a:t>
            </a:r>
            <a:endParaRPr lang="pt-BR" sz="3000" b="1" dirty="0">
              <a:solidFill>
                <a:schemeClr val="tx2"/>
              </a:solidFill>
            </a:endParaRPr>
          </a:p>
        </p:txBody>
      </p:sp>
      <p:sp>
        <p:nvSpPr>
          <p:cNvPr id="25" name="CaixaDeTexto 16"/>
          <p:cNvSpPr txBox="1"/>
          <p:nvPr/>
        </p:nvSpPr>
        <p:spPr>
          <a:xfrm>
            <a:off x="2893786" y="5812309"/>
            <a:ext cx="26614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chemeClr val="tx2"/>
                </a:solidFill>
              </a:rPr>
              <a:t>8 a 24 de maio de 2015</a:t>
            </a:r>
            <a:endParaRPr lang="pt-BR" sz="2000" dirty="0">
              <a:solidFill>
                <a:schemeClr val="tx2"/>
              </a:solidFill>
            </a:endParaRPr>
          </a:p>
        </p:txBody>
      </p:sp>
      <p:sp>
        <p:nvSpPr>
          <p:cNvPr id="28" name="Seta para a direita 20"/>
          <p:cNvSpPr/>
          <p:nvPr/>
        </p:nvSpPr>
        <p:spPr>
          <a:xfrm>
            <a:off x="2601967" y="4183932"/>
            <a:ext cx="396044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9" name="Seta para a direita 20"/>
          <p:cNvSpPr/>
          <p:nvPr/>
        </p:nvSpPr>
        <p:spPr>
          <a:xfrm>
            <a:off x="5622557" y="4161075"/>
            <a:ext cx="360040" cy="406061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2" name="CaixaDeTexto 13"/>
          <p:cNvSpPr txBox="1"/>
          <p:nvPr/>
        </p:nvSpPr>
        <p:spPr>
          <a:xfrm>
            <a:off x="3086928" y="2427046"/>
            <a:ext cx="26684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>
                <a:solidFill>
                  <a:schemeClr val="tx2"/>
                </a:solidFill>
              </a:rPr>
              <a:t>13 de setembro a 1º de outubro de 2014</a:t>
            </a:r>
            <a:endParaRPr lang="pt-BR" sz="2000" dirty="0">
              <a:solidFill>
                <a:schemeClr val="tx2"/>
              </a:solidFill>
            </a:endParaRPr>
          </a:p>
        </p:txBody>
      </p:sp>
      <p:sp>
        <p:nvSpPr>
          <p:cNvPr id="33" name="CaixaDeTexto 13"/>
          <p:cNvSpPr txBox="1"/>
          <p:nvPr/>
        </p:nvSpPr>
        <p:spPr>
          <a:xfrm>
            <a:off x="6047335" y="2230483"/>
            <a:ext cx="2880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>
                <a:solidFill>
                  <a:schemeClr val="tx2"/>
                </a:solidFill>
              </a:rPr>
              <a:t>29 de outubro de 2014</a:t>
            </a:r>
            <a:endParaRPr lang="pt-BR" sz="2000" dirty="0">
              <a:solidFill>
                <a:schemeClr val="tx2"/>
              </a:solidFill>
            </a:endParaRPr>
          </a:p>
        </p:txBody>
      </p:sp>
      <p:sp>
        <p:nvSpPr>
          <p:cNvPr id="34" name="CaixaDeTexto 15"/>
          <p:cNvSpPr txBox="1"/>
          <p:nvPr/>
        </p:nvSpPr>
        <p:spPr>
          <a:xfrm>
            <a:off x="361961" y="3977728"/>
            <a:ext cx="2116085" cy="70788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 anchor="ctr">
            <a:spAutoFit/>
          </a:bodyPr>
          <a:lstStyle/>
          <a:p>
            <a:pPr marL="342900" indent="-342900" algn="ctr"/>
            <a:r>
              <a:rPr lang="pt-BR" sz="2000" dirty="0" smtClean="0">
                <a:solidFill>
                  <a:schemeClr val="bg1"/>
                </a:solidFill>
                <a:latin typeface="+mj-lt"/>
              </a:rPr>
              <a:t>MP prorroga prazo de vigência  </a:t>
            </a:r>
          </a:p>
        </p:txBody>
      </p:sp>
      <p:sp>
        <p:nvSpPr>
          <p:cNvPr id="35" name="CaixaDeTexto 13"/>
          <p:cNvSpPr txBox="1"/>
          <p:nvPr/>
        </p:nvSpPr>
        <p:spPr>
          <a:xfrm>
            <a:off x="148442" y="4724390"/>
            <a:ext cx="2880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chemeClr val="tx2"/>
                </a:solidFill>
              </a:rPr>
              <a:t>27 de fevereiro de 2015</a:t>
            </a:r>
            <a:endParaRPr lang="pt-BR" sz="2000" dirty="0">
              <a:solidFill>
                <a:schemeClr val="tx2"/>
              </a:solidFill>
            </a:endParaRPr>
          </a:p>
        </p:txBody>
      </p:sp>
      <p:pic>
        <p:nvPicPr>
          <p:cNvPr id="26" name="Picture 18" descr="f8583176-d0c7-4cef-9dad-7034a0f30fda.jpe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117" y="698741"/>
            <a:ext cx="1599366" cy="1731797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4123" y="3749504"/>
            <a:ext cx="2483691" cy="2061696"/>
          </a:xfrm>
          <a:prstGeom prst="rect">
            <a:avLst/>
          </a:prstGeom>
        </p:spPr>
      </p:pic>
      <p:sp>
        <p:nvSpPr>
          <p:cNvPr id="23" name="CaixaDeTexto 22"/>
          <p:cNvSpPr txBox="1"/>
          <p:nvPr/>
        </p:nvSpPr>
        <p:spPr>
          <a:xfrm>
            <a:off x="6099860" y="3948791"/>
            <a:ext cx="2655408" cy="70788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</a:rPr>
              <a:t>MP n</a:t>
            </a:r>
            <a:r>
              <a:rPr lang="pt-BR" sz="2000" b="1" dirty="0" smtClean="0">
                <a:solidFill>
                  <a:schemeClr val="bg1"/>
                </a:solidFill>
              </a:rPr>
              <a:t>º</a:t>
            </a:r>
            <a:r>
              <a:rPr lang="en-US" sz="2000" b="1" dirty="0" smtClean="0">
                <a:solidFill>
                  <a:schemeClr val="bg1"/>
                </a:solidFill>
              </a:rPr>
              <a:t> 684/2015 </a:t>
            </a:r>
            <a:r>
              <a:rPr lang="en-US" sz="2000" dirty="0" smtClean="0">
                <a:solidFill>
                  <a:schemeClr val="bg1"/>
                </a:solidFill>
              </a:rPr>
              <a:t>– </a:t>
            </a:r>
            <a:r>
              <a:rPr lang="en-US" sz="2000" dirty="0" err="1" smtClean="0">
                <a:solidFill>
                  <a:schemeClr val="bg1"/>
                </a:solidFill>
              </a:rPr>
              <a:t>prorrogaç</a:t>
            </a:r>
            <a:r>
              <a:rPr lang="pt-BR" sz="2000" dirty="0" smtClean="0">
                <a:solidFill>
                  <a:schemeClr val="bg1"/>
                </a:solidFill>
              </a:rPr>
              <a:t>ã</a:t>
            </a:r>
            <a:r>
              <a:rPr lang="en-US" sz="2000" dirty="0" smtClean="0">
                <a:solidFill>
                  <a:schemeClr val="bg1"/>
                </a:solidFill>
              </a:rPr>
              <a:t>o da </a:t>
            </a:r>
            <a:r>
              <a:rPr lang="en-US" sz="2000" dirty="0" err="1" smtClean="0">
                <a:solidFill>
                  <a:schemeClr val="bg1"/>
                </a:solidFill>
              </a:rPr>
              <a:t>vigência</a:t>
            </a:r>
            <a:endParaRPr lang="es-ES" sz="2000" dirty="0">
              <a:solidFill>
                <a:schemeClr val="bg1"/>
              </a:solidFill>
            </a:endParaRPr>
          </a:p>
        </p:txBody>
      </p:sp>
      <p:sp>
        <p:nvSpPr>
          <p:cNvPr id="24" name="CaixaDeTexto 13"/>
          <p:cNvSpPr txBox="1"/>
          <p:nvPr/>
        </p:nvSpPr>
        <p:spPr>
          <a:xfrm>
            <a:off x="6099860" y="4708741"/>
            <a:ext cx="28809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 smtClean="0">
                <a:solidFill>
                  <a:schemeClr val="tx2"/>
                </a:solidFill>
              </a:rPr>
              <a:t>22 de julho de 2015</a:t>
            </a:r>
            <a:endParaRPr lang="pt-BR" sz="2000" dirty="0">
              <a:solidFill>
                <a:schemeClr val="tx2"/>
              </a:solidFill>
            </a:endParaRPr>
          </a:p>
        </p:txBody>
      </p:sp>
      <p:pic>
        <p:nvPicPr>
          <p:cNvPr id="37" name="Imagem 3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149" y="6034422"/>
            <a:ext cx="1884454" cy="818408"/>
          </a:xfrm>
          <a:prstGeom prst="rect">
            <a:avLst/>
          </a:prstGeom>
        </p:spPr>
      </p:pic>
      <p:pic>
        <p:nvPicPr>
          <p:cNvPr id="38" name="Imagem 3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626" y="6175692"/>
            <a:ext cx="1434037" cy="50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41106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ixaDeTexto 73"/>
          <p:cNvSpPr txBox="1"/>
          <p:nvPr/>
        </p:nvSpPr>
        <p:spPr>
          <a:xfrm>
            <a:off x="27295" y="44624"/>
            <a:ext cx="8937193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spAutoFit/>
          </a:bodyPr>
          <a:lstStyle/>
          <a:p>
            <a:pPr marL="342900" indent="-342900"/>
            <a:endParaRPr lang="pt-BR" sz="3000" b="1" dirty="0" smtClean="0">
              <a:solidFill>
                <a:schemeClr val="tx2"/>
              </a:solidFill>
              <a:latin typeface="+mj-lt"/>
            </a:endParaRPr>
          </a:p>
        </p:txBody>
      </p:sp>
      <p:cxnSp>
        <p:nvCxnSpPr>
          <p:cNvPr id="22" name="Conector reto 13"/>
          <p:cNvCxnSpPr/>
          <p:nvPr/>
        </p:nvCxnSpPr>
        <p:spPr>
          <a:xfrm>
            <a:off x="-108520" y="692696"/>
            <a:ext cx="9144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ixaDeTexto 1"/>
          <p:cNvSpPr txBox="1"/>
          <p:nvPr/>
        </p:nvSpPr>
        <p:spPr>
          <a:xfrm>
            <a:off x="-2011" y="44624"/>
            <a:ext cx="914601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 smtClean="0">
                <a:solidFill>
                  <a:schemeClr val="tx2"/>
                </a:solidFill>
              </a:rPr>
              <a:t>MP 684/15 – 152 emendas</a:t>
            </a:r>
            <a:endParaRPr lang="pt-BR" sz="3000" b="1" dirty="0">
              <a:solidFill>
                <a:schemeClr val="tx2"/>
              </a:solidFill>
            </a:endParaRPr>
          </a:p>
        </p:txBody>
      </p:sp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2087017077"/>
              </p:ext>
            </p:extLst>
          </p:nvPr>
        </p:nvGraphicFramePr>
        <p:xfrm>
          <a:off x="-143342" y="662225"/>
          <a:ext cx="9715500" cy="5330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Imagem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4149" y="6034422"/>
            <a:ext cx="1884454" cy="818408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626" y="6175692"/>
            <a:ext cx="1434037" cy="509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2234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5546</TotalTime>
  <Words>898</Words>
  <Application>Microsoft Office PowerPoint</Application>
  <PresentationFormat>Apresentação na tela (4:3)</PresentationFormat>
  <Paragraphs>167</Paragraphs>
  <Slides>12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Batang</vt:lpstr>
      <vt:lpstr>Arial</vt:lpstr>
      <vt:lpstr>Calibri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Anna Paula Feminella</dc:creator>
  <cp:lastModifiedBy>Lais Vanessa Carvalho de Figueiredo Lopes</cp:lastModifiedBy>
  <cp:revision>223</cp:revision>
  <cp:lastPrinted>2015-10-13T23:42:25Z</cp:lastPrinted>
  <dcterms:created xsi:type="dcterms:W3CDTF">2014-07-14T15:14:34Z</dcterms:created>
  <dcterms:modified xsi:type="dcterms:W3CDTF">2015-10-13T23:43:39Z</dcterms:modified>
</cp:coreProperties>
</file>