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0" r:id="rId5"/>
    <p:sldId id="265" r:id="rId6"/>
    <p:sldId id="268" r:id="rId7"/>
    <p:sldId id="267" r:id="rId8"/>
    <p:sldId id="269" r:id="rId9"/>
    <p:sldId id="271" r:id="rId10"/>
    <p:sldId id="273" r:id="rId11"/>
    <p:sldId id="275" r:id="rId12"/>
    <p:sldId id="286" r:id="rId13"/>
    <p:sldId id="287" r:id="rId14"/>
    <p:sldId id="29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11311-DD74-4FBF-8587-28C55314A4C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709DE9F-8123-4B16-8786-F7EACA548C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NECESSIDADE DE ADEQUAÇÃO DO PLP 68/2024:</a:t>
          </a:r>
          <a:endParaRPr lang="en-US"/>
        </a:p>
      </dgm:t>
    </dgm:pt>
    <dgm:pt modelId="{BC544608-2134-4FED-B10C-EB13E036BAF7}" type="parTrans" cxnId="{9D552885-352F-4331-BB47-A1B43B6F0B4B}">
      <dgm:prSet/>
      <dgm:spPr/>
      <dgm:t>
        <a:bodyPr/>
        <a:lstStyle/>
        <a:p>
          <a:endParaRPr lang="en-US"/>
        </a:p>
      </dgm:t>
    </dgm:pt>
    <dgm:pt modelId="{4C4E9977-CB97-4E51-9A8C-C5A8DB52E7DB}" type="sibTrans" cxnId="{9D552885-352F-4331-BB47-A1B43B6F0B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66FBD5-4948-4E4F-982A-C3FBBE254D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1)AJUSTE NO REDUTOR DE ALÍQUOTA: 60% DE REDUTOR DA ALÍQUOTA</a:t>
          </a:r>
          <a:endParaRPr lang="en-US" dirty="0"/>
        </a:p>
      </dgm:t>
    </dgm:pt>
    <dgm:pt modelId="{71932EDF-24E7-4837-B64E-A044EA1997B0}" type="parTrans" cxnId="{0CFEAD0F-2F13-4291-820D-EA6FA6872F0F}">
      <dgm:prSet/>
      <dgm:spPr/>
      <dgm:t>
        <a:bodyPr/>
        <a:lstStyle/>
        <a:p>
          <a:endParaRPr lang="en-US"/>
        </a:p>
      </dgm:t>
    </dgm:pt>
    <dgm:pt modelId="{4E23EDC8-4014-4721-B306-0F57F85F8786}" type="sibTrans" cxnId="{0CFEAD0F-2F13-4291-820D-EA6FA6872F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07F163-1A27-4FF2-9425-F091D4FB49D6}">
      <dgm:prSet/>
      <dgm:spPr/>
    </dgm:pt>
    <dgm:pt modelId="{1090CC17-797B-42CA-A5D5-48DE60087AA5}" type="parTrans" cxnId="{6D88B908-9431-4AC5-8ADB-D28E4FF40B09}">
      <dgm:prSet/>
      <dgm:spPr/>
      <dgm:t>
        <a:bodyPr/>
        <a:lstStyle/>
        <a:p>
          <a:endParaRPr lang="en-US"/>
        </a:p>
      </dgm:t>
    </dgm:pt>
    <dgm:pt modelId="{A2B36386-688D-4EF5-BD5E-2DEBCA8AA7A3}" type="sibTrans" cxnId="{6D88B908-9431-4AC5-8ADB-D28E4FF40B09}">
      <dgm:prSet/>
      <dgm:spPr/>
      <dgm:t>
        <a:bodyPr/>
        <a:lstStyle/>
        <a:p>
          <a:endParaRPr lang="en-US"/>
        </a:p>
      </dgm:t>
    </dgm:pt>
    <dgm:pt modelId="{99BFC640-42D4-49E7-8466-F6BE49EEBAFD}">
      <dgm:prSet/>
      <dgm:spPr/>
      <dgm:t>
        <a:bodyPr/>
        <a:lstStyle/>
        <a:p>
          <a:endParaRPr lang="pt-BR"/>
        </a:p>
      </dgm:t>
    </dgm:pt>
    <dgm:pt modelId="{00DABD10-A071-4A1F-8E3A-C253099122F0}" type="parTrans" cxnId="{FAD23B50-0B86-49B8-83B2-A37671701E69}">
      <dgm:prSet/>
      <dgm:spPr/>
      <dgm:t>
        <a:bodyPr/>
        <a:lstStyle/>
        <a:p>
          <a:endParaRPr lang="en-US"/>
        </a:p>
      </dgm:t>
    </dgm:pt>
    <dgm:pt modelId="{8C0920F9-B0D5-4643-9CB2-11A5C84E7184}" type="sibTrans" cxnId="{FAD23B50-0B86-49B8-83B2-A37671701E69}">
      <dgm:prSet/>
      <dgm:spPr/>
      <dgm:t>
        <a:bodyPr/>
        <a:lstStyle/>
        <a:p>
          <a:endParaRPr lang="en-US"/>
        </a:p>
      </dgm:t>
    </dgm:pt>
    <dgm:pt modelId="{2678A86E-36B2-43F6-A4D6-B3A9AEC640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3)REGIMES OPTATIVOS PARA A TRANSIÇÃO:  NÃO CUMULATIVO E CRÉDITO AMPLO, E CUMULATIVO SEM CRÉDITOS A FIM DE GARANTIR A TRANSIÇÃO (MANTER O REGIME DE PIS/COFINS NAS VENDAS JÁ REALIZADAS, LONGO PRAZO);</a:t>
          </a:r>
          <a:endParaRPr lang="en-US"/>
        </a:p>
      </dgm:t>
    </dgm:pt>
    <dgm:pt modelId="{3F56BD85-0493-41C0-AC92-717A429A3A7D}" type="parTrans" cxnId="{B5874BFB-BEBA-45E7-9BEA-3E93E7A01860}">
      <dgm:prSet/>
      <dgm:spPr/>
      <dgm:t>
        <a:bodyPr/>
        <a:lstStyle/>
        <a:p>
          <a:endParaRPr lang="en-US"/>
        </a:p>
      </dgm:t>
    </dgm:pt>
    <dgm:pt modelId="{F8BD9586-0D86-479F-B81C-9E809919569B}" type="sibTrans" cxnId="{B5874BFB-BEBA-45E7-9BEA-3E93E7A018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449DCF-7E5A-474A-B6E0-6BC9786D73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4)DISTRATOS: ENDEREÇAR TRATAMENTO ADEQUADO ;	</a:t>
          </a:r>
          <a:endParaRPr lang="en-US"/>
        </a:p>
      </dgm:t>
    </dgm:pt>
    <dgm:pt modelId="{4606631B-25AB-476E-8CC1-E9F162F89948}" type="parTrans" cxnId="{3E550A48-D1F5-45ED-A7B6-086047067DE1}">
      <dgm:prSet/>
      <dgm:spPr/>
      <dgm:t>
        <a:bodyPr/>
        <a:lstStyle/>
        <a:p>
          <a:endParaRPr lang="en-US"/>
        </a:p>
      </dgm:t>
    </dgm:pt>
    <dgm:pt modelId="{DC7F5817-21AC-420C-B9AD-013EAADC7F1B}" type="sibTrans" cxnId="{3E550A48-D1F5-45ED-A7B6-086047067D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23E618-2477-4048-803B-7325C663BB24}">
      <dgm:prSet/>
      <dgm:spPr/>
      <dgm:t>
        <a:bodyPr/>
        <a:lstStyle/>
        <a:p>
          <a:endParaRPr lang="pt-BR" dirty="0"/>
        </a:p>
      </dgm:t>
    </dgm:pt>
    <dgm:pt modelId="{B5DFD9F6-7696-43B2-8C58-DD010B8023DF}" type="parTrans" cxnId="{7E606199-F1B1-4D32-BCB2-6C95E622D403}">
      <dgm:prSet/>
      <dgm:spPr/>
      <dgm:t>
        <a:bodyPr/>
        <a:lstStyle/>
        <a:p>
          <a:endParaRPr lang="pt-BR"/>
        </a:p>
      </dgm:t>
    </dgm:pt>
    <dgm:pt modelId="{0979FE67-3F8B-46D2-BF96-C5AB46283041}" type="sibTrans" cxnId="{7E606199-F1B1-4D32-BCB2-6C95E622D403}">
      <dgm:prSet/>
      <dgm:spPr/>
      <dgm:t>
        <a:bodyPr/>
        <a:lstStyle/>
        <a:p>
          <a:endParaRPr lang="pt-BR"/>
        </a:p>
      </dgm:t>
    </dgm:pt>
    <dgm:pt modelId="{82992015-B3FB-4770-A91B-2CBF56A5B9C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INSTITUIÇÃO DO REGIME ESPECIAL </a:t>
          </a:r>
          <a:r>
            <a:rPr lang="pt-BR"/>
            <a:t>DE TRIBUTAÇÃO PARA LOTEAMENTOS</a:t>
          </a:r>
          <a:endParaRPr lang="pt-BR" dirty="0"/>
        </a:p>
      </dgm:t>
    </dgm:pt>
    <dgm:pt modelId="{2747A3F9-E033-4604-92D4-3C33134B38B4}" type="parTrans" cxnId="{3ED119D6-380D-4F70-B1B8-7339D195DCC6}">
      <dgm:prSet/>
      <dgm:spPr/>
      <dgm:t>
        <a:bodyPr/>
        <a:lstStyle/>
        <a:p>
          <a:endParaRPr lang="pt-BR"/>
        </a:p>
      </dgm:t>
    </dgm:pt>
    <dgm:pt modelId="{847CD6DA-17AE-4B8D-B48E-A39884C1913F}" type="sibTrans" cxnId="{3ED119D6-380D-4F70-B1B8-7339D195DCC6}">
      <dgm:prSet/>
      <dgm:spPr/>
      <dgm:t>
        <a:bodyPr/>
        <a:lstStyle/>
        <a:p>
          <a:endParaRPr lang="pt-BR"/>
        </a:p>
      </dgm:t>
    </dgm:pt>
    <dgm:pt modelId="{7286E10E-6A8E-495A-AC17-102188BBDEBB}" type="pres">
      <dgm:prSet presAssocID="{2F211311-DD74-4FBF-8587-28C55314A4CE}" presName="root" presStyleCnt="0">
        <dgm:presLayoutVars>
          <dgm:dir/>
          <dgm:resizeHandles val="exact"/>
        </dgm:presLayoutVars>
      </dgm:prSet>
      <dgm:spPr/>
    </dgm:pt>
    <dgm:pt modelId="{7783DDF2-D6E8-47EF-8E16-6F2E82145EF5}" type="pres">
      <dgm:prSet presAssocID="{2F211311-DD74-4FBF-8587-28C55314A4CE}" presName="container" presStyleCnt="0">
        <dgm:presLayoutVars>
          <dgm:dir/>
          <dgm:resizeHandles val="exact"/>
        </dgm:presLayoutVars>
      </dgm:prSet>
      <dgm:spPr/>
    </dgm:pt>
    <dgm:pt modelId="{0858C4B5-FD23-420F-B603-D069FB1D71D9}" type="pres">
      <dgm:prSet presAssocID="{D709DE9F-8123-4B16-8786-F7EACA548C4D}" presName="compNode" presStyleCnt="0"/>
      <dgm:spPr/>
    </dgm:pt>
    <dgm:pt modelId="{A3FC56B9-F3AB-4FCC-8F70-88D6EE2633A2}" type="pres">
      <dgm:prSet presAssocID="{D709DE9F-8123-4B16-8786-F7EACA548C4D}" presName="iconBgRect" presStyleLbl="bgShp" presStyleIdx="0" presStyleCnt="5"/>
      <dgm:spPr/>
    </dgm:pt>
    <dgm:pt modelId="{7C23D21F-CCA5-47AB-B5BA-550BEADB5A9A}" type="pres">
      <dgm:prSet presAssocID="{D709DE9F-8123-4B16-8786-F7EACA548C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0A62ECD-68C5-442C-BB42-A7C63BA9D934}" type="pres">
      <dgm:prSet presAssocID="{D709DE9F-8123-4B16-8786-F7EACA548C4D}" presName="spaceRect" presStyleCnt="0"/>
      <dgm:spPr/>
    </dgm:pt>
    <dgm:pt modelId="{1D2D929C-355A-4B8B-80AF-3ED171DA1DC7}" type="pres">
      <dgm:prSet presAssocID="{D709DE9F-8123-4B16-8786-F7EACA548C4D}" presName="textRect" presStyleLbl="revTx" presStyleIdx="0" presStyleCnt="5">
        <dgm:presLayoutVars>
          <dgm:chMax val="1"/>
          <dgm:chPref val="1"/>
        </dgm:presLayoutVars>
      </dgm:prSet>
      <dgm:spPr/>
    </dgm:pt>
    <dgm:pt modelId="{6C8A25AE-3686-49F6-AD27-55715CF29AAB}" type="pres">
      <dgm:prSet presAssocID="{4C4E9977-CB97-4E51-9A8C-C5A8DB52E7DB}" presName="sibTrans" presStyleLbl="sibTrans2D1" presStyleIdx="0" presStyleCnt="0"/>
      <dgm:spPr/>
    </dgm:pt>
    <dgm:pt modelId="{FC73CA39-698D-4641-B2FF-E94429EAC43E}" type="pres">
      <dgm:prSet presAssocID="{1D66FBD5-4948-4E4F-982A-C3FBBE254D7B}" presName="compNode" presStyleCnt="0"/>
      <dgm:spPr/>
    </dgm:pt>
    <dgm:pt modelId="{DF9B36D1-C759-4DBE-9A9C-A18245E163B6}" type="pres">
      <dgm:prSet presAssocID="{1D66FBD5-4948-4E4F-982A-C3FBBE254D7B}" presName="iconBgRect" presStyleLbl="bgShp" presStyleIdx="1" presStyleCnt="5"/>
      <dgm:spPr/>
    </dgm:pt>
    <dgm:pt modelId="{E157ACB6-E883-4270-8343-FEA4012E1706}" type="pres">
      <dgm:prSet presAssocID="{1D66FBD5-4948-4E4F-982A-C3FBBE254D7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2E5F8FE0-26CF-4823-968F-307BD3335145}" type="pres">
      <dgm:prSet presAssocID="{1D66FBD5-4948-4E4F-982A-C3FBBE254D7B}" presName="spaceRect" presStyleCnt="0"/>
      <dgm:spPr/>
    </dgm:pt>
    <dgm:pt modelId="{9522BF23-2B9D-4CB6-AE69-ABE1D65BFD93}" type="pres">
      <dgm:prSet presAssocID="{1D66FBD5-4948-4E4F-982A-C3FBBE254D7B}" presName="textRect" presStyleLbl="revTx" presStyleIdx="1" presStyleCnt="5">
        <dgm:presLayoutVars>
          <dgm:chMax val="1"/>
          <dgm:chPref val="1"/>
        </dgm:presLayoutVars>
      </dgm:prSet>
      <dgm:spPr/>
    </dgm:pt>
    <dgm:pt modelId="{916AF1B1-B18E-41B1-B5CC-B6902B7D6D35}" type="pres">
      <dgm:prSet presAssocID="{4E23EDC8-4014-4721-B306-0F57F85F8786}" presName="sibTrans" presStyleLbl="sibTrans2D1" presStyleIdx="0" presStyleCnt="0"/>
      <dgm:spPr/>
    </dgm:pt>
    <dgm:pt modelId="{9DE43383-0F8F-4513-9DCB-33B6C615CF74}" type="pres">
      <dgm:prSet presAssocID="{2678A86E-36B2-43F6-A4D6-B3A9AEC640A8}" presName="compNode" presStyleCnt="0"/>
      <dgm:spPr/>
    </dgm:pt>
    <dgm:pt modelId="{DF336E0D-3CDF-4C1E-9ABB-21AAAD8B516A}" type="pres">
      <dgm:prSet presAssocID="{2678A86E-36B2-43F6-A4D6-B3A9AEC640A8}" presName="iconBgRect" presStyleLbl="bgShp" presStyleIdx="2" presStyleCnt="5"/>
      <dgm:spPr/>
    </dgm:pt>
    <dgm:pt modelId="{6AC1CCF9-B090-49A0-95B6-5EED7ECF6115}" type="pres">
      <dgm:prSet presAssocID="{2678A86E-36B2-43F6-A4D6-B3A9AEC640A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ômetro"/>
        </a:ext>
      </dgm:extLst>
    </dgm:pt>
    <dgm:pt modelId="{DCCCCFD1-349C-40E8-9EB6-474B9098417A}" type="pres">
      <dgm:prSet presAssocID="{2678A86E-36B2-43F6-A4D6-B3A9AEC640A8}" presName="spaceRect" presStyleCnt="0"/>
      <dgm:spPr/>
    </dgm:pt>
    <dgm:pt modelId="{4556222E-DCEF-4800-94CE-66F8FC6CA3CF}" type="pres">
      <dgm:prSet presAssocID="{2678A86E-36B2-43F6-A4D6-B3A9AEC640A8}" presName="textRect" presStyleLbl="revTx" presStyleIdx="2" presStyleCnt="5">
        <dgm:presLayoutVars>
          <dgm:chMax val="1"/>
          <dgm:chPref val="1"/>
        </dgm:presLayoutVars>
      </dgm:prSet>
      <dgm:spPr/>
    </dgm:pt>
    <dgm:pt modelId="{9473280F-8D69-4E0F-A8BE-A2A1E7C2BC78}" type="pres">
      <dgm:prSet presAssocID="{F8BD9586-0D86-479F-B81C-9E809919569B}" presName="sibTrans" presStyleLbl="sibTrans2D1" presStyleIdx="0" presStyleCnt="0"/>
      <dgm:spPr/>
    </dgm:pt>
    <dgm:pt modelId="{9BDF3C29-8608-43F0-B934-8C39E6EF3EE6}" type="pres">
      <dgm:prSet presAssocID="{2D449DCF-7E5A-474A-B6E0-6BC9786D73DF}" presName="compNode" presStyleCnt="0"/>
      <dgm:spPr/>
    </dgm:pt>
    <dgm:pt modelId="{22D831B2-E526-464F-82FB-6A400D4DFDB8}" type="pres">
      <dgm:prSet presAssocID="{2D449DCF-7E5A-474A-B6E0-6BC9786D73DF}" presName="iconBgRect" presStyleLbl="bgShp" presStyleIdx="3" presStyleCnt="5"/>
      <dgm:spPr/>
    </dgm:pt>
    <dgm:pt modelId="{21FC521E-6B11-4649-8E92-984A3F190C6B}" type="pres">
      <dgm:prSet presAssocID="{2D449DCF-7E5A-474A-B6E0-6BC9786D73D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C157AFA0-2993-4C6C-AB3C-A7FE130AEC67}" type="pres">
      <dgm:prSet presAssocID="{2D449DCF-7E5A-474A-B6E0-6BC9786D73DF}" presName="spaceRect" presStyleCnt="0"/>
      <dgm:spPr/>
    </dgm:pt>
    <dgm:pt modelId="{53E82C4D-B1C8-4EAF-837B-A8BB0716DD9C}" type="pres">
      <dgm:prSet presAssocID="{2D449DCF-7E5A-474A-B6E0-6BC9786D73DF}" presName="textRect" presStyleLbl="revTx" presStyleIdx="3" presStyleCnt="5">
        <dgm:presLayoutVars>
          <dgm:chMax val="1"/>
          <dgm:chPref val="1"/>
        </dgm:presLayoutVars>
      </dgm:prSet>
      <dgm:spPr/>
    </dgm:pt>
    <dgm:pt modelId="{56F24981-79E7-4D53-BEE6-8D7F97F62384}" type="pres">
      <dgm:prSet presAssocID="{DC7F5817-21AC-420C-B9AD-013EAADC7F1B}" presName="sibTrans" presStyleLbl="sibTrans2D1" presStyleIdx="0" presStyleCnt="0"/>
      <dgm:spPr/>
    </dgm:pt>
    <dgm:pt modelId="{98973C64-078F-43BC-900B-79F82F6BE363}" type="pres">
      <dgm:prSet presAssocID="{82992015-B3FB-4770-A91B-2CBF56A5B9C7}" presName="compNode" presStyleCnt="0"/>
      <dgm:spPr/>
    </dgm:pt>
    <dgm:pt modelId="{F8B03C7A-0FCC-443A-8678-88E440C2BBAD}" type="pres">
      <dgm:prSet presAssocID="{82992015-B3FB-4770-A91B-2CBF56A5B9C7}" presName="iconBgRect" presStyleLbl="bgShp" presStyleIdx="4" presStyleCnt="5"/>
      <dgm:spPr/>
    </dgm:pt>
    <dgm:pt modelId="{9D6081A0-8849-49FF-846F-C8C93EEC1997}" type="pres">
      <dgm:prSet presAssocID="{82992015-B3FB-4770-A91B-2CBF56A5B9C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inha de cachorro estrutura de tópicos"/>
        </a:ext>
      </dgm:extLst>
    </dgm:pt>
    <dgm:pt modelId="{BE632340-1608-47EE-8C81-E55BE71F6F58}" type="pres">
      <dgm:prSet presAssocID="{82992015-B3FB-4770-A91B-2CBF56A5B9C7}" presName="spaceRect" presStyleCnt="0"/>
      <dgm:spPr/>
    </dgm:pt>
    <dgm:pt modelId="{89246801-9303-457F-B4C1-03B4B9B379F2}" type="pres">
      <dgm:prSet presAssocID="{82992015-B3FB-4770-A91B-2CBF56A5B9C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E41BB04-6446-479F-A822-EF6BDEB03A6A}" type="presOf" srcId="{DC7F5817-21AC-420C-B9AD-013EAADC7F1B}" destId="{56F24981-79E7-4D53-BEE6-8D7F97F62384}" srcOrd="0" destOrd="0" presId="urn:microsoft.com/office/officeart/2018/2/layout/IconCircleList"/>
    <dgm:cxn modelId="{6D88B908-9431-4AC5-8ADB-D28E4FF40B09}" srcId="{1D66FBD5-4948-4E4F-982A-C3FBBE254D7B}" destId="{9807F163-1A27-4FF2-9425-F091D4FB49D6}" srcOrd="0" destOrd="0" parTransId="{1090CC17-797B-42CA-A5D5-48DE60087AA5}" sibTransId="{A2B36386-688D-4EF5-BD5E-2DEBCA8AA7A3}"/>
    <dgm:cxn modelId="{0CFEAD0F-2F13-4291-820D-EA6FA6872F0F}" srcId="{2F211311-DD74-4FBF-8587-28C55314A4CE}" destId="{1D66FBD5-4948-4E4F-982A-C3FBBE254D7B}" srcOrd="1" destOrd="0" parTransId="{71932EDF-24E7-4837-B64E-A044EA1997B0}" sibTransId="{4E23EDC8-4014-4721-B306-0F57F85F8786}"/>
    <dgm:cxn modelId="{AB52AB11-993E-4FC9-865C-10B976CCB183}" type="presOf" srcId="{4C4E9977-CB97-4E51-9A8C-C5A8DB52E7DB}" destId="{6C8A25AE-3686-49F6-AD27-55715CF29AAB}" srcOrd="0" destOrd="0" presId="urn:microsoft.com/office/officeart/2018/2/layout/IconCircleList"/>
    <dgm:cxn modelId="{6D3F3320-4101-4957-A4F5-F370E7ED4D94}" type="presOf" srcId="{1D66FBD5-4948-4E4F-982A-C3FBBE254D7B}" destId="{9522BF23-2B9D-4CB6-AE69-ABE1D65BFD93}" srcOrd="0" destOrd="0" presId="urn:microsoft.com/office/officeart/2018/2/layout/IconCircleList"/>
    <dgm:cxn modelId="{B4CF9832-68CF-4267-BF8D-0059F8312AD0}" type="presOf" srcId="{2D449DCF-7E5A-474A-B6E0-6BC9786D73DF}" destId="{53E82C4D-B1C8-4EAF-837B-A8BB0716DD9C}" srcOrd="0" destOrd="0" presId="urn:microsoft.com/office/officeart/2018/2/layout/IconCircleList"/>
    <dgm:cxn modelId="{28ACE434-DA9E-45F3-B958-EA2BDF692BE7}" type="presOf" srcId="{2678A86E-36B2-43F6-A4D6-B3A9AEC640A8}" destId="{4556222E-DCEF-4800-94CE-66F8FC6CA3CF}" srcOrd="0" destOrd="0" presId="urn:microsoft.com/office/officeart/2018/2/layout/IconCircleList"/>
    <dgm:cxn modelId="{802FAA5C-A820-4B1D-840E-6E9AF90C9651}" type="presOf" srcId="{4E23EDC8-4014-4721-B306-0F57F85F8786}" destId="{916AF1B1-B18E-41B1-B5CC-B6902B7D6D35}" srcOrd="0" destOrd="0" presId="urn:microsoft.com/office/officeart/2018/2/layout/IconCircleList"/>
    <dgm:cxn modelId="{3E550A48-D1F5-45ED-A7B6-086047067DE1}" srcId="{2F211311-DD74-4FBF-8587-28C55314A4CE}" destId="{2D449DCF-7E5A-474A-B6E0-6BC9786D73DF}" srcOrd="3" destOrd="0" parTransId="{4606631B-25AB-476E-8CC1-E9F162F89948}" sibTransId="{DC7F5817-21AC-420C-B9AD-013EAADC7F1B}"/>
    <dgm:cxn modelId="{FAD23B50-0B86-49B8-83B2-A37671701E69}" srcId="{1D66FBD5-4948-4E4F-982A-C3FBBE254D7B}" destId="{99BFC640-42D4-49E7-8466-F6BE49EEBAFD}" srcOrd="1" destOrd="0" parTransId="{00DABD10-A071-4A1F-8E3A-C253099122F0}" sibTransId="{8C0920F9-B0D5-4643-9CB2-11A5C84E7184}"/>
    <dgm:cxn modelId="{6A65987E-6385-4227-B83C-EE2E534C3A93}" type="presOf" srcId="{82992015-B3FB-4770-A91B-2CBF56A5B9C7}" destId="{89246801-9303-457F-B4C1-03B4B9B379F2}" srcOrd="0" destOrd="0" presId="urn:microsoft.com/office/officeart/2018/2/layout/IconCircleList"/>
    <dgm:cxn modelId="{9D552885-352F-4331-BB47-A1B43B6F0B4B}" srcId="{2F211311-DD74-4FBF-8587-28C55314A4CE}" destId="{D709DE9F-8123-4B16-8786-F7EACA548C4D}" srcOrd="0" destOrd="0" parTransId="{BC544608-2134-4FED-B10C-EB13E036BAF7}" sibTransId="{4C4E9977-CB97-4E51-9A8C-C5A8DB52E7DB}"/>
    <dgm:cxn modelId="{7E606199-F1B1-4D32-BCB2-6C95E622D403}" srcId="{2D449DCF-7E5A-474A-B6E0-6BC9786D73DF}" destId="{8023E618-2477-4048-803B-7325C663BB24}" srcOrd="0" destOrd="0" parTransId="{B5DFD9F6-7696-43B2-8C58-DD010B8023DF}" sibTransId="{0979FE67-3F8B-46D2-BF96-C5AB46283041}"/>
    <dgm:cxn modelId="{C4E75FC3-6525-4219-9718-68BAEDF95A83}" type="presOf" srcId="{F8BD9586-0D86-479F-B81C-9E809919569B}" destId="{9473280F-8D69-4E0F-A8BE-A2A1E7C2BC78}" srcOrd="0" destOrd="0" presId="urn:microsoft.com/office/officeart/2018/2/layout/IconCircleList"/>
    <dgm:cxn modelId="{DB1C7CCA-BA81-48F6-8CAC-48373B2040A5}" type="presOf" srcId="{2F211311-DD74-4FBF-8587-28C55314A4CE}" destId="{7286E10E-6A8E-495A-AC17-102188BBDEBB}" srcOrd="0" destOrd="0" presId="urn:microsoft.com/office/officeart/2018/2/layout/IconCircleList"/>
    <dgm:cxn modelId="{394ED5CC-DC7D-40A8-82AD-EAAAE576A788}" type="presOf" srcId="{D709DE9F-8123-4B16-8786-F7EACA548C4D}" destId="{1D2D929C-355A-4B8B-80AF-3ED171DA1DC7}" srcOrd="0" destOrd="0" presId="urn:microsoft.com/office/officeart/2018/2/layout/IconCircleList"/>
    <dgm:cxn modelId="{3ED119D6-380D-4F70-B1B8-7339D195DCC6}" srcId="{2F211311-DD74-4FBF-8587-28C55314A4CE}" destId="{82992015-B3FB-4770-A91B-2CBF56A5B9C7}" srcOrd="4" destOrd="0" parTransId="{2747A3F9-E033-4604-92D4-3C33134B38B4}" sibTransId="{847CD6DA-17AE-4B8D-B48E-A39884C1913F}"/>
    <dgm:cxn modelId="{B5874BFB-BEBA-45E7-9BEA-3E93E7A01860}" srcId="{2F211311-DD74-4FBF-8587-28C55314A4CE}" destId="{2678A86E-36B2-43F6-A4D6-B3A9AEC640A8}" srcOrd="2" destOrd="0" parTransId="{3F56BD85-0493-41C0-AC92-717A429A3A7D}" sibTransId="{F8BD9586-0D86-479F-B81C-9E809919569B}"/>
    <dgm:cxn modelId="{DF4C49CB-DE28-4625-92FA-B2DEEDB655C2}" type="presParOf" srcId="{7286E10E-6A8E-495A-AC17-102188BBDEBB}" destId="{7783DDF2-D6E8-47EF-8E16-6F2E82145EF5}" srcOrd="0" destOrd="0" presId="urn:microsoft.com/office/officeart/2018/2/layout/IconCircleList"/>
    <dgm:cxn modelId="{59BFDCBF-1A61-4AA1-9AB2-911D921F60C9}" type="presParOf" srcId="{7783DDF2-D6E8-47EF-8E16-6F2E82145EF5}" destId="{0858C4B5-FD23-420F-B603-D069FB1D71D9}" srcOrd="0" destOrd="0" presId="urn:microsoft.com/office/officeart/2018/2/layout/IconCircleList"/>
    <dgm:cxn modelId="{F157586E-BEB0-4634-8498-5DF75802A150}" type="presParOf" srcId="{0858C4B5-FD23-420F-B603-D069FB1D71D9}" destId="{A3FC56B9-F3AB-4FCC-8F70-88D6EE2633A2}" srcOrd="0" destOrd="0" presId="urn:microsoft.com/office/officeart/2018/2/layout/IconCircleList"/>
    <dgm:cxn modelId="{EB99FB4D-8164-4EBD-8F10-73FC352C4A82}" type="presParOf" srcId="{0858C4B5-FD23-420F-B603-D069FB1D71D9}" destId="{7C23D21F-CCA5-47AB-B5BA-550BEADB5A9A}" srcOrd="1" destOrd="0" presId="urn:microsoft.com/office/officeart/2018/2/layout/IconCircleList"/>
    <dgm:cxn modelId="{2E01DCA1-DDDD-4247-B33A-EC8570E1DA65}" type="presParOf" srcId="{0858C4B5-FD23-420F-B603-D069FB1D71D9}" destId="{40A62ECD-68C5-442C-BB42-A7C63BA9D934}" srcOrd="2" destOrd="0" presId="urn:microsoft.com/office/officeart/2018/2/layout/IconCircleList"/>
    <dgm:cxn modelId="{010BE94C-86EE-46C8-86C3-4C71D77D89C8}" type="presParOf" srcId="{0858C4B5-FD23-420F-B603-D069FB1D71D9}" destId="{1D2D929C-355A-4B8B-80AF-3ED171DA1DC7}" srcOrd="3" destOrd="0" presId="urn:microsoft.com/office/officeart/2018/2/layout/IconCircleList"/>
    <dgm:cxn modelId="{46CE7B35-B3F0-490F-98A3-BC629087FC5F}" type="presParOf" srcId="{7783DDF2-D6E8-47EF-8E16-6F2E82145EF5}" destId="{6C8A25AE-3686-49F6-AD27-55715CF29AAB}" srcOrd="1" destOrd="0" presId="urn:microsoft.com/office/officeart/2018/2/layout/IconCircleList"/>
    <dgm:cxn modelId="{0B48A83B-5C31-4ED0-9AFB-D912069D38EF}" type="presParOf" srcId="{7783DDF2-D6E8-47EF-8E16-6F2E82145EF5}" destId="{FC73CA39-698D-4641-B2FF-E94429EAC43E}" srcOrd="2" destOrd="0" presId="urn:microsoft.com/office/officeart/2018/2/layout/IconCircleList"/>
    <dgm:cxn modelId="{7F620447-8AA6-46E6-BA04-42700E22A292}" type="presParOf" srcId="{FC73CA39-698D-4641-B2FF-E94429EAC43E}" destId="{DF9B36D1-C759-4DBE-9A9C-A18245E163B6}" srcOrd="0" destOrd="0" presId="urn:microsoft.com/office/officeart/2018/2/layout/IconCircleList"/>
    <dgm:cxn modelId="{CFAC2F8D-FCFB-4F06-82CC-EB608C66F6FB}" type="presParOf" srcId="{FC73CA39-698D-4641-B2FF-E94429EAC43E}" destId="{E157ACB6-E883-4270-8343-FEA4012E1706}" srcOrd="1" destOrd="0" presId="urn:microsoft.com/office/officeart/2018/2/layout/IconCircleList"/>
    <dgm:cxn modelId="{F0EF7E05-E64A-4A0C-9DC1-8F1B6672CF46}" type="presParOf" srcId="{FC73CA39-698D-4641-B2FF-E94429EAC43E}" destId="{2E5F8FE0-26CF-4823-968F-307BD3335145}" srcOrd="2" destOrd="0" presId="urn:microsoft.com/office/officeart/2018/2/layout/IconCircleList"/>
    <dgm:cxn modelId="{060CB37C-3D48-42DF-8165-8F5C6E98ABAE}" type="presParOf" srcId="{FC73CA39-698D-4641-B2FF-E94429EAC43E}" destId="{9522BF23-2B9D-4CB6-AE69-ABE1D65BFD93}" srcOrd="3" destOrd="0" presId="urn:microsoft.com/office/officeart/2018/2/layout/IconCircleList"/>
    <dgm:cxn modelId="{7B690412-AFCB-484D-81AF-01B41BF2ECF9}" type="presParOf" srcId="{7783DDF2-D6E8-47EF-8E16-6F2E82145EF5}" destId="{916AF1B1-B18E-41B1-B5CC-B6902B7D6D35}" srcOrd="3" destOrd="0" presId="urn:microsoft.com/office/officeart/2018/2/layout/IconCircleList"/>
    <dgm:cxn modelId="{9032D95F-BB09-498C-BEF2-19AB6204C4B1}" type="presParOf" srcId="{7783DDF2-D6E8-47EF-8E16-6F2E82145EF5}" destId="{9DE43383-0F8F-4513-9DCB-33B6C615CF74}" srcOrd="4" destOrd="0" presId="urn:microsoft.com/office/officeart/2018/2/layout/IconCircleList"/>
    <dgm:cxn modelId="{EF7CD9DC-7437-4B6F-89CE-7047012D2E80}" type="presParOf" srcId="{9DE43383-0F8F-4513-9DCB-33B6C615CF74}" destId="{DF336E0D-3CDF-4C1E-9ABB-21AAAD8B516A}" srcOrd="0" destOrd="0" presId="urn:microsoft.com/office/officeart/2018/2/layout/IconCircleList"/>
    <dgm:cxn modelId="{192B9DF6-D1DF-4114-8E9D-E2A832374A24}" type="presParOf" srcId="{9DE43383-0F8F-4513-9DCB-33B6C615CF74}" destId="{6AC1CCF9-B090-49A0-95B6-5EED7ECF6115}" srcOrd="1" destOrd="0" presId="urn:microsoft.com/office/officeart/2018/2/layout/IconCircleList"/>
    <dgm:cxn modelId="{507A229E-92DE-4FEF-B24B-9C0053594464}" type="presParOf" srcId="{9DE43383-0F8F-4513-9DCB-33B6C615CF74}" destId="{DCCCCFD1-349C-40E8-9EB6-474B9098417A}" srcOrd="2" destOrd="0" presId="urn:microsoft.com/office/officeart/2018/2/layout/IconCircleList"/>
    <dgm:cxn modelId="{14489D27-AF99-4386-A981-AC65AAB3735D}" type="presParOf" srcId="{9DE43383-0F8F-4513-9DCB-33B6C615CF74}" destId="{4556222E-DCEF-4800-94CE-66F8FC6CA3CF}" srcOrd="3" destOrd="0" presId="urn:microsoft.com/office/officeart/2018/2/layout/IconCircleList"/>
    <dgm:cxn modelId="{1B94B521-911A-4440-BEE0-1986B666A5F8}" type="presParOf" srcId="{7783DDF2-D6E8-47EF-8E16-6F2E82145EF5}" destId="{9473280F-8D69-4E0F-A8BE-A2A1E7C2BC78}" srcOrd="5" destOrd="0" presId="urn:microsoft.com/office/officeart/2018/2/layout/IconCircleList"/>
    <dgm:cxn modelId="{815797A3-40FB-4A40-8993-324AEBCE8180}" type="presParOf" srcId="{7783DDF2-D6E8-47EF-8E16-6F2E82145EF5}" destId="{9BDF3C29-8608-43F0-B934-8C39E6EF3EE6}" srcOrd="6" destOrd="0" presId="urn:microsoft.com/office/officeart/2018/2/layout/IconCircleList"/>
    <dgm:cxn modelId="{5A1FF132-A362-455D-B621-786321AFD856}" type="presParOf" srcId="{9BDF3C29-8608-43F0-B934-8C39E6EF3EE6}" destId="{22D831B2-E526-464F-82FB-6A400D4DFDB8}" srcOrd="0" destOrd="0" presId="urn:microsoft.com/office/officeart/2018/2/layout/IconCircleList"/>
    <dgm:cxn modelId="{C6203630-BF10-4839-B71D-89D4C9FA5BD0}" type="presParOf" srcId="{9BDF3C29-8608-43F0-B934-8C39E6EF3EE6}" destId="{21FC521E-6B11-4649-8E92-984A3F190C6B}" srcOrd="1" destOrd="0" presId="urn:microsoft.com/office/officeart/2018/2/layout/IconCircleList"/>
    <dgm:cxn modelId="{E1F9F6A3-7CD7-4A50-93FB-9075EB8C94AD}" type="presParOf" srcId="{9BDF3C29-8608-43F0-B934-8C39E6EF3EE6}" destId="{C157AFA0-2993-4C6C-AB3C-A7FE130AEC67}" srcOrd="2" destOrd="0" presId="urn:microsoft.com/office/officeart/2018/2/layout/IconCircleList"/>
    <dgm:cxn modelId="{9128DF14-BE9A-4336-A615-8DF16E6A667D}" type="presParOf" srcId="{9BDF3C29-8608-43F0-B934-8C39E6EF3EE6}" destId="{53E82C4D-B1C8-4EAF-837B-A8BB0716DD9C}" srcOrd="3" destOrd="0" presId="urn:microsoft.com/office/officeart/2018/2/layout/IconCircleList"/>
    <dgm:cxn modelId="{45BB2360-A928-4694-907C-778AFB06836F}" type="presParOf" srcId="{7783DDF2-D6E8-47EF-8E16-6F2E82145EF5}" destId="{56F24981-79E7-4D53-BEE6-8D7F97F62384}" srcOrd="7" destOrd="0" presId="urn:microsoft.com/office/officeart/2018/2/layout/IconCircleList"/>
    <dgm:cxn modelId="{B4655109-C5BE-40DF-B494-6305AF2848F2}" type="presParOf" srcId="{7783DDF2-D6E8-47EF-8E16-6F2E82145EF5}" destId="{98973C64-078F-43BC-900B-79F82F6BE363}" srcOrd="8" destOrd="0" presId="urn:microsoft.com/office/officeart/2018/2/layout/IconCircleList"/>
    <dgm:cxn modelId="{549ED2CE-0695-4F24-B582-81DF659D62E2}" type="presParOf" srcId="{98973C64-078F-43BC-900B-79F82F6BE363}" destId="{F8B03C7A-0FCC-443A-8678-88E440C2BBAD}" srcOrd="0" destOrd="0" presId="urn:microsoft.com/office/officeart/2018/2/layout/IconCircleList"/>
    <dgm:cxn modelId="{114B74C7-9D31-46DE-A969-C6AC0A1D8887}" type="presParOf" srcId="{98973C64-078F-43BC-900B-79F82F6BE363}" destId="{9D6081A0-8849-49FF-846F-C8C93EEC1997}" srcOrd="1" destOrd="0" presId="urn:microsoft.com/office/officeart/2018/2/layout/IconCircleList"/>
    <dgm:cxn modelId="{D3954E64-F4D4-4223-986D-ACB4CE03F2C7}" type="presParOf" srcId="{98973C64-078F-43BC-900B-79F82F6BE363}" destId="{BE632340-1608-47EE-8C81-E55BE71F6F58}" srcOrd="2" destOrd="0" presId="urn:microsoft.com/office/officeart/2018/2/layout/IconCircleList"/>
    <dgm:cxn modelId="{18044BB3-5AF7-4BD6-AD97-AD3418E682F3}" type="presParOf" srcId="{98973C64-078F-43BC-900B-79F82F6BE363}" destId="{89246801-9303-457F-B4C1-03B4B9B379F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C56B9-F3AB-4FCC-8F70-88D6EE2633A2}">
      <dsp:nvSpPr>
        <dsp:cNvPr id="0" name=""/>
        <dsp:cNvSpPr/>
      </dsp:nvSpPr>
      <dsp:spPr>
        <a:xfrm>
          <a:off x="65406" y="875279"/>
          <a:ext cx="825715" cy="8257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D21F-CCA5-47AB-B5BA-550BEADB5A9A}">
      <dsp:nvSpPr>
        <dsp:cNvPr id="0" name=""/>
        <dsp:cNvSpPr/>
      </dsp:nvSpPr>
      <dsp:spPr>
        <a:xfrm>
          <a:off x="238806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D929C-355A-4B8B-80AF-3ED171DA1DC7}">
      <dsp:nvSpPr>
        <dsp:cNvPr id="0" name=""/>
        <dsp:cNvSpPr/>
      </dsp:nvSpPr>
      <dsp:spPr>
        <a:xfrm>
          <a:off x="1068060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NECESSIDADE DE ADEQUAÇÃO DO PLP 68/2024:</a:t>
          </a:r>
          <a:endParaRPr lang="en-US" sz="1100" kern="1200"/>
        </a:p>
      </dsp:txBody>
      <dsp:txXfrm>
        <a:off x="1068060" y="875279"/>
        <a:ext cx="1946329" cy="825715"/>
      </dsp:txXfrm>
    </dsp:sp>
    <dsp:sp modelId="{DF9B36D1-C759-4DBE-9A9C-A18245E163B6}">
      <dsp:nvSpPr>
        <dsp:cNvPr id="0" name=""/>
        <dsp:cNvSpPr/>
      </dsp:nvSpPr>
      <dsp:spPr>
        <a:xfrm>
          <a:off x="3353523" y="875279"/>
          <a:ext cx="825715" cy="8257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7ACB6-E883-4270-8343-FEA4012E1706}">
      <dsp:nvSpPr>
        <dsp:cNvPr id="0" name=""/>
        <dsp:cNvSpPr/>
      </dsp:nvSpPr>
      <dsp:spPr>
        <a:xfrm>
          <a:off x="3526923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2BF23-2B9D-4CB6-AE69-ABE1D65BFD93}">
      <dsp:nvSpPr>
        <dsp:cNvPr id="0" name=""/>
        <dsp:cNvSpPr/>
      </dsp:nvSpPr>
      <dsp:spPr>
        <a:xfrm>
          <a:off x="4356177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1)AJUSTE NO REDUTOR DE ALÍQUOTA: 60% DE REDUTOR DA ALÍQUOTA</a:t>
          </a:r>
          <a:endParaRPr lang="en-US" sz="1100" kern="1200" dirty="0"/>
        </a:p>
      </dsp:txBody>
      <dsp:txXfrm>
        <a:off x="4356177" y="875279"/>
        <a:ext cx="1946329" cy="825715"/>
      </dsp:txXfrm>
    </dsp:sp>
    <dsp:sp modelId="{DF336E0D-3CDF-4C1E-9ABB-21AAAD8B516A}">
      <dsp:nvSpPr>
        <dsp:cNvPr id="0" name=""/>
        <dsp:cNvSpPr/>
      </dsp:nvSpPr>
      <dsp:spPr>
        <a:xfrm>
          <a:off x="65406" y="2789948"/>
          <a:ext cx="825715" cy="8257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1CCF9-B090-49A0-95B6-5EED7ECF6115}">
      <dsp:nvSpPr>
        <dsp:cNvPr id="0" name=""/>
        <dsp:cNvSpPr/>
      </dsp:nvSpPr>
      <dsp:spPr>
        <a:xfrm>
          <a:off x="238806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6222E-DCEF-4800-94CE-66F8FC6CA3CF}">
      <dsp:nvSpPr>
        <dsp:cNvPr id="0" name=""/>
        <dsp:cNvSpPr/>
      </dsp:nvSpPr>
      <dsp:spPr>
        <a:xfrm>
          <a:off x="1068060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3)REGIMES OPTATIVOS PARA A TRANSIÇÃO:  NÃO CUMULATIVO E CRÉDITO AMPLO, E CUMULATIVO SEM CRÉDITOS A FIM DE GARANTIR A TRANSIÇÃO (MANTER O REGIME DE PIS/COFINS NAS VENDAS JÁ REALIZADAS, LONGO PRAZO);</a:t>
          </a:r>
          <a:endParaRPr lang="en-US" sz="1100" kern="1200"/>
        </a:p>
      </dsp:txBody>
      <dsp:txXfrm>
        <a:off x="1068060" y="2789948"/>
        <a:ext cx="1946329" cy="825715"/>
      </dsp:txXfrm>
    </dsp:sp>
    <dsp:sp modelId="{22D831B2-E526-464F-82FB-6A400D4DFDB8}">
      <dsp:nvSpPr>
        <dsp:cNvPr id="0" name=""/>
        <dsp:cNvSpPr/>
      </dsp:nvSpPr>
      <dsp:spPr>
        <a:xfrm>
          <a:off x="3353523" y="2789948"/>
          <a:ext cx="825715" cy="8257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C521E-6B11-4649-8E92-984A3F190C6B}">
      <dsp:nvSpPr>
        <dsp:cNvPr id="0" name=""/>
        <dsp:cNvSpPr/>
      </dsp:nvSpPr>
      <dsp:spPr>
        <a:xfrm>
          <a:off x="3526923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82C4D-B1C8-4EAF-837B-A8BB0716DD9C}">
      <dsp:nvSpPr>
        <dsp:cNvPr id="0" name=""/>
        <dsp:cNvSpPr/>
      </dsp:nvSpPr>
      <dsp:spPr>
        <a:xfrm>
          <a:off x="4356177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4)DISTRATOS: ENDEREÇAR TRATAMENTO ADEQUADO ;	</a:t>
          </a:r>
          <a:endParaRPr lang="en-US" sz="1100" kern="1200"/>
        </a:p>
      </dsp:txBody>
      <dsp:txXfrm>
        <a:off x="4356177" y="2789948"/>
        <a:ext cx="1946329" cy="825715"/>
      </dsp:txXfrm>
    </dsp:sp>
    <dsp:sp modelId="{F8B03C7A-0FCC-443A-8678-88E440C2BBAD}">
      <dsp:nvSpPr>
        <dsp:cNvPr id="0" name=""/>
        <dsp:cNvSpPr/>
      </dsp:nvSpPr>
      <dsp:spPr>
        <a:xfrm>
          <a:off x="65406" y="4704618"/>
          <a:ext cx="825715" cy="8257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81A0-8849-49FF-846F-C8C93EEC1997}">
      <dsp:nvSpPr>
        <dsp:cNvPr id="0" name=""/>
        <dsp:cNvSpPr/>
      </dsp:nvSpPr>
      <dsp:spPr>
        <a:xfrm>
          <a:off x="238806" y="4878018"/>
          <a:ext cx="478914" cy="4789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46801-9303-457F-B4C1-03B4B9B379F2}">
      <dsp:nvSpPr>
        <dsp:cNvPr id="0" name=""/>
        <dsp:cNvSpPr/>
      </dsp:nvSpPr>
      <dsp:spPr>
        <a:xfrm>
          <a:off x="1068060" y="470461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INSTITUIÇÃO DO REGIME ESPECIAL </a:t>
          </a:r>
          <a:r>
            <a:rPr lang="pt-BR" sz="1100" kern="1200"/>
            <a:t>DE TRIBUTAÇÃO PARA LOTEAMENTOS</a:t>
          </a:r>
          <a:endParaRPr lang="pt-BR" sz="1100" kern="1200" dirty="0"/>
        </a:p>
      </dsp:txBody>
      <dsp:txXfrm>
        <a:off x="1068060" y="4704618"/>
        <a:ext cx="1946329" cy="82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358AC-9DF8-D858-F166-C2CEAAAAB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8442DD-472A-73BB-7EB5-BCB9B4B10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E6AF7-6FE7-A236-942F-C38C5636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A295E8-C016-6FA7-0037-962B67B8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BD79C2-97DD-6979-5380-8BADCF71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54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30211-B3CC-B722-F49D-0E9DBDD1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F2503E-3086-F7B8-FA13-7141684C9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48EE6C-1FCC-458C-385C-75438268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A8D4E4-8243-E8C8-3E17-EA19E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35F145-ECF0-749E-FBD4-35ACCB92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45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224AF5-A1C0-E75B-BE0F-7A1733913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AC9E9F-6D12-E985-0B4F-3CD6319B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97049B-338E-049E-782C-A6A0EE74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BDFAB7-9283-381D-2E06-CB9FFFEF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E124BE-BE21-F467-4CB4-1E0A9D37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2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294D-4A76-88EE-D842-83F27F4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4DA1D-A6C3-7C64-E643-041014D17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C2919D-E9C8-B9CF-BEDB-11B1E21D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E75339-9D3F-5AC2-E0B6-23E7C496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435EBE-4F86-7F96-37CF-5B1A7E39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E891D-784C-3F6E-FB18-71C50053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5200D-B4FF-63CD-EE51-75C7FD9E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0AD9A0-BD32-DC6F-1A6B-00B8E2E8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DFFE17-D4CB-F287-C093-E49F6583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1A4BA5-F720-FD06-AD72-2CF956F5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6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F0AD2-BAEC-8211-3FB4-494D9467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9DC809-7860-C547-9E3C-B9F275205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2F3837-1DE0-13E9-A453-B1B376727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E2F27C-CC2B-C8CF-1127-2A03DFC6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B5DD0C-F3F5-891D-1EFC-5A0B1D60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543EB8-5029-1D7E-5AFC-1C93E728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9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1DDC1-5C49-DF0C-55BA-5EBB8102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F0A658-332D-8D86-73C7-1BA422A1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367DDD-7D9D-D5DF-61A2-ABDDEB573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EE368D-4B6E-E48E-54B1-07EB96FFF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DB2C37-BBDD-835B-0E02-BBB1A3D1C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166109-589C-E778-8A76-AB81839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3CDDE9-25A1-806F-E820-7680EAD6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78E190-8145-C121-0217-189F6D02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57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FB293-0014-43B8-3D0D-A0A777E5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014095-7DC1-A8B8-370D-27721486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3FC3E9-FF0C-F572-715F-8C11E995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CDC931-EF2A-5148-F5F3-5DF9BCAF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31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54EE42-5CDF-8D40-2E78-6ECD52B2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30A25B-E733-9876-0E22-A0A9319B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611F1C-0B52-05CE-9209-45878EF6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10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3E027-0ABC-9DBE-DC98-2089A245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AE3BD-916B-21FE-D131-D90CEE02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503F47-845F-C1EA-46EC-04603009F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4D95F2-6873-5DF8-8CB8-2A865D07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EF00C6-B516-AD1E-E25F-E872025A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FE5803-A3A3-1430-5296-73893653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98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70020-6F6D-C80C-D47D-13EC2D4C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DE336B-9814-DD09-55F4-6F4FF2450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C4314-94AD-0615-4744-3DD5DFC84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EDBCF5-467D-4E6D-990A-82853169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D9DD34-9BEB-5DEE-AE94-4250EE63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A00746-D53A-C99E-4067-358EDC81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82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100877-C92C-AE3F-89B8-7702EBE2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E1AF11-6CFC-2614-6A44-6E0998228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F7297-F0BA-C47F-9E15-CCEBD80A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4E8E-CD3A-47B8-875C-B2BB32A7957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63373-E728-C167-1659-0AFB740C4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B37C7A-D195-92F9-A7D5-465D184B7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1959-7201-4519-9986-75F96CC28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0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FDD9DFD-0443-4AC2-2146-924268DAA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37" y="1610570"/>
            <a:ext cx="5928210" cy="1600616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3D7ED58B-09D0-607C-AE14-9DF3D19DB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60659"/>
          </a:xfrm>
        </p:spPr>
        <p:txBody>
          <a:bodyPr>
            <a:noAutofit/>
          </a:bodyPr>
          <a:lstStyle/>
          <a:p>
            <a:r>
              <a:rPr lang="pt-BR" sz="2800" b="1" dirty="0"/>
              <a:t>GRUPO DE TRABALHO SOBRE A REGULAMENTAÇÃO DA REFORMA TRIBUTÁRIA </a:t>
            </a:r>
          </a:p>
          <a:p>
            <a:r>
              <a:rPr lang="pt-BR" sz="2800" b="1" dirty="0"/>
              <a:t>PLP 68/2024</a:t>
            </a:r>
          </a:p>
        </p:txBody>
      </p:sp>
    </p:spTree>
    <p:extLst>
      <p:ext uri="{BB962C8B-B14F-4D97-AF65-F5344CB8AC3E}">
        <p14:creationId xmlns:p14="http://schemas.microsoft.com/office/powerpoint/2010/main" val="102322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5937" y="390364"/>
            <a:ext cx="8246761" cy="382168"/>
          </a:xfrm>
          <a:prstGeom prst="rect">
            <a:avLst/>
          </a:prstGeom>
        </p:spPr>
        <p:txBody>
          <a:bodyPr vert="horz" wrap="square" lIns="0" tIns="12712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100"/>
              </a:spcBef>
            </a:pPr>
            <a:r>
              <a:rPr sz="2400" b="1" dirty="0"/>
              <a:t>Particularidades</a:t>
            </a:r>
            <a:r>
              <a:rPr sz="2400" b="1" spc="-55" dirty="0"/>
              <a:t> </a:t>
            </a:r>
            <a:r>
              <a:rPr sz="2400" b="1" dirty="0"/>
              <a:t>e</a:t>
            </a:r>
            <a:r>
              <a:rPr sz="2400" b="1" spc="-45" dirty="0"/>
              <a:t> </a:t>
            </a:r>
            <a:r>
              <a:rPr sz="2400" b="1" dirty="0"/>
              <a:t>preocupações</a:t>
            </a:r>
            <a:r>
              <a:rPr sz="2400" b="1" spc="-25" dirty="0"/>
              <a:t> </a:t>
            </a:r>
            <a:r>
              <a:rPr sz="2400" b="1" dirty="0"/>
              <a:t>do</a:t>
            </a:r>
            <a:r>
              <a:rPr sz="2400" b="1" spc="-55" dirty="0"/>
              <a:t> </a:t>
            </a:r>
            <a:r>
              <a:rPr sz="2400" b="1" dirty="0"/>
              <a:t>setor</a:t>
            </a:r>
            <a:r>
              <a:rPr sz="2400" b="1" spc="-40" dirty="0"/>
              <a:t> </a:t>
            </a:r>
            <a:r>
              <a:rPr sz="2400" b="1" dirty="0"/>
              <a:t>de</a:t>
            </a:r>
            <a:r>
              <a:rPr sz="2400" b="1" spc="-40" dirty="0"/>
              <a:t> </a:t>
            </a:r>
            <a:r>
              <a:rPr sz="2400" b="1" spc="-10" dirty="0"/>
              <a:t>loteamento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530" y="796010"/>
            <a:ext cx="3926030" cy="331142"/>
          </a:xfrm>
          <a:prstGeom prst="rect">
            <a:avLst/>
          </a:prstGeom>
        </p:spPr>
        <p:txBody>
          <a:bodyPr vert="horz" wrap="square" lIns="0" tIns="13347" rIns="0" bIns="0" rtlCol="0">
            <a:spAutoFit/>
          </a:bodyPr>
          <a:lstStyle/>
          <a:p>
            <a:pPr marL="12711">
              <a:spcBef>
                <a:spcPts val="105"/>
              </a:spcBef>
            </a:pPr>
            <a:r>
              <a:rPr sz="2002" b="1" dirty="0">
                <a:solidFill>
                  <a:srgbClr val="494948"/>
                </a:solidFill>
                <a:latin typeface="Arial"/>
                <a:cs typeface="Arial"/>
              </a:rPr>
              <a:t>Potencial</a:t>
            </a:r>
            <a:r>
              <a:rPr sz="2002" b="1" spc="-4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002" b="1" dirty="0">
                <a:solidFill>
                  <a:srgbClr val="494948"/>
                </a:solidFill>
                <a:latin typeface="Arial"/>
                <a:cs typeface="Arial"/>
              </a:rPr>
              <a:t>Aumento</a:t>
            </a:r>
            <a:r>
              <a:rPr sz="2002" b="1" spc="-1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002" b="1" dirty="0">
                <a:solidFill>
                  <a:srgbClr val="494948"/>
                </a:solidFill>
                <a:latin typeface="Arial"/>
                <a:cs typeface="Arial"/>
              </a:rPr>
              <a:t>de </a:t>
            </a:r>
            <a:r>
              <a:rPr sz="2002" b="1" spc="-10" dirty="0">
                <a:solidFill>
                  <a:srgbClr val="494948"/>
                </a:solidFill>
                <a:latin typeface="Arial"/>
                <a:cs typeface="Arial"/>
              </a:rPr>
              <a:t>Alíquotas</a:t>
            </a:r>
            <a:endParaRPr sz="200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26" y="1221981"/>
            <a:ext cx="10146535" cy="504893"/>
          </a:xfrm>
          <a:prstGeom prst="rect">
            <a:avLst/>
          </a:prstGeom>
        </p:spPr>
        <p:txBody>
          <a:bodyPr vert="horz" wrap="square" lIns="0" tIns="12076" rIns="0" bIns="0" rtlCol="0">
            <a:spAutoFit/>
          </a:bodyPr>
          <a:lstStyle/>
          <a:p>
            <a:pPr marL="12711">
              <a:spcBef>
                <a:spcPts val="95"/>
              </a:spcBef>
            </a:pP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b="1" spc="-1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alíquota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nominal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foi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definida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pela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alíquota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base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2</a:t>
            </a:r>
            <a:r>
              <a:rPr lang="pt-BR" sz="1601" b="1" dirty="0">
                <a:solidFill>
                  <a:srgbClr val="77787A"/>
                </a:solidFill>
                <a:latin typeface="Arial"/>
                <a:cs typeface="Arial"/>
              </a:rPr>
              <a:t>6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,5%, com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redutor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b="1" spc="-50" dirty="0">
                <a:solidFill>
                  <a:srgbClr val="77787A"/>
                </a:solidFill>
                <a:latin typeface="Arial"/>
                <a:cs typeface="Arial"/>
              </a:rPr>
              <a:t>4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0,0%,</a:t>
            </a:r>
            <a:r>
              <a:rPr sz="1601" b="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resultando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 err="1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b="1" spc="-45" dirty="0">
                <a:solidFill>
                  <a:srgbClr val="77787A"/>
                </a:solidFill>
                <a:latin typeface="Arial"/>
                <a:cs typeface="Arial"/>
              </a:rPr>
              <a:t>15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,</a:t>
            </a:r>
            <a:r>
              <a:rPr lang="pt-BR" sz="1601" b="1" spc="-10" dirty="0">
                <a:solidFill>
                  <a:srgbClr val="77787A"/>
                </a:solidFill>
                <a:latin typeface="Arial"/>
                <a:cs typeface="Arial"/>
              </a:rPr>
              <a:t>9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0%.</a:t>
            </a:r>
            <a:endParaRPr sz="160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905" y="6027921"/>
            <a:ext cx="4451026" cy="182398"/>
          </a:xfrm>
          <a:prstGeom prst="rect">
            <a:avLst/>
          </a:prstGeom>
        </p:spPr>
        <p:txBody>
          <a:bodyPr vert="horz" wrap="square" lIns="0" tIns="12712" rIns="0" bIns="0" rtlCol="0">
            <a:spAutoFit/>
          </a:bodyPr>
          <a:lstStyle/>
          <a:p>
            <a:pPr marL="12711">
              <a:spcBef>
                <a:spcPts val="100"/>
              </a:spcBef>
            </a:pP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Fonte:</a:t>
            </a:r>
            <a:r>
              <a:rPr sz="11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Estudo</a:t>
            </a:r>
            <a:r>
              <a:rPr sz="11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FM/Derraick</a:t>
            </a:r>
            <a:r>
              <a:rPr sz="11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1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dados</a:t>
            </a:r>
            <a:r>
              <a:rPr sz="11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AELO.</a:t>
            </a:r>
            <a:r>
              <a:rPr sz="11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Elaboração:</a:t>
            </a:r>
            <a:r>
              <a:rPr sz="11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i="1" spc="-10" dirty="0">
                <a:solidFill>
                  <a:srgbClr val="77787A"/>
                </a:solidFill>
                <a:latin typeface="Arial"/>
                <a:cs typeface="Arial"/>
              </a:rPr>
              <a:t>Tendências.</a:t>
            </a:r>
            <a:endParaRPr sz="1101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63529" y="1796680"/>
            <a:ext cx="4166918" cy="4055055"/>
            <a:chOff x="7749285" y="1795017"/>
            <a:chExt cx="4163060" cy="4051300"/>
          </a:xfrm>
        </p:grpSpPr>
        <p:sp>
          <p:nvSpPr>
            <p:cNvPr id="9" name="object 9"/>
            <p:cNvSpPr/>
            <p:nvPr/>
          </p:nvSpPr>
          <p:spPr>
            <a:xfrm>
              <a:off x="7755635" y="1801367"/>
              <a:ext cx="4150360" cy="4038600"/>
            </a:xfrm>
            <a:custGeom>
              <a:avLst/>
              <a:gdLst/>
              <a:ahLst/>
              <a:cxnLst/>
              <a:rect l="l" t="t" r="r" b="b"/>
              <a:pathLst>
                <a:path w="4150359" h="4038600">
                  <a:moveTo>
                    <a:pt x="3476752" y="0"/>
                  </a:moveTo>
                  <a:lnTo>
                    <a:pt x="673100" y="0"/>
                  </a:lnTo>
                  <a:lnTo>
                    <a:pt x="625031" y="1690"/>
                  </a:lnTo>
                  <a:lnTo>
                    <a:pt x="577875" y="6684"/>
                  </a:lnTo>
                  <a:lnTo>
                    <a:pt x="531744" y="14869"/>
                  </a:lnTo>
                  <a:lnTo>
                    <a:pt x="486753" y="26130"/>
                  </a:lnTo>
                  <a:lnTo>
                    <a:pt x="443016" y="40354"/>
                  </a:lnTo>
                  <a:lnTo>
                    <a:pt x="400647" y="57426"/>
                  </a:lnTo>
                  <a:lnTo>
                    <a:pt x="359759" y="77233"/>
                  </a:lnTo>
                  <a:lnTo>
                    <a:pt x="320466" y="99661"/>
                  </a:lnTo>
                  <a:lnTo>
                    <a:pt x="282883" y="124595"/>
                  </a:lnTo>
                  <a:lnTo>
                    <a:pt x="247123" y="151922"/>
                  </a:lnTo>
                  <a:lnTo>
                    <a:pt x="213300" y="181529"/>
                  </a:lnTo>
                  <a:lnTo>
                    <a:pt x="181529" y="213300"/>
                  </a:lnTo>
                  <a:lnTo>
                    <a:pt x="151922" y="247123"/>
                  </a:lnTo>
                  <a:lnTo>
                    <a:pt x="124595" y="282883"/>
                  </a:lnTo>
                  <a:lnTo>
                    <a:pt x="99661" y="320466"/>
                  </a:lnTo>
                  <a:lnTo>
                    <a:pt x="77233" y="359759"/>
                  </a:lnTo>
                  <a:lnTo>
                    <a:pt x="57426" y="400647"/>
                  </a:lnTo>
                  <a:lnTo>
                    <a:pt x="40354" y="443016"/>
                  </a:lnTo>
                  <a:lnTo>
                    <a:pt x="26130" y="486753"/>
                  </a:lnTo>
                  <a:lnTo>
                    <a:pt x="14869" y="531744"/>
                  </a:lnTo>
                  <a:lnTo>
                    <a:pt x="6684" y="577875"/>
                  </a:lnTo>
                  <a:lnTo>
                    <a:pt x="1690" y="625031"/>
                  </a:lnTo>
                  <a:lnTo>
                    <a:pt x="0" y="673100"/>
                  </a:lnTo>
                  <a:lnTo>
                    <a:pt x="0" y="3365500"/>
                  </a:lnTo>
                  <a:lnTo>
                    <a:pt x="1690" y="3413568"/>
                  </a:lnTo>
                  <a:lnTo>
                    <a:pt x="6684" y="3460724"/>
                  </a:lnTo>
                  <a:lnTo>
                    <a:pt x="14869" y="3506855"/>
                  </a:lnTo>
                  <a:lnTo>
                    <a:pt x="26130" y="3551846"/>
                  </a:lnTo>
                  <a:lnTo>
                    <a:pt x="40354" y="3595583"/>
                  </a:lnTo>
                  <a:lnTo>
                    <a:pt x="57426" y="3637952"/>
                  </a:lnTo>
                  <a:lnTo>
                    <a:pt x="77233" y="3678840"/>
                  </a:lnTo>
                  <a:lnTo>
                    <a:pt x="99661" y="3718133"/>
                  </a:lnTo>
                  <a:lnTo>
                    <a:pt x="124595" y="3755716"/>
                  </a:lnTo>
                  <a:lnTo>
                    <a:pt x="151922" y="3791476"/>
                  </a:lnTo>
                  <a:lnTo>
                    <a:pt x="181529" y="3825299"/>
                  </a:lnTo>
                  <a:lnTo>
                    <a:pt x="213300" y="3857070"/>
                  </a:lnTo>
                  <a:lnTo>
                    <a:pt x="247123" y="3886677"/>
                  </a:lnTo>
                  <a:lnTo>
                    <a:pt x="282883" y="3914004"/>
                  </a:lnTo>
                  <a:lnTo>
                    <a:pt x="320466" y="3938938"/>
                  </a:lnTo>
                  <a:lnTo>
                    <a:pt x="359759" y="3961366"/>
                  </a:lnTo>
                  <a:lnTo>
                    <a:pt x="400647" y="3981173"/>
                  </a:lnTo>
                  <a:lnTo>
                    <a:pt x="443016" y="3998245"/>
                  </a:lnTo>
                  <a:lnTo>
                    <a:pt x="486753" y="4012469"/>
                  </a:lnTo>
                  <a:lnTo>
                    <a:pt x="531744" y="4023730"/>
                  </a:lnTo>
                  <a:lnTo>
                    <a:pt x="577875" y="4031915"/>
                  </a:lnTo>
                  <a:lnTo>
                    <a:pt x="625031" y="4036909"/>
                  </a:lnTo>
                  <a:lnTo>
                    <a:pt x="673100" y="4038600"/>
                  </a:lnTo>
                  <a:lnTo>
                    <a:pt x="3476752" y="4038600"/>
                  </a:lnTo>
                  <a:lnTo>
                    <a:pt x="3524820" y="4036909"/>
                  </a:lnTo>
                  <a:lnTo>
                    <a:pt x="3571976" y="4031915"/>
                  </a:lnTo>
                  <a:lnTo>
                    <a:pt x="3618107" y="4023730"/>
                  </a:lnTo>
                  <a:lnTo>
                    <a:pt x="3663098" y="4012469"/>
                  </a:lnTo>
                  <a:lnTo>
                    <a:pt x="3706835" y="3998245"/>
                  </a:lnTo>
                  <a:lnTo>
                    <a:pt x="3749204" y="3981173"/>
                  </a:lnTo>
                  <a:lnTo>
                    <a:pt x="3790092" y="3961366"/>
                  </a:lnTo>
                  <a:lnTo>
                    <a:pt x="3829385" y="3938938"/>
                  </a:lnTo>
                  <a:lnTo>
                    <a:pt x="3866968" y="3914004"/>
                  </a:lnTo>
                  <a:lnTo>
                    <a:pt x="3902728" y="3886677"/>
                  </a:lnTo>
                  <a:lnTo>
                    <a:pt x="3936551" y="3857070"/>
                  </a:lnTo>
                  <a:lnTo>
                    <a:pt x="3968322" y="3825299"/>
                  </a:lnTo>
                  <a:lnTo>
                    <a:pt x="3997929" y="3791476"/>
                  </a:lnTo>
                  <a:lnTo>
                    <a:pt x="4025256" y="3755716"/>
                  </a:lnTo>
                  <a:lnTo>
                    <a:pt x="4050190" y="3718133"/>
                  </a:lnTo>
                  <a:lnTo>
                    <a:pt x="4072618" y="3678840"/>
                  </a:lnTo>
                  <a:lnTo>
                    <a:pt x="4092425" y="3637952"/>
                  </a:lnTo>
                  <a:lnTo>
                    <a:pt x="4109497" y="3595583"/>
                  </a:lnTo>
                  <a:lnTo>
                    <a:pt x="4123721" y="3551846"/>
                  </a:lnTo>
                  <a:lnTo>
                    <a:pt x="4134982" y="3506855"/>
                  </a:lnTo>
                  <a:lnTo>
                    <a:pt x="4143167" y="3460724"/>
                  </a:lnTo>
                  <a:lnTo>
                    <a:pt x="4148161" y="3413568"/>
                  </a:lnTo>
                  <a:lnTo>
                    <a:pt x="4149852" y="3365500"/>
                  </a:lnTo>
                  <a:lnTo>
                    <a:pt x="4149852" y="673100"/>
                  </a:lnTo>
                  <a:lnTo>
                    <a:pt x="4148161" y="625031"/>
                  </a:lnTo>
                  <a:lnTo>
                    <a:pt x="4143167" y="577875"/>
                  </a:lnTo>
                  <a:lnTo>
                    <a:pt x="4134982" y="531744"/>
                  </a:lnTo>
                  <a:lnTo>
                    <a:pt x="4123721" y="486753"/>
                  </a:lnTo>
                  <a:lnTo>
                    <a:pt x="4109497" y="443016"/>
                  </a:lnTo>
                  <a:lnTo>
                    <a:pt x="4092425" y="400647"/>
                  </a:lnTo>
                  <a:lnTo>
                    <a:pt x="4072618" y="359759"/>
                  </a:lnTo>
                  <a:lnTo>
                    <a:pt x="4050190" y="320466"/>
                  </a:lnTo>
                  <a:lnTo>
                    <a:pt x="4025256" y="282883"/>
                  </a:lnTo>
                  <a:lnTo>
                    <a:pt x="3997929" y="247123"/>
                  </a:lnTo>
                  <a:lnTo>
                    <a:pt x="3968322" y="213300"/>
                  </a:lnTo>
                  <a:lnTo>
                    <a:pt x="3936551" y="181529"/>
                  </a:lnTo>
                  <a:lnTo>
                    <a:pt x="3902728" y="151922"/>
                  </a:lnTo>
                  <a:lnTo>
                    <a:pt x="3866968" y="124595"/>
                  </a:lnTo>
                  <a:lnTo>
                    <a:pt x="3829385" y="99661"/>
                  </a:lnTo>
                  <a:lnTo>
                    <a:pt x="3790092" y="77233"/>
                  </a:lnTo>
                  <a:lnTo>
                    <a:pt x="3749204" y="57426"/>
                  </a:lnTo>
                  <a:lnTo>
                    <a:pt x="3706835" y="40354"/>
                  </a:lnTo>
                  <a:lnTo>
                    <a:pt x="3663098" y="26130"/>
                  </a:lnTo>
                  <a:lnTo>
                    <a:pt x="3618107" y="14869"/>
                  </a:lnTo>
                  <a:lnTo>
                    <a:pt x="3571976" y="6684"/>
                  </a:lnTo>
                  <a:lnTo>
                    <a:pt x="3524820" y="1690"/>
                  </a:lnTo>
                  <a:lnTo>
                    <a:pt x="3476752" y="0"/>
                  </a:lnTo>
                  <a:close/>
                </a:path>
              </a:pathLst>
            </a:custGeom>
            <a:solidFill>
              <a:srgbClr val="0F5156"/>
            </a:solidFill>
          </p:spPr>
          <p:txBody>
            <a:bodyPr wrap="square" lIns="0" tIns="0" rIns="0" bIns="0" rtlCol="0"/>
            <a:lstStyle/>
            <a:p>
              <a:endParaRPr sz="1802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55635" y="1801367"/>
              <a:ext cx="4150360" cy="4038600"/>
            </a:xfrm>
            <a:custGeom>
              <a:avLst/>
              <a:gdLst/>
              <a:ahLst/>
              <a:cxnLst/>
              <a:rect l="l" t="t" r="r" b="b"/>
              <a:pathLst>
                <a:path w="4150359" h="4038600">
                  <a:moveTo>
                    <a:pt x="0" y="673100"/>
                  </a:moveTo>
                  <a:lnTo>
                    <a:pt x="1690" y="625031"/>
                  </a:lnTo>
                  <a:lnTo>
                    <a:pt x="6684" y="577875"/>
                  </a:lnTo>
                  <a:lnTo>
                    <a:pt x="14869" y="531744"/>
                  </a:lnTo>
                  <a:lnTo>
                    <a:pt x="26130" y="486753"/>
                  </a:lnTo>
                  <a:lnTo>
                    <a:pt x="40354" y="443016"/>
                  </a:lnTo>
                  <a:lnTo>
                    <a:pt x="57426" y="400647"/>
                  </a:lnTo>
                  <a:lnTo>
                    <a:pt x="77233" y="359759"/>
                  </a:lnTo>
                  <a:lnTo>
                    <a:pt x="99661" y="320466"/>
                  </a:lnTo>
                  <a:lnTo>
                    <a:pt x="124595" y="282883"/>
                  </a:lnTo>
                  <a:lnTo>
                    <a:pt x="151922" y="247123"/>
                  </a:lnTo>
                  <a:lnTo>
                    <a:pt x="181529" y="213300"/>
                  </a:lnTo>
                  <a:lnTo>
                    <a:pt x="213300" y="181529"/>
                  </a:lnTo>
                  <a:lnTo>
                    <a:pt x="247123" y="151922"/>
                  </a:lnTo>
                  <a:lnTo>
                    <a:pt x="282883" y="124595"/>
                  </a:lnTo>
                  <a:lnTo>
                    <a:pt x="320466" y="99661"/>
                  </a:lnTo>
                  <a:lnTo>
                    <a:pt x="359759" y="77233"/>
                  </a:lnTo>
                  <a:lnTo>
                    <a:pt x="400647" y="57426"/>
                  </a:lnTo>
                  <a:lnTo>
                    <a:pt x="443016" y="40354"/>
                  </a:lnTo>
                  <a:lnTo>
                    <a:pt x="486753" y="26130"/>
                  </a:lnTo>
                  <a:lnTo>
                    <a:pt x="531744" y="14869"/>
                  </a:lnTo>
                  <a:lnTo>
                    <a:pt x="577875" y="6684"/>
                  </a:lnTo>
                  <a:lnTo>
                    <a:pt x="625031" y="1690"/>
                  </a:lnTo>
                  <a:lnTo>
                    <a:pt x="673100" y="0"/>
                  </a:lnTo>
                  <a:lnTo>
                    <a:pt x="3476752" y="0"/>
                  </a:lnTo>
                  <a:lnTo>
                    <a:pt x="3524820" y="1690"/>
                  </a:lnTo>
                  <a:lnTo>
                    <a:pt x="3571976" y="6684"/>
                  </a:lnTo>
                  <a:lnTo>
                    <a:pt x="3618107" y="14869"/>
                  </a:lnTo>
                  <a:lnTo>
                    <a:pt x="3663098" y="26130"/>
                  </a:lnTo>
                  <a:lnTo>
                    <a:pt x="3706835" y="40354"/>
                  </a:lnTo>
                  <a:lnTo>
                    <a:pt x="3749204" y="57426"/>
                  </a:lnTo>
                  <a:lnTo>
                    <a:pt x="3790092" y="77233"/>
                  </a:lnTo>
                  <a:lnTo>
                    <a:pt x="3829385" y="99661"/>
                  </a:lnTo>
                  <a:lnTo>
                    <a:pt x="3866968" y="124595"/>
                  </a:lnTo>
                  <a:lnTo>
                    <a:pt x="3902728" y="151922"/>
                  </a:lnTo>
                  <a:lnTo>
                    <a:pt x="3936551" y="181529"/>
                  </a:lnTo>
                  <a:lnTo>
                    <a:pt x="3968322" y="213300"/>
                  </a:lnTo>
                  <a:lnTo>
                    <a:pt x="3997929" y="247123"/>
                  </a:lnTo>
                  <a:lnTo>
                    <a:pt x="4025256" y="282883"/>
                  </a:lnTo>
                  <a:lnTo>
                    <a:pt x="4050190" y="320466"/>
                  </a:lnTo>
                  <a:lnTo>
                    <a:pt x="4072618" y="359759"/>
                  </a:lnTo>
                  <a:lnTo>
                    <a:pt x="4092425" y="400647"/>
                  </a:lnTo>
                  <a:lnTo>
                    <a:pt x="4109497" y="443016"/>
                  </a:lnTo>
                  <a:lnTo>
                    <a:pt x="4123721" y="486753"/>
                  </a:lnTo>
                  <a:lnTo>
                    <a:pt x="4134982" y="531744"/>
                  </a:lnTo>
                  <a:lnTo>
                    <a:pt x="4143167" y="577875"/>
                  </a:lnTo>
                  <a:lnTo>
                    <a:pt x="4148161" y="625031"/>
                  </a:lnTo>
                  <a:lnTo>
                    <a:pt x="4149852" y="673100"/>
                  </a:lnTo>
                  <a:lnTo>
                    <a:pt x="4149852" y="3365500"/>
                  </a:lnTo>
                  <a:lnTo>
                    <a:pt x="4148161" y="3413568"/>
                  </a:lnTo>
                  <a:lnTo>
                    <a:pt x="4143167" y="3460724"/>
                  </a:lnTo>
                  <a:lnTo>
                    <a:pt x="4134982" y="3506855"/>
                  </a:lnTo>
                  <a:lnTo>
                    <a:pt x="4123721" y="3551846"/>
                  </a:lnTo>
                  <a:lnTo>
                    <a:pt x="4109497" y="3595583"/>
                  </a:lnTo>
                  <a:lnTo>
                    <a:pt x="4092425" y="3637952"/>
                  </a:lnTo>
                  <a:lnTo>
                    <a:pt x="4072618" y="3678840"/>
                  </a:lnTo>
                  <a:lnTo>
                    <a:pt x="4050190" y="3718133"/>
                  </a:lnTo>
                  <a:lnTo>
                    <a:pt x="4025256" y="3755716"/>
                  </a:lnTo>
                  <a:lnTo>
                    <a:pt x="3997929" y="3791476"/>
                  </a:lnTo>
                  <a:lnTo>
                    <a:pt x="3968322" y="3825299"/>
                  </a:lnTo>
                  <a:lnTo>
                    <a:pt x="3936551" y="3857070"/>
                  </a:lnTo>
                  <a:lnTo>
                    <a:pt x="3902728" y="3886677"/>
                  </a:lnTo>
                  <a:lnTo>
                    <a:pt x="3866968" y="3914004"/>
                  </a:lnTo>
                  <a:lnTo>
                    <a:pt x="3829385" y="3938938"/>
                  </a:lnTo>
                  <a:lnTo>
                    <a:pt x="3790092" y="3961366"/>
                  </a:lnTo>
                  <a:lnTo>
                    <a:pt x="3749204" y="3981173"/>
                  </a:lnTo>
                  <a:lnTo>
                    <a:pt x="3706835" y="3998245"/>
                  </a:lnTo>
                  <a:lnTo>
                    <a:pt x="3663098" y="4012469"/>
                  </a:lnTo>
                  <a:lnTo>
                    <a:pt x="3618107" y="4023730"/>
                  </a:lnTo>
                  <a:lnTo>
                    <a:pt x="3571976" y="4031915"/>
                  </a:lnTo>
                  <a:lnTo>
                    <a:pt x="3524820" y="4036909"/>
                  </a:lnTo>
                  <a:lnTo>
                    <a:pt x="3476752" y="4038600"/>
                  </a:lnTo>
                  <a:lnTo>
                    <a:pt x="673100" y="4038600"/>
                  </a:lnTo>
                  <a:lnTo>
                    <a:pt x="625031" y="4036909"/>
                  </a:lnTo>
                  <a:lnTo>
                    <a:pt x="577875" y="4031915"/>
                  </a:lnTo>
                  <a:lnTo>
                    <a:pt x="531744" y="4023730"/>
                  </a:lnTo>
                  <a:lnTo>
                    <a:pt x="486753" y="4012469"/>
                  </a:lnTo>
                  <a:lnTo>
                    <a:pt x="443016" y="3998245"/>
                  </a:lnTo>
                  <a:lnTo>
                    <a:pt x="400647" y="3981173"/>
                  </a:lnTo>
                  <a:lnTo>
                    <a:pt x="359759" y="3961366"/>
                  </a:lnTo>
                  <a:lnTo>
                    <a:pt x="320466" y="3938938"/>
                  </a:lnTo>
                  <a:lnTo>
                    <a:pt x="282883" y="3914004"/>
                  </a:lnTo>
                  <a:lnTo>
                    <a:pt x="247123" y="3886677"/>
                  </a:lnTo>
                  <a:lnTo>
                    <a:pt x="213300" y="3857070"/>
                  </a:lnTo>
                  <a:lnTo>
                    <a:pt x="181529" y="3825299"/>
                  </a:lnTo>
                  <a:lnTo>
                    <a:pt x="151922" y="3791476"/>
                  </a:lnTo>
                  <a:lnTo>
                    <a:pt x="124595" y="3755716"/>
                  </a:lnTo>
                  <a:lnTo>
                    <a:pt x="99661" y="3718133"/>
                  </a:lnTo>
                  <a:lnTo>
                    <a:pt x="77233" y="3678840"/>
                  </a:lnTo>
                  <a:lnTo>
                    <a:pt x="57426" y="3637952"/>
                  </a:lnTo>
                  <a:lnTo>
                    <a:pt x="40354" y="3595583"/>
                  </a:lnTo>
                  <a:lnTo>
                    <a:pt x="26130" y="3551846"/>
                  </a:lnTo>
                  <a:lnTo>
                    <a:pt x="14869" y="3506855"/>
                  </a:lnTo>
                  <a:lnTo>
                    <a:pt x="6684" y="3460724"/>
                  </a:lnTo>
                  <a:lnTo>
                    <a:pt x="1690" y="3413568"/>
                  </a:lnTo>
                  <a:lnTo>
                    <a:pt x="0" y="3365500"/>
                  </a:lnTo>
                  <a:lnTo>
                    <a:pt x="0" y="673100"/>
                  </a:lnTo>
                  <a:close/>
                </a:path>
              </a:pathLst>
            </a:custGeom>
            <a:ln w="12700">
              <a:solidFill>
                <a:srgbClr val="031D1F"/>
              </a:solidFill>
            </a:ln>
          </p:spPr>
          <p:txBody>
            <a:bodyPr wrap="square" lIns="0" tIns="0" rIns="0" bIns="0" rtlCol="0"/>
            <a:lstStyle/>
            <a:p>
              <a:endParaRPr sz="180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64037" y="1991044"/>
            <a:ext cx="3565016" cy="1521599"/>
          </a:xfrm>
          <a:prstGeom prst="rect">
            <a:avLst/>
          </a:prstGeom>
        </p:spPr>
        <p:txBody>
          <a:bodyPr vert="horz" wrap="square" lIns="0" tIns="13347" rIns="0" bIns="0" rtlCol="0">
            <a:spAutoFit/>
          </a:bodyPr>
          <a:lstStyle/>
          <a:p>
            <a:pPr marL="12076" marR="5085" algn="ctr">
              <a:spcBef>
                <a:spcPts val="105"/>
              </a:spcBef>
            </a:pP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Ainda</a:t>
            </a:r>
            <a:r>
              <a:rPr sz="140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Reforma</a:t>
            </a:r>
            <a:r>
              <a:rPr sz="1401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Tributária</a:t>
            </a:r>
            <a:r>
              <a:rPr sz="1401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traga</a:t>
            </a:r>
            <a:r>
              <a:rPr sz="1401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uma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ampliação</a:t>
            </a:r>
            <a:r>
              <a:rPr sz="1401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40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capacidade</a:t>
            </a:r>
            <a:r>
              <a:rPr sz="1401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geração</a:t>
            </a:r>
            <a:r>
              <a:rPr sz="1401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créditos</a:t>
            </a:r>
            <a:r>
              <a:rPr sz="1401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Setor,</a:t>
            </a:r>
            <a:r>
              <a:rPr sz="1401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improvável</a:t>
            </a:r>
            <a:r>
              <a:rPr sz="1401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essa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sz="1401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seja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suficiente</a:t>
            </a:r>
            <a:r>
              <a:rPr sz="1401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neutralizar</a:t>
            </a:r>
            <a:r>
              <a:rPr sz="1401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401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aumento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alíquotas</a:t>
            </a:r>
            <a:r>
              <a:rPr sz="1401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nominais,</a:t>
            </a:r>
            <a:r>
              <a:rPr sz="1401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gerando</a:t>
            </a:r>
            <a:r>
              <a:rPr sz="1401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gap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tributário</a:t>
            </a:r>
            <a:r>
              <a:rPr sz="1401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401" b="1" spc="-4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401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pt-BR" sz="1401" b="1" spc="-1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r>
              <a:rPr sz="1401" b="1" spc="-10" dirty="0">
                <a:solidFill>
                  <a:srgbClr val="FFFFFF"/>
                </a:solidFill>
                <a:latin typeface="Arial"/>
                <a:cs typeface="Arial"/>
              </a:rPr>
              <a:t>%.</a:t>
            </a:r>
            <a:endParaRPr sz="140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7596" y="3700141"/>
            <a:ext cx="3500186" cy="228408"/>
          </a:xfrm>
          <a:prstGeom prst="rect">
            <a:avLst/>
          </a:prstGeom>
        </p:spPr>
        <p:txBody>
          <a:bodyPr vert="horz" wrap="square" lIns="0" tIns="12712" rIns="0" bIns="0" rtlCol="0">
            <a:spAutoFit/>
          </a:bodyPr>
          <a:lstStyle/>
          <a:p>
            <a:pPr marL="12711" marR="5085" indent="-2542" algn="ctr">
              <a:spcBef>
                <a:spcPts val="100"/>
              </a:spcBef>
            </a:pPr>
            <a:r>
              <a:rPr sz="140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1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22991" y="1978786"/>
            <a:ext cx="828807" cy="475057"/>
          </a:xfrm>
          <a:prstGeom prst="rect">
            <a:avLst/>
          </a:prstGeom>
        </p:spPr>
        <p:txBody>
          <a:bodyPr vert="horz" wrap="square" lIns="0" tIns="12076" rIns="0" bIns="0" rtlCol="0">
            <a:spAutoFit/>
          </a:bodyPr>
          <a:lstStyle/>
          <a:p>
            <a:pPr marR="5085" algn="ctr">
              <a:lnSpc>
                <a:spcPct val="108400"/>
              </a:lnSpc>
              <a:spcBef>
                <a:spcPts val="95"/>
              </a:spcBef>
            </a:pP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Alíquota</a:t>
            </a:r>
            <a:r>
              <a:rPr sz="951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30" dirty="0">
                <a:solidFill>
                  <a:srgbClr val="FFFFFF"/>
                </a:solidFill>
                <a:latin typeface="Arial"/>
                <a:cs typeface="Arial"/>
              </a:rPr>
              <a:t>Média Nominal</a:t>
            </a:r>
            <a:r>
              <a:rPr sz="95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da Reforma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(b)</a:t>
            </a:r>
            <a:endParaRPr sz="95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6152" y="1978786"/>
            <a:ext cx="863765" cy="475057"/>
          </a:xfrm>
          <a:prstGeom prst="rect">
            <a:avLst/>
          </a:prstGeom>
        </p:spPr>
        <p:txBody>
          <a:bodyPr vert="horz" wrap="square" lIns="0" tIns="12076" rIns="0" bIns="0" rtlCol="0">
            <a:spAutoFit/>
          </a:bodyPr>
          <a:lstStyle/>
          <a:p>
            <a:pPr marR="5085" algn="ctr">
              <a:lnSpc>
                <a:spcPct val="108400"/>
              </a:lnSpc>
              <a:spcBef>
                <a:spcPts val="95"/>
              </a:spcBef>
            </a:pPr>
            <a:r>
              <a:rPr sz="951" b="1" spc="-10" dirty="0">
                <a:solidFill>
                  <a:srgbClr val="FFFFFF"/>
                </a:solidFill>
                <a:latin typeface="Arial"/>
                <a:cs typeface="Arial"/>
              </a:rPr>
              <a:t>Créditos</a:t>
            </a:r>
            <a:r>
              <a:rPr sz="951" b="1" spc="-20" dirty="0">
                <a:solidFill>
                  <a:srgbClr val="FFFFFF"/>
                </a:solidFill>
                <a:latin typeface="Arial"/>
                <a:cs typeface="Arial"/>
              </a:rPr>
              <a:t> com</a:t>
            </a:r>
            <a:r>
              <a:rPr sz="951" b="1" spc="-50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951" b="1" spc="-10" dirty="0">
                <a:solidFill>
                  <a:srgbClr val="FFFFFF"/>
                </a:solidFill>
                <a:latin typeface="Arial"/>
                <a:cs typeface="Arial"/>
              </a:rPr>
              <a:t>Reforma Tributária</a:t>
            </a:r>
            <a:r>
              <a:rPr sz="95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(c)</a:t>
            </a:r>
            <a:endParaRPr sz="95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27231" y="2057166"/>
            <a:ext cx="729020" cy="340040"/>
          </a:xfrm>
          <a:prstGeom prst="rect">
            <a:avLst/>
          </a:prstGeom>
        </p:spPr>
        <p:txBody>
          <a:bodyPr vert="horz" wrap="square" lIns="0" tIns="24788" rIns="0" bIns="0" rtlCol="0">
            <a:spAutoFit/>
          </a:bodyPr>
          <a:lstStyle/>
          <a:p>
            <a:pPr marL="42583">
              <a:spcBef>
                <a:spcPts val="195"/>
              </a:spcBef>
            </a:pPr>
            <a:r>
              <a:rPr sz="951" b="1" spc="-30" dirty="0">
                <a:solidFill>
                  <a:srgbClr val="FFFFFF"/>
                </a:solidFill>
                <a:latin typeface="Arial"/>
                <a:cs typeface="Arial"/>
              </a:rPr>
              <a:t>IVA</a:t>
            </a:r>
            <a:r>
              <a:rPr sz="951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10" dirty="0">
                <a:solidFill>
                  <a:srgbClr val="FFFFFF"/>
                </a:solidFill>
                <a:latin typeface="Arial"/>
                <a:cs typeface="Arial"/>
              </a:rPr>
              <a:t>Teórico</a:t>
            </a:r>
            <a:endParaRPr sz="951"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(d)</a:t>
            </a:r>
            <a:r>
              <a:rPr sz="951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951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(b)</a:t>
            </a:r>
            <a:r>
              <a:rPr sz="951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51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(c)</a:t>
            </a:r>
            <a:endParaRPr sz="95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5787" y="1978785"/>
            <a:ext cx="692791" cy="497030"/>
          </a:xfrm>
          <a:prstGeom prst="rect">
            <a:avLst/>
          </a:prstGeom>
        </p:spPr>
        <p:txBody>
          <a:bodyPr vert="horz" wrap="square" lIns="0" tIns="12712" rIns="0" bIns="0" rtlCol="0">
            <a:spAutoFit/>
          </a:bodyPr>
          <a:lstStyle/>
          <a:p>
            <a:pPr marR="5085" indent="27965">
              <a:lnSpc>
                <a:spcPct val="108300"/>
              </a:lnSpc>
              <a:spcBef>
                <a:spcPts val="100"/>
              </a:spcBef>
            </a:pP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Alíquota</a:t>
            </a:r>
            <a:r>
              <a:rPr sz="951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de Manutenção</a:t>
            </a:r>
            <a:endParaRPr sz="951">
              <a:latin typeface="Arial"/>
              <a:cs typeface="Arial"/>
            </a:endParaRPr>
          </a:p>
          <a:p>
            <a:pPr marL="120759">
              <a:spcBef>
                <a:spcPts val="95"/>
              </a:spcBef>
            </a:pP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(e)</a:t>
            </a:r>
            <a:r>
              <a:rPr sz="951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951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(a)</a:t>
            </a:r>
            <a:endParaRPr sz="951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60087" y="1978785"/>
            <a:ext cx="771604" cy="497030"/>
          </a:xfrm>
          <a:prstGeom prst="rect">
            <a:avLst/>
          </a:prstGeom>
        </p:spPr>
        <p:txBody>
          <a:bodyPr vert="horz" wrap="square" lIns="0" tIns="12712" rIns="0" bIns="0" rtlCol="0">
            <a:spAutoFit/>
          </a:bodyPr>
          <a:lstStyle/>
          <a:p>
            <a:pPr marL="120759" marR="5085" indent="-121394">
              <a:lnSpc>
                <a:spcPct val="108300"/>
              </a:lnSpc>
              <a:spcBef>
                <a:spcPts val="100"/>
              </a:spcBef>
            </a:pP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r>
              <a:rPr sz="95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Bruto</a:t>
            </a:r>
            <a:r>
              <a:rPr sz="95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951" b="1" spc="-10" dirty="0">
                <a:solidFill>
                  <a:srgbClr val="FFFFFF"/>
                </a:solidFill>
                <a:latin typeface="Arial"/>
                <a:cs typeface="Arial"/>
              </a:rPr>
              <a:t>Alíquotas</a:t>
            </a:r>
            <a:endParaRPr sz="951">
              <a:latin typeface="Arial"/>
              <a:cs typeface="Arial"/>
            </a:endParaRPr>
          </a:p>
          <a:p>
            <a:pPr marL="35592">
              <a:spcBef>
                <a:spcPts val="95"/>
              </a:spcBef>
            </a:pP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(f)</a:t>
            </a:r>
            <a:r>
              <a:rPr sz="951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951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(e)</a:t>
            </a:r>
            <a:r>
              <a:rPr sz="951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51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(d)</a:t>
            </a:r>
            <a:endParaRPr sz="951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600" y="4705114"/>
            <a:ext cx="793214" cy="340040"/>
          </a:xfrm>
          <a:prstGeom prst="rect">
            <a:avLst/>
          </a:prstGeom>
        </p:spPr>
        <p:txBody>
          <a:bodyPr vert="horz" wrap="square" lIns="0" tIns="24788" rIns="0" bIns="0" rtlCol="0">
            <a:spAutoFit/>
          </a:bodyPr>
          <a:lstStyle/>
          <a:p>
            <a:pPr marL="12076" algn="ctr">
              <a:spcBef>
                <a:spcPts val="195"/>
              </a:spcBef>
            </a:pPr>
            <a:r>
              <a:rPr sz="951" b="1" spc="-25" dirty="0">
                <a:solidFill>
                  <a:srgbClr val="FFFFFF"/>
                </a:solidFill>
                <a:latin typeface="Arial"/>
                <a:cs typeface="Arial"/>
              </a:rPr>
              <a:t>IB</a:t>
            </a:r>
            <a:endParaRPr sz="951" dirty="0">
              <a:latin typeface="Arial"/>
              <a:cs typeface="Arial"/>
            </a:endParaRPr>
          </a:p>
          <a:p>
            <a:pPr algn="ctr">
              <a:spcBef>
                <a:spcPts val="95"/>
              </a:spcBef>
            </a:pPr>
            <a:r>
              <a:rPr sz="951" b="1" spc="-10" dirty="0">
                <a:solidFill>
                  <a:srgbClr val="FFFFFF"/>
                </a:solidFill>
                <a:latin typeface="Arial"/>
                <a:cs typeface="Arial"/>
              </a:rPr>
              <a:t>(Subnacional)</a:t>
            </a:r>
            <a:endParaRPr sz="951" dirty="0">
              <a:latin typeface="Arial"/>
              <a:cs typeface="Arial"/>
            </a:endParaRPr>
          </a:p>
        </p:txBody>
      </p:sp>
      <p:pic>
        <p:nvPicPr>
          <p:cNvPr id="91" name="Imagem 90">
            <a:extLst>
              <a:ext uri="{FF2B5EF4-FFF2-40B4-BE49-F238E27FC236}">
                <a16:creationId xmlns:a16="http://schemas.microsoft.com/office/drawing/2014/main" id="{9DCC983A-49FB-038E-6F15-40B0DF04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875" y="308310"/>
            <a:ext cx="2668701" cy="72054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85FA82-483A-9483-BE53-B595B762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24" y="1726874"/>
            <a:ext cx="6148429" cy="4118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8075" y="215057"/>
            <a:ext cx="8246761" cy="320613"/>
          </a:xfrm>
          <a:prstGeom prst="rect">
            <a:avLst/>
          </a:prstGeom>
        </p:spPr>
        <p:txBody>
          <a:bodyPr vert="horz" wrap="square" lIns="0" tIns="12712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100"/>
              </a:spcBef>
            </a:pPr>
            <a:r>
              <a:rPr sz="2000" b="1" dirty="0"/>
              <a:t>Particularidades</a:t>
            </a:r>
            <a:r>
              <a:rPr sz="2000" b="1" spc="-55" dirty="0"/>
              <a:t> </a:t>
            </a:r>
            <a:r>
              <a:rPr sz="2000" b="1" dirty="0"/>
              <a:t>e</a:t>
            </a:r>
            <a:r>
              <a:rPr sz="2000" b="1" spc="-45" dirty="0"/>
              <a:t> </a:t>
            </a:r>
            <a:r>
              <a:rPr sz="2000" b="1" dirty="0"/>
              <a:t>preocupações</a:t>
            </a:r>
            <a:r>
              <a:rPr sz="2000" b="1" spc="-25" dirty="0"/>
              <a:t> </a:t>
            </a:r>
            <a:r>
              <a:rPr sz="2000" b="1" dirty="0"/>
              <a:t>do</a:t>
            </a:r>
            <a:r>
              <a:rPr sz="2000" b="1" spc="-55" dirty="0"/>
              <a:t> </a:t>
            </a:r>
            <a:r>
              <a:rPr sz="2000" b="1" dirty="0"/>
              <a:t>setor</a:t>
            </a:r>
            <a:r>
              <a:rPr sz="2000" b="1" spc="-40" dirty="0"/>
              <a:t> </a:t>
            </a:r>
            <a:r>
              <a:rPr sz="2000" b="1" dirty="0"/>
              <a:t>de</a:t>
            </a:r>
            <a:r>
              <a:rPr sz="2000" b="1" spc="-40" dirty="0"/>
              <a:t> </a:t>
            </a:r>
            <a:r>
              <a:rPr sz="2000" b="1" spc="-10" dirty="0"/>
              <a:t>loteamento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26" y="644984"/>
            <a:ext cx="5405045" cy="845968"/>
          </a:xfrm>
          <a:prstGeom prst="rect">
            <a:avLst/>
          </a:prstGeom>
        </p:spPr>
        <p:txBody>
          <a:bodyPr vert="horz" wrap="square" lIns="0" tIns="163982" rIns="0" bIns="0" rtlCol="0">
            <a:spAutoFit/>
          </a:bodyPr>
          <a:lstStyle/>
          <a:p>
            <a:pPr marL="24787">
              <a:spcBef>
                <a:spcPts val="1291"/>
              </a:spcBef>
            </a:pPr>
            <a:r>
              <a:rPr sz="2002" b="1" dirty="0">
                <a:solidFill>
                  <a:srgbClr val="494948"/>
                </a:solidFill>
                <a:latin typeface="Arial"/>
                <a:cs typeface="Arial"/>
              </a:rPr>
              <a:t>Potencial</a:t>
            </a:r>
            <a:r>
              <a:rPr sz="2002" b="1" spc="-40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002" b="1" dirty="0">
                <a:solidFill>
                  <a:srgbClr val="494948"/>
                </a:solidFill>
                <a:latin typeface="Arial"/>
                <a:cs typeface="Arial"/>
              </a:rPr>
              <a:t>Aumento</a:t>
            </a:r>
            <a:r>
              <a:rPr sz="2002" b="1" spc="-15" dirty="0">
                <a:solidFill>
                  <a:srgbClr val="494948"/>
                </a:solidFill>
                <a:latin typeface="Arial"/>
                <a:cs typeface="Arial"/>
              </a:rPr>
              <a:t> </a:t>
            </a:r>
            <a:r>
              <a:rPr sz="2002" b="1" dirty="0">
                <a:solidFill>
                  <a:srgbClr val="494948"/>
                </a:solidFill>
                <a:latin typeface="Arial"/>
                <a:cs typeface="Arial"/>
              </a:rPr>
              <a:t>de </a:t>
            </a:r>
            <a:r>
              <a:rPr sz="2002" b="1" spc="-10" dirty="0">
                <a:solidFill>
                  <a:srgbClr val="494948"/>
                </a:solidFill>
                <a:latin typeface="Arial"/>
                <a:cs typeface="Arial"/>
              </a:rPr>
              <a:t>Alíquotas</a:t>
            </a:r>
            <a:endParaRPr sz="2002" dirty="0">
              <a:latin typeface="Arial"/>
              <a:cs typeface="Arial"/>
            </a:endParaRPr>
          </a:p>
          <a:p>
            <a:pPr marL="12711">
              <a:spcBef>
                <a:spcPts val="945"/>
              </a:spcBef>
            </a:pP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Impactos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redução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margens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b="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aumento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preços</a:t>
            </a:r>
            <a:endParaRPr sz="160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98" y="4592202"/>
            <a:ext cx="6654612" cy="716747"/>
          </a:xfrm>
          <a:prstGeom prst="rect">
            <a:avLst/>
          </a:prstGeom>
        </p:spPr>
        <p:txBody>
          <a:bodyPr vert="horz" wrap="square" lIns="0" tIns="13347" rIns="0" bIns="0" rtlCol="0">
            <a:spAutoFit/>
          </a:bodyPr>
          <a:lstStyle/>
          <a:p>
            <a:pPr marL="12711" marR="5085" algn="just">
              <a:spcBef>
                <a:spcPts val="105"/>
              </a:spcBef>
            </a:pPr>
            <a:r>
              <a:rPr sz="1101" dirty="0">
                <a:latin typeface="Arial"/>
                <a:cs typeface="Arial"/>
              </a:rPr>
              <a:t>¹</a:t>
            </a:r>
            <a:r>
              <a:rPr sz="1101" spc="50" dirty="0">
                <a:latin typeface="Arial"/>
                <a:cs typeface="Arial"/>
              </a:rPr>
              <a:t> </a:t>
            </a:r>
            <a:r>
              <a:rPr lang="pt-BR" sz="1101" dirty="0">
                <a:latin typeface="Arial"/>
                <a:cs typeface="Arial"/>
              </a:rPr>
              <a:t>Fonte: </a:t>
            </a:r>
            <a:r>
              <a:rPr lang="pt-BR" sz="1101" dirty="0" err="1">
                <a:latin typeface="Arial"/>
                <a:cs typeface="Arial"/>
              </a:rPr>
              <a:t>Grapohab</a:t>
            </a:r>
            <a:r>
              <a:rPr lang="pt-BR" sz="1101" dirty="0">
                <a:latin typeface="Arial"/>
                <a:cs typeface="Arial"/>
              </a:rPr>
              <a:t> (Quantidade de Lotes, Percentual de Áreas Públicas), </a:t>
            </a:r>
            <a:r>
              <a:rPr lang="pt-BR" sz="1101" dirty="0" err="1">
                <a:latin typeface="Arial"/>
                <a:cs typeface="Arial"/>
              </a:rPr>
              <a:t>Derraick</a:t>
            </a:r>
            <a:r>
              <a:rPr lang="pt-BR" sz="1101" dirty="0">
                <a:latin typeface="Arial"/>
                <a:cs typeface="Arial"/>
              </a:rPr>
              <a:t> (Resíduo Tributário), </a:t>
            </a:r>
            <a:r>
              <a:rPr lang="pt-BR" sz="1101" dirty="0" err="1">
                <a:latin typeface="Arial"/>
                <a:cs typeface="Arial"/>
              </a:rPr>
              <a:t>Ecconit</a:t>
            </a:r>
            <a:r>
              <a:rPr lang="pt-BR" sz="1101" dirty="0">
                <a:latin typeface="Arial"/>
                <a:cs typeface="Arial"/>
              </a:rPr>
              <a:t> (Preço Médio). </a:t>
            </a:r>
          </a:p>
          <a:p>
            <a:pPr marL="12711" marR="5085" algn="just">
              <a:spcBef>
                <a:spcPts val="105"/>
              </a:spcBef>
            </a:pPr>
            <a:r>
              <a:rPr lang="pt-BR" sz="1101" dirty="0">
                <a:latin typeface="Arial"/>
                <a:cs typeface="Arial"/>
              </a:rPr>
              <a:t>Elaboração: Tendências.</a:t>
            </a:r>
          </a:p>
          <a:p>
            <a:pPr marL="12711" marR="5085" algn="just">
              <a:spcBef>
                <a:spcPts val="105"/>
              </a:spcBef>
            </a:pPr>
            <a:endParaRPr sz="1101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17768" y="1796680"/>
            <a:ext cx="4166918" cy="4055055"/>
            <a:chOff x="7703566" y="1795017"/>
            <a:chExt cx="4163060" cy="4051300"/>
          </a:xfrm>
        </p:grpSpPr>
        <p:sp>
          <p:nvSpPr>
            <p:cNvPr id="9" name="object 9"/>
            <p:cNvSpPr/>
            <p:nvPr/>
          </p:nvSpPr>
          <p:spPr>
            <a:xfrm>
              <a:off x="7709916" y="1801367"/>
              <a:ext cx="4150360" cy="4038600"/>
            </a:xfrm>
            <a:custGeom>
              <a:avLst/>
              <a:gdLst/>
              <a:ahLst/>
              <a:cxnLst/>
              <a:rect l="l" t="t" r="r" b="b"/>
              <a:pathLst>
                <a:path w="4150359" h="4038600">
                  <a:moveTo>
                    <a:pt x="3476752" y="0"/>
                  </a:moveTo>
                  <a:lnTo>
                    <a:pt x="673100" y="0"/>
                  </a:lnTo>
                  <a:lnTo>
                    <a:pt x="625031" y="1690"/>
                  </a:lnTo>
                  <a:lnTo>
                    <a:pt x="577875" y="6684"/>
                  </a:lnTo>
                  <a:lnTo>
                    <a:pt x="531744" y="14869"/>
                  </a:lnTo>
                  <a:lnTo>
                    <a:pt x="486753" y="26130"/>
                  </a:lnTo>
                  <a:lnTo>
                    <a:pt x="443016" y="40354"/>
                  </a:lnTo>
                  <a:lnTo>
                    <a:pt x="400647" y="57426"/>
                  </a:lnTo>
                  <a:lnTo>
                    <a:pt x="359759" y="77233"/>
                  </a:lnTo>
                  <a:lnTo>
                    <a:pt x="320466" y="99661"/>
                  </a:lnTo>
                  <a:lnTo>
                    <a:pt x="282883" y="124595"/>
                  </a:lnTo>
                  <a:lnTo>
                    <a:pt x="247123" y="151922"/>
                  </a:lnTo>
                  <a:lnTo>
                    <a:pt x="213300" y="181529"/>
                  </a:lnTo>
                  <a:lnTo>
                    <a:pt x="181529" y="213300"/>
                  </a:lnTo>
                  <a:lnTo>
                    <a:pt x="151922" y="247123"/>
                  </a:lnTo>
                  <a:lnTo>
                    <a:pt x="124595" y="282883"/>
                  </a:lnTo>
                  <a:lnTo>
                    <a:pt x="99661" y="320466"/>
                  </a:lnTo>
                  <a:lnTo>
                    <a:pt x="77233" y="359759"/>
                  </a:lnTo>
                  <a:lnTo>
                    <a:pt x="57426" y="400647"/>
                  </a:lnTo>
                  <a:lnTo>
                    <a:pt x="40354" y="443016"/>
                  </a:lnTo>
                  <a:lnTo>
                    <a:pt x="26130" y="486753"/>
                  </a:lnTo>
                  <a:lnTo>
                    <a:pt x="14869" y="531744"/>
                  </a:lnTo>
                  <a:lnTo>
                    <a:pt x="6684" y="577875"/>
                  </a:lnTo>
                  <a:lnTo>
                    <a:pt x="1690" y="625031"/>
                  </a:lnTo>
                  <a:lnTo>
                    <a:pt x="0" y="673100"/>
                  </a:lnTo>
                  <a:lnTo>
                    <a:pt x="0" y="3365500"/>
                  </a:lnTo>
                  <a:lnTo>
                    <a:pt x="1690" y="3413568"/>
                  </a:lnTo>
                  <a:lnTo>
                    <a:pt x="6684" y="3460724"/>
                  </a:lnTo>
                  <a:lnTo>
                    <a:pt x="14869" y="3506855"/>
                  </a:lnTo>
                  <a:lnTo>
                    <a:pt x="26130" y="3551846"/>
                  </a:lnTo>
                  <a:lnTo>
                    <a:pt x="40354" y="3595583"/>
                  </a:lnTo>
                  <a:lnTo>
                    <a:pt x="57426" y="3637952"/>
                  </a:lnTo>
                  <a:lnTo>
                    <a:pt x="77233" y="3678840"/>
                  </a:lnTo>
                  <a:lnTo>
                    <a:pt x="99661" y="3718133"/>
                  </a:lnTo>
                  <a:lnTo>
                    <a:pt x="124595" y="3755716"/>
                  </a:lnTo>
                  <a:lnTo>
                    <a:pt x="151922" y="3791476"/>
                  </a:lnTo>
                  <a:lnTo>
                    <a:pt x="181529" y="3825299"/>
                  </a:lnTo>
                  <a:lnTo>
                    <a:pt x="213300" y="3857070"/>
                  </a:lnTo>
                  <a:lnTo>
                    <a:pt x="247123" y="3886677"/>
                  </a:lnTo>
                  <a:lnTo>
                    <a:pt x="282883" y="3914004"/>
                  </a:lnTo>
                  <a:lnTo>
                    <a:pt x="320466" y="3938938"/>
                  </a:lnTo>
                  <a:lnTo>
                    <a:pt x="359759" y="3961366"/>
                  </a:lnTo>
                  <a:lnTo>
                    <a:pt x="400647" y="3981173"/>
                  </a:lnTo>
                  <a:lnTo>
                    <a:pt x="443016" y="3998245"/>
                  </a:lnTo>
                  <a:lnTo>
                    <a:pt x="486753" y="4012469"/>
                  </a:lnTo>
                  <a:lnTo>
                    <a:pt x="531744" y="4023730"/>
                  </a:lnTo>
                  <a:lnTo>
                    <a:pt x="577875" y="4031915"/>
                  </a:lnTo>
                  <a:lnTo>
                    <a:pt x="625031" y="4036909"/>
                  </a:lnTo>
                  <a:lnTo>
                    <a:pt x="673100" y="4038600"/>
                  </a:lnTo>
                  <a:lnTo>
                    <a:pt x="3476752" y="4038600"/>
                  </a:lnTo>
                  <a:lnTo>
                    <a:pt x="3524820" y="4036909"/>
                  </a:lnTo>
                  <a:lnTo>
                    <a:pt x="3571976" y="4031915"/>
                  </a:lnTo>
                  <a:lnTo>
                    <a:pt x="3618107" y="4023730"/>
                  </a:lnTo>
                  <a:lnTo>
                    <a:pt x="3663098" y="4012469"/>
                  </a:lnTo>
                  <a:lnTo>
                    <a:pt x="3706835" y="3998245"/>
                  </a:lnTo>
                  <a:lnTo>
                    <a:pt x="3749204" y="3981173"/>
                  </a:lnTo>
                  <a:lnTo>
                    <a:pt x="3790092" y="3961366"/>
                  </a:lnTo>
                  <a:lnTo>
                    <a:pt x="3829385" y="3938938"/>
                  </a:lnTo>
                  <a:lnTo>
                    <a:pt x="3866968" y="3914004"/>
                  </a:lnTo>
                  <a:lnTo>
                    <a:pt x="3902728" y="3886677"/>
                  </a:lnTo>
                  <a:lnTo>
                    <a:pt x="3936551" y="3857070"/>
                  </a:lnTo>
                  <a:lnTo>
                    <a:pt x="3968322" y="3825299"/>
                  </a:lnTo>
                  <a:lnTo>
                    <a:pt x="3997929" y="3791476"/>
                  </a:lnTo>
                  <a:lnTo>
                    <a:pt x="4025256" y="3755716"/>
                  </a:lnTo>
                  <a:lnTo>
                    <a:pt x="4050190" y="3718133"/>
                  </a:lnTo>
                  <a:lnTo>
                    <a:pt x="4072618" y="3678840"/>
                  </a:lnTo>
                  <a:lnTo>
                    <a:pt x="4092425" y="3637952"/>
                  </a:lnTo>
                  <a:lnTo>
                    <a:pt x="4109497" y="3595583"/>
                  </a:lnTo>
                  <a:lnTo>
                    <a:pt x="4123721" y="3551846"/>
                  </a:lnTo>
                  <a:lnTo>
                    <a:pt x="4134982" y="3506855"/>
                  </a:lnTo>
                  <a:lnTo>
                    <a:pt x="4143167" y="3460724"/>
                  </a:lnTo>
                  <a:lnTo>
                    <a:pt x="4148161" y="3413568"/>
                  </a:lnTo>
                  <a:lnTo>
                    <a:pt x="4149852" y="3365500"/>
                  </a:lnTo>
                  <a:lnTo>
                    <a:pt x="4149852" y="673100"/>
                  </a:lnTo>
                  <a:lnTo>
                    <a:pt x="4148161" y="625031"/>
                  </a:lnTo>
                  <a:lnTo>
                    <a:pt x="4143167" y="577875"/>
                  </a:lnTo>
                  <a:lnTo>
                    <a:pt x="4134982" y="531744"/>
                  </a:lnTo>
                  <a:lnTo>
                    <a:pt x="4123721" y="486753"/>
                  </a:lnTo>
                  <a:lnTo>
                    <a:pt x="4109497" y="443016"/>
                  </a:lnTo>
                  <a:lnTo>
                    <a:pt x="4092425" y="400647"/>
                  </a:lnTo>
                  <a:lnTo>
                    <a:pt x="4072618" y="359759"/>
                  </a:lnTo>
                  <a:lnTo>
                    <a:pt x="4050190" y="320466"/>
                  </a:lnTo>
                  <a:lnTo>
                    <a:pt x="4025256" y="282883"/>
                  </a:lnTo>
                  <a:lnTo>
                    <a:pt x="3997929" y="247123"/>
                  </a:lnTo>
                  <a:lnTo>
                    <a:pt x="3968322" y="213300"/>
                  </a:lnTo>
                  <a:lnTo>
                    <a:pt x="3936551" y="181529"/>
                  </a:lnTo>
                  <a:lnTo>
                    <a:pt x="3902728" y="151922"/>
                  </a:lnTo>
                  <a:lnTo>
                    <a:pt x="3866968" y="124595"/>
                  </a:lnTo>
                  <a:lnTo>
                    <a:pt x="3829385" y="99661"/>
                  </a:lnTo>
                  <a:lnTo>
                    <a:pt x="3790092" y="77233"/>
                  </a:lnTo>
                  <a:lnTo>
                    <a:pt x="3749204" y="57426"/>
                  </a:lnTo>
                  <a:lnTo>
                    <a:pt x="3706835" y="40354"/>
                  </a:lnTo>
                  <a:lnTo>
                    <a:pt x="3663098" y="26130"/>
                  </a:lnTo>
                  <a:lnTo>
                    <a:pt x="3618107" y="14869"/>
                  </a:lnTo>
                  <a:lnTo>
                    <a:pt x="3571976" y="6684"/>
                  </a:lnTo>
                  <a:lnTo>
                    <a:pt x="3524820" y="1690"/>
                  </a:lnTo>
                  <a:lnTo>
                    <a:pt x="3476752" y="0"/>
                  </a:lnTo>
                  <a:close/>
                </a:path>
              </a:pathLst>
            </a:custGeom>
            <a:solidFill>
              <a:srgbClr val="0F5156"/>
            </a:solidFill>
          </p:spPr>
          <p:txBody>
            <a:bodyPr wrap="square" lIns="0" tIns="0" rIns="0" bIns="0" rtlCol="0"/>
            <a:lstStyle/>
            <a:p>
              <a:endParaRPr sz="1802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09916" y="1801367"/>
              <a:ext cx="4150360" cy="4038600"/>
            </a:xfrm>
            <a:custGeom>
              <a:avLst/>
              <a:gdLst/>
              <a:ahLst/>
              <a:cxnLst/>
              <a:rect l="l" t="t" r="r" b="b"/>
              <a:pathLst>
                <a:path w="4150359" h="4038600">
                  <a:moveTo>
                    <a:pt x="0" y="673100"/>
                  </a:moveTo>
                  <a:lnTo>
                    <a:pt x="1690" y="625031"/>
                  </a:lnTo>
                  <a:lnTo>
                    <a:pt x="6684" y="577875"/>
                  </a:lnTo>
                  <a:lnTo>
                    <a:pt x="14869" y="531744"/>
                  </a:lnTo>
                  <a:lnTo>
                    <a:pt x="26130" y="486753"/>
                  </a:lnTo>
                  <a:lnTo>
                    <a:pt x="40354" y="443016"/>
                  </a:lnTo>
                  <a:lnTo>
                    <a:pt x="57426" y="400647"/>
                  </a:lnTo>
                  <a:lnTo>
                    <a:pt x="77233" y="359759"/>
                  </a:lnTo>
                  <a:lnTo>
                    <a:pt x="99661" y="320466"/>
                  </a:lnTo>
                  <a:lnTo>
                    <a:pt x="124595" y="282883"/>
                  </a:lnTo>
                  <a:lnTo>
                    <a:pt x="151922" y="247123"/>
                  </a:lnTo>
                  <a:lnTo>
                    <a:pt x="181529" y="213300"/>
                  </a:lnTo>
                  <a:lnTo>
                    <a:pt x="213300" y="181529"/>
                  </a:lnTo>
                  <a:lnTo>
                    <a:pt x="247123" y="151922"/>
                  </a:lnTo>
                  <a:lnTo>
                    <a:pt x="282883" y="124595"/>
                  </a:lnTo>
                  <a:lnTo>
                    <a:pt x="320466" y="99661"/>
                  </a:lnTo>
                  <a:lnTo>
                    <a:pt x="359759" y="77233"/>
                  </a:lnTo>
                  <a:lnTo>
                    <a:pt x="400647" y="57426"/>
                  </a:lnTo>
                  <a:lnTo>
                    <a:pt x="443016" y="40354"/>
                  </a:lnTo>
                  <a:lnTo>
                    <a:pt x="486753" y="26130"/>
                  </a:lnTo>
                  <a:lnTo>
                    <a:pt x="531744" y="14869"/>
                  </a:lnTo>
                  <a:lnTo>
                    <a:pt x="577875" y="6684"/>
                  </a:lnTo>
                  <a:lnTo>
                    <a:pt x="625031" y="1690"/>
                  </a:lnTo>
                  <a:lnTo>
                    <a:pt x="673100" y="0"/>
                  </a:lnTo>
                  <a:lnTo>
                    <a:pt x="3476752" y="0"/>
                  </a:lnTo>
                  <a:lnTo>
                    <a:pt x="3524820" y="1690"/>
                  </a:lnTo>
                  <a:lnTo>
                    <a:pt x="3571976" y="6684"/>
                  </a:lnTo>
                  <a:lnTo>
                    <a:pt x="3618107" y="14869"/>
                  </a:lnTo>
                  <a:lnTo>
                    <a:pt x="3663098" y="26130"/>
                  </a:lnTo>
                  <a:lnTo>
                    <a:pt x="3706835" y="40354"/>
                  </a:lnTo>
                  <a:lnTo>
                    <a:pt x="3749204" y="57426"/>
                  </a:lnTo>
                  <a:lnTo>
                    <a:pt x="3790092" y="77233"/>
                  </a:lnTo>
                  <a:lnTo>
                    <a:pt x="3829385" y="99661"/>
                  </a:lnTo>
                  <a:lnTo>
                    <a:pt x="3866968" y="124595"/>
                  </a:lnTo>
                  <a:lnTo>
                    <a:pt x="3902728" y="151922"/>
                  </a:lnTo>
                  <a:lnTo>
                    <a:pt x="3936551" y="181529"/>
                  </a:lnTo>
                  <a:lnTo>
                    <a:pt x="3968322" y="213300"/>
                  </a:lnTo>
                  <a:lnTo>
                    <a:pt x="3997929" y="247123"/>
                  </a:lnTo>
                  <a:lnTo>
                    <a:pt x="4025256" y="282883"/>
                  </a:lnTo>
                  <a:lnTo>
                    <a:pt x="4050190" y="320466"/>
                  </a:lnTo>
                  <a:lnTo>
                    <a:pt x="4072618" y="359759"/>
                  </a:lnTo>
                  <a:lnTo>
                    <a:pt x="4092425" y="400647"/>
                  </a:lnTo>
                  <a:lnTo>
                    <a:pt x="4109497" y="443016"/>
                  </a:lnTo>
                  <a:lnTo>
                    <a:pt x="4123721" y="486753"/>
                  </a:lnTo>
                  <a:lnTo>
                    <a:pt x="4134982" y="531744"/>
                  </a:lnTo>
                  <a:lnTo>
                    <a:pt x="4143167" y="577875"/>
                  </a:lnTo>
                  <a:lnTo>
                    <a:pt x="4148161" y="625031"/>
                  </a:lnTo>
                  <a:lnTo>
                    <a:pt x="4149852" y="673100"/>
                  </a:lnTo>
                  <a:lnTo>
                    <a:pt x="4149852" y="3365500"/>
                  </a:lnTo>
                  <a:lnTo>
                    <a:pt x="4148161" y="3413568"/>
                  </a:lnTo>
                  <a:lnTo>
                    <a:pt x="4143167" y="3460724"/>
                  </a:lnTo>
                  <a:lnTo>
                    <a:pt x="4134982" y="3506855"/>
                  </a:lnTo>
                  <a:lnTo>
                    <a:pt x="4123721" y="3551846"/>
                  </a:lnTo>
                  <a:lnTo>
                    <a:pt x="4109497" y="3595583"/>
                  </a:lnTo>
                  <a:lnTo>
                    <a:pt x="4092425" y="3637952"/>
                  </a:lnTo>
                  <a:lnTo>
                    <a:pt x="4072618" y="3678840"/>
                  </a:lnTo>
                  <a:lnTo>
                    <a:pt x="4050190" y="3718133"/>
                  </a:lnTo>
                  <a:lnTo>
                    <a:pt x="4025256" y="3755716"/>
                  </a:lnTo>
                  <a:lnTo>
                    <a:pt x="3997929" y="3791476"/>
                  </a:lnTo>
                  <a:lnTo>
                    <a:pt x="3968322" y="3825299"/>
                  </a:lnTo>
                  <a:lnTo>
                    <a:pt x="3936551" y="3857070"/>
                  </a:lnTo>
                  <a:lnTo>
                    <a:pt x="3902728" y="3886677"/>
                  </a:lnTo>
                  <a:lnTo>
                    <a:pt x="3866968" y="3914004"/>
                  </a:lnTo>
                  <a:lnTo>
                    <a:pt x="3829385" y="3938938"/>
                  </a:lnTo>
                  <a:lnTo>
                    <a:pt x="3790092" y="3961366"/>
                  </a:lnTo>
                  <a:lnTo>
                    <a:pt x="3749204" y="3981173"/>
                  </a:lnTo>
                  <a:lnTo>
                    <a:pt x="3706835" y="3998245"/>
                  </a:lnTo>
                  <a:lnTo>
                    <a:pt x="3663098" y="4012469"/>
                  </a:lnTo>
                  <a:lnTo>
                    <a:pt x="3618107" y="4023730"/>
                  </a:lnTo>
                  <a:lnTo>
                    <a:pt x="3571976" y="4031915"/>
                  </a:lnTo>
                  <a:lnTo>
                    <a:pt x="3524820" y="4036909"/>
                  </a:lnTo>
                  <a:lnTo>
                    <a:pt x="3476752" y="4038600"/>
                  </a:lnTo>
                  <a:lnTo>
                    <a:pt x="673100" y="4038600"/>
                  </a:lnTo>
                  <a:lnTo>
                    <a:pt x="625031" y="4036909"/>
                  </a:lnTo>
                  <a:lnTo>
                    <a:pt x="577875" y="4031915"/>
                  </a:lnTo>
                  <a:lnTo>
                    <a:pt x="531744" y="4023730"/>
                  </a:lnTo>
                  <a:lnTo>
                    <a:pt x="486753" y="4012469"/>
                  </a:lnTo>
                  <a:lnTo>
                    <a:pt x="443016" y="3998245"/>
                  </a:lnTo>
                  <a:lnTo>
                    <a:pt x="400647" y="3981173"/>
                  </a:lnTo>
                  <a:lnTo>
                    <a:pt x="359759" y="3961366"/>
                  </a:lnTo>
                  <a:lnTo>
                    <a:pt x="320466" y="3938938"/>
                  </a:lnTo>
                  <a:lnTo>
                    <a:pt x="282883" y="3914004"/>
                  </a:lnTo>
                  <a:lnTo>
                    <a:pt x="247123" y="3886677"/>
                  </a:lnTo>
                  <a:lnTo>
                    <a:pt x="213300" y="3857070"/>
                  </a:lnTo>
                  <a:lnTo>
                    <a:pt x="181529" y="3825299"/>
                  </a:lnTo>
                  <a:lnTo>
                    <a:pt x="151922" y="3791476"/>
                  </a:lnTo>
                  <a:lnTo>
                    <a:pt x="124595" y="3755716"/>
                  </a:lnTo>
                  <a:lnTo>
                    <a:pt x="99661" y="3718133"/>
                  </a:lnTo>
                  <a:lnTo>
                    <a:pt x="77233" y="3678840"/>
                  </a:lnTo>
                  <a:lnTo>
                    <a:pt x="57426" y="3637952"/>
                  </a:lnTo>
                  <a:lnTo>
                    <a:pt x="40354" y="3595583"/>
                  </a:lnTo>
                  <a:lnTo>
                    <a:pt x="26130" y="3551846"/>
                  </a:lnTo>
                  <a:lnTo>
                    <a:pt x="14869" y="3506855"/>
                  </a:lnTo>
                  <a:lnTo>
                    <a:pt x="6684" y="3460724"/>
                  </a:lnTo>
                  <a:lnTo>
                    <a:pt x="1690" y="3413568"/>
                  </a:lnTo>
                  <a:lnTo>
                    <a:pt x="0" y="3365500"/>
                  </a:lnTo>
                  <a:lnTo>
                    <a:pt x="0" y="673100"/>
                  </a:lnTo>
                  <a:close/>
                </a:path>
              </a:pathLst>
            </a:custGeom>
            <a:ln w="12700">
              <a:solidFill>
                <a:srgbClr val="031D1F"/>
              </a:solidFill>
            </a:ln>
          </p:spPr>
          <p:txBody>
            <a:bodyPr wrap="square" lIns="0" tIns="0" rIns="0" bIns="0" rtlCol="0"/>
            <a:lstStyle/>
            <a:p>
              <a:endParaRPr sz="180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24376" y="2189043"/>
            <a:ext cx="3555482" cy="1763700"/>
          </a:xfrm>
          <a:prstGeom prst="rect">
            <a:avLst/>
          </a:prstGeom>
        </p:spPr>
        <p:txBody>
          <a:bodyPr vert="horz" wrap="square" lIns="0" tIns="13347" rIns="0" bIns="0" rtlCol="0">
            <a:spAutoFit/>
          </a:bodyPr>
          <a:lstStyle/>
          <a:p>
            <a:pPr marL="12711" marR="5085" indent="636" algn="ctr">
              <a:spcBef>
                <a:spcPts val="105"/>
              </a:spcBef>
            </a:pPr>
            <a:r>
              <a:rPr sz="1401" dirty="0">
                <a:solidFill>
                  <a:srgbClr val="FFFFFF"/>
                </a:solidFill>
                <a:latin typeface="Arial"/>
                <a:cs typeface="Arial"/>
              </a:rPr>
              <a:t>Nos</a:t>
            </a:r>
            <a:r>
              <a:rPr sz="140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dirty="0">
                <a:solidFill>
                  <a:srgbClr val="FFFFFF"/>
                </a:solidFill>
                <a:latin typeface="Arial"/>
                <a:cs typeface="Arial"/>
              </a:rPr>
              <a:t>seus</a:t>
            </a:r>
            <a:r>
              <a:rPr sz="140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dirty="0">
                <a:solidFill>
                  <a:srgbClr val="FFFFFF"/>
                </a:solidFill>
                <a:latin typeface="Arial"/>
                <a:cs typeface="Arial"/>
              </a:rPr>
              <a:t>termos</a:t>
            </a:r>
            <a:r>
              <a:rPr sz="140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dirty="0" err="1">
                <a:solidFill>
                  <a:srgbClr val="FFFFFF"/>
                </a:solidFill>
                <a:latin typeface="Arial"/>
                <a:cs typeface="Arial"/>
              </a:rPr>
              <a:t>atuais</a:t>
            </a:r>
            <a:r>
              <a:rPr sz="140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pt-BR" sz="1401" dirty="0">
                <a:solidFill>
                  <a:srgbClr val="FFFFFF"/>
                </a:solidFill>
                <a:latin typeface="Arial"/>
                <a:cs typeface="Arial"/>
              </a:rPr>
              <a:t> considerando-se os redutores sociais e de ajuste definidos pelo texto aprovado na Câmara:</a:t>
            </a:r>
          </a:p>
          <a:p>
            <a:pPr marL="12711" marR="5085" indent="636" algn="ctr">
              <a:spcBef>
                <a:spcPts val="105"/>
              </a:spcBef>
            </a:pPr>
            <a:r>
              <a:rPr lang="pt-BR" sz="1401" spc="-40" dirty="0">
                <a:solidFill>
                  <a:srgbClr val="FFFFFF"/>
                </a:solidFill>
                <a:latin typeface="Arial"/>
                <a:cs typeface="Arial"/>
              </a:rPr>
              <a:t>Redutor social de R$30.000,00/lote;</a:t>
            </a:r>
          </a:p>
          <a:p>
            <a:pPr marL="12711" marR="5085" indent="636" algn="ctr">
              <a:spcBef>
                <a:spcPts val="105"/>
              </a:spcBef>
            </a:pPr>
            <a:r>
              <a:rPr lang="pt-BR" sz="1401" spc="-40" dirty="0">
                <a:solidFill>
                  <a:srgbClr val="FFFFFF"/>
                </a:solidFill>
                <a:latin typeface="Arial"/>
                <a:cs typeface="Arial"/>
              </a:rPr>
              <a:t>Redutor de ajuste das áreas públicas doadas pelo loteamento, DESDE QUE O  VALOR DA GLEBA não seja utilizado como redutor de ajuste.</a:t>
            </a:r>
            <a:r>
              <a:rPr sz="140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2850" y="4112002"/>
            <a:ext cx="3556118" cy="1308041"/>
          </a:xfrm>
          <a:prstGeom prst="rect">
            <a:avLst/>
          </a:prstGeom>
        </p:spPr>
        <p:txBody>
          <a:bodyPr vert="horz" wrap="square" lIns="0" tIns="12712" rIns="0" bIns="0" rtlCol="0">
            <a:spAutoFit/>
          </a:bodyPr>
          <a:lstStyle/>
          <a:p>
            <a:pPr marL="12711" marR="5085" algn="ctr">
              <a:spcBef>
                <a:spcPts val="100"/>
              </a:spcBef>
            </a:pP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entanto,</a:t>
            </a:r>
            <a:r>
              <a:rPr sz="1401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ainda</a:t>
            </a:r>
            <a:r>
              <a:rPr sz="1401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precisaria</a:t>
            </a:r>
            <a:r>
              <a:rPr sz="1401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401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10" dirty="0">
                <a:solidFill>
                  <a:srgbClr val="FFFFFF"/>
                </a:solidFill>
                <a:latin typeface="Arial"/>
                <a:cs typeface="Arial"/>
              </a:rPr>
              <a:t>levado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conta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nova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dinâmica</a:t>
            </a:r>
            <a:r>
              <a:rPr sz="1401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custos</a:t>
            </a:r>
            <a:r>
              <a:rPr sz="1401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despesas</a:t>
            </a:r>
            <a:r>
              <a:rPr sz="1401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incorridos</a:t>
            </a:r>
            <a:r>
              <a:rPr sz="1401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pelo</a:t>
            </a:r>
            <a:r>
              <a:rPr sz="1401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setor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após</a:t>
            </a:r>
            <a:r>
              <a:rPr sz="1401" b="1" spc="-50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reforma,</a:t>
            </a:r>
            <a:r>
              <a:rPr sz="1401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além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401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porção</a:t>
            </a:r>
            <a:r>
              <a:rPr sz="1401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10" dirty="0">
                <a:solidFill>
                  <a:srgbClr val="FFFFFF"/>
                </a:solidFill>
                <a:latin typeface="Arial"/>
                <a:cs typeface="Arial"/>
              </a:rPr>
              <a:t>maior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receitas</a:t>
            </a:r>
            <a:r>
              <a:rPr sz="1401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já</a:t>
            </a:r>
            <a:r>
              <a:rPr sz="1401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estaria</a:t>
            </a:r>
            <a:r>
              <a:rPr sz="1401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comprometida</a:t>
            </a:r>
            <a:r>
              <a:rPr sz="1401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25" dirty="0">
                <a:solidFill>
                  <a:srgbClr val="FFFFFF"/>
                </a:solidFill>
                <a:latin typeface="Arial"/>
                <a:cs typeface="Arial"/>
              </a:rPr>
              <a:t>com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1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pagamento</a:t>
            </a:r>
            <a:r>
              <a:rPr sz="1401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401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dirty="0">
                <a:solidFill>
                  <a:srgbClr val="FFFFFF"/>
                </a:solidFill>
                <a:latin typeface="Arial"/>
                <a:cs typeface="Arial"/>
              </a:rPr>
              <a:t>tributos</a:t>
            </a:r>
            <a:r>
              <a:rPr sz="1401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1" b="1" spc="-10" dirty="0">
                <a:solidFill>
                  <a:srgbClr val="FFFFFF"/>
                </a:solidFill>
                <a:latin typeface="Arial"/>
                <a:cs typeface="Arial"/>
              </a:rPr>
              <a:t>aumentados</a:t>
            </a:r>
            <a:r>
              <a:rPr sz="140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1" dirty="0">
              <a:latin typeface="Arial"/>
              <a:cs typeface="Arial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C9BA82D-7A32-046B-7348-6573B128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875" y="308310"/>
            <a:ext cx="2668701" cy="72054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F79125D-1DE5-0606-EFE8-80108897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0" y="2265797"/>
            <a:ext cx="6597891" cy="20169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039" y="600346"/>
            <a:ext cx="10525346" cy="857027"/>
          </a:xfrm>
          <a:prstGeom prst="rect">
            <a:avLst/>
          </a:prstGeom>
        </p:spPr>
        <p:txBody>
          <a:bodyPr vert="horz" wrap="square" lIns="0" tIns="66101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520"/>
              </a:spcBef>
            </a:pPr>
            <a:r>
              <a:rPr sz="2800" dirty="0"/>
              <a:t>Particularidades</a:t>
            </a:r>
            <a:r>
              <a:rPr sz="2800" spc="-55" dirty="0"/>
              <a:t> </a:t>
            </a:r>
            <a:r>
              <a:rPr sz="2800" dirty="0"/>
              <a:t>e</a:t>
            </a:r>
            <a:r>
              <a:rPr sz="2800" spc="-45" dirty="0"/>
              <a:t> </a:t>
            </a:r>
            <a:r>
              <a:rPr sz="2800" dirty="0"/>
              <a:t>preocupações</a:t>
            </a:r>
            <a:r>
              <a:rPr sz="2800" spc="-25" dirty="0"/>
              <a:t> </a:t>
            </a:r>
            <a:r>
              <a:rPr sz="2800" dirty="0"/>
              <a:t>do</a:t>
            </a:r>
            <a:r>
              <a:rPr sz="2800" spc="-55" dirty="0"/>
              <a:t> </a:t>
            </a:r>
            <a:r>
              <a:rPr sz="2800" dirty="0"/>
              <a:t>setor</a:t>
            </a:r>
            <a:r>
              <a:rPr sz="2800" spc="-40" dirty="0"/>
              <a:t> </a:t>
            </a:r>
            <a:r>
              <a:rPr sz="2800" dirty="0"/>
              <a:t>de</a:t>
            </a:r>
            <a:r>
              <a:rPr sz="2800" spc="-40" dirty="0"/>
              <a:t> </a:t>
            </a:r>
            <a:r>
              <a:rPr sz="2800" spc="-10" dirty="0"/>
              <a:t>loteamento</a:t>
            </a:r>
          </a:p>
          <a:p>
            <a:pPr marL="24152">
              <a:lnSpc>
                <a:spcPct val="100000"/>
              </a:lnSpc>
              <a:spcBef>
                <a:spcPts val="350"/>
              </a:spcBef>
            </a:pPr>
            <a:r>
              <a:rPr sz="2002" dirty="0">
                <a:solidFill>
                  <a:srgbClr val="494948"/>
                </a:solidFill>
              </a:rPr>
              <a:t>Potenciais</a:t>
            </a:r>
            <a:r>
              <a:rPr sz="2002" spc="-70" dirty="0">
                <a:solidFill>
                  <a:srgbClr val="494948"/>
                </a:solidFill>
              </a:rPr>
              <a:t> </a:t>
            </a:r>
            <a:r>
              <a:rPr sz="2002" dirty="0">
                <a:solidFill>
                  <a:srgbClr val="494948"/>
                </a:solidFill>
              </a:rPr>
              <a:t>problemas</a:t>
            </a:r>
            <a:r>
              <a:rPr sz="2002" spc="-45" dirty="0">
                <a:solidFill>
                  <a:srgbClr val="494948"/>
                </a:solidFill>
              </a:rPr>
              <a:t> </a:t>
            </a:r>
            <a:r>
              <a:rPr sz="2002" dirty="0">
                <a:solidFill>
                  <a:srgbClr val="494948"/>
                </a:solidFill>
              </a:rPr>
              <a:t>durante</a:t>
            </a:r>
            <a:r>
              <a:rPr sz="2002" spc="-55" dirty="0">
                <a:solidFill>
                  <a:srgbClr val="494948"/>
                </a:solidFill>
              </a:rPr>
              <a:t> </a:t>
            </a:r>
            <a:r>
              <a:rPr sz="2002" dirty="0">
                <a:solidFill>
                  <a:srgbClr val="494948"/>
                </a:solidFill>
              </a:rPr>
              <a:t>a</a:t>
            </a:r>
            <a:r>
              <a:rPr sz="2002" spc="-30" dirty="0">
                <a:solidFill>
                  <a:srgbClr val="494948"/>
                </a:solidFill>
              </a:rPr>
              <a:t> </a:t>
            </a:r>
            <a:r>
              <a:rPr sz="2002" spc="-10" dirty="0">
                <a:solidFill>
                  <a:srgbClr val="494948"/>
                </a:solidFill>
              </a:rPr>
              <a:t>transição</a:t>
            </a:r>
            <a:endParaRPr sz="2002" dirty="0"/>
          </a:p>
        </p:txBody>
      </p:sp>
      <p:sp>
        <p:nvSpPr>
          <p:cNvPr id="5" name="object 5"/>
          <p:cNvSpPr txBox="1"/>
          <p:nvPr/>
        </p:nvSpPr>
        <p:spPr>
          <a:xfrm>
            <a:off x="815326" y="1461472"/>
            <a:ext cx="10763056" cy="4622467"/>
          </a:xfrm>
          <a:prstGeom prst="rect">
            <a:avLst/>
          </a:prstGeom>
        </p:spPr>
        <p:txBody>
          <a:bodyPr vert="horz" wrap="square" lIns="0" tIns="3178" rIns="0" bIns="0" rtlCol="0">
            <a:spAutoFit/>
          </a:bodyPr>
          <a:lstStyle/>
          <a:p>
            <a:pPr marL="299354" marR="204018" indent="-287278">
              <a:lnSpc>
                <a:spcPct val="103699"/>
              </a:lnSpc>
              <a:spcBef>
                <a:spcPts val="25"/>
              </a:spcBef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ciclo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produtivo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longo,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podendo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estender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além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período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transição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previsto,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tem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término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estimado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2078.</a:t>
            </a:r>
            <a:endParaRPr sz="1601">
              <a:latin typeface="Arial"/>
              <a:cs typeface="Arial"/>
            </a:endParaRPr>
          </a:p>
          <a:p>
            <a:pPr>
              <a:spcBef>
                <a:spcPts val="235"/>
              </a:spcBef>
              <a:buClr>
                <a:srgbClr val="77787A"/>
              </a:buClr>
              <a:buFont typeface="Arial"/>
              <a:buChar char="•"/>
            </a:pPr>
            <a:endParaRPr sz="1601">
              <a:latin typeface="Arial"/>
              <a:cs typeface="Arial"/>
            </a:endParaRPr>
          </a:p>
          <a:p>
            <a:pPr marL="299354" indent="-286643"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ausência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regras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claras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coerentes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mudança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sistema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desestabilizar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negociações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já</a:t>
            </a:r>
            <a:endParaRPr sz="1601">
              <a:latin typeface="Arial"/>
              <a:cs typeface="Arial"/>
            </a:endParaRPr>
          </a:p>
          <a:p>
            <a:pPr marL="299354">
              <a:spcBef>
                <a:spcPts val="85"/>
              </a:spcBef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estabelecidas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ou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progresso,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causando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distorções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significativas.</a:t>
            </a:r>
            <a:endParaRPr sz="1601">
              <a:latin typeface="Arial"/>
              <a:cs typeface="Arial"/>
            </a:endParaRPr>
          </a:p>
          <a:p>
            <a:pPr>
              <a:spcBef>
                <a:spcPts val="140"/>
              </a:spcBef>
            </a:pPr>
            <a:endParaRPr sz="1601">
              <a:latin typeface="Arial"/>
              <a:cs typeface="Arial"/>
            </a:endParaRPr>
          </a:p>
          <a:p>
            <a:pPr marL="299354" marR="142368" indent="-287278">
              <a:lnSpc>
                <a:spcPct val="104400"/>
              </a:lnSpc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Sem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regulação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adequada,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loteadora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iniciar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seu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ciclo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produtivo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concluir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outro, aumentando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custo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empreendimento.</a:t>
            </a:r>
            <a:endParaRPr sz="1601">
              <a:latin typeface="Arial"/>
              <a:cs typeface="Arial"/>
            </a:endParaRPr>
          </a:p>
          <a:p>
            <a:pPr>
              <a:spcBef>
                <a:spcPts val="786"/>
              </a:spcBef>
              <a:buClr>
                <a:srgbClr val="77787A"/>
              </a:buClr>
              <a:buFont typeface="Arial"/>
              <a:buChar char="•"/>
            </a:pPr>
            <a:endParaRPr sz="1601">
              <a:latin typeface="Arial"/>
              <a:cs typeface="Arial"/>
            </a:endParaRPr>
          </a:p>
          <a:p>
            <a:pPr marL="985771" marR="138555" lvl="1" indent="-287278">
              <a:lnSpc>
                <a:spcPct val="90100"/>
              </a:lnSpc>
              <a:buChar char="•"/>
              <a:tabLst>
                <a:tab pos="985771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cenário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possível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custos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obras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ocorrer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sistema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cumulativo,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onde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possível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acumular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créditos,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enquanto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vendas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ocorrer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novo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regime,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alíquotas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mais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altas,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presumindo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existência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abatimento.</a:t>
            </a:r>
            <a:endParaRPr sz="1601">
              <a:latin typeface="Arial"/>
              <a:cs typeface="Arial"/>
            </a:endParaRPr>
          </a:p>
          <a:p>
            <a:pPr lvl="1">
              <a:spcBef>
                <a:spcPts val="696"/>
              </a:spcBef>
              <a:buClr>
                <a:srgbClr val="77787A"/>
              </a:buClr>
              <a:buFont typeface="Arial"/>
              <a:buChar char="•"/>
            </a:pPr>
            <a:endParaRPr sz="1601">
              <a:latin typeface="Arial"/>
              <a:cs typeface="Arial"/>
            </a:endParaRPr>
          </a:p>
          <a:p>
            <a:pPr marL="985771" lvl="1" indent="-287278">
              <a:lnSpc>
                <a:spcPts val="1827"/>
              </a:lnSpc>
              <a:buChar char="•"/>
              <a:tabLst>
                <a:tab pos="985771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Outra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problema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poderia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surgir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vendas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já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realizadas,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pois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mudança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poderá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existir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endParaRPr sz="1601">
              <a:latin typeface="Arial"/>
              <a:cs typeface="Arial"/>
            </a:endParaRPr>
          </a:p>
          <a:p>
            <a:pPr marL="985771">
              <a:lnSpc>
                <a:spcPts val="1827"/>
              </a:lnSpc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incidência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novos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tributos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alíquota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distinta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preço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venda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já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negociado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definido.</a:t>
            </a:r>
            <a:endParaRPr sz="1601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601">
              <a:latin typeface="Arial"/>
              <a:cs typeface="Arial"/>
            </a:endParaRPr>
          </a:p>
          <a:p>
            <a:pPr marL="299354" marR="739170" indent="-287278">
              <a:lnSpc>
                <a:spcPct val="103699"/>
              </a:lnSpc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Caso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regras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transição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sejam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bem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definidas,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existir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sobreposição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complexa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regimes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tributários,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adicionando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camadas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ineficiência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injustiça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empresas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setor.</a:t>
            </a:r>
            <a:endParaRPr sz="1601"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454291-EFA2-A8C6-3B30-E99B92D9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18" y="474993"/>
            <a:ext cx="2051358" cy="5538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039" y="600346"/>
            <a:ext cx="10525346" cy="857027"/>
          </a:xfrm>
          <a:prstGeom prst="rect">
            <a:avLst/>
          </a:prstGeom>
        </p:spPr>
        <p:txBody>
          <a:bodyPr vert="horz" wrap="square" lIns="0" tIns="66101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520"/>
              </a:spcBef>
            </a:pPr>
            <a:r>
              <a:rPr sz="2800" b="1" dirty="0"/>
              <a:t>Particularidades</a:t>
            </a:r>
            <a:r>
              <a:rPr sz="2800" b="1" spc="-55" dirty="0"/>
              <a:t> </a:t>
            </a:r>
            <a:r>
              <a:rPr sz="2800" b="1" dirty="0"/>
              <a:t>e</a:t>
            </a:r>
            <a:r>
              <a:rPr sz="2800" b="1" spc="-45" dirty="0"/>
              <a:t> </a:t>
            </a:r>
            <a:r>
              <a:rPr sz="2800" b="1" dirty="0"/>
              <a:t>preocupações</a:t>
            </a:r>
            <a:r>
              <a:rPr sz="2800" b="1" spc="-25" dirty="0"/>
              <a:t> </a:t>
            </a:r>
            <a:r>
              <a:rPr sz="2800" b="1" dirty="0"/>
              <a:t>do</a:t>
            </a:r>
            <a:r>
              <a:rPr sz="2800" b="1" spc="-55" dirty="0"/>
              <a:t> </a:t>
            </a:r>
            <a:r>
              <a:rPr sz="2800" b="1" dirty="0"/>
              <a:t>setor</a:t>
            </a:r>
            <a:r>
              <a:rPr sz="2800" b="1" spc="-40" dirty="0"/>
              <a:t> </a:t>
            </a:r>
            <a:r>
              <a:rPr sz="2800" b="1" dirty="0"/>
              <a:t>de</a:t>
            </a:r>
            <a:r>
              <a:rPr sz="2800" b="1" spc="-40" dirty="0"/>
              <a:t> </a:t>
            </a:r>
            <a:r>
              <a:rPr sz="2800" b="1" spc="-10" dirty="0"/>
              <a:t>loteamento</a:t>
            </a:r>
          </a:p>
          <a:p>
            <a:pPr marL="24152">
              <a:lnSpc>
                <a:spcPct val="100000"/>
              </a:lnSpc>
              <a:spcBef>
                <a:spcPts val="350"/>
              </a:spcBef>
            </a:pPr>
            <a:r>
              <a:rPr sz="2002" dirty="0">
                <a:solidFill>
                  <a:srgbClr val="494948"/>
                </a:solidFill>
              </a:rPr>
              <a:t>Habilitação</a:t>
            </a:r>
            <a:r>
              <a:rPr sz="2002" spc="-60" dirty="0">
                <a:solidFill>
                  <a:srgbClr val="494948"/>
                </a:solidFill>
              </a:rPr>
              <a:t> </a:t>
            </a:r>
            <a:r>
              <a:rPr sz="2002" dirty="0">
                <a:solidFill>
                  <a:srgbClr val="494948"/>
                </a:solidFill>
              </a:rPr>
              <a:t>dos</a:t>
            </a:r>
            <a:r>
              <a:rPr sz="2002" spc="-30" dirty="0">
                <a:solidFill>
                  <a:srgbClr val="494948"/>
                </a:solidFill>
              </a:rPr>
              <a:t> </a:t>
            </a:r>
            <a:r>
              <a:rPr sz="2002" spc="-10" dirty="0">
                <a:solidFill>
                  <a:srgbClr val="494948"/>
                </a:solidFill>
              </a:rPr>
              <a:t>créditos</a:t>
            </a:r>
            <a:endParaRPr sz="2002" dirty="0"/>
          </a:p>
        </p:txBody>
      </p:sp>
      <p:sp>
        <p:nvSpPr>
          <p:cNvPr id="5" name="object 5"/>
          <p:cNvSpPr txBox="1"/>
          <p:nvPr/>
        </p:nvSpPr>
        <p:spPr>
          <a:xfrm>
            <a:off x="815326" y="1461472"/>
            <a:ext cx="10684243" cy="4226866"/>
          </a:xfrm>
          <a:prstGeom prst="rect">
            <a:avLst/>
          </a:prstGeom>
        </p:spPr>
        <p:txBody>
          <a:bodyPr vert="horz" wrap="square" lIns="0" tIns="3178" rIns="0" bIns="0" rtlCol="0">
            <a:spAutoFit/>
          </a:bodyPr>
          <a:lstStyle/>
          <a:p>
            <a:pPr marL="299354" marR="28601" indent="-287278">
              <a:lnSpc>
                <a:spcPct val="103699"/>
              </a:lnSpc>
              <a:spcBef>
                <a:spcPts val="25"/>
              </a:spcBef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§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3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art. 247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PLP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nº68/2024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estipula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momento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apuração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saldo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credor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referentes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ao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IBS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CBS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foram</a:t>
            </a:r>
            <a:r>
              <a:rPr sz="1601" spc="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pagos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aquisição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bens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serviços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empregados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nas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obras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loteamento.</a:t>
            </a:r>
            <a:endParaRPr sz="1601" dirty="0">
              <a:latin typeface="Arial"/>
              <a:cs typeface="Arial"/>
            </a:endParaRPr>
          </a:p>
          <a:p>
            <a:pPr>
              <a:spcBef>
                <a:spcPts val="666"/>
              </a:spcBef>
              <a:buClr>
                <a:srgbClr val="77787A"/>
              </a:buClr>
              <a:buFont typeface="Arial"/>
              <a:buChar char="•"/>
            </a:pPr>
            <a:endParaRPr sz="1601" dirty="0">
              <a:latin typeface="Arial"/>
              <a:cs typeface="Arial"/>
            </a:endParaRPr>
          </a:p>
          <a:p>
            <a:pPr marL="927934"/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“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§</a:t>
            </a:r>
            <a:r>
              <a:rPr sz="1601" i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3º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Eventual</a:t>
            </a:r>
            <a:r>
              <a:rPr sz="1601" i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saldo</a:t>
            </a:r>
            <a:r>
              <a:rPr sz="1601" i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credor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poderá</a:t>
            </a:r>
            <a:r>
              <a:rPr sz="1601" i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ser</a:t>
            </a:r>
            <a:r>
              <a:rPr sz="1601" i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objeto</a:t>
            </a:r>
            <a:r>
              <a:rPr sz="1601" i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i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pedido</a:t>
            </a:r>
            <a:r>
              <a:rPr sz="1601" i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i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ressarcimento</a:t>
            </a:r>
            <a:r>
              <a:rPr sz="1601" i="1" spc="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após</a:t>
            </a:r>
            <a:r>
              <a:rPr sz="1601" b="1" i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b="1" i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conclusão</a:t>
            </a:r>
            <a:r>
              <a:rPr sz="1601" b="1" i="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b="1" i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obra</a:t>
            </a:r>
            <a:r>
              <a:rPr sz="1601" b="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spc="-50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endParaRPr sz="1601" dirty="0">
              <a:latin typeface="Arial"/>
              <a:cs typeface="Arial"/>
            </a:endParaRPr>
          </a:p>
          <a:p>
            <a:pPr marL="984500">
              <a:spcBef>
                <a:spcPts val="145"/>
              </a:spcBef>
            </a:pP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b="1" i="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emissão</a:t>
            </a:r>
            <a:r>
              <a:rPr sz="1601" b="1" i="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b="1" i="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spc="-10" dirty="0">
                <a:solidFill>
                  <a:srgbClr val="77787A"/>
                </a:solidFill>
                <a:latin typeface="Arial"/>
                <a:cs typeface="Arial"/>
              </a:rPr>
              <a:t>“habite-</a:t>
            </a:r>
            <a:r>
              <a:rPr sz="1601" b="1" i="1" dirty="0">
                <a:solidFill>
                  <a:srgbClr val="77787A"/>
                </a:solidFill>
                <a:latin typeface="Arial"/>
                <a:cs typeface="Arial"/>
              </a:rPr>
              <a:t>se”</a:t>
            </a:r>
            <a:r>
              <a:rPr sz="1601" b="1" i="1" spc="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ou,</a:t>
            </a:r>
            <a:r>
              <a:rPr sz="1601" i="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opcionalmente,</a:t>
            </a:r>
            <a:r>
              <a:rPr sz="1601" i="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ser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compensado</a:t>
            </a:r>
            <a:r>
              <a:rPr sz="1601" i="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os</a:t>
            </a:r>
            <a:r>
              <a:rPr sz="1601" i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valores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i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IBS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i="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i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CBS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spc="-10" dirty="0">
                <a:solidFill>
                  <a:srgbClr val="77787A"/>
                </a:solidFill>
                <a:latin typeface="Arial"/>
                <a:cs typeface="Arial"/>
              </a:rPr>
              <a:t>relativos</a:t>
            </a:r>
            <a:endParaRPr sz="1601" dirty="0">
              <a:latin typeface="Arial"/>
              <a:cs typeface="Arial"/>
            </a:endParaRPr>
          </a:p>
          <a:p>
            <a:pPr marL="927934">
              <a:spcBef>
                <a:spcPts val="65"/>
              </a:spcBef>
            </a:pP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i="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outras</a:t>
            </a:r>
            <a:r>
              <a:rPr sz="1601" i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operações</a:t>
            </a:r>
            <a:r>
              <a:rPr sz="1601" i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tributadas</a:t>
            </a:r>
            <a:r>
              <a:rPr sz="1601" i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i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i="1" spc="-10" dirty="0">
                <a:solidFill>
                  <a:srgbClr val="77787A"/>
                </a:solidFill>
                <a:latin typeface="Arial"/>
                <a:cs typeface="Arial"/>
              </a:rPr>
              <a:t>contribuinte</a:t>
            </a:r>
            <a:r>
              <a:rPr sz="1802" i="1" spc="-10" dirty="0">
                <a:solidFill>
                  <a:srgbClr val="77787A"/>
                </a:solidFill>
                <a:latin typeface="Arial"/>
                <a:cs typeface="Arial"/>
              </a:rPr>
              <a:t>.</a:t>
            </a:r>
            <a:r>
              <a:rPr sz="1802" spc="-10" dirty="0">
                <a:solidFill>
                  <a:srgbClr val="77787A"/>
                </a:solidFill>
                <a:latin typeface="Arial"/>
                <a:cs typeface="Arial"/>
              </a:rPr>
              <a:t>”</a:t>
            </a:r>
            <a:endParaRPr sz="1802" dirty="0">
              <a:latin typeface="Arial"/>
              <a:cs typeface="Arial"/>
            </a:endParaRPr>
          </a:p>
          <a:p>
            <a:pPr>
              <a:spcBef>
                <a:spcPts val="180"/>
              </a:spcBef>
            </a:pPr>
            <a:endParaRPr sz="1601" dirty="0">
              <a:latin typeface="Arial"/>
              <a:cs typeface="Arial"/>
            </a:endParaRPr>
          </a:p>
          <a:p>
            <a:pPr marL="299354" marR="5085" indent="-287278">
              <a:lnSpc>
                <a:spcPct val="104000"/>
              </a:lnSpc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0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emissão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“habite-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se”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aplica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à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loteamento.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Ou seja,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texto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PLP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esclarece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quando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saldo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credor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utilizado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setor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loteamento,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vez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há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marco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legal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definido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que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estabeleça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término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obras.</a:t>
            </a:r>
            <a:r>
              <a:rPr sz="1601" spc="-9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Apenas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vedado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qualquer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pedido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ressarcimento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saldo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credor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durante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a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construção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obra.</a:t>
            </a:r>
            <a:endParaRPr sz="1601" dirty="0">
              <a:latin typeface="Arial"/>
              <a:cs typeface="Arial"/>
            </a:endParaRPr>
          </a:p>
          <a:p>
            <a:pPr>
              <a:spcBef>
                <a:spcPts val="150"/>
              </a:spcBef>
              <a:buClr>
                <a:srgbClr val="77787A"/>
              </a:buClr>
              <a:buFont typeface="Arial"/>
              <a:buChar char="•"/>
            </a:pPr>
            <a:endParaRPr sz="1601" dirty="0">
              <a:latin typeface="Arial"/>
              <a:cs typeface="Arial"/>
            </a:endParaRPr>
          </a:p>
          <a:p>
            <a:pPr>
              <a:spcBef>
                <a:spcPts val="145"/>
              </a:spcBef>
              <a:buClr>
                <a:srgbClr val="77787A"/>
              </a:buClr>
            </a:pPr>
            <a:endParaRPr sz="1601" dirty="0">
              <a:latin typeface="Arial"/>
              <a:cs typeface="Arial"/>
            </a:endParaRPr>
          </a:p>
          <a:p>
            <a:pPr marL="299354" marR="24787" indent="-287278">
              <a:lnSpc>
                <a:spcPct val="104099"/>
              </a:lnSpc>
              <a:buChar char="•"/>
              <a:tabLst>
                <a:tab pos="299354" algn="l"/>
              </a:tabLst>
            </a:pP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Também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necessário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esclarecimento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compensação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créditos.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Isto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eles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serão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concentrados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loteadoras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ou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por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empreendimento.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está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claro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loteadora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poderá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utilizar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loteamento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outro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B.</a:t>
            </a:r>
            <a:endParaRPr sz="1601" dirty="0"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5E7C8D-9320-49E6-1A1D-4DDF26D00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18" y="474993"/>
            <a:ext cx="2051358" cy="5538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11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Considerações</a:t>
            </a:r>
            <a:r>
              <a:rPr lang="en-US" b="1" kern="1200" spc="-7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spc="-1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B61C48-E4AE-1A6C-E188-82DFA6D43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18" y="474993"/>
            <a:ext cx="2051358" cy="553866"/>
          </a:xfrm>
          <a:prstGeom prst="rect">
            <a:avLst/>
          </a:prstGeom>
        </p:spPr>
      </p:pic>
      <p:graphicFrame>
        <p:nvGraphicFramePr>
          <p:cNvPr id="41" name="object 5">
            <a:extLst>
              <a:ext uri="{FF2B5EF4-FFF2-40B4-BE49-F238E27FC236}">
                <a16:creationId xmlns:a16="http://schemas.microsoft.com/office/drawing/2014/main" id="{8526B194-5791-64A4-7550-895D391F4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34941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1132923-91CC-8234-C6EA-6B0DB604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308" y="293321"/>
            <a:ext cx="11638992" cy="62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32F4EBD-4324-ADFE-526D-E73EF8E36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97"/>
          <a:stretch/>
        </p:blipFill>
        <p:spPr>
          <a:xfrm>
            <a:off x="542924" y="1457324"/>
            <a:ext cx="10963275" cy="499546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3827A2-6B90-E9AD-29F7-89F16F01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68" y="295214"/>
            <a:ext cx="9231013" cy="8764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A888266-F354-E918-8689-BCB8180DB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5" y="6452793"/>
            <a:ext cx="867625" cy="2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147AE11-467F-F2D8-216D-C595F897E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409700"/>
            <a:ext cx="10966703" cy="50398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6F4194-F3B5-32D6-AB42-A3BAA99A7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02" y="338075"/>
            <a:ext cx="9278645" cy="8859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996D360-2DA8-A333-A003-2223577E7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48" y="408455"/>
            <a:ext cx="1524850" cy="4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1765914-7D24-128E-3330-B944DFB51F04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>
                <a:solidFill>
                  <a:srgbClr val="1E7A6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000" b="1" i="0" u="none" strike="noStrike" kern="1200" cap="none" spc="-4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Setor</a:t>
            </a:r>
            <a:r>
              <a:rPr kumimoji="0" lang="en-US" sz="2000" b="1" i="0" u="none" strike="noStrike" kern="1200" cap="none" spc="-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</a:t>
            </a:r>
            <a:r>
              <a:rPr kumimoji="0" lang="en-US" sz="2000" b="1" i="0" u="none" strike="noStrike" kern="1200" cap="none" spc="-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Loteamentos</a:t>
            </a:r>
            <a:r>
              <a:rPr kumimoji="0" lang="en-US" sz="2000" b="1" i="0" u="none" strike="noStrike" kern="1200" cap="none" spc="-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000" b="1" i="0" u="none" strike="noStrike" kern="1200" cap="none" spc="-4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000" b="1" i="0" u="none" strike="noStrike" kern="1200" cap="none" spc="-4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Regime</a:t>
            </a:r>
            <a:r>
              <a:rPr kumimoji="0" lang="en-US" sz="2000" b="1" i="0" u="none" strike="noStrike" kern="120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Tributário</a:t>
            </a:r>
            <a:r>
              <a:rPr kumimoji="0" lang="en-US" sz="2000" b="1" i="0" u="none" strike="noStrike" kern="1200" cap="none" spc="-13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</a:p>
          <a:p>
            <a:pPr marL="2413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Importância</a:t>
            </a:r>
            <a:r>
              <a:rPr kumimoji="0" lang="en-US" sz="2000" b="1" i="0" u="none" strike="noStrike" kern="1200" cap="none" spc="-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econômica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17C185-E3BC-B226-DD80-1B7C6DF4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96945"/>
            <a:ext cx="10905066" cy="39507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EC9A24-A233-774C-0836-CD339606F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58" y="6188344"/>
            <a:ext cx="1468392" cy="3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039" y="453064"/>
            <a:ext cx="10369132" cy="919103"/>
          </a:xfrm>
          <a:prstGeom prst="rect">
            <a:avLst/>
          </a:prstGeom>
        </p:spPr>
        <p:txBody>
          <a:bodyPr vert="horz" wrap="square" lIns="0" tIns="188536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555"/>
              </a:spcBef>
            </a:pPr>
            <a:r>
              <a:rPr sz="2400" b="1" dirty="0"/>
              <a:t>O</a:t>
            </a:r>
            <a:r>
              <a:rPr sz="2400" b="1" spc="-60" dirty="0"/>
              <a:t> </a:t>
            </a:r>
            <a:r>
              <a:rPr sz="2400" b="1" dirty="0"/>
              <a:t>Setor</a:t>
            </a:r>
            <a:r>
              <a:rPr sz="2400" b="1" spc="-35" dirty="0"/>
              <a:t> </a:t>
            </a:r>
            <a:r>
              <a:rPr sz="2400" b="1" dirty="0"/>
              <a:t>de</a:t>
            </a:r>
            <a:r>
              <a:rPr sz="2400" b="1" spc="-45" dirty="0"/>
              <a:t> </a:t>
            </a:r>
            <a:r>
              <a:rPr sz="2400" b="1" dirty="0"/>
              <a:t>Loteamentos</a:t>
            </a:r>
            <a:r>
              <a:rPr sz="2400" b="1" spc="-45" dirty="0"/>
              <a:t> </a:t>
            </a:r>
            <a:r>
              <a:rPr sz="2400" b="1" dirty="0"/>
              <a:t>e</a:t>
            </a:r>
            <a:r>
              <a:rPr sz="2400" b="1" spc="-40" dirty="0"/>
              <a:t> </a:t>
            </a:r>
            <a:r>
              <a:rPr sz="2400" b="1" dirty="0"/>
              <a:t>o</a:t>
            </a:r>
            <a:r>
              <a:rPr sz="2400" b="1" spc="-55" dirty="0"/>
              <a:t> </a:t>
            </a:r>
            <a:r>
              <a:rPr sz="2400" b="1" dirty="0"/>
              <a:t>Regime</a:t>
            </a:r>
            <a:r>
              <a:rPr sz="2400" b="1" spc="-30" dirty="0"/>
              <a:t> </a:t>
            </a:r>
            <a:r>
              <a:rPr sz="2400" b="1" spc="-10" dirty="0"/>
              <a:t>Tributário</a:t>
            </a:r>
            <a:r>
              <a:rPr sz="2400" b="1" spc="-150" dirty="0"/>
              <a:t> </a:t>
            </a:r>
            <a:r>
              <a:rPr sz="2400" b="1" spc="-10" dirty="0"/>
              <a:t>Atual</a:t>
            </a:r>
          </a:p>
          <a:p>
            <a:pPr marL="24787">
              <a:lnSpc>
                <a:spcPct val="100000"/>
              </a:lnSpc>
              <a:spcBef>
                <a:spcPts val="390"/>
              </a:spcBef>
            </a:pPr>
            <a:r>
              <a:rPr sz="2002" b="1" dirty="0">
                <a:solidFill>
                  <a:srgbClr val="494948"/>
                </a:solidFill>
              </a:rPr>
              <a:t>Importância</a:t>
            </a:r>
            <a:r>
              <a:rPr sz="2002" b="1" spc="-55" dirty="0">
                <a:solidFill>
                  <a:srgbClr val="494948"/>
                </a:solidFill>
              </a:rPr>
              <a:t> </a:t>
            </a:r>
            <a:r>
              <a:rPr sz="2002" b="1" dirty="0">
                <a:solidFill>
                  <a:srgbClr val="494948"/>
                </a:solidFill>
              </a:rPr>
              <a:t>econômica:</a:t>
            </a:r>
            <a:r>
              <a:rPr sz="2002" b="1" spc="-60" dirty="0">
                <a:solidFill>
                  <a:srgbClr val="494948"/>
                </a:solidFill>
              </a:rPr>
              <a:t> </a:t>
            </a:r>
            <a:r>
              <a:rPr sz="2002" b="1" dirty="0">
                <a:solidFill>
                  <a:srgbClr val="494948"/>
                </a:solidFill>
              </a:rPr>
              <a:t>externalidades</a:t>
            </a:r>
            <a:r>
              <a:rPr sz="2002" b="1" spc="-65" dirty="0">
                <a:solidFill>
                  <a:srgbClr val="494948"/>
                </a:solidFill>
              </a:rPr>
              <a:t> </a:t>
            </a:r>
            <a:r>
              <a:rPr sz="2002" b="1" dirty="0">
                <a:solidFill>
                  <a:srgbClr val="494948"/>
                </a:solidFill>
              </a:rPr>
              <a:t>e</a:t>
            </a:r>
            <a:r>
              <a:rPr sz="2002" b="1" spc="-25" dirty="0">
                <a:solidFill>
                  <a:srgbClr val="494948"/>
                </a:solidFill>
              </a:rPr>
              <a:t> </a:t>
            </a:r>
            <a:r>
              <a:rPr sz="2002" b="1" dirty="0">
                <a:solidFill>
                  <a:srgbClr val="494948"/>
                </a:solidFill>
              </a:rPr>
              <a:t>razoabilidade</a:t>
            </a:r>
            <a:r>
              <a:rPr sz="2002" b="1" spc="-65" dirty="0">
                <a:solidFill>
                  <a:srgbClr val="494948"/>
                </a:solidFill>
              </a:rPr>
              <a:t> </a:t>
            </a:r>
            <a:r>
              <a:rPr sz="2002" b="1" dirty="0">
                <a:solidFill>
                  <a:srgbClr val="494948"/>
                </a:solidFill>
              </a:rPr>
              <a:t>de</a:t>
            </a:r>
            <a:r>
              <a:rPr sz="2002" b="1" spc="-35" dirty="0">
                <a:solidFill>
                  <a:srgbClr val="494948"/>
                </a:solidFill>
              </a:rPr>
              <a:t> </a:t>
            </a:r>
            <a:r>
              <a:rPr sz="2002" b="1" dirty="0">
                <a:solidFill>
                  <a:srgbClr val="494948"/>
                </a:solidFill>
              </a:rPr>
              <a:t>tratamento</a:t>
            </a:r>
            <a:r>
              <a:rPr sz="2002" b="1" spc="-65" dirty="0">
                <a:solidFill>
                  <a:srgbClr val="494948"/>
                </a:solidFill>
              </a:rPr>
              <a:t> </a:t>
            </a:r>
            <a:r>
              <a:rPr sz="2002" b="1" spc="-10" dirty="0">
                <a:solidFill>
                  <a:srgbClr val="494948"/>
                </a:solidFill>
              </a:rPr>
              <a:t>especial</a:t>
            </a:r>
            <a:endParaRPr sz="2002" b="1" dirty="0"/>
          </a:p>
        </p:txBody>
      </p:sp>
      <p:sp>
        <p:nvSpPr>
          <p:cNvPr id="5" name="object 5"/>
          <p:cNvSpPr txBox="1"/>
          <p:nvPr/>
        </p:nvSpPr>
        <p:spPr>
          <a:xfrm>
            <a:off x="815937" y="1528920"/>
            <a:ext cx="10878733" cy="1627742"/>
          </a:xfrm>
          <a:prstGeom prst="rect">
            <a:avLst/>
          </a:prstGeom>
        </p:spPr>
        <p:txBody>
          <a:bodyPr vert="horz" wrap="square" lIns="0" tIns="2542" rIns="0" bIns="0" rtlCol="0">
            <a:spAutoFit/>
          </a:bodyPr>
          <a:lstStyle/>
          <a:p>
            <a:pPr marL="299354" marR="5085" indent="-287278" algn="just">
              <a:lnSpc>
                <a:spcPct val="104099"/>
              </a:lnSpc>
              <a:spcBef>
                <a:spcPts val="20"/>
              </a:spcBef>
              <a:buChar char="•"/>
              <a:tabLst>
                <a:tab pos="299354" algn="l"/>
                <a:tab pos="300625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	O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conceito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1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externalidade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spc="114" dirty="0">
                <a:solidFill>
                  <a:srgbClr val="77787A"/>
                </a:solidFill>
                <a:latin typeface="Arial"/>
                <a:cs typeface="Arial"/>
              </a:rPr>
              <a:t>r</a:t>
            </a:r>
            <a:r>
              <a:rPr sz="1601" dirty="0" err="1">
                <a:solidFill>
                  <a:srgbClr val="77787A"/>
                </a:solidFill>
                <a:latin typeface="Arial"/>
                <a:cs typeface="Arial"/>
              </a:rPr>
              <a:t>efere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efeitos</a:t>
            </a:r>
            <a:r>
              <a:rPr sz="1601" b="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indiretos</a:t>
            </a:r>
            <a:r>
              <a:rPr sz="1601" b="1" spc="1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b="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as</a:t>
            </a:r>
            <a:r>
              <a:rPr sz="1601" b="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ações</a:t>
            </a:r>
            <a:r>
              <a:rPr sz="1601" b="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b="1" spc="1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agente</a:t>
            </a:r>
            <a:r>
              <a:rPr sz="1601" b="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econômico</a:t>
            </a:r>
            <a:r>
              <a:rPr sz="1601" b="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têm</a:t>
            </a:r>
            <a:r>
              <a:rPr sz="1601" b="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b="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50" dirty="0">
                <a:solidFill>
                  <a:srgbClr val="77787A"/>
                </a:solidFill>
                <a:latin typeface="Arial"/>
                <a:cs typeface="Arial"/>
              </a:rPr>
              <a:t>o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bem</a:t>
            </a:r>
            <a:r>
              <a:rPr sz="1601" b="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estar</a:t>
            </a:r>
            <a:r>
              <a:rPr sz="1601" b="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dos</a:t>
            </a:r>
            <a:r>
              <a:rPr sz="1601" b="1" spc="1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demais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.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Tais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efeitos</a:t>
            </a:r>
            <a:r>
              <a:rPr sz="160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1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são</a:t>
            </a:r>
            <a:r>
              <a:rPr sz="160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incorporados</a:t>
            </a:r>
            <a:r>
              <a:rPr sz="1601" spc="1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forma</a:t>
            </a:r>
            <a:r>
              <a:rPr sz="160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adequada</a:t>
            </a:r>
            <a:r>
              <a:rPr sz="160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nos</a:t>
            </a:r>
            <a:r>
              <a:rPr sz="1601" spc="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preços</a:t>
            </a:r>
            <a:r>
              <a:rPr sz="1601" spc="1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vigentes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na</a:t>
            </a:r>
            <a:r>
              <a:rPr sz="1601" spc="1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economia.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Nesse</a:t>
            </a:r>
            <a:r>
              <a:rPr sz="160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contexto,</a:t>
            </a:r>
            <a:r>
              <a:rPr sz="160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b="1" spc="5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parcelamento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solo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tem</a:t>
            </a:r>
            <a:r>
              <a:rPr sz="1601" b="1" spc="5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papel</a:t>
            </a:r>
            <a:r>
              <a:rPr sz="1601" b="1" spc="5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fundamental</a:t>
            </a:r>
            <a:r>
              <a:rPr sz="1601" b="1" spc="5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no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desenvolvimento</a:t>
            </a:r>
            <a:r>
              <a:rPr sz="1601" b="1" spc="5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da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infraestrutura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nos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locais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são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estabelecidos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os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loteamentos,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gera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externalidades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positivas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para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restante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população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b="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região.</a:t>
            </a:r>
            <a:endParaRPr sz="1601" dirty="0">
              <a:latin typeface="Arial"/>
              <a:cs typeface="Arial"/>
            </a:endParaRPr>
          </a:p>
          <a:p>
            <a:pPr marL="3495008" lvl="1" indent="-288549" algn="just">
              <a:spcBef>
                <a:spcPts val="766"/>
              </a:spcBef>
              <a:buChar char="•"/>
              <a:tabLst>
                <a:tab pos="3495008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Após</a:t>
            </a:r>
            <a:r>
              <a:rPr sz="1601" spc="29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desenvolvida,</a:t>
            </a:r>
            <a:r>
              <a:rPr sz="1601" spc="28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29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infraestrutura</a:t>
            </a:r>
            <a:r>
              <a:rPr sz="1601" spc="30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construída</a:t>
            </a:r>
            <a:r>
              <a:rPr sz="1601" spc="29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costuma</a:t>
            </a:r>
            <a:r>
              <a:rPr sz="1601" spc="29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</a:t>
            </a:r>
            <a:r>
              <a:rPr sz="1601" spc="28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cedida</a:t>
            </a:r>
            <a:r>
              <a:rPr sz="1601" spc="29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às</a:t>
            </a:r>
            <a:endParaRPr sz="160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245" y="5878054"/>
            <a:ext cx="1473422" cy="521052"/>
          </a:xfrm>
          <a:prstGeom prst="rect">
            <a:avLst/>
          </a:prstGeom>
        </p:spPr>
        <p:txBody>
          <a:bodyPr vert="horz" wrap="square" lIns="0" tIns="12712" rIns="0" bIns="0" rtlCol="0">
            <a:spAutoFit/>
          </a:bodyPr>
          <a:lstStyle/>
          <a:p>
            <a:pPr marL="12711">
              <a:spcBef>
                <a:spcPts val="100"/>
              </a:spcBef>
            </a:pP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Fonte:</a:t>
            </a:r>
            <a:r>
              <a:rPr sz="11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spc="-10" dirty="0">
                <a:solidFill>
                  <a:srgbClr val="77787A"/>
                </a:solidFill>
                <a:latin typeface="Arial"/>
                <a:cs typeface="Arial"/>
              </a:rPr>
              <a:t>AELO.</a:t>
            </a:r>
            <a:r>
              <a:rPr lang="pt-BR" sz="1101" spc="-10" dirty="0">
                <a:solidFill>
                  <a:srgbClr val="77787A"/>
                </a:solidFill>
                <a:latin typeface="Arial"/>
                <a:cs typeface="Arial"/>
              </a:rPr>
              <a:t>/compilação dos certificados </a:t>
            </a:r>
            <a:r>
              <a:rPr lang="pt-BR" sz="1101" spc="-10" dirty="0" err="1">
                <a:solidFill>
                  <a:srgbClr val="77787A"/>
                </a:solidFill>
                <a:latin typeface="Arial"/>
                <a:cs typeface="Arial"/>
              </a:rPr>
              <a:t>Graprohab</a:t>
            </a:r>
            <a:endParaRPr sz="110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0126" y="3140569"/>
            <a:ext cx="7683629" cy="3392469"/>
          </a:xfrm>
          <a:prstGeom prst="rect">
            <a:avLst/>
          </a:prstGeom>
        </p:spPr>
        <p:txBody>
          <a:bodyPr vert="horz" wrap="square" lIns="0" tIns="1907" rIns="0" bIns="0" rtlCol="0">
            <a:spAutoFit/>
          </a:bodyPr>
          <a:lstStyle/>
          <a:p>
            <a:pPr marL="299354" marR="5085" algn="just">
              <a:lnSpc>
                <a:spcPct val="104099"/>
              </a:lnSpc>
              <a:spcBef>
                <a:spcPts val="15"/>
              </a:spcBef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concessionárias</a:t>
            </a:r>
            <a:r>
              <a:rPr sz="1601" spc="1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ou</a:t>
            </a:r>
            <a:r>
              <a:rPr sz="1601" spc="1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aos</a:t>
            </a:r>
            <a:r>
              <a:rPr sz="1601" spc="1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poderes</a:t>
            </a:r>
            <a:r>
              <a:rPr sz="1601" spc="1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concedentes.</a:t>
            </a:r>
            <a:r>
              <a:rPr sz="1601" spc="1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Nesse</a:t>
            </a:r>
            <a:r>
              <a:rPr sz="1601" spc="1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sentido,</a:t>
            </a:r>
            <a:r>
              <a:rPr sz="1601" spc="1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1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2023,</a:t>
            </a:r>
            <a:r>
              <a:rPr sz="1601" spc="1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b="1" spc="1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área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doada</a:t>
            </a:r>
            <a:r>
              <a:rPr sz="1601" b="1" spc="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aos</a:t>
            </a:r>
            <a:r>
              <a:rPr sz="1601" b="1" spc="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municípios</a:t>
            </a:r>
            <a:r>
              <a:rPr sz="1601" b="1" spc="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paulistas</a:t>
            </a:r>
            <a:r>
              <a:rPr sz="1601" b="1" spc="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correspondeu</a:t>
            </a:r>
            <a:r>
              <a:rPr sz="1601" b="1" spc="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b="1" spc="45" dirty="0">
                <a:solidFill>
                  <a:srgbClr val="77787A"/>
                </a:solidFill>
                <a:latin typeface="Arial"/>
                <a:cs typeface="Arial"/>
              </a:rPr>
              <a:t>55,69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%</a:t>
            </a:r>
            <a:r>
              <a:rPr sz="1601" b="1" spc="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área</a:t>
            </a:r>
            <a:r>
              <a:rPr sz="1601" b="1" spc="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total</a:t>
            </a:r>
            <a:r>
              <a:rPr sz="1601" b="1" spc="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b="1" spc="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gleba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aprovada</a:t>
            </a:r>
            <a:r>
              <a:rPr sz="1601" b="1" spc="15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no</a:t>
            </a:r>
            <a:r>
              <a:rPr sz="1601" b="1" spc="16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estado.</a:t>
            </a:r>
            <a:r>
              <a:rPr sz="1601" b="1" spc="15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12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área</a:t>
            </a:r>
            <a:r>
              <a:rPr sz="1601" spc="16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compreende</a:t>
            </a:r>
            <a:r>
              <a:rPr sz="1601" spc="15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sistema</a:t>
            </a:r>
            <a:r>
              <a:rPr sz="1601" spc="160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viário,</a:t>
            </a:r>
            <a:r>
              <a:rPr sz="1601" spc="15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praças,</a:t>
            </a:r>
            <a:r>
              <a:rPr sz="1601" spc="155" dirty="0">
                <a:solidFill>
                  <a:srgbClr val="77787A"/>
                </a:solidFill>
                <a:latin typeface="Arial"/>
                <a:cs typeface="Arial"/>
              </a:rPr>
              <a:t>  </a:t>
            </a:r>
            <a:r>
              <a:rPr sz="1601" spc="-10" dirty="0" err="1">
                <a:solidFill>
                  <a:srgbClr val="77787A"/>
                </a:solidFill>
                <a:latin typeface="Arial"/>
                <a:cs typeface="Arial"/>
              </a:rPr>
              <a:t>áreas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spc="-10" dirty="0">
                <a:solidFill>
                  <a:srgbClr val="77787A"/>
                </a:solidFill>
                <a:latin typeface="Arial"/>
                <a:cs typeface="Arial"/>
              </a:rPr>
              <a:t>verdes, sistemas de lazer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,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 err="1">
                <a:solidFill>
                  <a:srgbClr val="77787A"/>
                </a:solidFill>
                <a:latin typeface="Arial"/>
                <a:cs typeface="Arial"/>
              </a:rPr>
              <a:t>espaços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spc="-30" dirty="0">
                <a:solidFill>
                  <a:srgbClr val="77787A"/>
                </a:solidFill>
                <a:latin typeface="Arial"/>
                <a:cs typeface="Arial"/>
              </a:rPr>
              <a:t>públicos </a:t>
            </a:r>
            <a:r>
              <a:rPr sz="1601" dirty="0" err="1">
                <a:solidFill>
                  <a:srgbClr val="77787A"/>
                </a:solidFill>
                <a:latin typeface="Arial"/>
                <a:cs typeface="Arial"/>
              </a:rPr>
              <a:t>comunitários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spc="-35" dirty="0">
                <a:solidFill>
                  <a:srgbClr val="77787A"/>
                </a:solidFill>
                <a:latin typeface="Arial"/>
                <a:cs typeface="Arial"/>
              </a:rPr>
              <a:t>para fins de instalação de equipamentos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educação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cultura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equipamentos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urbanos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3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abastecimento</a:t>
            </a:r>
            <a:r>
              <a:rPr sz="1601" spc="3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3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água,</a:t>
            </a:r>
            <a:r>
              <a:rPr sz="1601" spc="3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sistemas</a:t>
            </a:r>
            <a:r>
              <a:rPr sz="1601" spc="3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3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esgoto,</a:t>
            </a:r>
            <a:r>
              <a:rPr sz="1601" spc="3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energia</a:t>
            </a:r>
            <a:r>
              <a:rPr sz="1601" spc="3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elétrica</a:t>
            </a:r>
            <a:r>
              <a:rPr sz="1601" spc="3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etc.</a:t>
            </a:r>
            <a:r>
              <a:rPr sz="1601" spc="3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Caso</a:t>
            </a:r>
            <a:r>
              <a:rPr sz="1601" b="1" spc="3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50" dirty="0">
                <a:solidFill>
                  <a:srgbClr val="77787A"/>
                </a:solidFill>
                <a:latin typeface="Arial"/>
                <a:cs typeface="Arial"/>
              </a:rPr>
              <a:t>o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novo</a:t>
            </a:r>
            <a:r>
              <a:rPr sz="1601" b="1" spc="48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sistema</a:t>
            </a:r>
            <a:r>
              <a:rPr sz="1601" b="1" spc="47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tributário</a:t>
            </a:r>
            <a:r>
              <a:rPr sz="1601" b="1" spc="47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desincentive</a:t>
            </a:r>
            <a:r>
              <a:rPr sz="1601" b="1" spc="48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b="1" spc="4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setor</a:t>
            </a:r>
            <a:r>
              <a:rPr sz="1601" b="1" spc="4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4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parcelamento</a:t>
            </a:r>
            <a:r>
              <a:rPr sz="1601" b="1" spc="48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b="1" spc="4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solo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,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haveria</a:t>
            </a:r>
            <a:r>
              <a:rPr sz="1601" b="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prejuízo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ao</a:t>
            </a:r>
            <a:r>
              <a:rPr sz="1601" b="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desenvolvimento da</a:t>
            </a:r>
            <a:r>
              <a:rPr sz="1601" b="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infraestrutura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gerada</a:t>
            </a:r>
            <a:r>
              <a:rPr sz="1601" b="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pelo</a:t>
            </a:r>
            <a:r>
              <a:rPr sz="1601" b="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setor.</a:t>
            </a:r>
            <a:endParaRPr sz="1601" dirty="0">
              <a:latin typeface="Arial"/>
              <a:cs typeface="Arial"/>
            </a:endParaRPr>
          </a:p>
          <a:p>
            <a:pPr marL="299354" marR="5085" indent="-287278" algn="just">
              <a:lnSpc>
                <a:spcPct val="104099"/>
              </a:lnSpc>
              <a:spcBef>
                <a:spcPts val="596"/>
              </a:spcBef>
              <a:buChar char="•"/>
              <a:tabLst>
                <a:tab pos="299354" algn="l"/>
                <a:tab pos="300625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	Vale</a:t>
            </a:r>
            <a:r>
              <a:rPr sz="1601" spc="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ressaltar</a:t>
            </a:r>
            <a:r>
              <a:rPr sz="1601" spc="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spc="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parcelamento</a:t>
            </a:r>
            <a:r>
              <a:rPr sz="1601" spc="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solo</a:t>
            </a:r>
            <a:r>
              <a:rPr sz="1601" spc="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</a:t>
            </a:r>
            <a:r>
              <a:rPr sz="1601" spc="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perder</a:t>
            </a:r>
            <a:r>
              <a:rPr sz="1601" spc="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espaço</a:t>
            </a:r>
            <a:r>
              <a:rPr sz="1601" spc="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para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3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informalidade,</a:t>
            </a:r>
            <a:r>
              <a:rPr sz="1601" spc="3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3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poderia</a:t>
            </a:r>
            <a:r>
              <a:rPr sz="1601" spc="3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gerar</a:t>
            </a:r>
            <a:r>
              <a:rPr sz="1601" spc="3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3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conjunto</a:t>
            </a:r>
            <a:r>
              <a:rPr sz="1601" spc="3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3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externalidades</a:t>
            </a:r>
            <a:r>
              <a:rPr sz="1601" spc="3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negativas,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como</a:t>
            </a:r>
            <a:r>
              <a:rPr sz="1601" spc="4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degradação</a:t>
            </a:r>
            <a:r>
              <a:rPr sz="1601" spc="4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4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solo,</a:t>
            </a:r>
            <a:r>
              <a:rPr sz="1601" spc="4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geração</a:t>
            </a:r>
            <a:r>
              <a:rPr sz="1601" spc="4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4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resíduos</a:t>
            </a:r>
            <a:r>
              <a:rPr sz="1601" spc="4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4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ausência</a:t>
            </a:r>
            <a:r>
              <a:rPr sz="1601" spc="4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4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arrecadação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fiscal.</a:t>
            </a:r>
            <a:r>
              <a:rPr sz="1601" spc="3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Eventual</a:t>
            </a:r>
            <a:r>
              <a:rPr sz="1601" spc="3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sobretaxação</a:t>
            </a:r>
            <a:r>
              <a:rPr sz="1601" spc="3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spc="38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spc="37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contribuiria</a:t>
            </a:r>
            <a:r>
              <a:rPr sz="1601" spc="37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3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3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surgimento</a:t>
            </a:r>
            <a:r>
              <a:rPr sz="1601" spc="38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(ou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eventual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expansão)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desse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tipo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informal.</a:t>
            </a:r>
            <a:endParaRPr sz="160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976" y="3163831"/>
            <a:ext cx="3763955" cy="258772"/>
          </a:xfrm>
          <a:prstGeom prst="rect">
            <a:avLst/>
          </a:prstGeom>
        </p:spPr>
        <p:txBody>
          <a:bodyPr vert="horz" wrap="square" lIns="0" tIns="12076" rIns="0" bIns="0" rtlCol="0">
            <a:spAutoFit/>
          </a:bodyPr>
          <a:lstStyle/>
          <a:p>
            <a:pPr marL="12711">
              <a:spcBef>
                <a:spcPts val="95"/>
              </a:spcBef>
            </a:pPr>
            <a:r>
              <a:rPr sz="1601" b="1" dirty="0">
                <a:solidFill>
                  <a:srgbClr val="7E7E7E"/>
                </a:solidFill>
                <a:latin typeface="Arial"/>
                <a:cs typeface="Arial"/>
              </a:rPr>
              <a:t>Composição</a:t>
            </a:r>
            <a:r>
              <a:rPr sz="1601" b="1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E7E7E"/>
                </a:solidFill>
                <a:latin typeface="Arial"/>
                <a:cs typeface="Arial"/>
              </a:rPr>
              <a:t>da</a:t>
            </a:r>
            <a:r>
              <a:rPr sz="1601" b="1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E7E7E"/>
                </a:solidFill>
                <a:latin typeface="Arial"/>
                <a:cs typeface="Arial"/>
              </a:rPr>
              <a:t>gleba</a:t>
            </a:r>
            <a:r>
              <a:rPr sz="1601" b="1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E7E7E"/>
                </a:solidFill>
                <a:latin typeface="Arial"/>
                <a:cs typeface="Arial"/>
              </a:rPr>
              <a:t>aprovada</a:t>
            </a:r>
            <a:r>
              <a:rPr sz="1601" b="1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E7E7E"/>
                </a:solidFill>
                <a:latin typeface="Arial"/>
                <a:cs typeface="Arial"/>
              </a:rPr>
              <a:t>em</a:t>
            </a:r>
            <a:r>
              <a:rPr sz="1601" b="1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1" b="1" spc="-25" dirty="0">
                <a:solidFill>
                  <a:srgbClr val="7E7E7E"/>
                </a:solidFill>
                <a:latin typeface="Arial"/>
                <a:cs typeface="Arial"/>
              </a:rPr>
              <a:t>SP</a:t>
            </a:r>
            <a:endParaRPr sz="1601" dirty="0">
              <a:latin typeface="Arial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43458A-F33B-DE58-255D-DB9853E97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70" y="429050"/>
            <a:ext cx="2668701" cy="72054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74B1705-B476-26A9-4064-EA9A5812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248" y="3807556"/>
            <a:ext cx="5404104" cy="1685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039" y="699522"/>
            <a:ext cx="10525346" cy="658674"/>
          </a:xfrm>
          <a:prstGeom prst="rect">
            <a:avLst/>
          </a:prstGeom>
        </p:spPr>
        <p:txBody>
          <a:bodyPr vert="horz" wrap="square" lIns="0" tIns="225584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100"/>
              </a:spcBef>
            </a:pPr>
            <a:r>
              <a:rPr sz="2800" b="1" dirty="0"/>
              <a:t>O</a:t>
            </a:r>
            <a:r>
              <a:rPr sz="2800" b="1" spc="-45" dirty="0"/>
              <a:t> </a:t>
            </a:r>
            <a:r>
              <a:rPr sz="2800" b="1" dirty="0"/>
              <a:t>Setor</a:t>
            </a:r>
            <a:r>
              <a:rPr sz="2800" b="1" spc="-25" dirty="0"/>
              <a:t> </a:t>
            </a:r>
            <a:r>
              <a:rPr sz="2800" b="1" dirty="0"/>
              <a:t>de</a:t>
            </a:r>
            <a:r>
              <a:rPr sz="2800" b="1" spc="-25" dirty="0"/>
              <a:t> </a:t>
            </a:r>
            <a:r>
              <a:rPr sz="2800" b="1" dirty="0"/>
              <a:t>Loteamentos</a:t>
            </a:r>
            <a:r>
              <a:rPr sz="2800" b="1" spc="-25" dirty="0"/>
              <a:t> </a:t>
            </a:r>
            <a:r>
              <a:rPr sz="2800" b="1" dirty="0"/>
              <a:t>e</a:t>
            </a:r>
            <a:r>
              <a:rPr sz="2800" b="1" spc="-40" dirty="0"/>
              <a:t> </a:t>
            </a:r>
            <a:r>
              <a:rPr sz="2800" b="1" dirty="0"/>
              <a:t>o</a:t>
            </a:r>
            <a:r>
              <a:rPr sz="2800" b="1" spc="-40" dirty="0"/>
              <a:t> </a:t>
            </a:r>
            <a:r>
              <a:rPr sz="2800" b="1" dirty="0"/>
              <a:t>Regime</a:t>
            </a:r>
            <a:r>
              <a:rPr sz="2800" b="1" spc="-15" dirty="0"/>
              <a:t> </a:t>
            </a:r>
            <a:r>
              <a:rPr sz="2800" b="1" spc="-10" dirty="0"/>
              <a:t>Tributário</a:t>
            </a:r>
            <a:r>
              <a:rPr sz="2800" b="1" spc="-135" dirty="0"/>
              <a:t> </a:t>
            </a:r>
            <a:r>
              <a:rPr sz="2800" b="1" spc="-10" dirty="0"/>
              <a:t>Atual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2378" y="1528920"/>
            <a:ext cx="10831699" cy="4787409"/>
          </a:xfrm>
          <a:prstGeom prst="rect">
            <a:avLst/>
          </a:prstGeom>
        </p:spPr>
        <p:txBody>
          <a:bodyPr vert="horz" wrap="square" lIns="0" tIns="2542" rIns="0" bIns="0" rtlCol="0">
            <a:spAutoFit/>
          </a:bodyPr>
          <a:lstStyle/>
          <a:p>
            <a:pPr marL="362911" marR="81353" indent="-287278">
              <a:lnSpc>
                <a:spcPct val="104099"/>
              </a:lnSpc>
              <a:spcBef>
                <a:spcPts val="20"/>
              </a:spcBef>
              <a:buChar char="•"/>
              <a:tabLst>
                <a:tab pos="362911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termos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tributação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direta,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desenvolvimento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urbano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foca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exclusivamente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de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PIS</a:t>
            </a:r>
            <a:r>
              <a:rPr sz="1802" baseline="25462" dirty="0">
                <a:solidFill>
                  <a:srgbClr val="77787A"/>
                </a:solidFill>
                <a:latin typeface="Arial"/>
                <a:cs typeface="Arial"/>
              </a:rPr>
              <a:t>1</a:t>
            </a:r>
            <a:r>
              <a:rPr sz="1802" spc="104" baseline="25462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COFINS</a:t>
            </a:r>
            <a:r>
              <a:rPr sz="1802" baseline="25462" dirty="0">
                <a:solidFill>
                  <a:srgbClr val="77787A"/>
                </a:solidFill>
                <a:latin typeface="Arial"/>
                <a:cs typeface="Arial"/>
              </a:rPr>
              <a:t>2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,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contribuições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sociais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são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cobradas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receita.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São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reguladas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pelas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Lei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nº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9.718/1998,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Lei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nº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10.147/2000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Lei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nº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10,833/2004,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suas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alíquotas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variam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acordo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seu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cumulatividade:</a:t>
            </a:r>
            <a:r>
              <a:rPr sz="1601" spc="50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0,65%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PIS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3,00%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COFINS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cumulativo,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1,65%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PIS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7,65%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COFINS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cumulativo.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No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caso,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tais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alíquotas</a:t>
            </a:r>
            <a:r>
              <a:rPr sz="1601" b="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incidiriam sobre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receita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decorrente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venda</a:t>
            </a:r>
            <a:r>
              <a:rPr sz="1601" b="1" spc="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dos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lotes.</a:t>
            </a:r>
            <a:endParaRPr sz="1601" dirty="0">
              <a:latin typeface="Arial"/>
              <a:cs typeface="Arial"/>
            </a:endParaRPr>
          </a:p>
          <a:p>
            <a:pPr>
              <a:spcBef>
                <a:spcPts val="145"/>
              </a:spcBef>
              <a:buClr>
                <a:srgbClr val="77787A"/>
              </a:buClr>
              <a:buFont typeface="Arial"/>
              <a:buChar char="•"/>
            </a:pPr>
            <a:endParaRPr sz="1601" dirty="0">
              <a:latin typeface="Arial"/>
              <a:cs typeface="Arial"/>
            </a:endParaRPr>
          </a:p>
          <a:p>
            <a:pPr marL="362911" marR="63557" indent="-287278">
              <a:lnSpc>
                <a:spcPct val="104200"/>
              </a:lnSpc>
              <a:buChar char="•"/>
              <a:tabLst>
                <a:tab pos="362911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0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determinação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cumulatividade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dá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acordo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apuração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lucro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Imposto 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Renda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Pessoa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Jurídica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(IRPJ):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empresas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apuram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lucro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presumido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recolhem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contribuições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pelo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cumulatividade,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aquelas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apuram pelo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lucro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real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recolhem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contribuições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de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cumulatividade.</a:t>
            </a:r>
            <a:endParaRPr sz="1601" dirty="0">
              <a:latin typeface="Arial"/>
              <a:cs typeface="Arial"/>
            </a:endParaRPr>
          </a:p>
          <a:p>
            <a:pPr>
              <a:spcBef>
                <a:spcPts val="145"/>
              </a:spcBef>
              <a:buClr>
                <a:srgbClr val="77787A"/>
              </a:buClr>
              <a:buFont typeface="Arial"/>
              <a:buChar char="•"/>
            </a:pPr>
            <a:endParaRPr sz="1601" dirty="0">
              <a:latin typeface="Arial"/>
              <a:cs typeface="Arial"/>
            </a:endParaRPr>
          </a:p>
          <a:p>
            <a:pPr marL="362911" marR="215459" indent="-287278">
              <a:lnSpc>
                <a:spcPct val="104099"/>
              </a:lnSpc>
              <a:buChar char="•"/>
              <a:tabLst>
                <a:tab pos="362911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Dados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Receita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Federal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obtidos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“Estudos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Setoriais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Pessoas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Jurídicas”</a:t>
            </a:r>
            <a:r>
              <a:rPr sz="1601" spc="38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indicam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vasta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maioria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das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empresas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optam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pelo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lucro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presumido,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estando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sujeitos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PIS/COFINS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cumulativo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à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alíquota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3,65%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incidente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receita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venda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lotes.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Encontra-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se,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porém,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algumas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empresas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se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submetem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recolhimento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lucro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real,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modo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enquadrariam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cumulativo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de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PIS/COFINS.</a:t>
            </a:r>
            <a:endParaRPr sz="1601" dirty="0">
              <a:latin typeface="Arial"/>
              <a:cs typeface="Arial"/>
            </a:endParaRPr>
          </a:p>
          <a:p>
            <a:pPr>
              <a:spcBef>
                <a:spcPts val="561"/>
              </a:spcBef>
            </a:pPr>
            <a:endParaRPr sz="1601" dirty="0">
              <a:latin typeface="Arial"/>
              <a:cs typeface="Arial"/>
            </a:endParaRPr>
          </a:p>
          <a:p>
            <a:pPr marL="76269"/>
            <a:r>
              <a:rPr sz="1051" baseline="27777" dirty="0">
                <a:solidFill>
                  <a:srgbClr val="77787A"/>
                </a:solidFill>
                <a:latin typeface="Arial"/>
                <a:cs typeface="Arial"/>
              </a:rPr>
              <a:t>1</a:t>
            </a:r>
            <a:r>
              <a:rPr sz="1051" spc="-7" baseline="27777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Contribuição</a:t>
            </a:r>
            <a:r>
              <a:rPr sz="11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ao</a:t>
            </a:r>
            <a:r>
              <a:rPr sz="11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Programa</a:t>
            </a:r>
            <a:r>
              <a:rPr sz="11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1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Integração</a:t>
            </a:r>
            <a:r>
              <a:rPr sz="11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spc="-10" dirty="0">
                <a:solidFill>
                  <a:srgbClr val="77787A"/>
                </a:solidFill>
                <a:latin typeface="Arial"/>
                <a:cs typeface="Arial"/>
              </a:rPr>
              <a:t>Social,</a:t>
            </a:r>
            <a:endParaRPr sz="1101" dirty="0">
              <a:latin typeface="Arial"/>
              <a:cs typeface="Arial"/>
            </a:endParaRPr>
          </a:p>
          <a:p>
            <a:pPr marL="76269">
              <a:spcBef>
                <a:spcPts val="50"/>
              </a:spcBef>
            </a:pPr>
            <a:r>
              <a:rPr sz="1051" baseline="27777" dirty="0">
                <a:solidFill>
                  <a:srgbClr val="77787A"/>
                </a:solidFill>
                <a:latin typeface="Arial"/>
                <a:cs typeface="Arial"/>
              </a:rPr>
              <a:t>2</a:t>
            </a:r>
            <a:r>
              <a:rPr sz="1051" spc="7" baseline="27777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Contribuição</a:t>
            </a:r>
            <a:r>
              <a:rPr sz="11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1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1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spc="-10" dirty="0">
                <a:solidFill>
                  <a:srgbClr val="77787A"/>
                </a:solidFill>
                <a:latin typeface="Arial"/>
                <a:cs typeface="Arial"/>
              </a:rPr>
              <a:t>Financiamento</a:t>
            </a:r>
            <a:r>
              <a:rPr sz="11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1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Seguridade</a:t>
            </a:r>
            <a:r>
              <a:rPr sz="11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spc="-10" dirty="0">
                <a:solidFill>
                  <a:srgbClr val="77787A"/>
                </a:solidFill>
                <a:latin typeface="Arial"/>
                <a:cs typeface="Arial"/>
              </a:rPr>
              <a:t>Social.</a:t>
            </a:r>
            <a:endParaRPr sz="1101" dirty="0"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9D6691-9887-C37C-DE62-CE0ADAF3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49" y="308310"/>
            <a:ext cx="2668701" cy="720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039" y="668745"/>
            <a:ext cx="10525346" cy="720229"/>
          </a:xfrm>
          <a:prstGeom prst="rect">
            <a:avLst/>
          </a:prstGeom>
        </p:spPr>
        <p:txBody>
          <a:bodyPr vert="horz" wrap="square" lIns="0" tIns="225584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100"/>
              </a:spcBef>
            </a:pPr>
            <a:r>
              <a:rPr sz="3200" b="1" dirty="0"/>
              <a:t>O</a:t>
            </a:r>
            <a:r>
              <a:rPr sz="3200" b="1" spc="-45" dirty="0"/>
              <a:t> </a:t>
            </a:r>
            <a:r>
              <a:rPr sz="3200" b="1" dirty="0"/>
              <a:t>Setor</a:t>
            </a:r>
            <a:r>
              <a:rPr sz="3200" b="1" spc="-25" dirty="0"/>
              <a:t> </a:t>
            </a:r>
            <a:r>
              <a:rPr sz="3200" b="1" dirty="0"/>
              <a:t>de</a:t>
            </a:r>
            <a:r>
              <a:rPr sz="3200" b="1" spc="-25" dirty="0"/>
              <a:t> </a:t>
            </a:r>
            <a:r>
              <a:rPr sz="3200" b="1" dirty="0"/>
              <a:t>Loteamentos</a:t>
            </a:r>
            <a:r>
              <a:rPr sz="3200" b="1" spc="-25" dirty="0"/>
              <a:t> </a:t>
            </a:r>
            <a:r>
              <a:rPr sz="3200" b="1" dirty="0"/>
              <a:t>e</a:t>
            </a:r>
            <a:r>
              <a:rPr sz="3200" b="1" spc="-40" dirty="0"/>
              <a:t> </a:t>
            </a:r>
            <a:r>
              <a:rPr sz="3200" b="1" dirty="0"/>
              <a:t>o</a:t>
            </a:r>
            <a:r>
              <a:rPr sz="3200" b="1" spc="-40" dirty="0"/>
              <a:t> </a:t>
            </a:r>
            <a:r>
              <a:rPr sz="3200" b="1" dirty="0"/>
              <a:t>Regime</a:t>
            </a:r>
            <a:r>
              <a:rPr sz="3200" b="1" spc="-15" dirty="0"/>
              <a:t> </a:t>
            </a:r>
            <a:r>
              <a:rPr sz="3200" b="1" spc="-10" dirty="0"/>
              <a:t>Tributário</a:t>
            </a:r>
            <a:r>
              <a:rPr sz="3200" b="1" spc="-135" dirty="0"/>
              <a:t> </a:t>
            </a:r>
            <a:r>
              <a:rPr sz="3200" b="1" spc="-10" dirty="0"/>
              <a:t>Atual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937" y="1528920"/>
            <a:ext cx="10678523" cy="3094352"/>
          </a:xfrm>
          <a:prstGeom prst="rect">
            <a:avLst/>
          </a:prstGeom>
        </p:spPr>
        <p:txBody>
          <a:bodyPr vert="horz" wrap="square" lIns="0" tIns="2542" rIns="0" bIns="0" rtlCol="0">
            <a:spAutoFit/>
          </a:bodyPr>
          <a:lstStyle/>
          <a:p>
            <a:pPr marL="299354" marR="5085" indent="-287278">
              <a:lnSpc>
                <a:spcPct val="104000"/>
              </a:lnSpc>
              <a:spcBef>
                <a:spcPts val="20"/>
              </a:spcBef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pese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haja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incidência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ISS,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ICMS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IPI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diretamente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loteamento,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tais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impostos,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junto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próprias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contribuições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PIS/COFINS,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incidem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serviços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tomados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pela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atividade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e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pelos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insumos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utilizados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acabam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compondo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indiretamente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carga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loteadoras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por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meio</a:t>
            </a:r>
            <a:r>
              <a:rPr sz="1601" spc="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u="heavy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de</a:t>
            </a:r>
            <a:r>
              <a:rPr sz="1601" u="heavy" spc="-35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i="1" u="heavy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hidden</a:t>
            </a:r>
            <a:r>
              <a:rPr sz="1601" b="1" i="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i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tax</a:t>
            </a:r>
            <a:r>
              <a:rPr sz="1601" b="1" i="1" u="sng" spc="-25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ou</a:t>
            </a:r>
            <a:r>
              <a:rPr sz="1601" b="1" u="sng" spc="-35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resíduo</a:t>
            </a:r>
            <a:r>
              <a:rPr sz="1601" b="1" u="sng" spc="-2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tributário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;</a:t>
            </a:r>
            <a:endParaRPr sz="1601" dirty="0">
              <a:latin typeface="Arial"/>
              <a:cs typeface="Arial"/>
            </a:endParaRPr>
          </a:p>
          <a:p>
            <a:pPr>
              <a:spcBef>
                <a:spcPts val="155"/>
              </a:spcBef>
              <a:buClr>
                <a:srgbClr val="77787A"/>
              </a:buClr>
              <a:buFont typeface="Arial"/>
              <a:buChar char="•"/>
            </a:pPr>
            <a:endParaRPr sz="1601" dirty="0">
              <a:latin typeface="Arial"/>
              <a:cs typeface="Arial"/>
            </a:endParaRPr>
          </a:p>
          <a:p>
            <a:pPr marL="299354" marR="331768" indent="-287278">
              <a:lnSpc>
                <a:spcPct val="104099"/>
              </a:lnSpc>
              <a:spcBef>
                <a:spcPts val="5"/>
              </a:spcBef>
              <a:buFont typeface="Arial"/>
              <a:buChar char="•"/>
              <a:tabLst>
                <a:tab pos="299354" algn="l"/>
              </a:tabLst>
            </a:pP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Exemplo: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serviço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marketing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tomado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pela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loteadora,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prestado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por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empresa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recolhe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IRPJ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lucro presumido.</a:t>
            </a:r>
            <a:r>
              <a:rPr sz="1601" spc="-10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empresa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presta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serviço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loteadora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recolhe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ISS,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PIS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COFINS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prestação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seu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serviço,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todos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estes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tributos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cumulativos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b="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são</a:t>
            </a:r>
            <a:r>
              <a:rPr sz="1601" b="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repassados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via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preço.</a:t>
            </a:r>
            <a:endParaRPr sz="1601" dirty="0">
              <a:latin typeface="Arial"/>
              <a:cs typeface="Arial"/>
            </a:endParaRPr>
          </a:p>
          <a:p>
            <a:pPr>
              <a:spcBef>
                <a:spcPts val="160"/>
              </a:spcBef>
              <a:buClr>
                <a:srgbClr val="77787A"/>
              </a:buClr>
              <a:buFont typeface="Arial"/>
              <a:buChar char="•"/>
            </a:pPr>
            <a:endParaRPr sz="1601" dirty="0">
              <a:latin typeface="Arial"/>
              <a:cs typeface="Arial"/>
            </a:endParaRPr>
          </a:p>
          <a:p>
            <a:pPr marL="299354" marR="163342" indent="-287278" algn="just">
              <a:lnSpc>
                <a:spcPct val="103800"/>
              </a:lnSpc>
              <a:buChar char="•"/>
              <a:tabLst>
                <a:tab pos="299354" algn="l"/>
                <a:tab pos="300625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	Segundo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Estudo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FM/Derraick,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elaborado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base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dados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fornecidos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pela</a:t>
            </a:r>
            <a:r>
              <a:rPr sz="1601" spc="-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AELO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(que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obteve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acesso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dados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efetivos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empresas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setor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loteamento),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além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lang="pt-BR" sz="1601" spc="-30" dirty="0">
                <a:solidFill>
                  <a:srgbClr val="77787A"/>
                </a:solidFill>
                <a:latin typeface="Arial"/>
                <a:cs typeface="Arial"/>
              </a:rPr>
              <a:t>1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,</a:t>
            </a:r>
            <a:r>
              <a:rPr lang="pt-BR" sz="1601" dirty="0">
                <a:solidFill>
                  <a:srgbClr val="77787A"/>
                </a:solidFill>
                <a:latin typeface="Arial"/>
                <a:cs typeface="Arial"/>
              </a:rPr>
              <a:t>85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%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PIS/COFINS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incidente</a:t>
            </a:r>
            <a:r>
              <a:rPr sz="1601" spc="-6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venda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de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lotes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há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ainda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incidência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2,67%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resíduo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tributário,</a:t>
            </a:r>
            <a:r>
              <a:rPr sz="1601" spc="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compondo</a:t>
            </a:r>
            <a:r>
              <a:rPr sz="1601" b="1" u="sng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uma</a:t>
            </a:r>
            <a:r>
              <a:rPr sz="1601" b="1" u="sng" spc="-3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carga</a:t>
            </a:r>
            <a:r>
              <a:rPr sz="1601" b="1" u="sng" spc="-3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total</a:t>
            </a:r>
            <a:r>
              <a:rPr sz="1601" b="1" u="sng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de</a:t>
            </a:r>
            <a:r>
              <a:rPr sz="1601" b="1" u="sng" spc="-35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lang="pt-BR" sz="1601" b="1" u="sng" spc="-35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4</a:t>
            </a:r>
            <a:r>
              <a:rPr sz="1601" b="1" u="sng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,</a:t>
            </a:r>
            <a:r>
              <a:rPr lang="pt-BR" sz="1601" b="1" u="sng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5</a:t>
            </a:r>
            <a:r>
              <a:rPr sz="1601" b="1" u="sng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2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%.</a:t>
            </a:r>
            <a:endParaRPr sz="160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9366" y="6163683"/>
            <a:ext cx="4451026" cy="182398"/>
          </a:xfrm>
          <a:prstGeom prst="rect">
            <a:avLst/>
          </a:prstGeom>
        </p:spPr>
        <p:txBody>
          <a:bodyPr vert="horz" wrap="square" lIns="0" tIns="12712" rIns="0" bIns="0" rtlCol="0">
            <a:spAutoFit/>
          </a:bodyPr>
          <a:lstStyle/>
          <a:p>
            <a:pPr marL="12711">
              <a:spcBef>
                <a:spcPts val="100"/>
              </a:spcBef>
            </a:pP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Fonte:</a:t>
            </a:r>
            <a:r>
              <a:rPr sz="11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Estudo</a:t>
            </a:r>
            <a:r>
              <a:rPr sz="11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FM/Derraick</a:t>
            </a:r>
            <a:r>
              <a:rPr sz="11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1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dados</a:t>
            </a:r>
            <a:r>
              <a:rPr sz="11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AELO.</a:t>
            </a:r>
            <a:r>
              <a:rPr sz="11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dirty="0">
                <a:solidFill>
                  <a:srgbClr val="77787A"/>
                </a:solidFill>
                <a:latin typeface="Arial"/>
                <a:cs typeface="Arial"/>
              </a:rPr>
              <a:t>Elaboração:</a:t>
            </a:r>
            <a:r>
              <a:rPr sz="11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101" i="1" spc="-10" dirty="0">
                <a:solidFill>
                  <a:srgbClr val="77787A"/>
                </a:solidFill>
                <a:latin typeface="Arial"/>
                <a:cs typeface="Arial"/>
              </a:rPr>
              <a:t>Tendências.</a:t>
            </a:r>
            <a:endParaRPr sz="1101">
              <a:latin typeface="Arial"/>
              <a:cs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C1A05E-9AB9-4673-AA23-19B73200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875" y="308310"/>
            <a:ext cx="2668701" cy="72054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2963F7-A9B5-A671-9313-4D2AB56E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733" y="4896226"/>
            <a:ext cx="3176291" cy="8657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15938" y="1305498"/>
            <a:ext cx="10798013" cy="4812676"/>
          </a:xfrm>
          <a:prstGeom prst="rect">
            <a:avLst/>
          </a:prstGeom>
        </p:spPr>
        <p:txBody>
          <a:bodyPr vert="horz" wrap="square" lIns="0" tIns="2542" rIns="0" bIns="0" rtlCol="0">
            <a:spAutoFit/>
          </a:bodyPr>
          <a:lstStyle/>
          <a:p>
            <a:pPr marL="299354" marR="177324" indent="-287278">
              <a:lnSpc>
                <a:spcPct val="103800"/>
              </a:lnSpc>
              <a:spcBef>
                <a:spcPts val="20"/>
              </a:spcBef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14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introdução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IVA</a:t>
            </a:r>
            <a:r>
              <a:rPr sz="1601" spc="-8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dual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(CBS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IBS),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conforme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proposto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Reforma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Tributária,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visa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eliminar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cumulatividade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do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sistema</a:t>
            </a:r>
            <a:r>
              <a:rPr sz="1601" spc="-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tributário.</a:t>
            </a:r>
            <a:endParaRPr sz="1601">
              <a:latin typeface="Arial"/>
              <a:cs typeface="Arial"/>
            </a:endParaRPr>
          </a:p>
          <a:p>
            <a:pPr>
              <a:spcBef>
                <a:spcPts val="235"/>
              </a:spcBef>
              <a:buClr>
                <a:srgbClr val="77787A"/>
              </a:buClr>
              <a:buFont typeface="Arial"/>
              <a:buChar char="•"/>
            </a:pPr>
            <a:endParaRPr sz="1601">
              <a:latin typeface="Arial"/>
              <a:cs typeface="Arial"/>
            </a:endParaRPr>
          </a:p>
          <a:p>
            <a:pPr marL="299354" indent="-286643">
              <a:spcBef>
                <a:spcPts val="5"/>
              </a:spcBef>
              <a:buChar char="•"/>
              <a:tabLst>
                <a:tab pos="299354" algn="l"/>
              </a:tabLst>
            </a:pP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Espera-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aumento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alíquotas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nominais,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porém, será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possível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deduzir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impostos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já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pagos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nas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etapas</a:t>
            </a:r>
            <a:endParaRPr sz="1601">
              <a:latin typeface="Arial"/>
              <a:cs typeface="Arial"/>
            </a:endParaRPr>
          </a:p>
          <a:p>
            <a:pPr marL="299354">
              <a:spcBef>
                <a:spcPts val="85"/>
              </a:spcBef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anteriores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processo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produtivo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através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tributários,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alinhando-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ao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princípio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neutralidade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fiscal.</a:t>
            </a:r>
            <a:endParaRPr sz="1601">
              <a:latin typeface="Arial"/>
              <a:cs typeface="Arial"/>
            </a:endParaRPr>
          </a:p>
          <a:p>
            <a:pPr>
              <a:spcBef>
                <a:spcPts val="140"/>
              </a:spcBef>
            </a:pPr>
            <a:endParaRPr sz="1601">
              <a:latin typeface="Arial"/>
              <a:cs typeface="Arial"/>
            </a:endParaRPr>
          </a:p>
          <a:p>
            <a:pPr marL="299354" marR="5085" indent="-287278">
              <a:lnSpc>
                <a:spcPct val="104400"/>
              </a:lnSpc>
              <a:buChar char="•"/>
              <a:tabLst>
                <a:tab pos="299354" algn="l"/>
              </a:tabLst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sistema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IVA</a:t>
            </a:r>
            <a:r>
              <a:rPr sz="1601" spc="-8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adequado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setores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ciclos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produtivos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curtos,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onde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há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sobreposição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frequente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entre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receitas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despesas,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comum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setores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industriais.</a:t>
            </a:r>
            <a:endParaRPr sz="1601">
              <a:latin typeface="Arial"/>
              <a:cs typeface="Arial"/>
            </a:endParaRPr>
          </a:p>
          <a:p>
            <a:pPr>
              <a:spcBef>
                <a:spcPts val="235"/>
              </a:spcBef>
              <a:buClr>
                <a:srgbClr val="77787A"/>
              </a:buClr>
              <a:buFont typeface="Arial"/>
              <a:buChar char="•"/>
            </a:pPr>
            <a:endParaRPr sz="1601">
              <a:latin typeface="Arial"/>
              <a:cs typeface="Arial"/>
            </a:endParaRPr>
          </a:p>
          <a:p>
            <a:pPr marL="299354" indent="-286643">
              <a:spcBef>
                <a:spcPts val="5"/>
              </a:spcBef>
              <a:buFont typeface="Arial"/>
              <a:buChar char="•"/>
              <a:tabLst>
                <a:tab pos="299354" algn="l"/>
              </a:tabLst>
            </a:pP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Setor</a:t>
            </a:r>
            <a:r>
              <a:rPr sz="1601" b="1" u="sng" spc="-3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de</a:t>
            </a:r>
            <a:r>
              <a:rPr sz="1601" b="1" u="sng" spc="-35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 </a:t>
            </a:r>
            <a:r>
              <a:rPr sz="1601" b="1" u="sng" spc="-10" dirty="0">
                <a:solidFill>
                  <a:srgbClr val="77787A"/>
                </a:solidFill>
                <a:uFill>
                  <a:solidFill>
                    <a:srgbClr val="77787A"/>
                  </a:solidFill>
                </a:uFill>
                <a:latin typeface="Arial"/>
                <a:cs typeface="Arial"/>
              </a:rPr>
              <a:t>loteamento:</a:t>
            </a:r>
            <a:endParaRPr sz="1601">
              <a:latin typeface="Arial"/>
              <a:cs typeface="Arial"/>
            </a:endParaRPr>
          </a:p>
          <a:p>
            <a:pPr marL="985771" marR="512906" lvl="1" indent="-287278">
              <a:lnSpc>
                <a:spcPts val="1732"/>
              </a:lnSpc>
              <a:spcBef>
                <a:spcPts val="661"/>
              </a:spcBef>
              <a:buFont typeface="Arial"/>
              <a:buChar char="•"/>
              <a:tabLst>
                <a:tab pos="985771" algn="l"/>
              </a:tabLst>
            </a:pP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Longo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ciclo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produtivo:</a:t>
            </a:r>
            <a:r>
              <a:rPr sz="1601" b="1" spc="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compatível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regime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competência,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devido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extensão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tempo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necessário</a:t>
            </a:r>
            <a:r>
              <a:rPr sz="1601" spc="-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completar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os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projetos.</a:t>
            </a:r>
            <a:endParaRPr sz="1601">
              <a:latin typeface="Arial"/>
              <a:cs typeface="Arial"/>
            </a:endParaRPr>
          </a:p>
          <a:p>
            <a:pPr marL="985771" lvl="1" indent="-286643">
              <a:lnSpc>
                <a:spcPts val="1827"/>
              </a:lnSpc>
              <a:spcBef>
                <a:spcPts val="870"/>
              </a:spcBef>
              <a:buFont typeface="Arial"/>
              <a:buChar char="•"/>
              <a:tabLst>
                <a:tab pos="985771" algn="l"/>
              </a:tabLst>
            </a:pP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Período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transição: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longo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ciclo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produtivo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do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setor</a:t>
            </a:r>
            <a:r>
              <a:rPr sz="1601" spc="-1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pode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superar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até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mesmo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período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transição</a:t>
            </a:r>
            <a:endParaRPr sz="1601">
              <a:latin typeface="Arial"/>
              <a:cs typeface="Arial"/>
            </a:endParaRPr>
          </a:p>
          <a:p>
            <a:pPr marL="985771">
              <a:lnSpc>
                <a:spcPts val="1827"/>
              </a:lnSpc>
            </a:pP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estimado,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criando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incertezas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ainda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maiores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para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setor.</a:t>
            </a:r>
            <a:endParaRPr sz="1601">
              <a:latin typeface="Arial"/>
              <a:cs typeface="Arial"/>
            </a:endParaRPr>
          </a:p>
          <a:p>
            <a:pPr marL="985771" marR="221178" lvl="1" indent="-287278">
              <a:lnSpc>
                <a:spcPts val="1732"/>
              </a:lnSpc>
              <a:spcBef>
                <a:spcPts val="1131"/>
              </a:spcBef>
              <a:buFont typeface="Arial"/>
              <a:buChar char="•"/>
              <a:tabLst>
                <a:tab pos="985771" algn="l"/>
              </a:tabLst>
            </a:pP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Descasamento</a:t>
            </a:r>
            <a:r>
              <a:rPr sz="1601" b="1" spc="-2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despesas</a:t>
            </a:r>
            <a:r>
              <a:rPr sz="1601" b="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receitas:</a:t>
            </a:r>
            <a:r>
              <a:rPr sz="1601" b="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Gera</a:t>
            </a:r>
            <a:r>
              <a:rPr sz="1601" spc="-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intervalo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tempo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em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que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não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é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viável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a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utilização</a:t>
            </a:r>
            <a:r>
              <a:rPr sz="1601" spc="-7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de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tributários,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devido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à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distância</a:t>
            </a:r>
            <a:r>
              <a:rPr sz="1601" spc="-6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temporal</a:t>
            </a:r>
            <a:r>
              <a:rPr sz="1601" spc="-3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entre</a:t>
            </a:r>
            <a:r>
              <a:rPr sz="1601" spc="-3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débitos.</a:t>
            </a:r>
            <a:endParaRPr sz="1601">
              <a:latin typeface="Arial"/>
              <a:cs typeface="Arial"/>
            </a:endParaRPr>
          </a:p>
          <a:p>
            <a:pPr marL="985771" lvl="1" indent="-286643">
              <a:lnSpc>
                <a:spcPts val="1827"/>
              </a:lnSpc>
              <a:spcBef>
                <a:spcPts val="881"/>
              </a:spcBef>
              <a:buFont typeface="Arial"/>
              <a:buChar char="•"/>
              <a:tabLst>
                <a:tab pos="985771" algn="l"/>
              </a:tabLst>
            </a:pP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Aproveitamento dos</a:t>
            </a:r>
            <a:r>
              <a:rPr sz="1601" b="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b="1" dirty="0">
                <a:solidFill>
                  <a:srgbClr val="77787A"/>
                </a:solidFill>
                <a:latin typeface="Arial"/>
                <a:cs typeface="Arial"/>
              </a:rPr>
              <a:t>créditos:</a:t>
            </a:r>
            <a:r>
              <a:rPr sz="1601" b="1" spc="-1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Existe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falta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de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clareza</a:t>
            </a:r>
            <a:r>
              <a:rPr sz="1601" spc="-5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sobre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quando</a:t>
            </a:r>
            <a:r>
              <a:rPr sz="1601" spc="-5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e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como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os</a:t>
            </a:r>
            <a:r>
              <a:rPr sz="1601" spc="-45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créditos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dirty="0">
                <a:solidFill>
                  <a:srgbClr val="77787A"/>
                </a:solidFill>
                <a:latin typeface="Arial"/>
                <a:cs typeface="Arial"/>
              </a:rPr>
              <a:t>tributário</a:t>
            </a:r>
            <a:r>
              <a:rPr sz="1601" spc="-40" dirty="0">
                <a:solidFill>
                  <a:srgbClr val="77787A"/>
                </a:solidFill>
                <a:latin typeface="Arial"/>
                <a:cs typeface="Arial"/>
              </a:rPr>
              <a:t> </a:t>
            </a:r>
            <a:r>
              <a:rPr sz="1601" spc="-25" dirty="0">
                <a:solidFill>
                  <a:srgbClr val="77787A"/>
                </a:solidFill>
                <a:latin typeface="Arial"/>
                <a:cs typeface="Arial"/>
              </a:rPr>
              <a:t>são</a:t>
            </a:r>
            <a:endParaRPr sz="1601">
              <a:latin typeface="Arial"/>
              <a:cs typeface="Arial"/>
            </a:endParaRPr>
          </a:p>
          <a:p>
            <a:pPr marL="985771">
              <a:lnSpc>
                <a:spcPts val="1827"/>
              </a:lnSpc>
            </a:pPr>
            <a:r>
              <a:rPr sz="1601" spc="-10" dirty="0">
                <a:solidFill>
                  <a:srgbClr val="77787A"/>
                </a:solidFill>
                <a:latin typeface="Arial"/>
                <a:cs typeface="Arial"/>
              </a:rPr>
              <a:t>disponibilizados.</a:t>
            </a:r>
            <a:endParaRPr sz="1601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5937" y="390364"/>
            <a:ext cx="8246761" cy="382168"/>
          </a:xfrm>
          <a:prstGeom prst="rect">
            <a:avLst/>
          </a:prstGeom>
        </p:spPr>
        <p:txBody>
          <a:bodyPr vert="horz" wrap="square" lIns="0" tIns="12712" rIns="0" bIns="0" rtlCol="0" anchor="ctr">
            <a:spAutoFit/>
          </a:bodyPr>
          <a:lstStyle/>
          <a:p>
            <a:pPr marL="12711">
              <a:lnSpc>
                <a:spcPct val="100000"/>
              </a:lnSpc>
              <a:spcBef>
                <a:spcPts val="100"/>
              </a:spcBef>
            </a:pPr>
            <a:r>
              <a:rPr sz="2400" b="1" dirty="0"/>
              <a:t>Particularidades</a:t>
            </a:r>
            <a:r>
              <a:rPr sz="2400" b="1" spc="-55" dirty="0"/>
              <a:t> </a:t>
            </a:r>
            <a:r>
              <a:rPr sz="2400" b="1" dirty="0"/>
              <a:t>e</a:t>
            </a:r>
            <a:r>
              <a:rPr sz="2400" b="1" spc="-45" dirty="0"/>
              <a:t> </a:t>
            </a:r>
            <a:r>
              <a:rPr sz="2400" b="1" dirty="0"/>
              <a:t>preocupações</a:t>
            </a:r>
            <a:r>
              <a:rPr sz="2400" b="1" spc="-25" dirty="0"/>
              <a:t> </a:t>
            </a:r>
            <a:r>
              <a:rPr sz="2400" b="1" dirty="0"/>
              <a:t>do</a:t>
            </a:r>
            <a:r>
              <a:rPr sz="2400" b="1" spc="-55" dirty="0"/>
              <a:t> </a:t>
            </a:r>
            <a:r>
              <a:rPr sz="2400" b="1" dirty="0"/>
              <a:t>setor</a:t>
            </a:r>
            <a:r>
              <a:rPr sz="2400" b="1" spc="-40" dirty="0"/>
              <a:t> </a:t>
            </a:r>
            <a:r>
              <a:rPr sz="2400" b="1" dirty="0"/>
              <a:t>de</a:t>
            </a:r>
            <a:r>
              <a:rPr sz="2400" b="1" spc="-40" dirty="0"/>
              <a:t> </a:t>
            </a:r>
            <a:r>
              <a:rPr sz="2400" b="1" spc="-10" dirty="0"/>
              <a:t>loteamento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530" y="796010"/>
            <a:ext cx="1031560" cy="331142"/>
          </a:xfrm>
          <a:prstGeom prst="rect">
            <a:avLst/>
          </a:prstGeom>
        </p:spPr>
        <p:txBody>
          <a:bodyPr vert="horz" wrap="square" lIns="0" tIns="13347" rIns="0" bIns="0" rtlCol="0">
            <a:spAutoFit/>
          </a:bodyPr>
          <a:lstStyle/>
          <a:p>
            <a:pPr marL="12711">
              <a:spcBef>
                <a:spcPts val="105"/>
              </a:spcBef>
            </a:pPr>
            <a:r>
              <a:rPr sz="2002" b="1" spc="-10" dirty="0">
                <a:solidFill>
                  <a:srgbClr val="494948"/>
                </a:solidFill>
                <a:latin typeface="Arial"/>
                <a:cs typeface="Arial"/>
              </a:rPr>
              <a:t>Resumo</a:t>
            </a:r>
            <a:endParaRPr sz="2002">
              <a:latin typeface="Arial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14FFF4C-E571-B7EA-2D85-337A8FAD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875" y="308310"/>
            <a:ext cx="2668701" cy="720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1759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Setor de Loteamentos e o Regime Tributário Atual Importância econômica: externalidades e razoabilidade de tratamento especial</vt:lpstr>
      <vt:lpstr>O Setor de Loteamentos e o Regime Tributário Atual</vt:lpstr>
      <vt:lpstr>O Setor de Loteamentos e o Regime Tributário Atual</vt:lpstr>
      <vt:lpstr>Particularidades e preocupações do setor de loteamento</vt:lpstr>
      <vt:lpstr>Particularidades e preocupações do setor de loteamento</vt:lpstr>
      <vt:lpstr>Particularidades e preocupações do setor de loteamento</vt:lpstr>
      <vt:lpstr>Particularidades e preocupações do setor de loteamento Potenciais problemas durante a transição</vt:lpstr>
      <vt:lpstr>Particularidades e preocupações do setor de loteamento Habilitação dos créditos</vt:lpstr>
      <vt:lpstr>Considerações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Aelo</dc:creator>
  <cp:lastModifiedBy>Caio Portugal</cp:lastModifiedBy>
  <cp:revision>14</cp:revision>
  <dcterms:created xsi:type="dcterms:W3CDTF">2022-08-16T17:17:21Z</dcterms:created>
  <dcterms:modified xsi:type="dcterms:W3CDTF">2024-08-25T16:31:20Z</dcterms:modified>
</cp:coreProperties>
</file>