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6" r:id="rId4"/>
    <p:sldId id="260" r:id="rId5"/>
    <p:sldId id="262" r:id="rId6"/>
    <p:sldId id="265" r:id="rId7"/>
    <p:sldId id="263" r:id="rId8"/>
    <p:sldId id="264" r:id="rId9"/>
    <p:sldId id="268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FE3A-C331-45DB-BC96-E7C45B7E8165}" type="datetimeFigureOut">
              <a:rPr lang="pt-BR" smtClean="0"/>
              <a:pPr/>
              <a:t>03/11/2015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1FE5E-966A-4E5D-A1C7-DEE1D67D24B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FE3A-C331-45DB-BC96-E7C45B7E8165}" type="datetimeFigureOut">
              <a:rPr lang="pt-BR" smtClean="0"/>
              <a:pPr/>
              <a:t>03/11/2015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1FE5E-966A-4E5D-A1C7-DEE1D67D24B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FE3A-C331-45DB-BC96-E7C45B7E8165}" type="datetimeFigureOut">
              <a:rPr lang="pt-BR" smtClean="0"/>
              <a:pPr/>
              <a:t>03/11/2015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1FE5E-966A-4E5D-A1C7-DEE1D67D24B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FE3A-C331-45DB-BC96-E7C45B7E8165}" type="datetimeFigureOut">
              <a:rPr lang="pt-BR" smtClean="0"/>
              <a:pPr/>
              <a:t>03/11/2015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1FE5E-966A-4E5D-A1C7-DEE1D67D24B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FE3A-C331-45DB-BC96-E7C45B7E8165}" type="datetimeFigureOut">
              <a:rPr lang="pt-BR" smtClean="0"/>
              <a:pPr/>
              <a:t>03/11/2015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8C1FE5E-966A-4E5D-A1C7-DEE1D67D24B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FE3A-C331-45DB-BC96-E7C45B7E8165}" type="datetimeFigureOut">
              <a:rPr lang="pt-BR" smtClean="0"/>
              <a:pPr/>
              <a:t>03/11/2015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1FE5E-966A-4E5D-A1C7-DEE1D67D24B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FE3A-C331-45DB-BC96-E7C45B7E8165}" type="datetimeFigureOut">
              <a:rPr lang="pt-BR" smtClean="0"/>
              <a:pPr/>
              <a:t>03/11/2015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1FE5E-966A-4E5D-A1C7-DEE1D67D24B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FE3A-C331-45DB-BC96-E7C45B7E8165}" type="datetimeFigureOut">
              <a:rPr lang="pt-BR" smtClean="0"/>
              <a:pPr/>
              <a:t>03/11/2015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1FE5E-966A-4E5D-A1C7-DEE1D67D24B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FE3A-C331-45DB-BC96-E7C45B7E8165}" type="datetimeFigureOut">
              <a:rPr lang="pt-BR" smtClean="0"/>
              <a:pPr/>
              <a:t>03/11/2015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1FE5E-966A-4E5D-A1C7-DEE1D67D24B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FE3A-C331-45DB-BC96-E7C45B7E8165}" type="datetimeFigureOut">
              <a:rPr lang="pt-BR" smtClean="0"/>
              <a:pPr/>
              <a:t>03/11/2015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1FE5E-966A-4E5D-A1C7-DEE1D67D24B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pt-B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 no ícone para adicionar uma imagem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FE3A-C331-45DB-BC96-E7C45B7E8165}" type="datetimeFigureOut">
              <a:rPr lang="pt-BR" smtClean="0"/>
              <a:pPr/>
              <a:t>03/11/2015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1FE5E-966A-4E5D-A1C7-DEE1D67D24B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BEBFE3A-C331-45DB-BC96-E7C45B7E8165}" type="datetimeFigureOut">
              <a:rPr lang="pt-BR" smtClean="0"/>
              <a:pPr/>
              <a:t>03/11/2015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8C1FE5E-966A-4E5D-A1C7-DEE1D67D24B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44824"/>
            <a:ext cx="7787208" cy="4392488"/>
          </a:xfrm>
        </p:spPr>
        <p:txBody>
          <a:bodyPr/>
          <a:lstStyle/>
          <a:p>
            <a:pPr algn="ctr"/>
            <a:r>
              <a:rPr lang="pt-BR" sz="8000" dirty="0" smtClean="0">
                <a:solidFill>
                  <a:schemeClr val="tx1"/>
                </a:solidFill>
              </a:rPr>
              <a:t>Caso </a:t>
            </a:r>
            <a:r>
              <a:rPr lang="pt-BR" sz="8000" i="1" dirty="0" err="1" smtClean="0">
                <a:solidFill>
                  <a:schemeClr val="tx1"/>
                </a:solidFill>
              </a:rPr>
              <a:t>SwissLeaks</a:t>
            </a:r>
            <a:endParaRPr lang="pt-BR" sz="8000" i="1" dirty="0">
              <a:solidFill>
                <a:schemeClr val="tx1"/>
              </a:solidFill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600200" y="457200"/>
            <a:ext cx="6781800" cy="11890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t-BR" sz="3600" dirty="0" smtClean="0"/>
              <a:t>Divisão de Repressão a Crimes Financeiros e à Lavagem de Dinheiro - DFIN/DICOR</a:t>
            </a:r>
            <a:endParaRPr lang="pt-BR" sz="3600" dirty="0"/>
          </a:p>
        </p:txBody>
      </p:sp>
      <p:pic>
        <p:nvPicPr>
          <p:cNvPr id="4" name="Imagem 3" descr="brasao_P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381000"/>
            <a:ext cx="1066800" cy="130720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8298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Caso </a:t>
            </a:r>
            <a:r>
              <a:rPr lang="pt-BR" i="1" dirty="0" err="1"/>
              <a:t>SwissLeaks</a:t>
            </a:r>
            <a:r>
              <a:rPr lang="pt-BR" dirty="0"/>
              <a:t>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92075" indent="0" algn="just">
              <a:buNone/>
            </a:pPr>
            <a:r>
              <a:rPr lang="pt-BR" sz="2800" dirty="0"/>
              <a:t>Em fevereiro de 2015, o Consórcio Internacional de Jornalistas Investigativos – ICIJ (</a:t>
            </a:r>
            <a:r>
              <a:rPr lang="pt-BR" sz="2800" i="1" dirty="0" err="1"/>
              <a:t>International</a:t>
            </a:r>
            <a:r>
              <a:rPr lang="pt-BR" sz="2800" i="1" dirty="0"/>
              <a:t> Consortium </a:t>
            </a:r>
            <a:r>
              <a:rPr lang="pt-BR" sz="2800" i="1" dirty="0" err="1"/>
              <a:t>of</a:t>
            </a:r>
            <a:r>
              <a:rPr lang="pt-BR" sz="2800" i="1" dirty="0"/>
              <a:t> </a:t>
            </a:r>
            <a:r>
              <a:rPr lang="pt-BR" sz="2800" i="1" dirty="0" err="1"/>
              <a:t>Investigative</a:t>
            </a:r>
            <a:r>
              <a:rPr lang="pt-BR" sz="2800" i="1" dirty="0"/>
              <a:t> </a:t>
            </a:r>
            <a:r>
              <a:rPr lang="pt-BR" sz="2800" i="1" dirty="0" err="1"/>
              <a:t>Journalists</a:t>
            </a:r>
            <a:r>
              <a:rPr lang="pt-BR" sz="2800" dirty="0"/>
              <a:t>) publica notícia acerca da existência de milhares de contas secretas mantidas na agência do HSBC Private Bank de Genebra/Suíça dentre as quais contas ligadas a traficantes de armas e drogas, comerciantes de diamantes originários de regiões de conflito, ditadores e pessoas envolvidas e suspeitas de envolvimento em casos de corrupção e em outras atividades criminosas.</a:t>
            </a:r>
            <a:endParaRPr lang="pt-BR" sz="2800" dirty="0" smtClean="0"/>
          </a:p>
        </p:txBody>
      </p:sp>
    </p:spTree>
    <p:extLst>
      <p:ext uri="{BB962C8B-B14F-4D97-AF65-F5344CB8AC3E}">
        <p14:creationId xmlns="" xmlns:p14="http://schemas.microsoft.com/office/powerpoint/2010/main" val="1858109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Caso </a:t>
            </a:r>
            <a:r>
              <a:rPr lang="pt-BR" i="1" dirty="0" err="1"/>
              <a:t>SwissLeaks</a:t>
            </a:r>
            <a:r>
              <a:rPr lang="pt-BR" dirty="0"/>
              <a:t>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pt-BR" dirty="0" smtClean="0"/>
              <a:t>No mesmo contexto foi noticiada a existência de contas bancárias vinculadas a brasileiros e pessoas residentes no Brasil. </a:t>
            </a:r>
          </a:p>
          <a:p>
            <a:pPr algn="just"/>
            <a:endParaRPr lang="pt-BR" sz="2800" dirty="0" smtClean="0"/>
          </a:p>
        </p:txBody>
      </p:sp>
    </p:spTree>
    <p:extLst>
      <p:ext uri="{BB962C8B-B14F-4D97-AF65-F5344CB8AC3E}">
        <p14:creationId xmlns="" xmlns:p14="http://schemas.microsoft.com/office/powerpoint/2010/main" val="1858109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/>
              <a:t>Histórico Resumido da Investigação Policial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Courier New" pitchFamily="49" charset="0"/>
              <a:buChar char="o"/>
            </a:pPr>
            <a:r>
              <a:rPr lang="pt-BR" sz="2800" b="1" dirty="0" smtClean="0"/>
              <a:t>04/03/15:</a:t>
            </a:r>
            <a:r>
              <a:rPr lang="pt-BR" sz="2800" dirty="0" smtClean="0"/>
              <a:t> Instauração do IPL 01/2015 – DICOR/DPF</a:t>
            </a:r>
          </a:p>
          <a:p>
            <a:pPr>
              <a:buFont typeface="Courier New" pitchFamily="49" charset="0"/>
              <a:buChar char="o"/>
            </a:pPr>
            <a:r>
              <a:rPr lang="pt-BR" sz="2800" b="1" dirty="0" smtClean="0"/>
              <a:t>16/03/15: </a:t>
            </a:r>
            <a:r>
              <a:rPr lang="pt-BR" sz="2800" dirty="0" smtClean="0"/>
              <a:t>Data do pedido de cooperação jurídica internacional dirigido à França</a:t>
            </a:r>
          </a:p>
          <a:p>
            <a:pPr>
              <a:buFont typeface="Courier New" pitchFamily="49" charset="0"/>
              <a:buChar char="o"/>
            </a:pPr>
            <a:r>
              <a:rPr lang="pt-BR" sz="2800" b="1" dirty="0" smtClean="0"/>
              <a:t>03 e 04/06/15:</a:t>
            </a:r>
            <a:r>
              <a:rPr lang="pt-BR" sz="2800" dirty="0" smtClean="0"/>
              <a:t> Reunião na França entre a missão brasileira e as autoridades francesas que investigaram o caso do SWISSLEAKS</a:t>
            </a:r>
          </a:p>
          <a:p>
            <a:pPr>
              <a:buFont typeface="Courier New" pitchFamily="49" charset="0"/>
              <a:buChar char="o"/>
            </a:pPr>
            <a:r>
              <a:rPr lang="pt-BR" sz="2800" b="1" dirty="0" smtClean="0"/>
              <a:t>03/07/15: </a:t>
            </a:r>
            <a:r>
              <a:rPr lang="pt-BR" sz="2800" dirty="0" smtClean="0"/>
              <a:t>Encaminhamento do resultado do pedido de cooperação à Polícia Federal pelo DRCI/MJ;</a:t>
            </a:r>
          </a:p>
          <a:p>
            <a:pPr>
              <a:buFont typeface="Courier New" pitchFamily="49" charset="0"/>
              <a:buChar char="o"/>
            </a:pPr>
            <a:r>
              <a:rPr lang="pt-BR" sz="2800" b="1" dirty="0" smtClean="0"/>
              <a:t>15/10/15:</a:t>
            </a:r>
            <a:r>
              <a:rPr lang="pt-BR" sz="2800" dirty="0" smtClean="0"/>
              <a:t> Redistribuição do IPL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Recebimento do banco de dados do SWISSLEAKS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pt-BR" dirty="0" smtClean="0"/>
              <a:t>Recebimento do banco de dados em estado bruto</a:t>
            </a:r>
          </a:p>
          <a:p>
            <a:pPr>
              <a:buFont typeface="Courier New" pitchFamily="49" charset="0"/>
              <a:buChar char="o"/>
            </a:pPr>
            <a:r>
              <a:rPr lang="pt-BR" dirty="0" smtClean="0"/>
              <a:t>Aferição da integridade física e de conteúdo do material recebido</a:t>
            </a:r>
          </a:p>
          <a:p>
            <a:pPr>
              <a:buFont typeface="Courier New" pitchFamily="49" charset="0"/>
              <a:buChar char="o"/>
            </a:pPr>
            <a:r>
              <a:rPr lang="pt-BR" dirty="0" smtClean="0"/>
              <a:t>Realização de perícia para atestar a integridade do material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Estratégia Inicial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pt-BR" dirty="0" smtClean="0"/>
              <a:t>Tratamento do banco da dados</a:t>
            </a:r>
          </a:p>
          <a:p>
            <a:pPr>
              <a:buFont typeface="Courier New" pitchFamily="49" charset="0"/>
              <a:buChar char="o"/>
            </a:pPr>
            <a:r>
              <a:rPr lang="pt-BR" dirty="0" smtClean="0"/>
              <a:t>Migração da base para uma linguagem de fácil manuseio </a:t>
            </a:r>
          </a:p>
          <a:p>
            <a:pPr>
              <a:buFont typeface="Courier New" pitchFamily="49" charset="0"/>
              <a:buChar char="o"/>
            </a:pPr>
            <a:r>
              <a:rPr lang="pt-BR" dirty="0" smtClean="0"/>
              <a:t>Permitir a exploração do banco de dados por um usuário leigo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FASE ATUAL DA INVESTIGAÇÃO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pt-BR" dirty="0" smtClean="0"/>
              <a:t>Finalização da análise prévia, tratamento, e migração do banco de dados  </a:t>
            </a:r>
          </a:p>
          <a:p>
            <a:pPr>
              <a:buFont typeface="Courier New" pitchFamily="49" charset="0"/>
              <a:buChar char="o"/>
            </a:pPr>
            <a:r>
              <a:rPr lang="pt-BR" dirty="0" smtClean="0"/>
              <a:t>Elaboração de soluções de TI que permitam a exploração ágil e prática da base de dados</a:t>
            </a:r>
          </a:p>
          <a:p>
            <a:pPr>
              <a:buFont typeface="Courier New" pitchFamily="49" charset="0"/>
              <a:buChar char="o"/>
            </a:pPr>
            <a:r>
              <a:rPr lang="pt-BR" dirty="0" smtClean="0"/>
              <a:t>Estimativa de encerramento: final de novembro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LINHAS GERAIS DOS PRÓXIMOS PASSOS DA INVESTIGAÇÃO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pt-BR" dirty="0" smtClean="0"/>
              <a:t>Exploração do banco de dados visando à separação dos dados relevantes e dos dados irrelevantes para a investigação policial</a:t>
            </a:r>
          </a:p>
          <a:p>
            <a:pPr>
              <a:buFont typeface="Courier New" pitchFamily="49" charset="0"/>
              <a:buChar char="o"/>
            </a:pPr>
            <a:r>
              <a:rPr lang="pt-BR" dirty="0" smtClean="0"/>
              <a:t>Individualização das informações relevantes visando ao aprofundamento caso a caso dos fatos objeto do IPL.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7787208" cy="4392488"/>
          </a:xfrm>
        </p:spPr>
        <p:txBody>
          <a:bodyPr anchor="t">
            <a:normAutofit/>
          </a:bodyPr>
          <a:lstStyle/>
          <a:p>
            <a:pPr algn="l"/>
            <a:r>
              <a:rPr lang="pt-BR" sz="2800" dirty="0" smtClean="0">
                <a:solidFill>
                  <a:schemeClr val="tx1"/>
                </a:solidFill>
              </a:rPr>
              <a:t>Caso </a:t>
            </a:r>
            <a:r>
              <a:rPr lang="pt-BR" sz="2800" i="1" dirty="0" err="1" smtClean="0">
                <a:solidFill>
                  <a:schemeClr val="tx1"/>
                </a:solidFill>
              </a:rPr>
              <a:t>SwissLeaks</a:t>
            </a:r>
            <a:r>
              <a:rPr lang="pt-BR" sz="2800" i="1" dirty="0" smtClean="0">
                <a:solidFill>
                  <a:schemeClr val="tx1"/>
                </a:solidFill>
              </a:rPr>
              <a:t/>
            </a:r>
            <a:br>
              <a:rPr lang="pt-BR" sz="2800" i="1" dirty="0" smtClean="0">
                <a:solidFill>
                  <a:schemeClr val="tx1"/>
                </a:solidFill>
              </a:rPr>
            </a:br>
            <a:r>
              <a:rPr lang="pt-BR" sz="2800" i="1" dirty="0" smtClean="0">
                <a:solidFill>
                  <a:schemeClr val="tx1"/>
                </a:solidFill>
              </a:rPr>
              <a:t/>
            </a:r>
            <a:br>
              <a:rPr lang="pt-BR" sz="2800" i="1" dirty="0" smtClean="0">
                <a:solidFill>
                  <a:schemeClr val="tx1"/>
                </a:solidFill>
              </a:rPr>
            </a:br>
            <a:r>
              <a:rPr lang="pt-BR" sz="2800" i="1" dirty="0" smtClean="0">
                <a:solidFill>
                  <a:schemeClr val="tx1"/>
                </a:solidFill>
              </a:rPr>
              <a:t/>
            </a:r>
            <a:br>
              <a:rPr lang="pt-BR" sz="2800" i="1" dirty="0" smtClean="0">
                <a:solidFill>
                  <a:schemeClr val="tx1"/>
                </a:solidFill>
              </a:rPr>
            </a:br>
            <a:r>
              <a:rPr lang="pt-BR" sz="2800" i="1" dirty="0" smtClean="0">
                <a:solidFill>
                  <a:schemeClr val="tx1"/>
                </a:solidFill>
              </a:rPr>
              <a:t>OBRIGADO!</a:t>
            </a:r>
            <a:br>
              <a:rPr lang="pt-BR" sz="2800" i="1" dirty="0" smtClean="0">
                <a:solidFill>
                  <a:schemeClr val="tx1"/>
                </a:solidFill>
              </a:rPr>
            </a:br>
            <a:r>
              <a:rPr lang="pt-BR" sz="2800" i="1" dirty="0" smtClean="0">
                <a:solidFill>
                  <a:schemeClr val="tx1"/>
                </a:solidFill>
              </a:rPr>
              <a:t/>
            </a:r>
            <a:br>
              <a:rPr lang="pt-BR" sz="2800" i="1" dirty="0" smtClean="0">
                <a:solidFill>
                  <a:schemeClr val="tx1"/>
                </a:solidFill>
              </a:rPr>
            </a:br>
            <a:r>
              <a:rPr lang="pt-BR" sz="2800" i="1" dirty="0" smtClean="0">
                <a:solidFill>
                  <a:schemeClr val="tx1"/>
                </a:solidFill>
              </a:rPr>
              <a:t/>
            </a:r>
            <a:br>
              <a:rPr lang="pt-BR" sz="2800" i="1" dirty="0" smtClean="0">
                <a:solidFill>
                  <a:schemeClr val="tx1"/>
                </a:solidFill>
              </a:rPr>
            </a:br>
            <a:r>
              <a:rPr lang="pt-BR" sz="2800" i="1" dirty="0" smtClean="0">
                <a:solidFill>
                  <a:schemeClr val="tx1"/>
                </a:solidFill>
              </a:rPr>
              <a:t>Tomás de Almeida Vianna</a:t>
            </a:r>
            <a:br>
              <a:rPr lang="pt-BR" sz="2800" i="1" dirty="0" smtClean="0">
                <a:solidFill>
                  <a:schemeClr val="tx1"/>
                </a:solidFill>
              </a:rPr>
            </a:br>
            <a:r>
              <a:rPr lang="pt-BR" sz="2800" i="1" dirty="0" smtClean="0">
                <a:solidFill>
                  <a:schemeClr val="tx1"/>
                </a:solidFill>
              </a:rPr>
              <a:t>Delegado de Polícia Federal</a:t>
            </a:r>
            <a:br>
              <a:rPr lang="pt-BR" sz="2800" i="1" dirty="0" smtClean="0">
                <a:solidFill>
                  <a:schemeClr val="tx1"/>
                </a:solidFill>
              </a:rPr>
            </a:br>
            <a:r>
              <a:rPr lang="pt-BR" sz="2800" i="1" dirty="0" smtClean="0">
                <a:solidFill>
                  <a:schemeClr val="tx1"/>
                </a:solidFill>
              </a:rPr>
              <a:t>DFIN/DICOR</a:t>
            </a:r>
            <a:br>
              <a:rPr lang="pt-BR" sz="2800" i="1" dirty="0" smtClean="0">
                <a:solidFill>
                  <a:schemeClr val="tx1"/>
                </a:solidFill>
              </a:rPr>
            </a:br>
            <a:endParaRPr lang="pt-BR" sz="2800" i="1" dirty="0">
              <a:solidFill>
                <a:schemeClr val="tx1"/>
              </a:solidFill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600200" y="457200"/>
            <a:ext cx="6781800" cy="11890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dirty="0" smtClean="0"/>
              <a:t>Divisão de Repressão a Crimes Financeiros – DFIN/DICOR</a:t>
            </a:r>
            <a:endParaRPr lang="pt-BR" sz="4000" dirty="0"/>
          </a:p>
        </p:txBody>
      </p:sp>
      <p:pic>
        <p:nvPicPr>
          <p:cNvPr id="4" name="Imagem 3" descr="brasao_P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381000"/>
            <a:ext cx="1066800" cy="130720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8298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p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Áp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p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59</TotalTime>
  <Words>337</Words>
  <Application>Microsoft Office PowerPoint</Application>
  <PresentationFormat>Apresentação na tela (4:3)</PresentationFormat>
  <Paragraphs>29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Ápice</vt:lpstr>
      <vt:lpstr>Caso SwissLeaks</vt:lpstr>
      <vt:lpstr>Caso SwissLeaks:</vt:lpstr>
      <vt:lpstr>Caso SwissLeaks:</vt:lpstr>
      <vt:lpstr>Histórico Resumido da Investigação Policial</vt:lpstr>
      <vt:lpstr>Recebimento do banco de dados do SWISSLEAKS</vt:lpstr>
      <vt:lpstr>Estratégia Inicial</vt:lpstr>
      <vt:lpstr>FASE ATUAL DA INVESTIGAÇÃO</vt:lpstr>
      <vt:lpstr>LINHAS GERAIS DOS PRÓXIMOS PASSOS DA INVESTIGAÇÃO</vt:lpstr>
      <vt:lpstr>Caso SwissLeaks   OBRIGADO!   Tomás de Almeida Vianna Delegado de Polícia Federal DFIN/DICOR </vt:lpstr>
    </vt:vector>
  </TitlesOfParts>
  <Company>Deptº de Polícia Federal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Caso SwissLeaks</dc:title>
  <dc:creator>DICOR/DPF</dc:creator>
  <cp:lastModifiedBy>DICOR/DPF</cp:lastModifiedBy>
  <cp:revision>14</cp:revision>
  <dcterms:created xsi:type="dcterms:W3CDTF">2015-11-03T13:08:08Z</dcterms:created>
  <dcterms:modified xsi:type="dcterms:W3CDTF">2015-11-03T15:29:44Z</dcterms:modified>
</cp:coreProperties>
</file>