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385" r:id="rId5"/>
    <p:sldId id="256" r:id="rId6"/>
    <p:sldId id="257" r:id="rId7"/>
    <p:sldId id="302" r:id="rId8"/>
    <p:sldId id="383" r:id="rId9"/>
    <p:sldId id="311" r:id="rId10"/>
    <p:sldId id="309" r:id="rId11"/>
    <p:sldId id="386" r:id="rId12"/>
    <p:sldId id="307" r:id="rId13"/>
    <p:sldId id="308" r:id="rId14"/>
    <p:sldId id="388" r:id="rId15"/>
    <p:sldId id="387" r:id="rId16"/>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3252000-C374-AAF5-5E1C-B9EBC8E6A64E}" name="Roberta Rodrigues - BMAS" initials="RR" userId="S::robertarodrigues@bmas.com.br::34dff74d-e464-4423-b44b-e48e146a3f2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272B5D"/>
    <a:srgbClr val="171C66"/>
    <a:srgbClr val="4966AD"/>
    <a:srgbClr val="E2F0D9"/>
    <a:srgbClr val="CCFFCC"/>
    <a:srgbClr val="843C0C"/>
    <a:srgbClr val="003B4A"/>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F3F890-99DC-4011-8244-C6AB934DA207}" v="254" dt="2024-09-10T19:29:41.436"/>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enhum Estilo, Grade de Tabe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221" autoAdjust="0"/>
    <p:restoredTop sz="95033" autoAdjust="0"/>
  </p:normalViewPr>
  <p:slideViewPr>
    <p:cSldViewPr snapToGrid="0">
      <p:cViewPr varScale="1">
        <p:scale>
          <a:sx n="111" d="100"/>
          <a:sy n="111" d="100"/>
        </p:scale>
        <p:origin x="34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AA8922-A474-43E3-B1B1-00114EE6F0C7}" type="datetimeFigureOut">
              <a:rPr lang="pt-BR" smtClean="0"/>
              <a:t>12/09/2024</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49E55-57DD-4575-8FEF-315B9AB0582C}" type="slidenum">
              <a:rPr lang="pt-BR" smtClean="0"/>
              <a:t>‹nº›</a:t>
            </a:fld>
            <a:endParaRPr lang="pt-BR"/>
          </a:p>
        </p:txBody>
      </p:sp>
    </p:spTree>
    <p:extLst>
      <p:ext uri="{BB962C8B-B14F-4D97-AF65-F5344CB8AC3E}">
        <p14:creationId xmlns:p14="http://schemas.microsoft.com/office/powerpoint/2010/main" val="1312548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C0749E55-57DD-4575-8FEF-315B9AB0582C}" type="slidenum">
              <a:rPr lang="pt-BR" smtClean="0"/>
              <a:t>10</a:t>
            </a:fld>
            <a:endParaRPr lang="pt-BR"/>
          </a:p>
        </p:txBody>
      </p:sp>
    </p:spTree>
    <p:extLst>
      <p:ext uri="{BB962C8B-B14F-4D97-AF65-F5344CB8AC3E}">
        <p14:creationId xmlns:p14="http://schemas.microsoft.com/office/powerpoint/2010/main" val="2114037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3.svg"/><Relationship Id="rId7" Type="http://schemas.openxmlformats.org/officeDocument/2006/relationships/image" Target="../media/image15.svg"/><Relationship Id="rId2" Type="http://schemas.openxmlformats.org/officeDocument/2006/relationships/image" Target="../media/image12.png"/><Relationship Id="rId1" Type="http://schemas.openxmlformats.org/officeDocument/2006/relationships/slideMaster" Target="../slideMasters/slideMaster1.xml"/><Relationship Id="rId6" Type="http://schemas.openxmlformats.org/officeDocument/2006/relationships/image" Target="../media/image14.png"/><Relationship Id="rId5" Type="http://schemas.openxmlformats.org/officeDocument/2006/relationships/image" Target="../media/image10.svg"/><Relationship Id="rId4" Type="http://schemas.openxmlformats.org/officeDocument/2006/relationships/image" Target="../media/image9.png"/><Relationship Id="rId9" Type="http://schemas.openxmlformats.org/officeDocument/2006/relationships/image" Target="../media/image17.sv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F5C847-CED2-90DD-E259-3295DD798166}"/>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A8329A56-DE32-219E-369F-4D99A0FDD1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84ED78A6-15F6-7E47-CDF1-B090095F00DC}"/>
              </a:ext>
            </a:extLst>
          </p:cNvPr>
          <p:cNvSpPr>
            <a:spLocks noGrp="1"/>
          </p:cNvSpPr>
          <p:nvPr>
            <p:ph type="dt" sz="half" idx="10"/>
          </p:nvPr>
        </p:nvSpPr>
        <p:spPr/>
        <p:txBody>
          <a:bodyPr/>
          <a:lstStyle/>
          <a:p>
            <a:fld id="{A458808E-22D6-4B30-AEE7-974E57C6A374}" type="datetimeFigureOut">
              <a:rPr lang="pt-BR" smtClean="0"/>
              <a:t>12/09/2024</a:t>
            </a:fld>
            <a:endParaRPr lang="pt-BR"/>
          </a:p>
        </p:txBody>
      </p:sp>
      <p:sp>
        <p:nvSpPr>
          <p:cNvPr id="5" name="Espaço Reservado para Rodapé 4">
            <a:extLst>
              <a:ext uri="{FF2B5EF4-FFF2-40B4-BE49-F238E27FC236}">
                <a16:creationId xmlns:a16="http://schemas.microsoft.com/office/drawing/2014/main" id="{1E8046DF-4150-A6B0-D479-E34B1BD74F4A}"/>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9D3E355-4BAA-7145-D2D3-835F2BFB08E6}"/>
              </a:ext>
            </a:extLst>
          </p:cNvPr>
          <p:cNvSpPr>
            <a:spLocks noGrp="1"/>
          </p:cNvSpPr>
          <p:nvPr>
            <p:ph type="sldNum" sz="quarter" idx="12"/>
          </p:nvPr>
        </p:nvSpPr>
        <p:spPr/>
        <p:txBody>
          <a:bodyPr/>
          <a:lstStyle/>
          <a:p>
            <a:fld id="{90EABD7E-D11A-4964-8D15-5DBB6821E0B2}" type="slidenum">
              <a:rPr lang="pt-BR" smtClean="0"/>
              <a:t>‹nº›</a:t>
            </a:fld>
            <a:endParaRPr lang="pt-BR"/>
          </a:p>
        </p:txBody>
      </p:sp>
    </p:spTree>
    <p:extLst>
      <p:ext uri="{BB962C8B-B14F-4D97-AF65-F5344CB8AC3E}">
        <p14:creationId xmlns:p14="http://schemas.microsoft.com/office/powerpoint/2010/main" val="519177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yout Personalizado">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4AEB56EC-ED75-B9D9-497B-9557033D8B6E}"/>
              </a:ext>
            </a:extLst>
          </p:cNvPr>
          <p:cNvSpPr/>
          <p:nvPr userDrawn="1"/>
        </p:nvSpPr>
        <p:spPr>
          <a:xfrm>
            <a:off x="428" y="0"/>
            <a:ext cx="12191144" cy="6857615"/>
          </a:xfrm>
          <a:custGeom>
            <a:avLst/>
            <a:gdLst/>
            <a:ahLst/>
            <a:cxnLst/>
            <a:rect l="l" t="t" r="r" b="b"/>
            <a:pathLst>
              <a:path w="20104100" h="11308715">
                <a:moveTo>
                  <a:pt x="20104099" y="0"/>
                </a:moveTo>
                <a:lnTo>
                  <a:pt x="0" y="0"/>
                </a:lnTo>
                <a:lnTo>
                  <a:pt x="0" y="11308556"/>
                </a:lnTo>
                <a:lnTo>
                  <a:pt x="20104099" y="11308556"/>
                </a:lnTo>
                <a:lnTo>
                  <a:pt x="20104099" y="0"/>
                </a:lnTo>
                <a:close/>
              </a:path>
            </a:pathLst>
          </a:custGeom>
          <a:solidFill>
            <a:srgbClr val="161C66"/>
          </a:solidFill>
        </p:spPr>
        <p:txBody>
          <a:bodyPr wrap="square" lIns="0" tIns="0" rIns="0" bIns="0" rtlCol="0"/>
          <a:lstStyle/>
          <a:p>
            <a:endParaRPr sz="1092"/>
          </a:p>
        </p:txBody>
      </p:sp>
      <p:grpSp>
        <p:nvGrpSpPr>
          <p:cNvPr id="7" name="object 3">
            <a:extLst>
              <a:ext uri="{FF2B5EF4-FFF2-40B4-BE49-F238E27FC236}">
                <a16:creationId xmlns:a16="http://schemas.microsoft.com/office/drawing/2014/main" id="{CB3CA616-9E38-B815-5FB7-31E22CAD73C0}"/>
              </a:ext>
            </a:extLst>
          </p:cNvPr>
          <p:cNvGrpSpPr/>
          <p:nvPr userDrawn="1"/>
        </p:nvGrpSpPr>
        <p:grpSpPr>
          <a:xfrm>
            <a:off x="428" y="-5714"/>
            <a:ext cx="11675343" cy="6868948"/>
            <a:chOff x="0" y="-9424"/>
            <a:chExt cx="19253505" cy="11327404"/>
          </a:xfrm>
        </p:grpSpPr>
        <p:pic>
          <p:nvPicPr>
            <p:cNvPr id="8" name="object 4">
              <a:extLst>
                <a:ext uri="{FF2B5EF4-FFF2-40B4-BE49-F238E27FC236}">
                  <a16:creationId xmlns:a16="http://schemas.microsoft.com/office/drawing/2014/main" id="{057E8299-C097-C165-2853-0E112F3C9DD6}"/>
                </a:ext>
              </a:extLst>
            </p:cNvPr>
            <p:cNvPicPr/>
            <p:nvPr userDrawn="1"/>
          </p:nvPicPr>
          <p:blipFill>
            <a:blip r:embed="rId2" cstate="print"/>
            <a:stretch>
              <a:fillRect/>
            </a:stretch>
          </p:blipFill>
          <p:spPr>
            <a:xfrm>
              <a:off x="187895" y="-9424"/>
              <a:ext cx="19065610" cy="11327404"/>
            </a:xfrm>
            <a:prstGeom prst="rect">
              <a:avLst/>
            </a:prstGeom>
          </p:spPr>
        </p:pic>
        <p:sp>
          <p:nvSpPr>
            <p:cNvPr id="9" name="object 5">
              <a:extLst>
                <a:ext uri="{FF2B5EF4-FFF2-40B4-BE49-F238E27FC236}">
                  <a16:creationId xmlns:a16="http://schemas.microsoft.com/office/drawing/2014/main" id="{88718C1E-54AE-BA25-4285-BAB9291CEE4A}"/>
                </a:ext>
              </a:extLst>
            </p:cNvPr>
            <p:cNvSpPr/>
            <p:nvPr/>
          </p:nvSpPr>
          <p:spPr>
            <a:xfrm>
              <a:off x="6035157" y="1683869"/>
              <a:ext cx="3573779" cy="1696720"/>
            </a:xfrm>
            <a:custGeom>
              <a:avLst/>
              <a:gdLst/>
              <a:ahLst/>
              <a:cxnLst/>
              <a:rect l="l" t="t" r="r" b="b"/>
              <a:pathLst>
                <a:path w="3573779" h="1696720">
                  <a:moveTo>
                    <a:pt x="1337781" y="0"/>
                  </a:moveTo>
                  <a:lnTo>
                    <a:pt x="0" y="1137263"/>
                  </a:lnTo>
                  <a:lnTo>
                    <a:pt x="2648537" y="1696335"/>
                  </a:lnTo>
                  <a:lnTo>
                    <a:pt x="2691874" y="1628107"/>
                  </a:lnTo>
                  <a:lnTo>
                    <a:pt x="2625522" y="1628107"/>
                  </a:lnTo>
                  <a:lnTo>
                    <a:pt x="127975" y="1100783"/>
                  </a:lnTo>
                  <a:lnTo>
                    <a:pt x="1349194" y="62521"/>
                  </a:lnTo>
                  <a:lnTo>
                    <a:pt x="1920211" y="62521"/>
                  </a:lnTo>
                  <a:lnTo>
                    <a:pt x="1337781" y="0"/>
                  </a:lnTo>
                  <a:close/>
                </a:path>
                <a:path w="3573779" h="1696720">
                  <a:moveTo>
                    <a:pt x="1920211" y="62521"/>
                  </a:moveTo>
                  <a:lnTo>
                    <a:pt x="1349194" y="62521"/>
                  </a:lnTo>
                  <a:lnTo>
                    <a:pt x="3474983" y="290776"/>
                  </a:lnTo>
                  <a:lnTo>
                    <a:pt x="2625522" y="1628107"/>
                  </a:lnTo>
                  <a:lnTo>
                    <a:pt x="2691874" y="1628107"/>
                  </a:lnTo>
                  <a:lnTo>
                    <a:pt x="3573566" y="240003"/>
                  </a:lnTo>
                  <a:lnTo>
                    <a:pt x="1920211" y="62521"/>
                  </a:lnTo>
                  <a:close/>
                </a:path>
              </a:pathLst>
            </a:custGeom>
            <a:solidFill>
              <a:srgbClr val="5783D0"/>
            </a:solidFill>
          </p:spPr>
          <p:txBody>
            <a:bodyPr wrap="square" lIns="0" tIns="0" rIns="0" bIns="0" rtlCol="0"/>
            <a:lstStyle/>
            <a:p>
              <a:endParaRPr sz="1092"/>
            </a:p>
          </p:txBody>
        </p:sp>
        <p:sp>
          <p:nvSpPr>
            <p:cNvPr id="10" name="object 6">
              <a:extLst>
                <a:ext uri="{FF2B5EF4-FFF2-40B4-BE49-F238E27FC236}">
                  <a16:creationId xmlns:a16="http://schemas.microsoft.com/office/drawing/2014/main" id="{526FC95F-F165-4E53-BD9B-9631AD8FA4DB}"/>
                </a:ext>
              </a:extLst>
            </p:cNvPr>
            <p:cNvSpPr/>
            <p:nvPr/>
          </p:nvSpPr>
          <p:spPr>
            <a:xfrm>
              <a:off x="7263955" y="1894718"/>
              <a:ext cx="2246630" cy="829944"/>
            </a:xfrm>
            <a:custGeom>
              <a:avLst/>
              <a:gdLst/>
              <a:ahLst/>
              <a:cxnLst/>
              <a:rect l="l" t="t" r="r" b="b"/>
              <a:pathLst>
                <a:path w="2246629" h="829944">
                  <a:moveTo>
                    <a:pt x="1266024" y="315772"/>
                  </a:moveTo>
                  <a:lnTo>
                    <a:pt x="440905" y="188887"/>
                  </a:lnTo>
                  <a:lnTo>
                    <a:pt x="0" y="671525"/>
                  </a:lnTo>
                  <a:lnTo>
                    <a:pt x="883526" y="829576"/>
                  </a:lnTo>
                  <a:lnTo>
                    <a:pt x="1266024" y="315772"/>
                  </a:lnTo>
                  <a:close/>
                </a:path>
                <a:path w="2246629" h="829944">
                  <a:moveTo>
                    <a:pt x="2246172" y="79933"/>
                  </a:moveTo>
                  <a:lnTo>
                    <a:pt x="1501076" y="0"/>
                  </a:lnTo>
                  <a:lnTo>
                    <a:pt x="1266024" y="315772"/>
                  </a:lnTo>
                  <a:lnTo>
                    <a:pt x="2022411" y="432054"/>
                  </a:lnTo>
                  <a:lnTo>
                    <a:pt x="2246172" y="79933"/>
                  </a:lnTo>
                  <a:close/>
                </a:path>
              </a:pathLst>
            </a:custGeom>
            <a:solidFill>
              <a:srgbClr val="8E9FD2"/>
            </a:solidFill>
          </p:spPr>
          <p:txBody>
            <a:bodyPr wrap="square" lIns="0" tIns="0" rIns="0" bIns="0" rtlCol="0"/>
            <a:lstStyle/>
            <a:p>
              <a:endParaRPr sz="1092"/>
            </a:p>
          </p:txBody>
        </p:sp>
        <p:sp>
          <p:nvSpPr>
            <p:cNvPr id="11" name="object 7">
              <a:extLst>
                <a:ext uri="{FF2B5EF4-FFF2-40B4-BE49-F238E27FC236}">
                  <a16:creationId xmlns:a16="http://schemas.microsoft.com/office/drawing/2014/main" id="{DB812043-4DF4-89CF-5B11-8D0395CDCFD8}"/>
                </a:ext>
              </a:extLst>
            </p:cNvPr>
            <p:cNvSpPr/>
            <p:nvPr/>
          </p:nvSpPr>
          <p:spPr>
            <a:xfrm>
              <a:off x="6884290" y="3649607"/>
              <a:ext cx="1216660" cy="224790"/>
            </a:xfrm>
            <a:custGeom>
              <a:avLst/>
              <a:gdLst/>
              <a:ahLst/>
              <a:cxnLst/>
              <a:rect l="l" t="t" r="r" b="b"/>
              <a:pathLst>
                <a:path w="1216659" h="224789">
                  <a:moveTo>
                    <a:pt x="22805" y="0"/>
                  </a:moveTo>
                  <a:lnTo>
                    <a:pt x="0" y="16847"/>
                  </a:lnTo>
                  <a:lnTo>
                    <a:pt x="918" y="26339"/>
                  </a:lnTo>
                  <a:lnTo>
                    <a:pt x="683905" y="221982"/>
                  </a:lnTo>
                  <a:lnTo>
                    <a:pt x="712619" y="224296"/>
                  </a:lnTo>
                  <a:lnTo>
                    <a:pt x="728253" y="222674"/>
                  </a:lnTo>
                  <a:lnTo>
                    <a:pt x="1181608" y="72448"/>
                  </a:lnTo>
                  <a:lnTo>
                    <a:pt x="1215219" y="39579"/>
                  </a:lnTo>
                  <a:lnTo>
                    <a:pt x="1216287" y="33035"/>
                  </a:lnTo>
                  <a:lnTo>
                    <a:pt x="1213251" y="28365"/>
                  </a:lnTo>
                  <a:lnTo>
                    <a:pt x="1188372" y="26784"/>
                  </a:lnTo>
                  <a:lnTo>
                    <a:pt x="748898" y="173617"/>
                  </a:lnTo>
                  <a:lnTo>
                    <a:pt x="734994" y="176916"/>
                  </a:lnTo>
                  <a:lnTo>
                    <a:pt x="719348" y="178482"/>
                  </a:lnTo>
                  <a:lnTo>
                    <a:pt x="703928" y="178284"/>
                  </a:lnTo>
                  <a:lnTo>
                    <a:pt x="690701" y="176287"/>
                  </a:lnTo>
                  <a:lnTo>
                    <a:pt x="31412" y="1413"/>
                  </a:lnTo>
                  <a:lnTo>
                    <a:pt x="27098" y="125"/>
                  </a:lnTo>
                  <a:lnTo>
                    <a:pt x="22805" y="0"/>
                  </a:lnTo>
                  <a:close/>
                </a:path>
              </a:pathLst>
            </a:custGeom>
            <a:solidFill>
              <a:srgbClr val="5783D0"/>
            </a:solidFill>
          </p:spPr>
          <p:txBody>
            <a:bodyPr wrap="square" lIns="0" tIns="0" rIns="0" bIns="0" rtlCol="0"/>
            <a:lstStyle/>
            <a:p>
              <a:endParaRPr sz="1092"/>
            </a:p>
          </p:txBody>
        </p:sp>
        <p:sp>
          <p:nvSpPr>
            <p:cNvPr id="12" name="object 8">
              <a:extLst>
                <a:ext uri="{FF2B5EF4-FFF2-40B4-BE49-F238E27FC236}">
                  <a16:creationId xmlns:a16="http://schemas.microsoft.com/office/drawing/2014/main" id="{C831EF8F-FC7B-5709-565C-95F64FC3B2BF}"/>
                </a:ext>
              </a:extLst>
            </p:cNvPr>
            <p:cNvSpPr/>
            <p:nvPr/>
          </p:nvSpPr>
          <p:spPr>
            <a:xfrm>
              <a:off x="6903344" y="3601521"/>
              <a:ext cx="1186815" cy="226695"/>
            </a:xfrm>
            <a:custGeom>
              <a:avLst/>
              <a:gdLst/>
              <a:ahLst/>
              <a:cxnLst/>
              <a:rect l="l" t="t" r="r" b="b"/>
              <a:pathLst>
                <a:path w="1186815" h="226695">
                  <a:moveTo>
                    <a:pt x="126938" y="0"/>
                  </a:moveTo>
                  <a:lnTo>
                    <a:pt x="0" y="48595"/>
                  </a:lnTo>
                  <a:lnTo>
                    <a:pt x="3759" y="48082"/>
                  </a:lnTo>
                  <a:lnTo>
                    <a:pt x="8052" y="48218"/>
                  </a:lnTo>
                  <a:lnTo>
                    <a:pt x="12366" y="49495"/>
                  </a:lnTo>
                  <a:lnTo>
                    <a:pt x="671644" y="224380"/>
                  </a:lnTo>
                  <a:lnTo>
                    <a:pt x="684875" y="226370"/>
                  </a:lnTo>
                  <a:lnTo>
                    <a:pt x="700295" y="226566"/>
                  </a:lnTo>
                  <a:lnTo>
                    <a:pt x="715939" y="224999"/>
                  </a:lnTo>
                  <a:lnTo>
                    <a:pt x="729841" y="221700"/>
                  </a:lnTo>
                  <a:lnTo>
                    <a:pt x="1169325" y="74866"/>
                  </a:lnTo>
                  <a:lnTo>
                    <a:pt x="1176016" y="72479"/>
                  </a:lnTo>
                  <a:lnTo>
                    <a:pt x="1181995" y="72092"/>
                  </a:lnTo>
                  <a:lnTo>
                    <a:pt x="1186539" y="73348"/>
                  </a:lnTo>
                  <a:lnTo>
                    <a:pt x="1048564" y="28198"/>
                  </a:lnTo>
                  <a:lnTo>
                    <a:pt x="1043612" y="35239"/>
                  </a:lnTo>
                  <a:lnTo>
                    <a:pt x="1037532" y="41396"/>
                  </a:lnTo>
                  <a:lnTo>
                    <a:pt x="1030578" y="46344"/>
                  </a:lnTo>
                  <a:lnTo>
                    <a:pt x="1023005" y="49757"/>
                  </a:lnTo>
                  <a:lnTo>
                    <a:pt x="696481" y="165754"/>
                  </a:lnTo>
                  <a:lnTo>
                    <a:pt x="690952" y="168235"/>
                  </a:lnTo>
                  <a:lnTo>
                    <a:pt x="142540" y="25423"/>
                  </a:lnTo>
                  <a:lnTo>
                    <a:pt x="126709" y="8472"/>
                  </a:lnTo>
                  <a:lnTo>
                    <a:pt x="126938" y="0"/>
                  </a:lnTo>
                  <a:close/>
                </a:path>
              </a:pathLst>
            </a:custGeom>
            <a:solidFill>
              <a:srgbClr val="9AB4E2"/>
            </a:solidFill>
          </p:spPr>
          <p:txBody>
            <a:bodyPr wrap="square" lIns="0" tIns="0" rIns="0" bIns="0" rtlCol="0"/>
            <a:lstStyle/>
            <a:p>
              <a:endParaRPr sz="1092"/>
            </a:p>
          </p:txBody>
        </p:sp>
        <p:sp>
          <p:nvSpPr>
            <p:cNvPr id="13" name="object 9">
              <a:extLst>
                <a:ext uri="{FF2B5EF4-FFF2-40B4-BE49-F238E27FC236}">
                  <a16:creationId xmlns:a16="http://schemas.microsoft.com/office/drawing/2014/main" id="{97772CB1-4551-480D-FD3B-9A523E28E964}"/>
                </a:ext>
              </a:extLst>
            </p:cNvPr>
            <p:cNvSpPr/>
            <p:nvPr/>
          </p:nvSpPr>
          <p:spPr>
            <a:xfrm>
              <a:off x="7030046" y="3087921"/>
              <a:ext cx="937260" cy="682625"/>
            </a:xfrm>
            <a:custGeom>
              <a:avLst/>
              <a:gdLst/>
              <a:ahLst/>
              <a:cxnLst/>
              <a:rect l="l" t="t" r="r" b="b"/>
              <a:pathLst>
                <a:path w="937259" h="682625">
                  <a:moveTo>
                    <a:pt x="936904" y="141046"/>
                  </a:moveTo>
                  <a:lnTo>
                    <a:pt x="710819" y="93345"/>
                  </a:lnTo>
                  <a:lnTo>
                    <a:pt x="648589" y="376021"/>
                  </a:lnTo>
                  <a:lnTo>
                    <a:pt x="710806" y="93345"/>
                  </a:lnTo>
                  <a:lnTo>
                    <a:pt x="268947" y="0"/>
                  </a:lnTo>
                  <a:lnTo>
                    <a:pt x="3683" y="503428"/>
                  </a:lnTo>
                  <a:lnTo>
                    <a:pt x="1549" y="506806"/>
                  </a:lnTo>
                  <a:lnTo>
                    <a:pt x="596" y="510476"/>
                  </a:lnTo>
                  <a:lnTo>
                    <a:pt x="241" y="513600"/>
                  </a:lnTo>
                  <a:lnTo>
                    <a:pt x="0" y="522084"/>
                  </a:lnTo>
                  <a:lnTo>
                    <a:pt x="2679" y="529526"/>
                  </a:lnTo>
                  <a:lnTo>
                    <a:pt x="8039" y="535368"/>
                  </a:lnTo>
                  <a:lnTo>
                    <a:pt x="15824" y="539038"/>
                  </a:lnTo>
                  <a:lnTo>
                    <a:pt x="558241" y="682485"/>
                  </a:lnTo>
                  <a:lnTo>
                    <a:pt x="564235" y="681837"/>
                  </a:lnTo>
                  <a:lnTo>
                    <a:pt x="569785" y="679348"/>
                  </a:lnTo>
                  <a:lnTo>
                    <a:pt x="896289" y="563372"/>
                  </a:lnTo>
                  <a:lnTo>
                    <a:pt x="925207" y="536168"/>
                  </a:lnTo>
                  <a:lnTo>
                    <a:pt x="927239" y="523595"/>
                  </a:lnTo>
                  <a:lnTo>
                    <a:pt x="936904" y="141046"/>
                  </a:lnTo>
                  <a:close/>
                </a:path>
              </a:pathLst>
            </a:custGeom>
            <a:solidFill>
              <a:srgbClr val="5783D0"/>
            </a:solidFill>
          </p:spPr>
          <p:txBody>
            <a:bodyPr wrap="square" lIns="0" tIns="0" rIns="0" bIns="0" rtlCol="0"/>
            <a:lstStyle/>
            <a:p>
              <a:endParaRPr sz="1092"/>
            </a:p>
          </p:txBody>
        </p:sp>
        <p:sp>
          <p:nvSpPr>
            <p:cNvPr id="14" name="object 10">
              <a:extLst>
                <a:ext uri="{FF2B5EF4-FFF2-40B4-BE49-F238E27FC236}">
                  <a16:creationId xmlns:a16="http://schemas.microsoft.com/office/drawing/2014/main" id="{3A99B313-FF22-ED71-10A5-502FD0CD42C6}"/>
                </a:ext>
              </a:extLst>
            </p:cNvPr>
            <p:cNvSpPr/>
            <p:nvPr/>
          </p:nvSpPr>
          <p:spPr>
            <a:xfrm>
              <a:off x="6564021" y="1796928"/>
              <a:ext cx="2725420" cy="1351915"/>
            </a:xfrm>
            <a:custGeom>
              <a:avLst/>
              <a:gdLst/>
              <a:ahLst/>
              <a:cxnLst/>
              <a:rect l="l" t="t" r="r" b="b"/>
              <a:pathLst>
                <a:path w="2725420" h="1351914">
                  <a:moveTo>
                    <a:pt x="2724823" y="513753"/>
                  </a:moveTo>
                  <a:lnTo>
                    <a:pt x="1995195" y="401548"/>
                  </a:lnTo>
                  <a:lnTo>
                    <a:pt x="2214080" y="107518"/>
                  </a:lnTo>
                  <a:lnTo>
                    <a:pt x="2187943" y="88061"/>
                  </a:lnTo>
                  <a:lnTo>
                    <a:pt x="1958759" y="395947"/>
                  </a:lnTo>
                  <a:lnTo>
                    <a:pt x="1936750" y="392569"/>
                  </a:lnTo>
                  <a:lnTo>
                    <a:pt x="1936750" y="425513"/>
                  </a:lnTo>
                  <a:lnTo>
                    <a:pt x="1576412" y="909548"/>
                  </a:lnTo>
                  <a:lnTo>
                    <a:pt x="731774" y="758456"/>
                  </a:lnTo>
                  <a:lnTo>
                    <a:pt x="1146898" y="304050"/>
                  </a:lnTo>
                  <a:lnTo>
                    <a:pt x="1936750" y="425513"/>
                  </a:lnTo>
                  <a:lnTo>
                    <a:pt x="1936750" y="392569"/>
                  </a:lnTo>
                  <a:lnTo>
                    <a:pt x="1173302" y="275158"/>
                  </a:lnTo>
                  <a:lnTo>
                    <a:pt x="1404569" y="21996"/>
                  </a:lnTo>
                  <a:lnTo>
                    <a:pt x="1380515" y="0"/>
                  </a:lnTo>
                  <a:lnTo>
                    <a:pt x="1134719" y="269227"/>
                  </a:lnTo>
                  <a:lnTo>
                    <a:pt x="535927" y="177126"/>
                  </a:lnTo>
                  <a:lnTo>
                    <a:pt x="530974" y="209321"/>
                  </a:lnTo>
                  <a:lnTo>
                    <a:pt x="1108316" y="298119"/>
                  </a:lnTo>
                  <a:lnTo>
                    <a:pt x="693889" y="751687"/>
                  </a:lnTo>
                  <a:lnTo>
                    <a:pt x="5740" y="628383"/>
                  </a:lnTo>
                  <a:lnTo>
                    <a:pt x="0" y="660463"/>
                  </a:lnTo>
                  <a:lnTo>
                    <a:pt x="667893" y="780135"/>
                  </a:lnTo>
                  <a:lnTo>
                    <a:pt x="342493" y="1136269"/>
                  </a:lnTo>
                  <a:lnTo>
                    <a:pt x="366560" y="1158252"/>
                  </a:lnTo>
                  <a:lnTo>
                    <a:pt x="705777" y="786917"/>
                  </a:lnTo>
                  <a:lnTo>
                    <a:pt x="1554670" y="938771"/>
                  </a:lnTo>
                  <a:lnTo>
                    <a:pt x="1262354" y="1331874"/>
                  </a:lnTo>
                  <a:lnTo>
                    <a:pt x="1288503" y="1351318"/>
                  </a:lnTo>
                  <a:lnTo>
                    <a:pt x="1590509" y="945197"/>
                  </a:lnTo>
                  <a:lnTo>
                    <a:pt x="2376284" y="1086040"/>
                  </a:lnTo>
                  <a:lnTo>
                    <a:pt x="2382037" y="1053960"/>
                  </a:lnTo>
                  <a:lnTo>
                    <a:pt x="1612265" y="915962"/>
                  </a:lnTo>
                  <a:lnTo>
                    <a:pt x="1973186" y="431126"/>
                  </a:lnTo>
                  <a:lnTo>
                    <a:pt x="2719870" y="545947"/>
                  </a:lnTo>
                  <a:lnTo>
                    <a:pt x="2724823" y="513753"/>
                  </a:lnTo>
                  <a:close/>
                </a:path>
              </a:pathLst>
            </a:custGeom>
            <a:solidFill>
              <a:srgbClr val="9AB4E2"/>
            </a:solidFill>
          </p:spPr>
          <p:txBody>
            <a:bodyPr wrap="square" lIns="0" tIns="0" rIns="0" bIns="0" rtlCol="0"/>
            <a:lstStyle/>
            <a:p>
              <a:endParaRPr sz="1092"/>
            </a:p>
          </p:txBody>
        </p:sp>
        <p:pic>
          <p:nvPicPr>
            <p:cNvPr id="15" name="object 11">
              <a:extLst>
                <a:ext uri="{FF2B5EF4-FFF2-40B4-BE49-F238E27FC236}">
                  <a16:creationId xmlns:a16="http://schemas.microsoft.com/office/drawing/2014/main" id="{A46942F3-6538-BC42-6724-6412108EB48C}"/>
                </a:ext>
              </a:extLst>
            </p:cNvPr>
            <p:cNvPicPr/>
            <p:nvPr/>
          </p:nvPicPr>
          <p:blipFill>
            <a:blip r:embed="rId3" cstate="print"/>
            <a:stretch>
              <a:fillRect/>
            </a:stretch>
          </p:blipFill>
          <p:spPr>
            <a:xfrm>
              <a:off x="2796286" y="3873428"/>
              <a:ext cx="173492" cy="178035"/>
            </a:xfrm>
            <a:prstGeom prst="rect">
              <a:avLst/>
            </a:prstGeom>
          </p:spPr>
        </p:pic>
        <p:sp>
          <p:nvSpPr>
            <p:cNvPr id="16" name="object 12">
              <a:extLst>
                <a:ext uri="{FF2B5EF4-FFF2-40B4-BE49-F238E27FC236}">
                  <a16:creationId xmlns:a16="http://schemas.microsoft.com/office/drawing/2014/main" id="{3C08DE93-DB70-04CB-7919-0EF2F4C8C327}"/>
                </a:ext>
              </a:extLst>
            </p:cNvPr>
            <p:cNvSpPr/>
            <p:nvPr/>
          </p:nvSpPr>
          <p:spPr>
            <a:xfrm>
              <a:off x="3114040" y="3983043"/>
              <a:ext cx="1741805" cy="1042669"/>
            </a:xfrm>
            <a:custGeom>
              <a:avLst/>
              <a:gdLst/>
              <a:ahLst/>
              <a:cxnLst/>
              <a:rect l="l" t="t" r="r" b="b"/>
              <a:pathLst>
                <a:path w="1741804" h="1042670">
                  <a:moveTo>
                    <a:pt x="1741373" y="738301"/>
                  </a:moveTo>
                  <a:lnTo>
                    <a:pt x="47917" y="11493"/>
                  </a:lnTo>
                  <a:lnTo>
                    <a:pt x="47180" y="29489"/>
                  </a:lnTo>
                  <a:lnTo>
                    <a:pt x="47917" y="11480"/>
                  </a:lnTo>
                  <a:lnTo>
                    <a:pt x="30924" y="4203"/>
                  </a:lnTo>
                  <a:lnTo>
                    <a:pt x="30924" y="143675"/>
                  </a:lnTo>
                  <a:lnTo>
                    <a:pt x="28460" y="155244"/>
                  </a:lnTo>
                  <a:lnTo>
                    <a:pt x="30924" y="143675"/>
                  </a:lnTo>
                  <a:lnTo>
                    <a:pt x="30924" y="4203"/>
                  </a:lnTo>
                  <a:lnTo>
                    <a:pt x="21132" y="0"/>
                  </a:lnTo>
                  <a:lnTo>
                    <a:pt x="20408" y="17995"/>
                  </a:lnTo>
                  <a:lnTo>
                    <a:pt x="18999" y="36360"/>
                  </a:lnTo>
                  <a:lnTo>
                    <a:pt x="14389" y="74333"/>
                  </a:lnTo>
                  <a:lnTo>
                    <a:pt x="8077" y="112141"/>
                  </a:lnTo>
                  <a:lnTo>
                    <a:pt x="0" y="151841"/>
                  </a:lnTo>
                  <a:lnTo>
                    <a:pt x="25996" y="166801"/>
                  </a:lnTo>
                  <a:lnTo>
                    <a:pt x="1547355" y="1042314"/>
                  </a:lnTo>
                  <a:lnTo>
                    <a:pt x="1700060" y="914692"/>
                  </a:lnTo>
                  <a:lnTo>
                    <a:pt x="40881" y="87541"/>
                  </a:lnTo>
                  <a:lnTo>
                    <a:pt x="1700060" y="914692"/>
                  </a:lnTo>
                  <a:lnTo>
                    <a:pt x="1741373" y="738301"/>
                  </a:lnTo>
                  <a:close/>
                </a:path>
              </a:pathLst>
            </a:custGeom>
            <a:solidFill>
              <a:srgbClr val="6079C0"/>
            </a:solidFill>
          </p:spPr>
          <p:txBody>
            <a:bodyPr wrap="square" lIns="0" tIns="0" rIns="0" bIns="0" rtlCol="0"/>
            <a:lstStyle/>
            <a:p>
              <a:endParaRPr sz="1092"/>
            </a:p>
          </p:txBody>
        </p:sp>
        <p:pic>
          <p:nvPicPr>
            <p:cNvPr id="17" name="object 13">
              <a:extLst>
                <a:ext uri="{FF2B5EF4-FFF2-40B4-BE49-F238E27FC236}">
                  <a16:creationId xmlns:a16="http://schemas.microsoft.com/office/drawing/2014/main" id="{8F077CDF-0D0F-07D9-C9D1-0793378F7D4E}"/>
                </a:ext>
              </a:extLst>
            </p:cNvPr>
            <p:cNvPicPr/>
            <p:nvPr/>
          </p:nvPicPr>
          <p:blipFill>
            <a:blip r:embed="rId4" cstate="print"/>
            <a:stretch>
              <a:fillRect/>
            </a:stretch>
          </p:blipFill>
          <p:spPr>
            <a:xfrm>
              <a:off x="2908884" y="3542703"/>
              <a:ext cx="132616" cy="112778"/>
            </a:xfrm>
            <a:prstGeom prst="rect">
              <a:avLst/>
            </a:prstGeom>
          </p:spPr>
        </p:pic>
        <p:pic>
          <p:nvPicPr>
            <p:cNvPr id="18" name="object 14">
              <a:extLst>
                <a:ext uri="{FF2B5EF4-FFF2-40B4-BE49-F238E27FC236}">
                  <a16:creationId xmlns:a16="http://schemas.microsoft.com/office/drawing/2014/main" id="{C4B9EDAD-86D7-DE02-6FF1-A634DF0318F8}"/>
                </a:ext>
              </a:extLst>
            </p:cNvPr>
            <p:cNvPicPr/>
            <p:nvPr/>
          </p:nvPicPr>
          <p:blipFill>
            <a:blip r:embed="rId5" cstate="print"/>
            <a:stretch>
              <a:fillRect/>
            </a:stretch>
          </p:blipFill>
          <p:spPr>
            <a:xfrm>
              <a:off x="2657867" y="3765111"/>
              <a:ext cx="225072" cy="190476"/>
            </a:xfrm>
            <a:prstGeom prst="rect">
              <a:avLst/>
            </a:prstGeom>
          </p:spPr>
        </p:pic>
        <p:sp>
          <p:nvSpPr>
            <p:cNvPr id="19" name="object 15">
              <a:extLst>
                <a:ext uri="{FF2B5EF4-FFF2-40B4-BE49-F238E27FC236}">
                  <a16:creationId xmlns:a16="http://schemas.microsoft.com/office/drawing/2014/main" id="{8BC4F3B8-9FEB-E712-AB4D-7999ABD09836}"/>
                </a:ext>
              </a:extLst>
            </p:cNvPr>
            <p:cNvSpPr/>
            <p:nvPr/>
          </p:nvSpPr>
          <p:spPr>
            <a:xfrm>
              <a:off x="2829039" y="3475872"/>
              <a:ext cx="292100" cy="247015"/>
            </a:xfrm>
            <a:custGeom>
              <a:avLst/>
              <a:gdLst/>
              <a:ahLst/>
              <a:cxnLst/>
              <a:rect l="l" t="t" r="r" b="b"/>
              <a:pathLst>
                <a:path w="292100" h="247014">
                  <a:moveTo>
                    <a:pt x="139327" y="0"/>
                  </a:moveTo>
                  <a:lnTo>
                    <a:pt x="96448" y="9262"/>
                  </a:lnTo>
                  <a:lnTo>
                    <a:pt x="57643" y="28969"/>
                  </a:lnTo>
                  <a:lnTo>
                    <a:pt x="26030" y="58444"/>
                  </a:lnTo>
                  <a:lnTo>
                    <a:pt x="23905" y="61156"/>
                  </a:lnTo>
                  <a:lnTo>
                    <a:pt x="21779" y="63795"/>
                  </a:lnTo>
                  <a:lnTo>
                    <a:pt x="20166" y="66894"/>
                  </a:lnTo>
                  <a:lnTo>
                    <a:pt x="11286" y="82010"/>
                  </a:lnTo>
                  <a:lnTo>
                    <a:pt x="5045" y="97574"/>
                  </a:lnTo>
                  <a:lnTo>
                    <a:pt x="1323" y="113342"/>
                  </a:lnTo>
                  <a:lnTo>
                    <a:pt x="0" y="129071"/>
                  </a:lnTo>
                  <a:lnTo>
                    <a:pt x="893" y="144274"/>
                  </a:lnTo>
                  <a:lnTo>
                    <a:pt x="16784" y="187142"/>
                  </a:lnTo>
                  <a:lnTo>
                    <a:pt x="48699" y="219981"/>
                  </a:lnTo>
                  <a:lnTo>
                    <a:pt x="92705" y="240773"/>
                  </a:lnTo>
                  <a:lnTo>
                    <a:pt x="142587" y="246908"/>
                  </a:lnTo>
                  <a:lnTo>
                    <a:pt x="160580" y="245460"/>
                  </a:lnTo>
                  <a:lnTo>
                    <a:pt x="215879" y="228577"/>
                  </a:lnTo>
                  <a:lnTo>
                    <a:pt x="251576" y="203939"/>
                  </a:lnTo>
                  <a:lnTo>
                    <a:pt x="271287" y="179612"/>
                  </a:lnTo>
                  <a:lnTo>
                    <a:pt x="132381" y="179612"/>
                  </a:lnTo>
                  <a:lnTo>
                    <a:pt x="107829" y="171792"/>
                  </a:lnTo>
                  <a:lnTo>
                    <a:pt x="89224" y="156438"/>
                  </a:lnTo>
                  <a:lnTo>
                    <a:pt x="79849" y="136538"/>
                  </a:lnTo>
                  <a:lnTo>
                    <a:pt x="80218" y="114653"/>
                  </a:lnTo>
                  <a:lnTo>
                    <a:pt x="90845" y="93344"/>
                  </a:lnTo>
                  <a:lnTo>
                    <a:pt x="110097" y="76794"/>
                  </a:lnTo>
                  <a:lnTo>
                    <a:pt x="134115" y="67770"/>
                  </a:lnTo>
                  <a:lnTo>
                    <a:pt x="159929" y="66829"/>
                  </a:lnTo>
                  <a:lnTo>
                    <a:pt x="279469" y="66829"/>
                  </a:lnTo>
                  <a:lnTo>
                    <a:pt x="278965" y="65512"/>
                  </a:lnTo>
                  <a:lnTo>
                    <a:pt x="245202" y="27498"/>
                  </a:lnTo>
                  <a:lnTo>
                    <a:pt x="228076" y="16969"/>
                  </a:lnTo>
                  <a:lnTo>
                    <a:pt x="226422" y="16037"/>
                  </a:lnTo>
                  <a:lnTo>
                    <a:pt x="183160" y="1861"/>
                  </a:lnTo>
                  <a:lnTo>
                    <a:pt x="139327" y="0"/>
                  </a:lnTo>
                  <a:close/>
                </a:path>
                <a:path w="292100" h="247014">
                  <a:moveTo>
                    <a:pt x="279469" y="66829"/>
                  </a:moveTo>
                  <a:lnTo>
                    <a:pt x="159929" y="66829"/>
                  </a:lnTo>
                  <a:lnTo>
                    <a:pt x="184570" y="74528"/>
                  </a:lnTo>
                  <a:lnTo>
                    <a:pt x="203090" y="90043"/>
                  </a:lnTo>
                  <a:lnTo>
                    <a:pt x="212463" y="109943"/>
                  </a:lnTo>
                  <a:lnTo>
                    <a:pt x="212127" y="131763"/>
                  </a:lnTo>
                  <a:lnTo>
                    <a:pt x="201522" y="153038"/>
                  </a:lnTo>
                  <a:lnTo>
                    <a:pt x="182247" y="169608"/>
                  </a:lnTo>
                  <a:lnTo>
                    <a:pt x="158194" y="178675"/>
                  </a:lnTo>
                  <a:lnTo>
                    <a:pt x="132381" y="179612"/>
                  </a:lnTo>
                  <a:lnTo>
                    <a:pt x="271287" y="179612"/>
                  </a:lnTo>
                  <a:lnTo>
                    <a:pt x="284241" y="157658"/>
                  </a:lnTo>
                  <a:lnTo>
                    <a:pt x="292068" y="126098"/>
                  </a:lnTo>
                  <a:lnTo>
                    <a:pt x="290194" y="94854"/>
                  </a:lnTo>
                  <a:lnTo>
                    <a:pt x="279469" y="66829"/>
                  </a:lnTo>
                  <a:close/>
                </a:path>
              </a:pathLst>
            </a:custGeom>
            <a:solidFill>
              <a:srgbClr val="5783D0"/>
            </a:solidFill>
          </p:spPr>
          <p:txBody>
            <a:bodyPr wrap="square" lIns="0" tIns="0" rIns="0" bIns="0" rtlCol="0"/>
            <a:lstStyle/>
            <a:p>
              <a:endParaRPr sz="1092"/>
            </a:p>
          </p:txBody>
        </p:sp>
        <p:sp>
          <p:nvSpPr>
            <p:cNvPr id="20" name="object 16">
              <a:extLst>
                <a:ext uri="{FF2B5EF4-FFF2-40B4-BE49-F238E27FC236}">
                  <a16:creationId xmlns:a16="http://schemas.microsoft.com/office/drawing/2014/main" id="{D3592616-6749-3B58-3CF0-BBFD4B8AF22F}"/>
                </a:ext>
              </a:extLst>
            </p:cNvPr>
            <p:cNvSpPr/>
            <p:nvPr/>
          </p:nvSpPr>
          <p:spPr>
            <a:xfrm>
              <a:off x="2701879" y="3663008"/>
              <a:ext cx="252095" cy="255270"/>
            </a:xfrm>
            <a:custGeom>
              <a:avLst/>
              <a:gdLst/>
              <a:ahLst/>
              <a:cxnLst/>
              <a:rect l="l" t="t" r="r" b="b"/>
              <a:pathLst>
                <a:path w="252094" h="255270">
                  <a:moveTo>
                    <a:pt x="143952" y="0"/>
                  </a:moveTo>
                  <a:lnTo>
                    <a:pt x="10909" y="168528"/>
                  </a:lnTo>
                  <a:lnTo>
                    <a:pt x="325" y="189796"/>
                  </a:lnTo>
                  <a:lnTo>
                    <a:pt x="0" y="211624"/>
                  </a:lnTo>
                  <a:lnTo>
                    <a:pt x="9367" y="231524"/>
                  </a:lnTo>
                  <a:lnTo>
                    <a:pt x="27861" y="247008"/>
                  </a:lnTo>
                  <a:lnTo>
                    <a:pt x="52493" y="254730"/>
                  </a:lnTo>
                  <a:lnTo>
                    <a:pt x="78315" y="253807"/>
                  </a:lnTo>
                  <a:lnTo>
                    <a:pt x="102362" y="244786"/>
                  </a:lnTo>
                  <a:lnTo>
                    <a:pt x="121670" y="228212"/>
                  </a:lnTo>
                  <a:lnTo>
                    <a:pt x="251980" y="63108"/>
                  </a:lnTo>
                  <a:lnTo>
                    <a:pt x="251750" y="59369"/>
                  </a:lnTo>
                  <a:lnTo>
                    <a:pt x="235619" y="57296"/>
                  </a:lnTo>
                  <a:lnTo>
                    <a:pt x="219867" y="53635"/>
                  </a:lnTo>
                  <a:lnTo>
                    <a:pt x="175854" y="32844"/>
                  </a:lnTo>
                  <a:lnTo>
                    <a:pt x="152768" y="11860"/>
                  </a:lnTo>
                  <a:lnTo>
                    <a:pt x="143952" y="0"/>
                  </a:lnTo>
                  <a:close/>
                </a:path>
              </a:pathLst>
            </a:custGeom>
            <a:solidFill>
              <a:srgbClr val="4A66B7"/>
            </a:solidFill>
          </p:spPr>
          <p:txBody>
            <a:bodyPr wrap="square" lIns="0" tIns="0" rIns="0" bIns="0" rtlCol="0"/>
            <a:lstStyle/>
            <a:p>
              <a:endParaRPr sz="1092"/>
            </a:p>
          </p:txBody>
        </p:sp>
        <p:sp>
          <p:nvSpPr>
            <p:cNvPr id="21" name="object 17">
              <a:extLst>
                <a:ext uri="{FF2B5EF4-FFF2-40B4-BE49-F238E27FC236}">
                  <a16:creationId xmlns:a16="http://schemas.microsoft.com/office/drawing/2014/main" id="{2FB63439-F678-1013-EFBC-719C802307F5}"/>
                </a:ext>
              </a:extLst>
            </p:cNvPr>
            <p:cNvSpPr/>
            <p:nvPr/>
          </p:nvSpPr>
          <p:spPr>
            <a:xfrm>
              <a:off x="1979053" y="3053568"/>
              <a:ext cx="1941195" cy="1503680"/>
            </a:xfrm>
            <a:custGeom>
              <a:avLst/>
              <a:gdLst/>
              <a:ahLst/>
              <a:cxnLst/>
              <a:rect l="l" t="t" r="r" b="b"/>
              <a:pathLst>
                <a:path w="1941195" h="1503679">
                  <a:moveTo>
                    <a:pt x="870153" y="489216"/>
                  </a:moveTo>
                  <a:lnTo>
                    <a:pt x="41287" y="161594"/>
                  </a:lnTo>
                  <a:lnTo>
                    <a:pt x="13449" y="153631"/>
                  </a:lnTo>
                  <a:lnTo>
                    <a:pt x="0" y="155676"/>
                  </a:lnTo>
                  <a:lnTo>
                    <a:pt x="1663" y="166903"/>
                  </a:lnTo>
                  <a:lnTo>
                    <a:pt x="19177" y="186537"/>
                  </a:lnTo>
                  <a:lnTo>
                    <a:pt x="253936" y="344360"/>
                  </a:lnTo>
                  <a:lnTo>
                    <a:pt x="349885" y="409930"/>
                  </a:lnTo>
                  <a:lnTo>
                    <a:pt x="397078" y="441693"/>
                  </a:lnTo>
                  <a:lnTo>
                    <a:pt x="442874" y="470357"/>
                  </a:lnTo>
                  <a:lnTo>
                    <a:pt x="487883" y="495668"/>
                  </a:lnTo>
                  <a:lnTo>
                    <a:pt x="532752" y="517347"/>
                  </a:lnTo>
                  <a:lnTo>
                    <a:pt x="578116" y="535139"/>
                  </a:lnTo>
                  <a:lnTo>
                    <a:pt x="624586" y="548779"/>
                  </a:lnTo>
                  <a:lnTo>
                    <a:pt x="672820" y="557999"/>
                  </a:lnTo>
                  <a:lnTo>
                    <a:pt x="723430" y="562533"/>
                  </a:lnTo>
                  <a:lnTo>
                    <a:pt x="748626" y="562165"/>
                  </a:lnTo>
                  <a:lnTo>
                    <a:pt x="780415" y="559727"/>
                  </a:lnTo>
                  <a:lnTo>
                    <a:pt x="815340" y="555891"/>
                  </a:lnTo>
                  <a:lnTo>
                    <a:pt x="849985" y="551370"/>
                  </a:lnTo>
                  <a:lnTo>
                    <a:pt x="851306" y="535647"/>
                  </a:lnTo>
                  <a:lnTo>
                    <a:pt x="855027" y="519887"/>
                  </a:lnTo>
                  <a:lnTo>
                    <a:pt x="861263" y="504329"/>
                  </a:lnTo>
                  <a:lnTo>
                    <a:pt x="870153" y="489216"/>
                  </a:lnTo>
                  <a:close/>
                </a:path>
                <a:path w="1941195" h="1503679">
                  <a:moveTo>
                    <a:pt x="1156119" y="929487"/>
                  </a:moveTo>
                  <a:lnTo>
                    <a:pt x="1155179" y="882154"/>
                  </a:lnTo>
                  <a:lnTo>
                    <a:pt x="1148727" y="836637"/>
                  </a:lnTo>
                  <a:lnTo>
                    <a:pt x="1136129" y="792518"/>
                  </a:lnTo>
                  <a:lnTo>
                    <a:pt x="1116761" y="749350"/>
                  </a:lnTo>
                  <a:lnTo>
                    <a:pt x="1086827" y="707504"/>
                  </a:lnTo>
                  <a:lnTo>
                    <a:pt x="1045705" y="659498"/>
                  </a:lnTo>
                  <a:lnTo>
                    <a:pt x="1028344" y="664514"/>
                  </a:lnTo>
                  <a:lnTo>
                    <a:pt x="1010564" y="667766"/>
                  </a:lnTo>
                  <a:lnTo>
                    <a:pt x="992568" y="669213"/>
                  </a:lnTo>
                  <a:lnTo>
                    <a:pt x="974559" y="668807"/>
                  </a:lnTo>
                  <a:lnTo>
                    <a:pt x="983665" y="855167"/>
                  </a:lnTo>
                  <a:lnTo>
                    <a:pt x="983919" y="855281"/>
                  </a:lnTo>
                  <a:lnTo>
                    <a:pt x="986917" y="922807"/>
                  </a:lnTo>
                  <a:lnTo>
                    <a:pt x="987171" y="922972"/>
                  </a:lnTo>
                  <a:lnTo>
                    <a:pt x="990714" y="997902"/>
                  </a:lnTo>
                  <a:lnTo>
                    <a:pt x="990955" y="998067"/>
                  </a:lnTo>
                  <a:lnTo>
                    <a:pt x="1013929" y="1470190"/>
                  </a:lnTo>
                  <a:lnTo>
                    <a:pt x="1018374" y="1494866"/>
                  </a:lnTo>
                  <a:lnTo>
                    <a:pt x="1026579" y="1503553"/>
                  </a:lnTo>
                  <a:lnTo>
                    <a:pt x="1037323" y="1496123"/>
                  </a:lnTo>
                  <a:lnTo>
                    <a:pt x="1049413" y="1472476"/>
                  </a:lnTo>
                  <a:lnTo>
                    <a:pt x="1110056" y="1191602"/>
                  </a:lnTo>
                  <a:lnTo>
                    <a:pt x="1129195" y="1107186"/>
                  </a:lnTo>
                  <a:lnTo>
                    <a:pt x="1139215" y="1061237"/>
                  </a:lnTo>
                  <a:lnTo>
                    <a:pt x="1146467" y="1022464"/>
                  </a:lnTo>
                  <a:lnTo>
                    <a:pt x="1151966" y="984605"/>
                  </a:lnTo>
                  <a:lnTo>
                    <a:pt x="1155395" y="947470"/>
                  </a:lnTo>
                  <a:lnTo>
                    <a:pt x="1156119" y="929487"/>
                  </a:lnTo>
                  <a:close/>
                </a:path>
                <a:path w="1941195" h="1503679">
                  <a:moveTo>
                    <a:pt x="1940712" y="3746"/>
                  </a:moveTo>
                  <a:lnTo>
                    <a:pt x="1928202" y="0"/>
                  </a:lnTo>
                  <a:lnTo>
                    <a:pt x="1898459" y="4191"/>
                  </a:lnTo>
                  <a:lnTo>
                    <a:pt x="1596504" y="109054"/>
                  </a:lnTo>
                  <a:lnTo>
                    <a:pt x="1488198" y="145707"/>
                  </a:lnTo>
                  <a:lnTo>
                    <a:pt x="1429727" y="166166"/>
                  </a:lnTo>
                  <a:lnTo>
                    <a:pt x="1375219" y="186918"/>
                  </a:lnTo>
                  <a:lnTo>
                    <a:pt x="1324610" y="208584"/>
                  </a:lnTo>
                  <a:lnTo>
                    <a:pt x="1277797" y="231749"/>
                  </a:lnTo>
                  <a:lnTo>
                    <a:pt x="1234694" y="257009"/>
                  </a:lnTo>
                  <a:lnTo>
                    <a:pt x="1195235" y="284975"/>
                  </a:lnTo>
                  <a:lnTo>
                    <a:pt x="1159319" y="316217"/>
                  </a:lnTo>
                  <a:lnTo>
                    <a:pt x="1126871" y="351358"/>
                  </a:lnTo>
                  <a:lnTo>
                    <a:pt x="1101839" y="388988"/>
                  </a:lnTo>
                  <a:lnTo>
                    <a:pt x="1074801" y="437832"/>
                  </a:lnTo>
                  <a:lnTo>
                    <a:pt x="1076413" y="438353"/>
                  </a:lnTo>
                  <a:lnTo>
                    <a:pt x="1079487" y="439966"/>
                  </a:lnTo>
                  <a:lnTo>
                    <a:pt x="1095184" y="449808"/>
                  </a:lnTo>
                  <a:lnTo>
                    <a:pt x="1108786" y="461175"/>
                  </a:lnTo>
                  <a:lnTo>
                    <a:pt x="1120178" y="473837"/>
                  </a:lnTo>
                  <a:lnTo>
                    <a:pt x="1129207" y="487565"/>
                  </a:lnTo>
                  <a:lnTo>
                    <a:pt x="1912327" y="31356"/>
                  </a:lnTo>
                  <a:lnTo>
                    <a:pt x="1935568" y="14516"/>
                  </a:lnTo>
                  <a:lnTo>
                    <a:pt x="1940712" y="3746"/>
                  </a:lnTo>
                  <a:close/>
                </a:path>
              </a:pathLst>
            </a:custGeom>
            <a:solidFill>
              <a:srgbClr val="5783D0"/>
            </a:solidFill>
          </p:spPr>
          <p:txBody>
            <a:bodyPr wrap="square" lIns="0" tIns="0" rIns="0" bIns="0" rtlCol="0"/>
            <a:lstStyle/>
            <a:p>
              <a:endParaRPr sz="1092"/>
            </a:p>
          </p:txBody>
        </p:sp>
        <p:sp>
          <p:nvSpPr>
            <p:cNvPr id="22" name="object 18">
              <a:extLst>
                <a:ext uri="{FF2B5EF4-FFF2-40B4-BE49-F238E27FC236}">
                  <a16:creationId xmlns:a16="http://schemas.microsoft.com/office/drawing/2014/main" id="{D9A58B5A-D379-AC4B-66A6-BFB6729139D8}"/>
                </a:ext>
              </a:extLst>
            </p:cNvPr>
            <p:cNvSpPr/>
            <p:nvPr/>
          </p:nvSpPr>
          <p:spPr>
            <a:xfrm>
              <a:off x="4205325" y="2639307"/>
              <a:ext cx="1470660" cy="1988820"/>
            </a:xfrm>
            <a:custGeom>
              <a:avLst/>
              <a:gdLst/>
              <a:ahLst/>
              <a:cxnLst/>
              <a:rect l="l" t="t" r="r" b="b"/>
              <a:pathLst>
                <a:path w="1470660" h="1988820">
                  <a:moveTo>
                    <a:pt x="1470190" y="1728520"/>
                  </a:moveTo>
                  <a:lnTo>
                    <a:pt x="62674" y="60718"/>
                  </a:lnTo>
                  <a:lnTo>
                    <a:pt x="11544" y="0"/>
                  </a:lnTo>
                  <a:lnTo>
                    <a:pt x="7899" y="105092"/>
                  </a:lnTo>
                  <a:lnTo>
                    <a:pt x="5346" y="192646"/>
                  </a:lnTo>
                  <a:lnTo>
                    <a:pt x="45300" y="245935"/>
                  </a:lnTo>
                  <a:lnTo>
                    <a:pt x="5511" y="192913"/>
                  </a:lnTo>
                  <a:lnTo>
                    <a:pt x="0" y="424446"/>
                  </a:lnTo>
                  <a:lnTo>
                    <a:pt x="25590" y="463118"/>
                  </a:lnTo>
                  <a:lnTo>
                    <a:pt x="1035646" y="1988540"/>
                  </a:lnTo>
                  <a:lnTo>
                    <a:pt x="1307617" y="1924088"/>
                  </a:lnTo>
                  <a:lnTo>
                    <a:pt x="45313" y="245960"/>
                  </a:lnTo>
                  <a:lnTo>
                    <a:pt x="46824" y="247929"/>
                  </a:lnTo>
                  <a:lnTo>
                    <a:pt x="1307617" y="1924088"/>
                  </a:lnTo>
                  <a:lnTo>
                    <a:pt x="1470190" y="1728520"/>
                  </a:lnTo>
                  <a:close/>
                </a:path>
              </a:pathLst>
            </a:custGeom>
            <a:solidFill>
              <a:srgbClr val="1D40A6"/>
            </a:solidFill>
          </p:spPr>
          <p:txBody>
            <a:bodyPr wrap="square" lIns="0" tIns="0" rIns="0" bIns="0" rtlCol="0"/>
            <a:lstStyle/>
            <a:p>
              <a:endParaRPr sz="1092"/>
            </a:p>
          </p:txBody>
        </p:sp>
        <p:sp>
          <p:nvSpPr>
            <p:cNvPr id="23" name="object 19">
              <a:extLst>
                <a:ext uri="{FF2B5EF4-FFF2-40B4-BE49-F238E27FC236}">
                  <a16:creationId xmlns:a16="http://schemas.microsoft.com/office/drawing/2014/main" id="{E1F86E9E-75E3-B9E8-C6B8-3D78F84F57BC}"/>
                </a:ext>
              </a:extLst>
            </p:cNvPr>
            <p:cNvSpPr/>
            <p:nvPr/>
          </p:nvSpPr>
          <p:spPr>
            <a:xfrm>
              <a:off x="3891322" y="2007612"/>
              <a:ext cx="327660" cy="1195705"/>
            </a:xfrm>
            <a:custGeom>
              <a:avLst/>
              <a:gdLst/>
              <a:ahLst/>
              <a:cxnLst/>
              <a:rect l="l" t="t" r="r" b="b"/>
              <a:pathLst>
                <a:path w="327660" h="1195705">
                  <a:moveTo>
                    <a:pt x="96018" y="0"/>
                  </a:moveTo>
                  <a:lnTo>
                    <a:pt x="74739" y="11132"/>
                  </a:lnTo>
                  <a:lnTo>
                    <a:pt x="51511" y="19682"/>
                  </a:lnTo>
                  <a:lnTo>
                    <a:pt x="26532" y="25441"/>
                  </a:lnTo>
                  <a:lnTo>
                    <a:pt x="0" y="28198"/>
                  </a:lnTo>
                  <a:lnTo>
                    <a:pt x="200632" y="884904"/>
                  </a:lnTo>
                  <a:lnTo>
                    <a:pt x="262358" y="1148122"/>
                  </a:lnTo>
                  <a:lnTo>
                    <a:pt x="274923" y="1183337"/>
                  </a:lnTo>
                  <a:lnTo>
                    <a:pt x="288421" y="1195659"/>
                  </a:lnTo>
                  <a:lnTo>
                    <a:pt x="301215" y="1185051"/>
                  </a:lnTo>
                  <a:lnTo>
                    <a:pt x="311665" y="1151472"/>
                  </a:lnTo>
                  <a:lnTo>
                    <a:pt x="319519" y="824613"/>
                  </a:lnTo>
                  <a:lnTo>
                    <a:pt x="319362" y="824351"/>
                  </a:lnTo>
                  <a:lnTo>
                    <a:pt x="321910" y="736791"/>
                  </a:lnTo>
                  <a:lnTo>
                    <a:pt x="325550" y="631687"/>
                  </a:lnTo>
                  <a:lnTo>
                    <a:pt x="327036" y="577298"/>
                  </a:lnTo>
                  <a:lnTo>
                    <a:pt x="327179" y="525066"/>
                  </a:lnTo>
                  <a:lnTo>
                    <a:pt x="325648" y="474814"/>
                  </a:lnTo>
                  <a:lnTo>
                    <a:pt x="322115" y="426365"/>
                  </a:lnTo>
                  <a:lnTo>
                    <a:pt x="316247" y="379544"/>
                  </a:lnTo>
                  <a:lnTo>
                    <a:pt x="307717" y="334172"/>
                  </a:lnTo>
                  <a:lnTo>
                    <a:pt x="296192" y="290074"/>
                  </a:lnTo>
                  <a:lnTo>
                    <a:pt x="281343" y="247073"/>
                  </a:lnTo>
                  <a:lnTo>
                    <a:pt x="262841" y="204993"/>
                  </a:lnTo>
                  <a:lnTo>
                    <a:pt x="240354" y="163656"/>
                  </a:lnTo>
                  <a:lnTo>
                    <a:pt x="213553" y="122886"/>
                  </a:lnTo>
                  <a:lnTo>
                    <a:pt x="163353" y="65954"/>
                  </a:lnTo>
                  <a:lnTo>
                    <a:pt x="129958" y="32596"/>
                  </a:lnTo>
                  <a:lnTo>
                    <a:pt x="96018" y="0"/>
                  </a:lnTo>
                  <a:close/>
                </a:path>
              </a:pathLst>
            </a:custGeom>
            <a:solidFill>
              <a:srgbClr val="5783D0"/>
            </a:solidFill>
          </p:spPr>
          <p:txBody>
            <a:bodyPr wrap="square" lIns="0" tIns="0" rIns="0" bIns="0" rtlCol="0"/>
            <a:lstStyle/>
            <a:p>
              <a:endParaRPr sz="1092"/>
            </a:p>
          </p:txBody>
        </p:sp>
        <p:sp>
          <p:nvSpPr>
            <p:cNvPr id="24" name="object 20">
              <a:extLst>
                <a:ext uri="{FF2B5EF4-FFF2-40B4-BE49-F238E27FC236}">
                  <a16:creationId xmlns:a16="http://schemas.microsoft.com/office/drawing/2014/main" id="{05B50B4E-B3BF-C463-28ED-1CDAE53396A5}"/>
                </a:ext>
              </a:extLst>
            </p:cNvPr>
            <p:cNvSpPr/>
            <p:nvPr/>
          </p:nvSpPr>
          <p:spPr>
            <a:xfrm>
              <a:off x="3573348" y="2063857"/>
              <a:ext cx="518795" cy="828675"/>
            </a:xfrm>
            <a:custGeom>
              <a:avLst/>
              <a:gdLst/>
              <a:ahLst/>
              <a:cxnLst/>
              <a:rect l="l" t="t" r="r" b="b"/>
              <a:pathLst>
                <a:path w="518795" h="828675">
                  <a:moveTo>
                    <a:pt x="444119" y="510209"/>
                  </a:moveTo>
                  <a:lnTo>
                    <a:pt x="389204" y="276136"/>
                  </a:lnTo>
                  <a:lnTo>
                    <a:pt x="155181" y="292"/>
                  </a:lnTo>
                  <a:lnTo>
                    <a:pt x="155054" y="0"/>
                  </a:lnTo>
                  <a:lnTo>
                    <a:pt x="121424" y="27051"/>
                  </a:lnTo>
                  <a:lnTo>
                    <a:pt x="91147" y="40995"/>
                  </a:lnTo>
                  <a:lnTo>
                    <a:pt x="444119" y="510209"/>
                  </a:lnTo>
                  <a:close/>
                </a:path>
                <a:path w="518795" h="828675">
                  <a:moveTo>
                    <a:pt x="518604" y="828662"/>
                  </a:moveTo>
                  <a:lnTo>
                    <a:pt x="444119" y="510222"/>
                  </a:lnTo>
                  <a:lnTo>
                    <a:pt x="91147" y="40995"/>
                  </a:lnTo>
                  <a:lnTo>
                    <a:pt x="68795" y="46609"/>
                  </a:lnTo>
                  <a:lnTo>
                    <a:pt x="45910" y="49136"/>
                  </a:lnTo>
                  <a:lnTo>
                    <a:pt x="22860" y="48679"/>
                  </a:lnTo>
                  <a:lnTo>
                    <a:pt x="0" y="45288"/>
                  </a:lnTo>
                  <a:lnTo>
                    <a:pt x="518604" y="828662"/>
                  </a:lnTo>
                  <a:close/>
                </a:path>
              </a:pathLst>
            </a:custGeom>
            <a:solidFill>
              <a:srgbClr val="1D40A6"/>
            </a:solidFill>
          </p:spPr>
          <p:txBody>
            <a:bodyPr wrap="square" lIns="0" tIns="0" rIns="0" bIns="0" rtlCol="0"/>
            <a:lstStyle/>
            <a:p>
              <a:endParaRPr sz="1092"/>
            </a:p>
          </p:txBody>
        </p:sp>
        <p:sp>
          <p:nvSpPr>
            <p:cNvPr id="25" name="object 21">
              <a:extLst>
                <a:ext uri="{FF2B5EF4-FFF2-40B4-BE49-F238E27FC236}">
                  <a16:creationId xmlns:a16="http://schemas.microsoft.com/office/drawing/2014/main" id="{C0E3C7B3-283A-708C-25EE-45F556BB5F0C}"/>
                </a:ext>
              </a:extLst>
            </p:cNvPr>
            <p:cNvSpPr/>
            <p:nvPr/>
          </p:nvSpPr>
          <p:spPr>
            <a:xfrm>
              <a:off x="2395651" y="1069714"/>
              <a:ext cx="2660015" cy="966469"/>
            </a:xfrm>
            <a:custGeom>
              <a:avLst/>
              <a:gdLst/>
              <a:ahLst/>
              <a:cxnLst/>
              <a:rect l="l" t="t" r="r" b="b"/>
              <a:pathLst>
                <a:path w="2660015" h="966469">
                  <a:moveTo>
                    <a:pt x="2659672" y="5308"/>
                  </a:moveTo>
                  <a:lnTo>
                    <a:pt x="2641447" y="0"/>
                  </a:lnTo>
                  <a:lnTo>
                    <a:pt x="2601468" y="6007"/>
                  </a:lnTo>
                  <a:lnTo>
                    <a:pt x="2189188" y="165519"/>
                  </a:lnTo>
                  <a:lnTo>
                    <a:pt x="2070950" y="210045"/>
                  </a:lnTo>
                  <a:lnTo>
                    <a:pt x="2015439" y="231394"/>
                  </a:lnTo>
                  <a:lnTo>
                    <a:pt x="1962861" y="252869"/>
                  </a:lnTo>
                  <a:lnTo>
                    <a:pt x="1913255" y="274789"/>
                  </a:lnTo>
                  <a:lnTo>
                    <a:pt x="1866620" y="297472"/>
                  </a:lnTo>
                  <a:lnTo>
                    <a:pt x="1822983" y="321246"/>
                  </a:lnTo>
                  <a:lnTo>
                    <a:pt x="1782368" y="346417"/>
                  </a:lnTo>
                  <a:lnTo>
                    <a:pt x="1744789" y="373303"/>
                  </a:lnTo>
                  <a:lnTo>
                    <a:pt x="1710258" y="402247"/>
                  </a:lnTo>
                  <a:lnTo>
                    <a:pt x="1678800" y="433539"/>
                  </a:lnTo>
                  <a:lnTo>
                    <a:pt x="1650428" y="467525"/>
                  </a:lnTo>
                  <a:lnTo>
                    <a:pt x="1625168" y="504520"/>
                  </a:lnTo>
                  <a:lnTo>
                    <a:pt x="1596110" y="568655"/>
                  </a:lnTo>
                  <a:lnTo>
                    <a:pt x="1581746" y="609168"/>
                  </a:lnTo>
                  <a:lnTo>
                    <a:pt x="1568665" y="649287"/>
                  </a:lnTo>
                  <a:lnTo>
                    <a:pt x="1557578" y="643547"/>
                  </a:lnTo>
                  <a:lnTo>
                    <a:pt x="1557578" y="791997"/>
                  </a:lnTo>
                  <a:lnTo>
                    <a:pt x="1553184" y="823455"/>
                  </a:lnTo>
                  <a:lnTo>
                    <a:pt x="1535544" y="848893"/>
                  </a:lnTo>
                  <a:lnTo>
                    <a:pt x="1507490" y="865733"/>
                  </a:lnTo>
                  <a:lnTo>
                    <a:pt x="1471828" y="871410"/>
                  </a:lnTo>
                  <a:lnTo>
                    <a:pt x="1434833" y="864412"/>
                  </a:lnTo>
                  <a:lnTo>
                    <a:pt x="1403477" y="846493"/>
                  </a:lnTo>
                  <a:lnTo>
                    <a:pt x="1381010" y="820318"/>
                  </a:lnTo>
                  <a:lnTo>
                    <a:pt x="1370711" y="788581"/>
                  </a:lnTo>
                  <a:lnTo>
                    <a:pt x="1375295" y="757135"/>
                  </a:lnTo>
                  <a:lnTo>
                    <a:pt x="1421104" y="715010"/>
                  </a:lnTo>
                  <a:lnTo>
                    <a:pt x="1493824" y="716280"/>
                  </a:lnTo>
                  <a:lnTo>
                    <a:pt x="1547342" y="760298"/>
                  </a:lnTo>
                  <a:lnTo>
                    <a:pt x="1557578" y="791997"/>
                  </a:lnTo>
                  <a:lnTo>
                    <a:pt x="1557578" y="643547"/>
                  </a:lnTo>
                  <a:lnTo>
                    <a:pt x="1541246" y="635076"/>
                  </a:lnTo>
                  <a:lnTo>
                    <a:pt x="1511757" y="624243"/>
                  </a:lnTo>
                  <a:lnTo>
                    <a:pt x="1480591" y="617232"/>
                  </a:lnTo>
                  <a:lnTo>
                    <a:pt x="1448130" y="614451"/>
                  </a:lnTo>
                  <a:lnTo>
                    <a:pt x="1395133" y="619658"/>
                  </a:lnTo>
                  <a:lnTo>
                    <a:pt x="1348562" y="636244"/>
                  </a:lnTo>
                  <a:lnTo>
                    <a:pt x="1310195" y="662673"/>
                  </a:lnTo>
                  <a:lnTo>
                    <a:pt x="1281823" y="697344"/>
                  </a:lnTo>
                  <a:lnTo>
                    <a:pt x="1271612" y="717651"/>
                  </a:lnTo>
                  <a:lnTo>
                    <a:pt x="1281823" y="697344"/>
                  </a:lnTo>
                  <a:lnTo>
                    <a:pt x="1261973" y="689952"/>
                  </a:lnTo>
                  <a:lnTo>
                    <a:pt x="1261973" y="789673"/>
                  </a:lnTo>
                  <a:lnTo>
                    <a:pt x="1261706" y="788073"/>
                  </a:lnTo>
                  <a:lnTo>
                    <a:pt x="1261846" y="788809"/>
                  </a:lnTo>
                  <a:lnTo>
                    <a:pt x="1261973" y="789673"/>
                  </a:lnTo>
                  <a:lnTo>
                    <a:pt x="1261973" y="689952"/>
                  </a:lnTo>
                  <a:lnTo>
                    <a:pt x="58458" y="241300"/>
                  </a:lnTo>
                  <a:lnTo>
                    <a:pt x="17919" y="230365"/>
                  </a:lnTo>
                  <a:lnTo>
                    <a:pt x="0" y="233413"/>
                  </a:lnTo>
                  <a:lnTo>
                    <a:pt x="5461" y="249351"/>
                  </a:lnTo>
                  <a:lnTo>
                    <a:pt x="35052" y="277050"/>
                  </a:lnTo>
                  <a:lnTo>
                    <a:pt x="416217" y="508723"/>
                  </a:lnTo>
                  <a:lnTo>
                    <a:pt x="551586" y="592505"/>
                  </a:lnTo>
                  <a:lnTo>
                    <a:pt x="599287" y="621703"/>
                  </a:lnTo>
                  <a:lnTo>
                    <a:pt x="645693" y="649147"/>
                  </a:lnTo>
                  <a:lnTo>
                    <a:pt x="691032" y="674725"/>
                  </a:lnTo>
                  <a:lnTo>
                    <a:pt x="735520" y="698360"/>
                  </a:lnTo>
                  <a:lnTo>
                    <a:pt x="779373" y="719937"/>
                  </a:lnTo>
                  <a:lnTo>
                    <a:pt x="822794" y="739381"/>
                  </a:lnTo>
                  <a:lnTo>
                    <a:pt x="866013" y="756577"/>
                  </a:lnTo>
                  <a:lnTo>
                    <a:pt x="909231" y="771423"/>
                  </a:lnTo>
                  <a:lnTo>
                    <a:pt x="952665" y="783844"/>
                  </a:lnTo>
                  <a:lnTo>
                    <a:pt x="996543" y="793724"/>
                  </a:lnTo>
                  <a:lnTo>
                    <a:pt x="1041069" y="800976"/>
                  </a:lnTo>
                  <a:lnTo>
                    <a:pt x="1094143" y="806373"/>
                  </a:lnTo>
                  <a:lnTo>
                    <a:pt x="1109497" y="807046"/>
                  </a:lnTo>
                  <a:lnTo>
                    <a:pt x="1133932" y="806881"/>
                  </a:lnTo>
                  <a:lnTo>
                    <a:pt x="1163472" y="804938"/>
                  </a:lnTo>
                  <a:lnTo>
                    <a:pt x="1196441" y="801649"/>
                  </a:lnTo>
                  <a:lnTo>
                    <a:pt x="1262291" y="793457"/>
                  </a:lnTo>
                  <a:lnTo>
                    <a:pt x="1273149" y="833831"/>
                  </a:lnTo>
                  <a:lnTo>
                    <a:pt x="1293495" y="870839"/>
                  </a:lnTo>
                  <a:lnTo>
                    <a:pt x="1322031" y="903363"/>
                  </a:lnTo>
                  <a:lnTo>
                    <a:pt x="1357477" y="930300"/>
                  </a:lnTo>
                  <a:lnTo>
                    <a:pt x="1357896" y="930452"/>
                  </a:lnTo>
                  <a:lnTo>
                    <a:pt x="1385671" y="945210"/>
                  </a:lnTo>
                  <a:lnTo>
                    <a:pt x="1415618" y="956398"/>
                  </a:lnTo>
                  <a:lnTo>
                    <a:pt x="1447317" y="963612"/>
                  </a:lnTo>
                  <a:lnTo>
                    <a:pt x="1480324" y="966457"/>
                  </a:lnTo>
                  <a:lnTo>
                    <a:pt x="1485455" y="966457"/>
                  </a:lnTo>
                  <a:lnTo>
                    <a:pt x="1547177" y="957592"/>
                  </a:lnTo>
                  <a:lnTo>
                    <a:pt x="1591691" y="937895"/>
                  </a:lnTo>
                  <a:lnTo>
                    <a:pt x="1625498" y="910907"/>
                  </a:lnTo>
                  <a:lnTo>
                    <a:pt x="1650250" y="877112"/>
                  </a:lnTo>
                  <a:lnTo>
                    <a:pt x="1652308" y="871410"/>
                  </a:lnTo>
                  <a:lnTo>
                    <a:pt x="1664500" y="837742"/>
                  </a:lnTo>
                  <a:lnTo>
                    <a:pt x="1666836" y="793991"/>
                  </a:lnTo>
                  <a:lnTo>
                    <a:pt x="1657616" y="753249"/>
                  </a:lnTo>
                  <a:lnTo>
                    <a:pt x="1638414" y="715873"/>
                  </a:lnTo>
                  <a:lnTo>
                    <a:pt x="2627541" y="44653"/>
                  </a:lnTo>
                  <a:lnTo>
                    <a:pt x="2655316" y="20637"/>
                  </a:lnTo>
                  <a:lnTo>
                    <a:pt x="2659672" y="5308"/>
                  </a:lnTo>
                  <a:close/>
                </a:path>
              </a:pathLst>
            </a:custGeom>
            <a:solidFill>
              <a:srgbClr val="5783D0"/>
            </a:solidFill>
          </p:spPr>
          <p:txBody>
            <a:bodyPr wrap="square" lIns="0" tIns="0" rIns="0" bIns="0" rtlCol="0"/>
            <a:lstStyle/>
            <a:p>
              <a:endParaRPr sz="1092"/>
            </a:p>
          </p:txBody>
        </p:sp>
        <p:pic>
          <p:nvPicPr>
            <p:cNvPr id="26" name="object 22">
              <a:extLst>
                <a:ext uri="{FF2B5EF4-FFF2-40B4-BE49-F238E27FC236}">
                  <a16:creationId xmlns:a16="http://schemas.microsoft.com/office/drawing/2014/main" id="{7EF5703D-204E-A695-2B0C-41A3DAB94EF2}"/>
                </a:ext>
              </a:extLst>
            </p:cNvPr>
            <p:cNvPicPr/>
            <p:nvPr/>
          </p:nvPicPr>
          <p:blipFill>
            <a:blip r:embed="rId6" cstate="print"/>
            <a:stretch>
              <a:fillRect/>
            </a:stretch>
          </p:blipFill>
          <p:spPr>
            <a:xfrm>
              <a:off x="3502783" y="1863168"/>
              <a:ext cx="250346" cy="195876"/>
            </a:xfrm>
            <a:prstGeom prst="rect">
              <a:avLst/>
            </a:prstGeom>
          </p:spPr>
        </p:pic>
        <p:sp>
          <p:nvSpPr>
            <p:cNvPr id="27" name="object 23">
              <a:extLst>
                <a:ext uri="{FF2B5EF4-FFF2-40B4-BE49-F238E27FC236}">
                  <a16:creationId xmlns:a16="http://schemas.microsoft.com/office/drawing/2014/main" id="{B87DEC30-02E0-2575-3277-4D3551687C74}"/>
                </a:ext>
              </a:extLst>
            </p:cNvPr>
            <p:cNvSpPr/>
            <p:nvPr/>
          </p:nvSpPr>
          <p:spPr>
            <a:xfrm>
              <a:off x="3440227" y="1867122"/>
              <a:ext cx="313690" cy="246379"/>
            </a:xfrm>
            <a:custGeom>
              <a:avLst/>
              <a:gdLst/>
              <a:ahLst/>
              <a:cxnLst/>
              <a:rect l="l" t="t" r="r" b="b"/>
              <a:pathLst>
                <a:path w="313689" h="246380">
                  <a:moveTo>
                    <a:pt x="186565" y="0"/>
                  </a:moveTo>
                  <a:lnTo>
                    <a:pt x="151878" y="4226"/>
                  </a:lnTo>
                  <a:lnTo>
                    <a:pt x="118909" y="7527"/>
                  </a:lnTo>
                  <a:lnTo>
                    <a:pt x="89361" y="9475"/>
                  </a:lnTo>
                  <a:lnTo>
                    <a:pt x="64935" y="9643"/>
                  </a:lnTo>
                  <a:lnTo>
                    <a:pt x="57270" y="9476"/>
                  </a:lnTo>
                  <a:lnTo>
                    <a:pt x="49563" y="8963"/>
                  </a:lnTo>
                  <a:lnTo>
                    <a:pt x="41888" y="8093"/>
                  </a:lnTo>
                  <a:lnTo>
                    <a:pt x="13145" y="42584"/>
                  </a:lnTo>
                  <a:lnTo>
                    <a:pt x="0" y="83870"/>
                  </a:lnTo>
                  <a:lnTo>
                    <a:pt x="3377" y="128366"/>
                  </a:lnTo>
                  <a:lnTo>
                    <a:pt x="24203" y="172486"/>
                  </a:lnTo>
                  <a:lnTo>
                    <a:pt x="72082" y="217435"/>
                  </a:lnTo>
                  <a:lnTo>
                    <a:pt x="133132" y="242013"/>
                  </a:lnTo>
                  <a:lnTo>
                    <a:pt x="179042" y="245870"/>
                  </a:lnTo>
                  <a:lnTo>
                    <a:pt x="201930" y="243334"/>
                  </a:lnTo>
                  <a:lnTo>
                    <a:pt x="240416" y="231186"/>
                  </a:lnTo>
                  <a:lnTo>
                    <a:pt x="278496" y="206490"/>
                  </a:lnTo>
                  <a:lnTo>
                    <a:pt x="306857" y="167142"/>
                  </a:lnTo>
                  <a:lnTo>
                    <a:pt x="313325" y="133043"/>
                  </a:lnTo>
                  <a:lnTo>
                    <a:pt x="312906" y="132875"/>
                  </a:lnTo>
                  <a:lnTo>
                    <a:pt x="205611" y="183219"/>
                  </a:lnTo>
                  <a:lnTo>
                    <a:pt x="171023" y="191922"/>
                  </a:lnTo>
                  <a:lnTo>
                    <a:pt x="135152" y="188190"/>
                  </a:lnTo>
                  <a:lnTo>
                    <a:pt x="102188" y="173177"/>
                  </a:lnTo>
                  <a:lnTo>
                    <a:pt x="76317" y="148037"/>
                  </a:lnTo>
                  <a:lnTo>
                    <a:pt x="62553" y="116963"/>
                  </a:lnTo>
                  <a:lnTo>
                    <a:pt x="63254" y="86051"/>
                  </a:lnTo>
                  <a:lnTo>
                    <a:pt x="77424" y="58816"/>
                  </a:lnTo>
                  <a:lnTo>
                    <a:pt x="104064" y="38773"/>
                  </a:lnTo>
                  <a:lnTo>
                    <a:pt x="186565" y="0"/>
                  </a:lnTo>
                  <a:close/>
                </a:path>
              </a:pathLst>
            </a:custGeom>
            <a:solidFill>
              <a:srgbClr val="1D40A6"/>
            </a:solidFill>
          </p:spPr>
          <p:txBody>
            <a:bodyPr wrap="square" lIns="0" tIns="0" rIns="0" bIns="0" rtlCol="0"/>
            <a:lstStyle/>
            <a:p>
              <a:endParaRPr sz="1092"/>
            </a:p>
          </p:txBody>
        </p:sp>
        <p:pic>
          <p:nvPicPr>
            <p:cNvPr id="28" name="object 24">
              <a:extLst>
                <a:ext uri="{FF2B5EF4-FFF2-40B4-BE49-F238E27FC236}">
                  <a16:creationId xmlns:a16="http://schemas.microsoft.com/office/drawing/2014/main" id="{147CCA73-A601-650D-7C9E-C0A085701FF1}"/>
                </a:ext>
              </a:extLst>
            </p:cNvPr>
            <p:cNvPicPr/>
            <p:nvPr/>
          </p:nvPicPr>
          <p:blipFill>
            <a:blip r:embed="rId7" cstate="print"/>
            <a:stretch>
              <a:fillRect/>
            </a:stretch>
          </p:blipFill>
          <p:spPr>
            <a:xfrm>
              <a:off x="3766375" y="1779009"/>
              <a:ext cx="186873" cy="162110"/>
            </a:xfrm>
            <a:prstGeom prst="rect">
              <a:avLst/>
            </a:prstGeom>
          </p:spPr>
        </p:pic>
        <p:pic>
          <p:nvPicPr>
            <p:cNvPr id="29" name="object 25">
              <a:extLst>
                <a:ext uri="{FF2B5EF4-FFF2-40B4-BE49-F238E27FC236}">
                  <a16:creationId xmlns:a16="http://schemas.microsoft.com/office/drawing/2014/main" id="{8CC1BC6B-F4F5-8417-676A-A1D0635EF656}"/>
                </a:ext>
              </a:extLst>
            </p:cNvPr>
            <p:cNvPicPr/>
            <p:nvPr/>
          </p:nvPicPr>
          <p:blipFill>
            <a:blip r:embed="rId8" cstate="print"/>
            <a:stretch>
              <a:fillRect/>
            </a:stretch>
          </p:blipFill>
          <p:spPr>
            <a:xfrm>
              <a:off x="5071455" y="1977571"/>
              <a:ext cx="230013" cy="204746"/>
            </a:xfrm>
            <a:prstGeom prst="rect">
              <a:avLst/>
            </a:prstGeom>
          </p:spPr>
        </p:pic>
        <p:sp>
          <p:nvSpPr>
            <p:cNvPr id="30" name="object 26">
              <a:extLst>
                <a:ext uri="{FF2B5EF4-FFF2-40B4-BE49-F238E27FC236}">
                  <a16:creationId xmlns:a16="http://schemas.microsoft.com/office/drawing/2014/main" id="{E6B17A04-CA47-E5E5-89E0-5A726814C526}"/>
                </a:ext>
              </a:extLst>
            </p:cNvPr>
            <p:cNvSpPr/>
            <p:nvPr/>
          </p:nvSpPr>
          <p:spPr>
            <a:xfrm>
              <a:off x="5162321" y="1393729"/>
              <a:ext cx="587375" cy="1367155"/>
            </a:xfrm>
            <a:custGeom>
              <a:avLst/>
              <a:gdLst/>
              <a:ahLst/>
              <a:cxnLst/>
              <a:rect l="l" t="t" r="r" b="b"/>
              <a:pathLst>
                <a:path w="587375" h="1367155">
                  <a:moveTo>
                    <a:pt x="338340" y="9385"/>
                  </a:moveTo>
                  <a:lnTo>
                    <a:pt x="335648" y="0"/>
                  </a:lnTo>
                  <a:lnTo>
                    <a:pt x="325412" y="1168"/>
                  </a:lnTo>
                  <a:lnTo>
                    <a:pt x="308406" y="13462"/>
                  </a:lnTo>
                  <a:lnTo>
                    <a:pt x="170180" y="183705"/>
                  </a:lnTo>
                  <a:lnTo>
                    <a:pt x="120269" y="243967"/>
                  </a:lnTo>
                  <a:lnTo>
                    <a:pt x="85255" y="287718"/>
                  </a:lnTo>
                  <a:lnTo>
                    <a:pt x="55346" y="329958"/>
                  </a:lnTo>
                  <a:lnTo>
                    <a:pt x="31203" y="371767"/>
                  </a:lnTo>
                  <a:lnTo>
                    <a:pt x="13500" y="414185"/>
                  </a:lnTo>
                  <a:lnTo>
                    <a:pt x="2870" y="458266"/>
                  </a:lnTo>
                  <a:lnTo>
                    <a:pt x="0" y="505079"/>
                  </a:lnTo>
                  <a:lnTo>
                    <a:pt x="1473" y="520636"/>
                  </a:lnTo>
                  <a:lnTo>
                    <a:pt x="4838" y="540105"/>
                  </a:lnTo>
                  <a:lnTo>
                    <a:pt x="9499" y="561746"/>
                  </a:lnTo>
                  <a:lnTo>
                    <a:pt x="14833" y="583844"/>
                  </a:lnTo>
                  <a:lnTo>
                    <a:pt x="17627" y="583946"/>
                  </a:lnTo>
                  <a:lnTo>
                    <a:pt x="34848" y="586193"/>
                  </a:lnTo>
                  <a:lnTo>
                    <a:pt x="50152" y="590207"/>
                  </a:lnTo>
                  <a:lnTo>
                    <a:pt x="64719" y="595884"/>
                  </a:lnTo>
                  <a:lnTo>
                    <a:pt x="78422" y="603059"/>
                  </a:lnTo>
                  <a:lnTo>
                    <a:pt x="332676" y="28803"/>
                  </a:lnTo>
                  <a:lnTo>
                    <a:pt x="338340" y="9385"/>
                  </a:lnTo>
                  <a:close/>
                </a:path>
                <a:path w="587375" h="1367155">
                  <a:moveTo>
                    <a:pt x="587032" y="1358265"/>
                  </a:moveTo>
                  <a:lnTo>
                    <a:pt x="581685" y="1337525"/>
                  </a:lnTo>
                  <a:lnTo>
                    <a:pt x="467791" y="1125372"/>
                  </a:lnTo>
                  <a:lnTo>
                    <a:pt x="427786" y="1049439"/>
                  </a:lnTo>
                  <a:lnTo>
                    <a:pt x="402628" y="1002665"/>
                  </a:lnTo>
                  <a:lnTo>
                    <a:pt x="377190" y="959535"/>
                  </a:lnTo>
                  <a:lnTo>
                    <a:pt x="350685" y="919962"/>
                  </a:lnTo>
                  <a:lnTo>
                    <a:pt x="322300" y="883831"/>
                  </a:lnTo>
                  <a:lnTo>
                    <a:pt x="291249" y="851065"/>
                  </a:lnTo>
                  <a:lnTo>
                    <a:pt x="256730" y="821563"/>
                  </a:lnTo>
                  <a:lnTo>
                    <a:pt x="217944" y="795235"/>
                  </a:lnTo>
                  <a:lnTo>
                    <a:pt x="174713" y="774331"/>
                  </a:lnTo>
                  <a:lnTo>
                    <a:pt x="120586" y="752665"/>
                  </a:lnTo>
                  <a:lnTo>
                    <a:pt x="112242" y="761834"/>
                  </a:lnTo>
                  <a:lnTo>
                    <a:pt x="102577" y="769759"/>
                  </a:lnTo>
                  <a:lnTo>
                    <a:pt x="91668" y="776389"/>
                  </a:lnTo>
                  <a:lnTo>
                    <a:pt x="79616" y="781634"/>
                  </a:lnTo>
                  <a:lnTo>
                    <a:pt x="557149" y="1346898"/>
                  </a:lnTo>
                  <a:lnTo>
                    <a:pt x="573976" y="1363319"/>
                  </a:lnTo>
                  <a:lnTo>
                    <a:pt x="584200" y="1366989"/>
                  </a:lnTo>
                  <a:lnTo>
                    <a:pt x="587032" y="1358265"/>
                  </a:lnTo>
                  <a:close/>
                </a:path>
              </a:pathLst>
            </a:custGeom>
            <a:solidFill>
              <a:srgbClr val="5783D0"/>
            </a:solidFill>
          </p:spPr>
          <p:txBody>
            <a:bodyPr wrap="square" lIns="0" tIns="0" rIns="0" bIns="0" rtlCol="0"/>
            <a:lstStyle/>
            <a:p>
              <a:endParaRPr sz="1092"/>
            </a:p>
          </p:txBody>
        </p:sp>
        <p:sp>
          <p:nvSpPr>
            <p:cNvPr id="31" name="object 27">
              <a:extLst>
                <a:ext uri="{FF2B5EF4-FFF2-40B4-BE49-F238E27FC236}">
                  <a16:creationId xmlns:a16="http://schemas.microsoft.com/office/drawing/2014/main" id="{7E002850-23EA-4B28-9D51-22759A884566}"/>
                </a:ext>
              </a:extLst>
            </p:cNvPr>
            <p:cNvSpPr/>
            <p:nvPr/>
          </p:nvSpPr>
          <p:spPr>
            <a:xfrm>
              <a:off x="4988293" y="2173433"/>
              <a:ext cx="1053465" cy="1588135"/>
            </a:xfrm>
            <a:custGeom>
              <a:avLst/>
              <a:gdLst/>
              <a:ahLst/>
              <a:cxnLst/>
              <a:rect l="l" t="t" r="r" b="b"/>
              <a:pathLst>
                <a:path w="1053464" h="1588135">
                  <a:moveTo>
                    <a:pt x="1053007" y="1470088"/>
                  </a:moveTo>
                  <a:lnTo>
                    <a:pt x="91528" y="0"/>
                  </a:lnTo>
                  <a:lnTo>
                    <a:pt x="55600" y="11798"/>
                  </a:lnTo>
                  <a:lnTo>
                    <a:pt x="52311" y="12623"/>
                  </a:lnTo>
                  <a:lnTo>
                    <a:pt x="49110" y="12928"/>
                  </a:lnTo>
                  <a:lnTo>
                    <a:pt x="41262" y="13512"/>
                  </a:lnTo>
                  <a:lnTo>
                    <a:pt x="33337" y="12966"/>
                  </a:lnTo>
                  <a:lnTo>
                    <a:pt x="25488" y="11366"/>
                  </a:lnTo>
                  <a:lnTo>
                    <a:pt x="17856" y="8763"/>
                  </a:lnTo>
                  <a:lnTo>
                    <a:pt x="6032" y="12928"/>
                  </a:lnTo>
                  <a:lnTo>
                    <a:pt x="0" y="14668"/>
                  </a:lnTo>
                  <a:lnTo>
                    <a:pt x="787730" y="1587792"/>
                  </a:lnTo>
                  <a:lnTo>
                    <a:pt x="946873" y="1569897"/>
                  </a:lnTo>
                  <a:lnTo>
                    <a:pt x="1053007" y="1470088"/>
                  </a:lnTo>
                  <a:close/>
                </a:path>
              </a:pathLst>
            </a:custGeom>
            <a:solidFill>
              <a:srgbClr val="1D40A6"/>
            </a:solidFill>
          </p:spPr>
          <p:txBody>
            <a:bodyPr wrap="square" lIns="0" tIns="0" rIns="0" bIns="0" rtlCol="0"/>
            <a:lstStyle/>
            <a:p>
              <a:endParaRPr sz="1092"/>
            </a:p>
          </p:txBody>
        </p:sp>
        <p:pic>
          <p:nvPicPr>
            <p:cNvPr id="32" name="object 28">
              <a:extLst>
                <a:ext uri="{FF2B5EF4-FFF2-40B4-BE49-F238E27FC236}">
                  <a16:creationId xmlns:a16="http://schemas.microsoft.com/office/drawing/2014/main" id="{FFD5CBFF-E611-2FA5-42A6-DDFC191E809F}"/>
                </a:ext>
              </a:extLst>
            </p:cNvPr>
            <p:cNvPicPr/>
            <p:nvPr/>
          </p:nvPicPr>
          <p:blipFill>
            <a:blip r:embed="rId9" cstate="print"/>
            <a:stretch>
              <a:fillRect/>
            </a:stretch>
          </p:blipFill>
          <p:spPr>
            <a:xfrm>
              <a:off x="5133401" y="2032873"/>
              <a:ext cx="106091" cy="94018"/>
            </a:xfrm>
            <a:prstGeom prst="rect">
              <a:avLst/>
            </a:prstGeom>
          </p:spPr>
        </p:pic>
        <p:sp>
          <p:nvSpPr>
            <p:cNvPr id="33" name="object 29">
              <a:extLst>
                <a:ext uri="{FF2B5EF4-FFF2-40B4-BE49-F238E27FC236}">
                  <a16:creationId xmlns:a16="http://schemas.microsoft.com/office/drawing/2014/main" id="{2A75738D-F87E-15DF-AD69-827CBFD78942}"/>
                </a:ext>
              </a:extLst>
            </p:cNvPr>
            <p:cNvSpPr/>
            <p:nvPr/>
          </p:nvSpPr>
          <p:spPr>
            <a:xfrm>
              <a:off x="4315957" y="2078544"/>
              <a:ext cx="809625" cy="125730"/>
            </a:xfrm>
            <a:custGeom>
              <a:avLst/>
              <a:gdLst/>
              <a:ahLst/>
              <a:cxnLst/>
              <a:rect l="l" t="t" r="r" b="b"/>
              <a:pathLst>
                <a:path w="809625" h="125730">
                  <a:moveTo>
                    <a:pt x="756207" y="0"/>
                  </a:moveTo>
                  <a:lnTo>
                    <a:pt x="30030" y="23695"/>
                  </a:lnTo>
                  <a:lnTo>
                    <a:pt x="7542" y="26726"/>
                  </a:lnTo>
                  <a:lnTo>
                    <a:pt x="0" y="32377"/>
                  </a:lnTo>
                  <a:lnTo>
                    <a:pt x="7472" y="39891"/>
                  </a:lnTo>
                  <a:lnTo>
                    <a:pt x="30030" y="48511"/>
                  </a:lnTo>
                  <a:lnTo>
                    <a:pt x="259793" y="86646"/>
                  </a:lnTo>
                  <a:lnTo>
                    <a:pt x="371716" y="105965"/>
                  </a:lnTo>
                  <a:lnTo>
                    <a:pt x="429710" y="115411"/>
                  </a:lnTo>
                  <a:lnTo>
                    <a:pt x="483946" y="122200"/>
                  </a:lnTo>
                  <a:lnTo>
                    <a:pt x="534875" y="125670"/>
                  </a:lnTo>
                  <a:lnTo>
                    <a:pt x="582949" y="125160"/>
                  </a:lnTo>
                  <a:lnTo>
                    <a:pt x="628622" y="120009"/>
                  </a:lnTo>
                  <a:lnTo>
                    <a:pt x="672346" y="109556"/>
                  </a:lnTo>
                  <a:lnTo>
                    <a:pt x="678366" y="107808"/>
                  </a:lnTo>
                  <a:lnTo>
                    <a:pt x="690198" y="103651"/>
                  </a:lnTo>
                  <a:lnTo>
                    <a:pt x="697833" y="106245"/>
                  </a:lnTo>
                  <a:lnTo>
                    <a:pt x="705685" y="107854"/>
                  </a:lnTo>
                  <a:lnTo>
                    <a:pt x="713608" y="108400"/>
                  </a:lnTo>
                  <a:lnTo>
                    <a:pt x="724658" y="107525"/>
                  </a:lnTo>
                  <a:lnTo>
                    <a:pt x="727935" y="106677"/>
                  </a:lnTo>
                  <a:lnTo>
                    <a:pt x="809127" y="79997"/>
                  </a:lnTo>
                  <a:lnTo>
                    <a:pt x="789368" y="63860"/>
                  </a:lnTo>
                  <a:lnTo>
                    <a:pt x="773498" y="44726"/>
                  </a:lnTo>
                  <a:lnTo>
                    <a:pt x="762212" y="23228"/>
                  </a:lnTo>
                  <a:lnTo>
                    <a:pt x="756207" y="0"/>
                  </a:lnTo>
                  <a:close/>
                </a:path>
              </a:pathLst>
            </a:custGeom>
            <a:solidFill>
              <a:srgbClr val="5783D0"/>
            </a:solidFill>
          </p:spPr>
          <p:txBody>
            <a:bodyPr wrap="square" lIns="0" tIns="0" rIns="0" bIns="0" rtlCol="0"/>
            <a:lstStyle/>
            <a:p>
              <a:endParaRPr sz="1092"/>
            </a:p>
          </p:txBody>
        </p:sp>
        <p:sp>
          <p:nvSpPr>
            <p:cNvPr id="34" name="object 30">
              <a:extLst>
                <a:ext uri="{FF2B5EF4-FFF2-40B4-BE49-F238E27FC236}">
                  <a16:creationId xmlns:a16="http://schemas.microsoft.com/office/drawing/2014/main" id="{67A662C2-9DE0-559E-3BD4-B517793B6100}"/>
                </a:ext>
              </a:extLst>
            </p:cNvPr>
            <p:cNvSpPr/>
            <p:nvPr/>
          </p:nvSpPr>
          <p:spPr>
            <a:xfrm>
              <a:off x="0" y="8680377"/>
              <a:ext cx="12733020" cy="2628265"/>
            </a:xfrm>
            <a:custGeom>
              <a:avLst/>
              <a:gdLst/>
              <a:ahLst/>
              <a:cxnLst/>
              <a:rect l="l" t="t" r="r" b="b"/>
              <a:pathLst>
                <a:path w="12733020" h="2628265">
                  <a:moveTo>
                    <a:pt x="12732633" y="2628178"/>
                  </a:moveTo>
                  <a:lnTo>
                    <a:pt x="12728771" y="2587723"/>
                  </a:lnTo>
                  <a:lnTo>
                    <a:pt x="12723996" y="2543305"/>
                  </a:lnTo>
                  <a:lnTo>
                    <a:pt x="12718702" y="2499056"/>
                  </a:lnTo>
                  <a:lnTo>
                    <a:pt x="12712887" y="2454981"/>
                  </a:lnTo>
                  <a:lnTo>
                    <a:pt x="12706549" y="2411087"/>
                  </a:lnTo>
                  <a:lnTo>
                    <a:pt x="12699688" y="2367380"/>
                  </a:lnTo>
                  <a:lnTo>
                    <a:pt x="12692302" y="2323868"/>
                  </a:lnTo>
                  <a:lnTo>
                    <a:pt x="12684390" y="2280556"/>
                  </a:lnTo>
                  <a:lnTo>
                    <a:pt x="12675950" y="2237452"/>
                  </a:lnTo>
                  <a:lnTo>
                    <a:pt x="12666982" y="2194562"/>
                  </a:lnTo>
                  <a:lnTo>
                    <a:pt x="12657484" y="2151892"/>
                  </a:lnTo>
                  <a:lnTo>
                    <a:pt x="12647454" y="2109450"/>
                  </a:lnTo>
                  <a:lnTo>
                    <a:pt x="12636892" y="2067242"/>
                  </a:lnTo>
                  <a:lnTo>
                    <a:pt x="12625796" y="2025274"/>
                  </a:lnTo>
                  <a:lnTo>
                    <a:pt x="12614165" y="1983553"/>
                  </a:lnTo>
                  <a:lnTo>
                    <a:pt x="12601997" y="1942086"/>
                  </a:lnTo>
                  <a:lnTo>
                    <a:pt x="12589292" y="1900879"/>
                  </a:lnTo>
                  <a:lnTo>
                    <a:pt x="12576047" y="1859939"/>
                  </a:lnTo>
                  <a:lnTo>
                    <a:pt x="12562263" y="1819273"/>
                  </a:lnTo>
                  <a:lnTo>
                    <a:pt x="12547937" y="1778886"/>
                  </a:lnTo>
                  <a:lnTo>
                    <a:pt x="12533068" y="1738787"/>
                  </a:lnTo>
                  <a:lnTo>
                    <a:pt x="12517655" y="1698981"/>
                  </a:lnTo>
                  <a:lnTo>
                    <a:pt x="12501697" y="1659475"/>
                  </a:lnTo>
                  <a:lnTo>
                    <a:pt x="12485191" y="1620276"/>
                  </a:lnTo>
                  <a:lnTo>
                    <a:pt x="12468138" y="1581389"/>
                  </a:lnTo>
                  <a:lnTo>
                    <a:pt x="12450536" y="1542823"/>
                  </a:lnTo>
                  <a:lnTo>
                    <a:pt x="12432383" y="1504583"/>
                  </a:lnTo>
                  <a:lnTo>
                    <a:pt x="12413679" y="1466676"/>
                  </a:lnTo>
                  <a:lnTo>
                    <a:pt x="12394421" y="1429109"/>
                  </a:lnTo>
                  <a:lnTo>
                    <a:pt x="12374609" y="1391889"/>
                  </a:lnTo>
                  <a:lnTo>
                    <a:pt x="12354242" y="1355021"/>
                  </a:lnTo>
                  <a:lnTo>
                    <a:pt x="12333317" y="1318513"/>
                  </a:lnTo>
                  <a:lnTo>
                    <a:pt x="12311834" y="1282370"/>
                  </a:lnTo>
                  <a:lnTo>
                    <a:pt x="12289792" y="1246601"/>
                  </a:lnTo>
                  <a:lnTo>
                    <a:pt x="12267189" y="1211211"/>
                  </a:lnTo>
                  <a:lnTo>
                    <a:pt x="12244024" y="1176207"/>
                  </a:lnTo>
                  <a:lnTo>
                    <a:pt x="12220295" y="1141596"/>
                  </a:lnTo>
                  <a:lnTo>
                    <a:pt x="12196002" y="1107383"/>
                  </a:lnTo>
                  <a:lnTo>
                    <a:pt x="12171143" y="1073577"/>
                  </a:lnTo>
                  <a:lnTo>
                    <a:pt x="12145717" y="1040183"/>
                  </a:lnTo>
                  <a:lnTo>
                    <a:pt x="12119723" y="1007208"/>
                  </a:lnTo>
                  <a:lnTo>
                    <a:pt x="12093158" y="974659"/>
                  </a:lnTo>
                  <a:lnTo>
                    <a:pt x="12066023" y="942542"/>
                  </a:lnTo>
                  <a:lnTo>
                    <a:pt x="12038315" y="910864"/>
                  </a:lnTo>
                  <a:lnTo>
                    <a:pt x="12010034" y="879632"/>
                  </a:lnTo>
                  <a:lnTo>
                    <a:pt x="11981178" y="848851"/>
                  </a:lnTo>
                  <a:lnTo>
                    <a:pt x="11951746" y="818530"/>
                  </a:lnTo>
                  <a:lnTo>
                    <a:pt x="11921736" y="788674"/>
                  </a:lnTo>
                  <a:lnTo>
                    <a:pt x="11891148" y="759289"/>
                  </a:lnTo>
                  <a:lnTo>
                    <a:pt x="11859979" y="730384"/>
                  </a:lnTo>
                  <a:lnTo>
                    <a:pt x="11828230" y="701963"/>
                  </a:lnTo>
                  <a:lnTo>
                    <a:pt x="11795897" y="674035"/>
                  </a:lnTo>
                  <a:lnTo>
                    <a:pt x="11760309" y="644451"/>
                  </a:lnTo>
                  <a:lnTo>
                    <a:pt x="11724166" y="615614"/>
                  </a:lnTo>
                  <a:lnTo>
                    <a:pt x="11687479" y="587516"/>
                  </a:lnTo>
                  <a:lnTo>
                    <a:pt x="11650258" y="560152"/>
                  </a:lnTo>
                  <a:lnTo>
                    <a:pt x="11612515" y="533518"/>
                  </a:lnTo>
                  <a:lnTo>
                    <a:pt x="11574260" y="507607"/>
                  </a:lnTo>
                  <a:lnTo>
                    <a:pt x="11535503" y="482414"/>
                  </a:lnTo>
                  <a:lnTo>
                    <a:pt x="11496256" y="457934"/>
                  </a:lnTo>
                  <a:lnTo>
                    <a:pt x="11456529" y="434161"/>
                  </a:lnTo>
                  <a:lnTo>
                    <a:pt x="11416333" y="411089"/>
                  </a:lnTo>
                  <a:lnTo>
                    <a:pt x="11375678" y="388713"/>
                  </a:lnTo>
                  <a:lnTo>
                    <a:pt x="11334576" y="367028"/>
                  </a:lnTo>
                  <a:lnTo>
                    <a:pt x="11293037" y="346028"/>
                  </a:lnTo>
                  <a:lnTo>
                    <a:pt x="11251072" y="325708"/>
                  </a:lnTo>
                  <a:lnTo>
                    <a:pt x="11208691" y="306062"/>
                  </a:lnTo>
                  <a:lnTo>
                    <a:pt x="11165906" y="287084"/>
                  </a:lnTo>
                  <a:lnTo>
                    <a:pt x="11122726" y="268770"/>
                  </a:lnTo>
                  <a:lnTo>
                    <a:pt x="11079163" y="251113"/>
                  </a:lnTo>
                  <a:lnTo>
                    <a:pt x="11035228" y="234108"/>
                  </a:lnTo>
                  <a:lnTo>
                    <a:pt x="10990930" y="217750"/>
                  </a:lnTo>
                  <a:lnTo>
                    <a:pt x="10946282" y="202033"/>
                  </a:lnTo>
                  <a:lnTo>
                    <a:pt x="10901293" y="186952"/>
                  </a:lnTo>
                  <a:lnTo>
                    <a:pt x="10855974" y="172501"/>
                  </a:lnTo>
                  <a:lnTo>
                    <a:pt x="10810336" y="158675"/>
                  </a:lnTo>
                  <a:lnTo>
                    <a:pt x="10764390" y="145468"/>
                  </a:lnTo>
                  <a:lnTo>
                    <a:pt x="10718147" y="132875"/>
                  </a:lnTo>
                  <a:lnTo>
                    <a:pt x="10671617" y="120890"/>
                  </a:lnTo>
                  <a:lnTo>
                    <a:pt x="10624810" y="109508"/>
                  </a:lnTo>
                  <a:lnTo>
                    <a:pt x="10577739" y="98723"/>
                  </a:lnTo>
                  <a:lnTo>
                    <a:pt x="10530412" y="88530"/>
                  </a:lnTo>
                  <a:lnTo>
                    <a:pt x="10482842" y="78923"/>
                  </a:lnTo>
                  <a:lnTo>
                    <a:pt x="10435039" y="69898"/>
                  </a:lnTo>
                  <a:lnTo>
                    <a:pt x="10387013" y="61447"/>
                  </a:lnTo>
                  <a:lnTo>
                    <a:pt x="10338775" y="53566"/>
                  </a:lnTo>
                  <a:lnTo>
                    <a:pt x="10290336" y="46250"/>
                  </a:lnTo>
                  <a:lnTo>
                    <a:pt x="10241707" y="39493"/>
                  </a:lnTo>
                  <a:lnTo>
                    <a:pt x="10192898" y="33289"/>
                  </a:lnTo>
                  <a:lnTo>
                    <a:pt x="10143921" y="27633"/>
                  </a:lnTo>
                  <a:lnTo>
                    <a:pt x="10094785" y="22519"/>
                  </a:lnTo>
                  <a:lnTo>
                    <a:pt x="10045502" y="17942"/>
                  </a:lnTo>
                  <a:lnTo>
                    <a:pt x="9996083" y="13897"/>
                  </a:lnTo>
                  <a:lnTo>
                    <a:pt x="9946537" y="10378"/>
                  </a:lnTo>
                  <a:lnTo>
                    <a:pt x="9896876" y="7379"/>
                  </a:lnTo>
                  <a:lnTo>
                    <a:pt x="9847110" y="4895"/>
                  </a:lnTo>
                  <a:lnTo>
                    <a:pt x="9797251" y="2921"/>
                  </a:lnTo>
                  <a:lnTo>
                    <a:pt x="9747309" y="1450"/>
                  </a:lnTo>
                  <a:lnTo>
                    <a:pt x="9697294" y="478"/>
                  </a:lnTo>
                  <a:lnTo>
                    <a:pt x="9647218" y="0"/>
                  </a:lnTo>
                  <a:lnTo>
                    <a:pt x="9597090" y="8"/>
                  </a:lnTo>
                  <a:lnTo>
                    <a:pt x="9546923" y="499"/>
                  </a:lnTo>
                  <a:lnTo>
                    <a:pt x="9496726" y="1466"/>
                  </a:lnTo>
                  <a:lnTo>
                    <a:pt x="9446510" y="2905"/>
                  </a:lnTo>
                  <a:lnTo>
                    <a:pt x="9396287" y="4809"/>
                  </a:lnTo>
                  <a:lnTo>
                    <a:pt x="9346066" y="7173"/>
                  </a:lnTo>
                  <a:lnTo>
                    <a:pt x="9295858" y="9992"/>
                  </a:lnTo>
                  <a:lnTo>
                    <a:pt x="9245675" y="13260"/>
                  </a:lnTo>
                  <a:lnTo>
                    <a:pt x="9195526" y="16972"/>
                  </a:lnTo>
                  <a:lnTo>
                    <a:pt x="9145423" y="21121"/>
                  </a:lnTo>
                  <a:lnTo>
                    <a:pt x="9095377" y="25704"/>
                  </a:lnTo>
                  <a:lnTo>
                    <a:pt x="9045397" y="30713"/>
                  </a:lnTo>
                  <a:lnTo>
                    <a:pt x="8995495" y="36145"/>
                  </a:lnTo>
                  <a:lnTo>
                    <a:pt x="8945682" y="41992"/>
                  </a:lnTo>
                  <a:lnTo>
                    <a:pt x="8895968" y="48251"/>
                  </a:lnTo>
                  <a:lnTo>
                    <a:pt x="8846364" y="54914"/>
                  </a:lnTo>
                  <a:lnTo>
                    <a:pt x="8796880" y="61977"/>
                  </a:lnTo>
                  <a:lnTo>
                    <a:pt x="8747528" y="69435"/>
                  </a:lnTo>
                  <a:lnTo>
                    <a:pt x="8698318" y="77281"/>
                  </a:lnTo>
                  <a:lnTo>
                    <a:pt x="8649261" y="85511"/>
                  </a:lnTo>
                  <a:lnTo>
                    <a:pt x="8600367" y="94118"/>
                  </a:lnTo>
                  <a:lnTo>
                    <a:pt x="8551648" y="103098"/>
                  </a:lnTo>
                  <a:lnTo>
                    <a:pt x="8503113" y="112444"/>
                  </a:lnTo>
                  <a:lnTo>
                    <a:pt x="8454775" y="122152"/>
                  </a:lnTo>
                  <a:lnTo>
                    <a:pt x="8406643" y="132216"/>
                  </a:lnTo>
                  <a:lnTo>
                    <a:pt x="8358727" y="142630"/>
                  </a:lnTo>
                  <a:lnTo>
                    <a:pt x="8311040" y="153389"/>
                  </a:lnTo>
                  <a:lnTo>
                    <a:pt x="8263592" y="164488"/>
                  </a:lnTo>
                  <a:lnTo>
                    <a:pt x="8216393" y="175920"/>
                  </a:lnTo>
                  <a:lnTo>
                    <a:pt x="8169453" y="187681"/>
                  </a:lnTo>
                  <a:lnTo>
                    <a:pt x="8122785" y="199764"/>
                  </a:lnTo>
                  <a:lnTo>
                    <a:pt x="8076398" y="212165"/>
                  </a:lnTo>
                  <a:lnTo>
                    <a:pt x="8030303" y="224878"/>
                  </a:lnTo>
                  <a:lnTo>
                    <a:pt x="7984512" y="237898"/>
                  </a:lnTo>
                  <a:lnTo>
                    <a:pt x="7939034" y="251218"/>
                  </a:lnTo>
                  <a:lnTo>
                    <a:pt x="7893880" y="264834"/>
                  </a:lnTo>
                  <a:lnTo>
                    <a:pt x="7849061" y="278740"/>
                  </a:lnTo>
                  <a:lnTo>
                    <a:pt x="7804589" y="292931"/>
                  </a:lnTo>
                  <a:lnTo>
                    <a:pt x="7760472" y="307401"/>
                  </a:lnTo>
                  <a:lnTo>
                    <a:pt x="7716724" y="322144"/>
                  </a:lnTo>
                  <a:lnTo>
                    <a:pt x="7673353" y="337155"/>
                  </a:lnTo>
                  <a:lnTo>
                    <a:pt x="7625971" y="353945"/>
                  </a:lnTo>
                  <a:lnTo>
                    <a:pt x="7578711" y="371032"/>
                  </a:lnTo>
                  <a:lnTo>
                    <a:pt x="7531570" y="388408"/>
                  </a:lnTo>
                  <a:lnTo>
                    <a:pt x="7484544" y="406065"/>
                  </a:lnTo>
                  <a:lnTo>
                    <a:pt x="7437631" y="423995"/>
                  </a:lnTo>
                  <a:lnTo>
                    <a:pt x="7390826" y="442191"/>
                  </a:lnTo>
                  <a:lnTo>
                    <a:pt x="7344128" y="460644"/>
                  </a:lnTo>
                  <a:lnTo>
                    <a:pt x="7297532" y="479347"/>
                  </a:lnTo>
                  <a:lnTo>
                    <a:pt x="7251035" y="498293"/>
                  </a:lnTo>
                  <a:lnTo>
                    <a:pt x="7204635" y="517473"/>
                  </a:lnTo>
                  <a:lnTo>
                    <a:pt x="7158329" y="536879"/>
                  </a:lnTo>
                  <a:lnTo>
                    <a:pt x="7112112" y="556504"/>
                  </a:lnTo>
                  <a:lnTo>
                    <a:pt x="7065982" y="576340"/>
                  </a:lnTo>
                  <a:lnTo>
                    <a:pt x="7019935" y="596379"/>
                  </a:lnTo>
                  <a:lnTo>
                    <a:pt x="6973970" y="616614"/>
                  </a:lnTo>
                  <a:lnTo>
                    <a:pt x="6928081" y="637036"/>
                  </a:lnTo>
                  <a:lnTo>
                    <a:pt x="6882266" y="657638"/>
                  </a:lnTo>
                  <a:lnTo>
                    <a:pt x="6836523" y="678412"/>
                  </a:lnTo>
                  <a:lnTo>
                    <a:pt x="6790847" y="699351"/>
                  </a:lnTo>
                  <a:lnTo>
                    <a:pt x="6745236" y="720445"/>
                  </a:lnTo>
                  <a:lnTo>
                    <a:pt x="6699686" y="741689"/>
                  </a:lnTo>
                  <a:lnTo>
                    <a:pt x="6654194" y="763073"/>
                  </a:lnTo>
                  <a:lnTo>
                    <a:pt x="6608757" y="784591"/>
                  </a:lnTo>
                  <a:lnTo>
                    <a:pt x="6563372" y="806233"/>
                  </a:lnTo>
                  <a:lnTo>
                    <a:pt x="6518036" y="827994"/>
                  </a:lnTo>
                  <a:lnTo>
                    <a:pt x="6472745" y="849864"/>
                  </a:lnTo>
                  <a:lnTo>
                    <a:pt x="6427497" y="871836"/>
                  </a:lnTo>
                  <a:lnTo>
                    <a:pt x="6382287" y="893902"/>
                  </a:lnTo>
                  <a:lnTo>
                    <a:pt x="6337114" y="916054"/>
                  </a:lnTo>
                  <a:lnTo>
                    <a:pt x="6291973" y="938285"/>
                  </a:lnTo>
                  <a:lnTo>
                    <a:pt x="6246862" y="960587"/>
                  </a:lnTo>
                  <a:lnTo>
                    <a:pt x="6201777" y="982951"/>
                  </a:lnTo>
                  <a:lnTo>
                    <a:pt x="6156716" y="1005371"/>
                  </a:lnTo>
                  <a:lnTo>
                    <a:pt x="6111674" y="1027839"/>
                  </a:lnTo>
                  <a:lnTo>
                    <a:pt x="6066650" y="1050346"/>
                  </a:lnTo>
                  <a:lnTo>
                    <a:pt x="6021639" y="1072885"/>
                  </a:lnTo>
                  <a:lnTo>
                    <a:pt x="5976638" y="1095448"/>
                  </a:lnTo>
                  <a:lnTo>
                    <a:pt x="5931645" y="1118027"/>
                  </a:lnTo>
                  <a:lnTo>
                    <a:pt x="5886656" y="1140614"/>
                  </a:lnTo>
                  <a:lnTo>
                    <a:pt x="5841668" y="1163203"/>
                  </a:lnTo>
                  <a:lnTo>
                    <a:pt x="5796678" y="1185784"/>
                  </a:lnTo>
                  <a:lnTo>
                    <a:pt x="5751682" y="1208350"/>
                  </a:lnTo>
                  <a:lnTo>
                    <a:pt x="5706678" y="1230894"/>
                  </a:lnTo>
                  <a:lnTo>
                    <a:pt x="5661662" y="1253407"/>
                  </a:lnTo>
                  <a:lnTo>
                    <a:pt x="5616631" y="1275882"/>
                  </a:lnTo>
                  <a:lnTo>
                    <a:pt x="5571582" y="1298311"/>
                  </a:lnTo>
                  <a:lnTo>
                    <a:pt x="5526512" y="1320686"/>
                  </a:lnTo>
                  <a:lnTo>
                    <a:pt x="5481417" y="1342999"/>
                  </a:lnTo>
                  <a:lnTo>
                    <a:pt x="5436295" y="1365243"/>
                  </a:lnTo>
                  <a:lnTo>
                    <a:pt x="5391141" y="1387410"/>
                  </a:lnTo>
                  <a:lnTo>
                    <a:pt x="5345954" y="1409492"/>
                  </a:lnTo>
                  <a:lnTo>
                    <a:pt x="5300729" y="1431481"/>
                  </a:lnTo>
                  <a:lnTo>
                    <a:pt x="5255465" y="1453369"/>
                  </a:lnTo>
                  <a:lnTo>
                    <a:pt x="5210156" y="1475149"/>
                  </a:lnTo>
                  <a:lnTo>
                    <a:pt x="5164801" y="1496813"/>
                  </a:lnTo>
                  <a:lnTo>
                    <a:pt x="5119396" y="1518353"/>
                  </a:lnTo>
                  <a:lnTo>
                    <a:pt x="5073938" y="1539762"/>
                  </a:lnTo>
                  <a:lnTo>
                    <a:pt x="5028423" y="1561030"/>
                  </a:lnTo>
                  <a:lnTo>
                    <a:pt x="4982849" y="1582152"/>
                  </a:lnTo>
                  <a:lnTo>
                    <a:pt x="4937212" y="1603118"/>
                  </a:lnTo>
                  <a:lnTo>
                    <a:pt x="4891510" y="1623922"/>
                  </a:lnTo>
                  <a:lnTo>
                    <a:pt x="4845739" y="1644555"/>
                  </a:lnTo>
                  <a:lnTo>
                    <a:pt x="4799895" y="1665009"/>
                  </a:lnTo>
                  <a:lnTo>
                    <a:pt x="4753976" y="1685278"/>
                  </a:lnTo>
                  <a:lnTo>
                    <a:pt x="4707979" y="1705352"/>
                  </a:lnTo>
                  <a:lnTo>
                    <a:pt x="4661899" y="1725224"/>
                  </a:lnTo>
                  <a:lnTo>
                    <a:pt x="4615735" y="1744887"/>
                  </a:lnTo>
                  <a:lnTo>
                    <a:pt x="4569483" y="1764332"/>
                  </a:lnTo>
                  <a:lnTo>
                    <a:pt x="4523140" y="1783552"/>
                  </a:lnTo>
                  <a:lnTo>
                    <a:pt x="4476702" y="1802540"/>
                  </a:lnTo>
                  <a:lnTo>
                    <a:pt x="4430166" y="1821286"/>
                  </a:lnTo>
                  <a:lnTo>
                    <a:pt x="4383530" y="1839784"/>
                  </a:lnTo>
                  <a:lnTo>
                    <a:pt x="4336790" y="1858026"/>
                  </a:lnTo>
                  <a:lnTo>
                    <a:pt x="4289943" y="1876003"/>
                  </a:lnTo>
                  <a:lnTo>
                    <a:pt x="4242985" y="1893709"/>
                  </a:lnTo>
                  <a:lnTo>
                    <a:pt x="4195914" y="1911134"/>
                  </a:lnTo>
                  <a:lnTo>
                    <a:pt x="4148726" y="1928273"/>
                  </a:lnTo>
                  <a:lnTo>
                    <a:pt x="4101418" y="1945116"/>
                  </a:lnTo>
                  <a:lnTo>
                    <a:pt x="4053987" y="1961656"/>
                  </a:lnTo>
                  <a:lnTo>
                    <a:pt x="4006430" y="1977885"/>
                  </a:lnTo>
                  <a:lnTo>
                    <a:pt x="3958743" y="1993796"/>
                  </a:lnTo>
                  <a:lnTo>
                    <a:pt x="3913117" y="2008621"/>
                  </a:lnTo>
                  <a:lnTo>
                    <a:pt x="3867255" y="2023076"/>
                  </a:lnTo>
                  <a:lnTo>
                    <a:pt x="3821167" y="2037158"/>
                  </a:lnTo>
                  <a:lnTo>
                    <a:pt x="3774861" y="2050861"/>
                  </a:lnTo>
                  <a:lnTo>
                    <a:pt x="3728346" y="2064179"/>
                  </a:lnTo>
                  <a:lnTo>
                    <a:pt x="3681631" y="2077107"/>
                  </a:lnTo>
                  <a:lnTo>
                    <a:pt x="3634725" y="2089642"/>
                  </a:lnTo>
                  <a:lnTo>
                    <a:pt x="3587637" y="2101776"/>
                  </a:lnTo>
                  <a:lnTo>
                    <a:pt x="3540375" y="2113506"/>
                  </a:lnTo>
                  <a:lnTo>
                    <a:pt x="3492948" y="2124827"/>
                  </a:lnTo>
                  <a:lnTo>
                    <a:pt x="3445366" y="2135732"/>
                  </a:lnTo>
                  <a:lnTo>
                    <a:pt x="3397637" y="2146218"/>
                  </a:lnTo>
                  <a:lnTo>
                    <a:pt x="3349769" y="2156279"/>
                  </a:lnTo>
                  <a:lnTo>
                    <a:pt x="3301773" y="2165910"/>
                  </a:lnTo>
                  <a:lnTo>
                    <a:pt x="3253655" y="2175105"/>
                  </a:lnTo>
                  <a:lnTo>
                    <a:pt x="3205427" y="2183861"/>
                  </a:lnTo>
                  <a:lnTo>
                    <a:pt x="3157095" y="2192171"/>
                  </a:lnTo>
                  <a:lnTo>
                    <a:pt x="3108669" y="2200032"/>
                  </a:lnTo>
                  <a:lnTo>
                    <a:pt x="3060159" y="2207436"/>
                  </a:lnTo>
                  <a:lnTo>
                    <a:pt x="3011571" y="2214381"/>
                  </a:lnTo>
                  <a:lnTo>
                    <a:pt x="2962917" y="2220860"/>
                  </a:lnTo>
                  <a:lnTo>
                    <a:pt x="2914204" y="2226868"/>
                  </a:lnTo>
                  <a:lnTo>
                    <a:pt x="2865441" y="2232400"/>
                  </a:lnTo>
                  <a:lnTo>
                    <a:pt x="2816637" y="2237452"/>
                  </a:lnTo>
                  <a:lnTo>
                    <a:pt x="2767801" y="2242018"/>
                  </a:lnTo>
                  <a:lnTo>
                    <a:pt x="2718941" y="2246094"/>
                  </a:lnTo>
                  <a:lnTo>
                    <a:pt x="2670068" y="2249673"/>
                  </a:lnTo>
                  <a:lnTo>
                    <a:pt x="2621188" y="2252751"/>
                  </a:lnTo>
                  <a:lnTo>
                    <a:pt x="2572312" y="2255323"/>
                  </a:lnTo>
                  <a:lnTo>
                    <a:pt x="2523448" y="2257384"/>
                  </a:lnTo>
                  <a:lnTo>
                    <a:pt x="2474605" y="2258929"/>
                  </a:lnTo>
                  <a:lnTo>
                    <a:pt x="2425791" y="2259953"/>
                  </a:lnTo>
                  <a:lnTo>
                    <a:pt x="2377016" y="2260450"/>
                  </a:lnTo>
                  <a:lnTo>
                    <a:pt x="2328289" y="2260415"/>
                  </a:lnTo>
                  <a:lnTo>
                    <a:pt x="2279618" y="2259845"/>
                  </a:lnTo>
                  <a:lnTo>
                    <a:pt x="2231011" y="2258732"/>
                  </a:lnTo>
                  <a:lnTo>
                    <a:pt x="2182479" y="2257073"/>
                  </a:lnTo>
                  <a:lnTo>
                    <a:pt x="2134030" y="2254862"/>
                  </a:lnTo>
                  <a:lnTo>
                    <a:pt x="2085672" y="2252094"/>
                  </a:lnTo>
                  <a:lnTo>
                    <a:pt x="2037414" y="2248765"/>
                  </a:lnTo>
                  <a:lnTo>
                    <a:pt x="1989266" y="2244868"/>
                  </a:lnTo>
                  <a:lnTo>
                    <a:pt x="1941236" y="2240400"/>
                  </a:lnTo>
                  <a:lnTo>
                    <a:pt x="1893332" y="2235354"/>
                  </a:lnTo>
                  <a:lnTo>
                    <a:pt x="1845565" y="2229726"/>
                  </a:lnTo>
                  <a:lnTo>
                    <a:pt x="1797942" y="2223511"/>
                  </a:lnTo>
                  <a:lnTo>
                    <a:pt x="1750472" y="2216703"/>
                  </a:lnTo>
                  <a:lnTo>
                    <a:pt x="1703165" y="2209298"/>
                  </a:lnTo>
                  <a:lnTo>
                    <a:pt x="1656029" y="2201291"/>
                  </a:lnTo>
                  <a:lnTo>
                    <a:pt x="1609073" y="2192676"/>
                  </a:lnTo>
                  <a:lnTo>
                    <a:pt x="1562305" y="2183448"/>
                  </a:lnTo>
                  <a:lnTo>
                    <a:pt x="1515736" y="2173603"/>
                  </a:lnTo>
                  <a:lnTo>
                    <a:pt x="1469372" y="2163135"/>
                  </a:lnTo>
                  <a:lnTo>
                    <a:pt x="1423224" y="2152039"/>
                  </a:lnTo>
                  <a:lnTo>
                    <a:pt x="1377300" y="2140310"/>
                  </a:lnTo>
                  <a:lnTo>
                    <a:pt x="1331609" y="2127944"/>
                  </a:lnTo>
                  <a:lnTo>
                    <a:pt x="1286160" y="2114934"/>
                  </a:lnTo>
                  <a:lnTo>
                    <a:pt x="1240961" y="2101276"/>
                  </a:lnTo>
                  <a:lnTo>
                    <a:pt x="1196022" y="2086965"/>
                  </a:lnTo>
                  <a:lnTo>
                    <a:pt x="1151351" y="2071995"/>
                  </a:lnTo>
                  <a:lnTo>
                    <a:pt x="1106958" y="2056362"/>
                  </a:lnTo>
                  <a:lnTo>
                    <a:pt x="1062850" y="2040061"/>
                  </a:lnTo>
                  <a:lnTo>
                    <a:pt x="1019037" y="2023086"/>
                  </a:lnTo>
                  <a:lnTo>
                    <a:pt x="975528" y="2005433"/>
                  </a:lnTo>
                  <a:lnTo>
                    <a:pt x="932331" y="1987096"/>
                  </a:lnTo>
                  <a:lnTo>
                    <a:pt x="889455" y="1968070"/>
                  </a:lnTo>
                  <a:lnTo>
                    <a:pt x="846910" y="1948351"/>
                  </a:lnTo>
                  <a:lnTo>
                    <a:pt x="804704" y="1927932"/>
                  </a:lnTo>
                  <a:lnTo>
                    <a:pt x="762845" y="1906810"/>
                  </a:lnTo>
                  <a:lnTo>
                    <a:pt x="721343" y="1884978"/>
                  </a:lnTo>
                  <a:lnTo>
                    <a:pt x="680207" y="1862433"/>
                  </a:lnTo>
                  <a:lnTo>
                    <a:pt x="639445" y="1839168"/>
                  </a:lnTo>
                  <a:lnTo>
                    <a:pt x="599066" y="1815180"/>
                  </a:lnTo>
                  <a:lnTo>
                    <a:pt x="559079" y="1790461"/>
                  </a:lnTo>
                  <a:lnTo>
                    <a:pt x="519493" y="1765009"/>
                  </a:lnTo>
                  <a:lnTo>
                    <a:pt x="480316" y="1738817"/>
                  </a:lnTo>
                  <a:lnTo>
                    <a:pt x="441559" y="1711880"/>
                  </a:lnTo>
                  <a:lnTo>
                    <a:pt x="403228" y="1684194"/>
                  </a:lnTo>
                  <a:lnTo>
                    <a:pt x="365334" y="1655753"/>
                  </a:lnTo>
                  <a:lnTo>
                    <a:pt x="327884" y="1626553"/>
                  </a:lnTo>
                  <a:lnTo>
                    <a:pt x="290889" y="1596588"/>
                  </a:lnTo>
                  <a:lnTo>
                    <a:pt x="254356" y="1565852"/>
                  </a:lnTo>
                  <a:lnTo>
                    <a:pt x="218294" y="1534342"/>
                  </a:lnTo>
                  <a:lnTo>
                    <a:pt x="182713" y="1502052"/>
                  </a:lnTo>
                  <a:lnTo>
                    <a:pt x="147622" y="1468977"/>
                  </a:lnTo>
                  <a:lnTo>
                    <a:pt x="113028" y="1435111"/>
                  </a:lnTo>
                  <a:lnTo>
                    <a:pt x="80603" y="1402193"/>
                  </a:lnTo>
                  <a:lnTo>
                    <a:pt x="48887" y="1368860"/>
                  </a:lnTo>
                  <a:lnTo>
                    <a:pt x="17870" y="1335118"/>
                  </a:lnTo>
                  <a:lnTo>
                    <a:pt x="0" y="1315000"/>
                  </a:lnTo>
                </a:path>
              </a:pathLst>
            </a:custGeom>
            <a:ln w="18847">
              <a:solidFill>
                <a:srgbClr val="00BF6B"/>
              </a:solidFill>
            </a:ln>
          </p:spPr>
          <p:txBody>
            <a:bodyPr wrap="square" lIns="0" tIns="0" rIns="0" bIns="0" rtlCol="0"/>
            <a:lstStyle/>
            <a:p>
              <a:endParaRPr sz="1092"/>
            </a:p>
          </p:txBody>
        </p:sp>
      </p:grpSp>
      <p:pic>
        <p:nvPicPr>
          <p:cNvPr id="37" name="Gráfico 36">
            <a:extLst>
              <a:ext uri="{FF2B5EF4-FFF2-40B4-BE49-F238E27FC236}">
                <a16:creationId xmlns:a16="http://schemas.microsoft.com/office/drawing/2014/main" id="{669729C1-C055-E209-9DE0-BF1B27910A8B}"/>
              </a:ext>
            </a:extLst>
          </p:cNvPr>
          <p:cNvPicPr>
            <a:picLocks noChangeAspect="1"/>
          </p:cNvPicPr>
          <p:nvPr userDrawn="1"/>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9007088" y="5524218"/>
            <a:ext cx="2288425" cy="492277"/>
          </a:xfrm>
          <a:prstGeom prst="rect">
            <a:avLst/>
          </a:prstGeom>
        </p:spPr>
      </p:pic>
    </p:spTree>
    <p:extLst>
      <p:ext uri="{BB962C8B-B14F-4D97-AF65-F5344CB8AC3E}">
        <p14:creationId xmlns:p14="http://schemas.microsoft.com/office/powerpoint/2010/main" val="2870503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Em Branc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4911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Layout Personalizado">
    <p:spTree>
      <p:nvGrpSpPr>
        <p:cNvPr id="1" name=""/>
        <p:cNvGrpSpPr/>
        <p:nvPr/>
      </p:nvGrpSpPr>
      <p:grpSpPr>
        <a:xfrm>
          <a:off x="0" y="0"/>
          <a:ext cx="0" cy="0"/>
          <a:chOff x="0" y="0"/>
          <a:chExt cx="0" cy="0"/>
        </a:xfrm>
      </p:grpSpPr>
      <p:sp>
        <p:nvSpPr>
          <p:cNvPr id="6" name="Retângulo 5">
            <a:extLst>
              <a:ext uri="{FF2B5EF4-FFF2-40B4-BE49-F238E27FC236}">
                <a16:creationId xmlns:a16="http://schemas.microsoft.com/office/drawing/2014/main" id="{1D5D152A-B9CC-5A90-56F8-8F7036476F4F}"/>
              </a:ext>
            </a:extLst>
          </p:cNvPr>
          <p:cNvSpPr/>
          <p:nvPr userDrawn="1"/>
        </p:nvSpPr>
        <p:spPr>
          <a:xfrm>
            <a:off x="428" y="0"/>
            <a:ext cx="12191144" cy="6858000"/>
          </a:xfrm>
          <a:prstGeom prst="rect">
            <a:avLst/>
          </a:prstGeom>
          <a:solidFill>
            <a:srgbClr val="272B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sz="1092"/>
          </a:p>
        </p:txBody>
      </p:sp>
      <p:sp>
        <p:nvSpPr>
          <p:cNvPr id="7" name="Retângulo 6">
            <a:extLst>
              <a:ext uri="{FF2B5EF4-FFF2-40B4-BE49-F238E27FC236}">
                <a16:creationId xmlns:a16="http://schemas.microsoft.com/office/drawing/2014/main" id="{662CEC6F-A96F-1FBF-9423-A2100282FC7C}"/>
              </a:ext>
            </a:extLst>
          </p:cNvPr>
          <p:cNvSpPr/>
          <p:nvPr userDrawn="1"/>
        </p:nvSpPr>
        <p:spPr>
          <a:xfrm>
            <a:off x="-37399" y="11265"/>
            <a:ext cx="12191144" cy="6858000"/>
          </a:xfrm>
          <a:prstGeom prst="rect">
            <a:avLst/>
          </a:prstGeom>
          <a:solidFill>
            <a:srgbClr val="272B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sz="1092"/>
          </a:p>
        </p:txBody>
      </p:sp>
      <p:pic>
        <p:nvPicPr>
          <p:cNvPr id="8" name="Gráfico 7">
            <a:extLst>
              <a:ext uri="{FF2B5EF4-FFF2-40B4-BE49-F238E27FC236}">
                <a16:creationId xmlns:a16="http://schemas.microsoft.com/office/drawing/2014/main" id="{FC2CCC98-17BB-FD6C-AF50-5F77C5EE27A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255" y="10880"/>
            <a:ext cx="12153318" cy="6836241"/>
          </a:xfrm>
          <a:prstGeom prst="rect">
            <a:avLst/>
          </a:prstGeom>
        </p:spPr>
      </p:pic>
      <p:sp>
        <p:nvSpPr>
          <p:cNvPr id="9" name="CaixaDeTexto 8">
            <a:extLst>
              <a:ext uri="{FF2B5EF4-FFF2-40B4-BE49-F238E27FC236}">
                <a16:creationId xmlns:a16="http://schemas.microsoft.com/office/drawing/2014/main" id="{2A54ACC9-835F-110B-1ABC-1A0E53E5FD02}"/>
              </a:ext>
            </a:extLst>
          </p:cNvPr>
          <p:cNvSpPr txBox="1"/>
          <p:nvPr userDrawn="1"/>
        </p:nvSpPr>
        <p:spPr>
          <a:xfrm>
            <a:off x="5079430" y="5981306"/>
            <a:ext cx="2413353" cy="297646"/>
          </a:xfrm>
          <a:prstGeom prst="rect">
            <a:avLst/>
          </a:prstGeom>
          <a:noFill/>
        </p:spPr>
        <p:txBody>
          <a:bodyPr wrap="none" rtlCol="0">
            <a:spAutoFit/>
          </a:bodyPr>
          <a:lstStyle/>
          <a:p>
            <a:r>
              <a:rPr lang="pt-BR" sz="1334" err="1">
                <a:solidFill>
                  <a:schemeClr val="bg1"/>
                </a:solidFill>
                <a:latin typeface="Tahoma" panose="020B0604030504040204" pitchFamily="34" charset="0"/>
                <a:ea typeface="Tahoma" panose="020B0604030504040204" pitchFamily="34" charset="0"/>
                <a:cs typeface="Tahoma" panose="020B0604030504040204" pitchFamily="34" charset="0"/>
              </a:rPr>
              <a:t>somoscooperativismo.coop.br</a:t>
            </a:r>
            <a:endParaRPr lang="pt-BR" sz="1334">
              <a:solidFill>
                <a:schemeClr val="bg1"/>
              </a:solidFill>
              <a:latin typeface="Tahoma" panose="020B0604030504040204" pitchFamily="34" charset="0"/>
              <a:ea typeface="Tahoma" panose="020B0604030504040204" pitchFamily="34" charset="0"/>
              <a:cs typeface="Tahoma" panose="020B0604030504040204" pitchFamily="34" charset="0"/>
            </a:endParaRPr>
          </a:p>
        </p:txBody>
      </p:sp>
      <p:grpSp>
        <p:nvGrpSpPr>
          <p:cNvPr id="10" name="Agrupar 9">
            <a:extLst>
              <a:ext uri="{FF2B5EF4-FFF2-40B4-BE49-F238E27FC236}">
                <a16:creationId xmlns:a16="http://schemas.microsoft.com/office/drawing/2014/main" id="{66E5E1CE-5C73-E968-78D4-07070D1C56D3}"/>
              </a:ext>
            </a:extLst>
          </p:cNvPr>
          <p:cNvGrpSpPr/>
          <p:nvPr userDrawn="1"/>
        </p:nvGrpSpPr>
        <p:grpSpPr>
          <a:xfrm>
            <a:off x="9149647" y="2631363"/>
            <a:ext cx="2206596" cy="1130990"/>
            <a:chOff x="1557931" y="9921875"/>
            <a:chExt cx="2184400" cy="1119613"/>
          </a:xfrm>
          <a:solidFill>
            <a:schemeClr val="bg1"/>
          </a:solidFill>
        </p:grpSpPr>
        <p:pic>
          <p:nvPicPr>
            <p:cNvPr id="11" name="Gráfico 10">
              <a:extLst>
                <a:ext uri="{FF2B5EF4-FFF2-40B4-BE49-F238E27FC236}">
                  <a16:creationId xmlns:a16="http://schemas.microsoft.com/office/drawing/2014/main" id="{F89B1E3B-2853-30D6-6326-7C1998961A2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557931" y="9921875"/>
              <a:ext cx="2184400" cy="469900"/>
            </a:xfrm>
            <a:prstGeom prst="rect">
              <a:avLst/>
            </a:prstGeom>
          </p:spPr>
        </p:pic>
        <p:pic>
          <p:nvPicPr>
            <p:cNvPr id="12" name="Gráfico 11">
              <a:extLst>
                <a:ext uri="{FF2B5EF4-FFF2-40B4-BE49-F238E27FC236}">
                  <a16:creationId xmlns:a16="http://schemas.microsoft.com/office/drawing/2014/main" id="{9959F551-A099-E979-61A0-91782B47E36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924580" y="10737323"/>
              <a:ext cx="1796022" cy="304165"/>
            </a:xfrm>
            <a:prstGeom prst="rect">
              <a:avLst/>
            </a:prstGeom>
          </p:spPr>
        </p:pic>
      </p:grpSp>
      <p:pic>
        <p:nvPicPr>
          <p:cNvPr id="13" name="Gráfico 12">
            <a:extLst>
              <a:ext uri="{FF2B5EF4-FFF2-40B4-BE49-F238E27FC236}">
                <a16:creationId xmlns:a16="http://schemas.microsoft.com/office/drawing/2014/main" id="{A6FAC097-E035-31A0-BF23-6AD2A74E94AA}"/>
              </a:ext>
            </a:extLst>
          </p:cNvPr>
          <p:cNvPicPr>
            <a:picLocks noChangeAspect="1"/>
          </p:cNvPicPr>
          <p:nvPr userDrawn="1"/>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43719" y="5965903"/>
            <a:ext cx="3172932" cy="292649"/>
          </a:xfrm>
          <a:prstGeom prst="rect">
            <a:avLst/>
          </a:prstGeom>
        </p:spPr>
      </p:pic>
    </p:spTree>
    <p:extLst>
      <p:ext uri="{BB962C8B-B14F-4D97-AF65-F5344CB8AC3E}">
        <p14:creationId xmlns:p14="http://schemas.microsoft.com/office/powerpoint/2010/main" val="43929489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3E5AC539-2C62-2A46-34CC-0E99C22AE3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58F1CB24-BDAE-D0F1-8A56-4FB00CBDD6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5720ABAC-7E70-C459-9E49-CEBEF19959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58808E-22D6-4B30-AEE7-974E57C6A374}" type="datetimeFigureOut">
              <a:rPr lang="pt-BR" smtClean="0"/>
              <a:t>12/09/2024</a:t>
            </a:fld>
            <a:endParaRPr lang="pt-BR"/>
          </a:p>
        </p:txBody>
      </p:sp>
      <p:sp>
        <p:nvSpPr>
          <p:cNvPr id="5" name="Espaço Reservado para Rodapé 4">
            <a:extLst>
              <a:ext uri="{FF2B5EF4-FFF2-40B4-BE49-F238E27FC236}">
                <a16:creationId xmlns:a16="http://schemas.microsoft.com/office/drawing/2014/main" id="{E8F755EA-D320-620E-6243-E1AFEC0FD0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F211B29D-FEA8-9CA0-461B-28BD796E8F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EABD7E-D11A-4964-8D15-5DBB6821E0B2}" type="slidenum">
              <a:rPr lang="pt-BR" smtClean="0"/>
              <a:t>‹nº›</a:t>
            </a:fld>
            <a:endParaRPr lang="pt-BR"/>
          </a:p>
        </p:txBody>
      </p:sp>
    </p:spTree>
    <p:extLst>
      <p:ext uri="{BB962C8B-B14F-4D97-AF65-F5344CB8AC3E}">
        <p14:creationId xmlns:p14="http://schemas.microsoft.com/office/powerpoint/2010/main" val="2021032606"/>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5" r:id="rId3"/>
    <p:sldLayoutId id="2147483657"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hyperlink" Target="https://www.anahp.com.br/publicacoes/observatorio-anahp-2024/"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png"/><Relationship Id="rId1" Type="http://schemas.openxmlformats.org/officeDocument/2006/relationships/slideLayout" Target="../slideLayouts/slideLayout3.xml"/><Relationship Id="rId6" Type="http://schemas.openxmlformats.org/officeDocument/2006/relationships/image" Target="../media/image22.svg"/><Relationship Id="rId11" Type="http://schemas.openxmlformats.org/officeDocument/2006/relationships/hyperlink" Target="https://anuario.coop.br/ramos/saude" TargetMode="External"/><Relationship Id="rId5" Type="http://schemas.openxmlformats.org/officeDocument/2006/relationships/image" Target="../media/image21.png"/><Relationship Id="rId10" Type="http://schemas.openxmlformats.org/officeDocument/2006/relationships/image" Target="../media/image26.svg"/><Relationship Id="rId4" Type="http://schemas.openxmlformats.org/officeDocument/2006/relationships/image" Target="../media/image20.svg"/><Relationship Id="rId9" Type="http://schemas.openxmlformats.org/officeDocument/2006/relationships/image" Target="../media/image25.png"/></Relationships>
</file>

<file path=ppt/slides/_rels/slide3.xml.rels><?xml version="1.0" encoding="UTF-8" standalone="yes"?>
<Relationships xmlns="http://schemas.openxmlformats.org/package/2006/relationships"><Relationship Id="rId3" Type="http://schemas.openxmlformats.org/officeDocument/2006/relationships/hyperlink" Target="https://monitor.coop/" TargetMode="External"/><Relationship Id="rId7" Type="http://schemas.openxmlformats.org/officeDocument/2006/relationships/image" Target="../media/image28.png"/><Relationship Id="rId2" Type="http://schemas.openxmlformats.org/officeDocument/2006/relationships/hyperlink" Target="https://anuario.coop.br/ramos/sa&#250;de" TargetMode="External"/><Relationship Id="rId1" Type="http://schemas.openxmlformats.org/officeDocument/2006/relationships/slideLayout" Target="../slideLayouts/slideLayout3.xml"/><Relationship Id="rId6" Type="http://schemas.openxmlformats.org/officeDocument/2006/relationships/image" Target="../media/image27.png"/><Relationship Id="rId5" Type="http://schemas.openxmlformats.org/officeDocument/2006/relationships/hyperlink" Target="https://www.uniodonto.coop.br/sistema-uniodonto/#cooperativismo" TargetMode="External"/><Relationship Id="rId4" Type="http://schemas.openxmlformats.org/officeDocument/2006/relationships/hyperlink" Target="https://www.unimed.coop.br/site/sistema-Unimed"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96DC58-6693-A06F-D70D-9A98DDEC2801}"/>
              </a:ext>
            </a:extLst>
          </p:cNvPr>
          <p:cNvSpPr>
            <a:spLocks noGrp="1"/>
          </p:cNvSpPr>
          <p:nvPr>
            <p:ph type="ctrTitle" idx="4294967295"/>
          </p:nvPr>
        </p:nvSpPr>
        <p:spPr>
          <a:xfrm>
            <a:off x="7437120" y="1853883"/>
            <a:ext cx="4754880" cy="2387600"/>
          </a:xfrm>
        </p:spPr>
        <p:txBody>
          <a:bodyPr>
            <a:normAutofit/>
          </a:bodyPr>
          <a:lstStyle/>
          <a:p>
            <a:r>
              <a:rPr lang="pt-BR" sz="4000" b="1" dirty="0">
                <a:solidFill>
                  <a:schemeClr val="bg1"/>
                </a:solidFill>
                <a:latin typeface="Tenorite" panose="00000500000000000000" pitchFamily="2" charset="0"/>
              </a:rPr>
              <a:t>Reforma Tributária</a:t>
            </a:r>
          </a:p>
        </p:txBody>
      </p:sp>
      <p:sp>
        <p:nvSpPr>
          <p:cNvPr id="3" name="Subtítulo 2">
            <a:extLst>
              <a:ext uri="{FF2B5EF4-FFF2-40B4-BE49-F238E27FC236}">
                <a16:creationId xmlns:a16="http://schemas.microsoft.com/office/drawing/2014/main" id="{8302B20A-7081-7545-CB6E-EF0ECB1B9BFA}"/>
              </a:ext>
            </a:extLst>
          </p:cNvPr>
          <p:cNvSpPr>
            <a:spLocks noGrp="1"/>
          </p:cNvSpPr>
          <p:nvPr>
            <p:ph type="subTitle" idx="4294967295"/>
          </p:nvPr>
        </p:nvSpPr>
        <p:spPr>
          <a:xfrm>
            <a:off x="7437120" y="3429000"/>
            <a:ext cx="9144000" cy="1655762"/>
          </a:xfrm>
        </p:spPr>
        <p:txBody>
          <a:bodyPr/>
          <a:lstStyle/>
          <a:p>
            <a:pPr marL="0" indent="0">
              <a:buNone/>
            </a:pPr>
            <a:r>
              <a:rPr lang="pt-BR" dirty="0">
                <a:solidFill>
                  <a:schemeClr val="bg1"/>
                </a:solidFill>
                <a:latin typeface="Tenorite" panose="00000500000000000000" pitchFamily="2" charset="0"/>
              </a:rPr>
              <a:t>PLP 68/2024</a:t>
            </a:r>
          </a:p>
        </p:txBody>
      </p:sp>
    </p:spTree>
    <p:extLst>
      <p:ext uri="{BB962C8B-B14F-4D97-AF65-F5344CB8AC3E}">
        <p14:creationId xmlns:p14="http://schemas.microsoft.com/office/powerpoint/2010/main" val="2781512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tângulo 14">
            <a:extLst>
              <a:ext uri="{FF2B5EF4-FFF2-40B4-BE49-F238E27FC236}">
                <a16:creationId xmlns:a16="http://schemas.microsoft.com/office/drawing/2014/main" id="{FF5A8DE9-23F2-99DE-7E1C-0D10896FC33E}"/>
              </a:ext>
            </a:extLst>
          </p:cNvPr>
          <p:cNvSpPr/>
          <p:nvPr/>
        </p:nvSpPr>
        <p:spPr>
          <a:xfrm>
            <a:off x="6596440" y="4316435"/>
            <a:ext cx="1563329" cy="435905"/>
          </a:xfrm>
          <a:prstGeom prst="rect">
            <a:avLst/>
          </a:prstGeom>
          <a:solidFill>
            <a:schemeClr val="accent1">
              <a:lumMod val="5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200" b="1" dirty="0">
                <a:solidFill>
                  <a:prstClr val="white"/>
                </a:solidFill>
                <a:latin typeface="Tenorite" panose="00000500000000000000" pitchFamily="2" charset="0"/>
              </a:rPr>
              <a:t>TOTAL</a:t>
            </a:r>
            <a:endParaRPr kumimoji="0" lang="pt-BR" sz="1200" b="1" i="0" u="none" strike="noStrike" kern="1200" cap="none" spc="0" normalizeH="0" baseline="0" noProof="0" dirty="0">
              <a:ln>
                <a:noFill/>
              </a:ln>
              <a:solidFill>
                <a:prstClr val="white"/>
              </a:solidFill>
              <a:effectLst/>
              <a:uLnTx/>
              <a:uFillTx/>
              <a:latin typeface="Tenorite" panose="00000500000000000000" pitchFamily="2" charset="0"/>
              <a:ea typeface="+mn-ea"/>
              <a:cs typeface="+mn-cs"/>
            </a:endParaRPr>
          </a:p>
        </p:txBody>
      </p:sp>
      <p:sp>
        <p:nvSpPr>
          <p:cNvPr id="9" name="Retângulo 8">
            <a:extLst>
              <a:ext uri="{FF2B5EF4-FFF2-40B4-BE49-F238E27FC236}">
                <a16:creationId xmlns:a16="http://schemas.microsoft.com/office/drawing/2014/main" id="{5E7D0DC8-1BE0-D38B-D9C9-95200BB5E45F}"/>
              </a:ext>
            </a:extLst>
          </p:cNvPr>
          <p:cNvSpPr/>
          <p:nvPr/>
        </p:nvSpPr>
        <p:spPr>
          <a:xfrm>
            <a:off x="164140" y="4170849"/>
            <a:ext cx="1563329" cy="556776"/>
          </a:xfrm>
          <a:prstGeom prst="rect">
            <a:avLst/>
          </a:prstGeom>
          <a:solidFill>
            <a:schemeClr val="accent6">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200" b="1" dirty="0">
                <a:solidFill>
                  <a:prstClr val="white"/>
                </a:solidFill>
                <a:latin typeface="Tenorite" panose="00000500000000000000" pitchFamily="2" charset="0"/>
              </a:rPr>
              <a:t>TOTAL</a:t>
            </a:r>
            <a:endParaRPr kumimoji="0" lang="pt-BR" sz="1200" b="1" i="0" u="none" strike="noStrike" kern="1200" cap="none" spc="0" normalizeH="0" baseline="0" noProof="0" dirty="0">
              <a:ln>
                <a:noFill/>
              </a:ln>
              <a:solidFill>
                <a:prstClr val="white"/>
              </a:solidFill>
              <a:effectLst/>
              <a:uLnTx/>
              <a:uFillTx/>
              <a:latin typeface="Tenorite" panose="00000500000000000000" pitchFamily="2" charset="0"/>
              <a:ea typeface="+mn-ea"/>
              <a:cs typeface="+mn-cs"/>
            </a:endParaRPr>
          </a:p>
        </p:txBody>
      </p:sp>
      <p:sp>
        <p:nvSpPr>
          <p:cNvPr id="8" name="Retângulo 7">
            <a:extLst>
              <a:ext uri="{FF2B5EF4-FFF2-40B4-BE49-F238E27FC236}">
                <a16:creationId xmlns:a16="http://schemas.microsoft.com/office/drawing/2014/main" id="{C727B89A-ADA4-2C79-F321-84DC23E8B54E}"/>
              </a:ext>
            </a:extLst>
          </p:cNvPr>
          <p:cNvSpPr/>
          <p:nvPr/>
        </p:nvSpPr>
        <p:spPr>
          <a:xfrm>
            <a:off x="193636" y="3207302"/>
            <a:ext cx="1563329" cy="556776"/>
          </a:xfrm>
          <a:prstGeom prst="rect">
            <a:avLst/>
          </a:prstGeom>
          <a:solidFill>
            <a:schemeClr val="accent6">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200" b="1" dirty="0">
                <a:solidFill>
                  <a:prstClr val="white"/>
                </a:solidFill>
                <a:latin typeface="Tenorite" panose="00000500000000000000" pitchFamily="2" charset="0"/>
              </a:rPr>
              <a:t>TRIBUTAÇÃO NO COOPERADO</a:t>
            </a:r>
            <a:endParaRPr kumimoji="0" lang="pt-BR" sz="1200" b="1" i="0" u="none" strike="noStrike" kern="1200" cap="none" spc="0" normalizeH="0" baseline="0" noProof="0" dirty="0">
              <a:ln>
                <a:noFill/>
              </a:ln>
              <a:solidFill>
                <a:prstClr val="white"/>
              </a:solidFill>
              <a:effectLst/>
              <a:uLnTx/>
              <a:uFillTx/>
              <a:latin typeface="Tenorite" panose="00000500000000000000" pitchFamily="2" charset="0"/>
              <a:ea typeface="+mn-ea"/>
              <a:cs typeface="+mn-cs"/>
            </a:endParaRPr>
          </a:p>
        </p:txBody>
      </p:sp>
      <p:sp>
        <p:nvSpPr>
          <p:cNvPr id="6" name="Retângulo 5">
            <a:extLst>
              <a:ext uri="{FF2B5EF4-FFF2-40B4-BE49-F238E27FC236}">
                <a16:creationId xmlns:a16="http://schemas.microsoft.com/office/drawing/2014/main" id="{C5F58D08-1E7D-76DC-6260-07FB85889EE8}"/>
              </a:ext>
            </a:extLst>
          </p:cNvPr>
          <p:cNvSpPr/>
          <p:nvPr/>
        </p:nvSpPr>
        <p:spPr>
          <a:xfrm>
            <a:off x="193637" y="2294479"/>
            <a:ext cx="1563329" cy="556776"/>
          </a:xfrm>
          <a:prstGeom prst="rect">
            <a:avLst/>
          </a:prstGeom>
          <a:solidFill>
            <a:schemeClr val="accent6">
              <a:lumMod val="7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200" b="1" dirty="0">
                <a:solidFill>
                  <a:prstClr val="white"/>
                </a:solidFill>
                <a:latin typeface="Tenorite" panose="00000500000000000000" pitchFamily="2" charset="0"/>
              </a:rPr>
              <a:t>TRIBUTAÇÃO NA OPS</a:t>
            </a:r>
            <a:endParaRPr kumimoji="0" lang="pt-BR" sz="1200" b="1" i="0" u="none" strike="noStrike" kern="1200" cap="none" spc="0" normalizeH="0" baseline="0" noProof="0" dirty="0">
              <a:ln>
                <a:noFill/>
              </a:ln>
              <a:solidFill>
                <a:prstClr val="white"/>
              </a:solidFill>
              <a:effectLst/>
              <a:uLnTx/>
              <a:uFillTx/>
              <a:latin typeface="Tenorite" panose="00000500000000000000" pitchFamily="2" charset="0"/>
              <a:ea typeface="+mn-ea"/>
              <a:cs typeface="+mn-cs"/>
            </a:endParaRPr>
          </a:p>
        </p:txBody>
      </p:sp>
      <p:sp>
        <p:nvSpPr>
          <p:cNvPr id="7" name="Título 1">
            <a:extLst>
              <a:ext uri="{FF2B5EF4-FFF2-40B4-BE49-F238E27FC236}">
                <a16:creationId xmlns:a16="http://schemas.microsoft.com/office/drawing/2014/main" id="{51F6DECF-F2C1-6938-033E-13DDE21E8C86}"/>
              </a:ext>
            </a:extLst>
          </p:cNvPr>
          <p:cNvSpPr>
            <a:spLocks noGrp="1"/>
          </p:cNvSpPr>
          <p:nvPr>
            <p:ph type="title" idx="4294967295"/>
          </p:nvPr>
        </p:nvSpPr>
        <p:spPr>
          <a:xfrm>
            <a:off x="0" y="10662"/>
            <a:ext cx="12192000" cy="920750"/>
          </a:xfrm>
        </p:spPr>
        <p:txBody>
          <a:bodyPr>
            <a:noAutofit/>
          </a:bodyPr>
          <a:lstStyle/>
          <a:p>
            <a:pPr algn="ctr"/>
            <a:r>
              <a:rPr lang="pt-BR" sz="1600" b="1" dirty="0">
                <a:solidFill>
                  <a:srgbClr val="171C66"/>
                </a:solidFill>
                <a:latin typeface="Tenorite" panose="00000500000000000000" pitchFamily="2" charset="0"/>
                <a:ea typeface="Tahoma" panose="020B0604030504040204" pitchFamily="34" charset="0"/>
                <a:cs typeface="Tahoma" panose="020B0604030504040204" pitchFamily="34" charset="0"/>
              </a:rPr>
              <a:t>2) DA LIMITAÇÃO DA DEDUÇÃO DOS REPASSES DE HONORÁRIOS MÉDICOS</a:t>
            </a:r>
            <a:endParaRPr lang="pt-BR" sz="1800" b="1" dirty="0">
              <a:solidFill>
                <a:srgbClr val="171C66"/>
              </a:solidFill>
              <a:latin typeface="Tenorite" panose="00000500000000000000" pitchFamily="2" charset="0"/>
              <a:ea typeface="Tahoma" panose="020B0604030504040204" pitchFamily="34" charset="0"/>
              <a:cs typeface="Tahoma" panose="020B0604030504040204" pitchFamily="34" charset="0"/>
            </a:endParaRPr>
          </a:p>
        </p:txBody>
      </p:sp>
      <p:graphicFrame>
        <p:nvGraphicFramePr>
          <p:cNvPr id="3" name="Tabela 2">
            <a:extLst>
              <a:ext uri="{FF2B5EF4-FFF2-40B4-BE49-F238E27FC236}">
                <a16:creationId xmlns:a16="http://schemas.microsoft.com/office/drawing/2014/main" id="{33C0DBE6-13D9-0951-77F8-C51E6D756D95}"/>
              </a:ext>
            </a:extLst>
          </p:cNvPr>
          <p:cNvGraphicFramePr>
            <a:graphicFrameLocks noGrp="1"/>
          </p:cNvGraphicFramePr>
          <p:nvPr>
            <p:extLst>
              <p:ext uri="{D42A27DB-BD31-4B8C-83A1-F6EECF244321}">
                <p14:modId xmlns:p14="http://schemas.microsoft.com/office/powerpoint/2010/main" val="1391194384"/>
              </p:ext>
            </p:extLst>
          </p:nvPr>
        </p:nvGraphicFramePr>
        <p:xfrm>
          <a:off x="1648811" y="1468030"/>
          <a:ext cx="4129548" cy="3323227"/>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1876158">
                  <a:extLst>
                    <a:ext uri="{9D8B030D-6E8A-4147-A177-3AD203B41FA5}">
                      <a16:colId xmlns:a16="http://schemas.microsoft.com/office/drawing/2014/main" val="3832722676"/>
                    </a:ext>
                  </a:extLst>
                </a:gridCol>
                <a:gridCol w="208280">
                  <a:extLst>
                    <a:ext uri="{9D8B030D-6E8A-4147-A177-3AD203B41FA5}">
                      <a16:colId xmlns:a16="http://schemas.microsoft.com/office/drawing/2014/main" val="2657409724"/>
                    </a:ext>
                  </a:extLst>
                </a:gridCol>
                <a:gridCol w="2045110">
                  <a:extLst>
                    <a:ext uri="{9D8B030D-6E8A-4147-A177-3AD203B41FA5}">
                      <a16:colId xmlns:a16="http://schemas.microsoft.com/office/drawing/2014/main" val="3036730238"/>
                    </a:ext>
                  </a:extLst>
                </a:gridCol>
              </a:tblGrid>
              <a:tr h="654809">
                <a:tc>
                  <a:txBody>
                    <a:bodyPr/>
                    <a:lstStyle/>
                    <a:p>
                      <a:pPr algn="ctr"/>
                      <a:r>
                        <a:rPr lang="pt-BR" sz="1400" b="1" dirty="0">
                          <a:solidFill>
                            <a:schemeClr val="bg1"/>
                          </a:solidFill>
                          <a:latin typeface="Tenorite" panose="00000500000000000000" pitchFamily="2" charset="0"/>
                        </a:rPr>
                        <a:t>Optante pelo regime de cooperativas</a:t>
                      </a: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tc>
                  <a:txBody>
                    <a:bodyPr/>
                    <a:lstStyle/>
                    <a:p>
                      <a:pPr algn="ctr"/>
                      <a:endParaRPr lang="pt-BR" sz="1400" b="1" dirty="0">
                        <a:solidFill>
                          <a:schemeClr val="tx1"/>
                        </a:solidFill>
                        <a:latin typeface="Tenorite" panose="00000500000000000000" pitchFamily="2" charset="0"/>
                      </a:endParaRP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pt-BR" sz="1400" b="1" dirty="0">
                          <a:solidFill>
                            <a:schemeClr val="bg1"/>
                          </a:solidFill>
                          <a:latin typeface="Tenorite" panose="00000500000000000000" pitchFamily="2" charset="0"/>
                        </a:rPr>
                        <a:t>Não optante pelo regime de cooperativas</a:t>
                      </a: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75000"/>
                      </a:schemeClr>
                    </a:solidFill>
                  </a:tcPr>
                </a:tc>
                <a:extLst>
                  <a:ext uri="{0D108BD9-81ED-4DB2-BD59-A6C34878D82A}">
                    <a16:rowId xmlns:a16="http://schemas.microsoft.com/office/drawing/2014/main" val="2822022229"/>
                  </a:ext>
                </a:extLst>
              </a:tr>
              <a:tr h="32231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pt-BR" sz="1400" b="1" dirty="0">
                        <a:solidFill>
                          <a:schemeClr val="tx1"/>
                        </a:solidFill>
                        <a:latin typeface="Tenorite" panose="00000500000000000000" pitchFamily="2"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pt-BR" sz="1400" b="1" dirty="0">
                          <a:solidFill>
                            <a:schemeClr val="tx1"/>
                          </a:solidFill>
                          <a:latin typeface="Tenorite" panose="00000500000000000000" pitchFamily="2" charset="0"/>
                        </a:rPr>
                        <a:t>R$ 44.831.557,00</a:t>
                      </a:r>
                    </a:p>
                    <a:p>
                      <a:pPr marL="0" marR="0" lvl="0" indent="0" algn="ctr" defTabSz="914400" rtl="0" eaLnBrk="1" fontAlgn="auto" latinLnBrk="0" hangingPunct="1">
                        <a:lnSpc>
                          <a:spcPct val="100000"/>
                        </a:lnSpc>
                        <a:spcBef>
                          <a:spcPts val="0"/>
                        </a:spcBef>
                        <a:spcAft>
                          <a:spcPts val="0"/>
                        </a:spcAft>
                        <a:buClrTx/>
                        <a:buSzTx/>
                        <a:buFontTx/>
                        <a:buNone/>
                        <a:tabLst/>
                        <a:defRPr/>
                      </a:pPr>
                      <a:r>
                        <a:rPr lang="pt-BR" sz="1100" b="0" dirty="0">
                          <a:solidFill>
                            <a:srgbClr val="006600"/>
                          </a:solidFill>
                          <a:latin typeface="Tenorite" panose="00000500000000000000" pitchFamily="2" charset="0"/>
                        </a:rPr>
                        <a:t>(IVA 10,6%)</a:t>
                      </a: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pt-BR" sz="1400" b="1" dirty="0">
                        <a:solidFill>
                          <a:schemeClr val="tx1"/>
                        </a:solidFill>
                        <a:latin typeface="Tenorite" panose="00000500000000000000" pitchFamily="2" charset="0"/>
                      </a:endParaRP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pt-BR" sz="1400" b="1" dirty="0">
                        <a:solidFill>
                          <a:schemeClr val="tx1"/>
                        </a:solidFill>
                        <a:latin typeface="Tenorite" panose="00000500000000000000" pitchFamily="2"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pt-BR" sz="1400" b="1" dirty="0">
                          <a:solidFill>
                            <a:schemeClr val="tx1"/>
                          </a:solidFill>
                          <a:latin typeface="Tenorite" panose="00000500000000000000" pitchFamily="2" charset="0"/>
                        </a:rPr>
                        <a:t>R$ 22.829.588,00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100" b="0" i="0" u="none" strike="noStrike" kern="1200" cap="none" spc="0" normalizeH="0" baseline="0" noProof="0" dirty="0">
                          <a:ln>
                            <a:noFill/>
                          </a:ln>
                          <a:solidFill>
                            <a:srgbClr val="006600"/>
                          </a:solidFill>
                          <a:effectLst/>
                          <a:uLnTx/>
                          <a:uFillTx/>
                          <a:latin typeface="Tenorite" panose="00000500000000000000" pitchFamily="2" charset="0"/>
                          <a:ea typeface="+mn-ea"/>
                          <a:cs typeface="+mn-cs"/>
                        </a:rPr>
                        <a:t>(IVA 10,6%)</a:t>
                      </a: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382866303"/>
                  </a:ext>
                </a:extLst>
              </a:tr>
              <a:tr h="1222069">
                <a:tc>
                  <a:txBody>
                    <a:bodyPr/>
                    <a:lstStyle/>
                    <a:p>
                      <a:pPr algn="ctr"/>
                      <a:r>
                        <a:rPr lang="pt-BR" sz="1400" b="1" dirty="0">
                          <a:solidFill>
                            <a:schemeClr val="tx1"/>
                          </a:solidFill>
                          <a:latin typeface="Tenorite" panose="00000500000000000000" pitchFamily="2" charset="0"/>
                        </a:rPr>
                        <a:t>R$ 114.161.161,95</a:t>
                      </a:r>
                    </a:p>
                    <a:p>
                      <a:pPr algn="ctr"/>
                      <a:r>
                        <a:rPr lang="pt-BR" sz="1100" dirty="0">
                          <a:solidFill>
                            <a:srgbClr val="006600"/>
                          </a:solidFill>
                          <a:latin typeface="Tenorite" panose="00000500000000000000" pitchFamily="2" charset="0"/>
                        </a:rPr>
                        <a:t> (</a:t>
                      </a:r>
                      <a:r>
                        <a:rPr lang="pt-BR" sz="1100" b="1" dirty="0">
                          <a:solidFill>
                            <a:srgbClr val="006600"/>
                          </a:solidFill>
                          <a:latin typeface="Tenorite" panose="00000500000000000000" pitchFamily="2" charset="0"/>
                        </a:rPr>
                        <a:t>IRPF = 27,5%)</a:t>
                      </a: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pt-BR" sz="1400" b="1" dirty="0">
                        <a:solidFill>
                          <a:schemeClr val="tx1"/>
                        </a:solidFill>
                        <a:latin typeface="Tenorite" panose="00000500000000000000" pitchFamily="2" charset="0"/>
                      </a:endParaRP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pt-BR" sz="1400" b="1" dirty="0">
                        <a:solidFill>
                          <a:schemeClr val="tx1"/>
                        </a:solidFill>
                        <a:latin typeface="Tenorite" panose="00000500000000000000" pitchFamily="2" charset="0"/>
                      </a:endParaRPr>
                    </a:p>
                    <a:p>
                      <a:pPr algn="ctr"/>
                      <a:r>
                        <a:rPr lang="pt-BR" sz="1400" b="1" dirty="0">
                          <a:solidFill>
                            <a:schemeClr val="tx1"/>
                          </a:solidFill>
                          <a:latin typeface="Tenorite" panose="00000500000000000000" pitchFamily="2" charset="0"/>
                        </a:rPr>
                        <a:t>R$ 158.165.100,74</a:t>
                      </a:r>
                    </a:p>
                    <a:p>
                      <a:pPr algn="ctr"/>
                      <a:r>
                        <a:rPr lang="fi-FI" sz="1100" b="0" dirty="0">
                          <a:solidFill>
                            <a:srgbClr val="006600"/>
                          </a:solidFill>
                          <a:latin typeface="Tenorite" panose="00000500000000000000" pitchFamily="2" charset="0"/>
                        </a:rPr>
                        <a:t>(IVA 10,6% + </a:t>
                      </a:r>
                    </a:p>
                    <a:p>
                      <a:pPr algn="ctr"/>
                      <a:r>
                        <a:rPr lang="fi-FI" sz="1100" b="0" dirty="0">
                          <a:solidFill>
                            <a:srgbClr val="006600"/>
                          </a:solidFill>
                          <a:latin typeface="Tenorite" panose="00000500000000000000" pitchFamily="2" charset="0"/>
                        </a:rPr>
                        <a:t>IRPF 27,5% = </a:t>
                      </a:r>
                      <a:r>
                        <a:rPr lang="fi-FI" sz="1100" b="1" dirty="0">
                          <a:solidFill>
                            <a:srgbClr val="006600"/>
                          </a:solidFill>
                          <a:latin typeface="Tenorite" panose="00000500000000000000" pitchFamily="2" charset="0"/>
                        </a:rPr>
                        <a:t>38,10%)</a:t>
                      </a:r>
                    </a:p>
                    <a:p>
                      <a:pPr algn="ctr"/>
                      <a:endParaRPr lang="pt-BR" sz="1400" b="1" dirty="0">
                        <a:solidFill>
                          <a:schemeClr val="tx1"/>
                        </a:solidFill>
                        <a:latin typeface="Tenorite" panose="00000500000000000000" pitchFamily="2" charset="0"/>
                      </a:endParaRP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4254217735"/>
                  </a:ext>
                </a:extLst>
              </a:tr>
              <a:tr h="76054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400" b="1" dirty="0">
                          <a:solidFill>
                            <a:schemeClr val="tx1"/>
                          </a:solidFill>
                          <a:effectLst>
                            <a:outerShdw blurRad="38100" dist="38100" dir="2700000" algn="tl">
                              <a:srgbClr val="000000">
                                <a:alpha val="43137"/>
                              </a:srgbClr>
                            </a:outerShdw>
                          </a:effectLst>
                          <a:latin typeface="Tenorite" panose="00000500000000000000" pitchFamily="2" charset="0"/>
                        </a:rPr>
                        <a:t>R$ 158.992.718,95</a:t>
                      </a: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pt-BR" sz="1400" b="1" dirty="0">
                        <a:solidFill>
                          <a:schemeClr val="tx1"/>
                        </a:solidFill>
                        <a:effectLst>
                          <a:outerShdw blurRad="38100" dist="38100" dir="2700000" algn="tl">
                            <a:srgbClr val="000000">
                              <a:alpha val="43137"/>
                            </a:srgbClr>
                          </a:outerShdw>
                        </a:effectLst>
                        <a:latin typeface="Tenorite" panose="00000500000000000000" pitchFamily="2" charset="0"/>
                      </a:endParaRP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400" b="1" dirty="0">
                          <a:solidFill>
                            <a:schemeClr val="tx1"/>
                          </a:solidFill>
                          <a:effectLst>
                            <a:outerShdw blurRad="38100" dist="38100" dir="2700000" algn="tl">
                              <a:srgbClr val="000000">
                                <a:alpha val="43137"/>
                              </a:srgbClr>
                            </a:outerShdw>
                          </a:effectLst>
                          <a:latin typeface="Tenorite" panose="00000500000000000000" pitchFamily="2" charset="0"/>
                        </a:rPr>
                        <a:t>R$ 180.994.688,74</a:t>
                      </a: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4237884928"/>
                  </a:ext>
                </a:extLst>
              </a:tr>
            </a:tbl>
          </a:graphicData>
        </a:graphic>
      </p:graphicFrame>
      <p:sp>
        <p:nvSpPr>
          <p:cNvPr id="5" name="Retângulo 4">
            <a:extLst>
              <a:ext uri="{FF2B5EF4-FFF2-40B4-BE49-F238E27FC236}">
                <a16:creationId xmlns:a16="http://schemas.microsoft.com/office/drawing/2014/main" id="{B65D7D76-C925-52D0-8AEA-2036A7E0497E}"/>
              </a:ext>
            </a:extLst>
          </p:cNvPr>
          <p:cNvSpPr/>
          <p:nvPr/>
        </p:nvSpPr>
        <p:spPr>
          <a:xfrm>
            <a:off x="1383340" y="1033688"/>
            <a:ext cx="4660490" cy="434342"/>
          </a:xfrm>
          <a:prstGeom prst="rect">
            <a:avLst/>
          </a:prstGeom>
          <a:solidFill>
            <a:schemeClr val="accent6">
              <a:lumMod val="5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white"/>
                </a:solidFill>
                <a:effectLst/>
                <a:uLnTx/>
                <a:uFillTx/>
                <a:latin typeface="Tenorite" panose="00000500000000000000" pitchFamily="2" charset="0"/>
                <a:ea typeface="+mn-ea"/>
                <a:cs typeface="+mn-cs"/>
              </a:rPr>
              <a:t>OPERADORA COOPERATIVA</a:t>
            </a:r>
          </a:p>
        </p:txBody>
      </p:sp>
      <p:sp>
        <p:nvSpPr>
          <p:cNvPr id="10" name="Retângulo 9">
            <a:extLst>
              <a:ext uri="{FF2B5EF4-FFF2-40B4-BE49-F238E27FC236}">
                <a16:creationId xmlns:a16="http://schemas.microsoft.com/office/drawing/2014/main" id="{6A4F8B14-2AB8-7876-DA31-7584E2593785}"/>
              </a:ext>
            </a:extLst>
          </p:cNvPr>
          <p:cNvSpPr/>
          <p:nvPr/>
        </p:nvSpPr>
        <p:spPr>
          <a:xfrm>
            <a:off x="6596440" y="3497166"/>
            <a:ext cx="1563329" cy="545636"/>
          </a:xfrm>
          <a:prstGeom prst="rect">
            <a:avLst/>
          </a:prstGeom>
          <a:solidFill>
            <a:schemeClr val="accent1">
              <a:lumMod val="5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200" b="1" i="0" u="none" strike="noStrike" kern="1200" cap="none" spc="0" normalizeH="0" baseline="0" noProof="0" dirty="0">
                <a:ln>
                  <a:noFill/>
                </a:ln>
                <a:solidFill>
                  <a:prstClr val="white"/>
                </a:solidFill>
                <a:effectLst/>
                <a:uLnTx/>
                <a:uFillTx/>
                <a:latin typeface="Tenorite" panose="00000500000000000000" pitchFamily="2" charset="0"/>
                <a:ea typeface="+mn-ea"/>
                <a:cs typeface="+mn-cs"/>
              </a:rPr>
              <a:t>TRIBUTAÇÃO NO CREDENCIADO (PJ</a:t>
            </a:r>
          </a:p>
        </p:txBody>
      </p:sp>
      <p:sp>
        <p:nvSpPr>
          <p:cNvPr id="11" name="Retângulo 10">
            <a:extLst>
              <a:ext uri="{FF2B5EF4-FFF2-40B4-BE49-F238E27FC236}">
                <a16:creationId xmlns:a16="http://schemas.microsoft.com/office/drawing/2014/main" id="{E58FFDEB-D10C-56E5-DDE5-EC81B06CE421}"/>
              </a:ext>
            </a:extLst>
          </p:cNvPr>
          <p:cNvSpPr/>
          <p:nvPr/>
        </p:nvSpPr>
        <p:spPr>
          <a:xfrm>
            <a:off x="6596440" y="2504531"/>
            <a:ext cx="1563329" cy="545636"/>
          </a:xfrm>
          <a:prstGeom prst="rect">
            <a:avLst/>
          </a:prstGeom>
          <a:solidFill>
            <a:schemeClr val="accent1">
              <a:lumMod val="5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200" b="1" dirty="0">
                <a:solidFill>
                  <a:prstClr val="white"/>
                </a:solidFill>
                <a:latin typeface="Tenorite" panose="00000500000000000000" pitchFamily="2" charset="0"/>
              </a:rPr>
              <a:t>TRIBUTAÇÃO NO SÓCIO</a:t>
            </a:r>
            <a:endParaRPr kumimoji="0" lang="pt-BR" sz="1200" b="1" i="0" u="none" strike="noStrike" kern="1200" cap="none" spc="0" normalizeH="0" baseline="0" noProof="0" dirty="0">
              <a:ln>
                <a:noFill/>
              </a:ln>
              <a:solidFill>
                <a:prstClr val="white"/>
              </a:solidFill>
              <a:effectLst/>
              <a:uLnTx/>
              <a:uFillTx/>
              <a:latin typeface="Tenorite" panose="00000500000000000000" pitchFamily="2" charset="0"/>
              <a:ea typeface="+mn-ea"/>
              <a:cs typeface="+mn-cs"/>
            </a:endParaRPr>
          </a:p>
        </p:txBody>
      </p:sp>
      <p:sp>
        <p:nvSpPr>
          <p:cNvPr id="12" name="Retângulo 11">
            <a:extLst>
              <a:ext uri="{FF2B5EF4-FFF2-40B4-BE49-F238E27FC236}">
                <a16:creationId xmlns:a16="http://schemas.microsoft.com/office/drawing/2014/main" id="{D656DB0A-3258-0D11-647F-FA8F61FFEBEF}"/>
              </a:ext>
            </a:extLst>
          </p:cNvPr>
          <p:cNvSpPr/>
          <p:nvPr/>
        </p:nvSpPr>
        <p:spPr>
          <a:xfrm>
            <a:off x="6596440" y="1647434"/>
            <a:ext cx="1563329" cy="545636"/>
          </a:xfrm>
          <a:prstGeom prst="rect">
            <a:avLst/>
          </a:prstGeom>
          <a:solidFill>
            <a:schemeClr val="accent1">
              <a:lumMod val="5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200" b="1" dirty="0">
                <a:solidFill>
                  <a:prstClr val="white"/>
                </a:solidFill>
                <a:latin typeface="Tenorite" panose="00000500000000000000" pitchFamily="2" charset="0"/>
              </a:rPr>
              <a:t>TRIBUTAÇÃO NA OPS</a:t>
            </a:r>
            <a:endParaRPr kumimoji="0" lang="pt-BR" sz="1200" b="1" i="0" u="none" strike="noStrike" kern="1200" cap="none" spc="0" normalizeH="0" baseline="0" noProof="0" dirty="0">
              <a:ln>
                <a:noFill/>
              </a:ln>
              <a:solidFill>
                <a:prstClr val="white"/>
              </a:solidFill>
              <a:effectLst/>
              <a:uLnTx/>
              <a:uFillTx/>
              <a:latin typeface="Tenorite" panose="00000500000000000000" pitchFamily="2" charset="0"/>
              <a:ea typeface="+mn-ea"/>
              <a:cs typeface="+mn-cs"/>
            </a:endParaRPr>
          </a:p>
        </p:txBody>
      </p:sp>
      <p:graphicFrame>
        <p:nvGraphicFramePr>
          <p:cNvPr id="13" name="Tabela 12">
            <a:extLst>
              <a:ext uri="{FF2B5EF4-FFF2-40B4-BE49-F238E27FC236}">
                <a16:creationId xmlns:a16="http://schemas.microsoft.com/office/drawing/2014/main" id="{7D10D7F1-8682-B6FF-D705-9722F0461AD8}"/>
              </a:ext>
            </a:extLst>
          </p:cNvPr>
          <p:cNvGraphicFramePr>
            <a:graphicFrameLocks noGrp="1"/>
          </p:cNvGraphicFramePr>
          <p:nvPr>
            <p:extLst>
              <p:ext uri="{D42A27DB-BD31-4B8C-83A1-F6EECF244321}">
                <p14:modId xmlns:p14="http://schemas.microsoft.com/office/powerpoint/2010/main" val="1377463068"/>
              </p:ext>
            </p:extLst>
          </p:nvPr>
        </p:nvGraphicFramePr>
        <p:xfrm>
          <a:off x="8051616" y="1468031"/>
          <a:ext cx="1876158" cy="3347943"/>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1876158">
                  <a:extLst>
                    <a:ext uri="{9D8B030D-6E8A-4147-A177-3AD203B41FA5}">
                      <a16:colId xmlns:a16="http://schemas.microsoft.com/office/drawing/2014/main" val="3832722676"/>
                    </a:ext>
                  </a:extLst>
                </a:gridCol>
              </a:tblGrid>
              <a:tr h="71814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pt-BR" sz="1400" b="1" dirty="0">
                        <a:solidFill>
                          <a:schemeClr val="tx1"/>
                        </a:solidFill>
                        <a:latin typeface="Tenorite" panose="00000500000000000000" pitchFamily="2"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pt-BR" sz="1400" b="1" dirty="0">
                          <a:solidFill>
                            <a:schemeClr val="tx1"/>
                          </a:solidFill>
                          <a:latin typeface="Tenorite" panose="00000500000000000000" pitchFamily="2" charset="0"/>
                        </a:rPr>
                        <a:t>R$ 22.829.588,00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100" b="0" i="0" u="none" strike="noStrike" kern="1200" cap="none" spc="0" normalizeH="0" baseline="0" noProof="0" dirty="0">
                          <a:ln>
                            <a:noFill/>
                          </a:ln>
                          <a:solidFill>
                            <a:schemeClr val="accent1">
                              <a:lumMod val="50000"/>
                            </a:schemeClr>
                          </a:solidFill>
                          <a:effectLst/>
                          <a:uLnTx/>
                          <a:uFillTx/>
                          <a:latin typeface="Tenorite" panose="00000500000000000000" pitchFamily="2" charset="0"/>
                          <a:ea typeface="+mn-ea"/>
                          <a:cs typeface="+mn-cs"/>
                        </a:rPr>
                        <a:t>(IVA </a:t>
                      </a:r>
                      <a:r>
                        <a:rPr kumimoji="0" lang="pt-BR" sz="1100" b="1" i="0" u="none" strike="noStrike" kern="1200" cap="none" spc="0" normalizeH="0" baseline="0" noProof="0" dirty="0">
                          <a:ln>
                            <a:noFill/>
                          </a:ln>
                          <a:solidFill>
                            <a:schemeClr val="accent1">
                              <a:lumMod val="50000"/>
                            </a:schemeClr>
                          </a:solidFill>
                          <a:effectLst/>
                          <a:uLnTx/>
                          <a:uFillTx/>
                          <a:latin typeface="Tenorite" panose="00000500000000000000" pitchFamily="2" charset="0"/>
                          <a:ea typeface="+mn-ea"/>
                          <a:cs typeface="+mn-cs"/>
                        </a:rPr>
                        <a:t>10,6%</a:t>
                      </a:r>
                      <a:r>
                        <a:rPr kumimoji="0" lang="pt-BR" sz="1100" b="0" i="0" u="none" strike="noStrike" kern="1200" cap="none" spc="0" normalizeH="0" baseline="0" noProof="0" dirty="0">
                          <a:ln>
                            <a:noFill/>
                          </a:ln>
                          <a:solidFill>
                            <a:schemeClr val="accent1">
                              <a:lumMod val="50000"/>
                            </a:schemeClr>
                          </a:solidFill>
                          <a:effectLst/>
                          <a:uLnTx/>
                          <a:uFillTx/>
                          <a:latin typeface="Tenorite" panose="00000500000000000000" pitchFamily="2" charset="0"/>
                          <a:ea typeface="+mn-ea"/>
                          <a:cs typeface="+mn-cs"/>
                        </a:rPr>
                        <a:t>)</a:t>
                      </a: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382866303"/>
                  </a:ext>
                </a:extLst>
              </a:tr>
              <a:tr h="1002842">
                <a:tc>
                  <a:txBody>
                    <a:bodyPr/>
                    <a:lstStyle/>
                    <a:p>
                      <a:pPr algn="ctr"/>
                      <a:r>
                        <a:rPr lang="pt-BR" sz="1400" b="1" dirty="0">
                          <a:solidFill>
                            <a:schemeClr val="tx1"/>
                          </a:solidFill>
                          <a:latin typeface="Tenorite" panose="00000500000000000000" pitchFamily="2" charset="0"/>
                        </a:rPr>
                        <a:t>A distribuição de lucros é isenta!</a:t>
                      </a:r>
                    </a:p>
                    <a:p>
                      <a:pPr algn="ctr"/>
                      <a:r>
                        <a:rPr lang="pt-BR" sz="1100" b="0" dirty="0">
                          <a:solidFill>
                            <a:schemeClr val="accent1">
                              <a:lumMod val="50000"/>
                            </a:schemeClr>
                          </a:solidFill>
                          <a:latin typeface="Tenorite" panose="00000500000000000000" pitchFamily="2" charset="0"/>
                        </a:rPr>
                        <a:t> (IRPF = </a:t>
                      </a:r>
                      <a:r>
                        <a:rPr lang="pt-BR" sz="1100" b="1" dirty="0">
                          <a:solidFill>
                            <a:schemeClr val="accent1">
                              <a:lumMod val="50000"/>
                            </a:schemeClr>
                          </a:solidFill>
                          <a:latin typeface="Tenorite" panose="00000500000000000000" pitchFamily="2" charset="0"/>
                        </a:rPr>
                        <a:t>0</a:t>
                      </a:r>
                      <a:r>
                        <a:rPr lang="pt-BR" sz="1100" b="0" dirty="0">
                          <a:solidFill>
                            <a:schemeClr val="accent1">
                              <a:lumMod val="50000"/>
                            </a:schemeClr>
                          </a:solidFill>
                          <a:latin typeface="Tenorite" panose="00000500000000000000" pitchFamily="2" charset="0"/>
                        </a:rPr>
                        <a:t>)</a:t>
                      </a: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54217735"/>
                  </a:ext>
                </a:extLst>
              </a:tr>
              <a:tr h="1002842">
                <a:tc>
                  <a:txBody>
                    <a:bodyPr/>
                    <a:lstStyle/>
                    <a:p>
                      <a:pPr algn="ctr"/>
                      <a:r>
                        <a:rPr lang="pt-BR" sz="1400" b="1" dirty="0">
                          <a:solidFill>
                            <a:schemeClr val="tx1"/>
                          </a:solidFill>
                          <a:latin typeface="Tenorite" panose="00000500000000000000" pitchFamily="2" charset="0"/>
                        </a:rPr>
                        <a:t>R$ 75.886.037,83</a:t>
                      </a:r>
                    </a:p>
                    <a:p>
                      <a:pPr algn="ctr"/>
                      <a:r>
                        <a:rPr lang="pt-BR" sz="1100" b="0" dirty="0">
                          <a:solidFill>
                            <a:schemeClr val="accent1">
                              <a:lumMod val="50000"/>
                            </a:schemeClr>
                          </a:solidFill>
                          <a:latin typeface="Tenorite" panose="00000500000000000000" pitchFamily="2" charset="0"/>
                        </a:rPr>
                        <a:t>(IRPJ 4,8% + CSLL 2,88% + IVA 10,6% = </a:t>
                      </a:r>
                      <a:r>
                        <a:rPr lang="pt-BR" sz="1100" b="1" dirty="0">
                          <a:solidFill>
                            <a:schemeClr val="accent1">
                              <a:lumMod val="50000"/>
                            </a:schemeClr>
                          </a:solidFill>
                          <a:latin typeface="Tenorite" panose="00000500000000000000" pitchFamily="2" charset="0"/>
                        </a:rPr>
                        <a:t>18,28%</a:t>
                      </a:r>
                      <a:r>
                        <a:rPr lang="pt-BR" sz="1100" b="0" dirty="0">
                          <a:solidFill>
                            <a:schemeClr val="accent1">
                              <a:lumMod val="50000"/>
                            </a:schemeClr>
                          </a:solidFill>
                          <a:latin typeface="Tenorite" panose="00000500000000000000" pitchFamily="2" charset="0"/>
                        </a:rPr>
                        <a:t>)</a:t>
                      </a:r>
                    </a:p>
                    <a:p>
                      <a:pPr algn="ctr"/>
                      <a:endParaRPr lang="pt-BR" sz="1100" b="1" dirty="0">
                        <a:solidFill>
                          <a:srgbClr val="006600"/>
                        </a:solidFill>
                        <a:latin typeface="Tenorite" panose="00000500000000000000" pitchFamily="2" charset="0"/>
                      </a:endParaRP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056404996"/>
                  </a:ext>
                </a:extLst>
              </a:tr>
              <a:tr h="6241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400" b="1" dirty="0">
                          <a:solidFill>
                            <a:schemeClr val="tx1"/>
                          </a:solidFill>
                          <a:effectLst>
                            <a:outerShdw blurRad="38100" dist="38100" dir="2700000" algn="tl">
                              <a:srgbClr val="000000">
                                <a:alpha val="43137"/>
                              </a:srgbClr>
                            </a:outerShdw>
                          </a:effectLst>
                          <a:latin typeface="Tenorite" panose="00000500000000000000" pitchFamily="2" charset="0"/>
                        </a:rPr>
                        <a:t>R$ 98.715.625,83 </a:t>
                      </a:r>
                    </a:p>
                  </a:txBody>
                  <a:tcPr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37884928"/>
                  </a:ext>
                </a:extLst>
              </a:tr>
            </a:tbl>
          </a:graphicData>
        </a:graphic>
      </p:graphicFrame>
      <p:sp>
        <p:nvSpPr>
          <p:cNvPr id="14" name="Retângulo 13">
            <a:extLst>
              <a:ext uri="{FF2B5EF4-FFF2-40B4-BE49-F238E27FC236}">
                <a16:creationId xmlns:a16="http://schemas.microsoft.com/office/drawing/2014/main" id="{B873C4CA-D583-5ADB-D1AA-566812FBE5A8}"/>
              </a:ext>
            </a:extLst>
          </p:cNvPr>
          <p:cNvSpPr/>
          <p:nvPr/>
        </p:nvSpPr>
        <p:spPr>
          <a:xfrm>
            <a:off x="6413643" y="1033688"/>
            <a:ext cx="3755923" cy="425652"/>
          </a:xfrm>
          <a:prstGeom prst="rect">
            <a:avLst/>
          </a:prstGeom>
          <a:solidFill>
            <a:schemeClr val="accent1">
              <a:lumMod val="5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white"/>
                </a:solidFill>
                <a:effectLst/>
                <a:uLnTx/>
                <a:uFillTx/>
                <a:latin typeface="Tenorite" panose="00000500000000000000" pitchFamily="2" charset="0"/>
                <a:ea typeface="+mn-ea"/>
                <a:cs typeface="+mn-cs"/>
              </a:rPr>
              <a:t>OPERADORA COMERCIAL</a:t>
            </a:r>
          </a:p>
        </p:txBody>
      </p:sp>
      <p:grpSp>
        <p:nvGrpSpPr>
          <p:cNvPr id="22" name="Agrupar 21">
            <a:extLst>
              <a:ext uri="{FF2B5EF4-FFF2-40B4-BE49-F238E27FC236}">
                <a16:creationId xmlns:a16="http://schemas.microsoft.com/office/drawing/2014/main" id="{7B8A000F-2F10-6AF2-2D08-57FEB7355775}"/>
              </a:ext>
            </a:extLst>
          </p:cNvPr>
          <p:cNvGrpSpPr/>
          <p:nvPr/>
        </p:nvGrpSpPr>
        <p:grpSpPr>
          <a:xfrm>
            <a:off x="628835" y="4890318"/>
            <a:ext cx="4737586" cy="1831699"/>
            <a:chOff x="338112" y="5251485"/>
            <a:chExt cx="4737586" cy="1831699"/>
          </a:xfrm>
        </p:grpSpPr>
        <p:sp>
          <p:nvSpPr>
            <p:cNvPr id="16" name="Seta: para a Direita 15">
              <a:extLst>
                <a:ext uri="{FF2B5EF4-FFF2-40B4-BE49-F238E27FC236}">
                  <a16:creationId xmlns:a16="http://schemas.microsoft.com/office/drawing/2014/main" id="{532E5117-6C14-2562-F9F7-621A275433D1}"/>
                </a:ext>
              </a:extLst>
            </p:cNvPr>
            <p:cNvSpPr/>
            <p:nvPr/>
          </p:nvSpPr>
          <p:spPr>
            <a:xfrm>
              <a:off x="338112" y="5393420"/>
              <a:ext cx="1165392" cy="920750"/>
            </a:xfrm>
            <a:prstGeom prst="rightArrow">
              <a:avLst>
                <a:gd name="adj1" fmla="val 62050"/>
                <a:gd name="adj2" fmla="val 46987"/>
              </a:avLst>
            </a:prstGeom>
            <a:solidFill>
              <a:schemeClr val="accent6">
                <a:lumMod val="75000"/>
              </a:schemeClr>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100" b="1" i="0" u="none" strike="noStrike" kern="1200" cap="none" spc="0" normalizeH="0" baseline="0" noProof="0" dirty="0">
                  <a:ln>
                    <a:noFill/>
                  </a:ln>
                  <a:solidFill>
                    <a:prstClr val="white"/>
                  </a:solidFill>
                  <a:effectLst/>
                  <a:uLnTx/>
                  <a:uFillTx/>
                  <a:latin typeface="Tenorite" panose="00000500000000000000" pitchFamily="2" charset="0"/>
                  <a:ea typeface="+mn-ea"/>
                  <a:cs typeface="+mn-cs"/>
                </a:rPr>
                <a:t>RETIRADA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100" b="1" i="0" u="none" strike="noStrike" kern="1200" cap="none" spc="0" normalizeH="0" baseline="0" noProof="0" dirty="0">
                  <a:ln>
                    <a:noFill/>
                  </a:ln>
                  <a:solidFill>
                    <a:prstClr val="white"/>
                  </a:solidFill>
                  <a:effectLst/>
                  <a:uLnTx/>
                  <a:uFillTx/>
                  <a:latin typeface="Tenorite" panose="00000500000000000000" pitchFamily="2" charset="0"/>
                  <a:ea typeface="+mn-ea"/>
                  <a:cs typeface="+mn-cs"/>
                </a:rPr>
                <a:t>§ 3º 229</a:t>
              </a:r>
            </a:p>
          </p:txBody>
        </p:sp>
        <p:sp>
          <p:nvSpPr>
            <p:cNvPr id="17" name="Retângulo 16">
              <a:extLst>
                <a:ext uri="{FF2B5EF4-FFF2-40B4-BE49-F238E27FC236}">
                  <a16:creationId xmlns:a16="http://schemas.microsoft.com/office/drawing/2014/main" id="{78B2F87D-1FB1-42D0-181B-AB3C6E815635}"/>
                </a:ext>
              </a:extLst>
            </p:cNvPr>
            <p:cNvSpPr/>
            <p:nvPr/>
          </p:nvSpPr>
          <p:spPr>
            <a:xfrm>
              <a:off x="1619308" y="5251485"/>
              <a:ext cx="1580573" cy="1204620"/>
            </a:xfrm>
            <a:prstGeom prst="rect">
              <a:avLst/>
            </a:prstGeom>
            <a:no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OPS optando pelo regime de cooperativas ou não</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400" b="1"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R$ 22.829.588,00 </a:t>
              </a:r>
            </a:p>
          </p:txBody>
        </p:sp>
        <p:sp>
          <p:nvSpPr>
            <p:cNvPr id="18" name="CaixaDeTexto 17">
              <a:extLst>
                <a:ext uri="{FF2B5EF4-FFF2-40B4-BE49-F238E27FC236}">
                  <a16:creationId xmlns:a16="http://schemas.microsoft.com/office/drawing/2014/main" id="{A42C498D-7432-F653-7834-DE1B8002DD5B}"/>
                </a:ext>
              </a:extLst>
            </p:cNvPr>
            <p:cNvSpPr txBox="1"/>
            <p:nvPr/>
          </p:nvSpPr>
          <p:spPr>
            <a:xfrm>
              <a:off x="3133747" y="5653740"/>
              <a:ext cx="427512"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2000" b="0" i="0" u="none" strike="noStrike" kern="1200" cap="none" spc="0" normalizeH="0" baseline="0" noProof="0" dirty="0">
                  <a:ln>
                    <a:noFill/>
                  </a:ln>
                  <a:solidFill>
                    <a:srgbClr val="70AD47">
                      <a:lumMod val="50000"/>
                    </a:srgbClr>
                  </a:solidFill>
                  <a:effectLst/>
                  <a:uLnTx/>
                  <a:uFillTx/>
                  <a:latin typeface="Tenorite" panose="00000500000000000000" pitchFamily="2" charset="0"/>
                  <a:ea typeface="+mn-ea"/>
                  <a:cs typeface="+mn-cs"/>
                </a:rPr>
                <a:t>+</a:t>
              </a:r>
            </a:p>
          </p:txBody>
        </p:sp>
        <p:sp>
          <p:nvSpPr>
            <p:cNvPr id="19" name="Retângulo 18">
              <a:extLst>
                <a:ext uri="{FF2B5EF4-FFF2-40B4-BE49-F238E27FC236}">
                  <a16:creationId xmlns:a16="http://schemas.microsoft.com/office/drawing/2014/main" id="{9AA95A8A-C54A-12D7-4877-E91E12A3CA7D}"/>
                </a:ext>
              </a:extLst>
            </p:cNvPr>
            <p:cNvSpPr/>
            <p:nvPr/>
          </p:nvSpPr>
          <p:spPr>
            <a:xfrm>
              <a:off x="3495125" y="5251485"/>
              <a:ext cx="1580573" cy="1204620"/>
            </a:xfrm>
            <a:prstGeom prst="rect">
              <a:avLst/>
            </a:prstGeom>
            <a:no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Cooperado pessoa física paga </a:t>
              </a:r>
              <a:endParaRPr kumimoji="0" lang="pt-BR" sz="5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 IRPF – 27,5%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3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200" b="1"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R$</a:t>
              </a:r>
              <a:r>
                <a:rPr kumimoji="0" lang="pt-BR" sz="1400" b="1"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 114.161.161,95</a:t>
              </a:r>
            </a:p>
          </p:txBody>
        </p:sp>
        <p:sp>
          <p:nvSpPr>
            <p:cNvPr id="20" name="Retângulo 19">
              <a:extLst>
                <a:ext uri="{FF2B5EF4-FFF2-40B4-BE49-F238E27FC236}">
                  <a16:creationId xmlns:a16="http://schemas.microsoft.com/office/drawing/2014/main" id="{6FCE2A50-76AE-CD75-2ED2-8D2EB2CFE4CC}"/>
                </a:ext>
              </a:extLst>
            </p:cNvPr>
            <p:cNvSpPr/>
            <p:nvPr/>
          </p:nvSpPr>
          <p:spPr>
            <a:xfrm>
              <a:off x="2557216" y="6555166"/>
              <a:ext cx="1580573" cy="528018"/>
            </a:xfrm>
            <a:prstGeom prst="rect">
              <a:avLst/>
            </a:prstGeom>
            <a:no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400" b="1" i="0" u="none" strike="noStrike" kern="1200" cap="none" spc="0" normalizeH="0" baseline="0" noProof="0" dirty="0">
                  <a:ln>
                    <a:noFill/>
                  </a:ln>
                  <a:solidFill>
                    <a:prstClr val="black"/>
                  </a:solidFill>
                  <a:uLnTx/>
                  <a:uFillTx/>
                  <a:latin typeface="Tenorite" panose="00000500000000000000" pitchFamily="2" charset="0"/>
                  <a:ea typeface="+mn-ea"/>
                  <a:cs typeface="+mn-cs"/>
                </a:rPr>
                <a:t>R$ 136.990.749,00</a:t>
              </a:r>
            </a:p>
          </p:txBody>
        </p:sp>
        <p:sp>
          <p:nvSpPr>
            <p:cNvPr id="21" name="CaixaDeTexto 20">
              <a:extLst>
                <a:ext uri="{FF2B5EF4-FFF2-40B4-BE49-F238E27FC236}">
                  <a16:creationId xmlns:a16="http://schemas.microsoft.com/office/drawing/2014/main" id="{12D0A9EC-243B-237A-63C1-1BF1A2C73BFC}"/>
                </a:ext>
              </a:extLst>
            </p:cNvPr>
            <p:cNvSpPr txBox="1"/>
            <p:nvPr/>
          </p:nvSpPr>
          <p:spPr>
            <a:xfrm>
              <a:off x="2129704" y="6571056"/>
              <a:ext cx="427512"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2400" b="0" i="0" u="none" strike="noStrike" kern="1200" cap="none" spc="0" normalizeH="0" baseline="0" noProof="0" dirty="0">
                  <a:ln>
                    <a:noFill/>
                  </a:ln>
                  <a:solidFill>
                    <a:srgbClr val="70AD47">
                      <a:lumMod val="50000"/>
                    </a:srgbClr>
                  </a:solidFill>
                  <a:effectLst/>
                  <a:uLnTx/>
                  <a:uFillTx/>
                  <a:latin typeface="Tenorite" panose="00000500000000000000" pitchFamily="2" charset="0"/>
                  <a:ea typeface="+mn-ea"/>
                  <a:cs typeface="+mn-cs"/>
                </a:rPr>
                <a:t>=</a:t>
              </a:r>
            </a:p>
          </p:txBody>
        </p:sp>
      </p:grpSp>
      <p:sp>
        <p:nvSpPr>
          <p:cNvPr id="24" name="CaixaDeTexto 23">
            <a:extLst>
              <a:ext uri="{FF2B5EF4-FFF2-40B4-BE49-F238E27FC236}">
                <a16:creationId xmlns:a16="http://schemas.microsoft.com/office/drawing/2014/main" id="{853CCBA6-44CA-4F46-9656-6DDB872B0D62}"/>
              </a:ext>
            </a:extLst>
          </p:cNvPr>
          <p:cNvSpPr txBox="1"/>
          <p:nvPr/>
        </p:nvSpPr>
        <p:spPr>
          <a:xfrm>
            <a:off x="6096000" y="5262973"/>
            <a:ext cx="5821680" cy="1323439"/>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600" b="1" u="none" strike="noStrike" kern="1200" cap="none" spc="0" normalizeH="0" baseline="0" noProof="0" dirty="0">
                <a:ln>
                  <a:noFill/>
                </a:ln>
                <a:solidFill>
                  <a:srgbClr val="843C0C"/>
                </a:solidFill>
                <a:effectLst/>
                <a:uLnTx/>
                <a:uFillTx/>
                <a:latin typeface="Tenorite" panose="00000500000000000000" pitchFamily="2" charset="0"/>
                <a:ea typeface="+mn-ea"/>
                <a:cs typeface="+mn-cs"/>
              </a:rPr>
              <a:t>CONCLUSÃO:  </a:t>
            </a:r>
          </a:p>
          <a:p>
            <a:pPr marL="1200150" lvl="2" indent="-285750" algn="just">
              <a:buFont typeface="Arial" panose="020B0604020202020204" pitchFamily="34" charset="0"/>
              <a:buChar char="•"/>
              <a:defRPr/>
            </a:pPr>
            <a:r>
              <a:rPr kumimoji="0" lang="pt-BR" sz="1600" b="1" u="none" strike="noStrike" kern="1200" cap="none" spc="0" normalizeH="0" baseline="0" noProof="0" dirty="0">
                <a:ln>
                  <a:noFill/>
                </a:ln>
                <a:solidFill>
                  <a:srgbClr val="843C0C"/>
                </a:solidFill>
                <a:effectLst/>
                <a:uLnTx/>
                <a:uFillTx/>
                <a:latin typeface="Tenorite" panose="00000500000000000000" pitchFamily="2" charset="0"/>
                <a:ea typeface="+mn-ea"/>
                <a:cs typeface="+mn-cs"/>
              </a:rPr>
              <a:t>Incremento do custo em somente um agente dessa cadeia </a:t>
            </a:r>
          </a:p>
          <a:p>
            <a:pPr marL="1200150" lvl="2" indent="-285750" algn="just">
              <a:buFont typeface="Arial" panose="020B0604020202020204" pitchFamily="34" charset="0"/>
              <a:buChar char="•"/>
              <a:defRPr/>
            </a:pPr>
            <a:r>
              <a:rPr kumimoji="0" lang="pt-BR" sz="1600" b="1" u="none" strike="noStrike" kern="1200" cap="none" spc="0" normalizeH="0" baseline="0" noProof="0" dirty="0">
                <a:ln>
                  <a:noFill/>
                </a:ln>
                <a:solidFill>
                  <a:srgbClr val="843C0C"/>
                </a:solidFill>
                <a:effectLst/>
                <a:uLnTx/>
                <a:uFillTx/>
                <a:latin typeface="Tenorite" panose="00000500000000000000" pitchFamily="2" charset="0"/>
                <a:ea typeface="+mn-ea"/>
                <a:cs typeface="+mn-cs"/>
              </a:rPr>
              <a:t>Des</a:t>
            </a:r>
            <a:r>
              <a:rPr lang="pt-BR" sz="1600" b="1" dirty="0">
                <a:solidFill>
                  <a:srgbClr val="843C0C"/>
                </a:solidFill>
                <a:latin typeface="Tenorite" panose="00000500000000000000" pitchFamily="2" charset="0"/>
              </a:rPr>
              <a:t>equilíbrio concorrencial</a:t>
            </a:r>
          </a:p>
          <a:p>
            <a:pPr marL="1200150" lvl="2" indent="-285750" algn="just">
              <a:buFont typeface="Arial" panose="020B0604020202020204" pitchFamily="34" charset="0"/>
              <a:buChar char="•"/>
              <a:defRPr/>
            </a:pPr>
            <a:r>
              <a:rPr kumimoji="0" lang="pt-BR" sz="1600" b="1" u="none" strike="noStrike" kern="1200" cap="none" spc="0" normalizeH="0" baseline="0" noProof="0" dirty="0">
                <a:ln>
                  <a:noFill/>
                </a:ln>
                <a:solidFill>
                  <a:srgbClr val="843C0C"/>
                </a:solidFill>
                <a:effectLst/>
                <a:uLnTx/>
                <a:uFillTx/>
                <a:latin typeface="Tenorite" panose="00000500000000000000" pitchFamily="2" charset="0"/>
                <a:ea typeface="+mn-ea"/>
                <a:cs typeface="+mn-cs"/>
              </a:rPr>
              <a:t>Desestímulo ao modelo cooperativo</a:t>
            </a:r>
          </a:p>
        </p:txBody>
      </p:sp>
      <p:sp>
        <p:nvSpPr>
          <p:cNvPr id="28" name="CaixaDeTexto 27">
            <a:extLst>
              <a:ext uri="{FF2B5EF4-FFF2-40B4-BE49-F238E27FC236}">
                <a16:creationId xmlns:a16="http://schemas.microsoft.com/office/drawing/2014/main" id="{1238ACB0-78A3-E684-D629-0876D9734E27}"/>
              </a:ext>
            </a:extLst>
          </p:cNvPr>
          <p:cNvSpPr txBox="1"/>
          <p:nvPr/>
        </p:nvSpPr>
        <p:spPr>
          <a:xfrm>
            <a:off x="10484809" y="1033688"/>
            <a:ext cx="1707191" cy="2585323"/>
          </a:xfrm>
          <a:prstGeom prst="rect">
            <a:avLst/>
          </a:prstGeom>
          <a:solidFill>
            <a:schemeClr val="bg1"/>
          </a:solidFill>
          <a:ln>
            <a:solidFill>
              <a:schemeClr val="bg2">
                <a:lumMod val="75000"/>
              </a:schemeClr>
            </a:solidFill>
          </a:ln>
        </p:spPr>
        <p:txBody>
          <a:bodyPr wrap="square" rtlCol="0">
            <a:spAutoFit/>
          </a:bodyPr>
          <a:lstStyle/>
          <a:p>
            <a:pPr marL="7200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900" b="0" i="1" u="none" strike="noStrike" kern="1200" cap="none" spc="0" normalizeH="0" baseline="0" noProof="0" dirty="0">
                <a:ln>
                  <a:noFill/>
                </a:ln>
                <a:solidFill>
                  <a:schemeClr val="bg2">
                    <a:lumMod val="50000"/>
                  </a:schemeClr>
                </a:solidFill>
                <a:effectLst/>
                <a:uLnTx/>
                <a:uFillTx/>
                <a:latin typeface="Tenorite" panose="00000500000000000000" pitchFamily="2" charset="0"/>
                <a:ea typeface="+mn-ea"/>
                <a:cs typeface="+mn-cs"/>
              </a:rPr>
              <a:t>Com base em projeção preliminar da equipe técnica da Unimed do Brasil, tomando por base operadoras Unimed de grande porte com mais de 100 mil beneficiários</a:t>
            </a:r>
            <a:r>
              <a:rPr lang="pt-BR" sz="900" i="1" dirty="0">
                <a:solidFill>
                  <a:schemeClr val="bg2">
                    <a:lumMod val="50000"/>
                  </a:schemeClr>
                </a:solidFill>
                <a:latin typeface="Tenorite" panose="00000500000000000000" pitchFamily="2" charset="0"/>
              </a:rPr>
              <a:t> (média)</a:t>
            </a:r>
            <a:r>
              <a:rPr kumimoji="0" lang="pt-BR" sz="900" b="0" i="1" u="none" strike="noStrike" kern="1200" cap="none" spc="0" normalizeH="0" baseline="0" noProof="0" dirty="0">
                <a:ln>
                  <a:noFill/>
                </a:ln>
                <a:solidFill>
                  <a:schemeClr val="bg2">
                    <a:lumMod val="50000"/>
                  </a:schemeClr>
                </a:solidFill>
                <a:effectLst/>
                <a:uLnTx/>
                <a:uFillTx/>
                <a:latin typeface="Tenorite" panose="00000500000000000000" pitchFamily="2" charset="0"/>
                <a:ea typeface="+mn-ea"/>
                <a:cs typeface="+mn-cs"/>
              </a:rPr>
              <a:t> </a:t>
            </a:r>
          </a:p>
          <a:p>
            <a:pPr marL="7200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900" b="0" i="1" u="none" strike="noStrike" kern="1200" cap="none" spc="0" normalizeH="0" baseline="0" noProof="0" dirty="0">
                <a:ln>
                  <a:noFill/>
                </a:ln>
                <a:solidFill>
                  <a:schemeClr val="bg2">
                    <a:lumMod val="50000"/>
                  </a:schemeClr>
                </a:solidFill>
                <a:effectLst/>
                <a:uLnTx/>
                <a:uFillTx/>
                <a:latin typeface="Tenorite" panose="00000500000000000000" pitchFamily="2" charset="0"/>
                <a:ea typeface="+mn-ea"/>
                <a:cs typeface="+mn-cs"/>
              </a:rPr>
              <a:t>Dados de 2023 extraídos da ANS. Foram considerados Ingressos de R$ 1.510.865.223,00; custos assistenciais (Produção médica cooperados: R$ 415.131.497,74 + Outras despesas: R$ 851.058.042,27); </a:t>
            </a:r>
          </a:p>
          <a:p>
            <a:pPr marR="0" lvl="0" algn="just" defTabSz="914400" rtl="0" eaLnBrk="1" fontAlgn="auto" latinLnBrk="0" hangingPunct="1">
              <a:lnSpc>
                <a:spcPct val="100000"/>
              </a:lnSpc>
              <a:spcBef>
                <a:spcPts val="0"/>
              </a:spcBef>
              <a:spcAft>
                <a:spcPts val="0"/>
              </a:spcAft>
              <a:buClrTx/>
              <a:buSzTx/>
              <a:tabLst/>
              <a:defRPr/>
            </a:pPr>
            <a:r>
              <a:rPr kumimoji="0" lang="pt-BR" sz="900" b="0" i="1" u="none" strike="noStrike" kern="1200" cap="none" spc="0" normalizeH="0" baseline="0" noProof="0" dirty="0">
                <a:ln>
                  <a:noFill/>
                </a:ln>
                <a:solidFill>
                  <a:schemeClr val="bg2">
                    <a:lumMod val="50000"/>
                  </a:schemeClr>
                </a:solidFill>
                <a:effectLst/>
                <a:uLnTx/>
                <a:uFillTx/>
                <a:latin typeface="Tenorite" panose="00000500000000000000" pitchFamily="2" charset="0"/>
                <a:ea typeface="+mn-ea"/>
                <a:cs typeface="+mn-cs"/>
              </a:rPr>
              <a:t>Provisões Técnicas: R$ 7.970.097,46.</a:t>
            </a:r>
          </a:p>
        </p:txBody>
      </p:sp>
      <p:sp>
        <p:nvSpPr>
          <p:cNvPr id="23" name="Retângulo 22">
            <a:extLst>
              <a:ext uri="{FF2B5EF4-FFF2-40B4-BE49-F238E27FC236}">
                <a16:creationId xmlns:a16="http://schemas.microsoft.com/office/drawing/2014/main" id="{CC4C1C0E-53D7-6162-2DA8-E93D6E6CFA8F}"/>
              </a:ext>
            </a:extLst>
          </p:cNvPr>
          <p:cNvSpPr/>
          <p:nvPr/>
        </p:nvSpPr>
        <p:spPr>
          <a:xfrm>
            <a:off x="164140" y="6155229"/>
            <a:ext cx="2226791" cy="69210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4029646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B530D4C0-38A3-FB99-7D7D-12EFB1A46013}"/>
              </a:ext>
            </a:extLst>
          </p:cNvPr>
          <p:cNvSpPr txBox="1"/>
          <p:nvPr/>
        </p:nvSpPr>
        <p:spPr>
          <a:xfrm>
            <a:off x="0" y="314053"/>
            <a:ext cx="12424229" cy="400110"/>
          </a:xfrm>
          <a:prstGeom prst="rect">
            <a:avLst/>
          </a:prstGeom>
          <a:noFill/>
        </p:spPr>
        <p:txBody>
          <a:bodyPr wrap="square">
            <a:spAutoFit/>
          </a:bodyPr>
          <a:lstStyle/>
          <a:p>
            <a:pPr marR="0" lvl="0" algn="ctr" defTabSz="914400" rtl="0" eaLnBrk="1" fontAlgn="auto" latinLnBrk="0" hangingPunct="1">
              <a:lnSpc>
                <a:spcPct val="100000"/>
              </a:lnSpc>
              <a:spcBef>
                <a:spcPts val="0"/>
              </a:spcBef>
              <a:spcAft>
                <a:spcPts val="0"/>
              </a:spcAft>
              <a:buClrTx/>
              <a:buSzTx/>
              <a:tabLst/>
              <a:defRPr/>
            </a:pPr>
            <a:r>
              <a:rPr kumimoji="0" lang="pt-BR" sz="2000" b="1" i="0" u="none" strike="noStrike" kern="1200" cap="none" spc="0" normalizeH="0" baseline="0" noProof="0" dirty="0">
                <a:ln>
                  <a:noFill/>
                </a:ln>
                <a:solidFill>
                  <a:srgbClr val="171C66"/>
                </a:solidFill>
                <a:effectLst/>
                <a:uLnTx/>
                <a:uFillTx/>
                <a:latin typeface="Tenorite" panose="00000500000000000000" pitchFamily="2" charset="0"/>
                <a:ea typeface="+mn-ea"/>
                <a:cs typeface="+mn-cs"/>
              </a:rPr>
              <a:t>QUESTÕES FUNDAMENTAIS EM RELAÇÃO ÀS COOPERATIVAS OPERADORAS</a:t>
            </a:r>
          </a:p>
        </p:txBody>
      </p:sp>
      <p:sp>
        <p:nvSpPr>
          <p:cNvPr id="5" name="CaixaDeTexto 4">
            <a:extLst>
              <a:ext uri="{FF2B5EF4-FFF2-40B4-BE49-F238E27FC236}">
                <a16:creationId xmlns:a16="http://schemas.microsoft.com/office/drawing/2014/main" id="{E294F118-5AF9-4708-20BF-C39F74BCBB1F}"/>
              </a:ext>
            </a:extLst>
          </p:cNvPr>
          <p:cNvSpPr txBox="1"/>
          <p:nvPr/>
        </p:nvSpPr>
        <p:spPr>
          <a:xfrm>
            <a:off x="251279" y="1565075"/>
            <a:ext cx="11727542" cy="4339650"/>
          </a:xfrm>
          <a:prstGeom prst="rect">
            <a:avLst/>
          </a:prstGeom>
          <a:noFill/>
        </p:spPr>
        <p:txBody>
          <a:bodyPr wrap="square">
            <a:spAutoFit/>
          </a:bodyPr>
          <a:lstStyle/>
          <a:p>
            <a:pPr lvl="2" algn="just">
              <a:defRPr/>
            </a:pPr>
            <a:r>
              <a:rPr lang="pt-BR" sz="2400" b="1" cap="small" dirty="0">
                <a:solidFill>
                  <a:prstClr val="black"/>
                </a:solidFill>
                <a:latin typeface="Tenorite" panose="00000500000000000000" pitchFamily="2" charset="0"/>
              </a:rPr>
              <a:t>2</a:t>
            </a:r>
            <a:r>
              <a:rPr kumimoji="0" lang="pt-BR" sz="2400" b="1" i="0" u="none" strike="noStrike" kern="1200" cap="small" spc="0" normalizeH="0" noProof="0" dirty="0">
                <a:ln>
                  <a:noFill/>
                </a:ln>
                <a:solidFill>
                  <a:prstClr val="black"/>
                </a:solidFill>
                <a:effectLst/>
                <a:uLnTx/>
                <a:uFillTx/>
                <a:latin typeface="Tenorite" panose="00000500000000000000" pitchFamily="2" charset="0"/>
                <a:ea typeface="+mn-ea"/>
                <a:cs typeface="+mn-cs"/>
              </a:rPr>
              <a:t>) </a:t>
            </a:r>
            <a:r>
              <a:rPr kumimoji="0" lang="pt-BR" sz="2400" b="1" i="0" u="none" strike="noStrike" kern="1200" cap="small" spc="0" normalizeH="0" noProof="0" dirty="0">
                <a:ln>
                  <a:noFill/>
                </a:ln>
                <a:solidFill>
                  <a:srgbClr val="272B5D"/>
                </a:solidFill>
                <a:effectLst/>
                <a:uLnTx/>
                <a:uFillTx/>
                <a:latin typeface="Tenorite" panose="00000500000000000000" pitchFamily="2" charset="0"/>
                <a:ea typeface="+mn-ea"/>
                <a:cs typeface="+mn-cs"/>
              </a:rPr>
              <a:t>Plano de saúde como bem de uso e consumo </a:t>
            </a:r>
          </a:p>
          <a:p>
            <a:pPr lvl="5" algn="just">
              <a:defRPr/>
            </a:pPr>
            <a:r>
              <a:rPr kumimoji="0" lang="pt-BR" sz="1400" b="1" i="0" u="none" strike="noStrike" kern="1200" cap="none" spc="0" normalizeH="0" baseline="0" noProof="0" dirty="0">
                <a:ln>
                  <a:noFill/>
                </a:ln>
                <a:solidFill>
                  <a:srgbClr val="272B5D"/>
                </a:solidFill>
                <a:effectLst/>
                <a:uLnTx/>
                <a:uFillTx/>
                <a:latin typeface="Tenorite" panose="00000500000000000000" pitchFamily="2" charset="0"/>
                <a:ea typeface="+mn-ea"/>
                <a:cs typeface="+mn-cs"/>
              </a:rPr>
              <a:t>(art. 39, VI, §2º do PLP 68/2024)</a:t>
            </a:r>
            <a:r>
              <a:rPr kumimoji="0" lang="pt-BR" b="1"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 </a:t>
            </a:r>
          </a:p>
          <a:p>
            <a:pPr marR="0" lvl="0" algn="ctr" defTabSz="914400" rtl="0" eaLnBrk="1" fontAlgn="auto" latinLnBrk="0" hangingPunct="1">
              <a:lnSpc>
                <a:spcPct val="100000"/>
              </a:lnSpc>
              <a:spcBef>
                <a:spcPts val="0"/>
              </a:spcBef>
              <a:spcAft>
                <a:spcPts val="0"/>
              </a:spcAft>
              <a:buClrTx/>
              <a:buSzTx/>
              <a:tabLst/>
              <a:defRPr/>
            </a:pPr>
            <a:endParaRPr lang="pt-BR" b="1" dirty="0">
              <a:solidFill>
                <a:prstClr val="black"/>
              </a:solidFill>
              <a:latin typeface="Tenorite" panose="00000500000000000000" pitchFamily="2" charset="0"/>
              <a:sym typeface="Wingdings" panose="05000000000000000000" pitchFamily="2" charset="2"/>
            </a:endParaRPr>
          </a:p>
          <a:p>
            <a:pPr marL="342900" marR="0" lvl="0" indent="-342900" algn="just" defTabSz="914400" rtl="0" eaLnBrk="1" fontAlgn="auto" latinLnBrk="0" hangingPunct="1">
              <a:lnSpc>
                <a:spcPct val="100000"/>
              </a:lnSpc>
              <a:spcBef>
                <a:spcPts val="0"/>
              </a:spcBef>
              <a:spcAft>
                <a:spcPts val="0"/>
              </a:spcAft>
              <a:buClr>
                <a:schemeClr val="accent2">
                  <a:lumMod val="50000"/>
                </a:schemeClr>
              </a:buClr>
              <a:buSzTx/>
              <a:buFont typeface="Wingdings" panose="05000000000000000000" pitchFamily="2" charset="2"/>
              <a:buChar char="§"/>
              <a:tabLst/>
              <a:defRPr/>
            </a:pPr>
            <a:r>
              <a:rPr lang="pt-BR" b="1" dirty="0">
                <a:solidFill>
                  <a:schemeClr val="accent2">
                    <a:lumMod val="50000"/>
                  </a:schemeClr>
                </a:solidFill>
                <a:latin typeface="Tenorite" panose="00000500000000000000" pitchFamily="2" charset="0"/>
                <a:sym typeface="Wingdings" panose="05000000000000000000" pitchFamily="2" charset="2"/>
              </a:rPr>
              <a:t>CONSEQUÊNCIA</a:t>
            </a:r>
            <a:r>
              <a:rPr lang="pt-BR" dirty="0">
                <a:solidFill>
                  <a:prstClr val="black"/>
                </a:solidFill>
                <a:latin typeface="Tenorite" panose="00000500000000000000" pitchFamily="2" charset="0"/>
                <a:sym typeface="Wingdings" panose="05000000000000000000" pitchFamily="2" charset="2"/>
              </a:rPr>
              <a:t>: </a:t>
            </a:r>
          </a:p>
          <a:p>
            <a:pPr marL="800100" lvl="1" indent="-342900" algn="just">
              <a:buFont typeface="Arial" panose="020B0604020202020204" pitchFamily="34" charset="0"/>
              <a:buChar char="•"/>
              <a:defRPr/>
            </a:pPr>
            <a:r>
              <a:rPr lang="pt-BR" dirty="0">
                <a:solidFill>
                  <a:prstClr val="black"/>
                </a:solidFill>
                <a:latin typeface="Tenorite" panose="00000500000000000000" pitchFamily="2" charset="0"/>
                <a:sym typeface="Wingdings" panose="05000000000000000000" pitchFamily="2" charset="2"/>
              </a:rPr>
              <a:t>O</a:t>
            </a:r>
            <a:r>
              <a:rPr lang="pt-BR" b="1" dirty="0">
                <a:solidFill>
                  <a:prstClr val="black"/>
                </a:solidFill>
                <a:latin typeface="Tenorite" panose="00000500000000000000" pitchFamily="2" charset="0"/>
                <a:sym typeface="Wingdings" panose="05000000000000000000" pitchFamily="2" charset="2"/>
              </a:rPr>
              <a:t> </a:t>
            </a:r>
            <a:r>
              <a:rPr kumimoji="0" lang="pt-BR" b="0" i="0" u="none" strike="noStrike" kern="1200" cap="none" spc="0" normalizeH="0" baseline="0" noProof="0" dirty="0">
                <a:ln>
                  <a:noFill/>
                </a:ln>
                <a:solidFill>
                  <a:prstClr val="black"/>
                </a:solidFill>
                <a:effectLst/>
                <a:uLnTx/>
                <a:uFillTx/>
                <a:latin typeface="Tenorite" panose="00000500000000000000" pitchFamily="2" charset="0"/>
                <a:ea typeface="+mn-ea"/>
                <a:cs typeface="+mn-cs"/>
                <a:sym typeface="Wingdings" panose="05000000000000000000" pitchFamily="2" charset="2"/>
              </a:rPr>
              <a:t>adquirente pessoa jurídica paga “novo” IVA sobre o valor do plano.</a:t>
            </a:r>
          </a:p>
          <a:p>
            <a:pPr marR="0" lvl="0" algn="just" defTabSz="914400" rtl="0" eaLnBrk="1" fontAlgn="auto" latinLnBrk="0" hangingPunct="1">
              <a:lnSpc>
                <a:spcPct val="100000"/>
              </a:lnSpc>
              <a:spcBef>
                <a:spcPts val="0"/>
              </a:spcBef>
              <a:spcAft>
                <a:spcPts val="0"/>
              </a:spcAft>
              <a:buClrTx/>
              <a:buSzTx/>
              <a:tabLst/>
              <a:defRPr/>
            </a:pPr>
            <a:endParaRPr lang="pt-BR" dirty="0">
              <a:solidFill>
                <a:prstClr val="black"/>
              </a:solidFill>
              <a:latin typeface="Tenorite" panose="00000500000000000000" pitchFamily="2" charset="0"/>
              <a:sym typeface="Wingdings" panose="05000000000000000000" pitchFamily="2" charset="2"/>
            </a:endParaRPr>
          </a:p>
          <a:p>
            <a:pPr marR="0" lvl="0" algn="just" defTabSz="914400" rtl="0" eaLnBrk="1" fontAlgn="auto" latinLnBrk="0" hangingPunct="1">
              <a:lnSpc>
                <a:spcPct val="100000"/>
              </a:lnSpc>
              <a:spcBef>
                <a:spcPts val="0"/>
              </a:spcBef>
              <a:spcAft>
                <a:spcPts val="0"/>
              </a:spcAft>
              <a:buClrTx/>
              <a:buSzTx/>
              <a:tabLst/>
              <a:defRPr/>
            </a:pPr>
            <a:endParaRPr lang="pt-BR" dirty="0">
              <a:solidFill>
                <a:prstClr val="black"/>
              </a:solidFill>
              <a:latin typeface="Tenorite" panose="00000500000000000000" pitchFamily="2" charset="0"/>
              <a:sym typeface="Wingdings" panose="05000000000000000000" pitchFamily="2" charset="2"/>
            </a:endParaRPr>
          </a:p>
          <a:p>
            <a:pPr marL="342900" marR="0" lvl="0" indent="-342900" algn="just" defTabSz="914400" rtl="0" eaLnBrk="1" fontAlgn="auto" latinLnBrk="0" hangingPunct="1">
              <a:lnSpc>
                <a:spcPct val="100000"/>
              </a:lnSpc>
              <a:spcBef>
                <a:spcPts val="0"/>
              </a:spcBef>
              <a:spcAft>
                <a:spcPts val="0"/>
              </a:spcAft>
              <a:buClr>
                <a:schemeClr val="accent1">
                  <a:lumMod val="50000"/>
                </a:schemeClr>
              </a:buClr>
              <a:buSzTx/>
              <a:buFont typeface="Wingdings" panose="05000000000000000000" pitchFamily="2" charset="2"/>
              <a:buChar char="§"/>
              <a:tabLst/>
              <a:defRPr/>
            </a:pPr>
            <a:r>
              <a:rPr lang="pt-BR" b="1" dirty="0">
                <a:solidFill>
                  <a:schemeClr val="accent1">
                    <a:lumMod val="50000"/>
                  </a:schemeClr>
                </a:solidFill>
                <a:latin typeface="Tenorite" panose="00000500000000000000" pitchFamily="2" charset="0"/>
                <a:sym typeface="Wingdings" panose="05000000000000000000" pitchFamily="2" charset="2"/>
              </a:rPr>
              <a:t>SOLUÇÃO DO PLP</a:t>
            </a:r>
            <a:r>
              <a:rPr lang="pt-BR" dirty="0">
                <a:solidFill>
                  <a:prstClr val="black"/>
                </a:solidFill>
                <a:latin typeface="Tenorite" panose="00000500000000000000" pitchFamily="2" charset="0"/>
                <a:sym typeface="Wingdings" panose="05000000000000000000" pitchFamily="2" charset="2"/>
              </a:rPr>
              <a:t>:</a:t>
            </a:r>
          </a:p>
          <a:p>
            <a:pPr marL="800100" lvl="1" indent="-342900" algn="just">
              <a:buFont typeface="Arial" panose="020B0604020202020204" pitchFamily="34" charset="0"/>
              <a:buChar char="•"/>
              <a:defRPr/>
            </a:pPr>
            <a:r>
              <a:rPr kumimoji="0" lang="pt-BR" b="0" i="0" u="none" strike="noStrike" kern="1200" cap="none" spc="0" normalizeH="0" baseline="0" noProof="0" dirty="0">
                <a:ln>
                  <a:noFill/>
                </a:ln>
                <a:solidFill>
                  <a:prstClr val="black"/>
                </a:solidFill>
                <a:effectLst/>
                <a:uLnTx/>
                <a:uFillTx/>
                <a:latin typeface="Tenorite" panose="00000500000000000000" pitchFamily="2" charset="0"/>
                <a:ea typeface="+mn-ea"/>
                <a:cs typeface="+mn-cs"/>
                <a:sym typeface="Wingdings" panose="05000000000000000000" pitchFamily="2" charset="2"/>
              </a:rPr>
              <a:t>Acordar o benefício em convenção coletiva de trabalho (CCT) </a:t>
            </a:r>
          </a:p>
          <a:p>
            <a:pPr marL="800100" lvl="1" indent="-342900" algn="just">
              <a:buFont typeface="Arial" panose="020B0604020202020204" pitchFamily="34" charset="0"/>
              <a:buChar char="•"/>
              <a:defRPr/>
            </a:pPr>
            <a:r>
              <a:rPr kumimoji="0" lang="pt-BR" b="0" i="0" u="none" strike="noStrike" kern="1200" cap="none" spc="0" normalizeH="0" baseline="0" noProof="0" dirty="0">
                <a:ln>
                  <a:noFill/>
                </a:ln>
                <a:solidFill>
                  <a:prstClr val="black"/>
                </a:solidFill>
                <a:effectLst/>
                <a:uLnTx/>
                <a:uFillTx/>
                <a:latin typeface="Tenorite" panose="00000500000000000000" pitchFamily="2" charset="0"/>
                <a:ea typeface="+mn-ea"/>
                <a:cs typeface="+mn-cs"/>
                <a:sym typeface="Wingdings" panose="05000000000000000000" pitchFamily="2" charset="2"/>
              </a:rPr>
              <a:t>Destinar a empregados</a:t>
            </a:r>
            <a:endParaRPr lang="pt-BR" dirty="0">
              <a:solidFill>
                <a:prstClr val="black"/>
              </a:solidFill>
              <a:latin typeface="Tenorite" panose="00000500000000000000" pitchFamily="2" charset="0"/>
              <a:sym typeface="Wingdings" panose="05000000000000000000" pitchFamily="2" charset="2"/>
            </a:endParaRPr>
          </a:p>
          <a:p>
            <a:pPr marL="342900" indent="-342900" algn="just">
              <a:buFont typeface="Arial" panose="020B0604020202020204" pitchFamily="34" charset="0"/>
              <a:buChar char="•"/>
              <a:defRPr/>
            </a:pPr>
            <a:endParaRPr kumimoji="0" lang="pt-BR" b="0" i="0" u="none" strike="noStrike" kern="1200" cap="none" spc="0" normalizeH="0" baseline="0" noProof="0" dirty="0">
              <a:ln>
                <a:noFill/>
              </a:ln>
              <a:solidFill>
                <a:prstClr val="black"/>
              </a:solidFill>
              <a:effectLst/>
              <a:uLnTx/>
              <a:uFillTx/>
              <a:latin typeface="Tenorite" panose="00000500000000000000" pitchFamily="2" charset="0"/>
              <a:ea typeface="+mn-ea"/>
              <a:cs typeface="+mn-cs"/>
              <a:sym typeface="Wingdings" panose="05000000000000000000" pitchFamily="2" charset="2"/>
            </a:endParaRPr>
          </a:p>
          <a:p>
            <a:pPr marL="342900" indent="-342900" algn="just">
              <a:buFont typeface="Arial" panose="020B0604020202020204" pitchFamily="34" charset="0"/>
              <a:buChar char="•"/>
              <a:defRPr/>
            </a:pPr>
            <a:r>
              <a:rPr kumimoji="0" lang="pt-BR" b="1" i="0" u="none" strike="noStrike" kern="1200" cap="none" spc="0" normalizeH="0" baseline="0" noProof="0" dirty="0">
                <a:ln>
                  <a:noFill/>
                </a:ln>
                <a:solidFill>
                  <a:prstClr val="black"/>
                </a:solidFill>
                <a:effectLst/>
                <a:uLnTx/>
                <a:uFillTx/>
                <a:latin typeface="Tenorite" panose="00000500000000000000" pitchFamily="2" charset="0"/>
                <a:ea typeface="+mn-ea"/>
                <a:cs typeface="+mn-cs"/>
                <a:sym typeface="Wingdings" panose="05000000000000000000" pitchFamily="2" charset="2"/>
              </a:rPr>
              <a:t>REFLEXÃO</a:t>
            </a:r>
            <a:r>
              <a:rPr kumimoji="0" lang="pt-BR" b="0" i="0" u="none" strike="noStrike" kern="1200" cap="none" spc="0" normalizeH="0" baseline="0" noProof="0" dirty="0">
                <a:ln>
                  <a:noFill/>
                </a:ln>
                <a:solidFill>
                  <a:prstClr val="black"/>
                </a:solidFill>
                <a:effectLst/>
                <a:uLnTx/>
                <a:uFillTx/>
                <a:latin typeface="Tenorite" panose="00000500000000000000" pitchFamily="2" charset="0"/>
                <a:ea typeface="+mn-ea"/>
                <a:cs typeface="+mn-cs"/>
                <a:sym typeface="Wingdings" panose="05000000000000000000" pitchFamily="2" charset="2"/>
              </a:rPr>
              <a:t>:</a:t>
            </a:r>
          </a:p>
          <a:p>
            <a:pPr marL="800100" lvl="1" indent="-342900" algn="just">
              <a:buFont typeface="Arial" panose="020B0604020202020204" pitchFamily="34" charset="0"/>
              <a:buChar char="•"/>
              <a:defRPr/>
            </a:pPr>
            <a:r>
              <a:rPr kumimoji="0" lang="pt-BR" b="0" i="0" u="none" strike="noStrike" kern="1200" cap="none" spc="0" normalizeH="0" baseline="0" noProof="0" dirty="0">
                <a:ln>
                  <a:noFill/>
                </a:ln>
                <a:solidFill>
                  <a:prstClr val="black"/>
                </a:solidFill>
                <a:effectLst/>
                <a:uLnTx/>
                <a:uFillTx/>
                <a:latin typeface="Tenorite" panose="00000500000000000000" pitchFamily="2" charset="0"/>
                <a:ea typeface="+mn-ea"/>
                <a:cs typeface="+mn-cs"/>
                <a:sym typeface="Wingdings" panose="05000000000000000000" pitchFamily="2" charset="2"/>
              </a:rPr>
              <a:t>Quebra da isonomia na negociação sindical</a:t>
            </a:r>
          </a:p>
          <a:p>
            <a:pPr marL="800100" lvl="1" indent="-342900" algn="just">
              <a:buFont typeface="Arial" panose="020B0604020202020204" pitchFamily="34" charset="0"/>
              <a:buChar char="•"/>
              <a:defRPr/>
            </a:pPr>
            <a:r>
              <a:rPr kumimoji="0" lang="pt-BR" b="0" i="0" u="none" strike="noStrike" kern="1200" cap="none" spc="0" normalizeH="0" baseline="0" noProof="0" dirty="0">
                <a:ln>
                  <a:noFill/>
                </a:ln>
                <a:solidFill>
                  <a:prstClr val="black"/>
                </a:solidFill>
                <a:effectLst/>
                <a:uLnTx/>
                <a:uFillTx/>
                <a:latin typeface="Tenorite" panose="00000500000000000000" pitchFamily="2" charset="0"/>
                <a:ea typeface="+mn-ea"/>
                <a:cs typeface="+mn-cs"/>
                <a:sym typeface="Wingdings" panose="05000000000000000000" pitchFamily="2" charset="2"/>
              </a:rPr>
              <a:t>Diminuição dos destinatários da saúde (trabalhadores não empregados e dependentes dos empregados?)</a:t>
            </a:r>
          </a:p>
          <a:p>
            <a:pPr marR="0" lvl="0" algn="just" defTabSz="914400" rtl="0" eaLnBrk="1" fontAlgn="auto" latinLnBrk="0" hangingPunct="1">
              <a:lnSpc>
                <a:spcPct val="100000"/>
              </a:lnSpc>
              <a:spcBef>
                <a:spcPts val="0"/>
              </a:spcBef>
              <a:spcAft>
                <a:spcPts val="0"/>
              </a:spcAft>
              <a:buClrTx/>
              <a:buSzTx/>
              <a:tabLst/>
              <a:defRPr/>
            </a:pPr>
            <a:endParaRPr kumimoji="0" lang="pt-BR" b="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p:txBody>
      </p:sp>
      <p:grpSp>
        <p:nvGrpSpPr>
          <p:cNvPr id="4" name="Agrupar 3">
            <a:extLst>
              <a:ext uri="{FF2B5EF4-FFF2-40B4-BE49-F238E27FC236}">
                <a16:creationId xmlns:a16="http://schemas.microsoft.com/office/drawing/2014/main" id="{E9954FDC-60A4-F61B-5865-BEE68BA27189}"/>
              </a:ext>
            </a:extLst>
          </p:cNvPr>
          <p:cNvGrpSpPr/>
          <p:nvPr/>
        </p:nvGrpSpPr>
        <p:grpSpPr>
          <a:xfrm>
            <a:off x="8191724" y="1753014"/>
            <a:ext cx="3748997" cy="2165242"/>
            <a:chOff x="1926088" y="2923851"/>
            <a:chExt cx="3748997" cy="1953621"/>
          </a:xfrm>
        </p:grpSpPr>
        <p:sp>
          <p:nvSpPr>
            <p:cNvPr id="6" name="CaixaDeTexto 5">
              <a:extLst>
                <a:ext uri="{FF2B5EF4-FFF2-40B4-BE49-F238E27FC236}">
                  <a16:creationId xmlns:a16="http://schemas.microsoft.com/office/drawing/2014/main" id="{FDAD7811-5876-516D-9DD8-227FA5C1E82D}"/>
                </a:ext>
              </a:extLst>
            </p:cNvPr>
            <p:cNvSpPr txBox="1"/>
            <p:nvPr/>
          </p:nvSpPr>
          <p:spPr>
            <a:xfrm>
              <a:off x="1926088" y="3183527"/>
              <a:ext cx="3748997" cy="1693945"/>
            </a:xfrm>
            <a:prstGeom prst="rect">
              <a:avLst/>
            </a:prstGeom>
            <a:solidFill>
              <a:schemeClr val="bg1"/>
            </a:solidFill>
            <a:ln>
              <a:solidFill>
                <a:srgbClr val="C00000"/>
              </a:solidFill>
              <a:prstDash val="sysDot"/>
            </a:ln>
            <a:effectLst>
              <a:outerShdw blurRad="63500" sx="102000" sy="102000" algn="ctr" rotWithShape="0">
                <a:prstClr val="black">
                  <a:alpha val="40000"/>
                </a:prstClr>
              </a:outerShdw>
            </a:effectLst>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200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Tx/>
                <a:buChar char="-"/>
                <a:tabLst/>
                <a:defRPr/>
              </a:pPr>
              <a:r>
                <a:rPr kumimoji="0" lang="pt-BR" sz="16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aproximadamente 14 milhões de planos são individuais/familiares*</a:t>
              </a:r>
            </a:p>
            <a:p>
              <a:pPr marL="342900" marR="0" lvl="0" indent="-342900" algn="just" defTabSz="914400" rtl="0" eaLnBrk="1" fontAlgn="auto" latinLnBrk="0" hangingPunct="1">
                <a:lnSpc>
                  <a:spcPct val="100000"/>
                </a:lnSpc>
                <a:spcBef>
                  <a:spcPts val="0"/>
                </a:spcBef>
                <a:spcAft>
                  <a:spcPts val="0"/>
                </a:spcAft>
                <a:buClrTx/>
                <a:buSzTx/>
                <a:buFontTx/>
                <a:buChar char="-"/>
                <a:tabLst/>
                <a:defRPr/>
              </a:pPr>
              <a:endParaRPr kumimoji="0" lang="pt-BR" sz="16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a:p>
              <a:pPr marL="342900" marR="0" lvl="0" indent="-342900" algn="just" defTabSz="914400" rtl="0" eaLnBrk="1" fontAlgn="auto" latinLnBrk="0" hangingPunct="1">
                <a:lnSpc>
                  <a:spcPct val="100000"/>
                </a:lnSpc>
                <a:spcBef>
                  <a:spcPts val="0"/>
                </a:spcBef>
                <a:spcAft>
                  <a:spcPts val="0"/>
                </a:spcAft>
                <a:buClrTx/>
                <a:buSzTx/>
                <a:buFontTx/>
                <a:buChar char="-"/>
                <a:tabLst/>
                <a:defRPr/>
              </a:pPr>
              <a:r>
                <a:rPr kumimoji="0" lang="pt-BR" sz="16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70 milhões de planos são coletivos, sendo que desses 60 milhões são coletivos empresariais*</a:t>
              </a:r>
            </a:p>
          </p:txBody>
        </p:sp>
        <p:sp>
          <p:nvSpPr>
            <p:cNvPr id="3" name="CaixaDeTexto 2">
              <a:extLst>
                <a:ext uri="{FF2B5EF4-FFF2-40B4-BE49-F238E27FC236}">
                  <a16:creationId xmlns:a16="http://schemas.microsoft.com/office/drawing/2014/main" id="{AD426B10-B78C-B032-38E7-38E515702978}"/>
                </a:ext>
              </a:extLst>
            </p:cNvPr>
            <p:cNvSpPr txBox="1"/>
            <p:nvPr/>
          </p:nvSpPr>
          <p:spPr>
            <a:xfrm rot="21352286">
              <a:off x="2920124" y="2923851"/>
              <a:ext cx="1760923" cy="519351"/>
            </a:xfrm>
            <a:custGeom>
              <a:avLst/>
              <a:gdLst>
                <a:gd name="connsiteX0" fmla="*/ 0 w 1760923"/>
                <a:gd name="connsiteY0" fmla="*/ 259676 h 519351"/>
                <a:gd name="connsiteX1" fmla="*/ 880462 w 1760923"/>
                <a:gd name="connsiteY1" fmla="*/ 0 h 519351"/>
                <a:gd name="connsiteX2" fmla="*/ 1760924 w 1760923"/>
                <a:gd name="connsiteY2" fmla="*/ 259676 h 519351"/>
                <a:gd name="connsiteX3" fmla="*/ 880462 w 1760923"/>
                <a:gd name="connsiteY3" fmla="*/ 519352 h 519351"/>
                <a:gd name="connsiteX4" fmla="*/ 0 w 1760923"/>
                <a:gd name="connsiteY4" fmla="*/ 259676 h 5193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0923" h="519351" fill="none" extrusionOk="0">
                  <a:moveTo>
                    <a:pt x="0" y="259676"/>
                  </a:moveTo>
                  <a:cubicBezTo>
                    <a:pt x="13253" y="103664"/>
                    <a:pt x="456228" y="4093"/>
                    <a:pt x="880462" y="0"/>
                  </a:cubicBezTo>
                  <a:cubicBezTo>
                    <a:pt x="1371796" y="8662"/>
                    <a:pt x="1747941" y="115982"/>
                    <a:pt x="1760924" y="259676"/>
                  </a:cubicBezTo>
                  <a:cubicBezTo>
                    <a:pt x="1836807" y="414095"/>
                    <a:pt x="1347663" y="510651"/>
                    <a:pt x="880462" y="519352"/>
                  </a:cubicBezTo>
                  <a:cubicBezTo>
                    <a:pt x="390917" y="520331"/>
                    <a:pt x="16385" y="380879"/>
                    <a:pt x="0" y="259676"/>
                  </a:cubicBezTo>
                  <a:close/>
                </a:path>
                <a:path w="1760923" h="519351" stroke="0" extrusionOk="0">
                  <a:moveTo>
                    <a:pt x="0" y="259676"/>
                  </a:moveTo>
                  <a:cubicBezTo>
                    <a:pt x="-28133" y="165620"/>
                    <a:pt x="362547" y="-13069"/>
                    <a:pt x="880462" y="0"/>
                  </a:cubicBezTo>
                  <a:cubicBezTo>
                    <a:pt x="1383839" y="-2526"/>
                    <a:pt x="1756923" y="123548"/>
                    <a:pt x="1760924" y="259676"/>
                  </a:cubicBezTo>
                  <a:cubicBezTo>
                    <a:pt x="1701500" y="422952"/>
                    <a:pt x="1343003" y="547407"/>
                    <a:pt x="880462" y="519352"/>
                  </a:cubicBezTo>
                  <a:cubicBezTo>
                    <a:pt x="402092" y="514242"/>
                    <a:pt x="-16345" y="406840"/>
                    <a:pt x="0" y="259676"/>
                  </a:cubicBezTo>
                  <a:close/>
                </a:path>
              </a:pathLst>
            </a:custGeom>
            <a:solidFill>
              <a:srgbClr val="C00000"/>
            </a:solidFill>
            <a:ln>
              <a:solidFill>
                <a:schemeClr val="tx1"/>
              </a:solidFill>
              <a:extLst>
                <a:ext uri="{C807C97D-BFC1-408E-A445-0C87EB9F89A2}">
                  <ask:lineSketchStyleProps xmlns:ask="http://schemas.microsoft.com/office/drawing/2018/sketchyshapes" sd="981765707">
                    <a:prstGeom prst="ellipse">
                      <a:avLst/>
                    </a:prstGeom>
                    <ask:type>
                      <ask:lineSketchCurved/>
                    </ask:type>
                  </ask:lineSketchStyleProps>
                </a:ext>
              </a:extLst>
            </a:ln>
            <a:effectLst>
              <a:outerShdw blurRad="63500" sx="102000" sy="102000" algn="ctr" rotWithShape="0">
                <a:prstClr val="black">
                  <a:alpha val="40000"/>
                </a:prstClr>
              </a:outerShdw>
            </a:effectLst>
          </p:spPr>
          <p:txBody>
            <a:bodyPr wrap="none" rtlCol="0">
              <a:spAutoFit/>
            </a:bodyPr>
            <a:lstStyle/>
            <a:p>
              <a:r>
                <a:rPr lang="pt-BR" b="1" dirty="0">
                  <a:solidFill>
                    <a:schemeClr val="bg1"/>
                  </a:solidFill>
                  <a:latin typeface="Lucida Handwriting" panose="03010101010101010101" pitchFamily="66" charset="0"/>
                </a:rPr>
                <a:t>Atenção</a:t>
              </a:r>
            </a:p>
          </p:txBody>
        </p:sp>
      </p:grpSp>
      <p:sp>
        <p:nvSpPr>
          <p:cNvPr id="9" name="CaixaDeTexto 8">
            <a:extLst>
              <a:ext uri="{FF2B5EF4-FFF2-40B4-BE49-F238E27FC236}">
                <a16:creationId xmlns:a16="http://schemas.microsoft.com/office/drawing/2014/main" id="{8EDFFABC-489A-1C75-8F7A-E358009876FB}"/>
              </a:ext>
            </a:extLst>
          </p:cNvPr>
          <p:cNvSpPr txBox="1"/>
          <p:nvPr/>
        </p:nvSpPr>
        <p:spPr>
          <a:xfrm>
            <a:off x="1690913" y="5704670"/>
            <a:ext cx="9042401" cy="400110"/>
          </a:xfrm>
          <a:prstGeom prst="rect">
            <a:avLst/>
          </a:prstGeom>
          <a:noFill/>
        </p:spPr>
        <p:txBody>
          <a:bodyPr wrap="square">
            <a:spAutoFit/>
          </a:bodyPr>
          <a:lstStyle/>
          <a:p>
            <a:pPr algn="ctr">
              <a:defRPr/>
            </a:pPr>
            <a:r>
              <a:rPr kumimoji="0" lang="pt-BR" sz="2000" b="1" i="0" u="none" strike="noStrike" kern="1200" cap="none" spc="0" normalizeH="0" baseline="0" noProof="0" dirty="0">
                <a:ln>
                  <a:noFill/>
                </a:ln>
                <a:solidFill>
                  <a:prstClr val="black"/>
                </a:solidFill>
                <a:effectLst/>
                <a:uLnTx/>
                <a:uFillTx/>
                <a:latin typeface="Tenorite" panose="00000500000000000000" pitchFamily="2" charset="0"/>
                <a:ea typeface="+mn-ea"/>
                <a:cs typeface="+mn-cs"/>
                <a:sym typeface="Wingdings" panose="05000000000000000000" pitchFamily="2" charset="2"/>
              </a:rPr>
              <a:t>O Direito Fundamental à saúde está previsto no texto constitucional!</a:t>
            </a:r>
            <a:endParaRPr kumimoji="0" lang="pt-BR" sz="2000" b="1"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p:txBody>
      </p:sp>
      <p:sp>
        <p:nvSpPr>
          <p:cNvPr id="7" name="CaixaDeTexto 6">
            <a:extLst>
              <a:ext uri="{FF2B5EF4-FFF2-40B4-BE49-F238E27FC236}">
                <a16:creationId xmlns:a16="http://schemas.microsoft.com/office/drawing/2014/main" id="{BB351011-44EF-66D0-3D56-53A974AA4A6C}"/>
              </a:ext>
            </a:extLst>
          </p:cNvPr>
          <p:cNvSpPr txBox="1"/>
          <p:nvPr/>
        </p:nvSpPr>
        <p:spPr>
          <a:xfrm>
            <a:off x="4651150" y="6605922"/>
            <a:ext cx="7925937" cy="215444"/>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800" b="1" i="0" strike="noStrike" kern="1200" cap="none" spc="0" normalizeH="0" baseline="0" noProof="0" dirty="0">
                <a:ln>
                  <a:noFill/>
                </a:ln>
                <a:solidFill>
                  <a:schemeClr val="bg2">
                    <a:lumMod val="25000"/>
                  </a:schemeClr>
                </a:solidFill>
                <a:effectLst/>
                <a:uLnTx/>
                <a:uFillTx/>
                <a:latin typeface="Tenorite" panose="00000500000000000000" pitchFamily="2" charset="0"/>
                <a:ea typeface="+mn-ea"/>
                <a:cs typeface="+mn-cs"/>
              </a:rPr>
              <a:t>* </a:t>
            </a:r>
            <a:r>
              <a:rPr kumimoji="0" lang="pt-BR" sz="800" b="1" i="0" strike="noStrike" kern="1200" cap="none" spc="0" normalizeH="0" baseline="0" noProof="0" dirty="0" err="1">
                <a:ln>
                  <a:noFill/>
                </a:ln>
                <a:solidFill>
                  <a:schemeClr val="bg2">
                    <a:lumMod val="25000"/>
                  </a:schemeClr>
                </a:solidFill>
                <a:effectLst/>
                <a:uLnTx/>
                <a:uFillTx/>
                <a:latin typeface="Tenorite" panose="00000500000000000000" pitchFamily="2" charset="0"/>
                <a:ea typeface="+mn-ea"/>
                <a:cs typeface="+mn-cs"/>
              </a:rPr>
              <a:t>Fonte</a:t>
            </a:r>
            <a:r>
              <a:rPr kumimoji="0" lang="pt-BR" sz="800" b="0" i="0" strike="noStrike" kern="1200" cap="none" spc="0" normalizeH="0" baseline="0" noProof="0" dirty="0" err="1">
                <a:ln>
                  <a:noFill/>
                </a:ln>
                <a:solidFill>
                  <a:schemeClr val="bg2">
                    <a:lumMod val="25000"/>
                  </a:schemeClr>
                </a:solidFill>
                <a:effectLst/>
                <a:uLnTx/>
                <a:uFillTx/>
                <a:latin typeface="Tenorite" panose="00000500000000000000" pitchFamily="2" charset="0"/>
                <a:ea typeface="+mn-ea"/>
                <a:cs typeface="+mn-cs"/>
              </a:rPr>
              <a:t>:Sala</a:t>
            </a:r>
            <a:r>
              <a:rPr kumimoji="0" lang="pt-BR" sz="800" b="0" i="0" strike="noStrike" kern="1200" cap="none" spc="0" normalizeH="0" baseline="0" noProof="0" dirty="0">
                <a:ln>
                  <a:noFill/>
                </a:ln>
                <a:solidFill>
                  <a:schemeClr val="bg2">
                    <a:lumMod val="25000"/>
                  </a:schemeClr>
                </a:solidFill>
                <a:effectLst/>
                <a:uLnTx/>
                <a:uFillTx/>
                <a:latin typeface="Tenorite" panose="00000500000000000000" pitchFamily="2" charset="0"/>
                <a:ea typeface="+mn-ea"/>
                <a:cs typeface="+mn-cs"/>
              </a:rPr>
              <a:t> de </a:t>
            </a:r>
            <a:r>
              <a:rPr kumimoji="0" lang="pt-BR" sz="800" b="0" i="0" strike="noStrike" kern="1200" cap="none" spc="0" normalizeH="0" baseline="0" noProof="0" dirty="0" err="1">
                <a:ln>
                  <a:noFill/>
                </a:ln>
                <a:solidFill>
                  <a:schemeClr val="bg2">
                    <a:lumMod val="25000"/>
                  </a:schemeClr>
                </a:solidFill>
                <a:effectLst/>
                <a:uLnTx/>
                <a:uFillTx/>
                <a:latin typeface="Tenorite" panose="00000500000000000000" pitchFamily="2" charset="0"/>
                <a:ea typeface="+mn-ea"/>
                <a:cs typeface="+mn-cs"/>
              </a:rPr>
              <a:t>Situaçãlo</a:t>
            </a:r>
            <a:r>
              <a:rPr kumimoji="0" lang="pt-BR" sz="800" b="0" i="0" strike="noStrike" kern="1200" cap="none" spc="0" normalizeH="0" baseline="0" noProof="0" dirty="0">
                <a:ln>
                  <a:noFill/>
                </a:ln>
                <a:solidFill>
                  <a:schemeClr val="bg2">
                    <a:lumMod val="25000"/>
                  </a:schemeClr>
                </a:solidFill>
                <a:effectLst/>
                <a:uLnTx/>
                <a:uFillTx/>
                <a:latin typeface="Tenorite" panose="00000500000000000000" pitchFamily="2" charset="0"/>
                <a:ea typeface="+mn-ea"/>
                <a:cs typeface="+mn-cs"/>
              </a:rPr>
              <a:t> da ANS – dados base de 07/2024 https://www.ans.gov.br/images/stories/Materiais_para_pesquisa/Perfil_setor/sala-de-situacao.html </a:t>
            </a:r>
          </a:p>
        </p:txBody>
      </p:sp>
    </p:spTree>
    <p:extLst>
      <p:ext uri="{BB962C8B-B14F-4D97-AF65-F5344CB8AC3E}">
        <p14:creationId xmlns:p14="http://schemas.microsoft.com/office/powerpoint/2010/main" val="3169354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ECDC0E5C-2179-D75E-9490-65CE33F010EC}"/>
              </a:ext>
            </a:extLst>
          </p:cNvPr>
          <p:cNvSpPr txBox="1"/>
          <p:nvPr/>
        </p:nvSpPr>
        <p:spPr>
          <a:xfrm>
            <a:off x="1019810" y="1195669"/>
            <a:ext cx="9969500" cy="1754326"/>
          </a:xfrm>
          <a:prstGeom prst="rect">
            <a:avLst/>
          </a:prstGeom>
          <a:noFill/>
        </p:spPr>
        <p:txBody>
          <a:bodyPr wrap="square" rtlCol="0">
            <a:spAutoFit/>
          </a:bodyPr>
          <a:lstStyle/>
          <a:p>
            <a:pPr marL="285750" indent="-285750" algn="just">
              <a:buFont typeface="Arial" panose="020B0604020202020204" pitchFamily="34" charset="0"/>
              <a:buChar char="•"/>
            </a:pPr>
            <a:r>
              <a:rPr lang="pt-BR" dirty="0">
                <a:latin typeface="Tenorite" panose="00000500000000000000" pitchFamily="2" charset="0"/>
              </a:rPr>
              <a:t>Aumento do custo nas operadoras de planos de saúde impacta diretamente no consumidor (80,56%* das receitas de hospitais privados advém de uma OPS).</a:t>
            </a:r>
          </a:p>
          <a:p>
            <a:pPr marL="285750" indent="-285750" algn="just">
              <a:buFont typeface="Arial" panose="020B0604020202020204" pitchFamily="34" charset="0"/>
              <a:buChar char="•"/>
            </a:pPr>
            <a:endParaRPr lang="pt-BR" dirty="0">
              <a:latin typeface="Tenorite" panose="00000500000000000000" pitchFamily="2" charset="0"/>
            </a:endParaRPr>
          </a:p>
          <a:p>
            <a:pPr marL="285750" indent="-285750" algn="just">
              <a:buFont typeface="Arial" panose="020B0604020202020204" pitchFamily="34" charset="0"/>
              <a:buChar char="•"/>
            </a:pPr>
            <a:r>
              <a:rPr lang="pt-BR" dirty="0">
                <a:latin typeface="Tenorite" panose="00000500000000000000" pitchFamily="2" charset="0"/>
              </a:rPr>
              <a:t>O impedimento `a dedução integral do repasse de honorários médicos cria distorção concorrencial (assimetria concorrencial em face do modelo societário). Desestímulo ao cooperativismo.</a:t>
            </a:r>
          </a:p>
        </p:txBody>
      </p:sp>
      <p:sp>
        <p:nvSpPr>
          <p:cNvPr id="12" name="Título 1">
            <a:extLst>
              <a:ext uri="{FF2B5EF4-FFF2-40B4-BE49-F238E27FC236}">
                <a16:creationId xmlns:a16="http://schemas.microsoft.com/office/drawing/2014/main" id="{3F09B3CC-3F7B-D95B-5204-054016873A64}"/>
              </a:ext>
            </a:extLst>
          </p:cNvPr>
          <p:cNvSpPr txBox="1">
            <a:spLocks/>
          </p:cNvSpPr>
          <p:nvPr/>
        </p:nvSpPr>
        <p:spPr>
          <a:xfrm>
            <a:off x="0" y="124465"/>
            <a:ext cx="12192000" cy="9207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pt-BR" sz="2400" b="1" dirty="0">
                <a:solidFill>
                  <a:srgbClr val="171C66"/>
                </a:solidFill>
                <a:latin typeface="Tenorite" panose="00000500000000000000" pitchFamily="2" charset="0"/>
                <a:ea typeface="Tahoma" panose="020B0604030504040204" pitchFamily="34" charset="0"/>
                <a:cs typeface="Tahoma" panose="020B0604030504040204" pitchFamily="34" charset="0"/>
              </a:rPr>
              <a:t>REFLEXÕES FINAIS</a:t>
            </a:r>
            <a:endParaRPr lang="pt-BR" sz="2800" b="1" dirty="0">
              <a:solidFill>
                <a:srgbClr val="171C66"/>
              </a:solidFill>
              <a:latin typeface="Tenorite" panose="00000500000000000000" pitchFamily="2" charset="0"/>
              <a:ea typeface="Tahoma" panose="020B0604030504040204" pitchFamily="34" charset="0"/>
              <a:cs typeface="Tahoma" panose="020B0604030504040204" pitchFamily="34" charset="0"/>
            </a:endParaRPr>
          </a:p>
        </p:txBody>
      </p:sp>
      <p:graphicFrame>
        <p:nvGraphicFramePr>
          <p:cNvPr id="5" name="Tabela 4">
            <a:extLst>
              <a:ext uri="{FF2B5EF4-FFF2-40B4-BE49-F238E27FC236}">
                <a16:creationId xmlns:a16="http://schemas.microsoft.com/office/drawing/2014/main" id="{D852AEBA-1415-EBB7-FD63-B25023A3A92F}"/>
              </a:ext>
            </a:extLst>
          </p:cNvPr>
          <p:cNvGraphicFramePr>
            <a:graphicFrameLocks noGrp="1"/>
          </p:cNvGraphicFramePr>
          <p:nvPr>
            <p:extLst>
              <p:ext uri="{D42A27DB-BD31-4B8C-83A1-F6EECF244321}">
                <p14:modId xmlns:p14="http://schemas.microsoft.com/office/powerpoint/2010/main" val="4024116804"/>
              </p:ext>
            </p:extLst>
          </p:nvPr>
        </p:nvGraphicFramePr>
        <p:xfrm>
          <a:off x="4333562" y="3201888"/>
          <a:ext cx="7526186" cy="2499360"/>
        </p:xfrm>
        <a:graphic>
          <a:graphicData uri="http://schemas.openxmlformats.org/drawingml/2006/table">
            <a:tbl>
              <a:tblPr firstRow="1" bandRow="1"/>
              <a:tblGrid>
                <a:gridCol w="3554485">
                  <a:extLst>
                    <a:ext uri="{9D8B030D-6E8A-4147-A177-3AD203B41FA5}">
                      <a16:colId xmlns:a16="http://schemas.microsoft.com/office/drawing/2014/main" val="1737279232"/>
                    </a:ext>
                  </a:extLst>
                </a:gridCol>
                <a:gridCol w="457400">
                  <a:extLst>
                    <a:ext uri="{9D8B030D-6E8A-4147-A177-3AD203B41FA5}">
                      <a16:colId xmlns:a16="http://schemas.microsoft.com/office/drawing/2014/main" val="2368876345"/>
                    </a:ext>
                  </a:extLst>
                </a:gridCol>
                <a:gridCol w="3514301">
                  <a:extLst>
                    <a:ext uri="{9D8B030D-6E8A-4147-A177-3AD203B41FA5}">
                      <a16:colId xmlns:a16="http://schemas.microsoft.com/office/drawing/2014/main" val="2243195383"/>
                    </a:ext>
                  </a:extLst>
                </a:gridCol>
              </a:tblGrid>
              <a:tr h="0">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pPr algn="ctr"/>
                      <a:r>
                        <a:rPr lang="pt-BR" sz="1200" b="1" dirty="0">
                          <a:solidFill>
                            <a:schemeClr val="bg1"/>
                          </a:solidFill>
                          <a:latin typeface="Tenorite" panose="00000500000000000000" pitchFamily="2" charset="0"/>
                        </a:rPr>
                        <a:t>Pela supressão integral do § 3º do art. 229.</a:t>
                      </a:r>
                    </a:p>
                  </a:txBody>
                  <a:tcPr marL="216000" marR="21600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71C66"/>
                    </a:solidFill>
                  </a:tcPr>
                </a:tc>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endParaRPr lang="pt-BR" sz="1200" b="1" dirty="0">
                        <a:solidFill>
                          <a:schemeClr val="tx1"/>
                        </a:solidFill>
                        <a:latin typeface="Tenorite" panose="00000500000000000000" pitchFamily="2" charset="0"/>
                      </a:endParaRPr>
                    </a:p>
                  </a:txBody>
                  <a:tcPr marL="216000" marR="216000"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pPr algn="ctr"/>
                      <a:r>
                        <a:rPr lang="pt-BR" sz="1200" b="1" dirty="0">
                          <a:solidFill>
                            <a:schemeClr val="bg1"/>
                          </a:solidFill>
                          <a:latin typeface="Tenorite" panose="00000500000000000000" pitchFamily="2" charset="0"/>
                        </a:rPr>
                        <a:t>Pela alteração do § 3º do art. 229, passando a autorizar a dedução de 100%</a:t>
                      </a:r>
                    </a:p>
                  </a:txBody>
                  <a:tcPr marL="216000" marR="21600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71C66"/>
                    </a:solidFill>
                  </a:tcPr>
                </a:tc>
                <a:extLst>
                  <a:ext uri="{0D108BD9-81ED-4DB2-BD59-A6C34878D82A}">
                    <a16:rowId xmlns:a16="http://schemas.microsoft.com/office/drawing/2014/main" val="2198644035"/>
                  </a:ext>
                </a:extLst>
              </a:tr>
              <a:tr h="307694">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r>
                        <a:rPr lang="pt-BR" sz="1400" dirty="0">
                          <a:solidFill>
                            <a:schemeClr val="tx1"/>
                          </a:solidFill>
                          <a:latin typeface="Tenorite" panose="00000500000000000000" pitchFamily="2" charset="0"/>
                        </a:rPr>
                        <a:t>Emenda </a:t>
                      </a:r>
                      <a:r>
                        <a:rPr lang="pt-BR" sz="1400" b="1" dirty="0">
                          <a:solidFill>
                            <a:schemeClr val="tx1"/>
                          </a:solidFill>
                          <a:latin typeface="Tenorite" panose="00000500000000000000" pitchFamily="2" charset="0"/>
                        </a:rPr>
                        <a:t>63-U -</a:t>
                      </a:r>
                      <a:r>
                        <a:rPr lang="pt-BR" sz="1400" dirty="0">
                          <a:solidFill>
                            <a:schemeClr val="tx1"/>
                          </a:solidFill>
                          <a:latin typeface="Tenorite" panose="00000500000000000000" pitchFamily="2" charset="0"/>
                        </a:rPr>
                        <a:t>Autor: Sen. Dr. Hiran (PP-RR)</a:t>
                      </a:r>
                    </a:p>
                  </a:txBody>
                  <a:tcPr marL="216000" marR="216000"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endParaRPr lang="pt-BR" sz="1400" dirty="0">
                        <a:solidFill>
                          <a:schemeClr val="tx1"/>
                        </a:solidFill>
                        <a:latin typeface="Tenorite" panose="00000500000000000000" pitchFamily="2" charset="0"/>
                      </a:endParaRPr>
                    </a:p>
                  </a:txBody>
                  <a:tcPr marL="216000" marR="216000"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r>
                        <a:rPr lang="pt-BR" sz="1400" dirty="0">
                          <a:solidFill>
                            <a:schemeClr val="tx1"/>
                          </a:solidFill>
                          <a:latin typeface="Tenorite" panose="00000500000000000000" pitchFamily="2" charset="0"/>
                        </a:rPr>
                        <a:t>Emenda </a:t>
                      </a:r>
                      <a:r>
                        <a:rPr lang="pt-BR" sz="1400" b="1" dirty="0">
                          <a:solidFill>
                            <a:schemeClr val="tx1"/>
                          </a:solidFill>
                          <a:latin typeface="Tenorite" panose="00000500000000000000" pitchFamily="2" charset="0"/>
                        </a:rPr>
                        <a:t>619-U - </a:t>
                      </a:r>
                      <a:r>
                        <a:rPr lang="pt-BR" sz="1400" dirty="0">
                          <a:solidFill>
                            <a:schemeClr val="tx1"/>
                          </a:solidFill>
                          <a:latin typeface="Tenorite" panose="00000500000000000000" pitchFamily="2" charset="0"/>
                        </a:rPr>
                        <a:t>Autor: Sen. Jayme Campos (União-MT)</a:t>
                      </a:r>
                    </a:p>
                  </a:txBody>
                  <a:tcPr marL="216000" marR="216000"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extLst>
                  <a:ext uri="{0D108BD9-81ED-4DB2-BD59-A6C34878D82A}">
                    <a16:rowId xmlns:a16="http://schemas.microsoft.com/office/drawing/2014/main" val="3810162973"/>
                  </a:ext>
                </a:extLst>
              </a:tr>
              <a:tr h="307694">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r>
                        <a:rPr lang="pt-BR" sz="1400" dirty="0">
                          <a:solidFill>
                            <a:schemeClr val="tx1"/>
                          </a:solidFill>
                          <a:latin typeface="Tenorite" panose="00000500000000000000" pitchFamily="2" charset="0"/>
                        </a:rPr>
                        <a:t>Emenda </a:t>
                      </a:r>
                      <a:r>
                        <a:rPr lang="pt-BR" sz="1400" b="1" dirty="0">
                          <a:solidFill>
                            <a:schemeClr val="tx1"/>
                          </a:solidFill>
                          <a:latin typeface="Tenorite" panose="00000500000000000000" pitchFamily="2" charset="0"/>
                        </a:rPr>
                        <a:t>98-U - </a:t>
                      </a:r>
                      <a:r>
                        <a:rPr lang="pt-BR" sz="1400" dirty="0">
                          <a:solidFill>
                            <a:schemeClr val="tx1"/>
                          </a:solidFill>
                          <a:latin typeface="Tenorite" panose="00000500000000000000" pitchFamily="2" charset="0"/>
                        </a:rPr>
                        <a:t>Autor: Sen. Fabiano </a:t>
                      </a:r>
                      <a:r>
                        <a:rPr lang="pt-BR" sz="1400" dirty="0" err="1">
                          <a:solidFill>
                            <a:schemeClr val="tx1"/>
                          </a:solidFill>
                          <a:latin typeface="Tenorite" panose="00000500000000000000" pitchFamily="2" charset="0"/>
                        </a:rPr>
                        <a:t>Contarato</a:t>
                      </a:r>
                      <a:r>
                        <a:rPr lang="pt-BR" sz="1400" dirty="0">
                          <a:solidFill>
                            <a:schemeClr val="tx1"/>
                          </a:solidFill>
                          <a:latin typeface="Tenorite" panose="00000500000000000000" pitchFamily="2" charset="0"/>
                        </a:rPr>
                        <a:t> (PT-ES)</a:t>
                      </a:r>
                    </a:p>
                  </a:txBody>
                  <a:tcPr marL="216000" marR="216000"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endParaRPr lang="pt-BR" sz="1400" dirty="0">
                        <a:solidFill>
                          <a:schemeClr val="tx1"/>
                        </a:solidFill>
                        <a:latin typeface="Tenorite" panose="00000500000000000000" pitchFamily="2" charset="0"/>
                      </a:endParaRPr>
                    </a:p>
                  </a:txBody>
                  <a:tcPr marL="216000" marR="216000"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r>
                        <a:rPr lang="es-ES" sz="1400" dirty="0">
                          <a:solidFill>
                            <a:schemeClr val="tx1"/>
                          </a:solidFill>
                          <a:latin typeface="Tenorite" panose="00000500000000000000" pitchFamily="2" charset="0"/>
                        </a:rPr>
                        <a:t>Emenda </a:t>
                      </a:r>
                      <a:r>
                        <a:rPr lang="es-ES" sz="1400" b="1" dirty="0">
                          <a:solidFill>
                            <a:schemeClr val="tx1"/>
                          </a:solidFill>
                          <a:latin typeface="Tenorite" panose="00000500000000000000" pitchFamily="2" charset="0"/>
                        </a:rPr>
                        <a:t>713-U - </a:t>
                      </a:r>
                      <a:r>
                        <a:rPr lang="es-ES" sz="1400" dirty="0">
                          <a:solidFill>
                            <a:schemeClr val="tx1"/>
                          </a:solidFill>
                          <a:latin typeface="Tenorite" panose="00000500000000000000" pitchFamily="2" charset="0"/>
                        </a:rPr>
                        <a:t>Autor: Sen. </a:t>
                      </a:r>
                      <a:r>
                        <a:rPr lang="es-ES" sz="1400" dirty="0" err="1">
                          <a:solidFill>
                            <a:schemeClr val="tx1"/>
                          </a:solidFill>
                          <a:latin typeface="Tenorite" panose="00000500000000000000" pitchFamily="2" charset="0"/>
                        </a:rPr>
                        <a:t>Izalci</a:t>
                      </a:r>
                      <a:r>
                        <a:rPr lang="es-ES" sz="1400" dirty="0">
                          <a:solidFill>
                            <a:schemeClr val="tx1"/>
                          </a:solidFill>
                          <a:latin typeface="Tenorite" panose="00000500000000000000" pitchFamily="2" charset="0"/>
                        </a:rPr>
                        <a:t> Lucas (PL-DF) </a:t>
                      </a:r>
                      <a:endParaRPr lang="pt-BR" sz="1400" dirty="0">
                        <a:solidFill>
                          <a:schemeClr val="tx1"/>
                        </a:solidFill>
                        <a:latin typeface="Tenorite" panose="00000500000000000000" pitchFamily="2" charset="0"/>
                      </a:endParaRPr>
                    </a:p>
                  </a:txBody>
                  <a:tcPr marL="216000" marR="216000"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extLst>
                  <a:ext uri="{0D108BD9-81ED-4DB2-BD59-A6C34878D82A}">
                    <a16:rowId xmlns:a16="http://schemas.microsoft.com/office/drawing/2014/main" val="3842993890"/>
                  </a:ext>
                </a:extLst>
              </a:tr>
              <a:tr h="307694">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r>
                        <a:rPr lang="pt-BR" sz="1400" dirty="0">
                          <a:solidFill>
                            <a:schemeClr val="tx1"/>
                          </a:solidFill>
                          <a:latin typeface="Tenorite" panose="00000500000000000000" pitchFamily="2" charset="0"/>
                        </a:rPr>
                        <a:t>Emenda </a:t>
                      </a:r>
                      <a:r>
                        <a:rPr lang="pt-BR" sz="1400" b="1" dirty="0">
                          <a:solidFill>
                            <a:schemeClr val="tx1"/>
                          </a:solidFill>
                          <a:latin typeface="Tenorite" panose="00000500000000000000" pitchFamily="2" charset="0"/>
                        </a:rPr>
                        <a:t>435-U- </a:t>
                      </a:r>
                      <a:r>
                        <a:rPr lang="pt-BR" sz="1400" dirty="0">
                          <a:solidFill>
                            <a:schemeClr val="tx1"/>
                          </a:solidFill>
                          <a:latin typeface="Tenorite" panose="00000500000000000000" pitchFamily="2" charset="0"/>
                        </a:rPr>
                        <a:t>Autor: Sen. Zequinha Marinho (Podemos-PA)</a:t>
                      </a:r>
                    </a:p>
                  </a:txBody>
                  <a:tcPr marL="216000" marR="216000"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endParaRPr lang="pt-BR" sz="1400" dirty="0">
                        <a:solidFill>
                          <a:schemeClr val="tx1"/>
                        </a:solidFill>
                        <a:latin typeface="Tenorite" panose="00000500000000000000" pitchFamily="2" charset="0"/>
                      </a:endParaRPr>
                    </a:p>
                  </a:txBody>
                  <a:tcPr marL="216000" marR="216000"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r>
                        <a:rPr lang="pt-BR" sz="1400" dirty="0">
                          <a:solidFill>
                            <a:schemeClr val="tx1"/>
                          </a:solidFill>
                          <a:latin typeface="Tenorite" panose="00000500000000000000" pitchFamily="2" charset="0"/>
                        </a:rPr>
                        <a:t>Emenda </a:t>
                      </a:r>
                      <a:r>
                        <a:rPr lang="pt-BR" sz="1400" b="1" dirty="0">
                          <a:solidFill>
                            <a:schemeClr val="tx1"/>
                          </a:solidFill>
                          <a:latin typeface="Tenorite" panose="00000500000000000000" pitchFamily="2" charset="0"/>
                        </a:rPr>
                        <a:t>891-U - </a:t>
                      </a:r>
                      <a:r>
                        <a:rPr lang="pt-BR" sz="1400" dirty="0">
                          <a:solidFill>
                            <a:schemeClr val="tx1"/>
                          </a:solidFill>
                          <a:latin typeface="Tenorite" panose="00000500000000000000" pitchFamily="2" charset="0"/>
                        </a:rPr>
                        <a:t>Autora: Sen. Daniella Ribeiro (PSD-PB) </a:t>
                      </a:r>
                    </a:p>
                  </a:txBody>
                  <a:tcPr marL="216000" marR="216000"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extLst>
                  <a:ext uri="{0D108BD9-81ED-4DB2-BD59-A6C34878D82A}">
                    <a16:rowId xmlns:a16="http://schemas.microsoft.com/office/drawing/2014/main" val="1790789542"/>
                  </a:ext>
                </a:extLst>
              </a:tr>
              <a:tr h="307694">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r>
                        <a:rPr lang="pt-BR" sz="1400" dirty="0">
                          <a:solidFill>
                            <a:schemeClr val="tx1"/>
                          </a:solidFill>
                          <a:latin typeface="Tenorite" panose="00000500000000000000" pitchFamily="2" charset="0"/>
                        </a:rPr>
                        <a:t>Emenda </a:t>
                      </a:r>
                      <a:r>
                        <a:rPr lang="pt-BR" sz="1400" b="1" dirty="0">
                          <a:solidFill>
                            <a:schemeClr val="tx1"/>
                          </a:solidFill>
                          <a:latin typeface="Tenorite" panose="00000500000000000000" pitchFamily="2" charset="0"/>
                        </a:rPr>
                        <a:t>562-U - </a:t>
                      </a:r>
                      <a:r>
                        <a:rPr lang="pt-BR" sz="1400" dirty="0">
                          <a:solidFill>
                            <a:schemeClr val="tx1"/>
                          </a:solidFill>
                          <a:latin typeface="Tenorite" panose="00000500000000000000" pitchFamily="2" charset="0"/>
                        </a:rPr>
                        <a:t>Autor: Sen. Luis Carlos Heinze (PP/RS)</a:t>
                      </a:r>
                    </a:p>
                  </a:txBody>
                  <a:tcPr marL="216000" marR="216000"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endParaRPr lang="pt-BR" sz="1400" dirty="0">
                        <a:solidFill>
                          <a:schemeClr val="tx1"/>
                        </a:solidFill>
                        <a:latin typeface="Tenorite" panose="00000500000000000000" pitchFamily="2" charset="0"/>
                      </a:endParaRPr>
                    </a:p>
                  </a:txBody>
                  <a:tcPr marL="216000" marR="216000"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r>
                        <a:rPr lang="pt-BR" sz="1400" dirty="0">
                          <a:solidFill>
                            <a:schemeClr val="tx1"/>
                          </a:solidFill>
                          <a:latin typeface="Tenorite" panose="00000500000000000000" pitchFamily="2" charset="0"/>
                        </a:rPr>
                        <a:t>Emenda </a:t>
                      </a:r>
                      <a:r>
                        <a:rPr lang="pt-BR" sz="1400" b="1" dirty="0">
                          <a:solidFill>
                            <a:schemeClr val="tx1"/>
                          </a:solidFill>
                          <a:latin typeface="Tenorite" panose="00000500000000000000" pitchFamily="2" charset="0"/>
                        </a:rPr>
                        <a:t>1007-U - </a:t>
                      </a:r>
                      <a:r>
                        <a:rPr lang="pt-BR" sz="1400" dirty="0">
                          <a:solidFill>
                            <a:schemeClr val="tx1"/>
                          </a:solidFill>
                          <a:latin typeface="Tenorite" panose="00000500000000000000" pitchFamily="2" charset="0"/>
                        </a:rPr>
                        <a:t>Autor: Sen. André Amaral (União-PB)</a:t>
                      </a:r>
                    </a:p>
                  </a:txBody>
                  <a:tcPr marL="216000" marR="216000"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extLst>
                  <a:ext uri="{0D108BD9-81ED-4DB2-BD59-A6C34878D82A}">
                    <a16:rowId xmlns:a16="http://schemas.microsoft.com/office/drawing/2014/main" val="675655540"/>
                  </a:ext>
                </a:extLst>
              </a:tr>
              <a:tr h="307694">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endParaRPr lang="pt-BR" sz="1400" dirty="0">
                        <a:solidFill>
                          <a:schemeClr val="tx1"/>
                        </a:solidFill>
                        <a:latin typeface="Tenorite" panose="00000500000000000000" pitchFamily="2" charset="0"/>
                      </a:endParaRPr>
                    </a:p>
                  </a:txBody>
                  <a:tcPr marL="216000" marR="216000"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endParaRPr lang="pt-BR" sz="1400" dirty="0">
                        <a:solidFill>
                          <a:schemeClr val="tx1"/>
                        </a:solidFill>
                        <a:latin typeface="Tenorite" panose="00000500000000000000" pitchFamily="2" charset="0"/>
                      </a:endParaRPr>
                    </a:p>
                  </a:txBody>
                  <a:tcPr marL="216000" marR="216000"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r>
                        <a:rPr lang="pt-BR" sz="1400" dirty="0">
                          <a:solidFill>
                            <a:schemeClr val="tx1"/>
                          </a:solidFill>
                          <a:latin typeface="Tenorite" panose="00000500000000000000" pitchFamily="2" charset="0"/>
                        </a:rPr>
                        <a:t>Emenda </a:t>
                      </a:r>
                      <a:r>
                        <a:rPr lang="pt-BR" sz="1400" b="1" dirty="0">
                          <a:solidFill>
                            <a:schemeClr val="tx1"/>
                          </a:solidFill>
                          <a:latin typeface="Tenorite" panose="00000500000000000000" pitchFamily="2" charset="0"/>
                        </a:rPr>
                        <a:t>1034-U- </a:t>
                      </a:r>
                      <a:r>
                        <a:rPr lang="pt-BR" sz="1400" dirty="0">
                          <a:solidFill>
                            <a:schemeClr val="tx1"/>
                          </a:solidFill>
                          <a:latin typeface="Tenorite" panose="00000500000000000000" pitchFamily="2" charset="0"/>
                        </a:rPr>
                        <a:t>Autor: Sen. Irajá (PSD-TO) </a:t>
                      </a:r>
                    </a:p>
                  </a:txBody>
                  <a:tcPr marL="216000" marR="216000" marT="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extLst>
                  <a:ext uri="{0D108BD9-81ED-4DB2-BD59-A6C34878D82A}">
                    <a16:rowId xmlns:a16="http://schemas.microsoft.com/office/drawing/2014/main" val="1918354045"/>
                  </a:ext>
                </a:extLst>
              </a:tr>
            </a:tbl>
          </a:graphicData>
        </a:graphic>
      </p:graphicFrame>
      <p:graphicFrame>
        <p:nvGraphicFramePr>
          <p:cNvPr id="11" name="Tabela 10">
            <a:extLst>
              <a:ext uri="{FF2B5EF4-FFF2-40B4-BE49-F238E27FC236}">
                <a16:creationId xmlns:a16="http://schemas.microsoft.com/office/drawing/2014/main" id="{3D11D7A8-D3AC-4FE2-730D-9FD02DE74366}"/>
              </a:ext>
            </a:extLst>
          </p:cNvPr>
          <p:cNvGraphicFramePr>
            <a:graphicFrameLocks noGrp="1"/>
          </p:cNvGraphicFramePr>
          <p:nvPr>
            <p:extLst>
              <p:ext uri="{D42A27DB-BD31-4B8C-83A1-F6EECF244321}">
                <p14:modId xmlns:p14="http://schemas.microsoft.com/office/powerpoint/2010/main" val="3511840702"/>
              </p:ext>
            </p:extLst>
          </p:nvPr>
        </p:nvGraphicFramePr>
        <p:xfrm>
          <a:off x="212416" y="3100449"/>
          <a:ext cx="3900166" cy="2731665"/>
        </p:xfrm>
        <a:graphic>
          <a:graphicData uri="http://schemas.openxmlformats.org/drawingml/2006/table">
            <a:tbl>
              <a:tblPr firstRow="1" bandRow="1"/>
              <a:tblGrid>
                <a:gridCol w="3900166">
                  <a:extLst>
                    <a:ext uri="{9D8B030D-6E8A-4147-A177-3AD203B41FA5}">
                      <a16:colId xmlns:a16="http://schemas.microsoft.com/office/drawing/2014/main" val="3528583476"/>
                    </a:ext>
                  </a:extLst>
                </a:gridCol>
              </a:tblGrid>
              <a:tr h="636130">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pPr algn="ctr"/>
                      <a:r>
                        <a:rPr lang="pt-BR" sz="1200" b="1" dirty="0">
                          <a:solidFill>
                            <a:schemeClr val="bg1"/>
                          </a:solidFill>
                          <a:latin typeface="Tenorite" panose="00000500000000000000" pitchFamily="2" charset="0"/>
                        </a:rPr>
                        <a:t>Alteração do art. 39, §2 º, inciso IV para que planos de saúde não sejam considerados serviços/bens de uso e consumo</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171C66"/>
                    </a:solidFill>
                  </a:tcPr>
                </a:tc>
                <a:extLst>
                  <a:ext uri="{0D108BD9-81ED-4DB2-BD59-A6C34878D82A}">
                    <a16:rowId xmlns:a16="http://schemas.microsoft.com/office/drawing/2014/main" val="211090779"/>
                  </a:ext>
                </a:extLst>
              </a:tr>
              <a:tr h="315944">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r>
                        <a:rPr lang="pt-BR" sz="1400" dirty="0">
                          <a:solidFill>
                            <a:schemeClr val="tx1"/>
                          </a:solidFill>
                          <a:latin typeface="Tenorite" panose="00000500000000000000" pitchFamily="2" charset="0"/>
                        </a:rPr>
                        <a:t>Emenda </a:t>
                      </a:r>
                      <a:r>
                        <a:rPr lang="pt-BR" sz="1400" b="1" dirty="0">
                          <a:solidFill>
                            <a:schemeClr val="tx1"/>
                          </a:solidFill>
                          <a:latin typeface="Tenorite" panose="00000500000000000000" pitchFamily="2" charset="0"/>
                        </a:rPr>
                        <a:t>621-U</a:t>
                      </a:r>
                      <a:r>
                        <a:rPr lang="pt-BR" sz="1400" dirty="0">
                          <a:solidFill>
                            <a:schemeClr val="tx1"/>
                          </a:solidFill>
                          <a:latin typeface="Tenorite" panose="00000500000000000000" pitchFamily="2" charset="0"/>
                        </a:rPr>
                        <a:t> - Autor: Sen. Jayme Campos (União-MT)</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extLst>
                  <a:ext uri="{0D108BD9-81ED-4DB2-BD59-A6C34878D82A}">
                    <a16:rowId xmlns:a16="http://schemas.microsoft.com/office/drawing/2014/main" val="2616405082"/>
                  </a:ext>
                </a:extLst>
              </a:tr>
              <a:tr h="315944">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r>
                        <a:rPr lang="pt-BR" sz="1400" dirty="0">
                          <a:solidFill>
                            <a:schemeClr val="tx1"/>
                          </a:solidFill>
                          <a:latin typeface="Tenorite" panose="00000500000000000000" pitchFamily="2" charset="0"/>
                        </a:rPr>
                        <a:t>Emenda </a:t>
                      </a:r>
                      <a:r>
                        <a:rPr lang="pt-BR" sz="1400" b="1" dirty="0">
                          <a:solidFill>
                            <a:schemeClr val="tx1"/>
                          </a:solidFill>
                          <a:latin typeface="Tenorite" panose="00000500000000000000" pitchFamily="2" charset="0"/>
                        </a:rPr>
                        <a:t>892-U</a:t>
                      </a:r>
                      <a:r>
                        <a:rPr lang="pt-BR" sz="1400" dirty="0">
                          <a:solidFill>
                            <a:schemeClr val="tx1"/>
                          </a:solidFill>
                          <a:latin typeface="Tenorite" panose="00000500000000000000" pitchFamily="2" charset="0"/>
                        </a:rPr>
                        <a:t> - Autora: Sen. Daniella Ribeiro (PSD-PB)</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extLst>
                  <a:ext uri="{0D108BD9-81ED-4DB2-BD59-A6C34878D82A}">
                    <a16:rowId xmlns:a16="http://schemas.microsoft.com/office/drawing/2014/main" val="2376385179"/>
                  </a:ext>
                </a:extLst>
              </a:tr>
              <a:tr h="315944">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r>
                        <a:rPr lang="pt-BR" sz="1400" dirty="0">
                          <a:solidFill>
                            <a:schemeClr val="tx1"/>
                          </a:solidFill>
                          <a:latin typeface="Tenorite" panose="00000500000000000000" pitchFamily="2" charset="0"/>
                        </a:rPr>
                        <a:t>Emenda </a:t>
                      </a:r>
                      <a:r>
                        <a:rPr lang="pt-BR" sz="1400" b="1" dirty="0">
                          <a:solidFill>
                            <a:schemeClr val="tx1"/>
                          </a:solidFill>
                          <a:latin typeface="Tenorite" panose="00000500000000000000" pitchFamily="2" charset="0"/>
                        </a:rPr>
                        <a:t>994-U</a:t>
                      </a:r>
                      <a:r>
                        <a:rPr lang="pt-BR" sz="1400" dirty="0">
                          <a:solidFill>
                            <a:schemeClr val="tx1"/>
                          </a:solidFill>
                          <a:latin typeface="Tenorite" panose="00000500000000000000" pitchFamily="2" charset="0"/>
                        </a:rPr>
                        <a:t> - Autor: Sen. André Amaral (União-PB)</a:t>
                      </a: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extLst>
                  <a:ext uri="{0D108BD9-81ED-4DB2-BD59-A6C34878D82A}">
                    <a16:rowId xmlns:a16="http://schemas.microsoft.com/office/drawing/2014/main" val="4014773544"/>
                  </a:ext>
                </a:extLst>
              </a:tr>
              <a:tr h="537105">
                <a:tc>
                  <a:txBody>
                    <a:bodyPr/>
                    <a:lstStyle>
                      <a:lvl1pPr marL="0" algn="l" defTabSz="914400" rtl="0" eaLnBrk="1" latinLnBrk="0" hangingPunct="1">
                        <a:defRPr sz="1800" kern="1200">
                          <a:solidFill>
                            <a:schemeClr val="lt1"/>
                          </a:solidFill>
                          <a:latin typeface="Tenorite"/>
                        </a:defRPr>
                      </a:lvl1pPr>
                      <a:lvl2pPr marL="457200" algn="l" defTabSz="914400" rtl="0" eaLnBrk="1" latinLnBrk="0" hangingPunct="1">
                        <a:defRPr sz="1800" kern="1200">
                          <a:solidFill>
                            <a:schemeClr val="lt1"/>
                          </a:solidFill>
                          <a:latin typeface="Tenorite"/>
                        </a:defRPr>
                      </a:lvl2pPr>
                      <a:lvl3pPr marL="914400" algn="l" defTabSz="914400" rtl="0" eaLnBrk="1" latinLnBrk="0" hangingPunct="1">
                        <a:defRPr sz="1800" kern="1200">
                          <a:solidFill>
                            <a:schemeClr val="lt1"/>
                          </a:solidFill>
                          <a:latin typeface="Tenorite"/>
                        </a:defRPr>
                      </a:lvl3pPr>
                      <a:lvl4pPr marL="1371600" algn="l" defTabSz="914400" rtl="0" eaLnBrk="1" latinLnBrk="0" hangingPunct="1">
                        <a:defRPr sz="1800" kern="1200">
                          <a:solidFill>
                            <a:schemeClr val="lt1"/>
                          </a:solidFill>
                          <a:latin typeface="Tenorite"/>
                        </a:defRPr>
                      </a:lvl4pPr>
                      <a:lvl5pPr marL="1828800" algn="l" defTabSz="914400" rtl="0" eaLnBrk="1" latinLnBrk="0" hangingPunct="1">
                        <a:defRPr sz="1800" kern="1200">
                          <a:solidFill>
                            <a:schemeClr val="lt1"/>
                          </a:solidFill>
                          <a:latin typeface="Tenorite"/>
                        </a:defRPr>
                      </a:lvl5pPr>
                      <a:lvl6pPr marL="2286000" algn="l" defTabSz="914400" rtl="0" eaLnBrk="1" latinLnBrk="0" hangingPunct="1">
                        <a:defRPr sz="1800" kern="1200">
                          <a:solidFill>
                            <a:schemeClr val="lt1"/>
                          </a:solidFill>
                          <a:latin typeface="Tenorite"/>
                        </a:defRPr>
                      </a:lvl6pPr>
                      <a:lvl7pPr marL="2743200" algn="l" defTabSz="914400" rtl="0" eaLnBrk="1" latinLnBrk="0" hangingPunct="1">
                        <a:defRPr sz="1800" kern="1200">
                          <a:solidFill>
                            <a:schemeClr val="lt1"/>
                          </a:solidFill>
                          <a:latin typeface="Tenorite"/>
                        </a:defRPr>
                      </a:lvl7pPr>
                      <a:lvl8pPr marL="3200400" algn="l" defTabSz="914400" rtl="0" eaLnBrk="1" latinLnBrk="0" hangingPunct="1">
                        <a:defRPr sz="1800" kern="1200">
                          <a:solidFill>
                            <a:schemeClr val="lt1"/>
                          </a:solidFill>
                          <a:latin typeface="Tenorite"/>
                        </a:defRPr>
                      </a:lvl8pPr>
                      <a:lvl9pPr marL="3657600" algn="l" defTabSz="914400" rtl="0" eaLnBrk="1" latinLnBrk="0" hangingPunct="1">
                        <a:defRPr sz="1800" kern="1200">
                          <a:solidFill>
                            <a:schemeClr val="lt1"/>
                          </a:solidFill>
                          <a:latin typeface="Tenorite"/>
                        </a:defRPr>
                      </a:lvl9pPr>
                    </a:lstStyle>
                    <a:p>
                      <a:endParaRPr lang="pt-BR" sz="1400" dirty="0">
                        <a:solidFill>
                          <a:schemeClr val="tx1"/>
                        </a:solidFill>
                        <a:latin typeface="Tenorite" panose="00000500000000000000" pitchFamily="2" charset="0"/>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rgbClr val="FFFFFF">
                        <a:lumMod val="95000"/>
                      </a:srgbClr>
                    </a:solidFill>
                  </a:tcPr>
                </a:tc>
                <a:extLst>
                  <a:ext uri="{0D108BD9-81ED-4DB2-BD59-A6C34878D82A}">
                    <a16:rowId xmlns:a16="http://schemas.microsoft.com/office/drawing/2014/main" val="1780247873"/>
                  </a:ext>
                </a:extLst>
              </a:tr>
            </a:tbl>
          </a:graphicData>
        </a:graphic>
      </p:graphicFrame>
      <p:sp>
        <p:nvSpPr>
          <p:cNvPr id="3" name="CaixaDeTexto 2">
            <a:extLst>
              <a:ext uri="{FF2B5EF4-FFF2-40B4-BE49-F238E27FC236}">
                <a16:creationId xmlns:a16="http://schemas.microsoft.com/office/drawing/2014/main" id="{96607AD6-13FD-ABEA-9341-9F2D747D9A5E}"/>
              </a:ext>
            </a:extLst>
          </p:cNvPr>
          <p:cNvSpPr txBox="1"/>
          <p:nvPr/>
        </p:nvSpPr>
        <p:spPr>
          <a:xfrm>
            <a:off x="5404058" y="6618119"/>
            <a:ext cx="7925937" cy="230832"/>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900" b="1" i="0" strike="noStrike" kern="1200" cap="none" spc="0" normalizeH="0" baseline="0" noProof="0" dirty="0">
                <a:ln>
                  <a:noFill/>
                </a:ln>
                <a:solidFill>
                  <a:schemeClr val="bg2">
                    <a:lumMod val="25000"/>
                  </a:schemeClr>
                </a:solidFill>
                <a:effectLst/>
                <a:uLnTx/>
                <a:uFillTx/>
                <a:latin typeface="Tenorite" panose="00000500000000000000" pitchFamily="2" charset="0"/>
                <a:ea typeface="+mn-ea"/>
                <a:cs typeface="+mn-cs"/>
              </a:rPr>
              <a:t>* Fonte</a:t>
            </a:r>
            <a:r>
              <a:rPr kumimoji="0" lang="pt-BR" sz="900" b="0" i="0" strike="noStrike" kern="1200" cap="none" spc="0" normalizeH="0" baseline="0" noProof="0" dirty="0">
                <a:ln>
                  <a:noFill/>
                </a:ln>
                <a:solidFill>
                  <a:schemeClr val="bg2">
                    <a:lumMod val="25000"/>
                  </a:schemeClr>
                </a:solidFill>
                <a:effectLst/>
                <a:uLnTx/>
                <a:uFillTx/>
                <a:latin typeface="Tenorite" panose="00000500000000000000" pitchFamily="2" charset="0"/>
                <a:ea typeface="+mn-ea"/>
                <a:cs typeface="+mn-cs"/>
              </a:rPr>
              <a:t>:</a:t>
            </a:r>
            <a:r>
              <a:rPr lang="pt-BR" sz="900" b="1" dirty="0">
                <a:solidFill>
                  <a:schemeClr val="bg2">
                    <a:lumMod val="25000"/>
                  </a:schemeClr>
                </a:solidFill>
                <a:latin typeface="Tenorite" panose="00000500000000000000" pitchFamily="2" charset="0"/>
              </a:rPr>
              <a:t>Observatório </a:t>
            </a:r>
            <a:r>
              <a:rPr lang="pt-BR" sz="900" b="1" dirty="0" err="1">
                <a:solidFill>
                  <a:schemeClr val="bg2">
                    <a:lumMod val="25000"/>
                  </a:schemeClr>
                </a:solidFill>
                <a:latin typeface="Tenorite" panose="00000500000000000000" pitchFamily="2" charset="0"/>
              </a:rPr>
              <a:t>Anahp</a:t>
            </a:r>
            <a:r>
              <a:rPr lang="pt-BR" sz="900" b="1" dirty="0">
                <a:solidFill>
                  <a:schemeClr val="bg2">
                    <a:lumMod val="25000"/>
                  </a:schemeClr>
                </a:solidFill>
                <a:latin typeface="Tenorite" panose="00000500000000000000" pitchFamily="2" charset="0"/>
              </a:rPr>
              <a:t> 2024 - </a:t>
            </a:r>
            <a:r>
              <a:rPr lang="pt-BR" sz="900" b="1" dirty="0">
                <a:solidFill>
                  <a:schemeClr val="bg2">
                    <a:lumMod val="25000"/>
                  </a:schemeClr>
                </a:solidFill>
                <a:latin typeface="Tenorite" panose="00000500000000000000" pitchFamily="2" charset="0"/>
                <a:hlinkClick r:id="rId2">
                  <a:extLst>
                    <a:ext uri="{A12FA001-AC4F-418D-AE19-62706E023703}">
                      <ahyp:hlinkClr xmlns:ahyp="http://schemas.microsoft.com/office/drawing/2018/hyperlinkcolor" val="tx"/>
                    </a:ext>
                  </a:extLst>
                </a:hlinkClick>
              </a:rPr>
              <a:t>https://www.anahp.com.br/publicacoes/observatorio-anahp-2024/</a:t>
            </a:r>
            <a:r>
              <a:rPr lang="pt-BR" sz="900" b="1" dirty="0">
                <a:solidFill>
                  <a:schemeClr val="bg2">
                    <a:lumMod val="25000"/>
                  </a:schemeClr>
                </a:solidFill>
                <a:latin typeface="Tenorite" panose="00000500000000000000" pitchFamily="2" charset="0"/>
              </a:rPr>
              <a:t> Acesso em 10/06/2024</a:t>
            </a:r>
          </a:p>
        </p:txBody>
      </p:sp>
    </p:spTree>
    <p:extLst>
      <p:ext uri="{BB962C8B-B14F-4D97-AF65-F5344CB8AC3E}">
        <p14:creationId xmlns:p14="http://schemas.microsoft.com/office/powerpoint/2010/main" val="2810775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2D4CB9EB-05EC-5B09-90C9-3A458A2862A0}"/>
              </a:ext>
            </a:extLst>
          </p:cNvPr>
          <p:cNvPicPr>
            <a:picLocks noChangeAspect="1" noChangeArrowheads="1"/>
          </p:cNvPicPr>
          <p:nvPr/>
        </p:nvPicPr>
        <p:blipFill>
          <a:blip r:embed="rId2">
            <a:duotone>
              <a:prstClr val="black"/>
              <a:schemeClr val="accent5">
                <a:tint val="45000"/>
                <a:satMod val="400000"/>
              </a:schemeClr>
            </a:duotone>
            <a:extLst>
              <a:ext uri="{28A0092B-C50C-407E-A947-70E740481C1C}">
                <a14:useLocalDpi xmlns:a14="http://schemas.microsoft.com/office/drawing/2010/main" val="0"/>
              </a:ext>
            </a:extLst>
          </a:blip>
          <a:srcRect/>
          <a:stretch>
            <a:fillRect/>
          </a:stretch>
        </p:blipFill>
        <p:spPr bwMode="auto">
          <a:xfrm>
            <a:off x="354469" y="1116818"/>
            <a:ext cx="945017" cy="945017"/>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7" name="CaixaDeTexto 6">
            <a:extLst>
              <a:ext uri="{FF2B5EF4-FFF2-40B4-BE49-F238E27FC236}">
                <a16:creationId xmlns:a16="http://schemas.microsoft.com/office/drawing/2014/main" id="{4E896A3C-5535-82C2-A8BC-3918BE584273}"/>
              </a:ext>
            </a:extLst>
          </p:cNvPr>
          <p:cNvSpPr txBox="1"/>
          <p:nvPr/>
        </p:nvSpPr>
        <p:spPr>
          <a:xfrm>
            <a:off x="1511418" y="923693"/>
            <a:ext cx="9271001" cy="1477328"/>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8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O cooperativismo de saúde brasileiro ocupa a liderança mundial, reunindo especialistas em saúde e seus consumidores. Com mais de 60 anos de existência, o ramo é composto por cooperativas médicas, odontológicas e de todas as profissões classificadas no CNAE como “atividades de atenção à saúde humana”, além das cooperativas de pessoas que se reúnem para constituir um plano de saúde.</a:t>
            </a:r>
          </a:p>
        </p:txBody>
      </p:sp>
      <p:pic>
        <p:nvPicPr>
          <p:cNvPr id="13" name="Gráfico 12">
            <a:extLst>
              <a:ext uri="{FF2B5EF4-FFF2-40B4-BE49-F238E27FC236}">
                <a16:creationId xmlns:a16="http://schemas.microsoft.com/office/drawing/2014/main" id="{043D36ED-A8D5-D946-C133-430A149CFBB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73905" y="5157469"/>
            <a:ext cx="401378" cy="338417"/>
          </a:xfrm>
          <a:prstGeom prst="rect">
            <a:avLst/>
          </a:prstGeom>
        </p:spPr>
      </p:pic>
      <p:sp>
        <p:nvSpPr>
          <p:cNvPr id="19" name="CaixaDeTexto 18">
            <a:extLst>
              <a:ext uri="{FF2B5EF4-FFF2-40B4-BE49-F238E27FC236}">
                <a16:creationId xmlns:a16="http://schemas.microsoft.com/office/drawing/2014/main" id="{CB76A0F2-5A39-FFF5-CACA-9E6F6D105503}"/>
              </a:ext>
            </a:extLst>
          </p:cNvPr>
          <p:cNvSpPr txBox="1"/>
          <p:nvPr/>
        </p:nvSpPr>
        <p:spPr>
          <a:xfrm>
            <a:off x="2274594" y="5014937"/>
            <a:ext cx="1619060" cy="64633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1200" cap="none" spc="0" normalizeH="0" baseline="0" noProof="0" dirty="0">
                <a:ln>
                  <a:noFill/>
                </a:ln>
                <a:solidFill>
                  <a:srgbClr val="171C66"/>
                </a:solidFill>
                <a:effectLst/>
                <a:uLnTx/>
                <a:uFillTx/>
                <a:latin typeface="Tenorite" panose="00000500000000000000" pitchFamily="2" charset="0"/>
                <a:ea typeface="+mn-ea"/>
                <a:cs typeface="+mn-cs"/>
              </a:rPr>
              <a:t>139 mil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Empregos</a:t>
            </a:r>
          </a:p>
        </p:txBody>
      </p:sp>
      <p:pic>
        <p:nvPicPr>
          <p:cNvPr id="11" name="Gráfico 10">
            <a:extLst>
              <a:ext uri="{FF2B5EF4-FFF2-40B4-BE49-F238E27FC236}">
                <a16:creationId xmlns:a16="http://schemas.microsoft.com/office/drawing/2014/main" id="{8CD69E65-0987-AF8F-5498-15660B3C667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73905" y="4232728"/>
            <a:ext cx="369898" cy="417119"/>
          </a:xfrm>
          <a:prstGeom prst="rect">
            <a:avLst/>
          </a:prstGeom>
        </p:spPr>
      </p:pic>
      <p:sp>
        <p:nvSpPr>
          <p:cNvPr id="23" name="CaixaDeTexto 22">
            <a:extLst>
              <a:ext uri="{FF2B5EF4-FFF2-40B4-BE49-F238E27FC236}">
                <a16:creationId xmlns:a16="http://schemas.microsoft.com/office/drawing/2014/main" id="{00777323-529F-BF7A-422F-CD0391877496}"/>
              </a:ext>
            </a:extLst>
          </p:cNvPr>
          <p:cNvSpPr txBox="1"/>
          <p:nvPr/>
        </p:nvSpPr>
        <p:spPr>
          <a:xfrm>
            <a:off x="2375535" y="4157831"/>
            <a:ext cx="1417179" cy="646331"/>
          </a:xfrm>
          <a:prstGeom prst="rect">
            <a:avLst/>
          </a:prstGeom>
          <a:noFill/>
        </p:spPr>
        <p:txBody>
          <a:bodyPr wrap="square">
            <a:spAutoFit/>
          </a:bodyPr>
          <a:lstStyle>
            <a:defPPr>
              <a:defRPr lang="pt-BR"/>
            </a:defPPr>
            <a:lvl1pPr algn="ctr">
              <a:defRPr sz="2000" b="1">
                <a:solidFill>
                  <a:schemeClr val="accent6">
                    <a:lumMod val="50000"/>
                  </a:schemeClr>
                </a:solidFill>
                <a:latin typeface="Tenorite" panose="00000500000000000000" pitchFamily="2"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1200" cap="none" spc="0" normalizeH="0" baseline="0" noProof="0" dirty="0">
                <a:ln>
                  <a:noFill/>
                </a:ln>
                <a:solidFill>
                  <a:srgbClr val="171C66"/>
                </a:solidFill>
                <a:effectLst/>
                <a:uLnTx/>
                <a:uFillTx/>
                <a:latin typeface="Tenorite" panose="00000500000000000000" pitchFamily="2" charset="0"/>
                <a:ea typeface="+mn-ea"/>
                <a:cs typeface="+mn-cs"/>
              </a:rPr>
              <a:t>254 mil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Cooperados</a:t>
            </a:r>
          </a:p>
        </p:txBody>
      </p:sp>
      <p:sp>
        <p:nvSpPr>
          <p:cNvPr id="24" name="CaixaDeTexto 23">
            <a:extLst>
              <a:ext uri="{FF2B5EF4-FFF2-40B4-BE49-F238E27FC236}">
                <a16:creationId xmlns:a16="http://schemas.microsoft.com/office/drawing/2014/main" id="{2ED7ECF4-33D2-D561-B8E7-609ECAA6B676}"/>
              </a:ext>
            </a:extLst>
          </p:cNvPr>
          <p:cNvSpPr txBox="1"/>
          <p:nvPr/>
        </p:nvSpPr>
        <p:spPr>
          <a:xfrm>
            <a:off x="1511418" y="2597765"/>
            <a:ext cx="9800111" cy="369332"/>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8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O anuário da OCB destaca, em 2023:</a:t>
            </a:r>
          </a:p>
        </p:txBody>
      </p:sp>
      <p:pic>
        <p:nvPicPr>
          <p:cNvPr id="15" name="Gráfico 14">
            <a:extLst>
              <a:ext uri="{FF2B5EF4-FFF2-40B4-BE49-F238E27FC236}">
                <a16:creationId xmlns:a16="http://schemas.microsoft.com/office/drawing/2014/main" id="{1F3B3D63-D065-A403-4E99-819516249F1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97883" y="3495020"/>
            <a:ext cx="424990" cy="267586"/>
          </a:xfrm>
          <a:prstGeom prst="rect">
            <a:avLst/>
          </a:prstGeom>
        </p:spPr>
      </p:pic>
      <p:sp>
        <p:nvSpPr>
          <p:cNvPr id="21" name="CaixaDeTexto 20">
            <a:extLst>
              <a:ext uri="{FF2B5EF4-FFF2-40B4-BE49-F238E27FC236}">
                <a16:creationId xmlns:a16="http://schemas.microsoft.com/office/drawing/2014/main" id="{9313EAD3-4B55-E13A-F2DC-7A478AD1C8CE}"/>
              </a:ext>
            </a:extLst>
          </p:cNvPr>
          <p:cNvSpPr txBox="1"/>
          <p:nvPr/>
        </p:nvSpPr>
        <p:spPr>
          <a:xfrm>
            <a:off x="2432851" y="3329637"/>
            <a:ext cx="1359863" cy="64633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1200" cap="none" spc="0" normalizeH="0" baseline="0" noProof="0" dirty="0">
                <a:ln>
                  <a:noFill/>
                </a:ln>
                <a:solidFill>
                  <a:srgbClr val="171C66"/>
                </a:solidFill>
                <a:effectLst/>
                <a:uLnTx/>
                <a:uFillTx/>
                <a:latin typeface="Tenorite" panose="00000500000000000000" pitchFamily="2" charset="0"/>
                <a:ea typeface="+mn-ea"/>
                <a:cs typeface="+mn-cs"/>
              </a:rPr>
              <a:t>702</a:t>
            </a:r>
            <a:r>
              <a:rPr kumimoji="0" lang="pt-BR" sz="16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Cooperativas</a:t>
            </a:r>
          </a:p>
        </p:txBody>
      </p:sp>
      <p:pic>
        <p:nvPicPr>
          <p:cNvPr id="29" name="Gráfico 28" descr="Seta: curva no sentido horário com preenchimento sólido">
            <a:extLst>
              <a:ext uri="{FF2B5EF4-FFF2-40B4-BE49-F238E27FC236}">
                <a16:creationId xmlns:a16="http://schemas.microsoft.com/office/drawing/2014/main" id="{15AC0410-216F-576A-127C-A2F2A3382B18}"/>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rot="4617662">
            <a:off x="3867124" y="2858787"/>
            <a:ext cx="521115" cy="1131976"/>
          </a:xfrm>
          <a:prstGeom prst="rect">
            <a:avLst/>
          </a:prstGeom>
        </p:spPr>
      </p:pic>
      <p:sp>
        <p:nvSpPr>
          <p:cNvPr id="34" name="CaixaDeTexto 33">
            <a:extLst>
              <a:ext uri="{FF2B5EF4-FFF2-40B4-BE49-F238E27FC236}">
                <a16:creationId xmlns:a16="http://schemas.microsoft.com/office/drawing/2014/main" id="{5364E7B3-23AB-89A7-D146-D47B27462C6D}"/>
              </a:ext>
            </a:extLst>
          </p:cNvPr>
          <p:cNvSpPr txBox="1"/>
          <p:nvPr/>
        </p:nvSpPr>
        <p:spPr>
          <a:xfrm>
            <a:off x="4590231" y="3106990"/>
            <a:ext cx="6341342"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39,7% são operadoras de plano de saúde médico (278 cooperativas)</a:t>
            </a:r>
          </a:p>
        </p:txBody>
      </p:sp>
      <p:pic>
        <p:nvPicPr>
          <p:cNvPr id="30" name="Gráfico 29" descr="Seta: curva no sentido horário com preenchimento sólido">
            <a:extLst>
              <a:ext uri="{FF2B5EF4-FFF2-40B4-BE49-F238E27FC236}">
                <a16:creationId xmlns:a16="http://schemas.microsoft.com/office/drawing/2014/main" id="{0C1B1E27-6F3B-EF1C-41E5-6C528ACBB00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rot="16471596" flipV="1">
            <a:off x="3912953" y="3456353"/>
            <a:ext cx="521115" cy="1131976"/>
          </a:xfrm>
          <a:prstGeom prst="rect">
            <a:avLst/>
          </a:prstGeom>
        </p:spPr>
      </p:pic>
      <p:sp>
        <p:nvSpPr>
          <p:cNvPr id="35" name="CaixaDeTexto 34">
            <a:extLst>
              <a:ext uri="{FF2B5EF4-FFF2-40B4-BE49-F238E27FC236}">
                <a16:creationId xmlns:a16="http://schemas.microsoft.com/office/drawing/2014/main" id="{98529A21-D5F5-971C-7206-3883C594FB85}"/>
              </a:ext>
            </a:extLst>
          </p:cNvPr>
          <p:cNvSpPr txBox="1"/>
          <p:nvPr/>
        </p:nvSpPr>
        <p:spPr>
          <a:xfrm>
            <a:off x="4596827" y="3931108"/>
            <a:ext cx="6714702"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13,15% são operadoras de plano de saúde odontológico (94 cooperativas)</a:t>
            </a:r>
          </a:p>
        </p:txBody>
      </p:sp>
      <p:sp>
        <p:nvSpPr>
          <p:cNvPr id="41" name="CaixaDeTexto 40">
            <a:extLst>
              <a:ext uri="{FF2B5EF4-FFF2-40B4-BE49-F238E27FC236}">
                <a16:creationId xmlns:a16="http://schemas.microsoft.com/office/drawing/2014/main" id="{93A0DD2E-FC43-1A73-3E80-1B8B5207EE60}"/>
              </a:ext>
            </a:extLst>
          </p:cNvPr>
          <p:cNvSpPr txBox="1"/>
          <p:nvPr/>
        </p:nvSpPr>
        <p:spPr>
          <a:xfrm>
            <a:off x="-182880" y="315278"/>
            <a:ext cx="12192000" cy="46166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2400" b="1" i="0" u="none" strike="noStrike" kern="1200" cap="none" spc="0" normalizeH="0" baseline="0" noProof="0" dirty="0">
                <a:ln>
                  <a:noFill/>
                </a:ln>
                <a:solidFill>
                  <a:srgbClr val="171C66"/>
                </a:solidFill>
                <a:effectLst/>
                <a:uLnTx/>
                <a:uFillTx/>
                <a:latin typeface="Tenorite" panose="00000500000000000000" pitchFamily="2" charset="0"/>
                <a:ea typeface="+mn-ea"/>
                <a:cs typeface="+mn-cs"/>
              </a:rPr>
              <a:t>O COOPERATIVISMO DE SAÚDE NO BRASIL</a:t>
            </a:r>
          </a:p>
        </p:txBody>
      </p:sp>
      <p:sp>
        <p:nvSpPr>
          <p:cNvPr id="43" name="CaixaDeTexto 42">
            <a:extLst>
              <a:ext uri="{FF2B5EF4-FFF2-40B4-BE49-F238E27FC236}">
                <a16:creationId xmlns:a16="http://schemas.microsoft.com/office/drawing/2014/main" id="{D87AC2C5-5891-A3CD-9D7C-F0FCC067B496}"/>
              </a:ext>
            </a:extLst>
          </p:cNvPr>
          <p:cNvSpPr txBox="1"/>
          <p:nvPr/>
        </p:nvSpPr>
        <p:spPr>
          <a:xfrm>
            <a:off x="0" y="6599451"/>
            <a:ext cx="11499447" cy="261610"/>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050" b="0" i="0" u="none" strike="noStrike" kern="1200" cap="none" spc="0" normalizeH="0" baseline="0" noProof="0" dirty="0">
                <a:ln>
                  <a:noFill/>
                </a:ln>
                <a:solidFill>
                  <a:srgbClr val="E7E6E6">
                    <a:lumMod val="50000"/>
                  </a:srgbClr>
                </a:solidFill>
                <a:effectLst/>
                <a:uLnTx/>
                <a:uFillTx/>
                <a:latin typeface="Tenorite" panose="00000500000000000000" pitchFamily="2" charset="0"/>
                <a:ea typeface="+mn-ea"/>
                <a:cs typeface="+mn-cs"/>
              </a:rPr>
              <a:t>Fonte: Anuário do Cooperativismo 2024, dados de 2023. </a:t>
            </a:r>
            <a:r>
              <a:rPr kumimoji="0" lang="pt-BR" sz="1050" b="0" i="0" u="none" strike="noStrike" kern="1200" cap="none" spc="0" normalizeH="0" baseline="0" noProof="0" dirty="0">
                <a:ln>
                  <a:noFill/>
                </a:ln>
                <a:solidFill>
                  <a:srgbClr val="E7E6E6">
                    <a:lumMod val="50000"/>
                  </a:srgbClr>
                </a:solidFill>
                <a:effectLst/>
                <a:uLnTx/>
                <a:uFillTx/>
                <a:latin typeface="Tenorite" panose="00000500000000000000" pitchFamily="2" charset="0"/>
                <a:ea typeface="+mn-ea"/>
                <a:cs typeface="+mn-cs"/>
                <a:hlinkClick r:id="rId11">
                  <a:extLst>
                    <a:ext uri="{A12FA001-AC4F-418D-AE19-62706E023703}">
                      <ahyp:hlinkClr xmlns:ahyp="http://schemas.microsoft.com/office/drawing/2018/hyperlinkcolor" val="tx"/>
                    </a:ext>
                  </a:extLst>
                </a:hlinkClick>
              </a:rPr>
              <a:t>https://anuario.coop.br/ramos/saude</a:t>
            </a:r>
            <a:r>
              <a:rPr kumimoji="0" lang="pt-BR" sz="1050" b="0" i="0" u="none" strike="noStrike" kern="1200" cap="none" spc="0" normalizeH="0" baseline="0" noProof="0" dirty="0">
                <a:ln>
                  <a:noFill/>
                </a:ln>
                <a:solidFill>
                  <a:srgbClr val="E7E6E6">
                    <a:lumMod val="50000"/>
                  </a:srgbClr>
                </a:solidFill>
                <a:effectLst/>
                <a:uLnTx/>
                <a:uFillTx/>
                <a:latin typeface="Tenorite" panose="00000500000000000000" pitchFamily="2" charset="0"/>
                <a:ea typeface="+mn-ea"/>
                <a:cs typeface="+mn-cs"/>
              </a:rPr>
              <a:t> </a:t>
            </a:r>
          </a:p>
        </p:txBody>
      </p:sp>
    </p:spTree>
    <p:extLst>
      <p:ext uri="{BB962C8B-B14F-4D97-AF65-F5344CB8AC3E}">
        <p14:creationId xmlns:p14="http://schemas.microsoft.com/office/powerpoint/2010/main" val="4144946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BF471805-4D79-63B1-D432-860C90DDA9AA}"/>
              </a:ext>
            </a:extLst>
          </p:cNvPr>
          <p:cNvSpPr txBox="1"/>
          <p:nvPr/>
        </p:nvSpPr>
        <p:spPr>
          <a:xfrm>
            <a:off x="0" y="330146"/>
            <a:ext cx="12192000" cy="46166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2400" b="1" i="0" u="none" strike="noStrike" kern="1200" cap="none" spc="0" normalizeH="0" baseline="0" noProof="0" dirty="0">
                <a:ln>
                  <a:noFill/>
                </a:ln>
                <a:solidFill>
                  <a:srgbClr val="171C66"/>
                </a:solidFill>
                <a:effectLst/>
                <a:uLnTx/>
                <a:uFillTx/>
                <a:latin typeface="Tenorite" panose="00000500000000000000" pitchFamily="2" charset="0"/>
                <a:ea typeface="+mn-ea"/>
                <a:cs typeface="+mn-cs"/>
              </a:rPr>
              <a:t>O SISTEMA UNIMED E UNIODONTO – RELEVÂNCIA NACIONAL</a:t>
            </a:r>
          </a:p>
        </p:txBody>
      </p:sp>
      <p:sp>
        <p:nvSpPr>
          <p:cNvPr id="3" name="CaixaDeTexto 2">
            <a:extLst>
              <a:ext uri="{FF2B5EF4-FFF2-40B4-BE49-F238E27FC236}">
                <a16:creationId xmlns:a16="http://schemas.microsoft.com/office/drawing/2014/main" id="{1D4E9DBD-D11E-5794-0DBA-1847AEC49790}"/>
              </a:ext>
            </a:extLst>
          </p:cNvPr>
          <p:cNvSpPr txBox="1"/>
          <p:nvPr/>
        </p:nvSpPr>
        <p:spPr>
          <a:xfrm>
            <a:off x="4706718" y="6368368"/>
            <a:ext cx="7189940" cy="338554"/>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800" b="1" i="0" u="none" strike="noStrike" kern="1200" cap="none" spc="0" normalizeH="0" baseline="0" noProof="0" dirty="0">
                <a:ln>
                  <a:noFill/>
                </a:ln>
                <a:solidFill>
                  <a:srgbClr val="E7E6E6">
                    <a:lumMod val="50000"/>
                  </a:srgbClr>
                </a:solidFill>
                <a:effectLst/>
                <a:uLnTx/>
                <a:uFillTx/>
                <a:latin typeface="Tenorite" panose="00000500000000000000" pitchFamily="2" charset="0"/>
                <a:ea typeface="+mn-ea"/>
                <a:cs typeface="+mn-cs"/>
              </a:rPr>
              <a:t>Fonte</a:t>
            </a:r>
            <a:r>
              <a:rPr kumimoji="0" lang="pt-BR" sz="800" b="0" i="0" u="none" strike="noStrike" kern="1200" cap="none" spc="0" normalizeH="0" baseline="0" noProof="0" dirty="0">
                <a:ln>
                  <a:noFill/>
                </a:ln>
                <a:solidFill>
                  <a:srgbClr val="E7E6E6">
                    <a:lumMod val="50000"/>
                  </a:srgbClr>
                </a:solidFill>
                <a:effectLst/>
                <a:uLnTx/>
                <a:uFillTx/>
                <a:latin typeface="Tenorite" panose="00000500000000000000" pitchFamily="2" charset="0"/>
                <a:ea typeface="+mn-ea"/>
                <a:cs typeface="+mn-cs"/>
              </a:rPr>
              <a:t>: Anuário do Cooperativismo 2024, dados de 2023. </a:t>
            </a:r>
            <a:r>
              <a:rPr kumimoji="0" lang="pt-BR" sz="800" b="0" i="0" u="none" strike="noStrike" kern="1200" cap="none" spc="0" normalizeH="0" baseline="0" noProof="0" dirty="0">
                <a:ln>
                  <a:noFill/>
                </a:ln>
                <a:solidFill>
                  <a:srgbClr val="E7E6E6">
                    <a:lumMod val="50000"/>
                  </a:srgbClr>
                </a:solidFill>
                <a:effectLst/>
                <a:uLnTx/>
                <a:uFillTx/>
                <a:latin typeface="Tenorite" panose="00000500000000000000" pitchFamily="2" charset="0"/>
                <a:ea typeface="+mn-ea"/>
                <a:cs typeface="+mn-cs"/>
                <a:hlinkClick r:id="rId2">
                  <a:extLst>
                    <a:ext uri="{A12FA001-AC4F-418D-AE19-62706E023703}">
                      <ahyp:hlinkClr xmlns:ahyp="http://schemas.microsoft.com/office/drawing/2018/hyperlinkcolor" val="tx"/>
                    </a:ext>
                  </a:extLst>
                </a:hlinkClick>
              </a:rPr>
              <a:t>https://anuario.coop.br/ramos/saúde</a:t>
            </a:r>
            <a:r>
              <a:rPr lang="pt-BR" sz="800" dirty="0">
                <a:solidFill>
                  <a:srgbClr val="E7E6E6">
                    <a:lumMod val="50000"/>
                  </a:srgbClr>
                </a:solidFill>
                <a:latin typeface="Tenorite" panose="00000500000000000000" pitchFamily="2" charset="0"/>
              </a:rPr>
              <a:t>; </a:t>
            </a:r>
            <a:r>
              <a:rPr kumimoji="0" lang="pt-BR" sz="800" b="0" i="0" u="none" strike="noStrike" kern="1200" cap="none" spc="0" normalizeH="0" baseline="0" noProof="0" dirty="0">
                <a:ln>
                  <a:noFill/>
                </a:ln>
                <a:solidFill>
                  <a:srgbClr val="E7E6E6">
                    <a:lumMod val="50000"/>
                  </a:srgbClr>
                </a:solidFill>
                <a:effectLst/>
                <a:uLnTx/>
                <a:uFillTx/>
                <a:latin typeface="Tenorite" panose="00000500000000000000" pitchFamily="2" charset="0"/>
                <a:ea typeface="+mn-ea"/>
                <a:cs typeface="+mn-cs"/>
              </a:rPr>
              <a:t>World </a:t>
            </a:r>
            <a:r>
              <a:rPr kumimoji="0" lang="pt-BR" sz="800" b="0" i="0" u="none" strike="noStrike" kern="1200" cap="none" spc="0" normalizeH="0" baseline="0" noProof="0" dirty="0" err="1">
                <a:ln>
                  <a:noFill/>
                </a:ln>
                <a:solidFill>
                  <a:srgbClr val="E7E6E6">
                    <a:lumMod val="50000"/>
                  </a:srgbClr>
                </a:solidFill>
                <a:effectLst/>
                <a:uLnTx/>
                <a:uFillTx/>
                <a:latin typeface="Tenorite" panose="00000500000000000000" pitchFamily="2" charset="0"/>
                <a:ea typeface="+mn-ea"/>
                <a:cs typeface="+mn-cs"/>
              </a:rPr>
              <a:t>Cooperative</a:t>
            </a:r>
            <a:r>
              <a:rPr kumimoji="0" lang="pt-BR" sz="800" b="0" i="0" u="none" strike="noStrike" kern="1200" cap="none" spc="0" normalizeH="0" baseline="0" noProof="0" dirty="0">
                <a:ln>
                  <a:noFill/>
                </a:ln>
                <a:solidFill>
                  <a:srgbClr val="E7E6E6">
                    <a:lumMod val="50000"/>
                  </a:srgbClr>
                </a:solidFill>
                <a:effectLst/>
                <a:uLnTx/>
                <a:uFillTx/>
                <a:latin typeface="Tenorite" panose="00000500000000000000" pitchFamily="2" charset="0"/>
                <a:ea typeface="+mn-ea"/>
                <a:cs typeface="+mn-cs"/>
              </a:rPr>
              <a:t> Monitor – ACI - </a:t>
            </a:r>
            <a:r>
              <a:rPr kumimoji="0" lang="pt-BR" sz="800" b="0" i="0" u="none" strike="noStrike" kern="1200" cap="none" spc="0" normalizeH="0" baseline="0" noProof="0" dirty="0">
                <a:ln>
                  <a:noFill/>
                </a:ln>
                <a:solidFill>
                  <a:srgbClr val="E7E6E6">
                    <a:lumMod val="50000"/>
                  </a:srgbClr>
                </a:solidFill>
                <a:effectLst/>
                <a:uLnTx/>
                <a:uFillTx/>
                <a:latin typeface="Tenorite" panose="00000500000000000000" pitchFamily="2" charset="0"/>
                <a:ea typeface="+mn-ea"/>
                <a:cs typeface="+mn-cs"/>
                <a:hlinkClick r:id="rId3">
                  <a:extLst>
                    <a:ext uri="{A12FA001-AC4F-418D-AE19-62706E023703}">
                      <ahyp:hlinkClr xmlns:ahyp="http://schemas.microsoft.com/office/drawing/2018/hyperlinkcolor" val="tx"/>
                    </a:ext>
                  </a:extLst>
                </a:hlinkClick>
              </a:rPr>
              <a:t>https://monitor.coop/</a:t>
            </a:r>
            <a:r>
              <a:rPr kumimoji="0" lang="pt-BR" sz="800" b="0" i="0" u="none" strike="noStrike" kern="1200" cap="none" spc="0" normalizeH="0" baseline="0" noProof="0" dirty="0">
                <a:ln>
                  <a:noFill/>
                </a:ln>
                <a:solidFill>
                  <a:srgbClr val="E7E6E6">
                    <a:lumMod val="50000"/>
                  </a:srgbClr>
                </a:solidFill>
                <a:effectLst/>
                <a:uLnTx/>
                <a:uFillTx/>
                <a:latin typeface="Tenorite" panose="00000500000000000000" pitchFamily="2" charset="0"/>
                <a:ea typeface="+mn-ea"/>
                <a:cs typeface="+mn-cs"/>
              </a:rPr>
              <a:t>; Dados Unimed  - </a:t>
            </a:r>
            <a:r>
              <a:rPr kumimoji="0" lang="pt-BR" sz="800" b="0" i="0" u="none" strike="noStrike" kern="1200" cap="none" spc="0" normalizeH="0" baseline="0" noProof="0" dirty="0">
                <a:ln>
                  <a:noFill/>
                </a:ln>
                <a:solidFill>
                  <a:srgbClr val="E7E6E6">
                    <a:lumMod val="50000"/>
                  </a:srgbClr>
                </a:solidFill>
                <a:effectLst/>
                <a:uLnTx/>
                <a:uFillTx/>
                <a:latin typeface="Tenorite" panose="00000500000000000000" pitchFamily="2" charset="0"/>
                <a:ea typeface="+mn-ea"/>
                <a:cs typeface="+mn-cs"/>
                <a:hlinkClick r:id="rId4">
                  <a:extLst>
                    <a:ext uri="{A12FA001-AC4F-418D-AE19-62706E023703}">
                      <ahyp:hlinkClr xmlns:ahyp="http://schemas.microsoft.com/office/drawing/2018/hyperlinkcolor" val="tx"/>
                    </a:ext>
                  </a:extLst>
                </a:hlinkClick>
              </a:rPr>
              <a:t>https://www.unimed.coop.br/site/sistema-Unimed</a:t>
            </a:r>
            <a:r>
              <a:rPr lang="pt-BR" sz="800" dirty="0">
                <a:solidFill>
                  <a:srgbClr val="E7E6E6">
                    <a:lumMod val="50000"/>
                  </a:srgbClr>
                </a:solidFill>
                <a:latin typeface="Tenorite" panose="00000500000000000000" pitchFamily="2" charset="0"/>
              </a:rPr>
              <a:t>; </a:t>
            </a:r>
            <a:r>
              <a:rPr kumimoji="0" lang="pt-BR" sz="800" b="0" i="0" u="none" strike="noStrike" kern="1200" cap="none" spc="0" normalizeH="0" baseline="0" noProof="0" dirty="0">
                <a:ln>
                  <a:noFill/>
                </a:ln>
                <a:solidFill>
                  <a:srgbClr val="E7E6E6">
                    <a:lumMod val="50000"/>
                  </a:srgbClr>
                </a:solidFill>
                <a:effectLst/>
                <a:uLnTx/>
                <a:uFillTx/>
                <a:latin typeface="Tenorite" panose="00000500000000000000" pitchFamily="2" charset="0"/>
                <a:ea typeface="+mn-ea"/>
                <a:cs typeface="+mn-cs"/>
              </a:rPr>
              <a:t>Dados </a:t>
            </a:r>
            <a:r>
              <a:rPr kumimoji="0" lang="pt-BR" sz="800" b="0" i="0" u="none" strike="noStrike" kern="1200" cap="none" spc="0" normalizeH="0" baseline="0" noProof="0" dirty="0" err="1">
                <a:ln>
                  <a:noFill/>
                </a:ln>
                <a:solidFill>
                  <a:srgbClr val="E7E6E6">
                    <a:lumMod val="50000"/>
                  </a:srgbClr>
                </a:solidFill>
                <a:effectLst/>
                <a:uLnTx/>
                <a:uFillTx/>
                <a:latin typeface="Tenorite" panose="00000500000000000000" pitchFamily="2" charset="0"/>
                <a:ea typeface="+mn-ea"/>
                <a:cs typeface="+mn-cs"/>
              </a:rPr>
              <a:t>Uniodonto</a:t>
            </a:r>
            <a:r>
              <a:rPr kumimoji="0" lang="pt-BR" sz="800" b="0" i="0" u="none" strike="noStrike" kern="1200" cap="none" spc="0" normalizeH="0" baseline="0" noProof="0" dirty="0">
                <a:ln>
                  <a:noFill/>
                </a:ln>
                <a:solidFill>
                  <a:srgbClr val="E7E6E6">
                    <a:lumMod val="50000"/>
                  </a:srgbClr>
                </a:solidFill>
                <a:effectLst/>
                <a:uLnTx/>
                <a:uFillTx/>
                <a:latin typeface="Tenorite" panose="00000500000000000000" pitchFamily="2" charset="0"/>
                <a:ea typeface="+mn-ea"/>
                <a:cs typeface="+mn-cs"/>
              </a:rPr>
              <a:t> - </a:t>
            </a:r>
            <a:r>
              <a:rPr kumimoji="0" lang="pt-BR" sz="800" b="0" i="0" u="none" strike="noStrike" kern="1200" cap="none" spc="0" normalizeH="0" baseline="0" noProof="0" dirty="0">
                <a:ln>
                  <a:noFill/>
                </a:ln>
                <a:solidFill>
                  <a:srgbClr val="E7E6E6">
                    <a:lumMod val="50000"/>
                  </a:srgbClr>
                </a:solidFill>
                <a:effectLst/>
                <a:uLnTx/>
                <a:uFillTx/>
                <a:latin typeface="Tenorite" panose="00000500000000000000" pitchFamily="2" charset="0"/>
                <a:ea typeface="+mn-ea"/>
                <a:cs typeface="+mn-cs"/>
                <a:hlinkClick r:id="rId5">
                  <a:extLst>
                    <a:ext uri="{A12FA001-AC4F-418D-AE19-62706E023703}">
                      <ahyp:hlinkClr xmlns:ahyp="http://schemas.microsoft.com/office/drawing/2018/hyperlinkcolor" val="tx"/>
                    </a:ext>
                  </a:extLst>
                </a:hlinkClick>
              </a:rPr>
              <a:t>https://www.uniodonto.coop.br/sistema-uniodonto/#cooperativismo</a:t>
            </a:r>
            <a:r>
              <a:rPr kumimoji="0" lang="pt-BR" sz="800" b="0" i="0" u="none" strike="noStrike" kern="1200" cap="none" spc="0" normalizeH="0" baseline="0" noProof="0" dirty="0">
                <a:ln>
                  <a:noFill/>
                </a:ln>
                <a:solidFill>
                  <a:srgbClr val="E7E6E6">
                    <a:lumMod val="50000"/>
                  </a:srgbClr>
                </a:solidFill>
                <a:effectLst/>
                <a:uLnTx/>
                <a:uFillTx/>
                <a:latin typeface="Tenorite" panose="00000500000000000000" pitchFamily="2" charset="0"/>
                <a:ea typeface="+mn-ea"/>
                <a:cs typeface="+mn-cs"/>
              </a:rPr>
              <a:t> </a:t>
            </a:r>
          </a:p>
        </p:txBody>
      </p:sp>
      <p:grpSp>
        <p:nvGrpSpPr>
          <p:cNvPr id="12" name="Agrupar 11">
            <a:extLst>
              <a:ext uri="{FF2B5EF4-FFF2-40B4-BE49-F238E27FC236}">
                <a16:creationId xmlns:a16="http://schemas.microsoft.com/office/drawing/2014/main" id="{7618A926-8B5C-1F44-9C49-192E137246F5}"/>
              </a:ext>
            </a:extLst>
          </p:cNvPr>
          <p:cNvGrpSpPr/>
          <p:nvPr/>
        </p:nvGrpSpPr>
        <p:grpSpPr>
          <a:xfrm>
            <a:off x="6240012" y="880061"/>
            <a:ext cx="5412922" cy="5097877"/>
            <a:chOff x="336801" y="1155655"/>
            <a:chExt cx="5412922" cy="2746233"/>
          </a:xfrm>
        </p:grpSpPr>
        <p:sp>
          <p:nvSpPr>
            <p:cNvPr id="8" name="CaixaDeTexto 7">
              <a:extLst>
                <a:ext uri="{FF2B5EF4-FFF2-40B4-BE49-F238E27FC236}">
                  <a16:creationId xmlns:a16="http://schemas.microsoft.com/office/drawing/2014/main" id="{8FAC44AE-56F7-8393-9161-9AAD5EA703DE}"/>
                </a:ext>
              </a:extLst>
            </p:cNvPr>
            <p:cNvSpPr txBox="1"/>
            <p:nvPr/>
          </p:nvSpPr>
          <p:spPr>
            <a:xfrm>
              <a:off x="336801" y="1365980"/>
              <a:ext cx="5412922" cy="2535908"/>
            </a:xfrm>
            <a:prstGeom prst="rect">
              <a:avLst/>
            </a:prstGeom>
            <a:noFill/>
            <a:ln>
              <a:solidFill>
                <a:srgbClr val="A60069"/>
              </a:solidFill>
              <a:prstDash val="dash"/>
            </a:ln>
          </p:spPr>
          <p:style>
            <a:lnRef idx="2">
              <a:schemeClr val="accent2"/>
            </a:lnRef>
            <a:fillRef idx="1">
              <a:schemeClr val="lt1"/>
            </a:fillRef>
            <a:effectRef idx="0">
              <a:schemeClr val="accent2"/>
            </a:effectRef>
            <a:fontRef idx="minor">
              <a:schemeClr val="dk1"/>
            </a:fontRef>
          </p:style>
          <p:txBody>
            <a:bodyPr wrap="square" lIns="252000" tIns="144000" rIns="252000" bIns="252000">
              <a:noAutofit/>
            </a:bodyPr>
            <a:lstStyle/>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Maior sistema cooperativo odontológico do mundo, com 117 cooperativas;</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São mais de 22 mil cirurgiões dentistas cooperados;</a:t>
              </a:r>
              <a:br>
                <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br>
              <a:endPar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aproximadamente 3  milhões de beneficiários</a:t>
              </a:r>
              <a:r>
                <a:rPr lang="pt-BR" sz="1400" dirty="0">
                  <a:solidFill>
                    <a:prstClr val="black"/>
                  </a:solidFill>
                  <a:latin typeface="Tenorite" panose="00000500000000000000" pitchFamily="2" charset="0"/>
                </a:rPr>
                <a:t>;</a:t>
              </a:r>
              <a:endPar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6 cooperativas odontológicas estão entre as 10 maiores notas do Índice de Desempenho da Saúde Suplementar da ANS em 2023, todas do Sistema </a:t>
              </a:r>
              <a:r>
                <a:rPr kumimoji="0" lang="pt-BR" sz="1400" b="0" i="0" u="none" strike="noStrike" kern="1200" cap="none" spc="0" normalizeH="0" baseline="0" noProof="0" dirty="0" err="1">
                  <a:ln>
                    <a:noFill/>
                  </a:ln>
                  <a:solidFill>
                    <a:prstClr val="black"/>
                  </a:solidFill>
                  <a:effectLst/>
                  <a:uLnTx/>
                  <a:uFillTx/>
                  <a:latin typeface="Tenorite" panose="00000500000000000000" pitchFamily="2" charset="0"/>
                  <a:ea typeface="+mn-ea"/>
                  <a:cs typeface="+mn-cs"/>
                </a:rPr>
                <a:t>Uniodonto</a:t>
              </a:r>
              <a:r>
                <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pt-BR" sz="1400" dirty="0">
                <a:solidFill>
                  <a:prstClr val="black"/>
                </a:solidFill>
                <a:latin typeface="Tenorite" panose="00000500000000000000" pitchFamily="2" charset="0"/>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Presentes em todos os Estados, com 75,65% no interior.</a:t>
              </a:r>
            </a:p>
          </p:txBody>
        </p:sp>
        <p:sp>
          <p:nvSpPr>
            <p:cNvPr id="9" name="Retângulo 8">
              <a:extLst>
                <a:ext uri="{FF2B5EF4-FFF2-40B4-BE49-F238E27FC236}">
                  <a16:creationId xmlns:a16="http://schemas.microsoft.com/office/drawing/2014/main" id="{4EAB1A86-9D95-2533-ABC6-EC2EEC8C12F6}"/>
                </a:ext>
              </a:extLst>
            </p:cNvPr>
            <p:cNvSpPr/>
            <p:nvPr/>
          </p:nvSpPr>
          <p:spPr>
            <a:xfrm>
              <a:off x="1657147" y="1155655"/>
              <a:ext cx="2772229" cy="42064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50" name="Picture 2">
              <a:extLst>
                <a:ext uri="{FF2B5EF4-FFF2-40B4-BE49-F238E27FC236}">
                  <a16:creationId xmlns:a16="http://schemas.microsoft.com/office/drawing/2014/main" id="{2C74DF3D-FE27-5E72-27EB-EC0D0693F94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57147" y="1212374"/>
              <a:ext cx="2772229" cy="29756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4" name="Agrupar 13">
            <a:extLst>
              <a:ext uri="{FF2B5EF4-FFF2-40B4-BE49-F238E27FC236}">
                <a16:creationId xmlns:a16="http://schemas.microsoft.com/office/drawing/2014/main" id="{3FCB1A07-89A3-0871-E290-ACD280F3E6EC}"/>
              </a:ext>
            </a:extLst>
          </p:cNvPr>
          <p:cNvGrpSpPr/>
          <p:nvPr/>
        </p:nvGrpSpPr>
        <p:grpSpPr>
          <a:xfrm>
            <a:off x="234266" y="1011789"/>
            <a:ext cx="5629494" cy="4966149"/>
            <a:chOff x="6364386" y="1151348"/>
            <a:chExt cx="5412922" cy="4966149"/>
          </a:xfrm>
        </p:grpSpPr>
        <p:sp>
          <p:nvSpPr>
            <p:cNvPr id="6" name="CaixaDeTexto 5">
              <a:extLst>
                <a:ext uri="{FF2B5EF4-FFF2-40B4-BE49-F238E27FC236}">
                  <a16:creationId xmlns:a16="http://schemas.microsoft.com/office/drawing/2014/main" id="{2C1187E9-1CBB-87BA-6A64-867A0867FE07}"/>
                </a:ext>
              </a:extLst>
            </p:cNvPr>
            <p:cNvSpPr txBox="1"/>
            <p:nvPr/>
          </p:nvSpPr>
          <p:spPr>
            <a:xfrm>
              <a:off x="6364386" y="1408758"/>
              <a:ext cx="5412922" cy="4708739"/>
            </a:xfrm>
            <a:prstGeom prst="rect">
              <a:avLst/>
            </a:prstGeom>
            <a:noFill/>
            <a:ln>
              <a:solidFill>
                <a:srgbClr val="00995D"/>
              </a:solidFill>
              <a:prstDash val="dash"/>
            </a:ln>
          </p:spPr>
          <p:style>
            <a:lnRef idx="2">
              <a:schemeClr val="accent2"/>
            </a:lnRef>
            <a:fillRef idx="1">
              <a:schemeClr val="lt1"/>
            </a:fillRef>
            <a:effectRef idx="0">
              <a:schemeClr val="accent2"/>
            </a:effectRef>
            <a:fontRef idx="minor">
              <a:schemeClr val="dk1"/>
            </a:fontRef>
          </p:style>
          <p:txBody>
            <a:bodyPr wrap="square" lIns="252000" tIns="144000" rIns="252000" bIns="252000">
              <a:spAutoFit/>
            </a:bodyPr>
            <a:lstStyle>
              <a:defPPr>
                <a:defRPr lang="pt-BR"/>
              </a:defPPr>
              <a:lvl1pPr marL="285750" indent="-285750" algn="just">
                <a:buFont typeface="Arial" panose="020B0604020202020204" pitchFamily="34" charset="0"/>
                <a:buChar char="•"/>
                <a:defRPr sz="1400" b="0" i="0">
                  <a:solidFill>
                    <a:schemeClr val="dk1"/>
                  </a:solidFill>
                  <a:effectLst/>
                  <a:latin typeface="Tenorite" panose="00000500000000000000" pitchFamily="2"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a:p>
              <a:pPr marL="285750" marR="0" lvl="0" indent="-2857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Maior sistema de cooperativas de saúde do mundo, com 340 cooperativas;</a:t>
              </a:r>
            </a:p>
            <a:p>
              <a:pPr marL="285750" marR="0" lvl="0" indent="-28575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São mais de 117 mil médicos cooperados</a:t>
              </a:r>
              <a:r>
                <a:rPr lang="pt-BR" dirty="0">
                  <a:solidFill>
                    <a:prstClr val="black"/>
                  </a:solidFill>
                </a:rPr>
                <a:t>;</a:t>
              </a:r>
              <a:br>
                <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br>
              <a:endPar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Aproximadamente 19 milhões de beneficiários;</a:t>
              </a:r>
              <a:br>
                <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br>
              <a:endPar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20 das 25 operadoras que alcançaram a nota máxima do Índice de Desempenho da Saúde Suplementar da ANS em 2023 são do Sistema Unimed;</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pt-BR" dirty="0">
                <a:solidFill>
                  <a:prstClr val="black"/>
                </a:solidFill>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Está em 92,5% do território nacional;</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A Aliança Cooperativa Internacional (ACI) destaca a Unimed no top 4 dos maiores grupos cooperativistas do mundo (quesito </a:t>
              </a:r>
              <a:r>
                <a:rPr kumimoji="0" lang="pt-BR" sz="1400" b="0" i="1" u="none" strike="noStrike" kern="1200" cap="none" spc="0" normalizeH="0" baseline="0" noProof="0" dirty="0">
                  <a:ln>
                    <a:noFill/>
                  </a:ln>
                  <a:solidFill>
                    <a:prstClr val="black"/>
                  </a:solidFill>
                  <a:effectLst/>
                  <a:uLnTx/>
                  <a:uFillTx/>
                  <a:latin typeface="Tenorite" panose="00000500000000000000" pitchFamily="2" charset="0"/>
                  <a:ea typeface="+mn-ea"/>
                  <a:cs typeface="+mn-cs"/>
                </a:rPr>
                <a:t>turnover/GPD per capita</a:t>
              </a:r>
              <a:r>
                <a:rPr kumimoji="0" lang="pt-BR" sz="1400" b="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pt-BR" i="0" dirty="0">
                <a:solidFill>
                  <a:prstClr val="black"/>
                </a:solidFill>
              </a:endParaRPr>
            </a:p>
            <a:p>
              <a:pPr>
                <a:defRPr/>
              </a:pPr>
              <a:r>
                <a:rPr kumimoji="0" lang="pt-BR" sz="14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São mais de 29 mil hospitais, clínicas e serviços credenciados e 157 hospitais próprios.</a:t>
              </a:r>
            </a:p>
          </p:txBody>
        </p:sp>
        <p:sp>
          <p:nvSpPr>
            <p:cNvPr id="10" name="Retângulo 9">
              <a:extLst>
                <a:ext uri="{FF2B5EF4-FFF2-40B4-BE49-F238E27FC236}">
                  <a16:creationId xmlns:a16="http://schemas.microsoft.com/office/drawing/2014/main" id="{458A78F3-7127-90E5-F84D-CCC67D835414}"/>
                </a:ext>
              </a:extLst>
            </p:cNvPr>
            <p:cNvSpPr/>
            <p:nvPr/>
          </p:nvSpPr>
          <p:spPr>
            <a:xfrm>
              <a:off x="7762626" y="1151348"/>
              <a:ext cx="2902152" cy="42064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52" name="Picture 4">
              <a:extLst>
                <a:ext uri="{FF2B5EF4-FFF2-40B4-BE49-F238E27FC236}">
                  <a16:creationId xmlns:a16="http://schemas.microsoft.com/office/drawing/2014/main" id="{94D33DC3-8DF5-5751-9145-F5275E504E2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62626" y="1151348"/>
              <a:ext cx="2902152" cy="42064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328619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51F6DECF-F2C1-6938-033E-13DDE21E8C86}"/>
              </a:ext>
            </a:extLst>
          </p:cNvPr>
          <p:cNvSpPr>
            <a:spLocks noGrp="1"/>
          </p:cNvSpPr>
          <p:nvPr>
            <p:ph type="title" idx="4294967295"/>
          </p:nvPr>
        </p:nvSpPr>
        <p:spPr>
          <a:xfrm>
            <a:off x="0" y="44450"/>
            <a:ext cx="12192000" cy="920750"/>
          </a:xfrm>
        </p:spPr>
        <p:txBody>
          <a:bodyPr/>
          <a:lstStyle/>
          <a:p>
            <a:pPr algn="ctr"/>
            <a:r>
              <a:rPr lang="pt-BR" sz="2500" b="1" dirty="0">
                <a:latin typeface="Tenorite" panose="00000500000000000000" pitchFamily="2" charset="0"/>
                <a:ea typeface="Tahoma" panose="020B0604030504040204" pitchFamily="34" charset="0"/>
                <a:cs typeface="Tahoma" panose="020B0604030504040204" pitchFamily="34" charset="0"/>
              </a:rPr>
              <a:t>A REFORMA TRIBUTÁRIA E O COOPERATIVISMO</a:t>
            </a:r>
          </a:p>
        </p:txBody>
      </p:sp>
      <p:sp>
        <p:nvSpPr>
          <p:cNvPr id="5" name="CaixaDeTexto 4">
            <a:extLst>
              <a:ext uri="{FF2B5EF4-FFF2-40B4-BE49-F238E27FC236}">
                <a16:creationId xmlns:a16="http://schemas.microsoft.com/office/drawing/2014/main" id="{7DE2E2F6-3E1E-3ECF-BBB6-1862064A4428}"/>
              </a:ext>
            </a:extLst>
          </p:cNvPr>
          <p:cNvSpPr txBox="1"/>
          <p:nvPr/>
        </p:nvSpPr>
        <p:spPr>
          <a:xfrm>
            <a:off x="694827" y="965200"/>
            <a:ext cx="6115050" cy="480131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CONSTITUIÇÃO FEDERAL – PÓS EC 132/2023</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1"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800" b="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Art. 156-A.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800" b="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 6° Lei complementar disporá sobre os regimes específicos de tributação para: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III. sociedades cooperativas, que será optativo, com  vistas a assegurar sua competitividade, observados os princípios da livre concorrência e da isonomia tributária, definindo, inclusive: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800" b="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a) as hipóteses em que o imposto não incidirá sobre as operações realizadas entre a sociedade cooperativa e seus associados, entre estes e aquela e pelas sociedades cooperativas entre si quando associadas para a consecução dos objetivos sociais; 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800" b="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b) o regime de aproveitamento do crédito das etapas anteriores</a:t>
            </a:r>
          </a:p>
        </p:txBody>
      </p:sp>
      <p:sp>
        <p:nvSpPr>
          <p:cNvPr id="6" name="Elipse 5">
            <a:extLst>
              <a:ext uri="{FF2B5EF4-FFF2-40B4-BE49-F238E27FC236}">
                <a16:creationId xmlns:a16="http://schemas.microsoft.com/office/drawing/2014/main" id="{CD40117A-F337-AB7E-B78F-288DB63E814A}"/>
              </a:ext>
            </a:extLst>
          </p:cNvPr>
          <p:cNvSpPr/>
          <p:nvPr/>
        </p:nvSpPr>
        <p:spPr>
          <a:xfrm>
            <a:off x="4542092" y="2578719"/>
            <a:ext cx="977900" cy="381000"/>
          </a:xfrm>
          <a:custGeom>
            <a:avLst/>
            <a:gdLst>
              <a:gd name="connsiteX0" fmla="*/ 0 w 977900"/>
              <a:gd name="connsiteY0" fmla="*/ 190500 h 381000"/>
              <a:gd name="connsiteX1" fmla="*/ 488950 w 977900"/>
              <a:gd name="connsiteY1" fmla="*/ 0 h 381000"/>
              <a:gd name="connsiteX2" fmla="*/ 977900 w 977900"/>
              <a:gd name="connsiteY2" fmla="*/ 190500 h 381000"/>
              <a:gd name="connsiteX3" fmla="*/ 488950 w 977900"/>
              <a:gd name="connsiteY3" fmla="*/ 381000 h 381000"/>
              <a:gd name="connsiteX4" fmla="*/ 0 w 977900"/>
              <a:gd name="connsiteY4" fmla="*/ 190500 h 381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7900" h="381000" extrusionOk="0">
                <a:moveTo>
                  <a:pt x="0" y="190500"/>
                </a:moveTo>
                <a:cubicBezTo>
                  <a:pt x="4543" y="51119"/>
                  <a:pt x="261957" y="34676"/>
                  <a:pt x="488950" y="0"/>
                </a:cubicBezTo>
                <a:cubicBezTo>
                  <a:pt x="736962" y="-8329"/>
                  <a:pt x="983708" y="64924"/>
                  <a:pt x="977900" y="190500"/>
                </a:cubicBezTo>
                <a:cubicBezTo>
                  <a:pt x="1022214" y="266420"/>
                  <a:pt x="746083" y="413889"/>
                  <a:pt x="488950" y="381000"/>
                </a:cubicBezTo>
                <a:cubicBezTo>
                  <a:pt x="215338" y="392732"/>
                  <a:pt x="19596" y="278474"/>
                  <a:pt x="0" y="190500"/>
                </a:cubicBezTo>
                <a:close/>
              </a:path>
            </a:pathLst>
          </a:custGeom>
          <a:noFill/>
          <a:ln>
            <a:solidFill>
              <a:srgbClr val="DDA313"/>
            </a:solidFill>
            <a:extLst>
              <a:ext uri="{C807C97D-BFC1-408E-A445-0C87EB9F89A2}">
                <ask:lineSketchStyleProps xmlns:ask="http://schemas.microsoft.com/office/drawing/2018/sketchyshapes" sd="4266498984">
                  <a:prstGeom prst="ellipse">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srgbClr val="FFFFFF"/>
              </a:solidFill>
              <a:effectLst/>
              <a:uLnTx/>
              <a:uFillTx/>
              <a:latin typeface="Tenorite" panose="00000500000000000000" pitchFamily="2" charset="0"/>
              <a:ea typeface="Tahoma" panose="020B0604030504040204" pitchFamily="34" charset="0"/>
              <a:cs typeface="Tahoma" panose="020B0604030504040204" pitchFamily="34" charset="0"/>
            </a:endParaRPr>
          </a:p>
        </p:txBody>
      </p:sp>
      <p:sp>
        <p:nvSpPr>
          <p:cNvPr id="8" name="Elipse 7">
            <a:extLst>
              <a:ext uri="{FF2B5EF4-FFF2-40B4-BE49-F238E27FC236}">
                <a16:creationId xmlns:a16="http://schemas.microsoft.com/office/drawing/2014/main" id="{C87D3C83-A3F2-2B60-7BFA-81C58357D485}"/>
              </a:ext>
            </a:extLst>
          </p:cNvPr>
          <p:cNvSpPr/>
          <p:nvPr/>
        </p:nvSpPr>
        <p:spPr>
          <a:xfrm>
            <a:off x="2004265" y="2889288"/>
            <a:ext cx="2225842" cy="381000"/>
          </a:xfrm>
          <a:custGeom>
            <a:avLst/>
            <a:gdLst>
              <a:gd name="connsiteX0" fmla="*/ 0 w 2225842"/>
              <a:gd name="connsiteY0" fmla="*/ 190500 h 381000"/>
              <a:gd name="connsiteX1" fmla="*/ 1112921 w 2225842"/>
              <a:gd name="connsiteY1" fmla="*/ 0 h 381000"/>
              <a:gd name="connsiteX2" fmla="*/ 2225842 w 2225842"/>
              <a:gd name="connsiteY2" fmla="*/ 190500 h 381000"/>
              <a:gd name="connsiteX3" fmla="*/ 1112921 w 2225842"/>
              <a:gd name="connsiteY3" fmla="*/ 381000 h 381000"/>
              <a:gd name="connsiteX4" fmla="*/ 0 w 2225842"/>
              <a:gd name="connsiteY4" fmla="*/ 190500 h 381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5842" h="381000" extrusionOk="0">
                <a:moveTo>
                  <a:pt x="0" y="190500"/>
                </a:moveTo>
                <a:cubicBezTo>
                  <a:pt x="9930" y="10596"/>
                  <a:pt x="592343" y="75778"/>
                  <a:pt x="1112921" y="0"/>
                </a:cubicBezTo>
                <a:cubicBezTo>
                  <a:pt x="1705542" y="-8329"/>
                  <a:pt x="2231650" y="64924"/>
                  <a:pt x="2225842" y="190500"/>
                </a:cubicBezTo>
                <a:cubicBezTo>
                  <a:pt x="2324154" y="230728"/>
                  <a:pt x="1718075" y="405195"/>
                  <a:pt x="1112921" y="381000"/>
                </a:cubicBezTo>
                <a:cubicBezTo>
                  <a:pt x="494700" y="392732"/>
                  <a:pt x="19596" y="278474"/>
                  <a:pt x="0" y="190500"/>
                </a:cubicBezTo>
                <a:close/>
              </a:path>
            </a:pathLst>
          </a:custGeom>
          <a:noFill/>
          <a:ln>
            <a:solidFill>
              <a:srgbClr val="00B050"/>
            </a:solidFill>
            <a:extLst>
              <a:ext uri="{C807C97D-BFC1-408E-A445-0C87EB9F89A2}">
                <ask:lineSketchStyleProps xmlns:ask="http://schemas.microsoft.com/office/drawing/2018/sketchyshapes" sd="4266498984">
                  <a:prstGeom prst="ellipse">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srgbClr val="FFFFFF"/>
              </a:solidFill>
              <a:effectLst/>
              <a:uLnTx/>
              <a:uFillTx/>
              <a:latin typeface="Tenorite" panose="00000500000000000000" pitchFamily="2" charset="0"/>
              <a:ea typeface="Tahoma" panose="020B0604030504040204" pitchFamily="34" charset="0"/>
              <a:cs typeface="Tahoma" panose="020B0604030504040204" pitchFamily="34" charset="0"/>
            </a:endParaRPr>
          </a:p>
        </p:txBody>
      </p:sp>
      <p:sp>
        <p:nvSpPr>
          <p:cNvPr id="9" name="Colchete Direito 8">
            <a:extLst>
              <a:ext uri="{FF2B5EF4-FFF2-40B4-BE49-F238E27FC236}">
                <a16:creationId xmlns:a16="http://schemas.microsoft.com/office/drawing/2014/main" id="{580EF40D-57EC-4F66-20A2-DE86D06A653C}"/>
              </a:ext>
            </a:extLst>
          </p:cNvPr>
          <p:cNvSpPr/>
          <p:nvPr/>
        </p:nvSpPr>
        <p:spPr>
          <a:xfrm>
            <a:off x="6463177" y="3719967"/>
            <a:ext cx="307975" cy="1204911"/>
          </a:xfrm>
          <a:prstGeom prst="rightBracket">
            <a:avLst/>
          </a:prstGeom>
          <a:ln>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endParaRPr>
          </a:p>
        </p:txBody>
      </p:sp>
      <p:sp>
        <p:nvSpPr>
          <p:cNvPr id="10" name="Elipse 9">
            <a:extLst>
              <a:ext uri="{FF2B5EF4-FFF2-40B4-BE49-F238E27FC236}">
                <a16:creationId xmlns:a16="http://schemas.microsoft.com/office/drawing/2014/main" id="{18BE5A1F-60C3-3382-0D3A-C1CF95BACD12}"/>
              </a:ext>
            </a:extLst>
          </p:cNvPr>
          <p:cNvSpPr/>
          <p:nvPr/>
        </p:nvSpPr>
        <p:spPr>
          <a:xfrm>
            <a:off x="4424491" y="3696826"/>
            <a:ext cx="1379537" cy="381000"/>
          </a:xfrm>
          <a:custGeom>
            <a:avLst/>
            <a:gdLst>
              <a:gd name="connsiteX0" fmla="*/ 0 w 1379537"/>
              <a:gd name="connsiteY0" fmla="*/ 190500 h 381000"/>
              <a:gd name="connsiteX1" fmla="*/ 689769 w 1379537"/>
              <a:gd name="connsiteY1" fmla="*/ 0 h 381000"/>
              <a:gd name="connsiteX2" fmla="*/ 1379538 w 1379537"/>
              <a:gd name="connsiteY2" fmla="*/ 190500 h 381000"/>
              <a:gd name="connsiteX3" fmla="*/ 689769 w 1379537"/>
              <a:gd name="connsiteY3" fmla="*/ 381000 h 381000"/>
              <a:gd name="connsiteX4" fmla="*/ 0 w 1379537"/>
              <a:gd name="connsiteY4" fmla="*/ 190500 h 381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9537" h="381000" extrusionOk="0">
                <a:moveTo>
                  <a:pt x="0" y="190500"/>
                </a:moveTo>
                <a:cubicBezTo>
                  <a:pt x="7132" y="31645"/>
                  <a:pt x="334092" y="20358"/>
                  <a:pt x="689769" y="0"/>
                </a:cubicBezTo>
                <a:cubicBezTo>
                  <a:pt x="1048690" y="-8329"/>
                  <a:pt x="1385346" y="64924"/>
                  <a:pt x="1379538" y="190500"/>
                </a:cubicBezTo>
                <a:cubicBezTo>
                  <a:pt x="1437226" y="257579"/>
                  <a:pt x="1055787" y="419045"/>
                  <a:pt x="689769" y="381000"/>
                </a:cubicBezTo>
                <a:cubicBezTo>
                  <a:pt x="305248" y="392732"/>
                  <a:pt x="19596" y="278474"/>
                  <a:pt x="0" y="190500"/>
                </a:cubicBezTo>
                <a:close/>
              </a:path>
            </a:pathLst>
          </a:custGeom>
          <a:noFill/>
          <a:ln>
            <a:solidFill>
              <a:srgbClr val="0070C0"/>
            </a:solidFill>
            <a:extLst>
              <a:ext uri="{C807C97D-BFC1-408E-A445-0C87EB9F89A2}">
                <ask:lineSketchStyleProps xmlns:ask="http://schemas.microsoft.com/office/drawing/2018/sketchyshapes" sd="4266498984">
                  <a:prstGeom prst="ellipse">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srgbClr val="FFFFFF"/>
              </a:solidFill>
              <a:effectLst/>
              <a:uLnTx/>
              <a:uFillTx/>
              <a:latin typeface="Tenorite" panose="00000500000000000000" pitchFamily="2" charset="0"/>
              <a:ea typeface="Tahoma" panose="020B0604030504040204" pitchFamily="34" charset="0"/>
              <a:cs typeface="Tahoma" panose="020B0604030504040204" pitchFamily="34" charset="0"/>
            </a:endParaRPr>
          </a:p>
        </p:txBody>
      </p:sp>
      <p:sp>
        <p:nvSpPr>
          <p:cNvPr id="11" name="Colchete Direito 10">
            <a:extLst>
              <a:ext uri="{FF2B5EF4-FFF2-40B4-BE49-F238E27FC236}">
                <a16:creationId xmlns:a16="http://schemas.microsoft.com/office/drawing/2014/main" id="{D2E1103D-A991-23AB-F11B-82C17F8AF185}"/>
              </a:ext>
            </a:extLst>
          </p:cNvPr>
          <p:cNvSpPr/>
          <p:nvPr/>
        </p:nvSpPr>
        <p:spPr>
          <a:xfrm rot="5400000">
            <a:off x="4334150" y="3038290"/>
            <a:ext cx="254378" cy="4619625"/>
          </a:xfrm>
          <a:prstGeom prst="rightBracket">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endParaRPr>
          </a:p>
        </p:txBody>
      </p:sp>
      <p:sp>
        <p:nvSpPr>
          <p:cNvPr id="4" name="Espaço Reservado para Texto 2">
            <a:extLst>
              <a:ext uri="{FF2B5EF4-FFF2-40B4-BE49-F238E27FC236}">
                <a16:creationId xmlns:a16="http://schemas.microsoft.com/office/drawing/2014/main" id="{47CBEB0D-C26A-7BB9-EC13-066CD52C5174}"/>
              </a:ext>
            </a:extLst>
          </p:cNvPr>
          <p:cNvSpPr txBox="1">
            <a:spLocks/>
          </p:cNvSpPr>
          <p:nvPr/>
        </p:nvSpPr>
        <p:spPr>
          <a:xfrm>
            <a:off x="7133272" y="1754920"/>
            <a:ext cx="4394606" cy="29362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pt-BR" sz="20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9pPr>
          </a:lstStyle>
          <a:p>
            <a:pPr marL="285750" marR="0" lvl="0" indent="-285750" algn="just" defTabSz="914400" rtl="0" eaLnBrk="1" fontAlgn="auto" latinLnBrk="0" hangingPunct="1">
              <a:lnSpc>
                <a:spcPct val="90000"/>
              </a:lnSpc>
              <a:spcBef>
                <a:spcPts val="1000"/>
              </a:spcBef>
              <a:spcAft>
                <a:spcPts val="0"/>
              </a:spcAft>
              <a:buClr>
                <a:srgbClr val="FFC000"/>
              </a:buClr>
              <a:buSzPct val="150000"/>
              <a:buFont typeface="Arial" panose="020B0604020202020204" pitchFamily="34" charset="0"/>
              <a:buChar char="•"/>
              <a:tabLst/>
              <a:defRPr/>
            </a:pPr>
            <a:r>
              <a:rPr kumimoji="0" lang="pt-BR" sz="1800" b="0" i="0" u="none" strike="noStrike" kern="1200" cap="none" spc="0" normalizeH="0" baseline="0" noProof="0" dirty="0">
                <a:ln>
                  <a:noFill/>
                </a:ln>
                <a:solidFill>
                  <a:srgbClr val="000000">
                    <a:lumMod val="95000"/>
                    <a:lumOff val="5000"/>
                  </a:srgbClr>
                </a:solidFill>
                <a:effectLst/>
                <a:uLnTx/>
                <a:uFillTx/>
                <a:latin typeface="Tenorite" panose="00000500000000000000" pitchFamily="2" charset="0"/>
                <a:ea typeface="Tahoma" panose="020B0604030504040204" pitchFamily="34" charset="0"/>
                <a:cs typeface="Tahoma" panose="020B0604030504040204" pitchFamily="34" charset="0"/>
              </a:rPr>
              <a:t>Será optativo </a:t>
            </a:r>
            <a:r>
              <a:rPr kumimoji="0" lang="pt-BR" sz="1800" b="1" i="0" u="none" strike="noStrike" kern="1200" cap="none" spc="0" normalizeH="0" baseline="0" noProof="0" dirty="0">
                <a:ln>
                  <a:noFill/>
                </a:ln>
                <a:solidFill>
                  <a:srgbClr val="000000">
                    <a:lumMod val="95000"/>
                    <a:lumOff val="5000"/>
                  </a:srgbClr>
                </a:solidFill>
                <a:effectLst/>
                <a:uLnTx/>
                <a:uFillTx/>
                <a:latin typeface="Tenorite" panose="00000500000000000000" pitchFamily="2" charset="0"/>
                <a:ea typeface="Tahoma" panose="020B0604030504040204" pitchFamily="34" charset="0"/>
                <a:cs typeface="Tahoma" panose="020B0604030504040204" pitchFamily="34" charset="0"/>
              </a:rPr>
              <a:t>para as cooperativas</a:t>
            </a:r>
            <a:r>
              <a:rPr kumimoji="0" lang="pt-BR" sz="1800" b="0" i="0" u="none" strike="noStrike" kern="1200" cap="none" spc="0" normalizeH="0" baseline="0" noProof="0" dirty="0">
                <a:ln>
                  <a:noFill/>
                </a:ln>
                <a:solidFill>
                  <a:srgbClr val="000000">
                    <a:lumMod val="95000"/>
                    <a:lumOff val="5000"/>
                  </a:srgbClr>
                </a:solidFill>
                <a:effectLst/>
                <a:uLnTx/>
                <a:uFillTx/>
                <a:latin typeface="Tenorite" panose="00000500000000000000" pitchFamily="2" charset="0"/>
                <a:ea typeface="Tahoma" panose="020B0604030504040204" pitchFamily="34" charset="0"/>
                <a:cs typeface="Tahoma" panose="020B0604030504040204" pitchFamily="34" charset="0"/>
              </a:rPr>
              <a:t>;</a:t>
            </a:r>
          </a:p>
        </p:txBody>
      </p:sp>
      <p:sp>
        <p:nvSpPr>
          <p:cNvPr id="12" name="Espaço Reservado para Texto 2">
            <a:extLst>
              <a:ext uri="{FF2B5EF4-FFF2-40B4-BE49-F238E27FC236}">
                <a16:creationId xmlns:a16="http://schemas.microsoft.com/office/drawing/2014/main" id="{D7A8E0EB-5882-B5D2-EBC5-56D9CD460481}"/>
              </a:ext>
            </a:extLst>
          </p:cNvPr>
          <p:cNvSpPr txBox="1">
            <a:spLocks/>
          </p:cNvSpPr>
          <p:nvPr/>
        </p:nvSpPr>
        <p:spPr>
          <a:xfrm>
            <a:off x="7133272" y="2202731"/>
            <a:ext cx="4394606" cy="59429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pt-BR" sz="20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9pPr>
          </a:lstStyle>
          <a:p>
            <a:pPr marL="285750" marR="0" lvl="0" indent="-285750" algn="just" defTabSz="914400" rtl="0" eaLnBrk="1" fontAlgn="auto" latinLnBrk="0" hangingPunct="1">
              <a:lnSpc>
                <a:spcPct val="90000"/>
              </a:lnSpc>
              <a:spcBef>
                <a:spcPts val="1000"/>
              </a:spcBef>
              <a:spcAft>
                <a:spcPts val="0"/>
              </a:spcAft>
              <a:buClr>
                <a:srgbClr val="00B050"/>
              </a:buClr>
              <a:buSzPct val="150000"/>
              <a:buFont typeface="Arial" panose="020B0604020202020204" pitchFamily="34" charset="0"/>
              <a:buChar char="•"/>
              <a:tabLst/>
              <a:defRPr/>
            </a:pPr>
            <a:r>
              <a:rPr kumimoji="0" lang="pt-BR" sz="1800" b="0" i="0" u="none" strike="noStrike" kern="1200" cap="none" spc="0" normalizeH="0" baseline="0" noProof="0" dirty="0">
                <a:ln>
                  <a:noFill/>
                </a:ln>
                <a:solidFill>
                  <a:srgbClr val="000000">
                    <a:lumMod val="95000"/>
                    <a:lumOff val="5000"/>
                  </a:srgbClr>
                </a:solidFill>
                <a:effectLst/>
                <a:uLnTx/>
                <a:uFillTx/>
                <a:latin typeface="Tenorite" panose="00000500000000000000" pitchFamily="2" charset="0"/>
                <a:ea typeface="Tahoma" panose="020B0604030504040204" pitchFamily="34" charset="0"/>
                <a:cs typeface="Tahoma" panose="020B0604030504040204" pitchFamily="34" charset="0"/>
              </a:rPr>
              <a:t>Respeitará a competitividade </a:t>
            </a:r>
            <a:r>
              <a:rPr kumimoji="0" lang="pt-BR" sz="1800" b="1" i="0" u="none" strike="noStrike" kern="1200" cap="none" spc="0" normalizeH="0" baseline="0" noProof="0" dirty="0">
                <a:ln>
                  <a:noFill/>
                </a:ln>
                <a:solidFill>
                  <a:srgbClr val="000000">
                    <a:lumMod val="95000"/>
                    <a:lumOff val="5000"/>
                  </a:srgbClr>
                </a:solidFill>
                <a:effectLst/>
                <a:uLnTx/>
                <a:uFillTx/>
                <a:latin typeface="Tenorite" panose="00000500000000000000" pitchFamily="2" charset="0"/>
                <a:ea typeface="Tahoma" panose="020B0604030504040204" pitchFamily="34" charset="0"/>
                <a:cs typeface="Tahoma" panose="020B0604030504040204" pitchFamily="34" charset="0"/>
              </a:rPr>
              <a:t>das cooperativas</a:t>
            </a:r>
            <a:endParaRPr kumimoji="0" lang="pt-BR" sz="1800" b="0" i="0" u="none" strike="noStrike" kern="1200" cap="none" spc="0" normalizeH="0" baseline="0" noProof="0" dirty="0">
              <a:ln>
                <a:noFill/>
              </a:ln>
              <a:solidFill>
                <a:srgbClr val="000000">
                  <a:lumMod val="95000"/>
                  <a:lumOff val="5000"/>
                </a:srgbClr>
              </a:solidFill>
              <a:effectLst/>
              <a:uLnTx/>
              <a:uFillTx/>
              <a:latin typeface="Tenorite" panose="00000500000000000000" pitchFamily="2" charset="0"/>
              <a:ea typeface="Tahoma" panose="020B0604030504040204" pitchFamily="34" charset="0"/>
              <a:cs typeface="Tahoma" panose="020B0604030504040204" pitchFamily="34" charset="0"/>
            </a:endParaRPr>
          </a:p>
        </p:txBody>
      </p:sp>
      <p:sp>
        <p:nvSpPr>
          <p:cNvPr id="13" name="Espaço Reservado para Texto 2">
            <a:extLst>
              <a:ext uri="{FF2B5EF4-FFF2-40B4-BE49-F238E27FC236}">
                <a16:creationId xmlns:a16="http://schemas.microsoft.com/office/drawing/2014/main" id="{F305F30A-2A5E-C147-48A8-B7C5DBD9AF09}"/>
              </a:ext>
            </a:extLst>
          </p:cNvPr>
          <p:cNvSpPr txBox="1">
            <a:spLocks/>
          </p:cNvSpPr>
          <p:nvPr/>
        </p:nvSpPr>
        <p:spPr>
          <a:xfrm>
            <a:off x="7133272" y="2951215"/>
            <a:ext cx="4394606" cy="92075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pt-BR" sz="20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9pPr>
          </a:lstStyle>
          <a:p>
            <a:pPr marL="285750" marR="0" lvl="0" indent="-285750" algn="just" defTabSz="914400" rtl="0" eaLnBrk="1" fontAlgn="auto" latinLnBrk="0" hangingPunct="1">
              <a:lnSpc>
                <a:spcPct val="90000"/>
              </a:lnSpc>
              <a:spcBef>
                <a:spcPts val="1000"/>
              </a:spcBef>
              <a:spcAft>
                <a:spcPts val="0"/>
              </a:spcAft>
              <a:buClr>
                <a:srgbClr val="0070C0"/>
              </a:buClr>
              <a:buSzPct val="150000"/>
              <a:buFont typeface="Arial" panose="020B0604020202020204" pitchFamily="34" charset="0"/>
              <a:buChar char="•"/>
              <a:tabLst/>
              <a:defRPr/>
            </a:pPr>
            <a:r>
              <a:rPr kumimoji="0" lang="pt-BR" sz="1800" b="0" i="0" u="none" strike="noStrike" kern="1200" cap="none" spc="0" normalizeH="0" baseline="0" noProof="0" dirty="0">
                <a:ln>
                  <a:noFill/>
                </a:ln>
                <a:solidFill>
                  <a:srgbClr val="000000">
                    <a:lumMod val="95000"/>
                    <a:lumOff val="5000"/>
                  </a:srgbClr>
                </a:solidFill>
                <a:effectLst/>
                <a:uLnTx/>
                <a:uFillTx/>
                <a:latin typeface="Tenorite" panose="00000500000000000000" pitchFamily="2" charset="0"/>
                <a:ea typeface="Tahoma" panose="020B0604030504040204" pitchFamily="34" charset="0"/>
                <a:cs typeface="Tahoma" panose="020B0604030504040204" pitchFamily="34" charset="0"/>
              </a:rPr>
              <a:t>Não incidirá sobre o ato cooperativo </a:t>
            </a:r>
            <a:r>
              <a:rPr kumimoji="0" lang="pt-BR" sz="1800" b="1" i="0" u="none" strike="noStrike" kern="1200" cap="none" spc="0" normalizeH="0" baseline="0" noProof="0" dirty="0">
                <a:ln>
                  <a:noFill/>
                </a:ln>
                <a:solidFill>
                  <a:srgbClr val="000000">
                    <a:lumMod val="95000"/>
                    <a:lumOff val="5000"/>
                  </a:srgbClr>
                </a:solidFill>
                <a:effectLst/>
                <a:uLnTx/>
                <a:uFillTx/>
                <a:latin typeface="Tenorite" panose="00000500000000000000" pitchFamily="2" charset="0"/>
                <a:ea typeface="Tahoma" panose="020B0604030504040204" pitchFamily="34" charset="0"/>
                <a:cs typeface="Tahoma" panose="020B0604030504040204" pitchFamily="34" charset="0"/>
              </a:rPr>
              <a:t>das cooperativas </a:t>
            </a:r>
            <a:r>
              <a:rPr kumimoji="0" lang="pt-BR" sz="1800" b="0" i="0" u="none" strike="noStrike" kern="1200" cap="none" spc="0" normalizeH="0" baseline="0" noProof="0" dirty="0">
                <a:ln>
                  <a:noFill/>
                </a:ln>
                <a:solidFill>
                  <a:srgbClr val="000000">
                    <a:lumMod val="95000"/>
                    <a:lumOff val="5000"/>
                  </a:srgbClr>
                </a:solidFill>
                <a:effectLst/>
                <a:uLnTx/>
                <a:uFillTx/>
                <a:latin typeface="Tenorite" panose="00000500000000000000" pitchFamily="2" charset="0"/>
                <a:ea typeface="Tahoma" panose="020B0604030504040204" pitchFamily="34" charset="0"/>
                <a:cs typeface="Tahoma" panose="020B0604030504040204" pitchFamily="34" charset="0"/>
              </a:rPr>
              <a:t>(constitucionalização do conceito)</a:t>
            </a:r>
          </a:p>
        </p:txBody>
      </p:sp>
      <p:sp>
        <p:nvSpPr>
          <p:cNvPr id="14" name="Espaço Reservado para Texto 2">
            <a:extLst>
              <a:ext uri="{FF2B5EF4-FFF2-40B4-BE49-F238E27FC236}">
                <a16:creationId xmlns:a16="http://schemas.microsoft.com/office/drawing/2014/main" id="{C134FC68-4B9B-9DD2-4BC0-B5188DE3FCCC}"/>
              </a:ext>
            </a:extLst>
          </p:cNvPr>
          <p:cNvSpPr txBox="1">
            <a:spLocks/>
          </p:cNvSpPr>
          <p:nvPr/>
        </p:nvSpPr>
        <p:spPr>
          <a:xfrm>
            <a:off x="7133272" y="4026150"/>
            <a:ext cx="4394606" cy="57031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pt-BR" sz="20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9pPr>
          </a:lstStyle>
          <a:p>
            <a:pPr marL="285750" marR="0" lvl="0" indent="-285750" algn="just" defTabSz="914400" rtl="0" eaLnBrk="1" fontAlgn="auto" latinLnBrk="0" hangingPunct="1">
              <a:lnSpc>
                <a:spcPct val="90000"/>
              </a:lnSpc>
              <a:spcBef>
                <a:spcPts val="1000"/>
              </a:spcBef>
              <a:spcAft>
                <a:spcPts val="0"/>
              </a:spcAft>
              <a:buClr>
                <a:srgbClr val="FF0000"/>
              </a:buClr>
              <a:buSzPct val="150000"/>
              <a:buFont typeface="Arial" panose="020B0604020202020204" pitchFamily="34" charset="0"/>
              <a:buChar char="•"/>
              <a:tabLst/>
              <a:defRPr/>
            </a:pPr>
            <a:r>
              <a:rPr kumimoji="0" lang="pt-BR" sz="1800" b="0" i="0" u="none" strike="noStrike" kern="1200" cap="none" spc="0" normalizeH="0" baseline="0" noProof="0" dirty="0">
                <a:ln>
                  <a:noFill/>
                </a:ln>
                <a:solidFill>
                  <a:srgbClr val="000000">
                    <a:lumMod val="95000"/>
                    <a:lumOff val="5000"/>
                  </a:srgbClr>
                </a:solidFill>
                <a:effectLst/>
                <a:uLnTx/>
                <a:uFillTx/>
                <a:latin typeface="Tenorite" panose="00000500000000000000" pitchFamily="2" charset="0"/>
                <a:ea typeface="Tahoma" panose="020B0604030504040204" pitchFamily="34" charset="0"/>
                <a:cs typeface="Tahoma" panose="020B0604030504040204" pitchFamily="34" charset="0"/>
              </a:rPr>
              <a:t>Possibilidade de aproveitamento de crédito das etapas anteriores</a:t>
            </a:r>
          </a:p>
        </p:txBody>
      </p:sp>
      <p:sp>
        <p:nvSpPr>
          <p:cNvPr id="2" name="Espaço Reservado para Texto 2">
            <a:extLst>
              <a:ext uri="{FF2B5EF4-FFF2-40B4-BE49-F238E27FC236}">
                <a16:creationId xmlns:a16="http://schemas.microsoft.com/office/drawing/2014/main" id="{AC215B4D-4EE8-9274-BBA3-BA3D1B4C185B}"/>
              </a:ext>
            </a:extLst>
          </p:cNvPr>
          <p:cNvSpPr txBox="1">
            <a:spLocks/>
          </p:cNvSpPr>
          <p:nvPr/>
        </p:nvSpPr>
        <p:spPr>
          <a:xfrm>
            <a:off x="7133272" y="4750650"/>
            <a:ext cx="4394606" cy="118505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pt-BR" sz="20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pt-BR" sz="20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pt-BR" sz="1800" kern="1200">
                <a:solidFill>
                  <a:schemeClr val="tx1"/>
                </a:solidFill>
                <a:latin typeface="+mn-lt"/>
                <a:ea typeface="+mn-ea"/>
                <a:cs typeface="+mn-cs"/>
              </a:defRPr>
            </a:lvl9pPr>
          </a:lstStyle>
          <a:p>
            <a:pPr marL="285750" marR="0" lvl="0" indent="-285750" algn="just" defTabSz="914400" rtl="0" eaLnBrk="1" fontAlgn="auto" latinLnBrk="0" hangingPunct="1">
              <a:lnSpc>
                <a:spcPct val="90000"/>
              </a:lnSpc>
              <a:spcBef>
                <a:spcPts val="1000"/>
              </a:spcBef>
              <a:spcAft>
                <a:spcPts val="0"/>
              </a:spcAft>
              <a:buClr>
                <a:schemeClr val="accent2"/>
              </a:buClr>
              <a:buSzPct val="150000"/>
              <a:buFont typeface="Arial" panose="020B0604020202020204" pitchFamily="34" charset="0"/>
              <a:buChar char="•"/>
              <a:tabLst/>
              <a:defRPr/>
            </a:pPr>
            <a:r>
              <a:rPr kumimoji="0" lang="pt-BR" sz="1800" b="0" i="0" u="none" strike="noStrike" kern="1200" cap="none" spc="0" normalizeH="0" baseline="0" noProof="0" dirty="0">
                <a:ln>
                  <a:noFill/>
                </a:ln>
                <a:solidFill>
                  <a:srgbClr val="000000">
                    <a:lumMod val="95000"/>
                    <a:lumOff val="5000"/>
                  </a:srgbClr>
                </a:solidFill>
                <a:effectLst/>
                <a:uLnTx/>
                <a:uFillTx/>
                <a:latin typeface="Tenorite" panose="00000500000000000000" pitchFamily="2" charset="0"/>
                <a:ea typeface="Tahoma" panose="020B0604030504040204" pitchFamily="34" charset="0"/>
                <a:cs typeface="Tahoma" panose="020B0604030504040204" pitchFamily="34" charset="0"/>
              </a:rPr>
              <a:t>Objetivo fundamental: Evitar que o ato cooperativo seja duplamente tributado (tanto na cooperativa, quanto no cooperado)</a:t>
            </a:r>
          </a:p>
        </p:txBody>
      </p:sp>
    </p:spTree>
    <p:extLst>
      <p:ext uri="{BB962C8B-B14F-4D97-AF65-F5344CB8AC3E}">
        <p14:creationId xmlns:p14="http://schemas.microsoft.com/office/powerpoint/2010/main" val="2541146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de cantos arredondados 1"/>
          <p:cNvSpPr/>
          <p:nvPr/>
        </p:nvSpPr>
        <p:spPr>
          <a:xfrm>
            <a:off x="489265" y="996037"/>
            <a:ext cx="8040585" cy="4829770"/>
          </a:xfrm>
          <a:prstGeom prst="roundRect">
            <a:avLst>
              <a:gd name="adj" fmla="val 5892"/>
            </a:avLst>
          </a:prstGeom>
          <a:solidFill>
            <a:schemeClr val="bg1"/>
          </a:solidFill>
          <a:ln>
            <a:noFill/>
          </a:ln>
          <a:effectLst>
            <a:outerShdw blurRad="63500" sx="102000" sy="102000" algn="c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pt-BR" sz="1300" b="0" i="0" u="none" strike="noStrike" kern="1200" cap="none" spc="0" normalizeH="0" baseline="0" noProof="0" dirty="0">
              <a:ln>
                <a:noFill/>
              </a:ln>
              <a:solidFill>
                <a:srgbClr val="000000"/>
              </a:solidFill>
              <a:effectLst/>
              <a:uLnTx/>
              <a:uFillTx/>
              <a:latin typeface="Tenorite" panose="00000500000000000000" pitchFamily="2" charset="0"/>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300" b="0" i="0" u="none" strike="noStrike" kern="1200" cap="none" spc="0" normalizeH="0" baseline="0" noProof="0" dirty="0">
                <a:ln>
                  <a:noFill/>
                </a:ln>
                <a:solidFill>
                  <a:srgbClr val="000000"/>
                </a:solidFill>
                <a:effectLst/>
                <a:uLnTx/>
                <a:uFillTx/>
                <a:latin typeface="Tenorite" panose="00000500000000000000" pitchFamily="2" charset="0"/>
                <a:ea typeface="+mn-ea"/>
                <a:cs typeface="+mn-cs"/>
              </a:rPr>
              <a:t>Art. 270. As sociedades cooperativas poderão optar por regime específico do IBS e da CBS </a:t>
            </a:r>
            <a:r>
              <a:rPr kumimoji="0" lang="pt-BR" sz="1300" b="1" i="0" u="sng" strike="noStrike" kern="1200" cap="none" spc="0" normalizeH="0" baseline="0" noProof="0" dirty="0">
                <a:ln>
                  <a:noFill/>
                </a:ln>
                <a:solidFill>
                  <a:schemeClr val="tx1"/>
                </a:solidFill>
                <a:effectLst/>
                <a:highlight>
                  <a:srgbClr val="E2F0D9"/>
                </a:highlight>
                <a:uLnTx/>
                <a:uFillTx/>
                <a:latin typeface="Tenorite" panose="00000500000000000000" pitchFamily="2" charset="0"/>
                <a:ea typeface="+mn-ea"/>
                <a:cs typeface="+mn-cs"/>
              </a:rPr>
              <a:t>no qual ficam reduzidas a zero as alíquotas do IBS e da CBS incidentes na operação em que: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300" b="1" i="0" u="sng" strike="noStrike" kern="1200" cap="none" spc="0" normalizeH="0" baseline="0" noProof="0" dirty="0">
                <a:ln>
                  <a:noFill/>
                </a:ln>
                <a:solidFill>
                  <a:schemeClr val="tx1"/>
                </a:solidFill>
                <a:effectLst/>
                <a:highlight>
                  <a:srgbClr val="E2F0D9"/>
                </a:highlight>
                <a:uLnTx/>
                <a:uFillTx/>
                <a:latin typeface="Tenorite" panose="00000500000000000000" pitchFamily="2" charset="0"/>
                <a:ea typeface="+mn-ea"/>
                <a:cs typeface="+mn-cs"/>
              </a:rPr>
              <a:t>I - o associado destina bem ou serviço à cooperativa de que participa; 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300" b="1" i="0" u="sng" strike="noStrike" kern="1200" cap="none" spc="0" normalizeH="0" baseline="0" noProof="0" dirty="0">
                <a:ln>
                  <a:noFill/>
                </a:ln>
                <a:solidFill>
                  <a:schemeClr val="tx1"/>
                </a:solidFill>
                <a:effectLst/>
                <a:highlight>
                  <a:srgbClr val="E2F0D9"/>
                </a:highlight>
                <a:uLnTx/>
                <a:uFillTx/>
                <a:latin typeface="Tenorite" panose="00000500000000000000" pitchFamily="2" charset="0"/>
                <a:ea typeface="+mn-ea"/>
                <a:cs typeface="+mn-cs"/>
              </a:rPr>
              <a:t>II - a cooperativa fornece bem ou serviço a associado sujeito ao regime regular do IBS e da CBS.</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300" b="0" i="0" u="none" strike="noStrike" kern="1200" cap="none" spc="0" normalizeH="0" baseline="0" noProof="0" dirty="0">
                <a:ln>
                  <a:noFill/>
                </a:ln>
                <a:solidFill>
                  <a:srgbClr val="000000"/>
                </a:solidFill>
                <a:effectLst/>
                <a:uLnTx/>
                <a:uFillTx/>
                <a:latin typeface="Tenorite" panose="00000500000000000000" pitchFamily="2" charset="0"/>
                <a:ea typeface="+mn-ea"/>
                <a:cs typeface="+mn-cs"/>
              </a:rPr>
              <a:t>§ 1º O disposto no caput deste artigo aplica-se também:</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300" b="0" i="0" u="none" strike="noStrike" kern="1200" cap="none" spc="0" normalizeH="0" baseline="0" noProof="0" dirty="0">
                <a:ln>
                  <a:noFill/>
                </a:ln>
                <a:solidFill>
                  <a:srgbClr val="000000"/>
                </a:solidFill>
                <a:effectLst/>
                <a:uLnTx/>
                <a:uFillTx/>
                <a:latin typeface="Tenorite" panose="00000500000000000000" pitchFamily="2" charset="0"/>
                <a:ea typeface="+mn-ea"/>
                <a:cs typeface="+mn-cs"/>
              </a:rPr>
              <a:t>I - às operações realizadas entre cooperativas singulares, centrais, federações, confederações e às originárias dos seus respectivos bancos cooperativos de que as cooperativas participam; 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300" b="0" i="0" u="none" strike="noStrike" kern="1200" cap="none" spc="0" normalizeH="0" baseline="0" noProof="0" dirty="0">
                <a:ln>
                  <a:noFill/>
                </a:ln>
                <a:solidFill>
                  <a:srgbClr val="000000"/>
                </a:solidFill>
                <a:effectLst/>
                <a:uLnTx/>
                <a:uFillTx/>
                <a:latin typeface="Tenorite" panose="00000500000000000000" pitchFamily="2" charset="0"/>
                <a:ea typeface="+mn-ea"/>
                <a:cs typeface="+mn-cs"/>
              </a:rPr>
              <a:t>II - à operação de fornecimento de bem material pela cooperativa de produção agropecuária a associado não sujeito ao regime regular do IBS e da CBS, desde que anulados os créditos por ela apropriados referentes ao bem fornecido.</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300" b="0" i="0" u="none" strike="noStrike" kern="1200" cap="none" spc="0" normalizeH="0" baseline="0" noProof="0" dirty="0">
                <a:ln>
                  <a:noFill/>
                </a:ln>
                <a:solidFill>
                  <a:srgbClr val="000000"/>
                </a:solidFill>
                <a:effectLst/>
                <a:uLnTx/>
                <a:uFillTx/>
                <a:latin typeface="Tenorite" panose="00000500000000000000" pitchFamily="2" charset="0"/>
                <a:ea typeface="+mn-ea"/>
                <a:cs typeface="+mn-cs"/>
              </a:rPr>
              <a:t>§ 2º O disposto no inciso II do caput deste artigo aplica-se também ao fornecimento, pelas cooperativas, de serviços financeiros a seus associados, inclusive cobrados mediante tarifas e comissões.</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300" b="0" i="0" u="none" strike="noStrike" kern="1200" cap="none" spc="0" normalizeH="0" baseline="0" noProof="0" dirty="0">
                <a:ln>
                  <a:noFill/>
                </a:ln>
                <a:solidFill>
                  <a:srgbClr val="000000"/>
                </a:solidFill>
                <a:effectLst/>
                <a:uLnTx/>
                <a:uFillTx/>
                <a:latin typeface="Tenorite" panose="00000500000000000000" pitchFamily="2" charset="0"/>
                <a:ea typeface="+mn-ea"/>
                <a:cs typeface="+mn-cs"/>
              </a:rPr>
              <a:t>§ 3º A opção de que trata o caput deste artigo será exercida pela cooperativa no ano-calendário anterior ao de início de produção de efeitos ou no início de suas operações, nos termos do regulamento.</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300" b="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Art. 271. O associado sujeito ao regime regular do IBS e da CBS, inclusive as cooperativas singulares, que realizar operações com a redução de alíquota de que trata o inciso I do caput do art. 270 poderá transferir os créditos das operações antecedentes às operações em que fornece bens e serviços e os créditos presumidos à cooperativa de que participa, não se aplicando o disposto no </a:t>
            </a:r>
            <a:r>
              <a:rPr kumimoji="0" lang="pt-BR" sz="1300" b="1"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art. 36 </a:t>
            </a:r>
            <a:r>
              <a:rPr kumimoji="0" lang="pt-BR" sz="1300" b="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desta Lei Complementar.</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300" b="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Parágrafo único. A transferência de créditos de que trata o caput deste artigo alcança apenas os bens e serviços utilizados para produção do bem ou prestação do serviço fornecidos pelo associado à cooperativa de que participa, nos termos do regulamento.</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pt-BR" sz="1300" b="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endParaRPr>
          </a:p>
        </p:txBody>
      </p:sp>
      <p:sp>
        <p:nvSpPr>
          <p:cNvPr id="15" name="CaixaDeTexto 14">
            <a:extLst>
              <a:ext uri="{FF2B5EF4-FFF2-40B4-BE49-F238E27FC236}">
                <a16:creationId xmlns:a16="http://schemas.microsoft.com/office/drawing/2014/main" id="{BE564B16-58D1-6DCD-8F1B-CBAA410DCA7C}"/>
              </a:ext>
            </a:extLst>
          </p:cNvPr>
          <p:cNvSpPr txBox="1"/>
          <p:nvPr/>
        </p:nvSpPr>
        <p:spPr>
          <a:xfrm>
            <a:off x="8707272" y="996037"/>
            <a:ext cx="2793241" cy="2215991"/>
          </a:xfrm>
          <a:prstGeom prst="rect">
            <a:avLst/>
          </a:prstGeom>
          <a:noFill/>
          <a:ln>
            <a:noFill/>
          </a:ln>
        </p:spPr>
        <p:txBody>
          <a:bodyPr wrap="square">
            <a:spAutoFit/>
          </a:bodyPr>
          <a:lstStyle/>
          <a:p>
            <a:pPr marL="342900" marR="0" lvl="0" indent="-34290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pt-BR" sz="1600" b="0" i="0" u="none" strike="noStrike" kern="1200" cap="none" spc="0" normalizeH="0" baseline="0" noProof="0" dirty="0">
              <a:ln>
                <a:noFill/>
              </a:ln>
              <a:solidFill>
                <a:srgbClr val="000000"/>
              </a:solidFill>
              <a:effectLst/>
              <a:uLnTx/>
              <a:uFillTx/>
              <a:latin typeface="Tenorite" panose="00000500000000000000" pitchFamily="2" charset="0"/>
              <a:ea typeface="+mn-ea"/>
              <a:cs typeface="+mn-cs"/>
            </a:endParaRPr>
          </a:p>
          <a:p>
            <a:pPr marL="342900" marR="0" lvl="0" indent="-34290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pt-BR" sz="1600" b="0" i="0" u="none" strike="noStrike" kern="1200" cap="none" spc="0" normalizeH="0" baseline="0" noProof="0" dirty="0">
                <a:ln>
                  <a:noFill/>
                </a:ln>
                <a:solidFill>
                  <a:srgbClr val="000000"/>
                </a:solidFill>
                <a:effectLst/>
                <a:uLnTx/>
                <a:uFillTx/>
                <a:latin typeface="Tenorite" panose="00000500000000000000" pitchFamily="2" charset="0"/>
                <a:ea typeface="+mn-ea"/>
                <a:cs typeface="+mn-cs"/>
              </a:rPr>
              <a:t>Opção pela não incidência no cooperado, tributada a operação na cooperativa - inversão da lógica para evitar a dupla incidência.</a:t>
            </a:r>
          </a:p>
          <a:p>
            <a:pPr marR="0" lvl="0" algn="just" defTabSz="914400" rtl="0" eaLnBrk="1" fontAlgn="auto" latinLnBrk="0" hangingPunct="1">
              <a:lnSpc>
                <a:spcPct val="100000"/>
              </a:lnSpc>
              <a:spcBef>
                <a:spcPts val="0"/>
              </a:spcBef>
              <a:spcAft>
                <a:spcPts val="600"/>
              </a:spcAft>
              <a:buClrTx/>
              <a:buSzTx/>
              <a:tabLst/>
              <a:defRPr/>
            </a:pPr>
            <a:endParaRPr kumimoji="0" lang="pt-BR" sz="1600" b="0" i="0" u="none" strike="noStrike" kern="1200" cap="none" spc="0" normalizeH="0" baseline="0" noProof="0" dirty="0">
              <a:ln>
                <a:noFill/>
              </a:ln>
              <a:solidFill>
                <a:srgbClr val="000000"/>
              </a:solidFill>
              <a:effectLst/>
              <a:uLnTx/>
              <a:uFillTx/>
              <a:latin typeface="Tenorite" panose="00000500000000000000" pitchFamily="2" charset="0"/>
              <a:ea typeface="+mn-ea"/>
              <a:cs typeface="+mn-cs"/>
            </a:endParaRPr>
          </a:p>
        </p:txBody>
      </p:sp>
      <p:sp>
        <p:nvSpPr>
          <p:cNvPr id="5" name="Título 16">
            <a:extLst>
              <a:ext uri="{FF2B5EF4-FFF2-40B4-BE49-F238E27FC236}">
                <a16:creationId xmlns:a16="http://schemas.microsoft.com/office/drawing/2014/main" id="{25E9CB0A-D133-23D0-FF87-B4A00AD0C70A}"/>
              </a:ext>
            </a:extLst>
          </p:cNvPr>
          <p:cNvSpPr txBox="1">
            <a:spLocks/>
          </p:cNvSpPr>
          <p:nvPr/>
        </p:nvSpPr>
        <p:spPr>
          <a:xfrm>
            <a:off x="0" y="239486"/>
            <a:ext cx="12192000" cy="54927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pt-BR" sz="2400" b="1" i="0" u="none" strike="noStrike" kern="1200" cap="none" spc="0" normalizeH="0" baseline="0" noProof="0" dirty="0">
                <a:ln>
                  <a:noFill/>
                </a:ln>
                <a:solidFill>
                  <a:srgbClr val="171C66"/>
                </a:solidFill>
                <a:effectLst/>
                <a:uLnTx/>
                <a:uFillTx/>
                <a:latin typeface="Tenorite" panose="00000500000000000000" pitchFamily="2" charset="0"/>
                <a:ea typeface="+mj-ea"/>
                <a:cs typeface="+mj-cs"/>
              </a:rPr>
              <a:t>PROJETO DE LEI 68/2024 - COOPERATIVAS</a:t>
            </a:r>
          </a:p>
        </p:txBody>
      </p:sp>
    </p:spTree>
    <p:extLst>
      <p:ext uri="{BB962C8B-B14F-4D97-AF65-F5344CB8AC3E}">
        <p14:creationId xmlns:p14="http://schemas.microsoft.com/office/powerpoint/2010/main" val="1760648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51F6DECF-F2C1-6938-033E-13DDE21E8C86}"/>
              </a:ext>
            </a:extLst>
          </p:cNvPr>
          <p:cNvSpPr>
            <a:spLocks noGrp="1"/>
          </p:cNvSpPr>
          <p:nvPr>
            <p:ph type="title" idx="4294967295"/>
          </p:nvPr>
        </p:nvSpPr>
        <p:spPr>
          <a:xfrm>
            <a:off x="0" y="262666"/>
            <a:ext cx="12192000" cy="920750"/>
          </a:xfrm>
        </p:spPr>
        <p:txBody>
          <a:bodyPr>
            <a:normAutofit fontScale="90000"/>
          </a:bodyPr>
          <a:lstStyle/>
          <a:p>
            <a:pPr algn="ctr"/>
            <a:r>
              <a:rPr lang="pt-BR" sz="2500" b="1" dirty="0">
                <a:solidFill>
                  <a:srgbClr val="171C66"/>
                </a:solidFill>
                <a:latin typeface="Tenorite" panose="00000500000000000000" pitchFamily="2" charset="0"/>
                <a:ea typeface="Tahoma" panose="020B0604030504040204" pitchFamily="34" charset="0"/>
                <a:cs typeface="Tahoma" panose="020B0604030504040204" pitchFamily="34" charset="0"/>
              </a:rPr>
              <a:t>A REFORMA TRIBUTÁRIA E AS OPERADORAS DE PLANOS DE SAÚDE</a:t>
            </a:r>
            <a:br>
              <a:rPr lang="pt-BR" sz="2500" b="1" dirty="0">
                <a:solidFill>
                  <a:srgbClr val="171C66"/>
                </a:solidFill>
                <a:latin typeface="Tenorite" panose="00000500000000000000" pitchFamily="2" charset="0"/>
                <a:ea typeface="Tahoma" panose="020B0604030504040204" pitchFamily="34" charset="0"/>
                <a:cs typeface="Tahoma" panose="020B0604030504040204" pitchFamily="34" charset="0"/>
              </a:rPr>
            </a:br>
            <a:br>
              <a:rPr lang="pt-BR" sz="2500" b="1" dirty="0">
                <a:solidFill>
                  <a:srgbClr val="171C66"/>
                </a:solidFill>
                <a:latin typeface="Tenorite" panose="00000500000000000000" pitchFamily="2" charset="0"/>
                <a:ea typeface="Tahoma" panose="020B0604030504040204" pitchFamily="34" charset="0"/>
                <a:cs typeface="Tahoma" panose="020B0604030504040204" pitchFamily="34" charset="0"/>
              </a:rPr>
            </a:br>
            <a:r>
              <a:rPr lang="pt-BR" sz="2200" b="1" i="1" dirty="0">
                <a:solidFill>
                  <a:srgbClr val="171C66"/>
                </a:solidFill>
                <a:latin typeface="Tenorite" panose="00000500000000000000" pitchFamily="2" charset="0"/>
                <a:ea typeface="Tahoma" panose="020B0604030504040204" pitchFamily="34" charset="0"/>
                <a:cs typeface="Tahoma" panose="020B0604030504040204" pitchFamily="34" charset="0"/>
              </a:rPr>
              <a:t>Constituição Federal</a:t>
            </a:r>
            <a:endParaRPr lang="pt-BR" sz="2500" b="1" i="1" dirty="0">
              <a:solidFill>
                <a:srgbClr val="171C66"/>
              </a:solidFill>
              <a:latin typeface="Tenorite" panose="00000500000000000000" pitchFamily="2" charset="0"/>
              <a:ea typeface="Tahoma" panose="020B0604030504040204" pitchFamily="34" charset="0"/>
              <a:cs typeface="Tahoma" panose="020B0604030504040204" pitchFamily="34" charset="0"/>
            </a:endParaRPr>
          </a:p>
        </p:txBody>
      </p:sp>
      <p:sp>
        <p:nvSpPr>
          <p:cNvPr id="5" name="CaixaDeTexto 4">
            <a:extLst>
              <a:ext uri="{FF2B5EF4-FFF2-40B4-BE49-F238E27FC236}">
                <a16:creationId xmlns:a16="http://schemas.microsoft.com/office/drawing/2014/main" id="{7DE2E2F6-3E1E-3ECF-BBB6-1862064A4428}"/>
              </a:ext>
            </a:extLst>
          </p:cNvPr>
          <p:cNvSpPr txBox="1"/>
          <p:nvPr/>
        </p:nvSpPr>
        <p:spPr>
          <a:xfrm>
            <a:off x="1033367" y="2066808"/>
            <a:ext cx="5899717" cy="4317588"/>
          </a:xfrm>
          <a:prstGeom prst="rect">
            <a:avLst/>
          </a:prstGeom>
          <a:noFill/>
        </p:spPr>
        <p:txBody>
          <a:bodyPr wrap="square">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Art. 156-A.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 6° Lei complementar disporá sobre os regimes específicos de tributação para: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pt-BR" sz="1600" b="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600" b="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II - serviços financeiros, operações com bens imóveis,</a:t>
            </a:r>
            <a:r>
              <a:rPr kumimoji="0" lang="pt-BR" sz="1600" b="1"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 planos de assistência à saúde </a:t>
            </a:r>
            <a:r>
              <a:rPr kumimoji="0" lang="pt-BR" sz="1600" b="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e concursos de prognósticos, </a:t>
            </a:r>
            <a:r>
              <a:rPr kumimoji="0" lang="pt-BR" sz="1600" b="1" i="0" u="none" strike="noStrike" kern="1200" cap="none" spc="0" normalizeH="0" baseline="0" noProof="0" dirty="0">
                <a:ln>
                  <a:noFill/>
                </a:ln>
                <a:solidFill>
                  <a:srgbClr val="FF0000"/>
                </a:solidFill>
                <a:effectLst/>
                <a:uLnTx/>
                <a:uFillTx/>
                <a:latin typeface="Tenorite" panose="00000500000000000000" pitchFamily="2" charset="0"/>
                <a:ea typeface="Tahoma" panose="020B0604030504040204" pitchFamily="34" charset="0"/>
                <a:cs typeface="Tahoma" panose="020B0604030504040204" pitchFamily="34" charset="0"/>
              </a:rPr>
              <a:t>podendo</a:t>
            </a:r>
            <a:r>
              <a:rPr kumimoji="0" lang="pt-BR" sz="1600" b="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 </a:t>
            </a:r>
            <a:r>
              <a:rPr kumimoji="0" lang="pt-BR" sz="1600" b="1" i="0" u="none" strike="noStrike" kern="1200" cap="none" spc="0" normalizeH="0" baseline="0" noProof="0" dirty="0">
                <a:ln>
                  <a:noFill/>
                </a:ln>
                <a:solidFill>
                  <a:srgbClr val="FF0000"/>
                </a:solidFill>
                <a:effectLst/>
                <a:uLnTx/>
                <a:uFillTx/>
                <a:latin typeface="Tenorite" panose="00000500000000000000" pitchFamily="2" charset="0"/>
                <a:ea typeface="Tahoma" panose="020B0604030504040204" pitchFamily="34" charset="0"/>
                <a:cs typeface="Tahoma" panose="020B0604030504040204" pitchFamily="34" charset="0"/>
              </a:rPr>
              <a:t>prever</a:t>
            </a:r>
            <a:r>
              <a:rPr kumimoji="0" lang="pt-BR" sz="1600" b="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60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a) alterações nas alíquotas, nas </a:t>
            </a:r>
            <a:r>
              <a:rPr kumimoji="0" lang="pt-BR" sz="1600" i="0" u="sng"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regras de creditamento </a:t>
            </a:r>
            <a:r>
              <a:rPr kumimoji="0" lang="pt-BR" sz="160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e na base de cálculo, admitida, em relação aos adquirentes dos bens e serviços de que trata este inciso, a não aplicação do disposto no § 1º, VIII;</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60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b) hipóteses em que o imposto incidirá sobre a </a:t>
            </a:r>
            <a:r>
              <a:rPr kumimoji="0" lang="pt-BR" sz="1600" i="0" u="sng"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receita ou o faturamento</a:t>
            </a:r>
            <a:r>
              <a:rPr kumimoji="0" lang="pt-BR" sz="1600" i="0" u="none" strike="noStrike" kern="1200" cap="none" spc="0" normalizeH="0" baseline="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 com alíquota uniforme em todo o território nacional, admitida a não aplicação do disposto no § 1º, V a VII, e, em relação aos adquirentes dos bens e serviços de que trata este inciso, também do disposto no § 1º, VIII;</a:t>
            </a:r>
          </a:p>
        </p:txBody>
      </p:sp>
      <p:grpSp>
        <p:nvGrpSpPr>
          <p:cNvPr id="17" name="Agrupar 16">
            <a:extLst>
              <a:ext uri="{FF2B5EF4-FFF2-40B4-BE49-F238E27FC236}">
                <a16:creationId xmlns:a16="http://schemas.microsoft.com/office/drawing/2014/main" id="{B80E20ED-9D21-CC99-1F8D-218AFA7173D2}"/>
              </a:ext>
            </a:extLst>
          </p:cNvPr>
          <p:cNvGrpSpPr/>
          <p:nvPr/>
        </p:nvGrpSpPr>
        <p:grpSpPr>
          <a:xfrm>
            <a:off x="6933084" y="3819043"/>
            <a:ext cx="4298764" cy="2123658"/>
            <a:chOff x="7416800" y="4119170"/>
            <a:chExt cx="4298764" cy="2123658"/>
          </a:xfrm>
        </p:grpSpPr>
        <p:sp>
          <p:nvSpPr>
            <p:cNvPr id="15" name="CaixaDeTexto 14">
              <a:extLst>
                <a:ext uri="{FF2B5EF4-FFF2-40B4-BE49-F238E27FC236}">
                  <a16:creationId xmlns:a16="http://schemas.microsoft.com/office/drawing/2014/main" id="{5AD28AFF-333A-7F86-C6A6-00828B6F2233}"/>
                </a:ext>
              </a:extLst>
            </p:cNvPr>
            <p:cNvSpPr txBox="1"/>
            <p:nvPr/>
          </p:nvSpPr>
          <p:spPr>
            <a:xfrm>
              <a:off x="7903952" y="4119170"/>
              <a:ext cx="3811612" cy="2123658"/>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200" b="1"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 1º </a:t>
              </a:r>
              <a:r>
                <a:rPr kumimoji="0" lang="pt-BR"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O imposto previsto no caput será informado pelo princípio da neutralidade e atenderá ao seguinte: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sz="1200" b="1"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VIII </a:t>
              </a:r>
              <a:r>
                <a:rPr kumimoji="0" lang="pt-BR"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 </a:t>
              </a:r>
              <a:r>
                <a:rPr kumimoji="0" lang="pt-BR" sz="1200" b="1"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será não cumulativo, compensando-se o imposto devido pelo contribuinte com o montante cobrado sobre todas as operações nas quais seja adquirente de bem material ou imaterial, inclusive direito, ou de serviço, excetuadas exclusivamente as consideradas de uso ou consumo pessoal especificadas em lei complementar e as hipóteses previstas nesta Constituição</a:t>
              </a:r>
              <a:r>
                <a:rPr kumimoji="0" lang="pt-BR" sz="1200" b="0" i="0" u="none" strike="noStrike" kern="1200" cap="none" spc="0" normalizeH="0" baseline="0" noProof="0" dirty="0">
                  <a:ln>
                    <a:noFill/>
                  </a:ln>
                  <a:solidFill>
                    <a:prstClr val="black"/>
                  </a:solidFill>
                  <a:effectLst/>
                  <a:uLnTx/>
                  <a:uFillTx/>
                  <a:latin typeface="Tenorite" panose="00000500000000000000" pitchFamily="2" charset="0"/>
                  <a:ea typeface="+mn-ea"/>
                  <a:cs typeface="+mn-cs"/>
                </a:rPr>
                <a:t>;</a:t>
              </a:r>
            </a:p>
          </p:txBody>
        </p:sp>
        <p:sp>
          <p:nvSpPr>
            <p:cNvPr id="16" name="Chave Esquerda 15">
              <a:extLst>
                <a:ext uri="{FF2B5EF4-FFF2-40B4-BE49-F238E27FC236}">
                  <a16:creationId xmlns:a16="http://schemas.microsoft.com/office/drawing/2014/main" id="{1D11D0E9-4069-378C-B6C6-1D53C5782EE4}"/>
                </a:ext>
              </a:extLst>
            </p:cNvPr>
            <p:cNvSpPr/>
            <p:nvPr/>
          </p:nvSpPr>
          <p:spPr>
            <a:xfrm flipH="1">
              <a:off x="7416800" y="4119170"/>
              <a:ext cx="342900" cy="2123657"/>
            </a:xfrm>
            <a:prstGeom prst="leftBrace">
              <a:avLst>
                <a:gd name="adj1" fmla="val 93518"/>
                <a:gd name="adj2" fmla="val 32665"/>
              </a:avLst>
            </a:prstGeom>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3" name="CaixaDeTexto 2">
            <a:extLst>
              <a:ext uri="{FF2B5EF4-FFF2-40B4-BE49-F238E27FC236}">
                <a16:creationId xmlns:a16="http://schemas.microsoft.com/office/drawing/2014/main" id="{B2F2EABD-BEBB-F395-1784-6DF4B3FEB7CD}"/>
              </a:ext>
            </a:extLst>
          </p:cNvPr>
          <p:cNvSpPr txBox="1"/>
          <p:nvPr/>
        </p:nvSpPr>
        <p:spPr>
          <a:xfrm>
            <a:off x="476642" y="1440446"/>
            <a:ext cx="10830754" cy="369332"/>
          </a:xfrm>
          <a:prstGeom prst="rect">
            <a:avLst/>
          </a:prstGeom>
          <a:noFill/>
        </p:spPr>
        <p:txBody>
          <a:bodyPr wrap="square">
            <a:spAutoFit/>
          </a:bodyPr>
          <a:lstStyle/>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800" i="0" u="none" strike="noStrike" kern="1200" spc="0" normalizeH="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Assim determinou a Constituição Federal, após a Emenda Constitucional 132/2023 (</a:t>
            </a:r>
            <a:r>
              <a:rPr kumimoji="0" lang="pt-BR" sz="1800" b="1" i="0" u="none" strike="noStrike" kern="1200" spc="0" normalizeH="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Reforma Tributária</a:t>
            </a:r>
            <a:r>
              <a:rPr kumimoji="0" lang="pt-BR" sz="1800" i="0" u="none" strike="noStrike" kern="1200" spc="0" normalizeH="0" noProof="0" dirty="0">
                <a:ln>
                  <a:noFill/>
                </a:ln>
                <a:solidFill>
                  <a:srgbClr val="000000"/>
                </a:solidFill>
                <a:effectLst/>
                <a:uLnTx/>
                <a:uFillTx/>
                <a:latin typeface="Tenorite" panose="00000500000000000000" pitchFamily="2"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2375519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2" name="Agrupar 71">
            <a:extLst>
              <a:ext uri="{FF2B5EF4-FFF2-40B4-BE49-F238E27FC236}">
                <a16:creationId xmlns:a16="http://schemas.microsoft.com/office/drawing/2014/main" id="{26832900-519A-C17C-1ED5-CDABFEBA0A88}"/>
              </a:ext>
            </a:extLst>
          </p:cNvPr>
          <p:cNvGrpSpPr/>
          <p:nvPr/>
        </p:nvGrpSpPr>
        <p:grpSpPr>
          <a:xfrm>
            <a:off x="671964" y="2493947"/>
            <a:ext cx="10848071" cy="4166476"/>
            <a:chOff x="625858" y="2025511"/>
            <a:chExt cx="10848071" cy="4166476"/>
          </a:xfrm>
        </p:grpSpPr>
        <p:sp>
          <p:nvSpPr>
            <p:cNvPr id="6" name="AutoShape 2">
              <a:extLst>
                <a:ext uri="{FF2B5EF4-FFF2-40B4-BE49-F238E27FC236}">
                  <a16:creationId xmlns:a16="http://schemas.microsoft.com/office/drawing/2014/main" id="{9216449A-CDED-F0A5-D14C-F792DA7F1101}"/>
                </a:ext>
              </a:extLst>
            </p:cNvPr>
            <p:cNvSpPr/>
            <p:nvPr/>
          </p:nvSpPr>
          <p:spPr>
            <a:xfrm rot="21591003" flipH="1">
              <a:off x="4241389" y="3573917"/>
              <a:ext cx="1500" cy="887459"/>
            </a:xfrm>
            <a:prstGeom prst="line">
              <a:avLst/>
            </a:prstGeom>
            <a:ln w="9525" cap="flat">
              <a:solidFill>
                <a:sysClr val="windowText" lastClr="000000">
                  <a:lumMod val="50000"/>
                  <a:lumOff val="50000"/>
                </a:sysClr>
              </a:solidFill>
              <a:prstDash val="solid"/>
              <a:headEnd type="none" w="sm" len="sm"/>
              <a:tailEnd type="none" w="sm" len="sm"/>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prstClr val="black"/>
                </a:solidFill>
                <a:effectLst/>
                <a:uLnTx/>
                <a:uFillTx/>
                <a:latin typeface="Tenorite" panose="00000500000000000000" pitchFamily="2" charset="0"/>
              </a:endParaRPr>
            </a:p>
          </p:txBody>
        </p:sp>
        <p:grpSp>
          <p:nvGrpSpPr>
            <p:cNvPr id="9" name="Group 3">
              <a:extLst>
                <a:ext uri="{FF2B5EF4-FFF2-40B4-BE49-F238E27FC236}">
                  <a16:creationId xmlns:a16="http://schemas.microsoft.com/office/drawing/2014/main" id="{A45F6D19-DC70-9D7A-2541-BB3E0891646D}"/>
                </a:ext>
              </a:extLst>
            </p:cNvPr>
            <p:cNvGrpSpPr/>
            <p:nvPr/>
          </p:nvGrpSpPr>
          <p:grpSpPr>
            <a:xfrm>
              <a:off x="3492827" y="3068088"/>
              <a:ext cx="1584000" cy="724830"/>
              <a:chOff x="0" y="0"/>
              <a:chExt cx="3334396" cy="956227"/>
            </a:xfrm>
            <a:solidFill>
              <a:srgbClr val="70AD47">
                <a:lumMod val="40000"/>
                <a:lumOff val="60000"/>
              </a:srgbClr>
            </a:solidFill>
          </p:grpSpPr>
          <p:sp>
            <p:nvSpPr>
              <p:cNvPr id="61" name="Freeform 4">
                <a:extLst>
                  <a:ext uri="{FF2B5EF4-FFF2-40B4-BE49-F238E27FC236}">
                    <a16:creationId xmlns:a16="http://schemas.microsoft.com/office/drawing/2014/main" id="{CD85DFB9-64FC-0B04-1E30-D8EF41ED3472}"/>
                  </a:ext>
                </a:extLst>
              </p:cNvPr>
              <p:cNvSpPr/>
              <p:nvPr/>
            </p:nvSpPr>
            <p:spPr>
              <a:xfrm>
                <a:off x="92710" y="106680"/>
                <a:ext cx="3230256" cy="836847"/>
              </a:xfrm>
              <a:custGeom>
                <a:avLst/>
                <a:gdLst/>
                <a:ahLst/>
                <a:cxnLst/>
                <a:rect l="l" t="t" r="r" b="b"/>
                <a:pathLst>
                  <a:path w="3230256" h="836847">
                    <a:moveTo>
                      <a:pt x="3203586" y="647617"/>
                    </a:moveTo>
                    <a:cubicBezTo>
                      <a:pt x="3203586" y="735247"/>
                      <a:pt x="3127386" y="806367"/>
                      <a:pt x="3046106" y="806367"/>
                    </a:cubicBezTo>
                    <a:lnTo>
                      <a:pt x="66040" y="806367"/>
                    </a:lnTo>
                    <a:cubicBezTo>
                      <a:pt x="43180" y="806367"/>
                      <a:pt x="20320" y="801287"/>
                      <a:pt x="0" y="792397"/>
                    </a:cubicBezTo>
                    <a:cubicBezTo>
                      <a:pt x="26670" y="820337"/>
                      <a:pt x="63500" y="836847"/>
                      <a:pt x="114715" y="836847"/>
                    </a:cubicBezTo>
                    <a:lnTo>
                      <a:pt x="3084206" y="836847"/>
                    </a:lnTo>
                    <a:cubicBezTo>
                      <a:pt x="3164216" y="836847"/>
                      <a:pt x="3230256" y="770807"/>
                      <a:pt x="3230256" y="690797"/>
                    </a:cubicBezTo>
                    <a:lnTo>
                      <a:pt x="3230256" y="95250"/>
                    </a:lnTo>
                    <a:cubicBezTo>
                      <a:pt x="3230256" y="58420"/>
                      <a:pt x="3216286" y="25400"/>
                      <a:pt x="3194696" y="0"/>
                    </a:cubicBezTo>
                    <a:cubicBezTo>
                      <a:pt x="3201046" y="16510"/>
                      <a:pt x="3203586" y="34290"/>
                      <a:pt x="3203586" y="52070"/>
                    </a:cubicBezTo>
                    <a:lnTo>
                      <a:pt x="3203586" y="647617"/>
                    </a:lnTo>
                    <a:lnTo>
                      <a:pt x="3203586" y="647617"/>
                    </a:lnTo>
                    <a:close/>
                  </a:path>
                </a:pathLst>
              </a:custGeom>
              <a:gr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BR" sz="1600" b="0" i="0" u="none" strike="noStrike" kern="0" cap="none" spc="0" normalizeH="0" baseline="0" noProof="0">
                  <a:ln>
                    <a:noFill/>
                  </a:ln>
                  <a:solidFill>
                    <a:prstClr val="black"/>
                  </a:solidFill>
                  <a:effectLst/>
                  <a:uLnTx/>
                  <a:uFillTx/>
                  <a:latin typeface="Tenorite" panose="00000500000000000000" pitchFamily="2" charset="0"/>
                </a:endParaRPr>
              </a:p>
            </p:txBody>
          </p:sp>
          <p:sp>
            <p:nvSpPr>
              <p:cNvPr id="62" name="Freeform 5">
                <a:extLst>
                  <a:ext uri="{FF2B5EF4-FFF2-40B4-BE49-F238E27FC236}">
                    <a16:creationId xmlns:a16="http://schemas.microsoft.com/office/drawing/2014/main" id="{E818EECC-D9E8-7BDC-3EE1-D77F082CF73B}"/>
                  </a:ext>
                </a:extLst>
              </p:cNvPr>
              <p:cNvSpPr/>
              <p:nvPr/>
            </p:nvSpPr>
            <p:spPr>
              <a:xfrm>
                <a:off x="12700" y="12700"/>
                <a:ext cx="3269626" cy="887647"/>
              </a:xfrm>
              <a:custGeom>
                <a:avLst/>
                <a:gdLst/>
                <a:ahLst/>
                <a:cxnLst/>
                <a:rect l="l" t="t" r="r" b="b"/>
                <a:pathLst>
                  <a:path w="3269626" h="887647">
                    <a:moveTo>
                      <a:pt x="146050" y="887647"/>
                    </a:moveTo>
                    <a:lnTo>
                      <a:pt x="3123576" y="887647"/>
                    </a:lnTo>
                    <a:cubicBezTo>
                      <a:pt x="3203586" y="887647"/>
                      <a:pt x="3269626" y="821607"/>
                      <a:pt x="3269626" y="741597"/>
                    </a:cubicBezTo>
                    <a:lnTo>
                      <a:pt x="3269626" y="146050"/>
                    </a:lnTo>
                    <a:cubicBezTo>
                      <a:pt x="3269626" y="66040"/>
                      <a:pt x="3203586" y="0"/>
                      <a:pt x="3123576" y="0"/>
                    </a:cubicBezTo>
                    <a:lnTo>
                      <a:pt x="146050" y="0"/>
                    </a:lnTo>
                    <a:cubicBezTo>
                      <a:pt x="66040" y="0"/>
                      <a:pt x="0" y="66040"/>
                      <a:pt x="0" y="146050"/>
                    </a:cubicBezTo>
                    <a:lnTo>
                      <a:pt x="0" y="741597"/>
                    </a:lnTo>
                    <a:cubicBezTo>
                      <a:pt x="0" y="822877"/>
                      <a:pt x="66040" y="887647"/>
                      <a:pt x="146050" y="887647"/>
                    </a:cubicBezTo>
                    <a:close/>
                  </a:path>
                </a:pathLst>
              </a:custGeom>
              <a:gr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BR" sz="1600" b="0" i="0" u="none" strike="noStrike" kern="0" cap="none" spc="0" normalizeH="0" baseline="0" noProof="0" dirty="0">
                  <a:ln>
                    <a:noFill/>
                  </a:ln>
                  <a:solidFill>
                    <a:prstClr val="black"/>
                  </a:solidFill>
                  <a:effectLst/>
                  <a:uLnTx/>
                  <a:uFillTx/>
                  <a:latin typeface="Tenorite" panose="00000500000000000000" pitchFamily="2" charset="0"/>
                </a:endParaRPr>
              </a:p>
            </p:txBody>
          </p:sp>
          <p:sp>
            <p:nvSpPr>
              <p:cNvPr id="63" name="Freeform 6">
                <a:extLst>
                  <a:ext uri="{FF2B5EF4-FFF2-40B4-BE49-F238E27FC236}">
                    <a16:creationId xmlns:a16="http://schemas.microsoft.com/office/drawing/2014/main" id="{D40517CA-C4CC-DBAB-CFB8-9DDABCC8501B}"/>
                  </a:ext>
                </a:extLst>
              </p:cNvPr>
              <p:cNvSpPr/>
              <p:nvPr/>
            </p:nvSpPr>
            <p:spPr>
              <a:xfrm>
                <a:off x="0" y="0"/>
                <a:ext cx="3334396" cy="956227"/>
              </a:xfrm>
              <a:custGeom>
                <a:avLst/>
                <a:gdLst/>
                <a:ahLst/>
                <a:cxnLst/>
                <a:rect l="l" t="t" r="r" b="b"/>
                <a:pathLst>
                  <a:path w="3334396" h="956227">
                    <a:moveTo>
                      <a:pt x="3270896" y="74930"/>
                    </a:moveTo>
                    <a:cubicBezTo>
                      <a:pt x="3242956" y="30480"/>
                      <a:pt x="3193426" y="0"/>
                      <a:pt x="3136276" y="0"/>
                    </a:cubicBezTo>
                    <a:lnTo>
                      <a:pt x="158750" y="0"/>
                    </a:lnTo>
                    <a:cubicBezTo>
                      <a:pt x="71120" y="0"/>
                      <a:pt x="0" y="71120"/>
                      <a:pt x="0" y="158750"/>
                    </a:cubicBezTo>
                    <a:lnTo>
                      <a:pt x="0" y="754297"/>
                    </a:lnTo>
                    <a:cubicBezTo>
                      <a:pt x="0" y="806367"/>
                      <a:pt x="25400" y="852087"/>
                      <a:pt x="63500" y="881297"/>
                    </a:cubicBezTo>
                    <a:cubicBezTo>
                      <a:pt x="91440" y="925747"/>
                      <a:pt x="140970" y="956227"/>
                      <a:pt x="210346" y="956227"/>
                    </a:cubicBezTo>
                    <a:lnTo>
                      <a:pt x="3175646" y="956227"/>
                    </a:lnTo>
                    <a:cubicBezTo>
                      <a:pt x="3263276" y="956227"/>
                      <a:pt x="3334396" y="885107"/>
                      <a:pt x="3334396" y="797477"/>
                    </a:cubicBezTo>
                    <a:lnTo>
                      <a:pt x="3334396" y="201930"/>
                    </a:lnTo>
                    <a:cubicBezTo>
                      <a:pt x="3334396" y="149860"/>
                      <a:pt x="3308996" y="104140"/>
                      <a:pt x="3270896" y="74930"/>
                    </a:cubicBezTo>
                    <a:close/>
                    <a:moveTo>
                      <a:pt x="12700" y="754297"/>
                    </a:moveTo>
                    <a:lnTo>
                      <a:pt x="12700" y="158750"/>
                    </a:lnTo>
                    <a:cubicBezTo>
                      <a:pt x="12700" y="78740"/>
                      <a:pt x="78740" y="12700"/>
                      <a:pt x="158750" y="12700"/>
                    </a:cubicBezTo>
                    <a:lnTo>
                      <a:pt x="3136276" y="12700"/>
                    </a:lnTo>
                    <a:cubicBezTo>
                      <a:pt x="3216286" y="12700"/>
                      <a:pt x="3282326" y="78740"/>
                      <a:pt x="3282326" y="158750"/>
                    </a:cubicBezTo>
                    <a:lnTo>
                      <a:pt x="3282326" y="754297"/>
                    </a:lnTo>
                    <a:cubicBezTo>
                      <a:pt x="3282326" y="834307"/>
                      <a:pt x="3216286" y="900347"/>
                      <a:pt x="3136276" y="900347"/>
                    </a:cubicBezTo>
                    <a:lnTo>
                      <a:pt x="158750" y="900347"/>
                    </a:lnTo>
                    <a:cubicBezTo>
                      <a:pt x="78740" y="900347"/>
                      <a:pt x="12700" y="835577"/>
                      <a:pt x="12700" y="754297"/>
                    </a:cubicBezTo>
                    <a:close/>
                    <a:moveTo>
                      <a:pt x="3322966" y="797477"/>
                    </a:moveTo>
                    <a:cubicBezTo>
                      <a:pt x="3322966" y="877487"/>
                      <a:pt x="3255656" y="943527"/>
                      <a:pt x="3175646" y="943527"/>
                    </a:cubicBezTo>
                    <a:lnTo>
                      <a:pt x="210346" y="943527"/>
                    </a:lnTo>
                    <a:cubicBezTo>
                      <a:pt x="157480" y="943527"/>
                      <a:pt x="120650" y="927017"/>
                      <a:pt x="93980" y="899077"/>
                    </a:cubicBezTo>
                    <a:cubicBezTo>
                      <a:pt x="114300" y="907967"/>
                      <a:pt x="135890" y="913047"/>
                      <a:pt x="160020" y="913047"/>
                    </a:cubicBezTo>
                    <a:lnTo>
                      <a:pt x="3137546" y="913047"/>
                    </a:lnTo>
                    <a:cubicBezTo>
                      <a:pt x="3225176" y="913047"/>
                      <a:pt x="3296296" y="841927"/>
                      <a:pt x="3296296" y="754297"/>
                    </a:cubicBezTo>
                    <a:lnTo>
                      <a:pt x="3296296" y="158750"/>
                    </a:lnTo>
                    <a:cubicBezTo>
                      <a:pt x="3296296" y="140970"/>
                      <a:pt x="3292486" y="123190"/>
                      <a:pt x="3287406" y="106680"/>
                    </a:cubicBezTo>
                    <a:cubicBezTo>
                      <a:pt x="3308996" y="132080"/>
                      <a:pt x="3322966" y="165100"/>
                      <a:pt x="3322966" y="201930"/>
                    </a:cubicBezTo>
                    <a:lnTo>
                      <a:pt x="3322966" y="797477"/>
                    </a:lnTo>
                    <a:cubicBezTo>
                      <a:pt x="3322966" y="797477"/>
                      <a:pt x="3322966" y="797477"/>
                      <a:pt x="3322966" y="797477"/>
                    </a:cubicBezTo>
                    <a:close/>
                  </a:path>
                </a:pathLst>
              </a:custGeom>
              <a:gr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BR" sz="1600" b="0" i="0" u="none" strike="noStrike" kern="0" cap="none" spc="0" normalizeH="0" baseline="0" noProof="0">
                  <a:ln>
                    <a:noFill/>
                  </a:ln>
                  <a:solidFill>
                    <a:prstClr val="black"/>
                  </a:solidFill>
                  <a:effectLst/>
                  <a:uLnTx/>
                  <a:uFillTx/>
                  <a:latin typeface="Tenorite" panose="00000500000000000000" pitchFamily="2" charset="0"/>
                </a:endParaRPr>
              </a:p>
            </p:txBody>
          </p:sp>
        </p:grpSp>
        <p:sp>
          <p:nvSpPr>
            <p:cNvPr id="11" name="TextBox 15">
              <a:extLst>
                <a:ext uri="{FF2B5EF4-FFF2-40B4-BE49-F238E27FC236}">
                  <a16:creationId xmlns:a16="http://schemas.microsoft.com/office/drawing/2014/main" id="{4AE47EBE-7A5B-9CED-D987-6473A8B2EB14}"/>
                </a:ext>
              </a:extLst>
            </p:cNvPr>
            <p:cNvSpPr txBox="1"/>
            <p:nvPr/>
          </p:nvSpPr>
          <p:spPr>
            <a:xfrm>
              <a:off x="3434393" y="3178567"/>
              <a:ext cx="1733251" cy="461665"/>
            </a:xfrm>
            <a:prstGeom prst="rect">
              <a:avLst/>
            </a:prstGeom>
            <a:noFill/>
          </p:spPr>
          <p:txBody>
            <a:bodyPr wrap="square">
              <a:spAutoFit/>
            </a:bodyPr>
            <a:lstStyle>
              <a:defPPr>
                <a:defRPr lang="pt-BR"/>
              </a:defPPr>
              <a:lvl1pPr algn="just">
                <a:defRPr sz="1400"/>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a:ln>
                    <a:noFill/>
                  </a:ln>
                  <a:solidFill>
                    <a:prstClr val="black"/>
                  </a:solidFill>
                  <a:effectLst/>
                  <a:uLnTx/>
                  <a:uFillTx/>
                  <a:latin typeface="Tenorite" panose="00000500000000000000" pitchFamily="2" charset="0"/>
                </a:rPr>
                <a:t>OPERADORAS / COOPERATIVAS</a:t>
              </a:r>
            </a:p>
          </p:txBody>
        </p:sp>
        <p:grpSp>
          <p:nvGrpSpPr>
            <p:cNvPr id="13" name="Group 7">
              <a:extLst>
                <a:ext uri="{FF2B5EF4-FFF2-40B4-BE49-F238E27FC236}">
                  <a16:creationId xmlns:a16="http://schemas.microsoft.com/office/drawing/2014/main" id="{79808402-64D3-B124-306F-43BD73004BA1}"/>
                </a:ext>
              </a:extLst>
            </p:cNvPr>
            <p:cNvGrpSpPr/>
            <p:nvPr/>
          </p:nvGrpSpPr>
          <p:grpSpPr>
            <a:xfrm>
              <a:off x="808910" y="3122065"/>
              <a:ext cx="1584000" cy="548915"/>
              <a:chOff x="0" y="0"/>
              <a:chExt cx="3334396" cy="956227"/>
            </a:xfrm>
            <a:solidFill>
              <a:srgbClr val="ED7D31">
                <a:lumMod val="40000"/>
                <a:lumOff val="60000"/>
              </a:srgbClr>
            </a:solidFill>
          </p:grpSpPr>
          <p:sp>
            <p:nvSpPr>
              <p:cNvPr id="53" name="Freeform 8">
                <a:extLst>
                  <a:ext uri="{FF2B5EF4-FFF2-40B4-BE49-F238E27FC236}">
                    <a16:creationId xmlns:a16="http://schemas.microsoft.com/office/drawing/2014/main" id="{85B6DB62-19C3-5BE6-6637-5FBDE93E2870}"/>
                  </a:ext>
                </a:extLst>
              </p:cNvPr>
              <p:cNvSpPr/>
              <p:nvPr/>
            </p:nvSpPr>
            <p:spPr>
              <a:xfrm>
                <a:off x="92710" y="106680"/>
                <a:ext cx="3230256" cy="836847"/>
              </a:xfrm>
              <a:custGeom>
                <a:avLst/>
                <a:gdLst/>
                <a:ahLst/>
                <a:cxnLst/>
                <a:rect l="l" t="t" r="r" b="b"/>
                <a:pathLst>
                  <a:path w="3230256" h="836847">
                    <a:moveTo>
                      <a:pt x="3203586" y="647617"/>
                    </a:moveTo>
                    <a:cubicBezTo>
                      <a:pt x="3203586" y="735247"/>
                      <a:pt x="3127386" y="806367"/>
                      <a:pt x="3046106" y="806367"/>
                    </a:cubicBezTo>
                    <a:lnTo>
                      <a:pt x="66040" y="806367"/>
                    </a:lnTo>
                    <a:cubicBezTo>
                      <a:pt x="43180" y="806367"/>
                      <a:pt x="20320" y="801287"/>
                      <a:pt x="0" y="792397"/>
                    </a:cubicBezTo>
                    <a:cubicBezTo>
                      <a:pt x="26670" y="820337"/>
                      <a:pt x="63500" y="836847"/>
                      <a:pt x="114715" y="836847"/>
                    </a:cubicBezTo>
                    <a:lnTo>
                      <a:pt x="3084206" y="836847"/>
                    </a:lnTo>
                    <a:cubicBezTo>
                      <a:pt x="3164216" y="836847"/>
                      <a:pt x="3230256" y="770807"/>
                      <a:pt x="3230256" y="690797"/>
                    </a:cubicBezTo>
                    <a:lnTo>
                      <a:pt x="3230256" y="95250"/>
                    </a:lnTo>
                    <a:cubicBezTo>
                      <a:pt x="3230256" y="58420"/>
                      <a:pt x="3216286" y="25400"/>
                      <a:pt x="3194696" y="0"/>
                    </a:cubicBezTo>
                    <a:cubicBezTo>
                      <a:pt x="3201046" y="16510"/>
                      <a:pt x="3203586" y="34290"/>
                      <a:pt x="3203586" y="52070"/>
                    </a:cubicBezTo>
                    <a:lnTo>
                      <a:pt x="3203586" y="647617"/>
                    </a:lnTo>
                    <a:lnTo>
                      <a:pt x="3203586" y="647617"/>
                    </a:lnTo>
                    <a:close/>
                  </a:path>
                </a:pathLst>
              </a:custGeom>
              <a:gr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prstClr val="black"/>
                  </a:solidFill>
                  <a:effectLst/>
                  <a:uLnTx/>
                  <a:uFillTx/>
                  <a:latin typeface="Tenorite" panose="00000500000000000000" pitchFamily="2" charset="0"/>
                </a:endParaRPr>
              </a:p>
            </p:txBody>
          </p:sp>
          <p:sp>
            <p:nvSpPr>
              <p:cNvPr id="59" name="Freeform 9">
                <a:extLst>
                  <a:ext uri="{FF2B5EF4-FFF2-40B4-BE49-F238E27FC236}">
                    <a16:creationId xmlns:a16="http://schemas.microsoft.com/office/drawing/2014/main" id="{366D7022-EE81-75BC-5B1B-23E517367C22}"/>
                  </a:ext>
                </a:extLst>
              </p:cNvPr>
              <p:cNvSpPr/>
              <p:nvPr/>
            </p:nvSpPr>
            <p:spPr>
              <a:xfrm>
                <a:off x="12700" y="12700"/>
                <a:ext cx="3269626" cy="887647"/>
              </a:xfrm>
              <a:custGeom>
                <a:avLst/>
                <a:gdLst/>
                <a:ahLst/>
                <a:cxnLst/>
                <a:rect l="l" t="t" r="r" b="b"/>
                <a:pathLst>
                  <a:path w="3269626" h="887647">
                    <a:moveTo>
                      <a:pt x="146050" y="887647"/>
                    </a:moveTo>
                    <a:lnTo>
                      <a:pt x="3123576" y="887647"/>
                    </a:lnTo>
                    <a:cubicBezTo>
                      <a:pt x="3203586" y="887647"/>
                      <a:pt x="3269626" y="821607"/>
                      <a:pt x="3269626" y="741597"/>
                    </a:cubicBezTo>
                    <a:lnTo>
                      <a:pt x="3269626" y="146050"/>
                    </a:lnTo>
                    <a:cubicBezTo>
                      <a:pt x="3269626" y="66040"/>
                      <a:pt x="3203586" y="0"/>
                      <a:pt x="3123576" y="0"/>
                    </a:cubicBezTo>
                    <a:lnTo>
                      <a:pt x="146050" y="0"/>
                    </a:lnTo>
                    <a:cubicBezTo>
                      <a:pt x="66040" y="0"/>
                      <a:pt x="0" y="66040"/>
                      <a:pt x="0" y="146050"/>
                    </a:cubicBezTo>
                    <a:lnTo>
                      <a:pt x="0" y="741597"/>
                    </a:lnTo>
                    <a:cubicBezTo>
                      <a:pt x="0" y="822877"/>
                      <a:pt x="66040" y="887647"/>
                      <a:pt x="146050" y="887647"/>
                    </a:cubicBezTo>
                    <a:close/>
                  </a:path>
                </a:pathLst>
              </a:custGeom>
              <a:gr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prstClr val="black"/>
                  </a:solidFill>
                  <a:effectLst/>
                  <a:uLnTx/>
                  <a:uFillTx/>
                  <a:latin typeface="Tenorite" panose="00000500000000000000" pitchFamily="2" charset="0"/>
                </a:endParaRPr>
              </a:p>
            </p:txBody>
          </p:sp>
          <p:sp>
            <p:nvSpPr>
              <p:cNvPr id="60" name="Freeform 10">
                <a:extLst>
                  <a:ext uri="{FF2B5EF4-FFF2-40B4-BE49-F238E27FC236}">
                    <a16:creationId xmlns:a16="http://schemas.microsoft.com/office/drawing/2014/main" id="{904E4BD1-F574-3AA6-BA1C-858C6E110160}"/>
                  </a:ext>
                </a:extLst>
              </p:cNvPr>
              <p:cNvSpPr/>
              <p:nvPr/>
            </p:nvSpPr>
            <p:spPr>
              <a:xfrm>
                <a:off x="0" y="0"/>
                <a:ext cx="3334396" cy="956227"/>
              </a:xfrm>
              <a:custGeom>
                <a:avLst/>
                <a:gdLst/>
                <a:ahLst/>
                <a:cxnLst/>
                <a:rect l="l" t="t" r="r" b="b"/>
                <a:pathLst>
                  <a:path w="3334396" h="956227">
                    <a:moveTo>
                      <a:pt x="3270896" y="74930"/>
                    </a:moveTo>
                    <a:cubicBezTo>
                      <a:pt x="3242956" y="30480"/>
                      <a:pt x="3193426" y="0"/>
                      <a:pt x="3136276" y="0"/>
                    </a:cubicBezTo>
                    <a:lnTo>
                      <a:pt x="158750" y="0"/>
                    </a:lnTo>
                    <a:cubicBezTo>
                      <a:pt x="71120" y="0"/>
                      <a:pt x="0" y="71120"/>
                      <a:pt x="0" y="158750"/>
                    </a:cubicBezTo>
                    <a:lnTo>
                      <a:pt x="0" y="754297"/>
                    </a:lnTo>
                    <a:cubicBezTo>
                      <a:pt x="0" y="806367"/>
                      <a:pt x="25400" y="852087"/>
                      <a:pt x="63500" y="881297"/>
                    </a:cubicBezTo>
                    <a:cubicBezTo>
                      <a:pt x="91440" y="925747"/>
                      <a:pt x="140970" y="956227"/>
                      <a:pt x="210346" y="956227"/>
                    </a:cubicBezTo>
                    <a:lnTo>
                      <a:pt x="3175646" y="956227"/>
                    </a:lnTo>
                    <a:cubicBezTo>
                      <a:pt x="3263276" y="956227"/>
                      <a:pt x="3334396" y="885107"/>
                      <a:pt x="3334396" y="797477"/>
                    </a:cubicBezTo>
                    <a:lnTo>
                      <a:pt x="3334396" y="201930"/>
                    </a:lnTo>
                    <a:cubicBezTo>
                      <a:pt x="3334396" y="149860"/>
                      <a:pt x="3308996" y="104140"/>
                      <a:pt x="3270896" y="74930"/>
                    </a:cubicBezTo>
                    <a:close/>
                    <a:moveTo>
                      <a:pt x="12700" y="754297"/>
                    </a:moveTo>
                    <a:lnTo>
                      <a:pt x="12700" y="158750"/>
                    </a:lnTo>
                    <a:cubicBezTo>
                      <a:pt x="12700" y="78740"/>
                      <a:pt x="78740" y="12700"/>
                      <a:pt x="158750" y="12700"/>
                    </a:cubicBezTo>
                    <a:lnTo>
                      <a:pt x="3136276" y="12700"/>
                    </a:lnTo>
                    <a:cubicBezTo>
                      <a:pt x="3216286" y="12700"/>
                      <a:pt x="3282326" y="78740"/>
                      <a:pt x="3282326" y="158750"/>
                    </a:cubicBezTo>
                    <a:lnTo>
                      <a:pt x="3282326" y="754297"/>
                    </a:lnTo>
                    <a:cubicBezTo>
                      <a:pt x="3282326" y="834307"/>
                      <a:pt x="3216286" y="900347"/>
                      <a:pt x="3136276" y="900347"/>
                    </a:cubicBezTo>
                    <a:lnTo>
                      <a:pt x="158750" y="900347"/>
                    </a:lnTo>
                    <a:cubicBezTo>
                      <a:pt x="78740" y="900347"/>
                      <a:pt x="12700" y="835577"/>
                      <a:pt x="12700" y="754297"/>
                    </a:cubicBezTo>
                    <a:close/>
                    <a:moveTo>
                      <a:pt x="3322966" y="797477"/>
                    </a:moveTo>
                    <a:cubicBezTo>
                      <a:pt x="3322966" y="877487"/>
                      <a:pt x="3255656" y="943527"/>
                      <a:pt x="3175646" y="943527"/>
                    </a:cubicBezTo>
                    <a:lnTo>
                      <a:pt x="210346" y="943527"/>
                    </a:lnTo>
                    <a:cubicBezTo>
                      <a:pt x="157480" y="943527"/>
                      <a:pt x="120650" y="927017"/>
                      <a:pt x="93980" y="899077"/>
                    </a:cubicBezTo>
                    <a:cubicBezTo>
                      <a:pt x="114300" y="907967"/>
                      <a:pt x="135890" y="913047"/>
                      <a:pt x="160020" y="913047"/>
                    </a:cubicBezTo>
                    <a:lnTo>
                      <a:pt x="3137546" y="913047"/>
                    </a:lnTo>
                    <a:cubicBezTo>
                      <a:pt x="3225176" y="913047"/>
                      <a:pt x="3296296" y="841927"/>
                      <a:pt x="3296296" y="754297"/>
                    </a:cubicBezTo>
                    <a:lnTo>
                      <a:pt x="3296296" y="158750"/>
                    </a:lnTo>
                    <a:cubicBezTo>
                      <a:pt x="3296296" y="140970"/>
                      <a:pt x="3292486" y="123190"/>
                      <a:pt x="3287406" y="106680"/>
                    </a:cubicBezTo>
                    <a:cubicBezTo>
                      <a:pt x="3308996" y="132080"/>
                      <a:pt x="3322966" y="165100"/>
                      <a:pt x="3322966" y="201930"/>
                    </a:cubicBezTo>
                    <a:lnTo>
                      <a:pt x="3322966" y="797477"/>
                    </a:lnTo>
                    <a:cubicBezTo>
                      <a:pt x="3322966" y="797477"/>
                      <a:pt x="3322966" y="797477"/>
                      <a:pt x="3322966" y="797477"/>
                    </a:cubicBezTo>
                    <a:close/>
                  </a:path>
                </a:pathLst>
              </a:custGeom>
              <a:gr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1200" cap="none" spc="0" normalizeH="0" baseline="0" noProof="0">
                  <a:ln>
                    <a:noFill/>
                  </a:ln>
                  <a:solidFill>
                    <a:prstClr val="black"/>
                  </a:solidFill>
                  <a:effectLst/>
                  <a:uLnTx/>
                  <a:uFillTx/>
                  <a:latin typeface="Tenorite" panose="00000500000000000000" pitchFamily="2" charset="0"/>
                </a:endParaRPr>
              </a:p>
            </p:txBody>
          </p:sp>
        </p:grpSp>
        <p:sp>
          <p:nvSpPr>
            <p:cNvPr id="14" name="TextBox 16">
              <a:extLst>
                <a:ext uri="{FF2B5EF4-FFF2-40B4-BE49-F238E27FC236}">
                  <a16:creationId xmlns:a16="http://schemas.microsoft.com/office/drawing/2014/main" id="{1792BA70-761F-2655-C3B5-5117DA55D10C}"/>
                </a:ext>
              </a:extLst>
            </p:cNvPr>
            <p:cNvSpPr txBox="1"/>
            <p:nvPr/>
          </p:nvSpPr>
          <p:spPr>
            <a:xfrm>
              <a:off x="625858" y="3225093"/>
              <a:ext cx="2038188" cy="307777"/>
            </a:xfrm>
            <a:prstGeom prst="rect">
              <a:avLst/>
            </a:prstGeom>
            <a:noFill/>
          </p:spPr>
          <p:txBody>
            <a:bodyPr wrap="square">
              <a:spAutoFit/>
            </a:bodyPr>
            <a:lstStyle>
              <a:defPPr>
                <a:defRPr lang="pt-BR"/>
              </a:defPPr>
              <a:lvl1pPr algn="just">
                <a:defRPr sz="1400"/>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prstClr val="black"/>
                  </a:solidFill>
                  <a:effectLst/>
                  <a:uLnTx/>
                  <a:uFillTx/>
                  <a:latin typeface="Tenorite" panose="00000500000000000000" pitchFamily="2" charset="0"/>
                </a:rPr>
                <a:t>USUÁRIO</a:t>
              </a:r>
            </a:p>
          </p:txBody>
        </p:sp>
        <p:grpSp>
          <p:nvGrpSpPr>
            <p:cNvPr id="16" name="Group 11">
              <a:extLst>
                <a:ext uri="{FF2B5EF4-FFF2-40B4-BE49-F238E27FC236}">
                  <a16:creationId xmlns:a16="http://schemas.microsoft.com/office/drawing/2014/main" id="{E39D2488-FA40-56BD-90FF-541277C9D020}"/>
                </a:ext>
              </a:extLst>
            </p:cNvPr>
            <p:cNvGrpSpPr/>
            <p:nvPr/>
          </p:nvGrpSpPr>
          <p:grpSpPr>
            <a:xfrm>
              <a:off x="6270862" y="3085775"/>
              <a:ext cx="1584000" cy="561461"/>
              <a:chOff x="0" y="0"/>
              <a:chExt cx="3334396" cy="956227"/>
            </a:xfrm>
          </p:grpSpPr>
          <p:sp>
            <p:nvSpPr>
              <p:cNvPr id="46" name="Freeform 12">
                <a:extLst>
                  <a:ext uri="{FF2B5EF4-FFF2-40B4-BE49-F238E27FC236}">
                    <a16:creationId xmlns:a16="http://schemas.microsoft.com/office/drawing/2014/main" id="{56A5ECE4-4B20-959B-4F48-BD9E65A6F22D}"/>
                  </a:ext>
                </a:extLst>
              </p:cNvPr>
              <p:cNvSpPr/>
              <p:nvPr/>
            </p:nvSpPr>
            <p:spPr>
              <a:xfrm>
                <a:off x="92710" y="106680"/>
                <a:ext cx="3230256" cy="836847"/>
              </a:xfrm>
              <a:custGeom>
                <a:avLst/>
                <a:gdLst/>
                <a:ahLst/>
                <a:cxnLst/>
                <a:rect l="l" t="t" r="r" b="b"/>
                <a:pathLst>
                  <a:path w="3230256" h="836847">
                    <a:moveTo>
                      <a:pt x="3203586" y="647617"/>
                    </a:moveTo>
                    <a:cubicBezTo>
                      <a:pt x="3203586" y="735247"/>
                      <a:pt x="3127386" y="806367"/>
                      <a:pt x="3046106" y="806367"/>
                    </a:cubicBezTo>
                    <a:lnTo>
                      <a:pt x="66040" y="806367"/>
                    </a:lnTo>
                    <a:cubicBezTo>
                      <a:pt x="43180" y="806367"/>
                      <a:pt x="20320" y="801287"/>
                      <a:pt x="0" y="792397"/>
                    </a:cubicBezTo>
                    <a:cubicBezTo>
                      <a:pt x="26670" y="820337"/>
                      <a:pt x="63500" y="836847"/>
                      <a:pt x="114715" y="836847"/>
                    </a:cubicBezTo>
                    <a:lnTo>
                      <a:pt x="3084206" y="836847"/>
                    </a:lnTo>
                    <a:cubicBezTo>
                      <a:pt x="3164216" y="836847"/>
                      <a:pt x="3230256" y="770807"/>
                      <a:pt x="3230256" y="690797"/>
                    </a:cubicBezTo>
                    <a:lnTo>
                      <a:pt x="3230256" y="95250"/>
                    </a:lnTo>
                    <a:cubicBezTo>
                      <a:pt x="3230256" y="58420"/>
                      <a:pt x="3216286" y="25400"/>
                      <a:pt x="3194696" y="0"/>
                    </a:cubicBezTo>
                    <a:cubicBezTo>
                      <a:pt x="3201046" y="16510"/>
                      <a:pt x="3203586" y="34290"/>
                      <a:pt x="3203586" y="52070"/>
                    </a:cubicBezTo>
                    <a:lnTo>
                      <a:pt x="3203586" y="647617"/>
                    </a:lnTo>
                    <a:lnTo>
                      <a:pt x="3203586" y="647617"/>
                    </a:lnTo>
                    <a:close/>
                  </a:path>
                </a:pathLst>
              </a:custGeom>
              <a:solidFill>
                <a:srgbClr val="659BD4"/>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BR" sz="1600" b="0" i="0" u="none" strike="noStrike" kern="0" cap="none" spc="0" normalizeH="0" baseline="0" noProof="0">
                  <a:ln>
                    <a:noFill/>
                  </a:ln>
                  <a:solidFill>
                    <a:prstClr val="black"/>
                  </a:solidFill>
                  <a:effectLst/>
                  <a:uLnTx/>
                  <a:uFillTx/>
                  <a:latin typeface="Tenorite" panose="00000500000000000000" pitchFamily="2" charset="0"/>
                </a:endParaRPr>
              </a:p>
            </p:txBody>
          </p:sp>
          <p:sp>
            <p:nvSpPr>
              <p:cNvPr id="49" name="Freeform 13">
                <a:extLst>
                  <a:ext uri="{FF2B5EF4-FFF2-40B4-BE49-F238E27FC236}">
                    <a16:creationId xmlns:a16="http://schemas.microsoft.com/office/drawing/2014/main" id="{0445BA3E-604A-F381-3484-FF71C1BC0EAD}"/>
                  </a:ext>
                </a:extLst>
              </p:cNvPr>
              <p:cNvSpPr/>
              <p:nvPr/>
            </p:nvSpPr>
            <p:spPr>
              <a:xfrm>
                <a:off x="12700" y="12700"/>
                <a:ext cx="3269626" cy="887647"/>
              </a:xfrm>
              <a:custGeom>
                <a:avLst/>
                <a:gdLst/>
                <a:ahLst/>
                <a:cxnLst/>
                <a:rect l="l" t="t" r="r" b="b"/>
                <a:pathLst>
                  <a:path w="3269626" h="887647">
                    <a:moveTo>
                      <a:pt x="146050" y="887647"/>
                    </a:moveTo>
                    <a:lnTo>
                      <a:pt x="3123576" y="887647"/>
                    </a:lnTo>
                    <a:cubicBezTo>
                      <a:pt x="3203586" y="887647"/>
                      <a:pt x="3269626" y="821607"/>
                      <a:pt x="3269626" y="741597"/>
                    </a:cubicBezTo>
                    <a:lnTo>
                      <a:pt x="3269626" y="146050"/>
                    </a:lnTo>
                    <a:cubicBezTo>
                      <a:pt x="3269626" y="66040"/>
                      <a:pt x="3203586" y="0"/>
                      <a:pt x="3123576" y="0"/>
                    </a:cubicBezTo>
                    <a:lnTo>
                      <a:pt x="146050" y="0"/>
                    </a:lnTo>
                    <a:cubicBezTo>
                      <a:pt x="66040" y="0"/>
                      <a:pt x="0" y="66040"/>
                      <a:pt x="0" y="146050"/>
                    </a:cubicBezTo>
                    <a:lnTo>
                      <a:pt x="0" y="741597"/>
                    </a:lnTo>
                    <a:cubicBezTo>
                      <a:pt x="0" y="822877"/>
                      <a:pt x="66040" y="887647"/>
                      <a:pt x="146050" y="887647"/>
                    </a:cubicBezTo>
                    <a:close/>
                  </a:path>
                </a:pathLst>
              </a:custGeom>
              <a:solidFill>
                <a:srgbClr val="BACBDD"/>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BR" sz="1600" b="0" i="0" u="none" strike="noStrike" kern="0" cap="none" spc="0" normalizeH="0" baseline="0" noProof="0">
                  <a:ln>
                    <a:noFill/>
                  </a:ln>
                  <a:solidFill>
                    <a:prstClr val="black"/>
                  </a:solidFill>
                  <a:effectLst/>
                  <a:uLnTx/>
                  <a:uFillTx/>
                  <a:latin typeface="Tenorite" panose="00000500000000000000" pitchFamily="2" charset="0"/>
                </a:endParaRPr>
              </a:p>
            </p:txBody>
          </p:sp>
          <p:sp>
            <p:nvSpPr>
              <p:cNvPr id="50" name="Freeform 14">
                <a:extLst>
                  <a:ext uri="{FF2B5EF4-FFF2-40B4-BE49-F238E27FC236}">
                    <a16:creationId xmlns:a16="http://schemas.microsoft.com/office/drawing/2014/main" id="{B4F65AB9-60B9-1647-5508-11E91EF5277D}"/>
                  </a:ext>
                </a:extLst>
              </p:cNvPr>
              <p:cNvSpPr/>
              <p:nvPr/>
            </p:nvSpPr>
            <p:spPr>
              <a:xfrm>
                <a:off x="0" y="0"/>
                <a:ext cx="3334396" cy="956227"/>
              </a:xfrm>
              <a:custGeom>
                <a:avLst/>
                <a:gdLst/>
                <a:ahLst/>
                <a:cxnLst/>
                <a:rect l="l" t="t" r="r" b="b"/>
                <a:pathLst>
                  <a:path w="3334396" h="956227">
                    <a:moveTo>
                      <a:pt x="3270896" y="74930"/>
                    </a:moveTo>
                    <a:cubicBezTo>
                      <a:pt x="3242956" y="30480"/>
                      <a:pt x="3193426" y="0"/>
                      <a:pt x="3136276" y="0"/>
                    </a:cubicBezTo>
                    <a:lnTo>
                      <a:pt x="158750" y="0"/>
                    </a:lnTo>
                    <a:cubicBezTo>
                      <a:pt x="71120" y="0"/>
                      <a:pt x="0" y="71120"/>
                      <a:pt x="0" y="158750"/>
                    </a:cubicBezTo>
                    <a:lnTo>
                      <a:pt x="0" y="754297"/>
                    </a:lnTo>
                    <a:cubicBezTo>
                      <a:pt x="0" y="806367"/>
                      <a:pt x="25400" y="852087"/>
                      <a:pt x="63500" y="881297"/>
                    </a:cubicBezTo>
                    <a:cubicBezTo>
                      <a:pt x="91440" y="925747"/>
                      <a:pt x="140970" y="956227"/>
                      <a:pt x="210346" y="956227"/>
                    </a:cubicBezTo>
                    <a:lnTo>
                      <a:pt x="3175646" y="956227"/>
                    </a:lnTo>
                    <a:cubicBezTo>
                      <a:pt x="3263276" y="956227"/>
                      <a:pt x="3334396" y="885107"/>
                      <a:pt x="3334396" y="797477"/>
                    </a:cubicBezTo>
                    <a:lnTo>
                      <a:pt x="3334396" y="201930"/>
                    </a:lnTo>
                    <a:cubicBezTo>
                      <a:pt x="3334396" y="149860"/>
                      <a:pt x="3308996" y="104140"/>
                      <a:pt x="3270896" y="74930"/>
                    </a:cubicBezTo>
                    <a:close/>
                    <a:moveTo>
                      <a:pt x="12700" y="754297"/>
                    </a:moveTo>
                    <a:lnTo>
                      <a:pt x="12700" y="158750"/>
                    </a:lnTo>
                    <a:cubicBezTo>
                      <a:pt x="12700" y="78740"/>
                      <a:pt x="78740" y="12700"/>
                      <a:pt x="158750" y="12700"/>
                    </a:cubicBezTo>
                    <a:lnTo>
                      <a:pt x="3136276" y="12700"/>
                    </a:lnTo>
                    <a:cubicBezTo>
                      <a:pt x="3216286" y="12700"/>
                      <a:pt x="3282326" y="78740"/>
                      <a:pt x="3282326" y="158750"/>
                    </a:cubicBezTo>
                    <a:lnTo>
                      <a:pt x="3282326" y="754297"/>
                    </a:lnTo>
                    <a:cubicBezTo>
                      <a:pt x="3282326" y="834307"/>
                      <a:pt x="3216286" y="900347"/>
                      <a:pt x="3136276" y="900347"/>
                    </a:cubicBezTo>
                    <a:lnTo>
                      <a:pt x="158750" y="900347"/>
                    </a:lnTo>
                    <a:cubicBezTo>
                      <a:pt x="78740" y="900347"/>
                      <a:pt x="12700" y="835577"/>
                      <a:pt x="12700" y="754297"/>
                    </a:cubicBezTo>
                    <a:close/>
                    <a:moveTo>
                      <a:pt x="3322966" y="797477"/>
                    </a:moveTo>
                    <a:cubicBezTo>
                      <a:pt x="3322966" y="877487"/>
                      <a:pt x="3255656" y="943527"/>
                      <a:pt x="3175646" y="943527"/>
                    </a:cubicBezTo>
                    <a:lnTo>
                      <a:pt x="210346" y="943527"/>
                    </a:lnTo>
                    <a:cubicBezTo>
                      <a:pt x="157480" y="943527"/>
                      <a:pt x="120650" y="927017"/>
                      <a:pt x="93980" y="899077"/>
                    </a:cubicBezTo>
                    <a:cubicBezTo>
                      <a:pt x="114300" y="907967"/>
                      <a:pt x="135890" y="913047"/>
                      <a:pt x="160020" y="913047"/>
                    </a:cubicBezTo>
                    <a:lnTo>
                      <a:pt x="3137546" y="913047"/>
                    </a:lnTo>
                    <a:cubicBezTo>
                      <a:pt x="3225176" y="913047"/>
                      <a:pt x="3296296" y="841927"/>
                      <a:pt x="3296296" y="754297"/>
                    </a:cubicBezTo>
                    <a:lnTo>
                      <a:pt x="3296296" y="158750"/>
                    </a:lnTo>
                    <a:cubicBezTo>
                      <a:pt x="3296296" y="140970"/>
                      <a:pt x="3292486" y="123190"/>
                      <a:pt x="3287406" y="106680"/>
                    </a:cubicBezTo>
                    <a:cubicBezTo>
                      <a:pt x="3308996" y="132080"/>
                      <a:pt x="3322966" y="165100"/>
                      <a:pt x="3322966" y="201930"/>
                    </a:cubicBezTo>
                    <a:lnTo>
                      <a:pt x="3322966" y="797477"/>
                    </a:lnTo>
                    <a:cubicBezTo>
                      <a:pt x="3322966" y="797477"/>
                      <a:pt x="3322966" y="797477"/>
                      <a:pt x="3322966" y="797477"/>
                    </a:cubicBezTo>
                    <a:close/>
                  </a:path>
                </a:pathLst>
              </a:custGeom>
              <a:solidFill>
                <a:srgbClr val="659BD4"/>
              </a:solid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BR" sz="1600" b="0" i="0" u="none" strike="noStrike" kern="0" cap="none" spc="0" normalizeH="0" baseline="0" noProof="0">
                  <a:ln>
                    <a:noFill/>
                  </a:ln>
                  <a:solidFill>
                    <a:prstClr val="black"/>
                  </a:solidFill>
                  <a:effectLst/>
                  <a:uLnTx/>
                  <a:uFillTx/>
                  <a:latin typeface="Tenorite" panose="00000500000000000000" pitchFamily="2" charset="0"/>
                </a:endParaRPr>
              </a:p>
            </p:txBody>
          </p:sp>
        </p:grpSp>
        <p:sp>
          <p:nvSpPr>
            <p:cNvPr id="18" name="TextBox 17">
              <a:extLst>
                <a:ext uri="{FF2B5EF4-FFF2-40B4-BE49-F238E27FC236}">
                  <a16:creationId xmlns:a16="http://schemas.microsoft.com/office/drawing/2014/main" id="{EF6C6996-B389-1DF6-529C-3A6E8F2FAD91}"/>
                </a:ext>
              </a:extLst>
            </p:cNvPr>
            <p:cNvSpPr txBox="1"/>
            <p:nvPr/>
          </p:nvSpPr>
          <p:spPr>
            <a:xfrm>
              <a:off x="6063074" y="3184551"/>
              <a:ext cx="2038188" cy="307777"/>
            </a:xfrm>
            <a:prstGeom prst="rect">
              <a:avLst/>
            </a:prstGeom>
            <a:noFill/>
          </p:spPr>
          <p:txBody>
            <a:bodyPr wrap="square">
              <a:spAutoFit/>
            </a:bodyPr>
            <a:lstStyle>
              <a:defPPr>
                <a:defRPr lang="pt-BR"/>
              </a:defPPr>
              <a:lvl1pPr algn="just">
                <a:defRPr sz="1400"/>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prstClr val="black"/>
                  </a:solidFill>
                  <a:effectLst/>
                  <a:uLnTx/>
                  <a:uFillTx/>
                  <a:latin typeface="Tenorite" panose="00000500000000000000" pitchFamily="2" charset="0"/>
                </a:rPr>
                <a:t>PRESTADORES</a:t>
              </a:r>
            </a:p>
          </p:txBody>
        </p:sp>
        <p:sp>
          <p:nvSpPr>
            <p:cNvPr id="23" name="Freeform 20">
              <a:extLst>
                <a:ext uri="{FF2B5EF4-FFF2-40B4-BE49-F238E27FC236}">
                  <a16:creationId xmlns:a16="http://schemas.microsoft.com/office/drawing/2014/main" id="{3495F313-47E9-3F95-5C1C-E5C2636AD153}"/>
                </a:ext>
              </a:extLst>
            </p:cNvPr>
            <p:cNvSpPr/>
            <p:nvPr/>
          </p:nvSpPr>
          <p:spPr>
            <a:xfrm>
              <a:off x="2368174" y="4131143"/>
              <a:ext cx="2667055" cy="480387"/>
            </a:xfrm>
            <a:custGeom>
              <a:avLst/>
              <a:gdLst/>
              <a:ahLst/>
              <a:cxnLst/>
              <a:rect l="l" t="t" r="r" b="b"/>
              <a:pathLst>
                <a:path w="4477524" h="1636544">
                  <a:moveTo>
                    <a:pt x="146050" y="1636544"/>
                  </a:moveTo>
                  <a:lnTo>
                    <a:pt x="4331474" y="1636544"/>
                  </a:lnTo>
                  <a:cubicBezTo>
                    <a:pt x="4411483" y="1636544"/>
                    <a:pt x="4477524" y="1570504"/>
                    <a:pt x="4477524" y="1490494"/>
                  </a:cubicBezTo>
                  <a:lnTo>
                    <a:pt x="4477524" y="146050"/>
                  </a:lnTo>
                  <a:cubicBezTo>
                    <a:pt x="4477524" y="66040"/>
                    <a:pt x="4411483" y="0"/>
                    <a:pt x="4331474" y="0"/>
                  </a:cubicBezTo>
                  <a:lnTo>
                    <a:pt x="146050" y="0"/>
                  </a:lnTo>
                  <a:cubicBezTo>
                    <a:pt x="66040" y="0"/>
                    <a:pt x="0" y="66040"/>
                    <a:pt x="0" y="146050"/>
                  </a:cubicBezTo>
                  <a:lnTo>
                    <a:pt x="0" y="1490494"/>
                  </a:lnTo>
                  <a:cubicBezTo>
                    <a:pt x="0" y="1571774"/>
                    <a:pt x="66040" y="1636544"/>
                    <a:pt x="146050" y="1636544"/>
                  </a:cubicBezTo>
                  <a:close/>
                </a:path>
              </a:pathLst>
            </a:custGeom>
            <a:solidFill>
              <a:srgbClr val="FFFFFF"/>
            </a:solidFill>
            <a:ln>
              <a:solidFill>
                <a:schemeClr val="tx1"/>
              </a:solidFill>
              <a:prstDash val="dashDot"/>
            </a:ln>
          </p:spPr>
          <p:txBody>
            <a:bodyPr lIns="180000" rIns="18000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1200" b="0" i="0" u="none" strike="noStrike" kern="0" cap="none" spc="0" normalizeH="0" baseline="0" noProof="0" dirty="0">
                  <a:ln>
                    <a:noFill/>
                  </a:ln>
                  <a:solidFill>
                    <a:prstClr val="black"/>
                  </a:solidFill>
                  <a:effectLst/>
                  <a:uLnTx/>
                  <a:uFillTx/>
                  <a:latin typeface="Tenorite" panose="00000500000000000000" pitchFamily="2" charset="0"/>
                  <a:ea typeface="Tahoma" panose="020B0604030504040204" pitchFamily="34" charset="0"/>
                  <a:cs typeface="Tahoma" panose="020B0604030504040204" pitchFamily="34" charset="0"/>
                </a:rPr>
                <a:t>TAXA DE ADMINISTRAÇÃO = X - Y</a:t>
              </a:r>
            </a:p>
          </p:txBody>
        </p:sp>
        <p:sp>
          <p:nvSpPr>
            <p:cNvPr id="27" name="CaixaDeTexto 26">
              <a:extLst>
                <a:ext uri="{FF2B5EF4-FFF2-40B4-BE49-F238E27FC236}">
                  <a16:creationId xmlns:a16="http://schemas.microsoft.com/office/drawing/2014/main" id="{08675F6B-779C-F55F-38B8-81133270B73B}"/>
                </a:ext>
              </a:extLst>
            </p:cNvPr>
            <p:cNvSpPr txBox="1"/>
            <p:nvPr/>
          </p:nvSpPr>
          <p:spPr>
            <a:xfrm>
              <a:off x="2575962" y="2222719"/>
              <a:ext cx="650760" cy="400110"/>
            </a:xfrm>
            <a:prstGeom prst="rect">
              <a:avLst/>
            </a:prstGeom>
            <a:noFill/>
          </p:spPr>
          <p:txBody>
            <a:bodyPr wrap="square" anchor="ctr">
              <a:spAutoFit/>
            </a:bodyPr>
            <a:lstStyle>
              <a:defPPr>
                <a:defRPr lang="pt-BR"/>
              </a:defPPr>
              <a:lvl1pPr algn="just">
                <a:defRPr sz="1400"/>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0" cap="none" spc="0" normalizeH="0" baseline="0" noProof="0" dirty="0">
                  <a:ln>
                    <a:noFill/>
                  </a:ln>
                  <a:solidFill>
                    <a:prstClr val="black"/>
                  </a:solidFill>
                  <a:effectLst/>
                  <a:uLnTx/>
                  <a:uFillTx/>
                  <a:latin typeface="Tenorite" panose="00000500000000000000" pitchFamily="2" charset="0"/>
                </a:rPr>
                <a:t>x</a:t>
              </a:r>
            </a:p>
          </p:txBody>
        </p:sp>
        <p:sp>
          <p:nvSpPr>
            <p:cNvPr id="29" name="CaixaDeTexto 28">
              <a:extLst>
                <a:ext uri="{FF2B5EF4-FFF2-40B4-BE49-F238E27FC236}">
                  <a16:creationId xmlns:a16="http://schemas.microsoft.com/office/drawing/2014/main" id="{BB105C03-D996-A51E-4094-2B853C949FA3}"/>
                </a:ext>
              </a:extLst>
            </p:cNvPr>
            <p:cNvSpPr txBox="1"/>
            <p:nvPr/>
          </p:nvSpPr>
          <p:spPr>
            <a:xfrm>
              <a:off x="5657182" y="2242062"/>
              <a:ext cx="780062" cy="400110"/>
            </a:xfrm>
            <a:prstGeom prst="rect">
              <a:avLst/>
            </a:prstGeom>
            <a:noFill/>
          </p:spPr>
          <p:txBody>
            <a:bodyPr wrap="square" anchor="ctr">
              <a:spAutoFit/>
            </a:bodyPr>
            <a:lstStyle>
              <a:defPPr>
                <a:defRPr lang="pt-BR"/>
              </a:defPPr>
              <a:lvl1pPr algn="just">
                <a:defRPr sz="1400"/>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0" cap="none" spc="0" normalizeH="0" baseline="0" noProof="0" dirty="0">
                  <a:ln>
                    <a:noFill/>
                  </a:ln>
                  <a:solidFill>
                    <a:prstClr val="black"/>
                  </a:solidFill>
                  <a:effectLst/>
                  <a:uLnTx/>
                  <a:uFillTx/>
                  <a:latin typeface="Tenorite" panose="00000500000000000000" pitchFamily="2" charset="0"/>
                </a:rPr>
                <a:t>y</a:t>
              </a:r>
            </a:p>
          </p:txBody>
        </p:sp>
        <p:sp>
          <p:nvSpPr>
            <p:cNvPr id="38" name="CaixaDeTexto 37">
              <a:extLst>
                <a:ext uri="{FF2B5EF4-FFF2-40B4-BE49-F238E27FC236}">
                  <a16:creationId xmlns:a16="http://schemas.microsoft.com/office/drawing/2014/main" id="{43A0500D-65E8-2CDE-DABC-506FC0E5B8BF}"/>
                </a:ext>
              </a:extLst>
            </p:cNvPr>
            <p:cNvSpPr txBox="1"/>
            <p:nvPr/>
          </p:nvSpPr>
          <p:spPr>
            <a:xfrm>
              <a:off x="4015289" y="4789134"/>
              <a:ext cx="650760" cy="400110"/>
            </a:xfrm>
            <a:prstGeom prst="rect">
              <a:avLst/>
            </a:prstGeom>
            <a:noFill/>
          </p:spPr>
          <p:txBody>
            <a:bodyPr wrap="square" anchor="ctr">
              <a:spAutoFit/>
            </a:bodyPr>
            <a:lstStyle>
              <a:defPPr>
                <a:defRPr lang="pt-BR"/>
              </a:defPPr>
              <a:lvl1pPr algn="just">
                <a:defRPr sz="1400"/>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pt-BR" sz="2000" b="1" i="0" u="none" strike="noStrike" kern="0" cap="none" spc="0" normalizeH="0" baseline="0" noProof="0" dirty="0">
                  <a:ln>
                    <a:noFill/>
                  </a:ln>
                  <a:solidFill>
                    <a:prstClr val="black"/>
                  </a:solidFill>
                  <a:effectLst/>
                  <a:uLnTx/>
                  <a:uFillTx/>
                  <a:latin typeface="Tenorite" panose="00000500000000000000" pitchFamily="2" charset="0"/>
                </a:rPr>
                <a:t>z</a:t>
              </a:r>
            </a:p>
          </p:txBody>
        </p:sp>
        <p:cxnSp>
          <p:nvCxnSpPr>
            <p:cNvPr id="40" name="Conector de Seta Reta 39">
              <a:extLst>
                <a:ext uri="{FF2B5EF4-FFF2-40B4-BE49-F238E27FC236}">
                  <a16:creationId xmlns:a16="http://schemas.microsoft.com/office/drawing/2014/main" id="{EB218580-FA02-43D9-B08F-70BB307655C7}"/>
                </a:ext>
              </a:extLst>
            </p:cNvPr>
            <p:cNvCxnSpPr>
              <a:cxnSpLocks/>
            </p:cNvCxnSpPr>
            <p:nvPr/>
          </p:nvCxnSpPr>
          <p:spPr>
            <a:xfrm>
              <a:off x="4831106" y="3629730"/>
              <a:ext cx="1407658" cy="2052268"/>
            </a:xfrm>
            <a:prstGeom prst="straightConnector1">
              <a:avLst/>
            </a:prstGeom>
            <a:noFill/>
            <a:ln w="19050" cap="flat" cmpd="sng" algn="ctr">
              <a:solidFill>
                <a:schemeClr val="accent6">
                  <a:lumMod val="50000"/>
                </a:schemeClr>
              </a:solidFill>
              <a:prstDash val="solid"/>
              <a:miter lim="800000"/>
              <a:tailEnd type="triangle"/>
            </a:ln>
            <a:effectLst/>
          </p:spPr>
        </p:cxnSp>
        <p:sp>
          <p:nvSpPr>
            <p:cNvPr id="41" name="Freeform 20">
              <a:extLst>
                <a:ext uri="{FF2B5EF4-FFF2-40B4-BE49-F238E27FC236}">
                  <a16:creationId xmlns:a16="http://schemas.microsoft.com/office/drawing/2014/main" id="{F555E2DA-EA1A-D2B8-11CF-31D36D80A583}"/>
                </a:ext>
              </a:extLst>
            </p:cNvPr>
            <p:cNvSpPr/>
            <p:nvPr/>
          </p:nvSpPr>
          <p:spPr>
            <a:xfrm>
              <a:off x="5148471" y="5773189"/>
              <a:ext cx="2948183" cy="418798"/>
            </a:xfrm>
            <a:custGeom>
              <a:avLst/>
              <a:gdLst/>
              <a:ahLst/>
              <a:cxnLst/>
              <a:rect l="l" t="t" r="r" b="b"/>
              <a:pathLst>
                <a:path w="4477524" h="1636544">
                  <a:moveTo>
                    <a:pt x="146050" y="1636544"/>
                  </a:moveTo>
                  <a:lnTo>
                    <a:pt x="4331474" y="1636544"/>
                  </a:lnTo>
                  <a:cubicBezTo>
                    <a:pt x="4411483" y="1636544"/>
                    <a:pt x="4477524" y="1570504"/>
                    <a:pt x="4477524" y="1490494"/>
                  </a:cubicBezTo>
                  <a:lnTo>
                    <a:pt x="4477524" y="146050"/>
                  </a:lnTo>
                  <a:cubicBezTo>
                    <a:pt x="4477524" y="66040"/>
                    <a:pt x="4411483" y="0"/>
                    <a:pt x="4331474" y="0"/>
                  </a:cubicBezTo>
                  <a:lnTo>
                    <a:pt x="146050" y="0"/>
                  </a:lnTo>
                  <a:cubicBezTo>
                    <a:pt x="66040" y="0"/>
                    <a:pt x="0" y="66040"/>
                    <a:pt x="0" y="146050"/>
                  </a:cubicBezTo>
                  <a:lnTo>
                    <a:pt x="0" y="1490494"/>
                  </a:lnTo>
                  <a:cubicBezTo>
                    <a:pt x="0" y="1571774"/>
                    <a:pt x="66040" y="1636544"/>
                    <a:pt x="146050" y="1636544"/>
                  </a:cubicBezTo>
                  <a:close/>
                </a:path>
              </a:pathLst>
            </a:custGeom>
            <a:noFill/>
            <a:ln>
              <a:noFill/>
            </a:ln>
          </p:spPr>
          <p:txBody>
            <a:bodyPr lIns="180000" rIns="180000" anchor="ct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600" b="1" i="0" u="none" strike="noStrike" kern="0" cap="none" spc="0" normalizeH="0" baseline="0" noProof="0" dirty="0">
                  <a:ln>
                    <a:noFill/>
                  </a:ln>
                  <a:solidFill>
                    <a:schemeClr val="accent6">
                      <a:lumMod val="50000"/>
                    </a:schemeClr>
                  </a:solidFill>
                  <a:effectLst/>
                  <a:uLnTx/>
                  <a:uFillTx/>
                  <a:latin typeface="Tenorite" panose="00000500000000000000" pitchFamily="2" charset="0"/>
                  <a:ea typeface="Tahoma" panose="020B0604030504040204" pitchFamily="34" charset="0"/>
                  <a:cs typeface="Tahoma" panose="020B0604030504040204" pitchFamily="34" charset="0"/>
                </a:rPr>
                <a:t>Repasse a cooperados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BR" sz="1600" b="1" i="0" u="none" strike="noStrike" kern="0" cap="none" spc="0" normalizeH="0" baseline="0" noProof="0" dirty="0">
                  <a:ln>
                    <a:noFill/>
                  </a:ln>
                  <a:solidFill>
                    <a:schemeClr val="accent6">
                      <a:lumMod val="50000"/>
                    </a:schemeClr>
                  </a:solidFill>
                  <a:effectLst/>
                  <a:uLnTx/>
                  <a:uFillTx/>
                  <a:latin typeface="Tenorite" panose="00000500000000000000" pitchFamily="2" charset="0"/>
                  <a:ea typeface="Tahoma" panose="020B0604030504040204" pitchFamily="34" charset="0"/>
                  <a:cs typeface="Tahoma" panose="020B0604030504040204" pitchFamily="34" charset="0"/>
                </a:rPr>
                <a:t>ATO COOPERATIVO</a:t>
              </a:r>
            </a:p>
          </p:txBody>
        </p:sp>
        <p:sp>
          <p:nvSpPr>
            <p:cNvPr id="66" name="Colchete Esquerdo 65">
              <a:extLst>
                <a:ext uri="{FF2B5EF4-FFF2-40B4-BE49-F238E27FC236}">
                  <a16:creationId xmlns:a16="http://schemas.microsoft.com/office/drawing/2014/main" id="{971A476F-45C4-AE28-11C3-CAE3A29F0AD6}"/>
                </a:ext>
              </a:extLst>
            </p:cNvPr>
            <p:cNvSpPr/>
            <p:nvPr/>
          </p:nvSpPr>
          <p:spPr>
            <a:xfrm rot="16200000" flipV="1">
              <a:off x="3935235" y="1407583"/>
              <a:ext cx="1124449" cy="5895120"/>
            </a:xfrm>
            <a:prstGeom prst="leftBracket">
              <a:avLst>
                <a:gd name="adj" fmla="val 116805"/>
              </a:avLst>
            </a:prstGeom>
            <a:ln>
              <a:solidFill>
                <a:schemeClr val="tx1"/>
              </a:solidFill>
              <a:headEnd type="triangle"/>
              <a:tailEnd type="non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sz="1200" dirty="0">
                <a:latin typeface="Tenorite" panose="00000500000000000000" pitchFamily="2" charset="0"/>
              </a:endParaRPr>
            </a:p>
          </p:txBody>
        </p:sp>
        <p:sp>
          <p:nvSpPr>
            <p:cNvPr id="67" name="Colchete Esquerdo 66">
              <a:extLst>
                <a:ext uri="{FF2B5EF4-FFF2-40B4-BE49-F238E27FC236}">
                  <a16:creationId xmlns:a16="http://schemas.microsoft.com/office/drawing/2014/main" id="{23146991-B665-02AF-22A6-4B36D6D250CF}"/>
                </a:ext>
              </a:extLst>
            </p:cNvPr>
            <p:cNvSpPr/>
            <p:nvPr/>
          </p:nvSpPr>
          <p:spPr>
            <a:xfrm rot="5400000">
              <a:off x="2602386" y="1554993"/>
              <a:ext cx="371178" cy="2506853"/>
            </a:xfrm>
            <a:prstGeom prst="leftBracket">
              <a:avLst>
                <a:gd name="adj" fmla="val 96497"/>
              </a:avLst>
            </a:prstGeom>
            <a:ln>
              <a:solidFill>
                <a:schemeClr val="tx1"/>
              </a:solidFill>
              <a:headEnd type="none"/>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sz="1200" dirty="0">
                <a:latin typeface="Tenorite" panose="00000500000000000000" pitchFamily="2" charset="0"/>
              </a:endParaRPr>
            </a:p>
          </p:txBody>
        </p:sp>
        <p:sp>
          <p:nvSpPr>
            <p:cNvPr id="68" name="Colchete Esquerdo 67">
              <a:extLst>
                <a:ext uri="{FF2B5EF4-FFF2-40B4-BE49-F238E27FC236}">
                  <a16:creationId xmlns:a16="http://schemas.microsoft.com/office/drawing/2014/main" id="{43AFD569-82D1-A7BB-493B-4FBCA2F564FD}"/>
                </a:ext>
              </a:extLst>
            </p:cNvPr>
            <p:cNvSpPr/>
            <p:nvPr/>
          </p:nvSpPr>
          <p:spPr>
            <a:xfrm rot="5400000">
              <a:off x="5765560" y="1554993"/>
              <a:ext cx="371178" cy="2506853"/>
            </a:xfrm>
            <a:prstGeom prst="leftBracket">
              <a:avLst>
                <a:gd name="adj" fmla="val 96497"/>
              </a:avLst>
            </a:prstGeom>
            <a:ln>
              <a:solidFill>
                <a:schemeClr val="tx1"/>
              </a:solidFill>
              <a:headEnd type="none"/>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sz="1200" dirty="0">
                <a:latin typeface="Tenorite" panose="00000500000000000000" pitchFamily="2" charset="0"/>
              </a:endParaRPr>
            </a:p>
          </p:txBody>
        </p:sp>
        <p:grpSp>
          <p:nvGrpSpPr>
            <p:cNvPr id="71" name="Agrupar 70">
              <a:extLst>
                <a:ext uri="{FF2B5EF4-FFF2-40B4-BE49-F238E27FC236}">
                  <a16:creationId xmlns:a16="http://schemas.microsoft.com/office/drawing/2014/main" id="{05693022-FB61-735A-AB22-670897A3F94A}"/>
                </a:ext>
              </a:extLst>
            </p:cNvPr>
            <p:cNvGrpSpPr/>
            <p:nvPr/>
          </p:nvGrpSpPr>
          <p:grpSpPr>
            <a:xfrm>
              <a:off x="7962509" y="2025511"/>
              <a:ext cx="3511420" cy="3979389"/>
              <a:chOff x="8061730" y="1470169"/>
              <a:chExt cx="3511420" cy="3979389"/>
            </a:xfrm>
          </p:grpSpPr>
          <p:sp>
            <p:nvSpPr>
              <p:cNvPr id="35" name="Chave Esquerda 34">
                <a:extLst>
                  <a:ext uri="{FF2B5EF4-FFF2-40B4-BE49-F238E27FC236}">
                    <a16:creationId xmlns:a16="http://schemas.microsoft.com/office/drawing/2014/main" id="{2999F0A5-D0B7-48FF-BFE4-C54C0FF9B93B}"/>
                  </a:ext>
                </a:extLst>
              </p:cNvPr>
              <p:cNvSpPr/>
              <p:nvPr/>
            </p:nvSpPr>
            <p:spPr>
              <a:xfrm>
                <a:off x="8061730" y="1609845"/>
                <a:ext cx="350765" cy="3630314"/>
              </a:xfrm>
              <a:prstGeom prst="leftBrace">
                <a:avLst>
                  <a:gd name="adj1" fmla="val 67730"/>
                  <a:gd name="adj2" fmla="val 34377"/>
                </a:avLst>
              </a:prstGeom>
              <a:noFill/>
              <a:ln w="6350" cap="flat" cmpd="sng" algn="ctr">
                <a:solidFill>
                  <a:srgbClr val="4472C4"/>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BR" sz="1800" b="0" i="0" u="none" strike="noStrike" kern="0" cap="none" spc="0" normalizeH="0" baseline="0" noProof="0">
                  <a:ln>
                    <a:noFill/>
                  </a:ln>
                  <a:solidFill>
                    <a:prstClr val="black"/>
                  </a:solidFill>
                  <a:effectLst/>
                  <a:uLnTx/>
                  <a:uFillTx/>
                  <a:latin typeface="Tenorite" panose="00000500000000000000" pitchFamily="2" charset="0"/>
                </a:endParaRPr>
              </a:p>
            </p:txBody>
          </p:sp>
          <p:sp>
            <p:nvSpPr>
              <p:cNvPr id="69" name="Freeform 20">
                <a:extLst>
                  <a:ext uri="{FF2B5EF4-FFF2-40B4-BE49-F238E27FC236}">
                    <a16:creationId xmlns:a16="http://schemas.microsoft.com/office/drawing/2014/main" id="{636B5EB4-CCCE-B000-E4A1-6D9EA954C7B5}"/>
                  </a:ext>
                </a:extLst>
              </p:cNvPr>
              <p:cNvSpPr/>
              <p:nvPr/>
            </p:nvSpPr>
            <p:spPr>
              <a:xfrm>
                <a:off x="8407887" y="1470169"/>
                <a:ext cx="3165263" cy="3979389"/>
              </a:xfrm>
              <a:custGeom>
                <a:avLst/>
                <a:gdLst/>
                <a:ahLst/>
                <a:cxnLst/>
                <a:rect l="l" t="t" r="r" b="b"/>
                <a:pathLst>
                  <a:path w="4477524" h="1636544">
                    <a:moveTo>
                      <a:pt x="146050" y="1636544"/>
                    </a:moveTo>
                    <a:lnTo>
                      <a:pt x="4331474" y="1636544"/>
                    </a:lnTo>
                    <a:cubicBezTo>
                      <a:pt x="4411483" y="1636544"/>
                      <a:pt x="4477524" y="1570504"/>
                      <a:pt x="4477524" y="1490494"/>
                    </a:cubicBezTo>
                    <a:lnTo>
                      <a:pt x="4477524" y="146050"/>
                    </a:lnTo>
                    <a:cubicBezTo>
                      <a:pt x="4477524" y="66040"/>
                      <a:pt x="4411483" y="0"/>
                      <a:pt x="4331474" y="0"/>
                    </a:cubicBezTo>
                    <a:lnTo>
                      <a:pt x="146050" y="0"/>
                    </a:lnTo>
                    <a:cubicBezTo>
                      <a:pt x="66040" y="0"/>
                      <a:pt x="0" y="66040"/>
                      <a:pt x="0" y="146050"/>
                    </a:cubicBezTo>
                    <a:lnTo>
                      <a:pt x="0" y="1490494"/>
                    </a:lnTo>
                    <a:cubicBezTo>
                      <a:pt x="0" y="1571774"/>
                      <a:pt x="66040" y="1636544"/>
                      <a:pt x="146050" y="1636544"/>
                    </a:cubicBezTo>
                    <a:close/>
                  </a:path>
                </a:pathLst>
              </a:custGeom>
              <a:noFill/>
              <a:ln>
                <a:noFill/>
              </a:ln>
            </p:spPr>
            <p:txBody>
              <a:bodyPr lIns="180000" rIns="180000" anchor="ctr"/>
              <a:lstStyle/>
              <a:p>
                <a:r>
                  <a:rPr lang="pt-BR" sz="1100" b="1" dirty="0">
                    <a:latin typeface="Tenorite" panose="00000500000000000000" pitchFamily="2" charset="0"/>
                    <a:ea typeface="Tahoma" panose="020B0604030504040204" pitchFamily="34" charset="0"/>
                    <a:cs typeface="Tahoma" panose="020B0604030504040204" pitchFamily="34" charset="0"/>
                  </a:rPr>
                  <a:t>Indústria: </a:t>
                </a:r>
                <a:endParaRPr lang="pt-BR" sz="1100" dirty="0">
                  <a:latin typeface="Tenorite" panose="00000500000000000000" pitchFamily="2" charset="0"/>
                  <a:ea typeface="Tahoma" panose="020B0604030504040204" pitchFamily="34" charset="0"/>
                  <a:cs typeface="Tahoma" panose="020B0604030504040204" pitchFamily="34" charset="0"/>
                </a:endParaRPr>
              </a:p>
              <a:p>
                <a:pPr marL="171450" indent="-171450">
                  <a:buFont typeface="Arial" panose="020B0604020202020204" pitchFamily="34" charset="0"/>
                  <a:buChar char="•"/>
                </a:pPr>
                <a:r>
                  <a:rPr lang="pt-BR" sz="1100" dirty="0">
                    <a:latin typeface="Tenorite" panose="00000500000000000000" pitchFamily="2" charset="0"/>
                    <a:ea typeface="Tahoma" panose="020B0604030504040204" pitchFamily="34" charset="0"/>
                    <a:cs typeface="Tahoma" panose="020B0604030504040204" pitchFamily="34" charset="0"/>
                  </a:rPr>
                  <a:t>Equipamentos de EPI</a:t>
                </a:r>
              </a:p>
              <a:p>
                <a:pPr marL="171450" indent="-171450">
                  <a:buFont typeface="Arial" panose="020B0604020202020204" pitchFamily="34" charset="0"/>
                  <a:buChar char="•"/>
                </a:pPr>
                <a:r>
                  <a:rPr lang="pt-BR" sz="1100" dirty="0">
                    <a:latin typeface="Tenorite" panose="00000500000000000000" pitchFamily="2" charset="0"/>
                    <a:ea typeface="Tahoma" panose="020B0604030504040204" pitchFamily="34" charset="0"/>
                    <a:cs typeface="Tahoma" panose="020B0604030504040204" pitchFamily="34" charset="0"/>
                  </a:rPr>
                  <a:t>Máquinas e outros equipamentos</a:t>
                </a:r>
              </a:p>
              <a:p>
                <a:endParaRPr lang="pt-BR" sz="1100" dirty="0">
                  <a:latin typeface="Tenorite" panose="00000500000000000000" pitchFamily="2" charset="0"/>
                  <a:ea typeface="Tahoma" panose="020B0604030504040204" pitchFamily="34" charset="0"/>
                  <a:cs typeface="Tahoma" panose="020B0604030504040204" pitchFamily="34" charset="0"/>
                </a:endParaRPr>
              </a:p>
              <a:p>
                <a:r>
                  <a:rPr lang="pt-BR" sz="1100" b="1" dirty="0">
                    <a:latin typeface="Tenorite" panose="00000500000000000000" pitchFamily="2" charset="0"/>
                    <a:ea typeface="Tahoma" panose="020B0604030504040204" pitchFamily="34" charset="0"/>
                    <a:cs typeface="Tahoma" panose="020B0604030504040204" pitchFamily="34" charset="0"/>
                  </a:rPr>
                  <a:t>Serviços: </a:t>
                </a:r>
                <a:endParaRPr lang="pt-BR" sz="1100" dirty="0">
                  <a:latin typeface="Tenorite" panose="00000500000000000000" pitchFamily="2" charset="0"/>
                  <a:ea typeface="Tahoma" panose="020B0604030504040204" pitchFamily="34" charset="0"/>
                  <a:cs typeface="Tahoma" panose="020B0604030504040204" pitchFamily="34" charset="0"/>
                </a:endParaRPr>
              </a:p>
              <a:p>
                <a:pPr marL="171450" indent="-171450">
                  <a:buFont typeface="Arial" panose="020B0604020202020204" pitchFamily="34" charset="0"/>
                  <a:buChar char="•"/>
                </a:pPr>
                <a:r>
                  <a:rPr lang="pt-BR" sz="1100" dirty="0">
                    <a:latin typeface="Tenorite" panose="00000500000000000000" pitchFamily="2" charset="0"/>
                    <a:ea typeface="Tahoma" panose="020B0604030504040204" pitchFamily="34" charset="0"/>
                    <a:cs typeface="Tahoma" panose="020B0604030504040204" pitchFamily="34" charset="0"/>
                  </a:rPr>
                  <a:t>Hospitais </a:t>
                </a:r>
              </a:p>
              <a:p>
                <a:pPr marL="171450" indent="-171450">
                  <a:buFont typeface="Arial" panose="020B0604020202020204" pitchFamily="34" charset="0"/>
                  <a:buChar char="•"/>
                </a:pPr>
                <a:r>
                  <a:rPr lang="pt-BR" sz="1100" dirty="0">
                    <a:latin typeface="Tenorite" panose="00000500000000000000" pitchFamily="2" charset="0"/>
                    <a:ea typeface="Tahoma" panose="020B0604030504040204" pitchFamily="34" charset="0"/>
                    <a:cs typeface="Tahoma" panose="020B0604030504040204" pitchFamily="34" charset="0"/>
                  </a:rPr>
                  <a:t>Centros de Diagnóstico</a:t>
                </a:r>
              </a:p>
              <a:p>
                <a:pPr marL="171450" indent="-171450">
                  <a:buFont typeface="Arial" panose="020B0604020202020204" pitchFamily="34" charset="0"/>
                  <a:buChar char="•"/>
                </a:pPr>
                <a:r>
                  <a:rPr lang="pt-BR" sz="1100" dirty="0">
                    <a:latin typeface="Tenorite" panose="00000500000000000000" pitchFamily="2" charset="0"/>
                    <a:ea typeface="Tahoma" panose="020B0604030504040204" pitchFamily="34" charset="0"/>
                    <a:cs typeface="Tahoma" panose="020B0604030504040204" pitchFamily="34" charset="0"/>
                  </a:rPr>
                  <a:t>Serviços de Transporte/ Transporte </a:t>
                </a:r>
                <a:r>
                  <a:rPr lang="pt-BR" sz="1100" dirty="0" err="1">
                    <a:latin typeface="Tenorite" panose="00000500000000000000" pitchFamily="2" charset="0"/>
                    <a:ea typeface="Tahoma" panose="020B0604030504040204" pitchFamily="34" charset="0"/>
                    <a:cs typeface="Tahoma" panose="020B0604030504040204" pitchFamily="34" charset="0"/>
                  </a:rPr>
                  <a:t>Aeromédico</a:t>
                </a:r>
                <a:endParaRPr lang="pt-BR" sz="1100" dirty="0">
                  <a:latin typeface="Tenorite" panose="00000500000000000000" pitchFamily="2" charset="0"/>
                  <a:ea typeface="Tahoma" panose="020B0604030504040204" pitchFamily="34" charset="0"/>
                  <a:cs typeface="Tahoma" panose="020B0604030504040204" pitchFamily="34" charset="0"/>
                </a:endParaRPr>
              </a:p>
              <a:p>
                <a:pPr marL="171450" indent="-171450">
                  <a:buFont typeface="Arial" panose="020B0604020202020204" pitchFamily="34" charset="0"/>
                  <a:buChar char="•"/>
                </a:pPr>
                <a:r>
                  <a:rPr lang="pt-BR" sz="1100" dirty="0">
                    <a:latin typeface="Tenorite" panose="00000500000000000000" pitchFamily="2" charset="0"/>
                    <a:ea typeface="Tahoma" panose="020B0604030504040204" pitchFamily="34" charset="0"/>
                    <a:cs typeface="Tahoma" panose="020B0604030504040204" pitchFamily="34" charset="0"/>
                  </a:rPr>
                  <a:t>Serviços de Limpeza</a:t>
                </a:r>
              </a:p>
              <a:p>
                <a:pPr marL="171450" indent="-171450">
                  <a:buFont typeface="Arial" panose="020B0604020202020204" pitchFamily="34" charset="0"/>
                  <a:buChar char="•"/>
                </a:pPr>
                <a:r>
                  <a:rPr lang="pt-BR" sz="1100" dirty="0">
                    <a:latin typeface="Tenorite" panose="00000500000000000000" pitchFamily="2" charset="0"/>
                    <a:ea typeface="Tahoma" panose="020B0604030504040204" pitchFamily="34" charset="0"/>
                    <a:cs typeface="Tahoma" panose="020B0604030504040204" pitchFamily="34" charset="0"/>
                  </a:rPr>
                  <a:t>Serviços de Descarte de Resíduos </a:t>
                </a:r>
              </a:p>
              <a:p>
                <a:pPr marL="171450" indent="-171450">
                  <a:buFont typeface="Arial" panose="020B0604020202020204" pitchFamily="34" charset="0"/>
                  <a:buChar char="•"/>
                </a:pPr>
                <a:r>
                  <a:rPr lang="pt-BR" sz="1100" dirty="0">
                    <a:latin typeface="Tenorite" panose="00000500000000000000" pitchFamily="2" charset="0"/>
                    <a:ea typeface="Tahoma" panose="020B0604030504040204" pitchFamily="34" charset="0"/>
                    <a:cs typeface="Tahoma" panose="020B0604030504040204" pitchFamily="34" charset="0"/>
                  </a:rPr>
                  <a:t>Serviços de Enfermagem </a:t>
                </a:r>
              </a:p>
              <a:p>
                <a:pPr marL="171450" indent="-171450">
                  <a:buFont typeface="Arial" panose="020B0604020202020204" pitchFamily="34" charset="0"/>
                  <a:buChar char="•"/>
                </a:pPr>
                <a:r>
                  <a:rPr lang="pt-BR" sz="1100" dirty="0">
                    <a:latin typeface="Tenorite" panose="00000500000000000000" pitchFamily="2" charset="0"/>
                    <a:ea typeface="Tahoma" panose="020B0604030504040204" pitchFamily="34" charset="0"/>
                    <a:cs typeface="Tahoma" panose="020B0604030504040204" pitchFamily="34" charset="0"/>
                  </a:rPr>
                  <a:t>Serviços de Hotelaria/ Alimentação</a:t>
                </a:r>
              </a:p>
              <a:p>
                <a:pPr marL="171450" indent="-171450">
                  <a:buFont typeface="Arial" panose="020B0604020202020204" pitchFamily="34" charset="0"/>
                  <a:buChar char="•"/>
                </a:pPr>
                <a:r>
                  <a:rPr lang="pt-BR" sz="1100" dirty="0">
                    <a:latin typeface="Tenorite" panose="00000500000000000000" pitchFamily="2" charset="0"/>
                    <a:ea typeface="Tahoma" panose="020B0604030504040204" pitchFamily="34" charset="0"/>
                    <a:cs typeface="Tahoma" panose="020B0604030504040204" pitchFamily="34" charset="0"/>
                  </a:rPr>
                  <a:t>Administrativo/ Gestão/ Vendas</a:t>
                </a:r>
              </a:p>
              <a:p>
                <a:pPr marL="171450" indent="-171450">
                  <a:buFont typeface="Arial" panose="020B0604020202020204" pitchFamily="34" charset="0"/>
                  <a:buChar char="•"/>
                </a:pPr>
                <a:r>
                  <a:rPr lang="pt-BR" sz="1100" dirty="0">
                    <a:latin typeface="Tenorite" panose="00000500000000000000" pitchFamily="2" charset="0"/>
                    <a:ea typeface="Tahoma" panose="020B0604030504040204" pitchFamily="34" charset="0"/>
                    <a:cs typeface="Tahoma" panose="020B0604030504040204" pitchFamily="34" charset="0"/>
                  </a:rPr>
                  <a:t>Serviços diversos (auditorias, atuários, jurídicos, etc.)</a:t>
                </a:r>
              </a:p>
              <a:p>
                <a:pPr marL="171450" indent="-171450">
                  <a:buFont typeface="Arial" panose="020B0604020202020204" pitchFamily="34" charset="0"/>
                  <a:buChar char="•"/>
                </a:pPr>
                <a:endParaRPr lang="pt-BR" sz="1100" dirty="0">
                  <a:latin typeface="Tenorite" panose="00000500000000000000" pitchFamily="2" charset="0"/>
                  <a:ea typeface="Tahoma" panose="020B0604030504040204" pitchFamily="34" charset="0"/>
                  <a:cs typeface="Tahoma" panose="020B0604030504040204" pitchFamily="34" charset="0"/>
                </a:endParaRPr>
              </a:p>
              <a:p>
                <a:r>
                  <a:rPr lang="pt-BR" sz="1100" b="1" dirty="0">
                    <a:latin typeface="Tenorite" panose="00000500000000000000" pitchFamily="2" charset="0"/>
                    <a:ea typeface="Tahoma" panose="020B0604030504040204" pitchFamily="34" charset="0"/>
                    <a:cs typeface="Tahoma" panose="020B0604030504040204" pitchFamily="34" charset="0"/>
                  </a:rPr>
                  <a:t>Mercadorias</a:t>
                </a:r>
                <a:endParaRPr lang="pt-BR" sz="1100" dirty="0">
                  <a:latin typeface="Tenorite" panose="00000500000000000000" pitchFamily="2" charset="0"/>
                  <a:ea typeface="Tahoma" panose="020B0604030504040204" pitchFamily="34" charset="0"/>
                  <a:cs typeface="Tahoma" panose="020B0604030504040204" pitchFamily="34" charset="0"/>
                </a:endParaRPr>
              </a:p>
              <a:p>
                <a:pPr marL="171450" indent="-171450">
                  <a:buFont typeface="Arial" panose="020B0604020202020204" pitchFamily="34" charset="0"/>
                  <a:buChar char="•"/>
                </a:pPr>
                <a:r>
                  <a:rPr lang="pt-BR" sz="1100" dirty="0">
                    <a:latin typeface="Tenorite" panose="00000500000000000000" pitchFamily="2" charset="0"/>
                    <a:ea typeface="Tahoma" panose="020B0604030504040204" pitchFamily="34" charset="0"/>
                    <a:cs typeface="Tahoma" panose="020B0604030504040204" pitchFamily="34" charset="0"/>
                  </a:rPr>
                  <a:t>Materiais médico hospitalares/ insumos</a:t>
                </a:r>
              </a:p>
              <a:p>
                <a:pPr marL="171450" indent="-171450">
                  <a:buFont typeface="Arial" panose="020B0604020202020204" pitchFamily="34" charset="0"/>
                  <a:buChar char="•"/>
                </a:pPr>
                <a:r>
                  <a:rPr lang="pt-BR" sz="1100" dirty="0">
                    <a:latin typeface="Tenorite" panose="00000500000000000000" pitchFamily="2" charset="0"/>
                    <a:ea typeface="Tahoma" panose="020B0604030504040204" pitchFamily="34" charset="0"/>
                    <a:cs typeface="Tahoma" panose="020B0604030504040204" pitchFamily="34" charset="0"/>
                  </a:rPr>
                  <a:t>Insumos cirúrgicos (seringas, bisturis etc.) </a:t>
                </a:r>
              </a:p>
              <a:p>
                <a:pPr marL="171450" indent="-171450">
                  <a:buFont typeface="Arial" panose="020B0604020202020204" pitchFamily="34" charset="0"/>
                  <a:buChar char="•"/>
                </a:pPr>
                <a:r>
                  <a:rPr lang="pt-BR" sz="1100" dirty="0">
                    <a:latin typeface="Tenorite" panose="00000500000000000000" pitchFamily="2" charset="0"/>
                    <a:ea typeface="Tahoma" panose="020B0604030504040204" pitchFamily="34" charset="0"/>
                    <a:cs typeface="Tahoma" panose="020B0604030504040204" pitchFamily="34" charset="0"/>
                  </a:rPr>
                  <a:t>Farmácias em geral e medicamentos</a:t>
                </a:r>
              </a:p>
              <a:p>
                <a:pPr marL="171450" indent="-171450">
                  <a:buFont typeface="Arial" panose="020B0604020202020204" pitchFamily="34" charset="0"/>
                  <a:buChar char="•"/>
                </a:pPr>
                <a:r>
                  <a:rPr lang="pt-BR" sz="1100" dirty="0">
                    <a:latin typeface="Tenorite" panose="00000500000000000000" pitchFamily="2" charset="0"/>
                    <a:ea typeface="Tahoma" panose="020B0604030504040204" pitchFamily="34" charset="0"/>
                    <a:cs typeface="Tahoma" panose="020B0604030504040204" pitchFamily="34" charset="0"/>
                  </a:rPr>
                  <a:t>Órteses/ Próteses etc.</a:t>
                </a:r>
              </a:p>
            </p:txBody>
          </p:sp>
        </p:grpSp>
      </p:grpSp>
      <p:sp>
        <p:nvSpPr>
          <p:cNvPr id="2" name="CaixaDeTexto 1">
            <a:extLst>
              <a:ext uri="{FF2B5EF4-FFF2-40B4-BE49-F238E27FC236}">
                <a16:creationId xmlns:a16="http://schemas.microsoft.com/office/drawing/2014/main" id="{967E1092-AC7D-2060-88C0-0A60F118F6A6}"/>
              </a:ext>
            </a:extLst>
          </p:cNvPr>
          <p:cNvSpPr txBox="1"/>
          <p:nvPr/>
        </p:nvSpPr>
        <p:spPr>
          <a:xfrm>
            <a:off x="781970" y="137759"/>
            <a:ext cx="10738065" cy="2062103"/>
          </a:xfrm>
          <a:prstGeom prst="rect">
            <a:avLst/>
          </a:prstGeom>
          <a:noFill/>
        </p:spPr>
        <p:txBody>
          <a:bodyPr wrap="square">
            <a:spAutoFit/>
          </a:bodyPr>
          <a:lstStyle/>
          <a:p>
            <a:pPr algn="ctr"/>
            <a:r>
              <a:rPr lang="pt-BR" sz="2000" b="1" dirty="0">
                <a:solidFill>
                  <a:srgbClr val="171C66"/>
                </a:solidFill>
                <a:effectLst/>
                <a:latin typeface="Tenorite" panose="00000500000000000000" pitchFamily="2" charset="0"/>
                <a:ea typeface="Times New Roman" panose="02020603050405020304" pitchFamily="18" charset="0"/>
              </a:rPr>
              <a:t>Lei n.º 9.656/98</a:t>
            </a:r>
            <a:r>
              <a:rPr lang="pt-BR" sz="2000" dirty="0">
                <a:solidFill>
                  <a:srgbClr val="171C66"/>
                </a:solidFill>
                <a:effectLst/>
                <a:latin typeface="Tenorite" panose="00000500000000000000" pitchFamily="2" charset="0"/>
                <a:ea typeface="Times New Roman" panose="02020603050405020304" pitchFamily="18" charset="0"/>
              </a:rPr>
              <a:t> </a:t>
            </a:r>
          </a:p>
          <a:p>
            <a:pPr algn="ctr"/>
            <a:endParaRPr lang="pt-BR" sz="1350" dirty="0">
              <a:latin typeface="Tenorite" panose="00000500000000000000" pitchFamily="2" charset="0"/>
              <a:ea typeface="Calibri" panose="020F0502020204030204" pitchFamily="34" charset="0"/>
            </a:endParaRPr>
          </a:p>
          <a:p>
            <a:pPr algn="ctr"/>
            <a:endParaRPr lang="pt-BR" sz="1350" dirty="0">
              <a:effectLst/>
              <a:latin typeface="Tenorite" panose="00000500000000000000" pitchFamily="2" charset="0"/>
              <a:ea typeface="Calibri" panose="020F0502020204030204" pitchFamily="34" charset="0"/>
            </a:endParaRPr>
          </a:p>
          <a:p>
            <a:pPr algn="just"/>
            <a:r>
              <a:rPr lang="pt-BR" sz="1350" dirty="0">
                <a:effectLst/>
                <a:latin typeface="Tenorite" panose="00000500000000000000" pitchFamily="2" charset="0"/>
                <a:ea typeface="Times New Roman" panose="02020603050405020304" pitchFamily="18" charset="0"/>
              </a:rPr>
              <a:t>“</a:t>
            </a:r>
            <a:r>
              <a:rPr lang="pt-BR" sz="1350" i="1" dirty="0">
                <a:effectLst/>
                <a:latin typeface="Tenorite" panose="00000500000000000000" pitchFamily="2" charset="0"/>
                <a:ea typeface="Times New Roman" panose="02020603050405020304" pitchFamily="18" charset="0"/>
              </a:rPr>
              <a:t>Art. 1º (</a:t>
            </a:r>
            <a:r>
              <a:rPr lang="pt-BR" sz="1350" dirty="0">
                <a:effectLst/>
                <a:latin typeface="Tenorite" panose="00000500000000000000" pitchFamily="2" charset="0"/>
                <a:ea typeface="Times New Roman" panose="02020603050405020304" pitchFamily="18" charset="0"/>
              </a:rPr>
              <a:t>...)</a:t>
            </a:r>
            <a:endParaRPr lang="pt-BR" sz="1350" dirty="0">
              <a:effectLst/>
              <a:latin typeface="Tenorite" panose="00000500000000000000" pitchFamily="2" charset="0"/>
              <a:ea typeface="Calibri" panose="020F0502020204030204" pitchFamily="34" charset="0"/>
            </a:endParaRPr>
          </a:p>
          <a:p>
            <a:pPr algn="just"/>
            <a:r>
              <a:rPr lang="pt-BR" sz="1350" i="1" dirty="0">
                <a:effectLst/>
                <a:latin typeface="Tenorite" panose="00000500000000000000" pitchFamily="2" charset="0"/>
                <a:ea typeface="Times New Roman" panose="02020603050405020304" pitchFamily="18" charset="0"/>
              </a:rPr>
              <a:t>I - </a:t>
            </a:r>
            <a:r>
              <a:rPr lang="pt-BR" sz="1350" b="1" i="1" dirty="0">
                <a:effectLst/>
                <a:latin typeface="Tenorite" panose="00000500000000000000" pitchFamily="2" charset="0"/>
                <a:ea typeface="Times New Roman" panose="02020603050405020304" pitchFamily="18" charset="0"/>
              </a:rPr>
              <a:t>Plano Privado de Assistência à Saúde: prestação continuada de serviços ou cobertura de custos assistenciais a preço </a:t>
            </a:r>
            <a:r>
              <a:rPr lang="pt-BR" sz="1350" b="1" i="1" dirty="0" err="1">
                <a:effectLst/>
                <a:latin typeface="Tenorite" panose="00000500000000000000" pitchFamily="2" charset="0"/>
                <a:ea typeface="Times New Roman" panose="02020603050405020304" pitchFamily="18" charset="0"/>
              </a:rPr>
              <a:t>pré</a:t>
            </a:r>
            <a:r>
              <a:rPr lang="pt-BR" sz="1350" b="1" i="1" dirty="0">
                <a:effectLst/>
                <a:latin typeface="Tenorite" panose="00000500000000000000" pitchFamily="2" charset="0"/>
                <a:ea typeface="Times New Roman" panose="02020603050405020304" pitchFamily="18" charset="0"/>
              </a:rPr>
              <a:t> ou pós estabelecido, por prazo indeterminado, com a finalidade de GARANTIR, sem limite financeiro, a assistência à saúde, pela FACULDADE de acesso e atendimento por profissionais ou serviços de saúde, livremente escolhidos, integrantes ou não de rede credenciada, contratada ou referenciada, VISANDO a assistência médica, hospitalar e odontológica, a ser paga integral ou parcialmente às expensas da operadora contratada, mediante reembolso ou pagamento direto ao prestador, </a:t>
            </a:r>
            <a:r>
              <a:rPr lang="pt-BR" sz="1350" b="1" i="1" u="sng" dirty="0">
                <a:effectLst/>
                <a:highlight>
                  <a:srgbClr val="FFFF00"/>
                </a:highlight>
                <a:latin typeface="Tenorite" panose="00000500000000000000" pitchFamily="2" charset="0"/>
                <a:ea typeface="Times New Roman" panose="02020603050405020304" pitchFamily="18" charset="0"/>
              </a:rPr>
              <a:t>por conta e ordem do consumidor</a:t>
            </a:r>
            <a:r>
              <a:rPr lang="pt-BR" sz="1350" b="1" i="1" dirty="0">
                <a:effectLst/>
                <a:latin typeface="Tenorite" panose="00000500000000000000" pitchFamily="2" charset="0"/>
                <a:ea typeface="Times New Roman" panose="02020603050405020304" pitchFamily="18" charset="0"/>
              </a:rPr>
              <a:t>;</a:t>
            </a:r>
            <a:r>
              <a:rPr lang="pt-BR" sz="1350" i="1" dirty="0">
                <a:effectLst/>
                <a:latin typeface="Tenorite" panose="00000500000000000000" pitchFamily="2" charset="0"/>
                <a:ea typeface="Times New Roman" panose="02020603050405020304" pitchFamily="18" charset="0"/>
              </a:rPr>
              <a:t> (Lei 9.656/98)</a:t>
            </a:r>
            <a:r>
              <a:rPr lang="pt-BR" sz="1350" dirty="0">
                <a:effectLst/>
                <a:latin typeface="Tenorite" panose="00000500000000000000" pitchFamily="2" charset="0"/>
                <a:ea typeface="Times New Roman" panose="02020603050405020304" pitchFamily="18" charset="0"/>
              </a:rPr>
              <a:t>”  </a:t>
            </a:r>
            <a:endParaRPr lang="pt-BR" sz="1350" dirty="0">
              <a:effectLst/>
              <a:latin typeface="Tenorite" panose="00000500000000000000" pitchFamily="2" charset="0"/>
              <a:ea typeface="Calibri" panose="020F0502020204030204" pitchFamily="34" charset="0"/>
            </a:endParaRPr>
          </a:p>
        </p:txBody>
      </p:sp>
    </p:spTree>
    <p:extLst>
      <p:ext uri="{BB962C8B-B14F-4D97-AF65-F5344CB8AC3E}">
        <p14:creationId xmlns:p14="http://schemas.microsoft.com/office/powerpoint/2010/main" val="3079189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ixaDeTexto 6">
            <a:extLst>
              <a:ext uri="{FF2B5EF4-FFF2-40B4-BE49-F238E27FC236}">
                <a16:creationId xmlns:a16="http://schemas.microsoft.com/office/drawing/2014/main" id="{E37145B2-DFB2-75E2-6B49-AACB9F99D8D9}"/>
              </a:ext>
            </a:extLst>
          </p:cNvPr>
          <p:cNvSpPr txBox="1"/>
          <p:nvPr/>
        </p:nvSpPr>
        <p:spPr>
          <a:xfrm>
            <a:off x="6487443" y="1285402"/>
            <a:ext cx="5047919" cy="3539430"/>
          </a:xfrm>
          <a:prstGeom prst="rect">
            <a:avLst/>
          </a:prstGeom>
          <a:solidFill>
            <a:schemeClr val="bg1"/>
          </a:solidFill>
          <a:ln>
            <a:solidFill>
              <a:schemeClr val="accent2">
                <a:lumMod val="50000"/>
              </a:schemeClr>
            </a:solidFill>
          </a:ln>
          <a:effectLst>
            <a:outerShdw blurRad="63500" sx="102000" sy="102000" algn="ctr" rotWithShape="0">
              <a:prstClr val="black">
                <a:alpha val="40000"/>
              </a:prstClr>
            </a:outerShdw>
          </a:effectLst>
        </p:spPr>
        <p:txBody>
          <a:bodyPr wrap="square" lIns="288000" rtlCol="0">
            <a:spAutoFit/>
          </a:bodyPr>
          <a:lstStyle/>
          <a:p>
            <a:pPr marL="285750" indent="-285750" algn="just">
              <a:buFont typeface="Arial" panose="020B0604020202020204" pitchFamily="34" charset="0"/>
              <a:buChar char="•"/>
            </a:pPr>
            <a:endParaRPr lang="pt-BR" sz="1600" dirty="0">
              <a:latin typeface="Tenorite" panose="00000500000000000000" pitchFamily="2" charset="0"/>
            </a:endParaRPr>
          </a:p>
          <a:p>
            <a:pPr marL="285750" indent="-285750" algn="just">
              <a:buFont typeface="Arial" panose="020B0604020202020204" pitchFamily="34" charset="0"/>
              <a:buChar char="•"/>
            </a:pPr>
            <a:r>
              <a:rPr lang="pt-BR" sz="1600" dirty="0">
                <a:latin typeface="Tenorite" panose="00000500000000000000" pitchFamily="2" charset="0"/>
              </a:rPr>
              <a:t>Ingresso de:</a:t>
            </a:r>
          </a:p>
          <a:p>
            <a:pPr marL="742950" lvl="1" indent="-285750" algn="just">
              <a:buFont typeface="Arial" panose="020B0604020202020204" pitchFamily="34" charset="0"/>
              <a:buChar char="•"/>
            </a:pPr>
            <a:r>
              <a:rPr lang="pt-BR" sz="1600" dirty="0">
                <a:latin typeface="Tenorite" panose="00000500000000000000" pitchFamily="2" charset="0"/>
              </a:rPr>
              <a:t>Prêmios e corresponsabilidades</a:t>
            </a:r>
          </a:p>
          <a:p>
            <a:pPr marL="742950" lvl="1" indent="-285750" algn="just">
              <a:buFont typeface="Arial" panose="020B0604020202020204" pitchFamily="34" charset="0"/>
              <a:buChar char="•"/>
            </a:pPr>
            <a:r>
              <a:rPr lang="pt-BR" sz="1600" dirty="0">
                <a:latin typeface="Tenorite" panose="00000500000000000000" pitchFamily="2" charset="0"/>
              </a:rPr>
              <a:t>Receitas financeiras de ativos garantidores das reservas técnicas (quando liquidadas)</a:t>
            </a:r>
          </a:p>
          <a:p>
            <a:pPr marL="285750" indent="-285750" algn="just">
              <a:buFont typeface="Arial" panose="020B0604020202020204" pitchFamily="34" charset="0"/>
              <a:buChar char="•"/>
            </a:pPr>
            <a:endParaRPr lang="pt-BR" sz="1600" dirty="0">
              <a:latin typeface="Tenorite" panose="00000500000000000000" pitchFamily="2" charset="0"/>
            </a:endParaRPr>
          </a:p>
          <a:p>
            <a:pPr algn="ctr"/>
            <a:r>
              <a:rPr lang="pt-BR" sz="1600" b="1" dirty="0">
                <a:solidFill>
                  <a:srgbClr val="C00000"/>
                </a:solidFill>
                <a:latin typeface="Tenorite" panose="00000500000000000000" pitchFamily="2" charset="0"/>
              </a:rPr>
              <a:t>DEDUÇÕES</a:t>
            </a:r>
          </a:p>
          <a:p>
            <a:pPr algn="ctr"/>
            <a:endParaRPr lang="pt-BR" sz="1600" b="1" dirty="0">
              <a:solidFill>
                <a:srgbClr val="C00000"/>
              </a:solidFill>
              <a:latin typeface="Tenorite" panose="00000500000000000000" pitchFamily="2" charset="0"/>
            </a:endParaRPr>
          </a:p>
          <a:p>
            <a:pPr marL="342900" indent="-342900" algn="just">
              <a:buAutoNum type="arabicPeriod"/>
            </a:pPr>
            <a:r>
              <a:rPr lang="pt-BR" sz="1600" dirty="0">
                <a:latin typeface="Tenorite" panose="00000500000000000000" pitchFamily="2" charset="0"/>
              </a:rPr>
              <a:t>Custos assistenciais</a:t>
            </a:r>
          </a:p>
          <a:p>
            <a:pPr marL="342900" indent="-342900" algn="just">
              <a:buAutoNum type="arabicPeriod"/>
            </a:pPr>
            <a:r>
              <a:rPr lang="pt-BR" sz="1600" dirty="0">
                <a:latin typeface="Tenorite" panose="00000500000000000000" pitchFamily="2" charset="0"/>
              </a:rPr>
              <a:t>Cancelamentos de prêmios</a:t>
            </a:r>
          </a:p>
          <a:p>
            <a:pPr marL="342900" indent="-342900" algn="just">
              <a:buAutoNum type="arabicPeriod"/>
            </a:pPr>
            <a:r>
              <a:rPr lang="pt-BR" sz="1600" dirty="0">
                <a:latin typeface="Tenorite" panose="00000500000000000000" pitchFamily="2" charset="0"/>
              </a:rPr>
              <a:t>Serviços de intermediação</a:t>
            </a:r>
          </a:p>
          <a:p>
            <a:pPr marL="342900" indent="-342900" algn="just">
              <a:buAutoNum type="arabicPeriod"/>
            </a:pPr>
            <a:r>
              <a:rPr lang="pt-BR" sz="1600" dirty="0">
                <a:latin typeface="Tenorite" panose="00000500000000000000" pitchFamily="2" charset="0"/>
              </a:rPr>
              <a:t>Taxa de administração pagas à administradoras de benefícios e valores pagos a entidades do artigo 228.</a:t>
            </a:r>
          </a:p>
        </p:txBody>
      </p:sp>
      <p:sp>
        <p:nvSpPr>
          <p:cNvPr id="4" name="CaixaDeTexto 3">
            <a:extLst>
              <a:ext uri="{FF2B5EF4-FFF2-40B4-BE49-F238E27FC236}">
                <a16:creationId xmlns:a16="http://schemas.microsoft.com/office/drawing/2014/main" id="{127168D8-3235-4A1A-2C5A-FB2359131EA4}"/>
              </a:ext>
            </a:extLst>
          </p:cNvPr>
          <p:cNvSpPr txBox="1"/>
          <p:nvPr/>
        </p:nvSpPr>
        <p:spPr>
          <a:xfrm>
            <a:off x="6934201" y="732970"/>
            <a:ext cx="4154408" cy="646331"/>
          </a:xfrm>
          <a:prstGeom prst="rect">
            <a:avLst/>
          </a:prstGeom>
          <a:solidFill>
            <a:schemeClr val="accent2">
              <a:lumMod val="50000"/>
            </a:schemeClr>
          </a:solidFill>
        </p:spPr>
        <p:txBody>
          <a:bodyPr wrap="none" rtlCol="0">
            <a:noAutofit/>
          </a:bodyPr>
          <a:lstStyle/>
          <a:p>
            <a:pPr algn="ctr"/>
            <a:r>
              <a:rPr lang="pt-BR" b="1" dirty="0">
                <a:solidFill>
                  <a:schemeClr val="bg1"/>
                </a:solidFill>
                <a:latin typeface="Tenorite" panose="00000500000000000000" pitchFamily="2" charset="0"/>
              </a:rPr>
              <a:t>Base de cálculo no modelo IVA</a:t>
            </a:r>
          </a:p>
          <a:p>
            <a:pPr algn="ctr"/>
            <a:r>
              <a:rPr lang="pt-BR" b="1" dirty="0">
                <a:solidFill>
                  <a:schemeClr val="bg1"/>
                </a:solidFill>
                <a:latin typeface="Tenorite" panose="00000500000000000000" pitchFamily="2" charset="0"/>
              </a:rPr>
              <a:t>(Receita Bruta – PLP 68/2024)</a:t>
            </a:r>
          </a:p>
        </p:txBody>
      </p:sp>
      <p:sp>
        <p:nvSpPr>
          <p:cNvPr id="5" name="CaixaDeTexto 4">
            <a:extLst>
              <a:ext uri="{FF2B5EF4-FFF2-40B4-BE49-F238E27FC236}">
                <a16:creationId xmlns:a16="http://schemas.microsoft.com/office/drawing/2014/main" id="{7064D647-D314-3D33-1D93-5834FC1D952F}"/>
              </a:ext>
            </a:extLst>
          </p:cNvPr>
          <p:cNvSpPr txBox="1"/>
          <p:nvPr/>
        </p:nvSpPr>
        <p:spPr>
          <a:xfrm>
            <a:off x="656638" y="1285402"/>
            <a:ext cx="5047919" cy="3539430"/>
          </a:xfrm>
          <a:prstGeom prst="rect">
            <a:avLst/>
          </a:prstGeom>
          <a:solidFill>
            <a:schemeClr val="bg1"/>
          </a:solidFill>
          <a:ln>
            <a:solidFill>
              <a:schemeClr val="accent1">
                <a:lumMod val="50000"/>
              </a:schemeClr>
            </a:solidFill>
          </a:ln>
          <a:effectLst>
            <a:outerShdw blurRad="63500" sx="102000" sy="102000" algn="ctr" rotWithShape="0">
              <a:prstClr val="black">
                <a:alpha val="40000"/>
              </a:prstClr>
            </a:outerShdw>
          </a:effectLst>
        </p:spPr>
        <p:txBody>
          <a:bodyPr wrap="square" lIns="180000" tIns="72000" rIns="216000" rtlCol="0">
            <a:noAutofit/>
          </a:bodyPr>
          <a:lstStyle/>
          <a:p>
            <a:pPr marL="285750" indent="-285750" algn="just">
              <a:buFont typeface="Arial" panose="020B0604020202020204" pitchFamily="34" charset="0"/>
              <a:buChar char="•"/>
            </a:pPr>
            <a:endParaRPr lang="pt-BR" sz="1600" dirty="0">
              <a:latin typeface="Tenorite" panose="00000500000000000000" pitchFamily="2" charset="0"/>
            </a:endParaRPr>
          </a:p>
          <a:p>
            <a:pPr marL="285750" indent="-285750" algn="just">
              <a:buFont typeface="Arial" panose="020B0604020202020204" pitchFamily="34" charset="0"/>
              <a:buChar char="•"/>
            </a:pPr>
            <a:endParaRPr lang="pt-BR" sz="1600" dirty="0">
              <a:latin typeface="Tenorite" panose="00000500000000000000" pitchFamily="2" charset="0"/>
            </a:endParaRPr>
          </a:p>
          <a:p>
            <a:pPr marL="285750" indent="-285750" algn="just">
              <a:buFont typeface="Arial" panose="020B0604020202020204" pitchFamily="34" charset="0"/>
              <a:buChar char="•"/>
            </a:pPr>
            <a:r>
              <a:rPr lang="pt-BR" sz="1600" dirty="0">
                <a:latin typeface="Tenorite" panose="00000500000000000000" pitchFamily="2" charset="0"/>
              </a:rPr>
              <a:t>Ingresso de:</a:t>
            </a:r>
          </a:p>
          <a:p>
            <a:pPr marL="742950" lvl="1" indent="-285750" algn="just">
              <a:buFont typeface="Arial" panose="020B0604020202020204" pitchFamily="34" charset="0"/>
              <a:buChar char="•"/>
            </a:pPr>
            <a:r>
              <a:rPr lang="pt-BR" sz="1600" dirty="0">
                <a:latin typeface="Tenorite" panose="00000500000000000000" pitchFamily="2" charset="0"/>
              </a:rPr>
              <a:t>Vendas de planos</a:t>
            </a:r>
          </a:p>
          <a:p>
            <a:pPr algn="ctr"/>
            <a:endParaRPr lang="pt-BR" sz="1600" b="1" dirty="0">
              <a:solidFill>
                <a:srgbClr val="C00000"/>
              </a:solidFill>
              <a:latin typeface="Tenorite" panose="00000500000000000000" pitchFamily="2" charset="0"/>
            </a:endParaRPr>
          </a:p>
          <a:p>
            <a:pPr algn="ctr"/>
            <a:endParaRPr lang="pt-BR" sz="1600" b="1" dirty="0">
              <a:solidFill>
                <a:srgbClr val="C00000"/>
              </a:solidFill>
              <a:latin typeface="Tenorite" panose="00000500000000000000" pitchFamily="2" charset="0"/>
            </a:endParaRPr>
          </a:p>
          <a:p>
            <a:pPr algn="ctr"/>
            <a:r>
              <a:rPr lang="pt-BR" sz="1600" b="1" dirty="0">
                <a:solidFill>
                  <a:srgbClr val="C00000"/>
                </a:solidFill>
                <a:latin typeface="Tenorite" panose="00000500000000000000" pitchFamily="2" charset="0"/>
              </a:rPr>
              <a:t>DEDUÇÕES</a:t>
            </a:r>
          </a:p>
          <a:p>
            <a:pPr algn="ctr"/>
            <a:endParaRPr lang="pt-BR" sz="1600" b="1" dirty="0">
              <a:solidFill>
                <a:srgbClr val="C00000"/>
              </a:solidFill>
              <a:latin typeface="Tenorite" panose="00000500000000000000" pitchFamily="2" charset="0"/>
            </a:endParaRPr>
          </a:p>
          <a:p>
            <a:pPr marL="342900" indent="-342900" algn="just">
              <a:buAutoNum type="arabicPeriod"/>
            </a:pPr>
            <a:r>
              <a:rPr lang="pt-BR" sz="1600" dirty="0">
                <a:latin typeface="Tenorite" panose="00000500000000000000" pitchFamily="2" charset="0"/>
              </a:rPr>
              <a:t>Corresponsabilidades cedidas</a:t>
            </a:r>
          </a:p>
          <a:p>
            <a:pPr marL="342900" indent="-342900" algn="just">
              <a:buAutoNum type="arabicPeriod"/>
            </a:pPr>
            <a:r>
              <a:rPr lang="pt-BR" sz="1600" dirty="0">
                <a:latin typeface="Tenorite" panose="00000500000000000000" pitchFamily="2" charset="0"/>
              </a:rPr>
              <a:t>Parcelas das provisões técnicas</a:t>
            </a:r>
          </a:p>
          <a:p>
            <a:pPr marL="342900" indent="-342900" algn="just">
              <a:buAutoNum type="arabicPeriod"/>
            </a:pPr>
            <a:r>
              <a:rPr lang="pt-BR" sz="1600" dirty="0">
                <a:latin typeface="Tenorite" panose="00000500000000000000" pitchFamily="2" charset="0"/>
              </a:rPr>
              <a:t>Custos assistenciais</a:t>
            </a:r>
          </a:p>
        </p:txBody>
      </p:sp>
      <p:sp>
        <p:nvSpPr>
          <p:cNvPr id="3" name="CaixaDeTexto 2">
            <a:extLst>
              <a:ext uri="{FF2B5EF4-FFF2-40B4-BE49-F238E27FC236}">
                <a16:creationId xmlns:a16="http://schemas.microsoft.com/office/drawing/2014/main" id="{41021F69-0A94-826D-05BF-44EB2370349B}"/>
              </a:ext>
            </a:extLst>
          </p:cNvPr>
          <p:cNvSpPr txBox="1"/>
          <p:nvPr/>
        </p:nvSpPr>
        <p:spPr>
          <a:xfrm>
            <a:off x="1103393" y="732970"/>
            <a:ext cx="4154408" cy="646331"/>
          </a:xfrm>
          <a:prstGeom prst="rect">
            <a:avLst/>
          </a:prstGeom>
          <a:solidFill>
            <a:schemeClr val="accent1">
              <a:lumMod val="50000"/>
            </a:schemeClr>
          </a:solidFill>
        </p:spPr>
        <p:txBody>
          <a:bodyPr wrap="square" rtlCol="0">
            <a:spAutoFit/>
          </a:bodyPr>
          <a:lstStyle/>
          <a:p>
            <a:pPr algn="ctr"/>
            <a:r>
              <a:rPr lang="pt-BR" b="1" dirty="0">
                <a:solidFill>
                  <a:schemeClr val="bg1"/>
                </a:solidFill>
                <a:latin typeface="Tenorite" panose="00000500000000000000" pitchFamily="2" charset="0"/>
              </a:rPr>
              <a:t>Base de cálculo no modelo PIS/COFINS</a:t>
            </a:r>
          </a:p>
          <a:p>
            <a:pPr algn="ctr"/>
            <a:r>
              <a:rPr lang="pt-BR" b="1" dirty="0">
                <a:solidFill>
                  <a:schemeClr val="bg1"/>
                </a:solidFill>
                <a:latin typeface="Tenorite" panose="00000500000000000000" pitchFamily="2" charset="0"/>
              </a:rPr>
              <a:t>(Receita Bruta – Lei 9.718/98)</a:t>
            </a:r>
          </a:p>
        </p:txBody>
      </p:sp>
      <p:sp>
        <p:nvSpPr>
          <p:cNvPr id="8" name="CaixaDeTexto 7">
            <a:extLst>
              <a:ext uri="{FF2B5EF4-FFF2-40B4-BE49-F238E27FC236}">
                <a16:creationId xmlns:a16="http://schemas.microsoft.com/office/drawing/2014/main" id="{A4024C95-9127-FD79-1772-F496517A031E}"/>
              </a:ext>
            </a:extLst>
          </p:cNvPr>
          <p:cNvSpPr txBox="1"/>
          <p:nvPr/>
        </p:nvSpPr>
        <p:spPr>
          <a:xfrm>
            <a:off x="133837" y="4968270"/>
            <a:ext cx="11141439" cy="1823576"/>
          </a:xfrm>
          <a:prstGeom prst="rect">
            <a:avLst/>
          </a:prstGeom>
          <a:solidFill>
            <a:schemeClr val="bg1"/>
          </a:solidFill>
          <a:ln>
            <a:noFill/>
            <a:prstDash val="sysDot"/>
          </a:ln>
        </p:spPr>
        <p:txBody>
          <a:bodyPr wrap="square" rtlCol="0">
            <a:spAutoFit/>
          </a:bodyPr>
          <a:lstStyle/>
          <a:p>
            <a:r>
              <a:rPr lang="pt-BR" b="1" dirty="0">
                <a:latin typeface="Tenorite" panose="00000500000000000000" pitchFamily="2" charset="0"/>
              </a:rPr>
              <a:t>IBS/CBS “MODELO” PIS/COFINS</a:t>
            </a:r>
          </a:p>
          <a:p>
            <a:endParaRPr lang="pt-BR" sz="1050" b="1" dirty="0">
              <a:latin typeface="Tenorite" panose="00000500000000000000" pitchFamily="2" charset="0"/>
            </a:endParaRPr>
          </a:p>
          <a:p>
            <a:r>
              <a:rPr lang="pt-BR" sz="1400" dirty="0">
                <a:latin typeface="Tenorite" panose="00000500000000000000" pitchFamily="2" charset="0"/>
              </a:rPr>
              <a:t>Em suma:</a:t>
            </a:r>
          </a:p>
          <a:p>
            <a:r>
              <a:rPr lang="pt-BR" sz="1400" dirty="0">
                <a:latin typeface="Tenorite" panose="00000500000000000000" pitchFamily="2" charset="0"/>
              </a:rPr>
              <a:t>	- Tributo sobre receita bruta</a:t>
            </a:r>
          </a:p>
          <a:p>
            <a:r>
              <a:rPr lang="pt-BR" sz="1400" dirty="0">
                <a:latin typeface="Tenorite" panose="00000500000000000000" pitchFamily="2" charset="0"/>
              </a:rPr>
              <a:t>	- Aumento no escopo do ingresso (receitas financeiras dos ativos garantidores)</a:t>
            </a:r>
          </a:p>
          <a:p>
            <a:r>
              <a:rPr lang="pt-BR" sz="1400" dirty="0">
                <a:latin typeface="Tenorite" panose="00000500000000000000" pitchFamily="2" charset="0"/>
              </a:rPr>
              <a:t>	- Vedação à dedução de provisões</a:t>
            </a:r>
          </a:p>
          <a:p>
            <a:r>
              <a:rPr lang="pt-BR" sz="1400" dirty="0">
                <a:latin typeface="Tenorite" panose="00000500000000000000" pitchFamily="2" charset="0"/>
              </a:rPr>
              <a:t>	- Possibilidade de dedução dos serviços de intermediação</a:t>
            </a:r>
          </a:p>
          <a:p>
            <a:r>
              <a:rPr lang="pt-BR" sz="1400" dirty="0">
                <a:latin typeface="Tenorite" panose="00000500000000000000" pitchFamily="2" charset="0"/>
              </a:rPr>
              <a:t>	- “crédito” somente da taxa de administração e limitação do crédito do adquirente.</a:t>
            </a:r>
          </a:p>
        </p:txBody>
      </p:sp>
      <p:sp>
        <p:nvSpPr>
          <p:cNvPr id="10" name="Título 1">
            <a:extLst>
              <a:ext uri="{FF2B5EF4-FFF2-40B4-BE49-F238E27FC236}">
                <a16:creationId xmlns:a16="http://schemas.microsoft.com/office/drawing/2014/main" id="{285B4DDC-42A3-FCED-8F66-8AF1F5C4329F}"/>
              </a:ext>
            </a:extLst>
          </p:cNvPr>
          <p:cNvSpPr txBox="1">
            <a:spLocks/>
          </p:cNvSpPr>
          <p:nvPr/>
        </p:nvSpPr>
        <p:spPr>
          <a:xfrm>
            <a:off x="0" y="-35380"/>
            <a:ext cx="12192000" cy="92075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pt-BR" sz="2400" b="1" dirty="0">
                <a:solidFill>
                  <a:srgbClr val="171C66"/>
                </a:solidFill>
                <a:latin typeface="Tenorite" panose="00000500000000000000" pitchFamily="2" charset="0"/>
                <a:ea typeface="Tahoma" panose="020B0604030504040204" pitchFamily="34" charset="0"/>
                <a:cs typeface="Tahoma" panose="020B0604030504040204" pitchFamily="34" charset="0"/>
              </a:rPr>
              <a:t>OPS e o MODELO PIS/COFINS </a:t>
            </a:r>
            <a:r>
              <a:rPr lang="pt-BR" sz="1800" b="1" dirty="0">
                <a:solidFill>
                  <a:srgbClr val="171C66"/>
                </a:solidFill>
                <a:latin typeface="Tenorite" panose="00000500000000000000" pitchFamily="2" charset="0"/>
                <a:ea typeface="Tahoma" panose="020B0604030504040204" pitchFamily="34" charset="0"/>
                <a:cs typeface="Tahoma" panose="020B0604030504040204" pitchFamily="34" charset="0"/>
              </a:rPr>
              <a:t>X</a:t>
            </a:r>
            <a:r>
              <a:rPr lang="pt-BR" sz="2400" b="1" dirty="0">
                <a:solidFill>
                  <a:srgbClr val="171C66"/>
                </a:solidFill>
                <a:latin typeface="Tenorite" panose="00000500000000000000" pitchFamily="2" charset="0"/>
                <a:ea typeface="Tahoma" panose="020B0604030504040204" pitchFamily="34" charset="0"/>
                <a:cs typeface="Tahoma" panose="020B0604030504040204" pitchFamily="34" charset="0"/>
              </a:rPr>
              <a:t> IBS/CBS</a:t>
            </a:r>
          </a:p>
        </p:txBody>
      </p:sp>
    </p:spTree>
    <p:extLst>
      <p:ext uri="{BB962C8B-B14F-4D97-AF65-F5344CB8AC3E}">
        <p14:creationId xmlns:p14="http://schemas.microsoft.com/office/powerpoint/2010/main" val="2376584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a:extLst>
              <a:ext uri="{FF2B5EF4-FFF2-40B4-BE49-F238E27FC236}">
                <a16:creationId xmlns:a16="http://schemas.microsoft.com/office/drawing/2014/main" id="{51F6DECF-F2C1-6938-033E-13DDE21E8C86}"/>
              </a:ext>
            </a:extLst>
          </p:cNvPr>
          <p:cNvSpPr>
            <a:spLocks noGrp="1"/>
          </p:cNvSpPr>
          <p:nvPr>
            <p:ph type="title" idx="4294967295"/>
          </p:nvPr>
        </p:nvSpPr>
        <p:spPr>
          <a:xfrm>
            <a:off x="0" y="17681"/>
            <a:ext cx="12192000" cy="920750"/>
          </a:xfrm>
        </p:spPr>
        <p:txBody>
          <a:bodyPr>
            <a:noAutofit/>
          </a:bodyPr>
          <a:lstStyle/>
          <a:p>
            <a:pPr algn="ctr"/>
            <a:r>
              <a:rPr lang="pt-BR" sz="1600" b="1" i="1" dirty="0">
                <a:solidFill>
                  <a:srgbClr val="171C66"/>
                </a:solidFill>
                <a:latin typeface="Tenorite" panose="00000500000000000000" pitchFamily="2" charset="0"/>
                <a:ea typeface="Tahoma" panose="020B0604030504040204" pitchFamily="34" charset="0"/>
                <a:cs typeface="Tahoma" panose="020B0604030504040204" pitchFamily="34" charset="0"/>
              </a:rPr>
              <a:t>PROJETO DE LEI COMPLEMENTAR N.º 68/2024 </a:t>
            </a:r>
            <a:br>
              <a:rPr lang="pt-BR" sz="1600" b="1" i="1" dirty="0">
                <a:solidFill>
                  <a:srgbClr val="171C66"/>
                </a:solidFill>
                <a:latin typeface="Tenorite" panose="00000500000000000000" pitchFamily="2" charset="0"/>
                <a:ea typeface="Tahoma" panose="020B0604030504040204" pitchFamily="34" charset="0"/>
                <a:cs typeface="Tahoma" panose="020B0604030504040204" pitchFamily="34" charset="0"/>
              </a:rPr>
            </a:br>
            <a:br>
              <a:rPr lang="pt-BR" sz="1600" b="1" dirty="0">
                <a:solidFill>
                  <a:srgbClr val="171C66"/>
                </a:solidFill>
                <a:latin typeface="Tenorite" panose="00000500000000000000" pitchFamily="2" charset="0"/>
                <a:ea typeface="Tahoma" panose="020B0604030504040204" pitchFamily="34" charset="0"/>
                <a:cs typeface="Tahoma" panose="020B0604030504040204" pitchFamily="34" charset="0"/>
              </a:rPr>
            </a:br>
            <a:r>
              <a:rPr lang="pt-BR" sz="1600" b="1" dirty="0">
                <a:solidFill>
                  <a:srgbClr val="171C66"/>
                </a:solidFill>
                <a:latin typeface="Tenorite" panose="00000500000000000000" pitchFamily="2" charset="0"/>
                <a:ea typeface="Tahoma" panose="020B0604030504040204" pitchFamily="34" charset="0"/>
                <a:cs typeface="Tahoma" panose="020B0604030504040204" pitchFamily="34" charset="0"/>
              </a:rPr>
              <a:t>1) DA LIMITAÇÃO DA DEDUÇÃO DOS REPASSES DE HONORÁRIOS MÉDICOS</a:t>
            </a:r>
            <a:endParaRPr lang="pt-BR" sz="1800" b="1" dirty="0">
              <a:solidFill>
                <a:srgbClr val="171C66"/>
              </a:solidFill>
              <a:latin typeface="Tenorite" panose="00000500000000000000" pitchFamily="2" charset="0"/>
              <a:ea typeface="Tahoma" panose="020B0604030504040204" pitchFamily="34" charset="0"/>
              <a:cs typeface="Tahoma" panose="020B0604030504040204" pitchFamily="34" charset="0"/>
            </a:endParaRPr>
          </a:p>
        </p:txBody>
      </p:sp>
      <p:sp>
        <p:nvSpPr>
          <p:cNvPr id="2" name="CaixaDeTexto 1">
            <a:extLst>
              <a:ext uri="{FF2B5EF4-FFF2-40B4-BE49-F238E27FC236}">
                <a16:creationId xmlns:a16="http://schemas.microsoft.com/office/drawing/2014/main" id="{403FF36E-160C-8F50-7CB6-B57C56B54A22}"/>
              </a:ext>
            </a:extLst>
          </p:cNvPr>
          <p:cNvSpPr txBox="1"/>
          <p:nvPr/>
        </p:nvSpPr>
        <p:spPr>
          <a:xfrm>
            <a:off x="321613" y="2143760"/>
            <a:ext cx="3388037" cy="4586691"/>
          </a:xfrm>
          <a:prstGeom prst="roundRect">
            <a:avLst/>
          </a:prstGeom>
          <a:solidFill>
            <a:schemeClr val="bg1"/>
          </a:solidFill>
          <a:ln>
            <a:solidFill>
              <a:srgbClr val="171C66"/>
            </a:solidFill>
          </a:ln>
          <a:effectLst>
            <a:outerShdw blurRad="63500" sx="102000" sy="102000" algn="ctr" rotWithShape="0">
              <a:prstClr val="black">
                <a:alpha val="40000"/>
              </a:prstClr>
            </a:outerShdw>
          </a:effectLst>
        </p:spPr>
        <p:txBody>
          <a:bodyPr wrap="square" rtlCol="0" anchor="ctr" anchorCtr="0">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pt-BR" b="1" kern="100" dirty="0">
                <a:solidFill>
                  <a:srgbClr val="000000"/>
                </a:solidFill>
                <a:latin typeface="Tenorite" panose="00000500000000000000" pitchFamily="2" charset="0"/>
                <a:ea typeface="Calibri" panose="020F0502020204030204" pitchFamily="34" charset="0"/>
                <a:cs typeface="Times New Roman" panose="02020603050405020304" pitchFamily="18" charset="0"/>
              </a:rPr>
              <a:t>Art. 229.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pt-BR" i="0" u="none" strike="noStrike" kern="100" cap="none" spc="0" normalizeH="0" baseline="0" noProof="0" dirty="0">
              <a:ln>
                <a:noFill/>
              </a:ln>
              <a:solidFill>
                <a:srgbClr val="000000"/>
              </a:solidFill>
              <a:effectLst/>
              <a:uLnTx/>
              <a:uFillTx/>
              <a:latin typeface="Tenorite" panose="00000500000000000000" pitchFamily="2"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pt-BR" b="1" i="0" u="none" strike="noStrike" kern="100" cap="none" spc="0" normalizeH="0" baseline="0" noProof="0" dirty="0">
                <a:ln>
                  <a:noFill/>
                </a:ln>
                <a:solidFill>
                  <a:srgbClr val="000000"/>
                </a:solidFill>
                <a:effectLst/>
                <a:uLnTx/>
                <a:uFillTx/>
                <a:latin typeface="Tenorite" panose="00000500000000000000" pitchFamily="2" charset="0"/>
                <a:ea typeface="Calibri" panose="020F0502020204030204" pitchFamily="34" charset="0"/>
                <a:cs typeface="Times New Roman" panose="02020603050405020304" pitchFamily="18" charset="0"/>
              </a:rPr>
              <a:t>§ 3º A dedução estabelecida no inciso I do § 1º deste artigo fica reduzida em 50% (cinquenta por cento) na hipótese de valores pagos por cooperativas de saúde a seus associados, caso a operação seja beneficiada pela redução de alíquotas estabelecida no inciso I do caput do art. 270 desta Lei Complementar.</a:t>
            </a:r>
          </a:p>
        </p:txBody>
      </p:sp>
      <p:cxnSp>
        <p:nvCxnSpPr>
          <p:cNvPr id="4" name="Conector: Angulado 3">
            <a:extLst>
              <a:ext uri="{FF2B5EF4-FFF2-40B4-BE49-F238E27FC236}">
                <a16:creationId xmlns:a16="http://schemas.microsoft.com/office/drawing/2014/main" id="{EE93BFA0-6D62-09D1-864A-2E8619E89991}"/>
              </a:ext>
            </a:extLst>
          </p:cNvPr>
          <p:cNvCxnSpPr>
            <a:cxnSpLocks/>
          </p:cNvCxnSpPr>
          <p:nvPr/>
        </p:nvCxnSpPr>
        <p:spPr>
          <a:xfrm flipV="1">
            <a:off x="3709650" y="2814283"/>
            <a:ext cx="1584000" cy="1440000"/>
          </a:xfrm>
          <a:prstGeom prst="bentConnector3">
            <a:avLst>
              <a:gd name="adj1" fmla="val 52402"/>
            </a:avLst>
          </a:prstGeom>
          <a:ln w="19050">
            <a:solidFill>
              <a:srgbClr val="171C66"/>
            </a:solidFill>
            <a:prstDash val="lgDash"/>
            <a:tailEnd type="triangle" w="lg" len="lg"/>
          </a:ln>
        </p:spPr>
        <p:style>
          <a:lnRef idx="1">
            <a:schemeClr val="accent1"/>
          </a:lnRef>
          <a:fillRef idx="0">
            <a:schemeClr val="accent1"/>
          </a:fillRef>
          <a:effectRef idx="0">
            <a:schemeClr val="accent1"/>
          </a:effectRef>
          <a:fontRef idx="minor">
            <a:schemeClr val="tx1"/>
          </a:fontRef>
        </p:style>
      </p:cxnSp>
      <p:cxnSp>
        <p:nvCxnSpPr>
          <p:cNvPr id="23" name="Conector: Angulado 22">
            <a:extLst>
              <a:ext uri="{FF2B5EF4-FFF2-40B4-BE49-F238E27FC236}">
                <a16:creationId xmlns:a16="http://schemas.microsoft.com/office/drawing/2014/main" id="{D6D57AD0-9A46-4270-91BD-67A1A14CE3AB}"/>
              </a:ext>
            </a:extLst>
          </p:cNvPr>
          <p:cNvCxnSpPr>
            <a:cxnSpLocks/>
          </p:cNvCxnSpPr>
          <p:nvPr/>
        </p:nvCxnSpPr>
        <p:spPr>
          <a:xfrm>
            <a:off x="3709650" y="4408623"/>
            <a:ext cx="1584000" cy="1440000"/>
          </a:xfrm>
          <a:prstGeom prst="bentConnector3">
            <a:avLst>
              <a:gd name="adj1" fmla="val 52402"/>
            </a:avLst>
          </a:prstGeom>
          <a:ln w="19050">
            <a:solidFill>
              <a:srgbClr val="171C66"/>
            </a:solidFill>
            <a:prstDash val="lgDash"/>
            <a:tailEnd type="triangle" w="lg" len="lg"/>
          </a:ln>
        </p:spPr>
        <p:style>
          <a:lnRef idx="1">
            <a:schemeClr val="accent1"/>
          </a:lnRef>
          <a:fillRef idx="0">
            <a:schemeClr val="accent1"/>
          </a:fillRef>
          <a:effectRef idx="0">
            <a:schemeClr val="accent1"/>
          </a:effectRef>
          <a:fontRef idx="minor">
            <a:schemeClr val="tx1"/>
          </a:fontRef>
        </p:style>
      </p:cxnSp>
      <p:sp>
        <p:nvSpPr>
          <p:cNvPr id="26" name="CaixaDeTexto 25">
            <a:extLst>
              <a:ext uri="{FF2B5EF4-FFF2-40B4-BE49-F238E27FC236}">
                <a16:creationId xmlns:a16="http://schemas.microsoft.com/office/drawing/2014/main" id="{B9C1E9CD-3F77-F670-1BA8-E47536987E9F}"/>
              </a:ext>
            </a:extLst>
          </p:cNvPr>
          <p:cNvSpPr txBox="1"/>
          <p:nvPr/>
        </p:nvSpPr>
        <p:spPr>
          <a:xfrm>
            <a:off x="5293650" y="2566105"/>
            <a:ext cx="1837684" cy="738664"/>
          </a:xfrm>
          <a:prstGeom prst="rect">
            <a:avLst/>
          </a:prstGeom>
          <a:noFill/>
        </p:spPr>
        <p:txBody>
          <a:bodyPr wrap="square" rtlCol="0">
            <a:spAutoFit/>
          </a:bodyPr>
          <a:lstStyle/>
          <a:p>
            <a:pPr algn="ctr"/>
            <a:r>
              <a:rPr lang="pt-BR" sz="1400" dirty="0">
                <a:latin typeface="Tenorite" panose="00000500000000000000" pitchFamily="2" charset="0"/>
              </a:rPr>
              <a:t>Se optar pelo regime de cooperativas </a:t>
            </a:r>
          </a:p>
          <a:p>
            <a:pPr algn="ctr"/>
            <a:r>
              <a:rPr lang="pt-BR" sz="1400" dirty="0">
                <a:latin typeface="Tenorite" panose="00000500000000000000" pitchFamily="2" charset="0"/>
              </a:rPr>
              <a:t>(art. 270)</a:t>
            </a:r>
          </a:p>
        </p:txBody>
      </p:sp>
      <p:sp>
        <p:nvSpPr>
          <p:cNvPr id="27" name="CaixaDeTexto 26">
            <a:extLst>
              <a:ext uri="{FF2B5EF4-FFF2-40B4-BE49-F238E27FC236}">
                <a16:creationId xmlns:a16="http://schemas.microsoft.com/office/drawing/2014/main" id="{28D8E3CF-8ACD-7DFD-0393-7375CBF806D2}"/>
              </a:ext>
            </a:extLst>
          </p:cNvPr>
          <p:cNvSpPr txBox="1"/>
          <p:nvPr/>
        </p:nvSpPr>
        <p:spPr>
          <a:xfrm>
            <a:off x="5293650" y="5479291"/>
            <a:ext cx="2000492" cy="738664"/>
          </a:xfrm>
          <a:prstGeom prst="rect">
            <a:avLst/>
          </a:prstGeom>
          <a:noFill/>
        </p:spPr>
        <p:txBody>
          <a:bodyPr wrap="square" rtlCol="0">
            <a:spAutoFit/>
          </a:bodyPr>
          <a:lstStyle/>
          <a:p>
            <a:pPr algn="ctr"/>
            <a:r>
              <a:rPr lang="pt-BR" sz="1400" dirty="0">
                <a:latin typeface="Tenorite" panose="00000500000000000000" pitchFamily="2" charset="0"/>
              </a:rPr>
              <a:t>Se </a:t>
            </a:r>
            <a:r>
              <a:rPr lang="pt-BR" sz="1400" b="1" dirty="0">
                <a:latin typeface="Tenorite" panose="00000500000000000000" pitchFamily="2" charset="0"/>
              </a:rPr>
              <a:t>NÃO</a:t>
            </a:r>
            <a:r>
              <a:rPr lang="pt-BR" sz="1400" dirty="0">
                <a:latin typeface="Tenorite" panose="00000500000000000000" pitchFamily="2" charset="0"/>
              </a:rPr>
              <a:t> optar pelo regime de cooperativas </a:t>
            </a:r>
          </a:p>
          <a:p>
            <a:pPr algn="ctr"/>
            <a:r>
              <a:rPr lang="pt-BR" sz="1400" dirty="0">
                <a:latin typeface="Tenorite" panose="00000500000000000000" pitchFamily="2" charset="0"/>
              </a:rPr>
              <a:t>(art. 270)</a:t>
            </a:r>
          </a:p>
        </p:txBody>
      </p:sp>
      <p:grpSp>
        <p:nvGrpSpPr>
          <p:cNvPr id="38" name="Agrupar 37">
            <a:extLst>
              <a:ext uri="{FF2B5EF4-FFF2-40B4-BE49-F238E27FC236}">
                <a16:creationId xmlns:a16="http://schemas.microsoft.com/office/drawing/2014/main" id="{70EB309B-E2D2-97EE-6587-7261696AAE96}"/>
              </a:ext>
            </a:extLst>
          </p:cNvPr>
          <p:cNvGrpSpPr/>
          <p:nvPr/>
        </p:nvGrpSpPr>
        <p:grpSpPr>
          <a:xfrm>
            <a:off x="7792044" y="1614229"/>
            <a:ext cx="4000475" cy="2432090"/>
            <a:chOff x="7922096" y="1424262"/>
            <a:chExt cx="4000475" cy="2432090"/>
          </a:xfrm>
        </p:grpSpPr>
        <p:sp>
          <p:nvSpPr>
            <p:cNvPr id="29" name="CaixaDeTexto 28">
              <a:extLst>
                <a:ext uri="{FF2B5EF4-FFF2-40B4-BE49-F238E27FC236}">
                  <a16:creationId xmlns:a16="http://schemas.microsoft.com/office/drawing/2014/main" id="{FDE230C0-B724-0203-70F2-E1959C3B0122}"/>
                </a:ext>
              </a:extLst>
            </p:cNvPr>
            <p:cNvSpPr txBox="1"/>
            <p:nvPr/>
          </p:nvSpPr>
          <p:spPr>
            <a:xfrm>
              <a:off x="7922096" y="1608928"/>
              <a:ext cx="4000475" cy="2247424"/>
            </a:xfrm>
            <a:prstGeom prst="roundRect">
              <a:avLst/>
            </a:prstGeom>
            <a:noFill/>
            <a:ln>
              <a:solidFill>
                <a:srgbClr val="171C66"/>
              </a:solidFill>
              <a:prstDash val="lgDashDotDot"/>
            </a:ln>
          </p:spPr>
          <p:txBody>
            <a:bodyPr wrap="square" rtlCol="0">
              <a:spAutoFit/>
            </a:bodyPr>
            <a:lstStyle/>
            <a:p>
              <a:pPr marL="285750" indent="-285750" algn="just">
                <a:buFontTx/>
                <a:buChar char="-"/>
              </a:pPr>
              <a:endParaRPr lang="pt-BR" sz="1400" dirty="0">
                <a:latin typeface="Tenorite" panose="00000500000000000000" pitchFamily="2" charset="0"/>
              </a:endParaRPr>
            </a:p>
            <a:p>
              <a:pPr marL="285750" indent="-285750" algn="just">
                <a:buFontTx/>
                <a:buChar char="-"/>
              </a:pPr>
              <a:r>
                <a:rPr lang="pt-BR" sz="1400" dirty="0">
                  <a:latin typeface="Tenorite" panose="00000500000000000000" pitchFamily="2" charset="0"/>
                </a:rPr>
                <a:t>Os valores repassados a título de honorários médicos somente poderão ser deduzidos em 50%</a:t>
              </a:r>
            </a:p>
            <a:p>
              <a:pPr marL="285750" indent="-285750" algn="just">
                <a:buFontTx/>
                <a:buChar char="-"/>
              </a:pPr>
              <a:endParaRPr lang="pt-BR" sz="1400" dirty="0">
                <a:latin typeface="Tenorite" panose="00000500000000000000" pitchFamily="2" charset="0"/>
              </a:endParaRPr>
            </a:p>
            <a:p>
              <a:pPr marL="285750" indent="-285750" algn="just">
                <a:buFontTx/>
                <a:buChar char="-"/>
              </a:pPr>
              <a:r>
                <a:rPr lang="pt-BR" sz="1400" dirty="0">
                  <a:latin typeface="Tenorite" panose="00000500000000000000" pitchFamily="2" charset="0"/>
                </a:rPr>
                <a:t>Torna a contratação de cooperativas mais cara do que uma operadora de planos de saúde comercial, eis que o encarecerá o produto.</a:t>
              </a:r>
            </a:p>
          </p:txBody>
        </p:sp>
        <p:sp>
          <p:nvSpPr>
            <p:cNvPr id="35" name="CaixaDeTexto 34">
              <a:extLst>
                <a:ext uri="{FF2B5EF4-FFF2-40B4-BE49-F238E27FC236}">
                  <a16:creationId xmlns:a16="http://schemas.microsoft.com/office/drawing/2014/main" id="{DBD18902-2AB1-8F65-72AA-ED3AD8310738}"/>
                </a:ext>
              </a:extLst>
            </p:cNvPr>
            <p:cNvSpPr txBox="1"/>
            <p:nvPr/>
          </p:nvSpPr>
          <p:spPr>
            <a:xfrm>
              <a:off x="9122306" y="1424262"/>
              <a:ext cx="1600053" cy="369332"/>
            </a:xfrm>
            <a:prstGeom prst="rect">
              <a:avLst/>
            </a:prstGeom>
            <a:solidFill>
              <a:schemeClr val="bg1"/>
            </a:solidFill>
          </p:spPr>
          <p:txBody>
            <a:bodyPr wrap="none" rtlCol="0">
              <a:spAutoFit/>
            </a:bodyPr>
            <a:lstStyle/>
            <a:p>
              <a:pPr algn="ctr"/>
              <a:r>
                <a:rPr lang="pt-BR" b="1" kern="1500" cap="small" spc="100" dirty="0">
                  <a:solidFill>
                    <a:srgbClr val="171C66"/>
                  </a:solidFill>
                  <a:latin typeface="Tenorite" panose="00000500000000000000" pitchFamily="2" charset="0"/>
                </a:rPr>
                <a:t>consequência</a:t>
              </a:r>
            </a:p>
          </p:txBody>
        </p:sp>
      </p:grpSp>
      <p:grpSp>
        <p:nvGrpSpPr>
          <p:cNvPr id="40" name="Agrupar 39">
            <a:extLst>
              <a:ext uri="{FF2B5EF4-FFF2-40B4-BE49-F238E27FC236}">
                <a16:creationId xmlns:a16="http://schemas.microsoft.com/office/drawing/2014/main" id="{68088881-3B63-0BFC-977E-992548E4B8CC}"/>
              </a:ext>
            </a:extLst>
          </p:cNvPr>
          <p:cNvGrpSpPr/>
          <p:nvPr/>
        </p:nvGrpSpPr>
        <p:grpSpPr>
          <a:xfrm>
            <a:off x="7792044" y="4503873"/>
            <a:ext cx="4000475" cy="2193727"/>
            <a:chOff x="7922096" y="1424262"/>
            <a:chExt cx="4000475" cy="2193727"/>
          </a:xfrm>
        </p:grpSpPr>
        <p:sp>
          <p:nvSpPr>
            <p:cNvPr id="41" name="CaixaDeTexto 40">
              <a:extLst>
                <a:ext uri="{FF2B5EF4-FFF2-40B4-BE49-F238E27FC236}">
                  <a16:creationId xmlns:a16="http://schemas.microsoft.com/office/drawing/2014/main" id="{5714D2B2-B670-FCB1-85FD-E5FBBC8C7691}"/>
                </a:ext>
              </a:extLst>
            </p:cNvPr>
            <p:cNvSpPr txBox="1"/>
            <p:nvPr/>
          </p:nvSpPr>
          <p:spPr>
            <a:xfrm>
              <a:off x="7922096" y="1608928"/>
              <a:ext cx="4000475" cy="2009061"/>
            </a:xfrm>
            <a:prstGeom prst="roundRect">
              <a:avLst/>
            </a:prstGeom>
            <a:noFill/>
            <a:ln>
              <a:solidFill>
                <a:srgbClr val="171C66"/>
              </a:solidFill>
              <a:prstDash val="lgDashDotDot"/>
            </a:ln>
          </p:spPr>
          <p:txBody>
            <a:bodyPr wrap="square" rtlCol="0">
              <a:spAutoFit/>
            </a:bodyPr>
            <a:lstStyle/>
            <a:p>
              <a:pPr marL="285750" indent="-285750" algn="just">
                <a:buFontTx/>
                <a:buChar char="-"/>
              </a:pPr>
              <a:endParaRPr lang="pt-BR" sz="1400" dirty="0">
                <a:latin typeface="Tenorite" panose="00000500000000000000" pitchFamily="2" charset="0"/>
              </a:endParaRPr>
            </a:p>
            <a:p>
              <a:pPr marL="285750" indent="-285750" algn="just">
                <a:buFontTx/>
                <a:buChar char="-"/>
              </a:pPr>
              <a:r>
                <a:rPr lang="pt-BR" sz="1400" dirty="0">
                  <a:latin typeface="Tenorite" panose="00000500000000000000" pitchFamily="2" charset="0"/>
                </a:rPr>
                <a:t>Afasta a condição de cooperativa;</a:t>
              </a:r>
            </a:p>
            <a:p>
              <a:pPr marL="285750" indent="-285750" algn="just">
                <a:buFontTx/>
                <a:buChar char="-"/>
              </a:pPr>
              <a:endParaRPr lang="pt-BR" sz="1400" dirty="0">
                <a:latin typeface="Tenorite" panose="00000500000000000000" pitchFamily="2" charset="0"/>
              </a:endParaRPr>
            </a:p>
            <a:p>
              <a:pPr marL="285750" indent="-285750" algn="just">
                <a:buFontTx/>
                <a:buChar char="-"/>
              </a:pPr>
              <a:r>
                <a:rPr lang="pt-BR" sz="1400" dirty="0">
                  <a:latin typeface="Tenorite" panose="00000500000000000000" pitchFamily="2" charset="0"/>
                </a:rPr>
                <a:t>Reflexo na tributação do cooperado</a:t>
              </a:r>
            </a:p>
            <a:p>
              <a:pPr marL="285750" indent="-285750" algn="just">
                <a:buFontTx/>
                <a:buChar char="-"/>
              </a:pPr>
              <a:endParaRPr lang="pt-BR" sz="1400" dirty="0">
                <a:latin typeface="Tenorite" panose="00000500000000000000" pitchFamily="2" charset="0"/>
              </a:endParaRPr>
            </a:p>
            <a:p>
              <a:pPr marL="285750" indent="-285750" algn="just">
                <a:buFontTx/>
                <a:buChar char="-"/>
              </a:pPr>
              <a:r>
                <a:rPr lang="pt-BR" sz="1400" dirty="0">
                  <a:latin typeface="Tenorite" panose="00000500000000000000" pitchFamily="2" charset="0"/>
                </a:rPr>
                <a:t>Incidência dúplice do IVA (na cooperativa e no cooperado, em desrespeito ao ato cooperativo)</a:t>
              </a:r>
            </a:p>
          </p:txBody>
        </p:sp>
        <p:sp>
          <p:nvSpPr>
            <p:cNvPr id="52" name="CaixaDeTexto 51">
              <a:extLst>
                <a:ext uri="{FF2B5EF4-FFF2-40B4-BE49-F238E27FC236}">
                  <a16:creationId xmlns:a16="http://schemas.microsoft.com/office/drawing/2014/main" id="{3C691B1A-C41A-1190-1A56-832340CA2D94}"/>
                </a:ext>
              </a:extLst>
            </p:cNvPr>
            <p:cNvSpPr txBox="1"/>
            <p:nvPr/>
          </p:nvSpPr>
          <p:spPr>
            <a:xfrm>
              <a:off x="9122306" y="1424262"/>
              <a:ext cx="1600053" cy="369332"/>
            </a:xfrm>
            <a:prstGeom prst="rect">
              <a:avLst/>
            </a:prstGeom>
            <a:solidFill>
              <a:schemeClr val="bg1"/>
            </a:solidFill>
          </p:spPr>
          <p:txBody>
            <a:bodyPr wrap="none" rtlCol="0">
              <a:spAutoFit/>
            </a:bodyPr>
            <a:lstStyle/>
            <a:p>
              <a:pPr algn="ctr"/>
              <a:r>
                <a:rPr lang="pt-BR" b="1" kern="1500" cap="small" spc="100" dirty="0">
                  <a:solidFill>
                    <a:srgbClr val="171C66"/>
                  </a:solidFill>
                  <a:latin typeface="Tenorite" panose="00000500000000000000" pitchFamily="2" charset="0"/>
                </a:rPr>
                <a:t>consequência</a:t>
              </a:r>
            </a:p>
          </p:txBody>
        </p:sp>
      </p:grpSp>
      <p:grpSp>
        <p:nvGrpSpPr>
          <p:cNvPr id="58" name="Agrupar 57">
            <a:extLst>
              <a:ext uri="{FF2B5EF4-FFF2-40B4-BE49-F238E27FC236}">
                <a16:creationId xmlns:a16="http://schemas.microsoft.com/office/drawing/2014/main" id="{1ADA6F7D-CC25-6B28-4724-9BCFCB6C8034}"/>
              </a:ext>
            </a:extLst>
          </p:cNvPr>
          <p:cNvGrpSpPr/>
          <p:nvPr/>
        </p:nvGrpSpPr>
        <p:grpSpPr>
          <a:xfrm>
            <a:off x="7291094" y="2730763"/>
            <a:ext cx="324000" cy="167040"/>
            <a:chOff x="3882370" y="1085408"/>
            <a:chExt cx="324000" cy="167040"/>
          </a:xfrm>
          <a:solidFill>
            <a:srgbClr val="171C66"/>
          </a:solidFill>
        </p:grpSpPr>
        <p:cxnSp>
          <p:nvCxnSpPr>
            <p:cNvPr id="54" name="Conector reto 53">
              <a:extLst>
                <a:ext uri="{FF2B5EF4-FFF2-40B4-BE49-F238E27FC236}">
                  <a16:creationId xmlns:a16="http://schemas.microsoft.com/office/drawing/2014/main" id="{7619FDE1-1964-B0F1-439B-CF5D59E6C016}"/>
                </a:ext>
              </a:extLst>
            </p:cNvPr>
            <p:cNvCxnSpPr>
              <a:cxnSpLocks/>
            </p:cNvCxnSpPr>
            <p:nvPr/>
          </p:nvCxnSpPr>
          <p:spPr>
            <a:xfrm>
              <a:off x="3882370" y="1142264"/>
              <a:ext cx="252000" cy="0"/>
            </a:xfrm>
            <a:prstGeom prst="line">
              <a:avLst/>
            </a:prstGeom>
            <a:grpFill/>
            <a:ln w="28575" cmpd="sng">
              <a:solidFill>
                <a:srgbClr val="171C6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6" name="Conector reto 55">
              <a:extLst>
                <a:ext uri="{FF2B5EF4-FFF2-40B4-BE49-F238E27FC236}">
                  <a16:creationId xmlns:a16="http://schemas.microsoft.com/office/drawing/2014/main" id="{C1AD3962-33B2-011D-FBF9-435B0D6BFF3F}"/>
                </a:ext>
              </a:extLst>
            </p:cNvPr>
            <p:cNvCxnSpPr>
              <a:cxnSpLocks/>
            </p:cNvCxnSpPr>
            <p:nvPr/>
          </p:nvCxnSpPr>
          <p:spPr>
            <a:xfrm>
              <a:off x="3882370" y="1184919"/>
              <a:ext cx="252000" cy="0"/>
            </a:xfrm>
            <a:prstGeom prst="line">
              <a:avLst/>
            </a:prstGeom>
            <a:grpFill/>
            <a:ln w="28575" cmpd="sng">
              <a:solidFill>
                <a:srgbClr val="171C6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7" name="Triângulo isósceles 56">
              <a:extLst>
                <a:ext uri="{FF2B5EF4-FFF2-40B4-BE49-F238E27FC236}">
                  <a16:creationId xmlns:a16="http://schemas.microsoft.com/office/drawing/2014/main" id="{BEC681CB-26A4-4CA3-C709-A3D5C3AE4C4A}"/>
                </a:ext>
              </a:extLst>
            </p:cNvPr>
            <p:cNvSpPr>
              <a:spLocks noChangeAspect="1"/>
            </p:cNvSpPr>
            <p:nvPr/>
          </p:nvSpPr>
          <p:spPr>
            <a:xfrm rot="5400000">
              <a:off x="4050850" y="1096928"/>
              <a:ext cx="167040" cy="144000"/>
            </a:xfrm>
            <a:prstGeom prst="triangle">
              <a:avLst/>
            </a:prstGeom>
            <a:grpFill/>
            <a:ln>
              <a:solidFill>
                <a:srgbClr val="171C6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grpSp>
      <p:grpSp>
        <p:nvGrpSpPr>
          <p:cNvPr id="59" name="Agrupar 58">
            <a:extLst>
              <a:ext uri="{FF2B5EF4-FFF2-40B4-BE49-F238E27FC236}">
                <a16:creationId xmlns:a16="http://schemas.microsoft.com/office/drawing/2014/main" id="{63FA53A1-7A24-BFFD-41E2-8546B8626BDB}"/>
              </a:ext>
            </a:extLst>
          </p:cNvPr>
          <p:cNvGrpSpPr/>
          <p:nvPr/>
        </p:nvGrpSpPr>
        <p:grpSpPr>
          <a:xfrm>
            <a:off x="7291094" y="5683984"/>
            <a:ext cx="324000" cy="167040"/>
            <a:chOff x="3882370" y="1085408"/>
            <a:chExt cx="324000" cy="167040"/>
          </a:xfrm>
          <a:solidFill>
            <a:srgbClr val="171C66"/>
          </a:solidFill>
        </p:grpSpPr>
        <p:cxnSp>
          <p:nvCxnSpPr>
            <p:cNvPr id="60" name="Conector reto 59">
              <a:extLst>
                <a:ext uri="{FF2B5EF4-FFF2-40B4-BE49-F238E27FC236}">
                  <a16:creationId xmlns:a16="http://schemas.microsoft.com/office/drawing/2014/main" id="{24388613-0768-152A-4DFB-57F47B84E41B}"/>
                </a:ext>
              </a:extLst>
            </p:cNvPr>
            <p:cNvCxnSpPr>
              <a:cxnSpLocks/>
            </p:cNvCxnSpPr>
            <p:nvPr/>
          </p:nvCxnSpPr>
          <p:spPr>
            <a:xfrm>
              <a:off x="3882370" y="1142264"/>
              <a:ext cx="252000" cy="0"/>
            </a:xfrm>
            <a:prstGeom prst="line">
              <a:avLst/>
            </a:prstGeom>
            <a:grpFill/>
            <a:ln w="28575" cmpd="sng">
              <a:solidFill>
                <a:srgbClr val="171C6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1" name="Conector reto 60">
              <a:extLst>
                <a:ext uri="{FF2B5EF4-FFF2-40B4-BE49-F238E27FC236}">
                  <a16:creationId xmlns:a16="http://schemas.microsoft.com/office/drawing/2014/main" id="{377DC6F0-43BF-4852-D35B-2F49E4F31C17}"/>
                </a:ext>
              </a:extLst>
            </p:cNvPr>
            <p:cNvCxnSpPr>
              <a:cxnSpLocks/>
            </p:cNvCxnSpPr>
            <p:nvPr/>
          </p:nvCxnSpPr>
          <p:spPr>
            <a:xfrm>
              <a:off x="3882370" y="1184919"/>
              <a:ext cx="252000" cy="0"/>
            </a:xfrm>
            <a:prstGeom prst="line">
              <a:avLst/>
            </a:prstGeom>
            <a:grpFill/>
            <a:ln w="28575" cmpd="sng">
              <a:solidFill>
                <a:srgbClr val="171C6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2" name="Triângulo isósceles 61">
              <a:extLst>
                <a:ext uri="{FF2B5EF4-FFF2-40B4-BE49-F238E27FC236}">
                  <a16:creationId xmlns:a16="http://schemas.microsoft.com/office/drawing/2014/main" id="{6CEC2318-2159-4629-9F27-F96C2C841081}"/>
                </a:ext>
              </a:extLst>
            </p:cNvPr>
            <p:cNvSpPr>
              <a:spLocks noChangeAspect="1"/>
            </p:cNvSpPr>
            <p:nvPr/>
          </p:nvSpPr>
          <p:spPr>
            <a:xfrm rot="5400000">
              <a:off x="4050850" y="1096928"/>
              <a:ext cx="167040" cy="144000"/>
            </a:xfrm>
            <a:prstGeom prst="triangle">
              <a:avLst/>
            </a:prstGeom>
            <a:grpFill/>
            <a:ln>
              <a:solidFill>
                <a:srgbClr val="171C6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grpSp>
      <p:sp>
        <p:nvSpPr>
          <p:cNvPr id="3" name="CaixaDeTexto 2">
            <a:extLst>
              <a:ext uri="{FF2B5EF4-FFF2-40B4-BE49-F238E27FC236}">
                <a16:creationId xmlns:a16="http://schemas.microsoft.com/office/drawing/2014/main" id="{A81AAF4D-2AAE-0B4A-03DE-F9F2D1FDC389}"/>
              </a:ext>
            </a:extLst>
          </p:cNvPr>
          <p:cNvSpPr txBox="1"/>
          <p:nvPr/>
        </p:nvSpPr>
        <p:spPr>
          <a:xfrm>
            <a:off x="399481" y="1091009"/>
            <a:ext cx="11393038" cy="584775"/>
          </a:xfrm>
          <a:prstGeom prst="rect">
            <a:avLst/>
          </a:prstGeom>
          <a:noFill/>
        </p:spPr>
        <p:txBody>
          <a:bodyPr wrap="square" rtlCol="0">
            <a:spAutoFit/>
          </a:bodyPr>
          <a:lstStyle/>
          <a:p>
            <a:r>
              <a:rPr lang="pt-BR" sz="1600" dirty="0">
                <a:latin typeface="Tenorite" panose="00000500000000000000" pitchFamily="2" charset="0"/>
              </a:rPr>
              <a:t>- Limitação da dedução de 50% dos repasses de honorários caso a Operadora de Planos de Saúde seja cooperativa e esteja no regime desse tipo societário (art. 229, § 3)</a:t>
            </a:r>
          </a:p>
        </p:txBody>
      </p:sp>
    </p:spTree>
    <p:extLst>
      <p:ext uri="{BB962C8B-B14F-4D97-AF65-F5344CB8AC3E}">
        <p14:creationId xmlns:p14="http://schemas.microsoft.com/office/powerpoint/2010/main" val="3779144999"/>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0367304B8BDF44DA4AAC04D9DBF39D5" ma:contentTypeVersion="15" ma:contentTypeDescription="Create a new document." ma:contentTypeScope="" ma:versionID="5be2186ea425f0f2a61a45242b430058">
  <xsd:schema xmlns:xsd="http://www.w3.org/2001/XMLSchema" xmlns:xs="http://www.w3.org/2001/XMLSchema" xmlns:p="http://schemas.microsoft.com/office/2006/metadata/properties" xmlns:ns3="5cc7f4d2-bf41-4172-b2f9-ba3ec1a6bad3" xmlns:ns4="cecb4ded-9c7e-4f1a-93fd-bde93643106e" targetNamespace="http://schemas.microsoft.com/office/2006/metadata/properties" ma:root="true" ma:fieldsID="f0b9d1d5978c909455b4997574ef5b2e" ns3:_="" ns4:_="">
    <xsd:import namespace="5cc7f4d2-bf41-4172-b2f9-ba3ec1a6bad3"/>
    <xsd:import namespace="cecb4ded-9c7e-4f1a-93fd-bde93643106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_activity" minOccurs="0"/>
                <xsd:element ref="ns4:MediaServiceObjectDetectorVersions" minOccurs="0"/>
                <xsd:element ref="ns4:MediaServiceSearchProperties" minOccurs="0"/>
                <xsd:element ref="ns4:MediaLengthInSeconds" minOccurs="0"/>
                <xsd:element ref="ns4:MediaServiceDateTaken" minOccurs="0"/>
                <xsd:element ref="ns4: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c7f4d2-bf41-4172-b2f9-ba3ec1a6bad3"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ecb4ded-9c7e-4f1a-93fd-bde93643106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_activity" ma:index="17" nillable="true" ma:displayName="_activity" ma:hidden="true" ma:internalName="_activity">
      <xsd:simpleType>
        <xsd:restriction base="dms:Note"/>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cecb4ded-9c7e-4f1a-93fd-bde93643106e" xsi:nil="true"/>
  </documentManagement>
</p:properties>
</file>

<file path=customXml/itemProps1.xml><?xml version="1.0" encoding="utf-8"?>
<ds:datastoreItem xmlns:ds="http://schemas.openxmlformats.org/officeDocument/2006/customXml" ds:itemID="{C225278F-78EB-47F7-B5CE-2FDAB9C0B2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c7f4d2-bf41-4172-b2f9-ba3ec1a6bad3"/>
    <ds:schemaRef ds:uri="cecb4ded-9c7e-4f1a-93fd-bde9364310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06D1816-CD39-4CDD-BA8F-393BA0145094}">
  <ds:schemaRefs>
    <ds:schemaRef ds:uri="http://schemas.microsoft.com/sharepoint/v3/contenttype/forms"/>
  </ds:schemaRefs>
</ds:datastoreItem>
</file>

<file path=customXml/itemProps3.xml><?xml version="1.0" encoding="utf-8"?>
<ds:datastoreItem xmlns:ds="http://schemas.openxmlformats.org/officeDocument/2006/customXml" ds:itemID="{310DC373-2664-4874-B27A-9E2AACC95816}">
  <ds:schemaRefs>
    <ds:schemaRef ds:uri="http://purl.org/dc/terms/"/>
    <ds:schemaRef ds:uri="http://www.w3.org/XML/1998/namespace"/>
    <ds:schemaRef ds:uri="http://schemas.microsoft.com/office/2006/documentManagement/types"/>
    <ds:schemaRef ds:uri="http://purl.org/dc/elements/1.1/"/>
    <ds:schemaRef ds:uri="http://purl.org/dc/dcmitype/"/>
    <ds:schemaRef ds:uri="http://schemas.microsoft.com/office/2006/metadata/properties"/>
    <ds:schemaRef ds:uri="5cc7f4d2-bf41-4172-b2f9-ba3ec1a6bad3"/>
    <ds:schemaRef ds:uri="cecb4ded-9c7e-4f1a-93fd-bde93643106e"/>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otalTime>577</TotalTime>
  <Words>2469</Words>
  <Application>Microsoft Office PowerPoint</Application>
  <PresentationFormat>Widescreen</PresentationFormat>
  <Paragraphs>262</Paragraphs>
  <Slides>12</Slides>
  <Notes>1</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12</vt:i4>
      </vt:variant>
    </vt:vector>
  </HeadingPairs>
  <TitlesOfParts>
    <vt:vector size="20" baseType="lpstr">
      <vt:lpstr>Arial</vt:lpstr>
      <vt:lpstr>Calibri</vt:lpstr>
      <vt:lpstr>Calibri Light</vt:lpstr>
      <vt:lpstr>Lucida Handwriting</vt:lpstr>
      <vt:lpstr>Tahoma</vt:lpstr>
      <vt:lpstr>Tenorite</vt:lpstr>
      <vt:lpstr>Wingdings</vt:lpstr>
      <vt:lpstr>Tema do Office</vt:lpstr>
      <vt:lpstr>Reforma Tributária</vt:lpstr>
      <vt:lpstr>Apresentação do PowerPoint</vt:lpstr>
      <vt:lpstr>Apresentação do PowerPoint</vt:lpstr>
      <vt:lpstr>A REFORMA TRIBUTÁRIA E O COOPERATIVISMO</vt:lpstr>
      <vt:lpstr>Apresentação do PowerPoint</vt:lpstr>
      <vt:lpstr>A REFORMA TRIBUTÁRIA E AS OPERADORAS DE PLANOS DE SAÚDE  Constituição Federal</vt:lpstr>
      <vt:lpstr>Apresentação do PowerPoint</vt:lpstr>
      <vt:lpstr>Apresentação do PowerPoint</vt:lpstr>
      <vt:lpstr>PROJETO DE LEI COMPLEMENTAR N.º 68/2024   1) DA LIMITAÇÃO DA DEDUÇÃO DOS REPASSES DE HONORÁRIOS MÉDICOS</vt:lpstr>
      <vt:lpstr>2) DA LIMITAÇÃO DA DEDUÇÃO DOS REPASSES DE HONORÁRIOS MÉDICOS</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Reforma Tributária</dc:title>
  <dc:creator>Roberta Rodrigues - BMAS</dc:creator>
  <cp:lastModifiedBy>Bruna de Matos Chaves</cp:lastModifiedBy>
  <cp:revision>18</cp:revision>
  <dcterms:created xsi:type="dcterms:W3CDTF">2024-09-10T14:04:47Z</dcterms:created>
  <dcterms:modified xsi:type="dcterms:W3CDTF">2024-09-12T11:18:11Z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0x010100A0367304B8BDF44DA4AAC04D9DBF39D5</vt:lpwstr>
  </property>
</Properties>
</file>