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4630400" cy="8229600"/>
  <p:notesSz cx="8229600" cy="14630400"/>
  <p:embeddedFontLst>
    <p:embeddedFont>
      <p:font typeface="Epilogue" panose="020B0604020202020204" charset="0"/>
      <p:regular r:id="rId6"/>
    </p:embeddedFont>
    <p:embeddedFont>
      <p:font typeface="Fraunces Medium" panose="020B0604020202020204" charset="0"/>
      <p:regular r:id="rId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283157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8" y="170021"/>
            <a:ext cx="5259705" cy="788955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80190" y="1931313"/>
            <a:ext cx="3851315" cy="426244"/>
          </a:xfrm>
          <a:prstGeom prst="roundRect">
            <a:avLst>
              <a:gd name="adj" fmla="val 17880"/>
            </a:avLst>
          </a:prstGeom>
          <a:solidFill>
            <a:srgbClr val="181E34"/>
          </a:solidFill>
          <a:ln/>
        </p:spPr>
      </p:sp>
      <p:sp>
        <p:nvSpPr>
          <p:cNvPr id="5" name="Text 2"/>
          <p:cNvSpPr/>
          <p:nvPr/>
        </p:nvSpPr>
        <p:spPr>
          <a:xfrm>
            <a:off x="6416278" y="1999298"/>
            <a:ext cx="357913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AUDIÊNCIA PÚBLICA — BRASÍLIA, 14/04/2026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280190" y="244828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 Crise da Obesidade no Brasil</a:t>
            </a:r>
            <a:endParaRPr lang="en-US" sz="4450" dirty="0"/>
          </a:p>
        </p:txBody>
      </p:sp>
      <p:sp>
        <p:nvSpPr>
          <p:cNvPr id="7" name="Text 4"/>
          <p:cNvSpPr/>
          <p:nvPr/>
        </p:nvSpPr>
        <p:spPr>
          <a:xfrm>
            <a:off x="6280190" y="420600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Uma epidemia silenciosa com impacto profundo na saúde, na qualidade de vida e na economia nacional.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5243632"/>
            <a:ext cx="7556421" cy="16907"/>
          </a:xfrm>
          <a:prstGeom prst="rect">
            <a:avLst/>
          </a:prstGeom>
          <a:solidFill>
            <a:srgbClr val="EBECEF">
              <a:alpha val="50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280190" y="557236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Fabio Rogerio Trujilho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— Presidente da Associação Brasileira para o Estudo da Obesidade (ABESO)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74514"/>
            <a:ext cx="90016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O Cenário da Obesidade no Brasil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36802"/>
            <a:ext cx="6379607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31%</a:t>
            </a:r>
            <a:endParaRPr lang="en-US" sz="5850" dirty="0"/>
          </a:p>
        </p:txBody>
      </p:sp>
      <p:sp>
        <p:nvSpPr>
          <p:cNvPr id="4" name="Text 2"/>
          <p:cNvSpPr/>
          <p:nvPr/>
        </p:nvSpPr>
        <p:spPr>
          <a:xfrm>
            <a:off x="2565916" y="3068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Obesidade atual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559016"/>
            <a:ext cx="63796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1 em cada 3 (WOF)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456884" y="2036802"/>
            <a:ext cx="6379726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68%</a:t>
            </a:r>
            <a:endParaRPr lang="en-US" sz="5850" dirty="0"/>
          </a:p>
        </p:txBody>
      </p:sp>
      <p:sp>
        <p:nvSpPr>
          <p:cNvPr id="7" name="Text 5"/>
          <p:cNvSpPr/>
          <p:nvPr/>
        </p:nvSpPr>
        <p:spPr>
          <a:xfrm>
            <a:off x="9229130" y="3068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Acima do peso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456884" y="3559016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2 em cada 3 brasileiros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4488894"/>
            <a:ext cx="6379607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80–90%</a:t>
            </a:r>
            <a:endParaRPr lang="en-US" sz="5850" dirty="0"/>
          </a:p>
        </p:txBody>
      </p:sp>
      <p:sp>
        <p:nvSpPr>
          <p:cNvPr id="10" name="Text 8"/>
          <p:cNvSpPr/>
          <p:nvPr/>
        </p:nvSpPr>
        <p:spPr>
          <a:xfrm>
            <a:off x="2565916" y="55206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Diabetes Tipo 2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93790" y="6011108"/>
            <a:ext cx="63796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Casos atribuíveis à obesidade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456884" y="4488894"/>
            <a:ext cx="6379726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60–70%</a:t>
            </a:r>
            <a:endParaRPr lang="en-US" sz="5850" dirty="0"/>
          </a:p>
        </p:txBody>
      </p:sp>
      <p:sp>
        <p:nvSpPr>
          <p:cNvPr id="13" name="Text 11"/>
          <p:cNvSpPr/>
          <p:nvPr/>
        </p:nvSpPr>
        <p:spPr>
          <a:xfrm>
            <a:off x="9229130" y="55206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Hipertensão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456884" y="6011108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Casos relacionados ao excesso de peso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3790" y="662916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Em 2019, a PNS registrava 25,9% (1 em cada 4) prevalência de obesidade — o crescimento para 31% (1 em cada 3) evidencia a aceleração da epidemia. A obesidade reduz qualidade e expectativa de vida.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18843"/>
            <a:ext cx="101373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Impacto Financeiro e Lacunas no SUS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94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Custo Total em 2019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75742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 impacto econômico da obesidade em 2019 atingiu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US$ 37,1 bilhões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— cerca de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R$ 190,5 bilhões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, equivalente a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1,98% do PIB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68522"/>
            <a:ext cx="6244709" cy="1168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Custos diretos: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assistência à saúde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Custos indiretos: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perda de produtividade, incapacidade e mortalidade precoce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36168" y="2267783"/>
            <a:ext cx="6571417" cy="4742855"/>
          </a:xfrm>
          <a:prstGeom prst="roundRect">
            <a:avLst>
              <a:gd name="adj" fmla="val 3443"/>
            </a:avLst>
          </a:prstGeom>
          <a:solidFill>
            <a:srgbClr val="8C98CA"/>
          </a:solidFill>
          <a:ln/>
        </p:spPr>
      </p:sp>
      <p:sp>
        <p:nvSpPr>
          <p:cNvPr id="7" name="Text 5"/>
          <p:cNvSpPr/>
          <p:nvPr/>
        </p:nvSpPr>
        <p:spPr>
          <a:xfrm>
            <a:off x="7662982" y="2494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Lacuna no SUS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62982" y="3075742"/>
            <a:ext cx="611778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Pesquisa ABESO/SBEM 2022: pacientes com obesidade buscam mais resolver a doença sozinhos do que pelo SUS.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62982" y="4368522"/>
            <a:ext cx="6117788" cy="805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31%</a:t>
            </a:r>
            <a:r>
              <a:rPr lang="en-US" sz="1750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tentam resolver por conta própria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13%</a:t>
            </a:r>
            <a:r>
              <a:rPr lang="en-US" sz="1750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recorrem ao SUS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7662982" y="5428774"/>
            <a:ext cx="6117788" cy="1326713"/>
          </a:xfrm>
          <a:prstGeom prst="roundRect">
            <a:avLst>
              <a:gd name="adj" fmla="val 7181"/>
            </a:avLst>
          </a:prstGeom>
          <a:solidFill>
            <a:srgbClr val="4B3F02"/>
          </a:solidFill>
          <a:ln/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796" y="5757624"/>
            <a:ext cx="283488" cy="22681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8400098" y="5712262"/>
            <a:ext cx="51538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 obesidade ainda não tem tratamento estruturado no SUS.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237</Words>
  <Application>Microsoft Office PowerPoint</Application>
  <PresentationFormat>Personalizar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Fraunces Medium</vt:lpstr>
      <vt:lpstr>Epilogue</vt:lpstr>
      <vt:lpstr>Arial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Ivan Cerqueira Filho</dc:creator>
  <cp:lastModifiedBy>Ivan Cerqueira Filho</cp:lastModifiedBy>
  <cp:revision>1</cp:revision>
  <dcterms:created xsi:type="dcterms:W3CDTF">2026-04-14T15:19:18Z</dcterms:created>
  <dcterms:modified xsi:type="dcterms:W3CDTF">2026-04-14T16:40:44Z</dcterms:modified>
</cp:coreProperties>
</file>