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6" r:id="rId3"/>
    <p:sldId id="257" r:id="rId4"/>
    <p:sldId id="275" r:id="rId5"/>
    <p:sldId id="278" r:id="rId6"/>
    <p:sldId id="274" r:id="rId7"/>
    <p:sldId id="268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E3D1"/>
    <a:srgbClr val="4AE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4821"/>
  </p:normalViewPr>
  <p:slideViewPr>
    <p:cSldViewPr snapToGrid="0" snapToObjects="1" showGuides="1">
      <p:cViewPr varScale="1">
        <p:scale>
          <a:sx n="87" d="100"/>
          <a:sy n="87" d="100"/>
        </p:scale>
        <p:origin x="432" y="90"/>
      </p:cViewPr>
      <p:guideLst>
        <p:guide orient="horz" pos="2160"/>
        <p:guide pos="6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F27857-91F6-224C-9349-C1A054BB4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B6706F7-8822-1F4F-A265-FD19AA5EA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75D5A92-24D5-A84B-B831-80E7FCE07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4742-9E9D-244C-9F9F-877BDAFBD90D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40202FF-4876-4C4C-9FE0-AB0634B1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479D7A6-3DFE-A144-B9DD-601938B2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6721-CCFE-344D-B3A9-966DBE99F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4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3BCCCC-8179-B54E-A412-F560A784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65D1031-1D36-1844-938F-2E7CE936E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9AD4610-C763-3649-87E5-E62C5C73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4742-9E9D-244C-9F9F-877BDAFBD90D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3F5B375-B6CB-9F46-96B8-DC6C7E48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3F0C718-A2F2-674F-B1DE-678E1390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6721-CCFE-344D-B3A9-966DBE99F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1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BA1AB2C-B6B3-4642-A7DA-65F6ECAC3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D50C126-AF53-5046-836E-EC3BD9071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C328549-5359-204C-9C1C-3CA73569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4742-9E9D-244C-9F9F-877BDAFBD90D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89F55BE-5955-5948-8763-2AA7E957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A08E35B-2CA7-1748-9688-62C79432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6721-CCFE-344D-B3A9-966DBE99F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4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CF1055-8B29-6648-B3E8-91D3C08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47299F9-47CE-BF40-8919-723FF6288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1124AEF-E4D1-F945-A8DF-92EC7F91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4742-9E9D-244C-9F9F-877BDAFBD90D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66676F2-302B-F44B-8268-75ECEBE7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5A3A7CC-46AD-4244-986E-226C51B1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6721-CCFE-344D-B3A9-966DBE99F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51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2CA8CA-0C2E-6B46-B9D0-C43A1932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66BAF23-E3E6-174B-A456-0E6D06A3D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09F000D-8ECE-BD49-A24A-6CE18344B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4742-9E9D-244C-9F9F-877BDAFBD90D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998AC3A-4F0B-EA4B-890D-ECA0C5AF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658ADA9-B7B0-064F-B3C3-12189377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6721-CCFE-344D-B3A9-966DBE99F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61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062959-6151-2245-AABA-C0A9B20E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5D269A6-F3C5-5E42-A69D-CC12074F6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6404350-65AF-BD49-9DC6-C4E32C582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2274101-E400-E041-9992-3C830F39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4742-9E9D-244C-9F9F-877BDAFBD90D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B1C0431-FB86-8647-BC59-23758B10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1C089F3-F549-E542-BEBD-D38B6AF3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6721-CCFE-344D-B3A9-966DBE99F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66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AC7652-5DB7-1A4E-B7CB-199B2984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8D87007-291B-5048-B882-DFF597745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C08D27E-4368-1742-96D0-88888BABA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44080CC-4380-3449-9A48-38BA7A9EA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29713E0E-8D8E-264B-97A6-CEFACB1DB6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70F75875-920B-4043-9FED-B265FF1B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4742-9E9D-244C-9F9F-877BDAFBD90D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25AAB95A-63D8-E248-9801-A2767210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7FF85148-64AF-FC45-8208-376BBD88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6721-CCFE-344D-B3A9-966DBE99F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09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C91D71-3376-9D41-A3C0-9D3DF61C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9279FACE-0E19-9449-901D-FBE98F8E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4742-9E9D-244C-9F9F-877BDAFBD90D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C22E22D-31F1-DF43-8DBA-F782285AF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2C17E53-4E0C-9F44-B13E-60BE76D3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6721-CCFE-344D-B3A9-966DBE99F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72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E8AD7463-DA17-B342-817E-ED06CAB9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4742-9E9D-244C-9F9F-877BDAFBD90D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5D996AAB-7D38-604A-B673-62FA68EF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A42260F-E753-804E-906F-C5A335A3D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6721-CCFE-344D-B3A9-966DBE99F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47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401CB8-654A-4A49-A922-FE759B17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BEF8BF0-4F6F-AA41-88C9-5A06ADF92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78E71CF-E7DE-2247-A325-86D6F41CF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1888DF8-0F41-2A46-9DEC-D3BB1795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4742-9E9D-244C-9F9F-877BDAFBD90D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68A0FDA-3545-DB4E-B3EC-3BAD4DEBC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D6DBF59-AA5F-A442-9AE4-0E842A3F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6721-CCFE-344D-B3A9-966DBE99F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77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5B5ECE-E88C-634E-BC47-3DDD1502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005EE3C1-A92B-7B47-932E-C7F79ED33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EB89344-D206-0545-9B0E-37547AEA1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2A0F3AD-7F01-2342-9031-F9A464825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4742-9E9D-244C-9F9F-877BDAFBD90D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7E38373-DA67-F748-924A-33DA65B9D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38669CE-1B31-E449-AC86-E9A019C0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6721-CCFE-344D-B3A9-966DBE99F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70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DAF78B4A-85F2-1144-BFE0-D2FD7DA5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E2998D8-D97F-E94D-AB91-41DE05FE7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413FF12-B9FC-D446-9CBD-27ADBAD4C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C4742-9E9D-244C-9F9F-877BDAFBD90D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82193A2-B99C-0844-8C2B-C74921BA3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CA97935-69FD-4B44-A372-AB74D7655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96721-CCFE-344D-B3A9-966DBE99F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25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641D039-845B-494F-BCC2-2DE123F37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67"/>
          <a:stretch/>
        </p:blipFill>
        <p:spPr>
          <a:xfrm>
            <a:off x="0" y="1"/>
            <a:ext cx="12266570" cy="5842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52F043B8-3C9A-394C-A792-409DD963B363}"/>
              </a:ext>
            </a:extLst>
          </p:cNvPr>
          <p:cNvSpPr txBox="1">
            <a:spLocks/>
          </p:cNvSpPr>
          <p:nvPr/>
        </p:nvSpPr>
        <p:spPr>
          <a:xfrm>
            <a:off x="5365819" y="3429000"/>
            <a:ext cx="6349931" cy="708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bg1"/>
                </a:solidFill>
                <a:latin typeface="Aller" panose="02000503030000020004" pitchFamily="2" charset="77"/>
              </a:rPr>
              <a:t>AUDIÊNCIA PÚBLICA REMOTA NA COMISSÃO SENADO DO FUTURO</a:t>
            </a:r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BC82C689-9B78-EB4D-A7D1-D0B30968F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335" y="6035523"/>
            <a:ext cx="1824166" cy="5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9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Logotipo&#10;&#10;Descrição gerada automaticamente com confiança média">
            <a:extLst>
              <a:ext uri="{FF2B5EF4-FFF2-40B4-BE49-F238E27FC236}">
                <a16:creationId xmlns:a16="http://schemas.microsoft.com/office/drawing/2014/main" xmlns="" id="{156917B4-2BF4-904F-BBD2-7ABFAC80D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" y="0"/>
            <a:ext cx="121867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87208B-5021-2646-9680-93143628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704" y="365125"/>
            <a:ext cx="9375616" cy="1496020"/>
          </a:xfrm>
        </p:spPr>
        <p:txBody>
          <a:bodyPr>
            <a:normAutofit/>
          </a:bodyPr>
          <a:lstStyle/>
          <a:p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Lei de Propriedade Industrial – Contexto e conformidade internacional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25905BA-8A2C-C246-BA0C-3CD008CDA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562" y="6167379"/>
            <a:ext cx="1695269" cy="438401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xmlns="" id="{210B91B6-6A97-40DF-8A3F-F21C0BB59952}"/>
              </a:ext>
            </a:extLst>
          </p:cNvPr>
          <p:cNvSpPr txBox="1">
            <a:spLocks/>
          </p:cNvSpPr>
          <p:nvPr/>
        </p:nvSpPr>
        <p:spPr>
          <a:xfrm>
            <a:off x="1049039" y="1575717"/>
            <a:ext cx="9237961" cy="4339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77"/>
            </a:endParaRPr>
          </a:p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Em 25 anos a Lei foi alterada em diferentes momentos</a:t>
            </a:r>
          </a:p>
          <a:p>
            <a:pPr lvl="1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Só em 2021 já foram feitas 2 alterações</a:t>
            </a:r>
          </a:p>
          <a:p>
            <a:pPr lvl="1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Anuência prévia, artigo 40 e mecanismos de licenças compulsórias </a:t>
            </a:r>
          </a:p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Regulação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patentária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 tem base em tratados internacionais</a:t>
            </a:r>
          </a:p>
          <a:p>
            <a:pPr lvl="1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Convenção de Paris – 1883 e o Brasil é signatário originário</a:t>
            </a:r>
          </a:p>
          <a:p>
            <a:pPr lvl="1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Acordo TRIPS: parte da Organização Mundial do Comércio (OMC)</a:t>
            </a:r>
          </a:p>
          <a:p>
            <a:pPr lvl="1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Descumprimento enseja questionamento por outros países</a:t>
            </a:r>
          </a:p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Alinhamento da legislação nacional de patentes com tratados é essencial para a economia brasileira</a:t>
            </a:r>
          </a:p>
          <a:p>
            <a:pPr lvl="1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Melhor relacionamento global – fundamental em crises como a Covid-19</a:t>
            </a:r>
          </a:p>
          <a:p>
            <a:pPr lvl="1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Entrada do Brasil na OCDE e demais fóruns</a:t>
            </a:r>
          </a:p>
          <a:p>
            <a:pPr lvl="1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Segurança e credibilidade ao inventor/investidor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AE052619-0997-42E5-A6E9-981DA9571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517" y="1323497"/>
            <a:ext cx="3274009" cy="26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9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6B707B7-94B5-48E0-8FB5-61C0E5C0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54" y="1819330"/>
            <a:ext cx="6449325" cy="4439270"/>
          </a:xfrm>
          <a:prstGeom prst="rect">
            <a:avLst/>
          </a:prstGeom>
        </p:spPr>
      </p:pic>
      <p:pic>
        <p:nvPicPr>
          <p:cNvPr id="5" name="Imagem 4" descr="Fundo preto com letras brancas&#10;&#10;Descrição gerada automaticamente">
            <a:extLst>
              <a:ext uri="{FF2B5EF4-FFF2-40B4-BE49-F238E27FC236}">
                <a16:creationId xmlns:a16="http://schemas.microsoft.com/office/drawing/2014/main" xmlns="" id="{90DDE5AB-7C02-3C42-AE4B-564E60AB3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723"/>
            <a:ext cx="12269037" cy="690772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87208B-5021-2646-9680-93143628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77" y="493767"/>
            <a:ext cx="8597488" cy="1325563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Inventor/investidor está à mercê do Estado: backlogs atrasam entrada no mercado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07FFC456-61EA-49B5-8822-DB994E86E5A8}"/>
              </a:ext>
            </a:extLst>
          </p:cNvPr>
          <p:cNvSpPr/>
          <p:nvPr/>
        </p:nvSpPr>
        <p:spPr>
          <a:xfrm>
            <a:off x="4314541" y="2831977"/>
            <a:ext cx="1233996" cy="113634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728B6838-900C-4DB3-AE2F-583054D4CE91}"/>
              </a:ext>
            </a:extLst>
          </p:cNvPr>
          <p:cNvSpPr/>
          <p:nvPr/>
        </p:nvSpPr>
        <p:spPr>
          <a:xfrm>
            <a:off x="4305663" y="4292353"/>
            <a:ext cx="1233996" cy="13005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E564CF1A-936B-40D9-909E-1640A0A05523}"/>
              </a:ext>
            </a:extLst>
          </p:cNvPr>
          <p:cNvSpPr/>
          <p:nvPr/>
        </p:nvSpPr>
        <p:spPr>
          <a:xfrm>
            <a:off x="1651243" y="5796960"/>
            <a:ext cx="4900474" cy="39209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0D1F81B-85FA-C748-876B-8F3039A33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7648" y="2387916"/>
            <a:ext cx="3119020" cy="356993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77"/>
              </a:rPr>
              <a:t>Legislação não tem mecanismos para compensar backlog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77"/>
              </a:rPr>
              <a:t>EUA, Europa, Japão, Israel, Singapura, Austrália, Índia, Rússia possuem “</a:t>
            </a:r>
            <a:r>
              <a:rPr lang="pt-B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77"/>
              </a:rPr>
              <a:t>patent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pt-B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77"/>
              </a:rPr>
              <a:t>term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77"/>
              </a:rPr>
              <a:t> </a:t>
            </a:r>
            <a:r>
              <a:rPr lang="pt-B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77"/>
              </a:rPr>
              <a:t>adjustments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77"/>
              </a:rPr>
              <a:t>” para contornar essa realidade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ller" panose="02000503030000020004" pitchFamily="2" charset="77"/>
              </a:rPr>
              <a:t>Fortalecimento do INPI é crucial para manter agilidade na análise dos pedidos de patentes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1CE15F4A-C7A6-4ABA-809A-AF7B156FA325}"/>
              </a:ext>
            </a:extLst>
          </p:cNvPr>
          <p:cNvCxnSpPr/>
          <p:nvPr/>
        </p:nvCxnSpPr>
        <p:spPr>
          <a:xfrm>
            <a:off x="674703" y="6507332"/>
            <a:ext cx="745724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171AE2EE-BB19-4DC6-A3A3-8936FD7699A2}"/>
              </a:ext>
            </a:extLst>
          </p:cNvPr>
          <p:cNvSpPr txBox="1"/>
          <p:nvPr/>
        </p:nvSpPr>
        <p:spPr>
          <a:xfrm>
            <a:off x="577048" y="6559556"/>
            <a:ext cx="50433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Gargalos nacionais – processo de chegada de novo medicamento pode levar mais de 14 anos.</a:t>
            </a:r>
          </a:p>
        </p:txBody>
      </p:sp>
    </p:spTree>
    <p:extLst>
      <p:ext uri="{BB962C8B-B14F-4D97-AF65-F5344CB8AC3E}">
        <p14:creationId xmlns:p14="http://schemas.microsoft.com/office/powerpoint/2010/main" val="221886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 preto com letras brancas&#10;&#10;Descrição gerada automaticamente">
            <a:extLst>
              <a:ext uri="{FF2B5EF4-FFF2-40B4-BE49-F238E27FC236}">
                <a16:creationId xmlns:a16="http://schemas.microsoft.com/office/drawing/2014/main" xmlns="" id="{90DDE5AB-7C02-3C42-AE4B-564E60AB3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723"/>
            <a:ext cx="12269037" cy="690772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87208B-5021-2646-9680-93143628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26" y="573559"/>
            <a:ext cx="8579537" cy="1325563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Legislação discrimina setor farmacêutico: não há proteção aos dados de testes clínicos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9B7D1B11-1732-41DF-8CB5-A9A1EAE00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24" y="3939312"/>
            <a:ext cx="9131146" cy="136593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B27CDD2-6AB7-4B32-ABEA-654129B6F9E3}"/>
              </a:ext>
            </a:extLst>
          </p:cNvPr>
          <p:cNvSpPr txBox="1"/>
          <p:nvPr/>
        </p:nvSpPr>
        <p:spPr>
          <a:xfrm>
            <a:off x="1185704" y="1870685"/>
            <a:ext cx="8109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Lei garante proteção para </a:t>
            </a:r>
            <a:r>
              <a:rPr lang="pt-BR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medicamentos veterinários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, mas não para medicamentos de uso humano.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Para registro de medicamento na Anvisa são necessários resultados de testes clínicos comprovando eficácia e segurança.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Proteção destes dados não está relacionada a patente, mas protege a inovação e investimento no desenvolvimento de novos produtos farmacêuticos.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7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ller" panose="02000503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57232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undo preto com letras brancas&#10;&#10;Descrição gerada automaticamente">
            <a:extLst>
              <a:ext uri="{FF2B5EF4-FFF2-40B4-BE49-F238E27FC236}">
                <a16:creationId xmlns:a16="http://schemas.microsoft.com/office/drawing/2014/main" xmlns="" id="{FE8F58F8-21BC-41CA-ADD6-62C751787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723"/>
            <a:ext cx="12269037" cy="690772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97795E8-A43F-49FF-83B1-6269AF0C9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40" y="2168683"/>
            <a:ext cx="8572500" cy="42291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385A52A-48BD-4FD6-917F-3EF3BC06FE29}"/>
              </a:ext>
            </a:extLst>
          </p:cNvPr>
          <p:cNvSpPr txBox="1">
            <a:spLocks/>
          </p:cNvSpPr>
          <p:nvPr/>
        </p:nvSpPr>
        <p:spPr>
          <a:xfrm>
            <a:off x="1185704" y="1316777"/>
            <a:ext cx="81090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0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77"/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xmlns="" id="{138AD009-55F9-4AD1-A10A-21738650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98" y="809004"/>
            <a:ext cx="8572500" cy="1325563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Legislação vigente sobre proteção aos dados de testes clínicos na contramão do mundo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54894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0D1F81B-85FA-C748-876B-8F3039A33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864" y="2134566"/>
            <a:ext cx="9754939" cy="38837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77"/>
            </a:endParaRPr>
          </a:p>
          <a:p>
            <a:pPr marL="0" indent="0">
              <a:buNone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77"/>
            </a:endParaRPr>
          </a:p>
          <a:p>
            <a:pPr lvl="1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77"/>
            </a:endParaRPr>
          </a:p>
          <a:p>
            <a:pPr lvl="1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77"/>
            </a:endParaRPr>
          </a:p>
          <a:p>
            <a:pPr lvl="1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77"/>
            </a:endParaRPr>
          </a:p>
          <a:p>
            <a:pPr lvl="1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77"/>
            </a:endParaRPr>
          </a:p>
          <a:p>
            <a:pPr lvl="1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77"/>
            </a:endParaRPr>
          </a:p>
          <a:p>
            <a:pPr lvl="1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77"/>
            </a:endParaRPr>
          </a:p>
          <a:p>
            <a:pPr lvl="1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77"/>
            </a:endParaRPr>
          </a:p>
          <a:p>
            <a:pPr lvl="1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77"/>
            </a:endParaRPr>
          </a:p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77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F59E358-1FCC-447E-B39E-AD953F571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64" y="2217050"/>
            <a:ext cx="504825" cy="353377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9772E835-9375-4B94-9417-F462779BB3DA}"/>
              </a:ext>
            </a:extLst>
          </p:cNvPr>
          <p:cNvSpPr txBox="1"/>
          <p:nvPr/>
        </p:nvSpPr>
        <p:spPr>
          <a:xfrm>
            <a:off x="5793105" y="31242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F743014-A6D8-4F1E-8F2A-41D3D4D43EAD}"/>
              </a:ext>
            </a:extLst>
          </p:cNvPr>
          <p:cNvSpPr txBox="1"/>
          <p:nvPr/>
        </p:nvSpPr>
        <p:spPr>
          <a:xfrm>
            <a:off x="5945505" y="32766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CB737EA-2925-44C3-AF5B-1070BA5A17AE}"/>
              </a:ext>
            </a:extLst>
          </p:cNvPr>
          <p:cNvSpPr txBox="1"/>
          <p:nvPr/>
        </p:nvSpPr>
        <p:spPr>
          <a:xfrm>
            <a:off x="1540992" y="3052106"/>
            <a:ext cx="8117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Perde o pesquisador brasileiro, que tem menos incentivos à sua atividade.</a:t>
            </a:r>
          </a:p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1ED7DBE9-49A1-45BC-9C35-E218856C299D}"/>
              </a:ext>
            </a:extLst>
          </p:cNvPr>
          <p:cNvSpPr txBox="1"/>
          <p:nvPr/>
        </p:nvSpPr>
        <p:spPr>
          <a:xfrm>
            <a:off x="1540992" y="2233990"/>
            <a:ext cx="7957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Perdem os consumidores brasileiros, que deixam de ter acesso mais rápido a medicamentos de ponta. </a:t>
            </a:r>
          </a:p>
          <a:p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3DD228B3-31C2-4369-8987-D9FCC6D7DA20}"/>
              </a:ext>
            </a:extLst>
          </p:cNvPr>
          <p:cNvSpPr txBox="1"/>
          <p:nvPr/>
        </p:nvSpPr>
        <p:spPr>
          <a:xfrm>
            <a:off x="1094190" y="3718144"/>
            <a:ext cx="868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Perde a agenda de inovação nacional, que não oferece vantagens existentes em outros países.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CE8D020F-94D2-4088-A8B4-707DC014F718}"/>
              </a:ext>
            </a:extLst>
          </p:cNvPr>
          <p:cNvSpPr txBox="1"/>
          <p:nvPr/>
        </p:nvSpPr>
        <p:spPr>
          <a:xfrm>
            <a:off x="1540992" y="4444493"/>
            <a:ext cx="8688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Perde a economia nacional, reduzindo-se sua capacidade de atrair investimentos produtivos nacionais e internacionais.</a:t>
            </a:r>
          </a:p>
          <a:p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32A9D56A-6AA6-4D68-A615-9F0785AE9070}"/>
              </a:ext>
            </a:extLst>
          </p:cNvPr>
          <p:cNvSpPr txBox="1"/>
          <p:nvPr/>
        </p:nvSpPr>
        <p:spPr>
          <a:xfrm>
            <a:off x="1540992" y="5273277"/>
            <a:ext cx="785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Perde a imagem do país no exterior.</a:t>
            </a:r>
            <a:endParaRPr lang="pt-BR" dirty="0"/>
          </a:p>
        </p:txBody>
      </p:sp>
      <p:sp>
        <p:nvSpPr>
          <p:cNvPr id="18" name="Título 9">
            <a:extLst>
              <a:ext uri="{FF2B5EF4-FFF2-40B4-BE49-F238E27FC236}">
                <a16:creationId xmlns:a16="http://schemas.microsoft.com/office/drawing/2014/main" xmlns="" id="{57C24CD6-6AB5-45FB-A514-7743B2BD8EE8}"/>
              </a:ext>
            </a:extLst>
          </p:cNvPr>
          <p:cNvSpPr txBox="1">
            <a:spLocks/>
          </p:cNvSpPr>
          <p:nvPr/>
        </p:nvSpPr>
        <p:spPr>
          <a:xfrm>
            <a:off x="758298" y="809004"/>
            <a:ext cx="8572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77"/>
              </a:rPr>
              <a:t>Legislação vigente sobre proteção aos dados de testes clínicos prejudica desenvolvimento</a:t>
            </a:r>
            <a:endParaRPr lang="pt-BR" sz="3600" dirty="0"/>
          </a:p>
        </p:txBody>
      </p:sp>
      <p:pic>
        <p:nvPicPr>
          <p:cNvPr id="19" name="Imagem 18" descr="Fundo preto com letras brancas&#10;&#10;Descrição gerada automaticamente">
            <a:extLst>
              <a:ext uri="{FF2B5EF4-FFF2-40B4-BE49-F238E27FC236}">
                <a16:creationId xmlns:a16="http://schemas.microsoft.com/office/drawing/2014/main" xmlns="" id="{FB60C979-E718-4F27-B1B7-FC5E41A2F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723"/>
            <a:ext cx="12269037" cy="69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9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Descrição gerada automaticamente com confiança média">
            <a:extLst>
              <a:ext uri="{FF2B5EF4-FFF2-40B4-BE49-F238E27FC236}">
                <a16:creationId xmlns:a16="http://schemas.microsoft.com/office/drawing/2014/main" xmlns="" id="{B0F98111-73DB-488F-ADAB-86A9AD606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" y="-17443"/>
            <a:ext cx="12186799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AF0EA95-CEA7-4CB9-9634-5D5138F9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30" y="1115085"/>
            <a:ext cx="9670343" cy="522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25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353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Aller</vt:lpstr>
      <vt:lpstr>Arial</vt:lpstr>
      <vt:lpstr>Calibri</vt:lpstr>
      <vt:lpstr>Calibri Light</vt:lpstr>
      <vt:lpstr>Wingdings</vt:lpstr>
      <vt:lpstr>Tema do Office</vt:lpstr>
      <vt:lpstr>Apresentação do PowerPoint</vt:lpstr>
      <vt:lpstr>Lei de Propriedade Industrial – Contexto e conformidade internacional</vt:lpstr>
      <vt:lpstr>Inventor/investidor está à mercê do Estado: backlogs atrasam entrada no mercado</vt:lpstr>
      <vt:lpstr>Legislação discrimina setor farmacêutico: não há proteção aos dados de testes clínicos</vt:lpstr>
      <vt:lpstr>Legislação vigente sobre proteção aos dados de testes clínicos na contramão do mundo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Ligia Sequeira</dc:creator>
  <cp:lastModifiedBy>Andréia Mano da Silva Tavares</cp:lastModifiedBy>
  <cp:revision>34</cp:revision>
  <dcterms:created xsi:type="dcterms:W3CDTF">2020-09-11T19:22:59Z</dcterms:created>
  <dcterms:modified xsi:type="dcterms:W3CDTF">2021-09-30T14:22:45Z</dcterms:modified>
</cp:coreProperties>
</file>