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88" r:id="rId4"/>
    <p:sldId id="289" r:id="rId5"/>
    <p:sldId id="290" r:id="rId6"/>
    <p:sldId id="275" r:id="rId7"/>
    <p:sldId id="271" r:id="rId8"/>
    <p:sldId id="269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86101" autoAdjust="0"/>
  </p:normalViewPr>
  <p:slideViewPr>
    <p:cSldViewPr snapToGrid="0">
      <p:cViewPr varScale="1">
        <p:scale>
          <a:sx n="78" d="100"/>
          <a:sy n="78" d="100"/>
        </p:scale>
        <p:origin x="-870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view3D>
      <c:rotX val="30"/>
      <c:perspective val="0"/>
    </c:view3D>
    <c:plotArea>
      <c:layout>
        <c:manualLayout>
          <c:layoutTarget val="inner"/>
          <c:xMode val="edge"/>
          <c:yMode val="edge"/>
          <c:x val="8.0903826937500048E-2"/>
          <c:y val="0.24022906876485545"/>
          <c:w val="0.83001285854091467"/>
          <c:h val="0.66930243897268482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Arrecadação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  <a:ln w="12328">
                <a:solidFill>
                  <a:srgbClr val="FFFFFF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F9E-42E4-917A-9DED4A3D3475}"/>
              </c:ext>
            </c:extLst>
          </c:dPt>
          <c:dPt>
            <c:idx val="1"/>
            <c:spPr>
              <a:solidFill>
                <a:schemeClr val="accent4"/>
              </a:solidFill>
              <a:ln w="12328">
                <a:solidFill>
                  <a:srgbClr val="FFFFFF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F9E-42E4-917A-9DED4A3D3475}"/>
              </c:ext>
            </c:extLst>
          </c:dPt>
          <c:dPt>
            <c:idx val="2"/>
            <c:spPr>
              <a:solidFill>
                <a:schemeClr val="accent2">
                  <a:lumMod val="75000"/>
                </a:schemeClr>
              </a:solidFill>
              <a:ln w="12328">
                <a:solidFill>
                  <a:srgbClr val="84B4A6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F9E-42E4-917A-9DED4A3D3475}"/>
              </c:ext>
            </c:extLst>
          </c:dPt>
          <c:dLbls>
            <c:dLbl>
              <c:idx val="0"/>
              <c:layout>
                <c:manualLayout>
                  <c:x val="-0.21986984463715584"/>
                  <c:y val="-0.15249661137955658"/>
                </c:manualLayout>
              </c:layout>
              <c:dLblPos val="bestFit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F9E-42E4-917A-9DED4A3D347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9696164407157868"/>
                  <c:y val="-0.14630128198495559"/>
                </c:manualLayout>
              </c:layout>
              <c:dLblPos val="bestFit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F9E-42E4-917A-9DED4A3D347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587304998980005"/>
                  <c:y val="0.12069696938342629"/>
                </c:manualLayout>
              </c:layout>
              <c:dLblPos val="bestFit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F9E-42E4-917A-9DED4A3D347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4614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bestFit"/>
            <c:showVal val="1"/>
            <c:showLeaderLines val="1"/>
            <c:leaderLines>
              <c:spPr>
                <a:ln w="9209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0.25</c:v>
                </c:pt>
                <c:pt idx="2">
                  <c:v>0.18000000000000002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F9E-42E4-917A-9DED4A3D3475}"/>
            </c:ext>
          </c:extLst>
        </c:ser>
        <c:dLbls/>
      </c:pie3DChart>
      <c:spPr>
        <a:noFill/>
        <a:ln w="25367">
          <a:noFill/>
        </a:ln>
      </c:spPr>
    </c:plotArea>
    <c:legend>
      <c:legendPos val="b"/>
      <c:layout>
        <c:manualLayout>
          <c:xMode val="edge"/>
          <c:yMode val="edge"/>
          <c:x val="0.11976657129025103"/>
          <c:y val="0.92769164693114481"/>
          <c:w val="0.74184799462773565"/>
          <c:h val="5.4874455721936513E-2"/>
        </c:manualLayout>
      </c:layout>
      <c:spPr>
        <a:noFill/>
        <a:ln w="24614">
          <a:noFill/>
        </a:ln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noFill/>
    <a:ln>
      <a:noFill/>
    </a:ln>
  </c:spPr>
  <c:txPr>
    <a:bodyPr/>
    <a:lstStyle/>
    <a:p>
      <a:pPr>
        <a:defRPr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view3D>
      <c:rotX val="30"/>
      <c:perspective val="0"/>
    </c:view3D>
    <c:plotArea>
      <c:layout>
        <c:manualLayout>
          <c:layoutTarget val="inner"/>
          <c:xMode val="edge"/>
          <c:yMode val="edge"/>
          <c:x val="8.0548077150819936E-2"/>
          <c:y val="0.24948319629588253"/>
          <c:w val="0.8308824342141623"/>
          <c:h val="0.66669416540826021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Investimento em Educação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  <a:ln w="12337">
                <a:solidFill>
                  <a:srgbClr val="FFFFFF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636-4891-91B3-B312F7BBE912}"/>
              </c:ext>
            </c:extLst>
          </c:dPt>
          <c:dPt>
            <c:idx val="1"/>
            <c:spPr>
              <a:solidFill>
                <a:schemeClr val="accent4"/>
              </a:solidFill>
              <a:ln w="12337">
                <a:solidFill>
                  <a:srgbClr val="FFFFFF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636-4891-91B3-B312F7BBE912}"/>
              </c:ext>
            </c:extLst>
          </c:dPt>
          <c:dPt>
            <c:idx val="2"/>
            <c:spPr>
              <a:solidFill>
                <a:schemeClr val="accent2">
                  <a:lumMod val="75000"/>
                </a:schemeClr>
              </a:solidFill>
              <a:ln w="12337">
                <a:solidFill>
                  <a:srgbClr val="FFFFFF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636-4891-91B3-B312F7BBE912}"/>
              </c:ext>
            </c:extLst>
          </c:dPt>
          <c:dLbls>
            <c:dLbl>
              <c:idx val="0"/>
              <c:layout>
                <c:manualLayout>
                  <c:x val="-0.1692819554481331"/>
                  <c:y val="0.10959445669233699"/>
                </c:manualLayout>
              </c:layout>
              <c:dLblPos val="bestFit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636-4891-91B3-B312F7BBE91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8775808866822924"/>
                  <c:y val="-0.23797009360643376"/>
                </c:manualLayout>
              </c:layout>
              <c:dLblPos val="bestFit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636-4891-91B3-B312F7BBE91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23862929493891338"/>
                  <c:y val="2.534575485225548E-2"/>
                </c:manualLayout>
              </c:layout>
              <c:dLblPos val="bestFit"/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636-4891-91B3-B312F7BBE91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 w="24641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bestFit"/>
            <c:showVal val="1"/>
            <c:showLeaderLines val="1"/>
            <c:leaderLines>
              <c:spPr>
                <a:ln w="9222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0%</c:formatCode>
                <c:ptCount val="3"/>
                <c:pt idx="0">
                  <c:v>0.2</c:v>
                </c:pt>
                <c:pt idx="1">
                  <c:v>0.41000000000000003</c:v>
                </c:pt>
                <c:pt idx="2">
                  <c:v>0.39000000000000007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636-4891-91B3-B312F7BBE912}"/>
            </c:ext>
          </c:extLst>
        </c:ser>
        <c:dLbls/>
      </c:pie3DChart>
      <c:spPr>
        <a:noFill/>
        <a:ln w="25374">
          <a:noFill/>
        </a:ln>
      </c:spPr>
    </c:plotArea>
    <c:legend>
      <c:legendPos val="b"/>
      <c:layout>
        <c:manualLayout>
          <c:xMode val="edge"/>
          <c:yMode val="edge"/>
          <c:x val="0.11916532440207891"/>
          <c:y val="0.91739141768342591"/>
          <c:w val="0.7660951034583009"/>
          <c:h val="8.2608582316574364E-2"/>
        </c:manualLayout>
      </c:layout>
      <c:spPr>
        <a:noFill/>
        <a:ln w="24641">
          <a:noFill/>
        </a:ln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noFill/>
    <a:ln>
      <a:noFill/>
    </a:ln>
  </c:spPr>
  <c:txPr>
    <a:bodyPr/>
    <a:lstStyle/>
    <a:p>
      <a:pPr>
        <a:defRPr/>
      </a:pPr>
      <a:endParaRPr lang="pt-B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A55BC-391D-4C2E-A17B-B5BEC2C301A1}" type="datetimeFigureOut">
              <a:rPr lang="pt-BR" smtClean="0"/>
              <a:pPr/>
              <a:t>13/06/2017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0CDC0-5B69-4433-9C8B-033114913FB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11241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0CDC0-5B69-4433-9C8B-033114913FBD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06677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050471" y="6356350"/>
            <a:ext cx="1692729" cy="365125"/>
          </a:xfrm>
        </p:spPr>
        <p:txBody>
          <a:bodyPr/>
          <a:lstStyle/>
          <a:p>
            <a:fld id="{E35E6B5A-F611-4089-9E75-3B2EB06473CD}" type="datetimeFigureOut">
              <a:rPr lang="pt-BR" smtClean="0"/>
              <a:pPr/>
              <a:t>13/06/2017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75190" y="6356350"/>
            <a:ext cx="3248024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04857" y="6356350"/>
            <a:ext cx="2405744" cy="365125"/>
          </a:xfrm>
          <a:prstGeom prst="rect">
            <a:avLst/>
          </a:prstGeom>
        </p:spPr>
        <p:txBody>
          <a:bodyPr/>
          <a:lstStyle/>
          <a:p>
            <a:fld id="{C944F360-B4DF-4567-AE27-A2C93988433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215365" y="3891319"/>
            <a:ext cx="3802463" cy="3358019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 rot="10800000">
            <a:off x="-135956" y="-140680"/>
            <a:ext cx="8153400" cy="7063808"/>
          </a:xfrm>
          <a:prstGeom prst="rect">
            <a:avLst/>
          </a:prstGeom>
        </p:spPr>
      </p:pic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1164771" y="751114"/>
            <a:ext cx="10853057" cy="1543050"/>
          </a:xfrm>
        </p:spPr>
        <p:txBody>
          <a:bodyPr anchor="b">
            <a:normAutofit/>
          </a:bodyPr>
          <a:lstStyle>
            <a:lvl1pPr algn="ctr">
              <a:defRPr sz="5500">
                <a:latin typeface="+mn-lt"/>
                <a:ea typeface="Kozuka Gothic Pro B" panose="020B0800000000000000" pitchFamily="34" charset="-128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1254579" y="2669721"/>
            <a:ext cx="7356022" cy="3363686"/>
          </a:xfrm>
        </p:spPr>
        <p:txBody>
          <a:bodyPr/>
          <a:lstStyle>
            <a:lvl1pPr marL="0" indent="0" algn="ctr">
              <a:buNone/>
              <a:defRPr sz="2400">
                <a:latin typeface="+mj-lt"/>
                <a:ea typeface="Kozuka Gothic Pr6N L" panose="020B0200000000000000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4016402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 rot="10800000">
            <a:off x="-135956" y="-140680"/>
            <a:ext cx="8153400" cy="706380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9132595" y="-187568"/>
            <a:ext cx="2900827" cy="2561769"/>
          </a:xfrm>
          <a:prstGeom prst="rect">
            <a:avLst/>
          </a:prstGeom>
        </p:spPr>
      </p:pic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121499" y="147170"/>
            <a:ext cx="9514868" cy="2061457"/>
          </a:xfrm>
        </p:spPr>
        <p:txBody>
          <a:bodyPr anchor="b"/>
          <a:lstStyle>
            <a:lvl1pPr algn="ctr">
              <a:defRPr sz="6000">
                <a:latin typeface="Arial Black" panose="020B0A040201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11" name="Subtítulo 2"/>
          <p:cNvSpPr>
            <a:spLocks noGrp="1"/>
          </p:cNvSpPr>
          <p:nvPr>
            <p:ph type="subTitle" idx="1"/>
          </p:nvPr>
        </p:nvSpPr>
        <p:spPr>
          <a:xfrm>
            <a:off x="234043" y="2702379"/>
            <a:ext cx="11808278" cy="2751364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 dirty="0"/>
          </a:p>
        </p:txBody>
      </p:sp>
      <p:sp>
        <p:nvSpPr>
          <p:cNvPr id="12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52398" y="6437250"/>
            <a:ext cx="2011138" cy="365125"/>
          </a:xfrm>
        </p:spPr>
        <p:txBody>
          <a:bodyPr/>
          <a:lstStyle/>
          <a:p>
            <a:fld id="{855391A6-4A30-4DA8-A2E5-0867FE38EB34}" type="datetimeFigureOut">
              <a:rPr lang="pt-BR" smtClean="0"/>
              <a:pPr/>
              <a:t>13/06/2017</a:t>
            </a:fld>
            <a:endParaRPr lang="pt-BR"/>
          </a:p>
        </p:txBody>
      </p:sp>
      <p:sp>
        <p:nvSpPr>
          <p:cNvPr id="13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238047" y="6437249"/>
            <a:ext cx="2701346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1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5013904" y="6439517"/>
            <a:ext cx="2743200" cy="365125"/>
          </a:xfrm>
        </p:spPr>
        <p:txBody>
          <a:bodyPr/>
          <a:lstStyle/>
          <a:p>
            <a:fld id="{2DEAF546-B5B4-479A-BAD8-150420C5A7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8064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1391613"/>
            <a:ext cx="10951386" cy="1325563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49906" y="-1245582"/>
            <a:ext cx="5000580" cy="3221414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 rot="5400000">
            <a:off x="5872069" y="430493"/>
            <a:ext cx="447862" cy="12192000"/>
          </a:xfrm>
          <a:prstGeom prst="rect">
            <a:avLst/>
          </a:prstGeom>
        </p:spPr>
      </p:pic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1099100" y="2717176"/>
            <a:ext cx="10951386" cy="3585386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0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099100" y="6378122"/>
            <a:ext cx="2215601" cy="365125"/>
          </a:xfrm>
        </p:spPr>
        <p:txBody>
          <a:bodyPr/>
          <a:lstStyle>
            <a:lvl1pPr>
              <a:defRPr b="1"/>
            </a:lvl1pPr>
          </a:lstStyle>
          <a:p>
            <a:fld id="{E35E6B5A-F611-4089-9E75-3B2EB06473CD}" type="datetimeFigureOut">
              <a:rPr lang="pt-BR" smtClean="0"/>
              <a:pPr/>
              <a:t>13/06/2017</a:t>
            </a:fld>
            <a:endParaRPr lang="pt-BR" dirty="0"/>
          </a:p>
        </p:txBody>
      </p:sp>
      <p:sp>
        <p:nvSpPr>
          <p:cNvPr id="11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60338" y="6378122"/>
            <a:ext cx="3225518" cy="365125"/>
          </a:xfrm>
        </p:spPr>
        <p:txBody>
          <a:bodyPr/>
          <a:lstStyle>
            <a:lvl1pPr>
              <a:defRPr b="1"/>
            </a:lvl1pPr>
          </a:lstStyle>
          <a:p>
            <a:endParaRPr lang="pt-BR" dirty="0"/>
          </a:p>
        </p:txBody>
      </p:sp>
      <p:sp>
        <p:nvSpPr>
          <p:cNvPr id="1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85857" y="6382658"/>
            <a:ext cx="3105149" cy="365125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fld id="{C944F360-B4DF-4567-AE27-A2C93988433D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47742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99100" y="365125"/>
            <a:ext cx="109513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99100" y="1825625"/>
            <a:ext cx="8591907" cy="3789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99100" y="6356350"/>
            <a:ext cx="2182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E6B5A-F611-4089-9E75-3B2EB06473CD}" type="datetimeFigureOut">
              <a:rPr lang="pt-BR" smtClean="0"/>
              <a:pPr/>
              <a:t>13/06/2017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60338" y="6356350"/>
            <a:ext cx="29261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36542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4F360-B4DF-4567-AE27-A2C93988433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1514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Kozuka Gothic Pro B" panose="020B0800000000000000" pitchFamily="34" charset="-128"/>
          <a:ea typeface="Kozuka Gothic Pro B" panose="020B0800000000000000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40939" y="5607978"/>
            <a:ext cx="6414443" cy="1079425"/>
          </a:xfrm>
        </p:spPr>
        <p:txBody>
          <a:bodyPr>
            <a:normAutofit fontScale="77500" lnSpcReduction="20000"/>
          </a:bodyPr>
          <a:lstStyle/>
          <a:p>
            <a:pPr marL="0" indent="0" algn="r">
              <a:buNone/>
            </a:pPr>
            <a:r>
              <a:rPr lang="pt-BR" b="1" dirty="0" err="1"/>
              <a:t>Alessio</a:t>
            </a:r>
            <a:r>
              <a:rPr lang="pt-BR" b="1" dirty="0"/>
              <a:t> Costa Lima</a:t>
            </a:r>
          </a:p>
          <a:p>
            <a:pPr marL="0" indent="0" algn="r">
              <a:buNone/>
            </a:pPr>
            <a:r>
              <a:rPr lang="pt-BR" dirty="0" smtClean="0"/>
              <a:t>Dirigente Municipal de Educação de Alto Santo/ CE </a:t>
            </a:r>
          </a:p>
          <a:p>
            <a:pPr marL="0" indent="0" algn="r">
              <a:buNone/>
            </a:pPr>
            <a:r>
              <a:rPr lang="pt-BR" dirty="0" smtClean="0"/>
              <a:t>Presidente </a:t>
            </a:r>
            <a:r>
              <a:rPr lang="pt-BR" dirty="0"/>
              <a:t>da </a:t>
            </a:r>
            <a:r>
              <a:rPr lang="pt-BR" dirty="0" err="1"/>
              <a:t>Undime</a:t>
            </a:r>
            <a:endParaRPr lang="pt-BR" dirty="0"/>
          </a:p>
          <a:p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1FAF10F2-B36C-4C26-8969-63D23096B2D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24224" t="28352" r="34741" b="29195"/>
          <a:stretch/>
        </p:blipFill>
        <p:spPr>
          <a:xfrm>
            <a:off x="4841268" y="441435"/>
            <a:ext cx="5942103" cy="34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0513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914539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A realidade brasileira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31191" y="2240102"/>
            <a:ext cx="10951386" cy="3400273"/>
          </a:xfrm>
        </p:spPr>
        <p:txBody>
          <a:bodyPr>
            <a:normAutofit fontScale="62500" lnSpcReduction="20000"/>
          </a:bodyPr>
          <a:lstStyle/>
          <a:p>
            <a:pPr algn="just">
              <a:buSzPct val="71000"/>
              <a:buFont typeface="Wingdings" panose="05000000000000000000" pitchFamily="2" charset="2"/>
              <a:buChar char="ü"/>
            </a:pPr>
            <a:r>
              <a:rPr lang="pt-BR" sz="4400" b="1" dirty="0">
                <a:solidFill>
                  <a:schemeClr val="accent1">
                    <a:lumMod val="50000"/>
                  </a:schemeClr>
                </a:solidFill>
              </a:rPr>
              <a:t> 55 milhões de pessoas vivem em situação de pobreza no </a:t>
            </a:r>
            <a:r>
              <a:rPr lang="pt-BR" sz="4400" b="1" dirty="0" smtClean="0">
                <a:solidFill>
                  <a:schemeClr val="accent1">
                    <a:lumMod val="50000"/>
                  </a:schemeClr>
                </a:solidFill>
              </a:rPr>
              <a:t>Brasil</a:t>
            </a:r>
          </a:p>
          <a:p>
            <a:pPr lvl="1" algn="just">
              <a:buSzPct val="71000"/>
              <a:buFont typeface="Wingdings" panose="05000000000000000000" pitchFamily="2" charset="2"/>
              <a:buChar char="ü"/>
            </a:pPr>
            <a:r>
              <a:rPr lang="pt-BR" sz="4000" b="1" dirty="0">
                <a:solidFill>
                  <a:schemeClr val="accent1">
                    <a:lumMod val="50000"/>
                  </a:schemeClr>
                </a:solidFill>
              </a:rPr>
              <a:t>18 </a:t>
            </a:r>
            <a:r>
              <a:rPr lang="pt-BR" sz="4000" b="1" dirty="0" smtClean="0">
                <a:solidFill>
                  <a:schemeClr val="accent1">
                    <a:lumMod val="50000"/>
                  </a:schemeClr>
                </a:solidFill>
              </a:rPr>
              <a:t>milhões, </a:t>
            </a:r>
            <a:r>
              <a:rPr lang="pt-BR" sz="4000" b="1" dirty="0">
                <a:solidFill>
                  <a:schemeClr val="accent1">
                    <a:lumMod val="50000"/>
                  </a:schemeClr>
                </a:solidFill>
              </a:rPr>
              <a:t>deste </a:t>
            </a:r>
            <a:r>
              <a:rPr lang="pt-BR" sz="4000" b="1" dirty="0" smtClean="0">
                <a:solidFill>
                  <a:schemeClr val="accent1">
                    <a:lumMod val="50000"/>
                  </a:schemeClr>
                </a:solidFill>
              </a:rPr>
              <a:t>total, estão em </a:t>
            </a:r>
            <a:r>
              <a:rPr lang="pt-BR" sz="4000" b="1" dirty="0">
                <a:solidFill>
                  <a:schemeClr val="accent1">
                    <a:lumMod val="50000"/>
                  </a:schemeClr>
                </a:solidFill>
              </a:rPr>
              <a:t>situação de extrema </a:t>
            </a:r>
            <a:r>
              <a:rPr lang="pt-BR" sz="4000" b="1" dirty="0" smtClean="0">
                <a:solidFill>
                  <a:schemeClr val="accent1">
                    <a:lumMod val="50000"/>
                  </a:schemeClr>
                </a:solidFill>
              </a:rPr>
              <a:t>pobreza</a:t>
            </a:r>
          </a:p>
          <a:p>
            <a:pPr marL="457200" lvl="1" indent="0" algn="just">
              <a:buSzPct val="71000"/>
              <a:buNone/>
            </a:pPr>
            <a:endParaRPr lang="pt-BR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SzPct val="71000"/>
              <a:buFont typeface="Wingdings" panose="05000000000000000000" pitchFamily="2" charset="2"/>
              <a:buChar char="ü"/>
            </a:pPr>
            <a:r>
              <a:rPr lang="pt-BR" sz="4400" b="1" dirty="0">
                <a:solidFill>
                  <a:schemeClr val="accent1">
                    <a:lumMod val="50000"/>
                  </a:schemeClr>
                </a:solidFill>
              </a:rPr>
              <a:t>Dentre as pessoas entre 0 e 14 anos em situação domiciliar de baixa </a:t>
            </a:r>
            <a:r>
              <a:rPr lang="pt-BR" sz="4400" b="1" dirty="0" smtClean="0">
                <a:solidFill>
                  <a:schemeClr val="accent1">
                    <a:lumMod val="50000"/>
                  </a:schemeClr>
                </a:solidFill>
              </a:rPr>
              <a:t>renda:</a:t>
            </a:r>
          </a:p>
          <a:p>
            <a:pPr lvl="1" algn="just">
              <a:buSzPct val="71000"/>
              <a:buFont typeface="Wingdings" panose="05000000000000000000" pitchFamily="2" charset="2"/>
              <a:buChar char="ü"/>
            </a:pPr>
            <a:r>
              <a:rPr lang="pt-BR" sz="4000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pt-BR" sz="4000" b="1" dirty="0">
                <a:solidFill>
                  <a:schemeClr val="accent1">
                    <a:lumMod val="50000"/>
                  </a:schemeClr>
                </a:solidFill>
              </a:rPr>
              <a:t>17,3 milhões (40,2%) são </a:t>
            </a:r>
            <a:r>
              <a:rPr lang="pt-BR" sz="4000" b="1" dirty="0" smtClean="0">
                <a:solidFill>
                  <a:schemeClr val="accent1">
                    <a:lumMod val="50000"/>
                  </a:schemeClr>
                </a:solidFill>
              </a:rPr>
              <a:t>pobres</a:t>
            </a:r>
          </a:p>
          <a:p>
            <a:pPr lvl="1" algn="just">
              <a:buSzPct val="71000"/>
              <a:buFont typeface="Wingdings" panose="05000000000000000000" pitchFamily="2" charset="2"/>
              <a:buChar char="ü"/>
            </a:pPr>
            <a:r>
              <a:rPr lang="pt-BR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4000" b="1" dirty="0" smtClean="0">
                <a:solidFill>
                  <a:schemeClr val="accent1">
                    <a:lumMod val="50000"/>
                  </a:schemeClr>
                </a:solidFill>
              </a:rPr>
              <a:t>   5,8 </a:t>
            </a:r>
            <a:r>
              <a:rPr lang="pt-BR" sz="4000" b="1" dirty="0">
                <a:solidFill>
                  <a:schemeClr val="accent1">
                    <a:lumMod val="50000"/>
                  </a:schemeClr>
                </a:solidFill>
              </a:rPr>
              <a:t>milhões (13,5%) são extremamente pobres</a:t>
            </a:r>
            <a:r>
              <a:rPr lang="pt-BR" sz="40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just">
              <a:buSzPct val="71000"/>
              <a:buFont typeface="Wingdings" panose="05000000000000000000" pitchFamily="2" charset="2"/>
              <a:buChar char="ü"/>
            </a:pPr>
            <a:endParaRPr lang="pt-BR" sz="4400" b="1" dirty="0"/>
          </a:p>
          <a:p>
            <a:pPr algn="just">
              <a:buSzPct val="71000"/>
              <a:buFont typeface="Wingdings" panose="05000000000000000000" pitchFamily="2" charset="2"/>
              <a:buChar char="ü"/>
            </a:pPr>
            <a:r>
              <a:rPr lang="pt-BR" sz="4400" b="1" dirty="0" smtClean="0">
                <a:solidFill>
                  <a:schemeClr val="accent1">
                    <a:lumMod val="50000"/>
                  </a:schemeClr>
                </a:solidFill>
              </a:rPr>
              <a:t>2,7 </a:t>
            </a:r>
            <a:r>
              <a:rPr lang="pt-BR" sz="4400" b="1" dirty="0">
                <a:solidFill>
                  <a:schemeClr val="accent1">
                    <a:lumMod val="50000"/>
                  </a:schemeClr>
                </a:solidFill>
              </a:rPr>
              <a:t>milhões de crianças e adolescentes brasileiros estão em situação de </a:t>
            </a:r>
            <a:r>
              <a:rPr lang="pt-BR" sz="4400" b="1" dirty="0" smtClean="0">
                <a:solidFill>
                  <a:schemeClr val="accent1">
                    <a:lumMod val="50000"/>
                  </a:schemeClr>
                </a:solidFill>
              </a:rPr>
              <a:t>trabalho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7164B3F5-7355-477D-8AEF-17E30C5630D6}"/>
              </a:ext>
            </a:extLst>
          </p:cNvPr>
          <p:cNvSpPr txBox="1"/>
          <p:nvPr/>
        </p:nvSpPr>
        <p:spPr>
          <a:xfrm rot="16200000">
            <a:off x="9174223" y="3317437"/>
            <a:ext cx="55216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/>
              <a:t>Fonte: </a:t>
            </a:r>
            <a:r>
              <a:rPr lang="pt-BR" sz="900" b="1" dirty="0" smtClean="0"/>
              <a:t>Pnad 2015/ IBGE</a:t>
            </a:r>
            <a:endParaRPr lang="pt-BR" sz="900" b="1" dirty="0"/>
          </a:p>
        </p:txBody>
      </p:sp>
    </p:spTree>
    <p:extLst>
      <p:ext uri="{BB962C8B-B14F-4D97-AF65-F5344CB8AC3E}">
        <p14:creationId xmlns:p14="http://schemas.microsoft.com/office/powerpoint/2010/main" xmlns="" val="335008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914539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A realidade brasileira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1780" y="2071137"/>
            <a:ext cx="10951386" cy="4687472"/>
          </a:xfrm>
        </p:spPr>
        <p:txBody>
          <a:bodyPr>
            <a:normAutofit/>
          </a:bodyPr>
          <a:lstStyle/>
          <a:p>
            <a:pPr algn="just">
              <a:buSzPct val="71000"/>
              <a:buFont typeface="Wingdings" panose="05000000000000000000" pitchFamily="2" charset="2"/>
              <a:buChar char="ü"/>
            </a:pPr>
            <a:r>
              <a:rPr lang="pt-BR" sz="4400" b="1" dirty="0" smtClean="0">
                <a:solidFill>
                  <a:schemeClr val="accent1">
                    <a:lumMod val="50000"/>
                  </a:schemeClr>
                </a:solidFill>
              </a:rPr>
              <a:t>2,8 </a:t>
            </a:r>
            <a:r>
              <a:rPr lang="pt-BR" sz="4400" b="1" dirty="0">
                <a:solidFill>
                  <a:schemeClr val="accent1">
                    <a:lumMod val="50000"/>
                  </a:schemeClr>
                </a:solidFill>
              </a:rPr>
              <a:t>milhões de crianças e adolescentes (4 a 17 anos) estão fora da escola</a:t>
            </a:r>
          </a:p>
          <a:p>
            <a:pPr algn="just">
              <a:buSzPct val="71000"/>
              <a:buFont typeface="Wingdings" panose="05000000000000000000" pitchFamily="2" charset="2"/>
              <a:buChar char="ü"/>
            </a:pPr>
            <a:r>
              <a:rPr lang="pt-BR" sz="4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4400" b="1" dirty="0" smtClean="0">
                <a:solidFill>
                  <a:schemeClr val="accent1">
                    <a:lumMod val="50000"/>
                  </a:schemeClr>
                </a:solidFill>
              </a:rPr>
              <a:t>pouco </a:t>
            </a:r>
            <a:r>
              <a:rPr lang="pt-BR" sz="4400" b="1" dirty="0">
                <a:solidFill>
                  <a:schemeClr val="accent1">
                    <a:lumMod val="50000"/>
                  </a:schemeClr>
                </a:solidFill>
              </a:rPr>
              <a:t>mais de 821 mil crianças de 4 e 5 anos estão fora da escola - atendimento que já deveria estar universalizado em </a:t>
            </a:r>
            <a:r>
              <a:rPr lang="pt-BR" sz="4400" b="1" dirty="0" smtClean="0">
                <a:solidFill>
                  <a:schemeClr val="accent1">
                    <a:lumMod val="50000"/>
                  </a:schemeClr>
                </a:solidFill>
              </a:rPr>
              <a:t>2016</a:t>
            </a:r>
            <a:endParaRPr lang="pt-BR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7164B3F5-7355-477D-8AEF-17E30C5630D6}"/>
              </a:ext>
            </a:extLst>
          </p:cNvPr>
          <p:cNvSpPr txBox="1"/>
          <p:nvPr/>
        </p:nvSpPr>
        <p:spPr>
          <a:xfrm rot="16200000">
            <a:off x="9174223" y="3317437"/>
            <a:ext cx="55216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/>
              <a:t>Fonte: </a:t>
            </a:r>
            <a:r>
              <a:rPr lang="pt-BR" sz="900" b="1" dirty="0" smtClean="0"/>
              <a:t>Pnad 2015/ IBGE </a:t>
            </a:r>
            <a:r>
              <a:rPr lang="pt-BR" sz="900" b="1" dirty="0"/>
              <a:t>– </a:t>
            </a:r>
            <a:r>
              <a:rPr lang="pt-BR" sz="900" b="1" dirty="0" smtClean="0"/>
              <a:t>elaboração Unicef</a:t>
            </a:r>
            <a:endParaRPr lang="pt-BR" sz="900" b="1" dirty="0"/>
          </a:p>
        </p:txBody>
      </p:sp>
    </p:spTree>
    <p:extLst>
      <p:ext uri="{BB962C8B-B14F-4D97-AF65-F5344CB8AC3E}">
        <p14:creationId xmlns:p14="http://schemas.microsoft.com/office/powerpoint/2010/main" xmlns="" val="1437698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914539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A realidade brasileira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1780" y="2071137"/>
            <a:ext cx="10951386" cy="4687472"/>
          </a:xfrm>
        </p:spPr>
        <p:txBody>
          <a:bodyPr>
            <a:normAutofit/>
          </a:bodyPr>
          <a:lstStyle/>
          <a:p>
            <a:pPr algn="just">
              <a:buSzPct val="71000"/>
              <a:buFont typeface="Wingdings" panose="05000000000000000000" pitchFamily="2" charset="2"/>
              <a:buChar char="ü"/>
            </a:pPr>
            <a:r>
              <a:rPr lang="pt-BR" sz="4400" b="1" dirty="0">
                <a:solidFill>
                  <a:schemeClr val="accent1">
                    <a:lumMod val="50000"/>
                  </a:schemeClr>
                </a:solidFill>
              </a:rPr>
              <a:t> a taxa de conclusão do ensino fundamental até os 16 anos é de 76%</a:t>
            </a:r>
          </a:p>
          <a:p>
            <a:pPr algn="just">
              <a:buSzPct val="71000"/>
              <a:buFont typeface="Wingdings" panose="05000000000000000000" pitchFamily="2" charset="2"/>
              <a:buChar char="ü"/>
            </a:pPr>
            <a:r>
              <a:rPr lang="pt-BR" sz="4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BR" sz="4400" b="1" dirty="0" smtClean="0">
                <a:solidFill>
                  <a:schemeClr val="accent1">
                    <a:lumMod val="50000"/>
                  </a:schemeClr>
                </a:solidFill>
              </a:rPr>
              <a:t>387.512 </a:t>
            </a:r>
            <a:r>
              <a:rPr lang="pt-BR" sz="4400" b="1" dirty="0">
                <a:solidFill>
                  <a:schemeClr val="accent1">
                    <a:lumMod val="50000"/>
                  </a:schemeClr>
                </a:solidFill>
              </a:rPr>
              <a:t>brasileiros com idade entre 6 e 14 anos estão fora da escola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7164B3F5-7355-477D-8AEF-17E30C5630D6}"/>
              </a:ext>
            </a:extLst>
          </p:cNvPr>
          <p:cNvSpPr txBox="1"/>
          <p:nvPr/>
        </p:nvSpPr>
        <p:spPr>
          <a:xfrm rot="16200000">
            <a:off x="9174223" y="3317437"/>
            <a:ext cx="55216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/>
              <a:t>Fonte: </a:t>
            </a:r>
            <a:r>
              <a:rPr lang="pt-BR" sz="900" b="1" dirty="0" smtClean="0"/>
              <a:t>Pnad 2015/ IBGE </a:t>
            </a:r>
            <a:r>
              <a:rPr lang="pt-BR" sz="900" b="1" dirty="0"/>
              <a:t>– </a:t>
            </a:r>
            <a:r>
              <a:rPr lang="pt-BR" sz="900" b="1" dirty="0" smtClean="0"/>
              <a:t>elaboração Unicef</a:t>
            </a:r>
            <a:endParaRPr lang="pt-BR" sz="900" b="1" dirty="0"/>
          </a:p>
        </p:txBody>
      </p:sp>
    </p:spTree>
    <p:extLst>
      <p:ext uri="{BB962C8B-B14F-4D97-AF65-F5344CB8AC3E}">
        <p14:creationId xmlns:p14="http://schemas.microsoft.com/office/powerpoint/2010/main" xmlns="" val="1266224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914539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O que motiva esse cenário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61780" y="2071137"/>
            <a:ext cx="10951386" cy="4687472"/>
          </a:xfrm>
        </p:spPr>
        <p:txBody>
          <a:bodyPr>
            <a:normAutofit/>
          </a:bodyPr>
          <a:lstStyle/>
          <a:p>
            <a:pPr algn="just">
              <a:buSzPct val="71000"/>
              <a:buFont typeface="Wingdings" panose="05000000000000000000" pitchFamily="2" charset="2"/>
              <a:buChar char="ü"/>
            </a:pPr>
            <a:r>
              <a:rPr lang="pt-BR" sz="3600" b="1" dirty="0"/>
              <a:t> Falta de prioridade dada à educação pública</a:t>
            </a:r>
            <a:r>
              <a:rPr lang="pt-BR" sz="3600" b="1" dirty="0" smtClean="0"/>
              <a:t>;</a:t>
            </a:r>
          </a:p>
          <a:p>
            <a:pPr algn="just">
              <a:buSzPct val="71000"/>
              <a:buFont typeface="Wingdings" panose="05000000000000000000" pitchFamily="2" charset="2"/>
              <a:buChar char="ü"/>
            </a:pPr>
            <a:r>
              <a:rPr lang="pt-BR" sz="3600" b="1" dirty="0" smtClean="0"/>
              <a:t>Política </a:t>
            </a:r>
            <a:r>
              <a:rPr lang="pt-BR" sz="3600" b="1" dirty="0"/>
              <a:t>fiscal do governo federal prejudica áreas sociais, sobretudo a </a:t>
            </a:r>
            <a:r>
              <a:rPr lang="pt-BR" sz="3600" b="1" dirty="0" smtClean="0"/>
              <a:t>educação; </a:t>
            </a:r>
          </a:p>
          <a:p>
            <a:pPr algn="just">
              <a:buSzPct val="71000"/>
              <a:buFont typeface="Wingdings" panose="05000000000000000000" pitchFamily="2" charset="2"/>
              <a:buChar char="ü"/>
            </a:pPr>
            <a:r>
              <a:rPr lang="pt-BR" sz="3600" b="1" dirty="0" smtClean="0"/>
              <a:t>Falta </a:t>
            </a:r>
            <a:r>
              <a:rPr lang="pt-BR" sz="3600" b="1" dirty="0"/>
              <a:t>de cumprimento do Plano Nacional de Educação</a:t>
            </a:r>
          </a:p>
        </p:txBody>
      </p:sp>
    </p:spTree>
    <p:extLst>
      <p:ext uri="{BB962C8B-B14F-4D97-AF65-F5344CB8AC3E}">
        <p14:creationId xmlns:p14="http://schemas.microsoft.com/office/powerpoint/2010/main" xmlns="" val="390451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100" y="914539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Efeitos na educação pública</a:t>
            </a:r>
            <a:endParaRPr lang="pt-BR" dirty="0">
              <a:latin typeface="+mj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61171" y="2071137"/>
            <a:ext cx="10951386" cy="1248533"/>
          </a:xfrm>
        </p:spPr>
        <p:txBody>
          <a:bodyPr>
            <a:normAutofit/>
          </a:bodyPr>
          <a:lstStyle/>
          <a:p>
            <a:pPr marL="0" indent="0" algn="just">
              <a:buSzPct val="60000"/>
              <a:buNone/>
            </a:pPr>
            <a:r>
              <a:rPr lang="pt-BR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b="1" dirty="0">
                <a:solidFill>
                  <a:schemeClr val="tx2"/>
                </a:solidFill>
              </a:rPr>
              <a:t>Novo Regime Fiscal na esfera federal provoca estagnação na participação da União no financiamento da educação pública</a:t>
            </a:r>
          </a:p>
          <a:p>
            <a:pPr marL="0" indent="0">
              <a:buSzPct val="60000"/>
              <a:buNone/>
            </a:pPr>
            <a:endParaRPr lang="pt-BR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xmlns="" id="{2FCBA8E1-B8A3-4118-B5AE-B585A5F9E2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483816584"/>
              </p:ext>
            </p:extLst>
          </p:nvPr>
        </p:nvGraphicFramePr>
        <p:xfrm>
          <a:off x="502752" y="2635874"/>
          <a:ext cx="5064844" cy="3641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A18F34B2-8417-4133-9D46-36603F35B6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23227112"/>
              </p:ext>
            </p:extLst>
          </p:nvPr>
        </p:nvGraphicFramePr>
        <p:xfrm>
          <a:off x="7042742" y="2695403"/>
          <a:ext cx="5149258" cy="3606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A7028BE1-04DB-41AC-A5C3-4C22675CA342}"/>
              </a:ext>
            </a:extLst>
          </p:cNvPr>
          <p:cNvSpPr txBox="1"/>
          <p:nvPr/>
        </p:nvSpPr>
        <p:spPr>
          <a:xfrm rot="16200000">
            <a:off x="-235640" y="4276213"/>
            <a:ext cx="19936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ARRECADAÇÃO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A70C401B-C42A-455E-9D31-62497AF781AC}"/>
              </a:ext>
            </a:extLst>
          </p:cNvPr>
          <p:cNvSpPr txBox="1"/>
          <p:nvPr/>
        </p:nvSpPr>
        <p:spPr>
          <a:xfrm rot="16200000">
            <a:off x="6159481" y="4173712"/>
            <a:ext cx="2096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INVESTIMENTO EM EDUCAÇÃO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F2EFF87B-02EE-4CDA-B122-126DCFA995B3}"/>
              </a:ext>
            </a:extLst>
          </p:cNvPr>
          <p:cNvSpPr txBox="1"/>
          <p:nvPr/>
        </p:nvSpPr>
        <p:spPr>
          <a:xfrm rot="16200000">
            <a:off x="9486798" y="3659629"/>
            <a:ext cx="48965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/>
              <a:t>Fonte: CONSELHO DE DESENVOLVIMENTO ECONÔMICO E SOCIAL NO ANO DE 2010</a:t>
            </a:r>
          </a:p>
        </p:txBody>
      </p:sp>
    </p:spTree>
    <p:extLst>
      <p:ext uri="{BB962C8B-B14F-4D97-AF65-F5344CB8AC3E}">
        <p14:creationId xmlns:p14="http://schemas.microsoft.com/office/powerpoint/2010/main" xmlns="" val="617093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9100" y="2240102"/>
            <a:ext cx="10951386" cy="3585386"/>
          </a:xfrm>
        </p:spPr>
        <p:txBody>
          <a:bodyPr>
            <a:normAutofit/>
          </a:bodyPr>
          <a:lstStyle/>
          <a:p>
            <a:pPr algn="just">
              <a:spcAft>
                <a:spcPts val="1800"/>
              </a:spcAft>
            </a:pPr>
            <a:r>
              <a:rPr lang="pt-BR" sz="3200" b="1" dirty="0"/>
              <a:t> </a:t>
            </a:r>
            <a:r>
              <a:rPr lang="pt-BR" sz="3200" b="1" dirty="0" smtClean="0"/>
              <a:t>PNE </a:t>
            </a:r>
            <a:r>
              <a:rPr lang="pt-BR" sz="3200" b="1" dirty="0"/>
              <a:t>deve ocupar papel central na </a:t>
            </a:r>
            <a:r>
              <a:rPr lang="pt-BR" sz="3200" b="1" dirty="0" smtClean="0"/>
              <a:t>agenda </a:t>
            </a:r>
            <a:r>
              <a:rPr lang="pt-BR" sz="3200" b="1" dirty="0"/>
              <a:t>do governo federal;</a:t>
            </a:r>
          </a:p>
          <a:p>
            <a:pPr algn="just">
              <a:spcAft>
                <a:spcPts val="1800"/>
              </a:spcAft>
            </a:pPr>
            <a:r>
              <a:rPr lang="pt-BR" sz="3200" b="1" dirty="0"/>
              <a:t> Ações efetivas do Ministério da Educação em defesa do </a:t>
            </a:r>
            <a:r>
              <a:rPr lang="pt-BR" sz="3200" b="1" dirty="0" smtClean="0"/>
              <a:t>PNE</a:t>
            </a:r>
            <a:r>
              <a:rPr lang="pt-BR" sz="3200" b="1" dirty="0"/>
              <a:t>;</a:t>
            </a:r>
          </a:p>
          <a:p>
            <a:pPr algn="just"/>
            <a:r>
              <a:rPr lang="pt-BR" sz="3200" b="1" dirty="0"/>
              <a:t> Adoção do </a:t>
            </a:r>
            <a:r>
              <a:rPr lang="pt-BR" sz="3200" b="1" dirty="0" err="1"/>
              <a:t>CAQi</a:t>
            </a:r>
            <a:r>
              <a:rPr lang="pt-BR" sz="3200" b="1" dirty="0"/>
              <a:t> como mecanismo para superar a crise financeira nos estados e municípios e para buscar a oferta de educação com equidade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ECFC55E9-930E-4D7D-8B0C-7D66E78CD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100" y="914539"/>
            <a:ext cx="10951386" cy="1325563"/>
          </a:xfrm>
        </p:spPr>
        <p:txBody>
          <a:bodyPr/>
          <a:lstStyle/>
          <a:p>
            <a:r>
              <a:rPr lang="pt-BR" b="1" dirty="0">
                <a:latin typeface="+mj-lt"/>
                <a:cs typeface="Arial" pitchFamily="34" charset="0"/>
              </a:rPr>
              <a:t>Expectativa da </a:t>
            </a:r>
            <a:r>
              <a:rPr lang="pt-BR" b="1" dirty="0" err="1">
                <a:latin typeface="+mj-lt"/>
                <a:cs typeface="Arial" pitchFamily="34" charset="0"/>
              </a:rPr>
              <a:t>Undime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1329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Obrigado!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undimenacional@undime.org.br</a:t>
            </a:r>
          </a:p>
          <a:p>
            <a:pPr marL="0" indent="0">
              <a:buNone/>
            </a:pPr>
            <a:r>
              <a:rPr lang="pt-BR" dirty="0"/>
              <a:t>www.undime.org.br</a:t>
            </a:r>
          </a:p>
          <a:p>
            <a:pPr marL="0" indent="0">
              <a:buNone/>
            </a:pPr>
            <a:r>
              <a:rPr lang="pt-BR" dirty="0"/>
              <a:t>https://www.facebook.com/undime</a:t>
            </a:r>
          </a:p>
          <a:p>
            <a:pPr marL="0" indent="0">
              <a:buNone/>
            </a:pPr>
            <a:r>
              <a:rPr lang="pt-BR" dirty="0"/>
              <a:t>https://twitter.com/undime</a:t>
            </a:r>
          </a:p>
          <a:p>
            <a:pPr marL="0" indent="0">
              <a:buNone/>
            </a:pPr>
            <a:r>
              <a:rPr lang="pt-BR" dirty="0"/>
              <a:t>https://www.youtube.com/user/undimenac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204265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presentação3" id="{C20F96A5-BBF1-42AE-AD67-DA62D782910F}" vid="{C97BABD0-537C-4E86-A253-B64139E5620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01</Template>
  <TotalTime>2872</TotalTime>
  <Words>338</Words>
  <Application>Microsoft Office PowerPoint</Application>
  <PresentationFormat>Personalizar</PresentationFormat>
  <Paragraphs>49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Slide 1</vt:lpstr>
      <vt:lpstr>A realidade brasileira</vt:lpstr>
      <vt:lpstr>A realidade brasileira</vt:lpstr>
      <vt:lpstr>A realidade brasileira</vt:lpstr>
      <vt:lpstr>O que motiva esse cenário</vt:lpstr>
      <vt:lpstr>Efeitos na educação pública</vt:lpstr>
      <vt:lpstr>Expectativa da Undime</vt:lpstr>
      <vt:lpstr>Obrigado!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Silva</dc:creator>
  <cp:lastModifiedBy>ivancf</cp:lastModifiedBy>
  <cp:revision>42</cp:revision>
  <dcterms:created xsi:type="dcterms:W3CDTF">2017-03-27T20:51:53Z</dcterms:created>
  <dcterms:modified xsi:type="dcterms:W3CDTF">2017-06-13T12:59:39Z</dcterms:modified>
</cp:coreProperties>
</file>