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sldIdLst>
    <p:sldId id="256" r:id="rId2"/>
    <p:sldId id="301" r:id="rId3"/>
    <p:sldId id="300" r:id="rId4"/>
    <p:sldId id="309" r:id="rId5"/>
    <p:sldId id="310" r:id="rId6"/>
    <p:sldId id="311" r:id="rId7"/>
    <p:sldId id="312" r:id="rId8"/>
    <p:sldId id="308" r:id="rId9"/>
    <p:sldId id="302" r:id="rId10"/>
    <p:sldId id="30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88" autoAdjust="0"/>
    <p:restoredTop sz="94343" autoAdjust="0"/>
  </p:normalViewPr>
  <p:slideViewPr>
    <p:cSldViewPr snapToGrid="0">
      <p:cViewPr varScale="1">
        <p:scale>
          <a:sx n="86" d="100"/>
          <a:sy n="86" d="100"/>
        </p:scale>
        <p:origin x="9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Planilha1!$B$1</c:f>
              <c:strCache>
                <c:ptCount val="1"/>
                <c:pt idx="0">
                  <c:v>Proporção dos valores financiados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D4E-4996-B8A9-22CD6E72715B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D4E-4996-B8A9-22CD6E72715B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D4E-4996-B8A9-22CD6E72715B}"/>
                </c:ext>
                <c:ext xmlns:c15="http://schemas.microsoft.com/office/drawing/2012/chart" uri="{CE6537A1-D6FC-4f65-9D91-7224C49458BB}">
                  <c15:layout>
                    <c:manualLayout>
                      <c:w val="0.1599512784236361"/>
                      <c:h val="0.13610506670578551"/>
                    </c:manualLayout>
                  </c15:layout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D4E-4996-B8A9-22CD6E72715B}"/>
                </c:ext>
                <c:ext xmlns:c15="http://schemas.microsoft.com/office/drawing/2012/chart" uri="{CE6537A1-D6FC-4f65-9D91-7224C49458BB}">
                  <c15:layout>
                    <c:manualLayout>
                      <c:w val="0.1599512784236361"/>
                      <c:h val="0.13610506670578551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anchor="ctr" anchorCtr="1">
                <a:no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</c:ext>
            </c:extLst>
          </c:dLbls>
          <c:cat>
            <c:strRef>
              <c:f>Planilha1!$A$2:$A$3</c:f>
              <c:strCache>
                <c:ptCount val="2"/>
                <c:pt idx="0">
                  <c:v>Financiamento Integrados</c:v>
                </c:pt>
                <c:pt idx="1">
                  <c:v>Financiamento Perdigão</c:v>
                </c:pt>
              </c:strCache>
            </c:strRef>
          </c:cat>
          <c:val>
            <c:numRef>
              <c:f>Planilha1!$B$2:$B$3</c:f>
              <c:numCache>
                <c:formatCode>"R$"#,##0_);[Red]\("R$"#,##0\)</c:formatCode>
                <c:ptCount val="2"/>
                <c:pt idx="0">
                  <c:v>270</c:v>
                </c:pt>
                <c:pt idx="1">
                  <c:v>240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4E-4996-B8A9-22CD6E7271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pt-B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909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88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26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06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pt-B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954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948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0189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204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06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100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147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0A569447-8289-4A82-A60D-F7E523FAC44D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61A35B8-B97E-4054-809E-64E1D48CAE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898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400" dirty="0" smtClean="0"/>
              <a:t>Comissão de agricultura e reforma agrária</a:t>
            </a:r>
            <a:br>
              <a:rPr lang="pt-BR" sz="4400" dirty="0" smtClean="0"/>
            </a:b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“problemas e perspectivas relacionados aos impactos da atuação da empresa </a:t>
            </a:r>
            <a:r>
              <a:rPr lang="pt-B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brf</a:t>
            </a:r>
            <a:r>
              <a:rPr lang="pt-B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pt-B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solidFill>
                  <a:schemeClr val="tx1"/>
                </a:solidFill>
              </a:rPr>
              <a:t>Brasília 12 de junho de 2.018</a:t>
            </a:r>
          </a:p>
        </p:txBody>
      </p:sp>
    </p:spTree>
    <p:extLst>
      <p:ext uri="{BB962C8B-B14F-4D97-AF65-F5344CB8AC3E}">
        <p14:creationId xmlns:p14="http://schemas.microsoft.com/office/powerpoint/2010/main" val="327304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423160"/>
            <a:ext cx="6711696" cy="3282696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pt-BR" sz="2800" i="1" dirty="0" smtClean="0"/>
              <a:t>Obrigado!!!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696" y="171381"/>
            <a:ext cx="4544703" cy="2766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3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61622"/>
          </a:xfrm>
        </p:spPr>
        <p:txBody>
          <a:bodyPr anchor="ctr">
            <a:noAutofit/>
          </a:bodyPr>
          <a:lstStyle/>
          <a:p>
            <a:pPr algn="ctr"/>
            <a:r>
              <a:rPr lang="pt-BR" sz="3600" dirty="0" smtClean="0">
                <a:solidFill>
                  <a:schemeClr val="tx1"/>
                </a:solidFill>
              </a:rPr>
              <a:t>Elos de produção – integração</a:t>
            </a:r>
            <a:br>
              <a:rPr lang="pt-BR" sz="3600" dirty="0" smtClean="0">
                <a:solidFill>
                  <a:schemeClr val="tx1"/>
                </a:solidFill>
              </a:rPr>
            </a:br>
            <a:r>
              <a:rPr lang="pt-BR" sz="3600" dirty="0" smtClean="0">
                <a:solidFill>
                  <a:schemeClr val="tx1"/>
                </a:solidFill>
              </a:rPr>
              <a:t>Contexto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52596" y="1905000"/>
            <a:ext cx="8229600" cy="4335452"/>
          </a:xfrm>
        </p:spPr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727 aviários / 198 </a:t>
            </a:r>
            <a:r>
              <a:rPr lang="pt-BR" sz="2400" dirty="0" err="1" smtClean="0"/>
              <a:t>nc</a:t>
            </a:r>
            <a:r>
              <a:rPr lang="pt-BR" sz="2400" dirty="0" smtClean="0"/>
              <a:t> (SPO, SIP, STP e FGO);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572 funcionários;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Área em garantia 11.040 hectares (média 60 ha por núcleo)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300 funcionários de granjas já perderam seus postos;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Empregos diretos da indústria 2.300, destes 500 foram dispensados. E muitos estão para serem dispensados após dia 16/06/2.018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Um terço da população de Mineiros depende do segmento.</a:t>
            </a:r>
          </a:p>
          <a:p>
            <a:pPr marL="514350" indent="-514350">
              <a:buClrTx/>
              <a:buFont typeface="+mj-lt"/>
              <a:buAutoNum type="arabicPeriod"/>
            </a:pPr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9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82248"/>
          </a:xfrm>
        </p:spPr>
        <p:txBody>
          <a:bodyPr anchor="ctr">
            <a:noAutofit/>
          </a:bodyPr>
          <a:lstStyle/>
          <a:p>
            <a:pPr algn="ctr"/>
            <a:r>
              <a:rPr lang="pt-BR" sz="4000" dirty="0" smtClean="0">
                <a:solidFill>
                  <a:schemeClr val="tx1"/>
                </a:solidFill>
              </a:rPr>
              <a:t>Cenário Mineiros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46253"/>
            <a:ext cx="10058400" cy="4425947"/>
          </a:xfrm>
        </p:spPr>
        <p:txBody>
          <a:bodyPr anchor="ctr"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30 granjas ampliadas em 2.017 e 8 em fase de construção, para que a planta atingisse abate de 32.000 perus dia; Estes 38 projetos novos são financiados via FCO.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 smtClean="0"/>
              <a:t>Planejamento repassado pela BRF em novembro de 2.017 era o abate pelo menos, 4.000 animais dia até liberação da planta pelas auditorias, e após liberação retorno dos abates normais.</a:t>
            </a:r>
            <a:endParaRPr lang="pt-BR" sz="2400" dirty="0"/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400" dirty="0"/>
              <a:t>Abate atual de 9.000 perus </a:t>
            </a:r>
            <a:r>
              <a:rPr lang="pt-BR" sz="2400" dirty="0" smtClean="0"/>
              <a:t>dia, se encerra até o dia 16/06/2.018, após esta data não haverá abate de perus;</a:t>
            </a:r>
          </a:p>
          <a:p>
            <a:pPr marL="514350" indent="-514350">
              <a:buClrTx/>
              <a:buFont typeface="+mj-lt"/>
              <a:buAutoNum type="arabicPeriod"/>
            </a:pPr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23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61622"/>
          </a:xfrm>
        </p:spPr>
        <p:txBody>
          <a:bodyPr anchor="ctr">
            <a:noAutofit/>
          </a:bodyPr>
          <a:lstStyle/>
          <a:p>
            <a:pPr algn="ctr"/>
            <a:r>
              <a:rPr lang="pt-BR" sz="4000" dirty="0" smtClean="0">
                <a:solidFill>
                  <a:schemeClr val="tx1"/>
                </a:solidFill>
              </a:rPr>
              <a:t>Marco para região de mineiros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52596" y="1905000"/>
            <a:ext cx="8229600" cy="4335452"/>
          </a:xfrm>
        </p:spPr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endParaRPr lang="pt-BR" sz="2200" dirty="0"/>
          </a:p>
          <a:p>
            <a:pPr marL="514350" indent="-514350">
              <a:buClrTx/>
              <a:buFont typeface="+mj-lt"/>
              <a:buAutoNum type="arabicPeriod"/>
            </a:pPr>
            <a:endParaRPr lang="pt-BR" sz="22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2"/>
          <a:srcRect l="13533" t="10773" r="15350" b="25820"/>
          <a:stretch/>
        </p:blipFill>
        <p:spPr>
          <a:xfrm>
            <a:off x="1952596" y="1905000"/>
            <a:ext cx="9253183" cy="4638305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261622"/>
          </a:xfrm>
        </p:spPr>
        <p:txBody>
          <a:bodyPr anchor="ctr">
            <a:noAutofit/>
          </a:bodyPr>
          <a:lstStyle/>
          <a:p>
            <a:pPr marL="1528763" algn="ctr"/>
            <a:r>
              <a:rPr lang="pt-BR" sz="4000" dirty="0" smtClean="0">
                <a:solidFill>
                  <a:schemeClr val="tx1"/>
                </a:solidFill>
              </a:rPr>
              <a:t>Esforços para viabilizar a implantação</a:t>
            </a:r>
            <a:br>
              <a:rPr lang="pt-BR" sz="4000" dirty="0" smtClean="0">
                <a:solidFill>
                  <a:schemeClr val="tx1"/>
                </a:solidFill>
              </a:rPr>
            </a:br>
            <a:r>
              <a:rPr lang="pt-BR" sz="4000" dirty="0" smtClean="0">
                <a:solidFill>
                  <a:schemeClr val="tx1"/>
                </a:solidFill>
              </a:rPr>
              <a:t>da unidade em mineiros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4248" y="2041477"/>
            <a:ext cx="8229600" cy="3581400"/>
          </a:xfrm>
        </p:spPr>
        <p:txBody>
          <a:bodyPr>
            <a:noAutofit/>
          </a:bodyPr>
          <a:lstStyle/>
          <a:p>
            <a:pPr marL="0" indent="0">
              <a:buClrTx/>
              <a:buNone/>
            </a:pPr>
            <a:r>
              <a:rPr lang="pt-BR" sz="2200" dirty="0" smtClean="0"/>
              <a:t>Doações prefeitura</a:t>
            </a:r>
            <a:r>
              <a:rPr lang="pt-BR" sz="2200" dirty="0"/>
              <a:t>:</a:t>
            </a:r>
          </a:p>
          <a:p>
            <a:pPr>
              <a:buClrTx/>
            </a:pPr>
            <a:r>
              <a:rPr lang="pt-BR" sz="2200" dirty="0" smtClean="0"/>
              <a:t>Áreas para Frigorífico, Fábrica de Ração e Incubatório;</a:t>
            </a:r>
          </a:p>
          <a:p>
            <a:pPr>
              <a:buClrTx/>
            </a:pPr>
            <a:r>
              <a:rPr lang="pt-BR" sz="2200" dirty="0" smtClean="0"/>
              <a:t>Área para conjunto habitacional;</a:t>
            </a:r>
          </a:p>
          <a:p>
            <a:pPr>
              <a:buClrTx/>
            </a:pPr>
            <a:endParaRPr lang="pt-BR" sz="2200" dirty="0"/>
          </a:p>
          <a:p>
            <a:pPr marL="0" indent="0">
              <a:buClrTx/>
              <a:buNone/>
            </a:pPr>
            <a:r>
              <a:rPr lang="pt-BR" sz="2200" dirty="0" smtClean="0"/>
              <a:t>Lei de redução e isenção de alvarás e ISSQN.</a:t>
            </a:r>
            <a:endParaRPr lang="pt-BR" sz="2200" dirty="0"/>
          </a:p>
          <a:p>
            <a:pPr marL="0" indent="0">
              <a:buClrTx/>
              <a:buNone/>
            </a:pPr>
            <a:endParaRPr lang="pt-BR" sz="2200" dirty="0"/>
          </a:p>
          <a:p>
            <a:pPr marL="514350" indent="-514350">
              <a:buClrTx/>
              <a:buFont typeface="+mj-lt"/>
              <a:buAutoNum type="arabicPeriod"/>
            </a:pPr>
            <a:endParaRPr lang="pt-BR" sz="2200" dirty="0">
              <a:solidFill>
                <a:schemeClr val="tx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4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420368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Parceria equilibrada</a:t>
            </a:r>
            <a:endParaRPr lang="pt-BR" sz="4000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37152993"/>
              </p:ext>
            </p:extLst>
          </p:nvPr>
        </p:nvGraphicFramePr>
        <p:xfrm>
          <a:off x="555010" y="1905000"/>
          <a:ext cx="5214938" cy="4662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Espaço Reservado para Conteúdo 7"/>
          <p:cNvSpPr>
            <a:spLocks noGrp="1"/>
          </p:cNvSpPr>
          <p:nvPr>
            <p:ph sz="half" idx="2"/>
          </p:nvPr>
        </p:nvSpPr>
        <p:spPr>
          <a:xfrm>
            <a:off x="6284786" y="1905001"/>
            <a:ext cx="5145605" cy="4662713"/>
          </a:xfrm>
        </p:spPr>
        <p:txBody>
          <a:bodyPr anchor="ctr">
            <a:noAutofit/>
          </a:bodyPr>
          <a:lstStyle/>
          <a:p>
            <a:r>
              <a:rPr lang="pt-BR" sz="2200" dirty="0" smtClean="0"/>
              <a:t>Total Investido = R$ 510 milhões;</a:t>
            </a:r>
          </a:p>
          <a:p>
            <a:r>
              <a:rPr lang="pt-BR" sz="2200" dirty="0" smtClean="0"/>
              <a:t>Investimento Perdigão via BNDES = R$240 milhões;</a:t>
            </a:r>
          </a:p>
          <a:p>
            <a:r>
              <a:rPr lang="pt-BR" sz="2200" dirty="0" smtClean="0"/>
              <a:t>Investimento Integrados via FCO = R$ 270 milhões.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8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82248"/>
          </a:xfrm>
        </p:spPr>
        <p:txBody>
          <a:bodyPr anchor="ctr">
            <a:noAutofit/>
          </a:bodyPr>
          <a:lstStyle/>
          <a:p>
            <a:pPr algn="ctr"/>
            <a:r>
              <a:rPr lang="pt-BR" sz="4000" dirty="0" smtClean="0">
                <a:solidFill>
                  <a:schemeClr val="tx1"/>
                </a:solidFill>
              </a:rPr>
              <a:t>Precisamos produzir!!!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71601"/>
            <a:ext cx="10058400" cy="4351782"/>
          </a:xfrm>
        </p:spPr>
        <p:txBody>
          <a:bodyPr>
            <a:no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pt-BR" sz="2800" dirty="0" smtClean="0"/>
              <a:t>Grandes esforços para viabilizar a Unidade de Mineiros;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800" dirty="0" smtClean="0"/>
              <a:t>Frigorífico moderno e versátil, evolução de Rio Verde;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800" dirty="0" smtClean="0"/>
              <a:t>Região com perfil agropecuário, desejável para Agroindústria de Aves e Suínos;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800" dirty="0" smtClean="0"/>
              <a:t>Região produtora de grãos, principal custo da cadeia;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800" dirty="0" smtClean="0"/>
              <a:t>Ocupação territorial e condições </a:t>
            </a:r>
            <a:r>
              <a:rPr lang="pt-BR" sz="2800" dirty="0"/>
              <a:t>climáticas  </a:t>
            </a:r>
            <a:r>
              <a:rPr lang="pt-BR" sz="2800" dirty="0" smtClean="0"/>
              <a:t>favoráveis;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pt-BR" sz="2800" dirty="0" smtClean="0"/>
              <a:t>Capacidade de adequação a exigências ambientais, com isolamento (biossegurança);</a:t>
            </a:r>
          </a:p>
          <a:p>
            <a:pPr marL="514350" indent="-514350">
              <a:buClrTx/>
              <a:buFont typeface="+mj-lt"/>
              <a:buAutoNum type="arabicPeriod"/>
            </a:pPr>
            <a:endParaRPr lang="pt-BR" sz="2800" dirty="0" smtClean="0"/>
          </a:p>
          <a:p>
            <a:pPr marL="514350" indent="-514350">
              <a:buClrTx/>
              <a:buFont typeface="+mj-lt"/>
              <a:buAutoNum type="arabicPeriod"/>
            </a:pP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264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182248"/>
          </a:xfrm>
        </p:spPr>
        <p:txBody>
          <a:bodyPr anchor="ctr">
            <a:noAutofit/>
          </a:bodyPr>
          <a:lstStyle/>
          <a:p>
            <a:pPr algn="ctr"/>
            <a:r>
              <a:rPr lang="pt-BR" sz="4000" dirty="0" smtClean="0">
                <a:solidFill>
                  <a:schemeClr val="tx1"/>
                </a:solidFill>
              </a:rPr>
              <a:t>Precisamos produzir!!!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666881"/>
            <a:ext cx="10271442" cy="4351782"/>
          </a:xfrm>
        </p:spPr>
        <p:txBody>
          <a:bodyPr>
            <a:noAutofit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7"/>
            </a:pPr>
            <a:r>
              <a:rPr lang="pt-BR" sz="2800" dirty="0" smtClean="0"/>
              <a:t>Escoamento da produção facilitado;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7"/>
            </a:pPr>
            <a:r>
              <a:rPr lang="pt-BR" sz="2800" dirty="0" smtClean="0"/>
              <a:t>Integrados com potencial de obtenção de crédito em altos valores;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7"/>
            </a:pPr>
            <a:r>
              <a:rPr lang="pt-BR" sz="2800" dirty="0" err="1" smtClean="0"/>
              <a:t>Know</a:t>
            </a:r>
            <a:r>
              <a:rPr lang="pt-BR" sz="2800" dirty="0" smtClean="0"/>
              <a:t> </a:t>
            </a:r>
            <a:r>
              <a:rPr lang="pt-BR" sz="2800" dirty="0" err="1" smtClean="0"/>
              <a:t>How</a:t>
            </a:r>
            <a:r>
              <a:rPr lang="pt-BR" sz="2800" dirty="0" smtClean="0"/>
              <a:t> para produção de perus e frangos consolidada;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7"/>
            </a:pPr>
            <a:r>
              <a:rPr lang="pt-BR" sz="2800" dirty="0" smtClean="0"/>
              <a:t>Empreendedorismo: investimentos </a:t>
            </a:r>
            <a:r>
              <a:rPr lang="pt-BR" sz="2800" dirty="0"/>
              <a:t>realizados pelos integrados (para conquista do selo </a:t>
            </a:r>
            <a:r>
              <a:rPr lang="pt-BR" sz="2800" dirty="0" smtClean="0"/>
              <a:t>verde e otimização dos custos):</a:t>
            </a:r>
            <a:endParaRPr lang="pt-BR" sz="28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2400" dirty="0"/>
              <a:t>Fábrica de maravalha, investimento R$2.000.000,00; 40 empregos diretos.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pt-BR" sz="2400" dirty="0"/>
              <a:t>Projeto de Energia Fotovoltaica para as granjas, paralisado</a:t>
            </a:r>
            <a:r>
              <a:rPr lang="pt-BR" sz="2400" dirty="0" smtClean="0"/>
              <a:t>.</a:t>
            </a:r>
            <a:endParaRPr lang="pt-BR" sz="2800" dirty="0" smtClean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7"/>
            </a:pPr>
            <a:endParaRPr lang="pt-BR" sz="2800" dirty="0" smtClean="0"/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ClrTx/>
              <a:buFont typeface="+mj-lt"/>
              <a:buAutoNum type="arabicPeriod" startAt="7"/>
            </a:pPr>
            <a:endParaRPr lang="pt-BR" sz="2800" dirty="0">
              <a:solidFill>
                <a:schemeClr val="tx1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68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420368"/>
          </a:xfrm>
        </p:spPr>
        <p:txBody>
          <a:bodyPr>
            <a:noAutofit/>
          </a:bodyPr>
          <a:lstStyle/>
          <a:p>
            <a:pPr algn="ctr"/>
            <a:r>
              <a:rPr lang="pt-BR" sz="4000" dirty="0" smtClean="0"/>
              <a:t> Solicitações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665026"/>
            <a:ext cx="10058400" cy="4507173"/>
          </a:xfrm>
        </p:spPr>
        <p:txBody>
          <a:bodyPr anchor="ctr">
            <a:normAutofit/>
          </a:bodyPr>
          <a:lstStyle/>
          <a:p>
            <a:r>
              <a:rPr lang="pt-BR" sz="2800" dirty="0" smtClean="0"/>
              <a:t>Informações da BRF;</a:t>
            </a:r>
          </a:p>
          <a:p>
            <a:r>
              <a:rPr lang="pt-BR" sz="2800" dirty="0" smtClean="0"/>
              <a:t>Iremos voltar a alojar, quando?</a:t>
            </a:r>
          </a:p>
          <a:p>
            <a:r>
              <a:rPr lang="pt-BR" sz="2800" dirty="0" smtClean="0"/>
              <a:t>Quais são as perspectivas da planta de Mineiros?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79" y="316416"/>
            <a:ext cx="2609952" cy="1588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77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Tipo de Madei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783</TotalTime>
  <Words>398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Rockwell</vt:lpstr>
      <vt:lpstr>Rockwell Condensed</vt:lpstr>
      <vt:lpstr>Times New Roman</vt:lpstr>
      <vt:lpstr>Wingdings</vt:lpstr>
      <vt:lpstr>Tipo de Madeira</vt:lpstr>
      <vt:lpstr>Comissão de agricultura e reforma agrária “problemas e perspectivas relacionados aos impactos da atuação da empresa brf”</vt:lpstr>
      <vt:lpstr>Elos de produção – integração Contexto</vt:lpstr>
      <vt:lpstr>Cenário Mineiros</vt:lpstr>
      <vt:lpstr>Marco para região de mineiros</vt:lpstr>
      <vt:lpstr>Esforços para viabilizar a implantação da unidade em mineiros</vt:lpstr>
      <vt:lpstr>Parceria equilibrada</vt:lpstr>
      <vt:lpstr>Precisamos produzir!!!</vt:lpstr>
      <vt:lpstr>Precisamos produzir!!!</vt:lpstr>
      <vt:lpstr> Solicitações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Edson Kenji Ishikawa</dc:creator>
  <cp:lastModifiedBy>Stephany Gois Lino</cp:lastModifiedBy>
  <cp:revision>122</cp:revision>
  <dcterms:created xsi:type="dcterms:W3CDTF">2018-05-23T23:54:16Z</dcterms:created>
  <dcterms:modified xsi:type="dcterms:W3CDTF">2018-06-12T11:57:40Z</dcterms:modified>
</cp:coreProperties>
</file>