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4" r:id="rId1"/>
  </p:sldMasterIdLst>
  <p:sldIdLst>
    <p:sldId id="256" r:id="rId2"/>
    <p:sldId id="301" r:id="rId3"/>
    <p:sldId id="300" r:id="rId4"/>
    <p:sldId id="309" r:id="rId5"/>
    <p:sldId id="310" r:id="rId6"/>
    <p:sldId id="311" r:id="rId7"/>
    <p:sldId id="312" r:id="rId8"/>
    <p:sldId id="308" r:id="rId9"/>
    <p:sldId id="302" r:id="rId10"/>
    <p:sldId id="303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588" autoAdjust="0"/>
    <p:restoredTop sz="94343" autoAdjust="0"/>
  </p:normalViewPr>
  <p:slideViewPr>
    <p:cSldViewPr snapToGrid="0">
      <p:cViewPr varScale="1">
        <p:scale>
          <a:sx n="86" d="100"/>
          <a:sy n="86" d="100"/>
        </p:scale>
        <p:origin x="90" y="2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Planilha1!$B$1</c:f>
              <c:strCache>
                <c:ptCount val="1"/>
                <c:pt idx="0">
                  <c:v>Proporção dos valores financiados</c:v>
                </c:pt>
              </c:strCache>
            </c:strRef>
          </c:tx>
          <c:dPt>
            <c:idx val="0"/>
            <c:bubble3D val="0"/>
            <c:spPr>
              <a:solidFill>
                <a:srgbClr val="0070C0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AD4E-4996-B8A9-22CD6E72715B}"/>
              </c:ext>
            </c:extLst>
          </c:dPt>
          <c:dPt>
            <c:idx val="1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AD4E-4996-B8A9-22CD6E72715B}"/>
              </c:ext>
            </c:extLst>
          </c:dPt>
          <c:dLbls>
            <c:dLbl>
              <c:idx val="0"/>
              <c:showLegendKey val="0"/>
              <c:showVal val="1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AD4E-4996-B8A9-22CD6E72715B}"/>
                </c:ext>
                <c:ext xmlns:c15="http://schemas.microsoft.com/office/drawing/2012/chart" uri="{CE6537A1-D6FC-4f65-9D91-7224C49458BB}">
                  <c15:layout>
                    <c:manualLayout>
                      <c:w val="0.1599512784236361"/>
                      <c:h val="0.13610506670578551"/>
                    </c:manualLayout>
                  </c15:layout>
                </c:ext>
              </c:extLst>
            </c:dLbl>
            <c:dLbl>
              <c:idx val="1"/>
              <c:showLegendKey val="0"/>
              <c:showVal val="1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AD4E-4996-B8A9-22CD6E72715B}"/>
                </c:ext>
                <c:ext xmlns:c15="http://schemas.microsoft.com/office/drawing/2012/chart" uri="{CE6537A1-D6FC-4f65-9D91-7224C49458BB}">
                  <c15:layout>
                    <c:manualLayout>
                      <c:w val="0.1599512784236361"/>
                      <c:h val="0.13610506670578551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overflow" horzOverflow="overflow" vert="horz" wrap="square" anchor="ctr" anchorCtr="1">
                <a:no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</c:ext>
            </c:extLst>
          </c:dLbls>
          <c:cat>
            <c:strRef>
              <c:f>Planilha1!$A$2:$A$3</c:f>
              <c:strCache>
                <c:ptCount val="2"/>
                <c:pt idx="0">
                  <c:v>Financiamento Integrados</c:v>
                </c:pt>
                <c:pt idx="1">
                  <c:v>Financiamento Perdigão</c:v>
                </c:pt>
              </c:strCache>
            </c:strRef>
          </c:cat>
          <c:val>
            <c:numRef>
              <c:f>Planilha1!$B$2:$B$3</c:f>
              <c:numCache>
                <c:formatCode>"R$"#,##0_);[Red]\("R$"#,##0\)</c:formatCode>
                <c:ptCount val="2"/>
                <c:pt idx="0">
                  <c:v>270</c:v>
                </c:pt>
                <c:pt idx="1">
                  <c:v>240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D4E-4996-B8A9-22CD6E7271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pt-B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69447-8289-4A82-A60D-F7E523FAC44D}" type="datetimeFigureOut">
              <a:rPr lang="pt-BR" smtClean="0"/>
              <a:t>12/06/2018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961A35B8-B97E-4054-809E-64E1D48CAEE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06909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69447-8289-4A82-A60D-F7E523FAC44D}" type="datetimeFigureOut">
              <a:rPr lang="pt-BR" smtClean="0"/>
              <a:t>12/06/2018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A35B8-B97E-4054-809E-64E1D48CAEE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4889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69447-8289-4A82-A60D-F7E523FAC44D}" type="datetimeFigureOut">
              <a:rPr lang="pt-BR" smtClean="0"/>
              <a:t>12/06/2018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A35B8-B97E-4054-809E-64E1D48CAEE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822651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69447-8289-4A82-A60D-F7E523FAC44D}" type="datetimeFigureOut">
              <a:rPr lang="pt-BR" smtClean="0"/>
              <a:t>12/06/2018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A35B8-B97E-4054-809E-64E1D48CAEE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30619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0A569447-8289-4A82-A60D-F7E523FAC44D}" type="datetimeFigureOut">
              <a:rPr lang="pt-BR" smtClean="0"/>
              <a:t>12/06/2018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pt-BR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961A35B8-B97E-4054-809E-64E1D48CAEE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09549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69447-8289-4A82-A60D-F7E523FAC44D}" type="datetimeFigureOut">
              <a:rPr lang="pt-BR" smtClean="0"/>
              <a:t>12/06/2018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A35B8-B97E-4054-809E-64E1D48CAEE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49486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69447-8289-4A82-A60D-F7E523FAC44D}" type="datetimeFigureOut">
              <a:rPr lang="pt-BR" smtClean="0"/>
              <a:t>12/06/2018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A35B8-B97E-4054-809E-64E1D48CAEE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30189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69447-8289-4A82-A60D-F7E523FAC44D}" type="datetimeFigureOut">
              <a:rPr lang="pt-BR" smtClean="0"/>
              <a:t>12/06/2018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A35B8-B97E-4054-809E-64E1D48CAEE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320411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69447-8289-4A82-A60D-F7E523FAC44D}" type="datetimeFigureOut">
              <a:rPr lang="pt-BR" smtClean="0"/>
              <a:t>12/06/2018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A35B8-B97E-4054-809E-64E1D48CAEE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890619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69447-8289-4A82-A60D-F7E523FAC44D}" type="datetimeFigureOut">
              <a:rPr lang="pt-BR" smtClean="0"/>
              <a:t>12/06/2018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A35B8-B97E-4054-809E-64E1D48CAEE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51003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69447-8289-4A82-A60D-F7E523FAC44D}" type="datetimeFigureOut">
              <a:rPr lang="pt-BR" smtClean="0"/>
              <a:t>12/06/2018</a:t>
            </a:fld>
            <a:endParaRPr lang="pt-BR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A35B8-B97E-4054-809E-64E1D48CAEE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961475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0A569447-8289-4A82-A60D-F7E523FAC44D}" type="datetimeFigureOut">
              <a:rPr lang="pt-BR" smtClean="0"/>
              <a:t>12/06/2018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961A35B8-B97E-4054-809E-64E1D48CAEE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8987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5" r:id="rId1"/>
    <p:sldLayoutId id="2147483886" r:id="rId2"/>
    <p:sldLayoutId id="2147483887" r:id="rId3"/>
    <p:sldLayoutId id="2147483888" r:id="rId4"/>
    <p:sldLayoutId id="2147483889" r:id="rId5"/>
    <p:sldLayoutId id="2147483890" r:id="rId6"/>
    <p:sldLayoutId id="2147483891" r:id="rId7"/>
    <p:sldLayoutId id="2147483892" r:id="rId8"/>
    <p:sldLayoutId id="2147483893" r:id="rId9"/>
    <p:sldLayoutId id="2147483894" r:id="rId10"/>
    <p:sldLayoutId id="21474838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4400" dirty="0" smtClean="0"/>
              <a:t>Comissão de agricultura e reforma agrária</a:t>
            </a:r>
            <a:br>
              <a:rPr lang="pt-BR" sz="4400" dirty="0" smtClean="0"/>
            </a:br>
            <a:r>
              <a:rPr lang="pt-B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“problemas e perspectivas relacionados aos impactos da atuação da empresa </a:t>
            </a:r>
            <a:r>
              <a:rPr lang="pt-B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brf</a:t>
            </a:r>
            <a:r>
              <a:rPr lang="pt-B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pt-BR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pt-BR" b="1" i="1" dirty="0" smtClean="0">
                <a:solidFill>
                  <a:schemeClr val="tx1"/>
                </a:solidFill>
              </a:rPr>
              <a:t>Brasília 12 de junho de 2.018</a:t>
            </a:r>
          </a:p>
        </p:txBody>
      </p:sp>
    </p:spTree>
    <p:extLst>
      <p:ext uri="{BB962C8B-B14F-4D97-AF65-F5344CB8AC3E}">
        <p14:creationId xmlns:p14="http://schemas.microsoft.com/office/powerpoint/2010/main" val="3273045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2423160"/>
            <a:ext cx="6711696" cy="3282696"/>
          </a:xfrm>
        </p:spPr>
        <p:txBody>
          <a:bodyPr anchor="ctr">
            <a:normAutofit/>
          </a:bodyPr>
          <a:lstStyle/>
          <a:p>
            <a:pPr marL="0" indent="0" algn="r">
              <a:buNone/>
            </a:pPr>
            <a:r>
              <a:rPr lang="pt-BR" sz="2800" i="1" dirty="0" smtClean="0"/>
              <a:t>Obrigado!!!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1696" y="171381"/>
            <a:ext cx="4544703" cy="2766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351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261622"/>
          </a:xfrm>
        </p:spPr>
        <p:txBody>
          <a:bodyPr anchor="ctr">
            <a:noAutofit/>
          </a:bodyPr>
          <a:lstStyle/>
          <a:p>
            <a:pPr algn="ctr"/>
            <a:r>
              <a:rPr lang="pt-BR" sz="3600" dirty="0" smtClean="0">
                <a:solidFill>
                  <a:schemeClr val="tx1"/>
                </a:solidFill>
              </a:rPr>
              <a:t>Elos de produção – integração</a:t>
            </a:r>
            <a:br>
              <a:rPr lang="pt-BR" sz="3600" dirty="0" smtClean="0">
                <a:solidFill>
                  <a:schemeClr val="tx1"/>
                </a:solidFill>
              </a:rPr>
            </a:br>
            <a:r>
              <a:rPr lang="pt-BR" sz="3600" dirty="0" smtClean="0">
                <a:solidFill>
                  <a:schemeClr val="tx1"/>
                </a:solidFill>
              </a:rPr>
              <a:t>Contexto</a:t>
            </a:r>
            <a:endParaRPr lang="pt-BR" sz="3600" dirty="0">
              <a:solidFill>
                <a:schemeClr val="tx1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952596" y="1905000"/>
            <a:ext cx="8229600" cy="4335452"/>
          </a:xfrm>
        </p:spPr>
        <p:txBody>
          <a:bodyPr>
            <a:noAutofit/>
          </a:bodyPr>
          <a:lstStyle/>
          <a:p>
            <a:pPr marL="514350" indent="-514350">
              <a:buClrTx/>
              <a:buFont typeface="+mj-lt"/>
              <a:buAutoNum type="arabicPeriod"/>
            </a:pPr>
            <a:r>
              <a:rPr lang="pt-BR" sz="2400" dirty="0" smtClean="0"/>
              <a:t>727 aviários / 198 </a:t>
            </a:r>
            <a:r>
              <a:rPr lang="pt-BR" sz="2400" dirty="0" err="1" smtClean="0"/>
              <a:t>nc</a:t>
            </a:r>
            <a:r>
              <a:rPr lang="pt-BR" sz="2400" dirty="0" smtClean="0"/>
              <a:t> (SPO, SIP, STP e FGO);</a:t>
            </a:r>
          </a:p>
          <a:p>
            <a:pPr marL="514350" indent="-514350">
              <a:buClrTx/>
              <a:buFont typeface="+mj-lt"/>
              <a:buAutoNum type="arabicPeriod"/>
            </a:pPr>
            <a:r>
              <a:rPr lang="pt-BR" sz="2400" dirty="0" smtClean="0"/>
              <a:t>572 funcionários;</a:t>
            </a:r>
          </a:p>
          <a:p>
            <a:pPr marL="514350" indent="-514350">
              <a:buClrTx/>
              <a:buFont typeface="+mj-lt"/>
              <a:buAutoNum type="arabicPeriod"/>
            </a:pPr>
            <a:r>
              <a:rPr lang="pt-BR" sz="2400" dirty="0" smtClean="0"/>
              <a:t>Área em garantia 11.040 hectares (média 60 ha por núcleo)</a:t>
            </a:r>
          </a:p>
          <a:p>
            <a:pPr marL="514350" indent="-514350">
              <a:buClrTx/>
              <a:buFont typeface="+mj-lt"/>
              <a:buAutoNum type="arabicPeriod"/>
            </a:pPr>
            <a:r>
              <a:rPr lang="pt-BR" sz="2400" dirty="0" smtClean="0"/>
              <a:t>300 funcionários de granjas já perderam seus postos;</a:t>
            </a:r>
          </a:p>
          <a:p>
            <a:pPr marL="514350" indent="-514350">
              <a:buClrTx/>
              <a:buFont typeface="+mj-lt"/>
              <a:buAutoNum type="arabicPeriod"/>
            </a:pPr>
            <a:r>
              <a:rPr lang="pt-BR" sz="2400" dirty="0" smtClean="0"/>
              <a:t>Empregos diretos da indústria 2.300, destes 500 foram dispensados. E muitos estão para serem dispensados após dia 16/06/2.018</a:t>
            </a:r>
          </a:p>
          <a:p>
            <a:pPr marL="514350" indent="-514350">
              <a:buClrTx/>
              <a:buFont typeface="+mj-lt"/>
              <a:buAutoNum type="arabicPeriod"/>
            </a:pPr>
            <a:r>
              <a:rPr lang="pt-BR" sz="2400" dirty="0" smtClean="0"/>
              <a:t>Um terço da população de Mineiros depende do segmento.</a:t>
            </a:r>
          </a:p>
          <a:p>
            <a:pPr marL="514350" indent="-514350">
              <a:buClrTx/>
              <a:buFont typeface="+mj-lt"/>
              <a:buAutoNum type="arabicPeriod"/>
            </a:pPr>
            <a:endParaRPr lang="pt-BR" sz="2400" dirty="0">
              <a:solidFill>
                <a:schemeClr val="tx1"/>
              </a:solidFill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479" y="316416"/>
            <a:ext cx="2609952" cy="1588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995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182248"/>
          </a:xfrm>
        </p:spPr>
        <p:txBody>
          <a:bodyPr anchor="ctr">
            <a:noAutofit/>
          </a:bodyPr>
          <a:lstStyle/>
          <a:p>
            <a:pPr algn="ctr"/>
            <a:r>
              <a:rPr lang="pt-BR" sz="4000" dirty="0" smtClean="0">
                <a:solidFill>
                  <a:schemeClr val="tx1"/>
                </a:solidFill>
              </a:rPr>
              <a:t>Cenário Mineiros</a:t>
            </a:r>
            <a:endParaRPr lang="pt-BR" sz="4000" dirty="0">
              <a:solidFill>
                <a:schemeClr val="tx1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69848" y="1746253"/>
            <a:ext cx="10058400" cy="4425947"/>
          </a:xfrm>
        </p:spPr>
        <p:txBody>
          <a:bodyPr anchor="ctr">
            <a:noAutofit/>
          </a:bodyPr>
          <a:lstStyle/>
          <a:p>
            <a:pPr marL="514350" indent="-514350">
              <a:buClrTx/>
              <a:buFont typeface="+mj-lt"/>
              <a:buAutoNum type="arabicPeriod"/>
            </a:pPr>
            <a:r>
              <a:rPr lang="pt-BR" sz="2400" dirty="0" smtClean="0"/>
              <a:t>30 granjas ampliadas em 2.017 e 8 em fase de construção, para que a planta atingisse abate de 32.000 perus dia; Estes 38 projetos novos são financiados via FCO.</a:t>
            </a:r>
          </a:p>
          <a:p>
            <a:pPr marL="514350" indent="-514350">
              <a:buClrTx/>
              <a:buFont typeface="+mj-lt"/>
              <a:buAutoNum type="arabicPeriod"/>
            </a:pPr>
            <a:r>
              <a:rPr lang="pt-BR" sz="2400" dirty="0" smtClean="0"/>
              <a:t>Planejamento repassado pela BRF em novembro de 2.017 era o abate pelo menos, 4.000 animais dia até liberação da planta pelas auditorias, e após liberação retorno dos abates normais.</a:t>
            </a:r>
            <a:endParaRPr lang="pt-BR" sz="2400" dirty="0"/>
          </a:p>
          <a:p>
            <a:pPr marL="514350" indent="-514350">
              <a:buClrTx/>
              <a:buFont typeface="+mj-lt"/>
              <a:buAutoNum type="arabicPeriod"/>
            </a:pPr>
            <a:r>
              <a:rPr lang="pt-BR" sz="2400" dirty="0"/>
              <a:t>Abate atual de 9.000 perus </a:t>
            </a:r>
            <a:r>
              <a:rPr lang="pt-BR" sz="2400" dirty="0" smtClean="0"/>
              <a:t>dia, se encerra até o dia 16/06/2.018, após esta data não haverá abate de perus;</a:t>
            </a:r>
          </a:p>
          <a:p>
            <a:pPr marL="514350" indent="-514350">
              <a:buClrTx/>
              <a:buFont typeface="+mj-lt"/>
              <a:buAutoNum type="arabicPeriod"/>
            </a:pPr>
            <a:endParaRPr lang="pt-BR" sz="2400" dirty="0">
              <a:solidFill>
                <a:schemeClr val="tx1"/>
              </a:solidFill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479" y="316416"/>
            <a:ext cx="2609952" cy="1588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523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261622"/>
          </a:xfrm>
        </p:spPr>
        <p:txBody>
          <a:bodyPr anchor="ctr">
            <a:noAutofit/>
          </a:bodyPr>
          <a:lstStyle/>
          <a:p>
            <a:pPr algn="ctr"/>
            <a:r>
              <a:rPr lang="pt-BR" sz="4000" dirty="0" smtClean="0">
                <a:solidFill>
                  <a:schemeClr val="tx1"/>
                </a:solidFill>
              </a:rPr>
              <a:t>Marco para região de mineiros</a:t>
            </a:r>
            <a:endParaRPr lang="pt-BR" sz="4000" dirty="0">
              <a:solidFill>
                <a:schemeClr val="tx1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952596" y="1905000"/>
            <a:ext cx="8229600" cy="4335452"/>
          </a:xfrm>
        </p:spPr>
        <p:txBody>
          <a:bodyPr>
            <a:noAutofit/>
          </a:bodyPr>
          <a:lstStyle/>
          <a:p>
            <a:pPr marL="514350" indent="-514350">
              <a:buClrTx/>
              <a:buFont typeface="+mj-lt"/>
              <a:buAutoNum type="arabicPeriod"/>
            </a:pPr>
            <a:endParaRPr lang="pt-BR" sz="2200" dirty="0"/>
          </a:p>
          <a:p>
            <a:pPr marL="514350" indent="-514350">
              <a:buClrTx/>
              <a:buFont typeface="+mj-lt"/>
              <a:buAutoNum type="arabicPeriod"/>
            </a:pPr>
            <a:endParaRPr lang="pt-BR" sz="2200" dirty="0">
              <a:solidFill>
                <a:schemeClr val="tx1"/>
              </a:solidFill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/>
          <a:srcRect l="13533" t="10773" r="15350" b="25820"/>
          <a:stretch/>
        </p:blipFill>
        <p:spPr>
          <a:xfrm>
            <a:off x="1952596" y="1905000"/>
            <a:ext cx="9253183" cy="4638305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479" y="316416"/>
            <a:ext cx="2609952" cy="1588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35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261622"/>
          </a:xfrm>
        </p:spPr>
        <p:txBody>
          <a:bodyPr anchor="ctr">
            <a:noAutofit/>
          </a:bodyPr>
          <a:lstStyle/>
          <a:p>
            <a:pPr marL="1528763" algn="ctr"/>
            <a:r>
              <a:rPr lang="pt-BR" sz="4000" dirty="0" smtClean="0">
                <a:solidFill>
                  <a:schemeClr val="tx1"/>
                </a:solidFill>
              </a:rPr>
              <a:t>Esforços para viabilizar a implantação</a:t>
            </a:r>
            <a:br>
              <a:rPr lang="pt-BR" sz="4000" dirty="0" smtClean="0">
                <a:solidFill>
                  <a:schemeClr val="tx1"/>
                </a:solidFill>
              </a:rPr>
            </a:br>
            <a:r>
              <a:rPr lang="pt-BR" sz="4000" dirty="0" smtClean="0">
                <a:solidFill>
                  <a:schemeClr val="tx1"/>
                </a:solidFill>
              </a:rPr>
              <a:t>da unidade em mineiros</a:t>
            </a:r>
            <a:endParaRPr lang="pt-BR" sz="4000" dirty="0">
              <a:solidFill>
                <a:schemeClr val="tx1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984248" y="2041477"/>
            <a:ext cx="8229600" cy="3581400"/>
          </a:xfrm>
        </p:spPr>
        <p:txBody>
          <a:bodyPr>
            <a:noAutofit/>
          </a:bodyPr>
          <a:lstStyle/>
          <a:p>
            <a:pPr marL="0" indent="0">
              <a:buClrTx/>
              <a:buNone/>
            </a:pPr>
            <a:r>
              <a:rPr lang="pt-BR" sz="2200" dirty="0" smtClean="0"/>
              <a:t>Doações prefeitura</a:t>
            </a:r>
            <a:r>
              <a:rPr lang="pt-BR" sz="2200" dirty="0"/>
              <a:t>:</a:t>
            </a:r>
          </a:p>
          <a:p>
            <a:pPr>
              <a:buClrTx/>
            </a:pPr>
            <a:r>
              <a:rPr lang="pt-BR" sz="2200" dirty="0" smtClean="0"/>
              <a:t>Áreas para Frigorífico, Fábrica de Ração e Incubatório;</a:t>
            </a:r>
          </a:p>
          <a:p>
            <a:pPr>
              <a:buClrTx/>
            </a:pPr>
            <a:r>
              <a:rPr lang="pt-BR" sz="2200" dirty="0" smtClean="0"/>
              <a:t>Área para conjunto habitacional;</a:t>
            </a:r>
          </a:p>
          <a:p>
            <a:pPr>
              <a:buClrTx/>
            </a:pPr>
            <a:endParaRPr lang="pt-BR" sz="2200" dirty="0"/>
          </a:p>
          <a:p>
            <a:pPr marL="0" indent="0">
              <a:buClrTx/>
              <a:buNone/>
            </a:pPr>
            <a:r>
              <a:rPr lang="pt-BR" sz="2200" dirty="0" smtClean="0"/>
              <a:t>Lei de redução e isenção de alvarás e ISSQN.</a:t>
            </a:r>
            <a:endParaRPr lang="pt-BR" sz="2200" dirty="0"/>
          </a:p>
          <a:p>
            <a:pPr marL="0" indent="0">
              <a:buClrTx/>
              <a:buNone/>
            </a:pPr>
            <a:endParaRPr lang="pt-BR" sz="2200" dirty="0"/>
          </a:p>
          <a:p>
            <a:pPr marL="514350" indent="-514350">
              <a:buClrTx/>
              <a:buFont typeface="+mj-lt"/>
              <a:buAutoNum type="arabicPeriod"/>
            </a:pPr>
            <a:endParaRPr lang="pt-BR" sz="2200" dirty="0">
              <a:solidFill>
                <a:schemeClr val="tx1"/>
              </a:solidFill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479" y="316416"/>
            <a:ext cx="2609952" cy="1588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548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420368"/>
          </a:xfrm>
        </p:spPr>
        <p:txBody>
          <a:bodyPr>
            <a:normAutofit/>
          </a:bodyPr>
          <a:lstStyle/>
          <a:p>
            <a:pPr algn="ctr"/>
            <a:r>
              <a:rPr lang="pt-BR" sz="4000" dirty="0" smtClean="0"/>
              <a:t>Parceria equilibrada</a:t>
            </a:r>
            <a:endParaRPr lang="pt-BR" sz="4000" dirty="0"/>
          </a:p>
        </p:txBody>
      </p:sp>
      <p:graphicFrame>
        <p:nvGraphicFramePr>
          <p:cNvPr id="6" name="Espaço Reservado para Conteúdo 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837152993"/>
              </p:ext>
            </p:extLst>
          </p:nvPr>
        </p:nvGraphicFramePr>
        <p:xfrm>
          <a:off x="555010" y="1905000"/>
          <a:ext cx="5214938" cy="46627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Espaço Reservado para Conteúdo 7"/>
          <p:cNvSpPr>
            <a:spLocks noGrp="1"/>
          </p:cNvSpPr>
          <p:nvPr>
            <p:ph sz="half" idx="2"/>
          </p:nvPr>
        </p:nvSpPr>
        <p:spPr>
          <a:xfrm>
            <a:off x="6284786" y="1905001"/>
            <a:ext cx="5145605" cy="4662713"/>
          </a:xfrm>
        </p:spPr>
        <p:txBody>
          <a:bodyPr anchor="ctr">
            <a:noAutofit/>
          </a:bodyPr>
          <a:lstStyle/>
          <a:p>
            <a:r>
              <a:rPr lang="pt-BR" sz="2200" dirty="0" smtClean="0"/>
              <a:t>Total Investido = R$ 510 milhões;</a:t>
            </a:r>
          </a:p>
          <a:p>
            <a:r>
              <a:rPr lang="pt-BR" sz="2200" dirty="0" smtClean="0"/>
              <a:t>Investimento Perdigão via BNDES = R$240 milhões;</a:t>
            </a:r>
          </a:p>
          <a:p>
            <a:r>
              <a:rPr lang="pt-BR" sz="2200" dirty="0" smtClean="0"/>
              <a:t>Investimento Integrados via FCO = R$ 270 milhões.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479" y="316416"/>
            <a:ext cx="2609952" cy="1588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282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P spid="8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182248"/>
          </a:xfrm>
        </p:spPr>
        <p:txBody>
          <a:bodyPr anchor="ctr">
            <a:noAutofit/>
          </a:bodyPr>
          <a:lstStyle/>
          <a:p>
            <a:pPr algn="ctr"/>
            <a:r>
              <a:rPr lang="pt-BR" sz="4000" dirty="0" smtClean="0">
                <a:solidFill>
                  <a:schemeClr val="tx1"/>
                </a:solidFill>
              </a:rPr>
              <a:t>Precisamos produzir!!!</a:t>
            </a:r>
            <a:endParaRPr lang="pt-BR" sz="4000" dirty="0">
              <a:solidFill>
                <a:schemeClr val="tx1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69848" y="1871601"/>
            <a:ext cx="10058400" cy="4351782"/>
          </a:xfrm>
        </p:spPr>
        <p:txBody>
          <a:bodyPr>
            <a:noAutofit/>
          </a:bodyPr>
          <a:lstStyle/>
          <a:p>
            <a:pPr marL="514350" indent="-514350">
              <a:buClrTx/>
              <a:buFont typeface="+mj-lt"/>
              <a:buAutoNum type="arabicPeriod"/>
            </a:pPr>
            <a:r>
              <a:rPr lang="pt-BR" sz="2800" dirty="0" smtClean="0"/>
              <a:t>Grandes esforços para viabilizar a Unidade de Mineiros;</a:t>
            </a:r>
          </a:p>
          <a:p>
            <a:pPr marL="514350" indent="-514350">
              <a:buClrTx/>
              <a:buFont typeface="+mj-lt"/>
              <a:buAutoNum type="arabicPeriod"/>
            </a:pPr>
            <a:r>
              <a:rPr lang="pt-BR" sz="2800" dirty="0" smtClean="0"/>
              <a:t>Frigorífico moderno e versátil, evolução de Rio Verde;</a:t>
            </a:r>
          </a:p>
          <a:p>
            <a:pPr marL="514350" indent="-514350">
              <a:buClrTx/>
              <a:buFont typeface="+mj-lt"/>
              <a:buAutoNum type="arabicPeriod"/>
            </a:pPr>
            <a:r>
              <a:rPr lang="pt-BR" sz="2800" dirty="0" smtClean="0"/>
              <a:t>Região com perfil agropecuário, desejável para Agroindústria de Aves e Suínos;</a:t>
            </a:r>
          </a:p>
          <a:p>
            <a:pPr marL="514350" indent="-514350">
              <a:buClrTx/>
              <a:buFont typeface="+mj-lt"/>
              <a:buAutoNum type="arabicPeriod"/>
            </a:pPr>
            <a:r>
              <a:rPr lang="pt-BR" sz="2800" dirty="0" smtClean="0"/>
              <a:t>Região produtora de grãos, principal custo da cadeia;</a:t>
            </a:r>
          </a:p>
          <a:p>
            <a:pPr marL="514350" indent="-514350">
              <a:buClrTx/>
              <a:buFont typeface="+mj-lt"/>
              <a:buAutoNum type="arabicPeriod"/>
            </a:pPr>
            <a:r>
              <a:rPr lang="pt-BR" sz="2800" dirty="0" smtClean="0"/>
              <a:t>Ocupação territorial e condições </a:t>
            </a:r>
            <a:r>
              <a:rPr lang="pt-BR" sz="2800" dirty="0"/>
              <a:t>climáticas  </a:t>
            </a:r>
            <a:r>
              <a:rPr lang="pt-BR" sz="2800" dirty="0" smtClean="0"/>
              <a:t>favoráveis;</a:t>
            </a:r>
          </a:p>
          <a:p>
            <a:pPr marL="514350" indent="-514350">
              <a:buClrTx/>
              <a:buFont typeface="+mj-lt"/>
              <a:buAutoNum type="arabicPeriod"/>
            </a:pPr>
            <a:r>
              <a:rPr lang="pt-BR" sz="2800" dirty="0" smtClean="0"/>
              <a:t>Capacidade de adequação a exigências ambientais, com isolamento (biossegurança);</a:t>
            </a:r>
          </a:p>
          <a:p>
            <a:pPr marL="514350" indent="-514350">
              <a:buClrTx/>
              <a:buFont typeface="+mj-lt"/>
              <a:buAutoNum type="arabicPeriod"/>
            </a:pPr>
            <a:endParaRPr lang="pt-BR" sz="2800" dirty="0" smtClean="0"/>
          </a:p>
          <a:p>
            <a:pPr marL="514350" indent="-514350">
              <a:buClrTx/>
              <a:buFont typeface="+mj-lt"/>
              <a:buAutoNum type="arabicPeriod"/>
            </a:pPr>
            <a:endParaRPr lang="pt-BR" sz="2800" dirty="0">
              <a:solidFill>
                <a:schemeClr val="tx1"/>
              </a:solidFill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479" y="316416"/>
            <a:ext cx="2609952" cy="1588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264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182248"/>
          </a:xfrm>
        </p:spPr>
        <p:txBody>
          <a:bodyPr anchor="ctr">
            <a:noAutofit/>
          </a:bodyPr>
          <a:lstStyle/>
          <a:p>
            <a:pPr algn="ctr"/>
            <a:r>
              <a:rPr lang="pt-BR" sz="4000" dirty="0" smtClean="0">
                <a:solidFill>
                  <a:schemeClr val="tx1"/>
                </a:solidFill>
              </a:rPr>
              <a:t>Precisamos produzir!!!</a:t>
            </a:r>
            <a:endParaRPr lang="pt-BR" sz="4000" dirty="0">
              <a:solidFill>
                <a:schemeClr val="tx1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69848" y="1666881"/>
            <a:ext cx="10271442" cy="4351782"/>
          </a:xfrm>
        </p:spPr>
        <p:txBody>
          <a:bodyPr>
            <a:noAutofit/>
          </a:bodyPr>
          <a:lstStyle/>
          <a:p>
            <a:pPr marL="514350" indent="-514350">
              <a:spcBef>
                <a:spcPts val="600"/>
              </a:spcBef>
              <a:spcAft>
                <a:spcPts val="600"/>
              </a:spcAft>
              <a:buClrTx/>
              <a:buFont typeface="+mj-lt"/>
              <a:buAutoNum type="arabicPeriod" startAt="7"/>
            </a:pPr>
            <a:r>
              <a:rPr lang="pt-BR" sz="2800" dirty="0" smtClean="0"/>
              <a:t>Escoamento da produção facilitado;</a:t>
            </a:r>
          </a:p>
          <a:p>
            <a:pPr marL="514350" indent="-514350">
              <a:spcBef>
                <a:spcPts val="600"/>
              </a:spcBef>
              <a:spcAft>
                <a:spcPts val="600"/>
              </a:spcAft>
              <a:buClrTx/>
              <a:buFont typeface="+mj-lt"/>
              <a:buAutoNum type="arabicPeriod" startAt="7"/>
            </a:pPr>
            <a:r>
              <a:rPr lang="pt-BR" sz="2800" dirty="0" smtClean="0"/>
              <a:t>Integrados com potencial de obtenção de crédito em altos valores;</a:t>
            </a:r>
          </a:p>
          <a:p>
            <a:pPr marL="514350" indent="-514350">
              <a:spcBef>
                <a:spcPts val="600"/>
              </a:spcBef>
              <a:spcAft>
                <a:spcPts val="600"/>
              </a:spcAft>
              <a:buClrTx/>
              <a:buFont typeface="+mj-lt"/>
              <a:buAutoNum type="arabicPeriod" startAt="7"/>
            </a:pPr>
            <a:r>
              <a:rPr lang="pt-BR" sz="2800" dirty="0" err="1" smtClean="0"/>
              <a:t>Know</a:t>
            </a:r>
            <a:r>
              <a:rPr lang="pt-BR" sz="2800" dirty="0" smtClean="0"/>
              <a:t> </a:t>
            </a:r>
            <a:r>
              <a:rPr lang="pt-BR" sz="2800" dirty="0" err="1" smtClean="0"/>
              <a:t>How</a:t>
            </a:r>
            <a:r>
              <a:rPr lang="pt-BR" sz="2800" dirty="0" smtClean="0"/>
              <a:t> para produção de perus e frangos consolidada;</a:t>
            </a:r>
          </a:p>
          <a:p>
            <a:pPr marL="514350" indent="-514350">
              <a:spcBef>
                <a:spcPts val="600"/>
              </a:spcBef>
              <a:spcAft>
                <a:spcPts val="600"/>
              </a:spcAft>
              <a:buClrTx/>
              <a:buFont typeface="+mj-lt"/>
              <a:buAutoNum type="arabicPeriod" startAt="7"/>
            </a:pPr>
            <a:r>
              <a:rPr lang="pt-BR" sz="2800" dirty="0" smtClean="0"/>
              <a:t>Empreendedorismo: investimentos </a:t>
            </a:r>
            <a:r>
              <a:rPr lang="pt-BR" sz="2800" dirty="0"/>
              <a:t>realizados pelos integrados (para conquista do selo </a:t>
            </a:r>
            <a:r>
              <a:rPr lang="pt-BR" sz="2800" dirty="0" smtClean="0"/>
              <a:t>verde e otimização dos custos):</a:t>
            </a:r>
            <a:endParaRPr lang="pt-BR" sz="2800" dirty="0"/>
          </a:p>
          <a:p>
            <a:pPr lvl="1">
              <a:spcBef>
                <a:spcPts val="600"/>
              </a:spcBef>
              <a:spcAft>
                <a:spcPts val="0"/>
              </a:spcAft>
            </a:pPr>
            <a:r>
              <a:rPr lang="pt-BR" sz="2400" dirty="0"/>
              <a:t>Fábrica de maravalha, investimento R$2.000.000,00; 40 empregos diretos.</a:t>
            </a:r>
          </a:p>
          <a:p>
            <a:pPr lvl="1">
              <a:spcBef>
                <a:spcPts val="600"/>
              </a:spcBef>
              <a:spcAft>
                <a:spcPts val="0"/>
              </a:spcAft>
            </a:pPr>
            <a:r>
              <a:rPr lang="pt-BR" sz="2400" dirty="0"/>
              <a:t>Projeto de Energia Fotovoltaica para as granjas, paralisado</a:t>
            </a:r>
            <a:r>
              <a:rPr lang="pt-BR" sz="2400" dirty="0" smtClean="0"/>
              <a:t>.</a:t>
            </a:r>
            <a:endParaRPr lang="pt-BR" sz="2800" dirty="0" smtClean="0"/>
          </a:p>
          <a:p>
            <a:pPr marL="514350" indent="-514350">
              <a:spcBef>
                <a:spcPts val="600"/>
              </a:spcBef>
              <a:spcAft>
                <a:spcPts val="600"/>
              </a:spcAft>
              <a:buClrTx/>
              <a:buFont typeface="+mj-lt"/>
              <a:buAutoNum type="arabicPeriod" startAt="7"/>
            </a:pPr>
            <a:endParaRPr lang="pt-BR" sz="2800" dirty="0" smtClean="0"/>
          </a:p>
          <a:p>
            <a:pPr marL="514350" indent="-514350">
              <a:spcBef>
                <a:spcPts val="600"/>
              </a:spcBef>
              <a:spcAft>
                <a:spcPts val="600"/>
              </a:spcAft>
              <a:buClrTx/>
              <a:buFont typeface="+mj-lt"/>
              <a:buAutoNum type="arabicPeriod" startAt="7"/>
            </a:pPr>
            <a:endParaRPr lang="pt-BR" sz="2800" dirty="0">
              <a:solidFill>
                <a:schemeClr val="tx1"/>
              </a:solidFill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479" y="316416"/>
            <a:ext cx="2609952" cy="1588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683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420368"/>
          </a:xfrm>
        </p:spPr>
        <p:txBody>
          <a:bodyPr>
            <a:noAutofit/>
          </a:bodyPr>
          <a:lstStyle/>
          <a:p>
            <a:pPr algn="ctr"/>
            <a:r>
              <a:rPr lang="pt-BR" sz="4000" dirty="0" smtClean="0"/>
              <a:t> Solicitações</a:t>
            </a:r>
            <a:endParaRPr lang="pt-BR" sz="40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69848" y="1665026"/>
            <a:ext cx="10058400" cy="4507173"/>
          </a:xfrm>
        </p:spPr>
        <p:txBody>
          <a:bodyPr anchor="ctr">
            <a:normAutofit/>
          </a:bodyPr>
          <a:lstStyle/>
          <a:p>
            <a:r>
              <a:rPr lang="pt-BR" sz="2800" dirty="0" smtClean="0"/>
              <a:t>Informações da BRF;</a:t>
            </a:r>
          </a:p>
          <a:p>
            <a:r>
              <a:rPr lang="pt-BR" sz="2800" dirty="0" smtClean="0"/>
              <a:t>Iremos voltar a alojar, quando?</a:t>
            </a:r>
          </a:p>
          <a:p>
            <a:r>
              <a:rPr lang="pt-BR" sz="2800" dirty="0" smtClean="0"/>
              <a:t>Quais são as perspectivas da planta de Mineiros? 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479" y="316416"/>
            <a:ext cx="2609952" cy="1588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779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ipo de Madeira">
  <a:themeElements>
    <a:clrScheme name="Laranja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Tipo de Madeira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ipo de Madeira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Tipo de Madeira</Template>
  <TotalTime>783</TotalTime>
  <Words>398</Words>
  <Application>Microsoft Office PowerPoint</Application>
  <PresentationFormat>Widescreen</PresentationFormat>
  <Paragraphs>44</Paragraphs>
  <Slides>10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5" baseType="lpstr">
      <vt:lpstr>Rockwell</vt:lpstr>
      <vt:lpstr>Rockwell Condensed</vt:lpstr>
      <vt:lpstr>Times New Roman</vt:lpstr>
      <vt:lpstr>Wingdings</vt:lpstr>
      <vt:lpstr>Tipo de Madeira</vt:lpstr>
      <vt:lpstr>Comissão de agricultura e reforma agrária “problemas e perspectivas relacionados aos impactos da atuação da empresa brf”</vt:lpstr>
      <vt:lpstr>Elos de produção – integração Contexto</vt:lpstr>
      <vt:lpstr>Cenário Mineiros</vt:lpstr>
      <vt:lpstr>Marco para região de mineiros</vt:lpstr>
      <vt:lpstr>Esforços para viabilizar a implantação da unidade em mineiros</vt:lpstr>
      <vt:lpstr>Parceria equilibrada</vt:lpstr>
      <vt:lpstr>Precisamos produzir!!!</vt:lpstr>
      <vt:lpstr>Precisamos produzir!!!</vt:lpstr>
      <vt:lpstr> Solicitações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Edson Kenji Ishikawa</dc:creator>
  <cp:lastModifiedBy>Stephany Gois Lino</cp:lastModifiedBy>
  <cp:revision>122</cp:revision>
  <dcterms:created xsi:type="dcterms:W3CDTF">2018-05-23T23:54:16Z</dcterms:created>
  <dcterms:modified xsi:type="dcterms:W3CDTF">2018-06-12T11:57:40Z</dcterms:modified>
</cp:coreProperties>
</file>