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0" r:id="rId2"/>
    <p:sldId id="276" r:id="rId3"/>
    <p:sldId id="277" r:id="rId4"/>
    <p:sldId id="262" r:id="rId5"/>
    <p:sldId id="261" r:id="rId6"/>
    <p:sldId id="278" r:id="rId7"/>
    <p:sldId id="280" r:id="rId8"/>
    <p:sldId id="279" r:id="rId9"/>
    <p:sldId id="269" r:id="rId10"/>
    <p:sldId id="272" r:id="rId11"/>
    <p:sldId id="274" r:id="rId12"/>
    <p:sldId id="273" r:id="rId13"/>
    <p:sldId id="275" r:id="rId14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99"/>
    <a:srgbClr val="FF00FF"/>
    <a:srgbClr val="FF6699"/>
    <a:srgbClr val="FF0066"/>
    <a:srgbClr val="990033"/>
    <a:srgbClr val="FF9999"/>
    <a:srgbClr val="FFCCFF"/>
    <a:srgbClr val="99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36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DB8B-5324-452A-92D3-B2868D50083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A0C1-8DB7-4B6A-A2C1-CFBBE83E29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8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8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6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48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87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53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9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12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346F-B381-4064-8A0B-58654293F999}" type="datetimeFigureOut">
              <a:rPr lang="pt-BR" smtClean="0"/>
              <a:t>18/10/2016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DF62D-24E5-47EF-8261-C08700526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98" y="0"/>
            <a:ext cx="2275202" cy="17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8115" y="4738588"/>
            <a:ext cx="5218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D60093"/>
                </a:solidFill>
                <a:latin typeface="Arial Rounded MT Bold" pitchFamily="34" charset="0"/>
              </a:rPr>
              <a:t>A Lei dos 60 dias</a:t>
            </a:r>
            <a:endParaRPr lang="pt-BR" sz="4800" dirty="0">
              <a:solidFill>
                <a:srgbClr val="D60093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39972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spc="600" dirty="0" smtClean="0">
                <a:solidFill>
                  <a:srgbClr val="660033"/>
                </a:solidFill>
                <a:latin typeface="Calibri" pitchFamily="34" charset="0"/>
              </a:rPr>
              <a:t>A RECONSTRUÇÃO MAMÁRIA</a:t>
            </a:r>
            <a:endParaRPr lang="pt-BR" sz="4600" spc="600" dirty="0">
              <a:solidFill>
                <a:srgbClr val="660033"/>
              </a:solidFill>
              <a:latin typeface="Calibri" pitchFamily="34" charset="0"/>
            </a:endParaRPr>
          </a:p>
        </p:txBody>
      </p:sp>
      <p:pic>
        <p:nvPicPr>
          <p:cNvPr id="9" name="Picture 4" descr="Resultado de imagem para logomarca fem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14" y="26020"/>
            <a:ext cx="2674886" cy="18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8" t="3761" r="31961" b="59103"/>
          <a:stretch/>
        </p:blipFill>
        <p:spPr bwMode="auto">
          <a:xfrm>
            <a:off x="2917339" y="1484784"/>
            <a:ext cx="3309323" cy="30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8115" y="5986382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D60093"/>
                </a:solidFill>
                <a:latin typeface="Arial Rounded MT Bold" pitchFamily="34" charset="0"/>
              </a:rPr>
              <a:t>no SUS</a:t>
            </a:r>
            <a:endParaRPr lang="pt-BR" sz="4800" dirty="0">
              <a:solidFill>
                <a:srgbClr val="D60093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22283" r="38156" b="53726"/>
          <a:stretch/>
        </p:blipFill>
        <p:spPr bwMode="auto">
          <a:xfrm>
            <a:off x="0" y="2091485"/>
            <a:ext cx="9144000" cy="26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4731117"/>
            <a:ext cx="1156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</a:rPr>
              <a:t>Femama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54173" r="23924" b="19041"/>
          <a:stretch/>
        </p:blipFill>
        <p:spPr bwMode="auto">
          <a:xfrm>
            <a:off x="-24583" y="2053467"/>
            <a:ext cx="9193167" cy="2751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8" y="0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4916324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C0099"/>
                </a:solidFill>
              </a:rPr>
              <a:t>73%</a:t>
            </a:r>
            <a:r>
              <a:rPr lang="pt-BR" sz="2400" dirty="0">
                <a:solidFill>
                  <a:srgbClr val="CC0099"/>
                </a:solidFill>
              </a:rPr>
              <a:t>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das pacientes no Núcleo Mama do Hospital Moinhos de Vento em Porto Alegre realizaram a reconstrução mamária após </a:t>
            </a:r>
            <a:r>
              <a:rPr lang="pt-BR" sz="2000" dirty="0" err="1" smtClean="0">
                <a:solidFill>
                  <a:schemeClr val="bg1">
                    <a:lumMod val="50000"/>
                  </a:schemeClr>
                </a:solidFill>
              </a:rPr>
              <a:t>mastectomia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76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t="11956" r="13527" b="10598"/>
          <a:stretch/>
        </p:blipFill>
        <p:spPr bwMode="auto">
          <a:xfrm>
            <a:off x="0" y="587546"/>
            <a:ext cx="9144000" cy="56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9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895176" y="1620297"/>
            <a:ext cx="7353648" cy="3617406"/>
            <a:chOff x="976386" y="1145534"/>
            <a:chExt cx="7353648" cy="3617406"/>
          </a:xfrm>
        </p:grpSpPr>
        <p:grpSp>
          <p:nvGrpSpPr>
            <p:cNvPr id="5" name="Grupo 4"/>
            <p:cNvGrpSpPr/>
            <p:nvPr/>
          </p:nvGrpSpPr>
          <p:grpSpPr>
            <a:xfrm>
              <a:off x="976386" y="2728965"/>
              <a:ext cx="2301072" cy="2029767"/>
              <a:chOff x="1569218" y="2805165"/>
              <a:chExt cx="2301072" cy="2029767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1569218" y="2805165"/>
                <a:ext cx="2301072" cy="2029767"/>
              </a:xfrm>
              <a:prstGeom prst="ellipse">
                <a:avLst/>
              </a:prstGeom>
              <a:noFill/>
              <a:ln w="76200">
                <a:solidFill>
                  <a:srgbClr val="D6009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Elipse 2"/>
              <p:cNvSpPr/>
              <p:nvPr/>
            </p:nvSpPr>
            <p:spPr>
              <a:xfrm>
                <a:off x="2453473" y="3543718"/>
                <a:ext cx="532562" cy="552660"/>
              </a:xfrm>
              <a:prstGeom prst="ellipse">
                <a:avLst/>
              </a:prstGeom>
              <a:noFill/>
              <a:ln w="76200">
                <a:solidFill>
                  <a:srgbClr val="D60093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6028962" y="2728965"/>
              <a:ext cx="2301072" cy="2029767"/>
              <a:chOff x="4622242" y="2652765"/>
              <a:chExt cx="2301072" cy="2029767"/>
            </a:xfrm>
          </p:grpSpPr>
          <p:sp>
            <p:nvSpPr>
              <p:cNvPr id="2" name="Elipse 1"/>
              <p:cNvSpPr/>
              <p:nvPr/>
            </p:nvSpPr>
            <p:spPr>
              <a:xfrm>
                <a:off x="4622242" y="2652765"/>
                <a:ext cx="2301072" cy="2029767"/>
              </a:xfrm>
              <a:prstGeom prst="ellipse">
                <a:avLst/>
              </a:prstGeom>
              <a:noFill/>
              <a:ln w="76200">
                <a:solidFill>
                  <a:srgbClr val="D6009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5506497" y="3391318"/>
                <a:ext cx="532562" cy="552660"/>
              </a:xfrm>
              <a:prstGeom prst="ellipse">
                <a:avLst/>
              </a:prstGeom>
              <a:noFill/>
              <a:ln w="76200">
                <a:solidFill>
                  <a:srgbClr val="D60093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" name="Retângulo 15"/>
            <p:cNvSpPr/>
            <p:nvPr/>
          </p:nvSpPr>
          <p:spPr>
            <a:xfrm>
              <a:off x="3627455" y="1145534"/>
              <a:ext cx="864158" cy="3617406"/>
            </a:xfrm>
            <a:prstGeom prst="rect">
              <a:avLst/>
            </a:prstGeom>
            <a:noFill/>
            <a:ln w="76200">
              <a:solidFill>
                <a:srgbClr val="D6009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4764593" y="1145534"/>
              <a:ext cx="864158" cy="3617406"/>
            </a:xfrm>
            <a:prstGeom prst="rect">
              <a:avLst/>
            </a:prstGeom>
            <a:noFill/>
            <a:ln w="76200">
              <a:solidFill>
                <a:srgbClr val="D6009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48703" y="5886716"/>
            <a:ext cx="4126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THIAGO TURBAY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RELAÇÕES GOVERNAMENTAIS - FEMAMA</a:t>
            </a:r>
            <a:endParaRPr lang="pt-BR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8" y="0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"/>
          <p:cNvSpPr txBox="1">
            <a:spLocks/>
          </p:cNvSpPr>
          <p:nvPr/>
        </p:nvSpPr>
        <p:spPr>
          <a:xfrm>
            <a:off x="280548" y="976493"/>
            <a:ext cx="8273143" cy="91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Total de </a:t>
            </a:r>
            <a:r>
              <a:rPr lang="pt-BR" sz="3000" b="1" dirty="0" smtClean="0">
                <a:solidFill>
                  <a:srgbClr val="D60093"/>
                </a:solidFill>
              </a:rPr>
              <a:t>57.960</a:t>
            </a:r>
            <a:r>
              <a:rPr lang="pt-BR" sz="3000" dirty="0" smtClean="0">
                <a:solidFill>
                  <a:srgbClr val="C00000"/>
                </a:solidFill>
              </a:rPr>
              <a:t>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novos caso de câncer de mama - INCA 2016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Texto 1"/>
          <p:cNvSpPr txBox="1">
            <a:spLocks/>
          </p:cNvSpPr>
          <p:nvPr/>
        </p:nvSpPr>
        <p:spPr>
          <a:xfrm>
            <a:off x="511347" y="6401609"/>
            <a:ext cx="8273143" cy="456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Níveis crescentes de novos casos – maior incidência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SUL /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SUDESTE</a:t>
            </a:r>
            <a:endParaRPr lang="pt-BR" sz="1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547629" y="1713573"/>
            <a:ext cx="6048742" cy="4369143"/>
            <a:chOff x="-3367094" y="1014283"/>
            <a:chExt cx="6048742" cy="4369143"/>
          </a:xfrm>
        </p:grpSpPr>
        <p:sp>
          <p:nvSpPr>
            <p:cNvPr id="20" name="Texto Explicativo 1 19"/>
            <p:cNvSpPr/>
            <p:nvPr/>
          </p:nvSpPr>
          <p:spPr>
            <a:xfrm>
              <a:off x="1078157" y="1678552"/>
              <a:ext cx="1337973" cy="451223"/>
            </a:xfrm>
            <a:prstGeom prst="borderCallout1">
              <a:avLst>
                <a:gd name="adj1" fmla="val 51000"/>
                <a:gd name="adj2" fmla="val -5732"/>
                <a:gd name="adj3" fmla="val 80177"/>
                <a:gd name="adj4" fmla="val -19807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11.190</a:t>
              </a:r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o Explicativo 1 20"/>
            <p:cNvSpPr/>
            <p:nvPr/>
          </p:nvSpPr>
          <p:spPr>
            <a:xfrm>
              <a:off x="1343675" y="4117179"/>
              <a:ext cx="1337973" cy="451223"/>
            </a:xfrm>
            <a:prstGeom prst="borderCallout1">
              <a:avLst>
                <a:gd name="adj1" fmla="val 51000"/>
                <a:gd name="adj2" fmla="val -5732"/>
                <a:gd name="adj3" fmla="val 33109"/>
                <a:gd name="adj4" fmla="val -32934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29.760</a:t>
              </a:r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o Explicativo 1 21"/>
            <p:cNvSpPr/>
            <p:nvPr/>
          </p:nvSpPr>
          <p:spPr>
            <a:xfrm>
              <a:off x="280548" y="4932203"/>
              <a:ext cx="1337973" cy="451223"/>
            </a:xfrm>
            <a:prstGeom prst="borderCallout1">
              <a:avLst>
                <a:gd name="adj1" fmla="val 51000"/>
                <a:gd name="adj2" fmla="val -5732"/>
                <a:gd name="adj3" fmla="val 46592"/>
                <a:gd name="adj4" fmla="val -20777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10.970</a:t>
              </a:r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o Explicativo 1 22"/>
            <p:cNvSpPr/>
            <p:nvPr/>
          </p:nvSpPr>
          <p:spPr>
            <a:xfrm>
              <a:off x="-3367094" y="1014283"/>
              <a:ext cx="1337973" cy="451223"/>
            </a:xfrm>
            <a:prstGeom prst="borderCallout1">
              <a:avLst>
                <a:gd name="adj1" fmla="val 51000"/>
                <a:gd name="adj2" fmla="val 103869"/>
                <a:gd name="adj3" fmla="val 102812"/>
                <a:gd name="adj4" fmla="val 110841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1.810</a:t>
              </a:r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o Explicativo 1 23"/>
            <p:cNvSpPr/>
            <p:nvPr/>
          </p:nvSpPr>
          <p:spPr>
            <a:xfrm>
              <a:off x="-2904223" y="3355358"/>
              <a:ext cx="1337973" cy="451223"/>
            </a:xfrm>
            <a:prstGeom prst="borderCallout1">
              <a:avLst>
                <a:gd name="adj1" fmla="val 51000"/>
                <a:gd name="adj2" fmla="val 103869"/>
                <a:gd name="adj3" fmla="val 28102"/>
                <a:gd name="adj4" fmla="val 125967"/>
              </a:avLst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4.230</a:t>
              </a:r>
              <a:endPara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26" name="Picture 2" descr="Resultado de imagem para vetor mapa do brasil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3175" y="1196943"/>
              <a:ext cx="4114800" cy="407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Elipse 2"/>
            <p:cNvSpPr/>
            <p:nvPr/>
          </p:nvSpPr>
          <p:spPr>
            <a:xfrm>
              <a:off x="0" y="3340729"/>
              <a:ext cx="1078157" cy="100206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Elipse 3"/>
            <p:cNvSpPr/>
            <p:nvPr/>
          </p:nvSpPr>
          <p:spPr>
            <a:xfrm>
              <a:off x="-624689" y="4651545"/>
              <a:ext cx="597529" cy="606582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-923453" y="3055782"/>
              <a:ext cx="347678" cy="372003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-1711105" y="2064190"/>
              <a:ext cx="144855" cy="153909"/>
            </a:xfrm>
            <a:prstGeom prst="ellipse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72428" y="2064190"/>
              <a:ext cx="669956" cy="642796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713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290097"/>
            <a:ext cx="772285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3399"/>
                </a:solidFill>
                <a:latin typeface="Eras Medium ITC" panose="020B06020305040208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>
                <a:latin typeface="+mn-lt"/>
              </a:rPr>
              <a:t>Lei 60 dias</a:t>
            </a:r>
            <a:endParaRPr lang="pt-BR" dirty="0">
              <a:latin typeface="+mn-lt"/>
            </a:endParaRPr>
          </a:p>
        </p:txBody>
      </p:sp>
      <p:pic>
        <p:nvPicPr>
          <p:cNvPr id="13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42161" y="6571111"/>
            <a:ext cx="1519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EXTRA, julho de 2016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67682" y="6128313"/>
            <a:ext cx="5598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err="1" smtClean="0">
                <a:solidFill>
                  <a:srgbClr val="D60093"/>
                </a:solidFill>
              </a:rPr>
              <a:t>Siscan</a:t>
            </a:r>
            <a:r>
              <a:rPr lang="pt-BR" sz="2400" b="1" dirty="0" smtClean="0">
                <a:solidFill>
                  <a:srgbClr val="D60093"/>
                </a:solidFill>
              </a:rPr>
              <a:t> = 9,7%  dos casos (596.070/2016)</a:t>
            </a:r>
            <a:endParaRPr lang="pt-BR" dirty="0">
              <a:solidFill>
                <a:srgbClr val="D60093"/>
              </a:solidFill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488440" y="1024198"/>
            <a:ext cx="8167121" cy="4809605"/>
            <a:chOff x="532379" y="993958"/>
            <a:chExt cx="8167121" cy="4809605"/>
          </a:xfrm>
        </p:grpSpPr>
        <p:grpSp>
          <p:nvGrpSpPr>
            <p:cNvPr id="70" name="Grupo 69"/>
            <p:cNvGrpSpPr/>
            <p:nvPr/>
          </p:nvGrpSpPr>
          <p:grpSpPr>
            <a:xfrm>
              <a:off x="532379" y="993958"/>
              <a:ext cx="7459842" cy="3447631"/>
              <a:chOff x="842079" y="1520519"/>
              <a:chExt cx="7459842" cy="3447631"/>
            </a:xfrm>
          </p:grpSpPr>
          <p:grpSp>
            <p:nvGrpSpPr>
              <p:cNvPr id="68" name="Grupo 67"/>
              <p:cNvGrpSpPr/>
              <p:nvPr/>
            </p:nvGrpSpPr>
            <p:grpSpPr>
              <a:xfrm>
                <a:off x="842079" y="1889851"/>
                <a:ext cx="7459842" cy="3078299"/>
                <a:chOff x="842079" y="1558324"/>
                <a:chExt cx="7459842" cy="3078299"/>
              </a:xfrm>
            </p:grpSpPr>
            <p:cxnSp>
              <p:nvCxnSpPr>
                <p:cNvPr id="11" name="Conector reto 10"/>
                <p:cNvCxnSpPr/>
                <p:nvPr/>
              </p:nvCxnSpPr>
              <p:spPr>
                <a:xfrm flipH="1">
                  <a:off x="1552531" y="2872686"/>
                  <a:ext cx="4676187" cy="0"/>
                </a:xfrm>
                <a:prstGeom prst="line">
                  <a:avLst/>
                </a:prstGeom>
                <a:ln>
                  <a:solidFill>
                    <a:srgbClr val="FF9999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de seta reta 14"/>
                <p:cNvCxnSpPr/>
                <p:nvPr/>
              </p:nvCxnSpPr>
              <p:spPr>
                <a:xfrm flipH="1" flipV="1">
                  <a:off x="2822531" y="1558324"/>
                  <a:ext cx="38100" cy="3078130"/>
                </a:xfrm>
                <a:prstGeom prst="straightConnector1">
                  <a:avLst/>
                </a:prstGeom>
                <a:ln w="38100">
                  <a:solidFill>
                    <a:srgbClr val="D6009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22"/>
                <p:cNvCxnSpPr/>
                <p:nvPr/>
              </p:nvCxnSpPr>
              <p:spPr>
                <a:xfrm>
                  <a:off x="2593931" y="4165133"/>
                  <a:ext cx="5707990" cy="1126"/>
                </a:xfrm>
                <a:prstGeom prst="straightConnector1">
                  <a:avLst/>
                </a:prstGeom>
                <a:ln w="38100">
                  <a:solidFill>
                    <a:srgbClr val="D60093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CaixaDeTexto 25"/>
                <p:cNvSpPr txBox="1"/>
                <p:nvPr/>
              </p:nvSpPr>
              <p:spPr>
                <a:xfrm>
                  <a:off x="3035911" y="4298069"/>
                  <a:ext cx="50366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15d</a:t>
                  </a:r>
                </a:p>
              </p:txBody>
            </p:sp>
            <p:sp>
              <p:nvSpPr>
                <p:cNvPr id="30" name="CaixaDeTexto 29"/>
                <p:cNvSpPr txBox="1"/>
                <p:nvPr/>
              </p:nvSpPr>
              <p:spPr>
                <a:xfrm>
                  <a:off x="2112080" y="2386247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FFCCFF"/>
                      </a:solidFill>
                    </a:rPr>
                    <a:t>5.873</a:t>
                  </a:r>
                  <a:endParaRPr lang="pt-BR" b="1" dirty="0">
                    <a:solidFill>
                      <a:srgbClr val="FFCCFF"/>
                    </a:solidFill>
                  </a:endParaRPr>
                </a:p>
              </p:txBody>
            </p:sp>
            <p:cxnSp>
              <p:nvCxnSpPr>
                <p:cNvPr id="31" name="Conector reto 30"/>
                <p:cNvCxnSpPr/>
                <p:nvPr/>
              </p:nvCxnSpPr>
              <p:spPr>
                <a:xfrm flipH="1">
                  <a:off x="2593931" y="2720945"/>
                  <a:ext cx="279400" cy="0"/>
                </a:xfrm>
                <a:prstGeom prst="line">
                  <a:avLst/>
                </a:prstGeom>
                <a:ln>
                  <a:solidFill>
                    <a:srgbClr val="FFCCFF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CaixaDeTexto 32"/>
                <p:cNvSpPr txBox="1"/>
                <p:nvPr/>
              </p:nvSpPr>
              <p:spPr>
                <a:xfrm>
                  <a:off x="1827190" y="3144721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FF00FF"/>
                      </a:solidFill>
                    </a:rPr>
                    <a:t>3.037</a:t>
                  </a:r>
                  <a:endParaRPr lang="pt-BR" b="1" dirty="0">
                    <a:solidFill>
                      <a:srgbClr val="FF00FF"/>
                    </a:solidFill>
                  </a:endParaRPr>
                </a:p>
              </p:txBody>
            </p:sp>
            <p:cxnSp>
              <p:nvCxnSpPr>
                <p:cNvPr id="37" name="Conector reto 36"/>
                <p:cNvCxnSpPr/>
                <p:nvPr/>
              </p:nvCxnSpPr>
              <p:spPr>
                <a:xfrm flipH="1">
                  <a:off x="2112080" y="3076545"/>
                  <a:ext cx="2455962" cy="0"/>
                </a:xfrm>
                <a:prstGeom prst="line">
                  <a:avLst/>
                </a:prstGeom>
                <a:ln>
                  <a:solidFill>
                    <a:srgbClr val="FF6699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CaixaDeTexto 37"/>
                <p:cNvSpPr txBox="1"/>
                <p:nvPr/>
              </p:nvSpPr>
              <p:spPr>
                <a:xfrm>
                  <a:off x="1552531" y="2811221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FF0066"/>
                      </a:solidFill>
                    </a:rPr>
                    <a:t>3.457</a:t>
                  </a:r>
                  <a:endParaRPr lang="pt-BR" b="1" dirty="0">
                    <a:solidFill>
                      <a:srgbClr val="FF0066"/>
                    </a:solidFill>
                  </a:endParaRPr>
                </a:p>
              </p:txBody>
            </p:sp>
            <p:cxnSp>
              <p:nvCxnSpPr>
                <p:cNvPr id="40" name="Conector reto 39"/>
                <p:cNvCxnSpPr/>
                <p:nvPr/>
              </p:nvCxnSpPr>
              <p:spPr>
                <a:xfrm flipH="1">
                  <a:off x="1552531" y="3156653"/>
                  <a:ext cx="3825286" cy="0"/>
                </a:xfrm>
                <a:prstGeom prst="line">
                  <a:avLst/>
                </a:prstGeom>
                <a:ln>
                  <a:solidFill>
                    <a:srgbClr val="9933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" name="CaixaDeTexto 4"/>
                <p:cNvSpPr txBox="1"/>
                <p:nvPr/>
              </p:nvSpPr>
              <p:spPr>
                <a:xfrm>
                  <a:off x="842080" y="2977328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990033"/>
                      </a:solidFill>
                    </a:rPr>
                    <a:t>3.175</a:t>
                  </a:r>
                  <a:endParaRPr lang="pt-BR" b="1" dirty="0">
                    <a:solidFill>
                      <a:srgbClr val="990033"/>
                    </a:solidFill>
                  </a:endParaRPr>
                </a:p>
              </p:txBody>
            </p:sp>
            <p:sp>
              <p:nvSpPr>
                <p:cNvPr id="14" name="CaixaDeTexto 13"/>
                <p:cNvSpPr txBox="1"/>
                <p:nvPr/>
              </p:nvSpPr>
              <p:spPr>
                <a:xfrm>
                  <a:off x="842079" y="2664521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FF9999"/>
                      </a:solidFill>
                    </a:rPr>
                    <a:t>4.650</a:t>
                  </a:r>
                  <a:endParaRPr lang="pt-BR" b="1" dirty="0">
                    <a:solidFill>
                      <a:srgbClr val="FF9999"/>
                    </a:solidFill>
                  </a:endParaRPr>
                </a:p>
              </p:txBody>
            </p:sp>
            <p:cxnSp>
              <p:nvCxnSpPr>
                <p:cNvPr id="44" name="Conector reto 43"/>
                <p:cNvCxnSpPr/>
                <p:nvPr/>
              </p:nvCxnSpPr>
              <p:spPr>
                <a:xfrm flipH="1">
                  <a:off x="2593931" y="2259821"/>
                  <a:ext cx="4459547" cy="0"/>
                </a:xfrm>
                <a:prstGeom prst="line">
                  <a:avLst/>
                </a:prstGeom>
                <a:ln>
                  <a:solidFill>
                    <a:srgbClr val="CC0099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CaixaDeTexto 44"/>
                <p:cNvSpPr txBox="1"/>
                <p:nvPr/>
              </p:nvSpPr>
              <p:spPr>
                <a:xfrm>
                  <a:off x="1954916" y="2075155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b="1" dirty="0" smtClean="0">
                      <a:solidFill>
                        <a:srgbClr val="CC0099"/>
                      </a:solidFill>
                    </a:rPr>
                    <a:t>7.056</a:t>
                  </a:r>
                  <a:endParaRPr lang="pt-BR" b="1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59" name="CaixaDeTexto 58"/>
                <p:cNvSpPr txBox="1"/>
                <p:nvPr/>
              </p:nvSpPr>
              <p:spPr>
                <a:xfrm>
                  <a:off x="3638276" y="4298069"/>
                  <a:ext cx="8002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16/30d</a:t>
                  </a:r>
                </a:p>
              </p:txBody>
            </p:sp>
            <p:sp>
              <p:nvSpPr>
                <p:cNvPr id="60" name="CaixaDeTexto 59"/>
                <p:cNvSpPr txBox="1"/>
                <p:nvPr/>
              </p:nvSpPr>
              <p:spPr>
                <a:xfrm>
                  <a:off x="4537196" y="4298069"/>
                  <a:ext cx="8002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31/45d</a:t>
                  </a:r>
                </a:p>
              </p:txBody>
            </p:sp>
            <p:sp>
              <p:nvSpPr>
                <p:cNvPr id="61" name="CaixaDeTexto 60"/>
                <p:cNvSpPr txBox="1"/>
                <p:nvPr/>
              </p:nvSpPr>
              <p:spPr>
                <a:xfrm>
                  <a:off x="5436116" y="4298069"/>
                  <a:ext cx="8002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46/60d</a:t>
                  </a:r>
                  <a:endParaRPr lang="pt-BR" sz="1600" b="1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2" name="CaixaDeTexto 61"/>
                <p:cNvSpPr txBox="1"/>
                <p:nvPr/>
              </p:nvSpPr>
              <p:spPr>
                <a:xfrm>
                  <a:off x="6335036" y="4298069"/>
                  <a:ext cx="6896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61/90</a:t>
                  </a:r>
                </a:p>
              </p:txBody>
            </p:sp>
            <p:sp>
              <p:nvSpPr>
                <p:cNvPr id="63" name="CaixaDeTexto 62"/>
                <p:cNvSpPr txBox="1"/>
                <p:nvPr/>
              </p:nvSpPr>
              <p:spPr>
                <a:xfrm>
                  <a:off x="7123349" y="4298069"/>
                  <a:ext cx="6062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b="1" dirty="0" smtClean="0">
                      <a:solidFill>
                        <a:srgbClr val="FF00FF"/>
                      </a:solidFill>
                    </a:rPr>
                    <a:t>&gt;90d</a:t>
                  </a:r>
                </a:p>
              </p:txBody>
            </p:sp>
            <p:cxnSp>
              <p:nvCxnSpPr>
                <p:cNvPr id="66" name="Conector reto 65"/>
                <p:cNvCxnSpPr/>
                <p:nvPr/>
              </p:nvCxnSpPr>
              <p:spPr>
                <a:xfrm flipH="1">
                  <a:off x="2467305" y="3317419"/>
                  <a:ext cx="1238807" cy="0"/>
                </a:xfrm>
                <a:prstGeom prst="line">
                  <a:avLst/>
                </a:prstGeom>
                <a:ln>
                  <a:solidFill>
                    <a:srgbClr val="FF00FF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etângulo 7"/>
                <p:cNvSpPr/>
                <p:nvPr/>
              </p:nvSpPr>
              <p:spPr>
                <a:xfrm>
                  <a:off x="6271249" y="2857290"/>
                  <a:ext cx="824761" cy="1275943"/>
                </a:xfrm>
                <a:prstGeom prst="rect">
                  <a:avLst/>
                </a:prstGeom>
                <a:solidFill>
                  <a:srgbClr val="FF9999"/>
                </a:solidFill>
                <a:ln w="28575">
                  <a:solidFill>
                    <a:srgbClr val="FF99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5" name="Retângulo 24"/>
                <p:cNvSpPr/>
                <p:nvPr/>
              </p:nvSpPr>
              <p:spPr>
                <a:xfrm>
                  <a:off x="2896664" y="2707380"/>
                  <a:ext cx="752245" cy="1421768"/>
                </a:xfrm>
                <a:prstGeom prst="rect">
                  <a:avLst/>
                </a:prstGeom>
                <a:solidFill>
                  <a:srgbClr val="FFCCFF"/>
                </a:solidFill>
                <a:ln w="28575">
                  <a:solidFill>
                    <a:srgbClr val="FF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8" name="Retângulo 27"/>
                <p:cNvSpPr/>
                <p:nvPr/>
              </p:nvSpPr>
              <p:spPr>
                <a:xfrm>
                  <a:off x="3706112" y="3303011"/>
                  <a:ext cx="803193" cy="862122"/>
                </a:xfrm>
                <a:prstGeom prst="rect">
                  <a:avLst/>
                </a:prstGeom>
                <a:solidFill>
                  <a:srgbClr val="FF00FF"/>
                </a:solidFill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" name="Retângulo 34"/>
                <p:cNvSpPr/>
                <p:nvPr/>
              </p:nvSpPr>
              <p:spPr>
                <a:xfrm>
                  <a:off x="4568042" y="3047790"/>
                  <a:ext cx="762370" cy="1085443"/>
                </a:xfrm>
                <a:prstGeom prst="rect">
                  <a:avLst/>
                </a:prstGeom>
                <a:solidFill>
                  <a:srgbClr val="FF6699"/>
                </a:solidFill>
                <a:ln w="28575">
                  <a:solidFill>
                    <a:srgbClr val="FF66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5388450" y="3136690"/>
                  <a:ext cx="824761" cy="996543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99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2" name="Retângulo 41"/>
                <p:cNvSpPr/>
                <p:nvPr/>
              </p:nvSpPr>
              <p:spPr>
                <a:xfrm>
                  <a:off x="7151630" y="2259820"/>
                  <a:ext cx="824761" cy="1873413"/>
                </a:xfrm>
                <a:prstGeom prst="rect">
                  <a:avLst/>
                </a:prstGeom>
                <a:solidFill>
                  <a:srgbClr val="CC0099"/>
                </a:solidFill>
                <a:ln w="28575">
                  <a:solidFill>
                    <a:srgbClr val="CC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48" name="Conector reto 47"/>
                <p:cNvCxnSpPr/>
                <p:nvPr/>
              </p:nvCxnSpPr>
              <p:spPr>
                <a:xfrm>
                  <a:off x="3669002" y="4118922"/>
                  <a:ext cx="0" cy="108799"/>
                </a:xfrm>
                <a:prstGeom prst="line">
                  <a:avLst/>
                </a:prstGeom>
                <a:ln w="38100">
                  <a:solidFill>
                    <a:srgbClr val="D600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>
                <a:xfrm>
                  <a:off x="4537550" y="4111860"/>
                  <a:ext cx="0" cy="108799"/>
                </a:xfrm>
                <a:prstGeom prst="line">
                  <a:avLst/>
                </a:prstGeom>
                <a:ln w="38100">
                  <a:solidFill>
                    <a:srgbClr val="D600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>
                <a:xfrm>
                  <a:off x="5349609" y="4111860"/>
                  <a:ext cx="0" cy="108799"/>
                </a:xfrm>
                <a:prstGeom prst="line">
                  <a:avLst/>
                </a:prstGeom>
                <a:ln w="38100">
                  <a:solidFill>
                    <a:srgbClr val="D600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>
                <a:xfrm>
                  <a:off x="6274575" y="4111860"/>
                  <a:ext cx="0" cy="108799"/>
                </a:xfrm>
                <a:prstGeom prst="line">
                  <a:avLst/>
                </a:prstGeom>
                <a:ln w="38100">
                  <a:solidFill>
                    <a:srgbClr val="D600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>
                <a:xfrm>
                  <a:off x="7095812" y="4111860"/>
                  <a:ext cx="0" cy="108799"/>
                </a:xfrm>
                <a:prstGeom prst="line">
                  <a:avLst/>
                </a:prstGeom>
                <a:ln w="38100">
                  <a:solidFill>
                    <a:srgbClr val="D600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CaixaDeTexto 68"/>
              <p:cNvSpPr txBox="1"/>
              <p:nvPr/>
            </p:nvSpPr>
            <p:spPr>
              <a:xfrm>
                <a:off x="2325708" y="1520519"/>
                <a:ext cx="1005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FF00FF"/>
                    </a:solidFill>
                  </a:rPr>
                  <a:t>Nº casos</a:t>
                </a:r>
                <a:endParaRPr lang="pt-BR" b="1" dirty="0">
                  <a:solidFill>
                    <a:srgbClr val="FF00FF"/>
                  </a:solidFill>
                </a:endParaRPr>
              </a:p>
            </p:txBody>
          </p:sp>
        </p:grpSp>
        <p:cxnSp>
          <p:nvCxnSpPr>
            <p:cNvPr id="72" name="Conector reto 71"/>
            <p:cNvCxnSpPr/>
            <p:nvPr/>
          </p:nvCxnSpPr>
          <p:spPr>
            <a:xfrm flipV="1">
              <a:off x="1409700" y="4724400"/>
              <a:ext cx="7289800" cy="6350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gual 72"/>
            <p:cNvSpPr/>
            <p:nvPr/>
          </p:nvSpPr>
          <p:spPr>
            <a:xfrm>
              <a:off x="785630" y="4197236"/>
              <a:ext cx="457200" cy="558914"/>
            </a:xfrm>
            <a:prstGeom prst="mathEqual">
              <a:avLst>
                <a:gd name="adj1" fmla="val 13798"/>
                <a:gd name="adj2" fmla="val 19444"/>
              </a:avLst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2777008" y="4787900"/>
              <a:ext cx="419698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b="1" dirty="0" smtClean="0">
                  <a:solidFill>
                    <a:srgbClr val="FF00FF"/>
                  </a:solidFill>
                </a:rPr>
                <a:t>27.248 casos</a:t>
              </a:r>
              <a:endParaRPr lang="pt-BR" sz="6000" b="1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7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632975"/>
            <a:ext cx="508825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0070C0"/>
                </a:solidFill>
              </a:rPr>
              <a:t>Total de Casos registrados no </a:t>
            </a:r>
            <a:r>
              <a:rPr lang="pt-BR" i="1" dirty="0" err="1">
                <a:solidFill>
                  <a:srgbClr val="0070C0"/>
                </a:solidFill>
              </a:rPr>
              <a:t>Siscan</a:t>
            </a:r>
            <a:r>
              <a:rPr lang="pt-BR" i="1" dirty="0">
                <a:solidFill>
                  <a:srgbClr val="0070C0"/>
                </a:solidFill>
              </a:rPr>
              <a:t> (abril/2016) </a:t>
            </a:r>
          </a:p>
          <a:p>
            <a:endParaRPr lang="pt-BR" sz="1500" i="1" dirty="0">
              <a:solidFill>
                <a:srgbClr val="D60093"/>
              </a:solidFill>
            </a:endParaRPr>
          </a:p>
          <a:p>
            <a:endParaRPr lang="pt-BR" sz="1500" i="1" dirty="0">
              <a:solidFill>
                <a:srgbClr val="D60093"/>
              </a:solidFill>
            </a:endParaRPr>
          </a:p>
          <a:p>
            <a:r>
              <a:rPr lang="pt-BR" i="1" dirty="0">
                <a:solidFill>
                  <a:srgbClr val="0070C0"/>
                </a:solidFill>
              </a:rPr>
              <a:t>Total de Casos com data de início do tratamento</a:t>
            </a:r>
          </a:p>
          <a:p>
            <a:endParaRPr lang="pt-BR" sz="1500" i="1" dirty="0">
              <a:solidFill>
                <a:srgbClr val="D60093"/>
              </a:solidFill>
            </a:endParaRPr>
          </a:p>
          <a:p>
            <a:endParaRPr lang="pt-BR" sz="1500" i="1" dirty="0">
              <a:solidFill>
                <a:srgbClr val="D60093"/>
              </a:solidFill>
            </a:endParaRPr>
          </a:p>
          <a:p>
            <a:r>
              <a:rPr lang="pt-BR" i="1" dirty="0" smtClean="0">
                <a:solidFill>
                  <a:srgbClr val="0070C0"/>
                </a:solidFill>
              </a:rPr>
              <a:t>Total de Casos com início do tratamento em 60 dias</a:t>
            </a:r>
            <a:endParaRPr lang="pt-BR" i="1" dirty="0">
              <a:solidFill>
                <a:srgbClr val="0070C0"/>
              </a:solidFill>
            </a:endParaRPr>
          </a:p>
          <a:p>
            <a:endParaRPr lang="pt-BR" sz="1500" i="1" dirty="0">
              <a:solidFill>
                <a:srgbClr val="0070C0"/>
              </a:solidFill>
            </a:endParaRPr>
          </a:p>
          <a:p>
            <a:endParaRPr lang="pt-BR" sz="1500" i="1" dirty="0">
              <a:solidFill>
                <a:srgbClr val="D60093"/>
              </a:solidFill>
            </a:endParaRPr>
          </a:p>
          <a:p>
            <a:endParaRPr lang="pt-BR" sz="1500" i="1" dirty="0">
              <a:solidFill>
                <a:srgbClr val="D60093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71358" y="4376839"/>
            <a:ext cx="1403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FF3399"/>
                </a:solidFill>
              </a:rPr>
              <a:t>15.542</a:t>
            </a:r>
            <a:endParaRPr lang="pt-BR" sz="2400" b="1" i="1" dirty="0">
              <a:solidFill>
                <a:srgbClr val="FF3399"/>
              </a:solidFill>
            </a:endParaRPr>
          </a:p>
          <a:p>
            <a:endParaRPr lang="pt-BR" sz="2400" b="1" i="1" dirty="0">
              <a:solidFill>
                <a:srgbClr val="FF3399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671358" y="3653305"/>
            <a:ext cx="1403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FF3399"/>
                </a:solidFill>
              </a:rPr>
              <a:t>27.248</a:t>
            </a:r>
            <a:endParaRPr lang="pt-BR" sz="2400" b="1" i="1" dirty="0">
              <a:solidFill>
                <a:srgbClr val="FF3399"/>
              </a:solidFill>
            </a:endParaRPr>
          </a:p>
          <a:p>
            <a:endParaRPr lang="pt-BR" sz="2400" b="1" i="1" dirty="0">
              <a:solidFill>
                <a:srgbClr val="FF3399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71358" y="2929770"/>
            <a:ext cx="14036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rgbClr val="FF3399"/>
                </a:solidFill>
              </a:rPr>
              <a:t>58.294</a:t>
            </a:r>
            <a:endParaRPr lang="pt-BR" sz="2400" b="1" i="1" dirty="0">
              <a:solidFill>
                <a:srgbClr val="FF3399"/>
              </a:solidFill>
            </a:endParaRPr>
          </a:p>
          <a:p>
            <a:endParaRPr lang="pt-BR" sz="2400" b="1" i="1" dirty="0">
              <a:solidFill>
                <a:srgbClr val="FF3399"/>
              </a:solidFill>
            </a:endParaRPr>
          </a:p>
        </p:txBody>
      </p:sp>
      <p:pic>
        <p:nvPicPr>
          <p:cNvPr id="13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vetor calculadora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35">
            <a:off x="4897160" y="2009209"/>
            <a:ext cx="4246840" cy="42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/>
          <p:cNvSpPr txBox="1"/>
          <p:nvPr/>
        </p:nvSpPr>
        <p:spPr>
          <a:xfrm rot="812662">
            <a:off x="6589241" y="2471739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  <a:latin typeface="Arial Black" pitchFamily="34" charset="0"/>
              </a:rPr>
              <a:t>SUS</a:t>
            </a:r>
            <a:endParaRPr lang="pt-BR" sz="4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51520" y="290097"/>
            <a:ext cx="772285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3399"/>
                </a:solidFill>
                <a:latin typeface="Eras Medium ITC" panose="020B06020305040208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>
                <a:latin typeface="+mn-lt"/>
              </a:rPr>
              <a:t>Lei 60 dias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2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mp.com.br/wp-content/uploads/2015/07/Registro-Imagem-1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rot="21104334">
            <a:off x="1423014" y="654735"/>
            <a:ext cx="4618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REGISTRO</a:t>
            </a:r>
            <a:endParaRPr lang="pt-BR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251520" y="290097"/>
            <a:ext cx="772285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3399"/>
                </a:solidFill>
                <a:latin typeface="Eras Medium ITC" panose="020B06020305040208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>
                <a:latin typeface="+mn-lt"/>
              </a:rPr>
              <a:t>Registro Compulsório de Câncer</a:t>
            </a:r>
            <a:endParaRPr lang="pt-BR" dirty="0">
              <a:latin typeface="+mn-lt"/>
            </a:endParaRPr>
          </a:p>
        </p:txBody>
      </p:sp>
      <p:pic>
        <p:nvPicPr>
          <p:cNvPr id="45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o 56"/>
          <p:cNvGrpSpPr/>
          <p:nvPr/>
        </p:nvGrpSpPr>
        <p:grpSpPr>
          <a:xfrm>
            <a:off x="443028" y="2075339"/>
            <a:ext cx="8097711" cy="430887"/>
            <a:chOff x="443028" y="2075339"/>
            <a:chExt cx="8097711" cy="430887"/>
          </a:xfrm>
        </p:grpSpPr>
        <p:sp>
          <p:nvSpPr>
            <p:cNvPr id="6" name="CaixaDeTexto 5"/>
            <p:cNvSpPr txBox="1"/>
            <p:nvPr/>
          </p:nvSpPr>
          <p:spPr>
            <a:xfrm>
              <a:off x="5765364" y="2075339"/>
              <a:ext cx="27753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50000"/>
                    </a:schemeClr>
                  </a:solidFill>
                </a:rPr>
                <a:t>INTEROPERABILIDADE</a:t>
              </a:r>
              <a:endParaRPr lang="pt-BR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220090" y="2075339"/>
              <a:ext cx="22381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50000"/>
                    </a:schemeClr>
                  </a:solidFill>
                </a:rPr>
                <a:t>ECONOMICIDADE</a:t>
              </a:r>
              <a:endParaRPr lang="pt-BR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443028" y="2075339"/>
              <a:ext cx="21689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b="1" dirty="0" smtClean="0">
                  <a:solidFill>
                    <a:schemeClr val="bg1">
                      <a:lumMod val="50000"/>
                    </a:schemeClr>
                  </a:solidFill>
                </a:rPr>
                <a:t>PREVISIBILIDADE</a:t>
              </a:r>
              <a:endParaRPr lang="pt-BR" sz="2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672540" y="2647576"/>
            <a:ext cx="8028432" cy="2511687"/>
            <a:chOff x="672540" y="2647576"/>
            <a:chExt cx="8028432" cy="2511687"/>
          </a:xfrm>
        </p:grpSpPr>
        <p:grpSp>
          <p:nvGrpSpPr>
            <p:cNvPr id="27" name="Grupo 26"/>
            <p:cNvGrpSpPr/>
            <p:nvPr/>
          </p:nvGrpSpPr>
          <p:grpSpPr>
            <a:xfrm>
              <a:off x="2923246" y="2697071"/>
              <a:ext cx="2363490" cy="2085590"/>
              <a:chOff x="2163336" y="2816293"/>
              <a:chExt cx="2363490" cy="2085590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2330605" y="3156796"/>
                <a:ext cx="1860823" cy="1283371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/>
              <p:cNvSpPr/>
              <p:nvPr/>
            </p:nvSpPr>
            <p:spPr>
              <a:xfrm rot="435735">
                <a:off x="2163336" y="3634451"/>
                <a:ext cx="334537" cy="301083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Triângulo isósceles 10"/>
              <p:cNvSpPr/>
              <p:nvPr/>
            </p:nvSpPr>
            <p:spPr>
              <a:xfrm rot="19800156">
                <a:off x="2343305" y="3092374"/>
                <a:ext cx="334432" cy="325603"/>
              </a:xfrm>
              <a:prstGeom prst="triangl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Triângulo isósceles 16"/>
              <p:cNvSpPr/>
              <p:nvPr/>
            </p:nvSpPr>
            <p:spPr>
              <a:xfrm rot="21054253">
                <a:off x="2652572" y="2982266"/>
                <a:ext cx="334432" cy="325603"/>
              </a:xfrm>
              <a:prstGeom prst="triangl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/>
              <p:cNvSpPr/>
              <p:nvPr/>
            </p:nvSpPr>
            <p:spPr>
              <a:xfrm rot="1726019">
                <a:off x="2640451" y="4270593"/>
                <a:ext cx="285156" cy="301912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Retângulo 18"/>
              <p:cNvSpPr/>
              <p:nvPr/>
            </p:nvSpPr>
            <p:spPr>
              <a:xfrm rot="19880978">
                <a:off x="3495378" y="4306573"/>
                <a:ext cx="285156" cy="301912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Forma livre 20"/>
              <p:cNvSpPr/>
              <p:nvPr/>
            </p:nvSpPr>
            <p:spPr>
              <a:xfrm rot="16593635">
                <a:off x="4104552" y="3356140"/>
                <a:ext cx="415698" cy="383868"/>
              </a:xfrm>
              <a:custGeom>
                <a:avLst/>
                <a:gdLst>
                  <a:gd name="connsiteX0" fmla="*/ 0 w 1215790"/>
                  <a:gd name="connsiteY0" fmla="*/ 218653 h 985385"/>
                  <a:gd name="connsiteX1" fmla="*/ 597877 w 1215790"/>
                  <a:gd name="connsiteY1" fmla="*/ 985343 h 985385"/>
                  <a:gd name="connsiteX2" fmla="*/ 1209822 w 1215790"/>
                  <a:gd name="connsiteY2" fmla="*/ 190518 h 985385"/>
                  <a:gd name="connsiteX3" fmla="*/ 211016 w 1215790"/>
                  <a:gd name="connsiteY3" fmla="*/ 42807 h 985385"/>
                  <a:gd name="connsiteX4" fmla="*/ 604911 w 1215790"/>
                  <a:gd name="connsiteY4" fmla="*/ 802463 h 985385"/>
                  <a:gd name="connsiteX5" fmla="*/ 998807 w 1215790"/>
                  <a:gd name="connsiteY5" fmla="*/ 260856 h 985385"/>
                  <a:gd name="connsiteX6" fmla="*/ 400930 w 1215790"/>
                  <a:gd name="connsiteY6" fmla="*/ 155349 h 985385"/>
                  <a:gd name="connsiteX7" fmla="*/ 590843 w 1215790"/>
                  <a:gd name="connsiteY7" fmla="*/ 556278 h 985385"/>
                  <a:gd name="connsiteX0" fmla="*/ 1 w 1507401"/>
                  <a:gd name="connsiteY0" fmla="*/ 1 h 1106583"/>
                  <a:gd name="connsiteX1" fmla="*/ 888901 w 1507401"/>
                  <a:gd name="connsiteY1" fmla="*/ 1103843 h 1106583"/>
                  <a:gd name="connsiteX2" fmla="*/ 1500846 w 1507401"/>
                  <a:gd name="connsiteY2" fmla="*/ 309018 h 1106583"/>
                  <a:gd name="connsiteX3" fmla="*/ 502040 w 1507401"/>
                  <a:gd name="connsiteY3" fmla="*/ 161307 h 1106583"/>
                  <a:gd name="connsiteX4" fmla="*/ 895935 w 1507401"/>
                  <a:gd name="connsiteY4" fmla="*/ 920963 h 1106583"/>
                  <a:gd name="connsiteX5" fmla="*/ 1289831 w 1507401"/>
                  <a:gd name="connsiteY5" fmla="*/ 379356 h 1106583"/>
                  <a:gd name="connsiteX6" fmla="*/ 691954 w 1507401"/>
                  <a:gd name="connsiteY6" fmla="*/ 273849 h 1106583"/>
                  <a:gd name="connsiteX7" fmla="*/ 881867 w 1507401"/>
                  <a:gd name="connsiteY7" fmla="*/ 674778 h 110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401" h="1106583">
                    <a:moveTo>
                      <a:pt x="1" y="1"/>
                    </a:moveTo>
                    <a:cubicBezTo>
                      <a:pt x="198121" y="385690"/>
                      <a:pt x="638760" y="1052340"/>
                      <a:pt x="888901" y="1103843"/>
                    </a:cubicBezTo>
                    <a:cubicBezTo>
                      <a:pt x="1139042" y="1155346"/>
                      <a:pt x="1565323" y="466107"/>
                      <a:pt x="1500846" y="309018"/>
                    </a:cubicBezTo>
                    <a:cubicBezTo>
                      <a:pt x="1436369" y="151929"/>
                      <a:pt x="602859" y="59316"/>
                      <a:pt x="502040" y="161307"/>
                    </a:cubicBezTo>
                    <a:cubicBezTo>
                      <a:pt x="401222" y="263298"/>
                      <a:pt x="764637" y="884622"/>
                      <a:pt x="895935" y="920963"/>
                    </a:cubicBezTo>
                    <a:cubicBezTo>
                      <a:pt x="1027233" y="957304"/>
                      <a:pt x="1323828" y="487208"/>
                      <a:pt x="1289831" y="379356"/>
                    </a:cubicBezTo>
                    <a:cubicBezTo>
                      <a:pt x="1255834" y="271504"/>
                      <a:pt x="759948" y="224612"/>
                      <a:pt x="691954" y="273849"/>
                    </a:cubicBezTo>
                    <a:cubicBezTo>
                      <a:pt x="623960" y="323086"/>
                      <a:pt x="752913" y="498932"/>
                      <a:pt x="881867" y="674778"/>
                    </a:cubicBezTo>
                  </a:path>
                </a:pathLst>
              </a:custGeom>
              <a:noFill/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2585400" y="3548074"/>
                <a:ext cx="89834" cy="1095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3" name="Retângulo 22"/>
              <p:cNvSpPr/>
              <p:nvPr/>
            </p:nvSpPr>
            <p:spPr>
              <a:xfrm>
                <a:off x="3098057" y="3233878"/>
                <a:ext cx="414863" cy="770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163336" y="4716688"/>
                <a:ext cx="2363490" cy="1851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3185711" y="2816293"/>
                <a:ext cx="272005" cy="25464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672540" y="2759749"/>
              <a:ext cx="1772079" cy="2022912"/>
              <a:chOff x="510363" y="946298"/>
              <a:chExt cx="1772079" cy="2022912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510363" y="946298"/>
                <a:ext cx="1765004" cy="169321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Elipse 29"/>
              <p:cNvSpPr/>
              <p:nvPr/>
            </p:nvSpPr>
            <p:spPr>
              <a:xfrm>
                <a:off x="510363" y="2289448"/>
                <a:ext cx="1765003" cy="37496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Elipse 36"/>
              <p:cNvSpPr/>
              <p:nvPr/>
            </p:nvSpPr>
            <p:spPr>
              <a:xfrm>
                <a:off x="513901" y="2441848"/>
                <a:ext cx="1765003" cy="37496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Elipse 37"/>
              <p:cNvSpPr/>
              <p:nvPr/>
            </p:nvSpPr>
            <p:spPr>
              <a:xfrm>
                <a:off x="517439" y="2594248"/>
                <a:ext cx="1765003" cy="37496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Arco 30"/>
              <p:cNvSpPr/>
              <p:nvPr/>
            </p:nvSpPr>
            <p:spPr>
              <a:xfrm>
                <a:off x="936979" y="1172010"/>
                <a:ext cx="1182315" cy="1457319"/>
              </a:xfrm>
              <a:prstGeom prst="arc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4" name="Grupo 53"/>
            <p:cNvGrpSpPr/>
            <p:nvPr/>
          </p:nvGrpSpPr>
          <p:grpSpPr>
            <a:xfrm>
              <a:off x="5765364" y="2647576"/>
              <a:ext cx="2935608" cy="2511687"/>
              <a:chOff x="5170189" y="3213035"/>
              <a:chExt cx="3575377" cy="3261337"/>
            </a:xfrm>
          </p:grpSpPr>
          <p:sp>
            <p:nvSpPr>
              <p:cNvPr id="52" name="Elipse 51"/>
              <p:cNvSpPr/>
              <p:nvPr/>
            </p:nvSpPr>
            <p:spPr>
              <a:xfrm>
                <a:off x="6170956" y="4690063"/>
                <a:ext cx="1531483" cy="1483836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62" name="Grupo 61"/>
              <p:cNvGrpSpPr/>
              <p:nvPr/>
            </p:nvGrpSpPr>
            <p:grpSpPr>
              <a:xfrm>
                <a:off x="7030146" y="4873498"/>
                <a:ext cx="1715420" cy="1600874"/>
                <a:chOff x="-7096375" y="770226"/>
                <a:chExt cx="4170108" cy="5157415"/>
              </a:xfrm>
            </p:grpSpPr>
            <p:sp>
              <p:nvSpPr>
                <p:cNvPr id="63" name="Trapezoide 34"/>
                <p:cNvSpPr/>
                <p:nvPr/>
              </p:nvSpPr>
              <p:spPr>
                <a:xfrm rot="10800000">
                  <a:off x="-6602826" y="2739775"/>
                  <a:ext cx="3189767" cy="3187866"/>
                </a:xfrm>
                <a:custGeom>
                  <a:avLst/>
                  <a:gdLst>
                    <a:gd name="connsiteX0" fmla="*/ 0 w 3189767"/>
                    <a:gd name="connsiteY0" fmla="*/ 3172101 h 3172101"/>
                    <a:gd name="connsiteX1" fmla="*/ 793025 w 3189767"/>
                    <a:gd name="connsiteY1" fmla="*/ 0 h 3172101"/>
                    <a:gd name="connsiteX2" fmla="*/ 2396742 w 3189767"/>
                    <a:gd name="connsiteY2" fmla="*/ 0 h 3172101"/>
                    <a:gd name="connsiteX3" fmla="*/ 3189767 w 3189767"/>
                    <a:gd name="connsiteY3" fmla="*/ 3172101 h 3172101"/>
                    <a:gd name="connsiteX4" fmla="*/ 0 w 3189767"/>
                    <a:gd name="connsiteY4" fmla="*/ 3172101 h 3172101"/>
                    <a:gd name="connsiteX0" fmla="*/ 0 w 3189767"/>
                    <a:gd name="connsiteY0" fmla="*/ 3172101 h 3187866"/>
                    <a:gd name="connsiteX1" fmla="*/ 793025 w 3189767"/>
                    <a:gd name="connsiteY1" fmla="*/ 0 h 3187866"/>
                    <a:gd name="connsiteX2" fmla="*/ 2396742 w 3189767"/>
                    <a:gd name="connsiteY2" fmla="*/ 0 h 3187866"/>
                    <a:gd name="connsiteX3" fmla="*/ 3189767 w 3189767"/>
                    <a:gd name="connsiteY3" fmla="*/ 3187866 h 3187866"/>
                    <a:gd name="connsiteX4" fmla="*/ 0 w 3189767"/>
                    <a:gd name="connsiteY4" fmla="*/ 3172101 h 318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9767" h="3187866">
                      <a:moveTo>
                        <a:pt x="0" y="3172101"/>
                      </a:moveTo>
                      <a:lnTo>
                        <a:pt x="793025" y="0"/>
                      </a:lnTo>
                      <a:lnTo>
                        <a:pt x="2396742" y="0"/>
                      </a:lnTo>
                      <a:lnTo>
                        <a:pt x="3189767" y="3187866"/>
                      </a:lnTo>
                      <a:lnTo>
                        <a:pt x="0" y="317210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" name="Trapezoide 52"/>
                <p:cNvSpPr/>
                <p:nvPr/>
              </p:nvSpPr>
              <p:spPr>
                <a:xfrm rot="10800000">
                  <a:off x="-5736940" y="2728952"/>
                  <a:ext cx="1426984" cy="2502368"/>
                </a:xfrm>
                <a:custGeom>
                  <a:avLst/>
                  <a:gdLst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426983 w 1426983"/>
                    <a:gd name="connsiteY3" fmla="*/ 2587166 h 2587166"/>
                    <a:gd name="connsiteX4" fmla="*/ 0 w 1426983"/>
                    <a:gd name="connsiteY4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194751 w 1426983"/>
                    <a:gd name="connsiteY3" fmla="*/ 917729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244446 w 1426983"/>
                    <a:gd name="connsiteY3" fmla="*/ 907714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44446 w 1426983"/>
                    <a:gd name="connsiteY4" fmla="*/ 907714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77896 w 1426983"/>
                    <a:gd name="connsiteY4" fmla="*/ 756777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983" h="2587166">
                      <a:moveTo>
                        <a:pt x="0" y="2587166"/>
                      </a:moveTo>
                      <a:cubicBezTo>
                        <a:pt x="70783" y="2031897"/>
                        <a:pt x="101811" y="1376480"/>
                        <a:pt x="172594" y="821211"/>
                      </a:cubicBezTo>
                      <a:lnTo>
                        <a:pt x="356746" y="0"/>
                      </a:lnTo>
                      <a:lnTo>
                        <a:pt x="1070237" y="0"/>
                      </a:lnTo>
                      <a:cubicBezTo>
                        <a:pt x="1111742" y="319162"/>
                        <a:pt x="1236391" y="437615"/>
                        <a:pt x="1277896" y="756777"/>
                      </a:cubicBezTo>
                      <a:lnTo>
                        <a:pt x="1426983" y="2587166"/>
                      </a:lnTo>
                      <a:lnTo>
                        <a:pt x="0" y="25871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" name="Pentágono regular 64"/>
                <p:cNvSpPr/>
                <p:nvPr/>
              </p:nvSpPr>
              <p:spPr>
                <a:xfrm rot="10800000">
                  <a:off x="-5231687" y="3292258"/>
                  <a:ext cx="427607" cy="1667368"/>
                </a:xfrm>
                <a:prstGeom prst="pent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6" name="Trapezoide 65"/>
                <p:cNvSpPr/>
                <p:nvPr/>
              </p:nvSpPr>
              <p:spPr>
                <a:xfrm rot="10800000">
                  <a:off x="-5227198" y="2922537"/>
                  <a:ext cx="407504" cy="320533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7" name="Elipse 66"/>
                <p:cNvSpPr/>
                <p:nvPr/>
              </p:nvSpPr>
              <p:spPr>
                <a:xfrm>
                  <a:off x="-5867162" y="770226"/>
                  <a:ext cx="1557207" cy="19587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8" name="Retângulo 67"/>
                <p:cNvSpPr/>
                <p:nvPr/>
              </p:nvSpPr>
              <p:spPr>
                <a:xfrm rot="19630159">
                  <a:off x="-3831022" y="2081495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9" name="Retângulo 68"/>
                <p:cNvSpPr/>
                <p:nvPr/>
              </p:nvSpPr>
              <p:spPr>
                <a:xfrm rot="930776">
                  <a:off x="-7096375" y="2099479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70" name="Grupo 69"/>
              <p:cNvGrpSpPr/>
              <p:nvPr/>
            </p:nvGrpSpPr>
            <p:grpSpPr>
              <a:xfrm>
                <a:off x="6077599" y="3213035"/>
                <a:ext cx="1715420" cy="1600874"/>
                <a:chOff x="-7096375" y="770226"/>
                <a:chExt cx="4170108" cy="5157415"/>
              </a:xfrm>
            </p:grpSpPr>
            <p:sp>
              <p:nvSpPr>
                <p:cNvPr id="71" name="Trapezoide 34"/>
                <p:cNvSpPr/>
                <p:nvPr/>
              </p:nvSpPr>
              <p:spPr>
                <a:xfrm rot="10800000">
                  <a:off x="-6602826" y="2739775"/>
                  <a:ext cx="3189767" cy="3187866"/>
                </a:xfrm>
                <a:custGeom>
                  <a:avLst/>
                  <a:gdLst>
                    <a:gd name="connsiteX0" fmla="*/ 0 w 3189767"/>
                    <a:gd name="connsiteY0" fmla="*/ 3172101 h 3172101"/>
                    <a:gd name="connsiteX1" fmla="*/ 793025 w 3189767"/>
                    <a:gd name="connsiteY1" fmla="*/ 0 h 3172101"/>
                    <a:gd name="connsiteX2" fmla="*/ 2396742 w 3189767"/>
                    <a:gd name="connsiteY2" fmla="*/ 0 h 3172101"/>
                    <a:gd name="connsiteX3" fmla="*/ 3189767 w 3189767"/>
                    <a:gd name="connsiteY3" fmla="*/ 3172101 h 3172101"/>
                    <a:gd name="connsiteX4" fmla="*/ 0 w 3189767"/>
                    <a:gd name="connsiteY4" fmla="*/ 3172101 h 3172101"/>
                    <a:gd name="connsiteX0" fmla="*/ 0 w 3189767"/>
                    <a:gd name="connsiteY0" fmla="*/ 3172101 h 3187866"/>
                    <a:gd name="connsiteX1" fmla="*/ 793025 w 3189767"/>
                    <a:gd name="connsiteY1" fmla="*/ 0 h 3187866"/>
                    <a:gd name="connsiteX2" fmla="*/ 2396742 w 3189767"/>
                    <a:gd name="connsiteY2" fmla="*/ 0 h 3187866"/>
                    <a:gd name="connsiteX3" fmla="*/ 3189767 w 3189767"/>
                    <a:gd name="connsiteY3" fmla="*/ 3187866 h 3187866"/>
                    <a:gd name="connsiteX4" fmla="*/ 0 w 3189767"/>
                    <a:gd name="connsiteY4" fmla="*/ 3172101 h 318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9767" h="3187866">
                      <a:moveTo>
                        <a:pt x="0" y="3172101"/>
                      </a:moveTo>
                      <a:lnTo>
                        <a:pt x="793025" y="0"/>
                      </a:lnTo>
                      <a:lnTo>
                        <a:pt x="2396742" y="0"/>
                      </a:lnTo>
                      <a:lnTo>
                        <a:pt x="3189767" y="3187866"/>
                      </a:lnTo>
                      <a:lnTo>
                        <a:pt x="0" y="317210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2" name="Trapezoide 52"/>
                <p:cNvSpPr/>
                <p:nvPr/>
              </p:nvSpPr>
              <p:spPr>
                <a:xfrm rot="10800000">
                  <a:off x="-5736940" y="2728952"/>
                  <a:ext cx="1426984" cy="2502368"/>
                </a:xfrm>
                <a:custGeom>
                  <a:avLst/>
                  <a:gdLst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426983 w 1426983"/>
                    <a:gd name="connsiteY3" fmla="*/ 2587166 h 2587166"/>
                    <a:gd name="connsiteX4" fmla="*/ 0 w 1426983"/>
                    <a:gd name="connsiteY4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194751 w 1426983"/>
                    <a:gd name="connsiteY3" fmla="*/ 917729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244446 w 1426983"/>
                    <a:gd name="connsiteY3" fmla="*/ 907714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44446 w 1426983"/>
                    <a:gd name="connsiteY4" fmla="*/ 907714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77896 w 1426983"/>
                    <a:gd name="connsiteY4" fmla="*/ 756777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983" h="2587166">
                      <a:moveTo>
                        <a:pt x="0" y="2587166"/>
                      </a:moveTo>
                      <a:cubicBezTo>
                        <a:pt x="70783" y="2031897"/>
                        <a:pt x="101811" y="1376480"/>
                        <a:pt x="172594" y="821211"/>
                      </a:cubicBezTo>
                      <a:lnTo>
                        <a:pt x="356746" y="0"/>
                      </a:lnTo>
                      <a:lnTo>
                        <a:pt x="1070237" y="0"/>
                      </a:lnTo>
                      <a:cubicBezTo>
                        <a:pt x="1111742" y="319162"/>
                        <a:pt x="1236391" y="437615"/>
                        <a:pt x="1277896" y="756777"/>
                      </a:cubicBezTo>
                      <a:lnTo>
                        <a:pt x="1426983" y="2587166"/>
                      </a:lnTo>
                      <a:lnTo>
                        <a:pt x="0" y="25871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3" name="Pentágono regular 72"/>
                <p:cNvSpPr/>
                <p:nvPr/>
              </p:nvSpPr>
              <p:spPr>
                <a:xfrm rot="10800000">
                  <a:off x="-5231687" y="3292258"/>
                  <a:ext cx="427607" cy="1667368"/>
                </a:xfrm>
                <a:prstGeom prst="pent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4" name="Trapezoide 73"/>
                <p:cNvSpPr/>
                <p:nvPr/>
              </p:nvSpPr>
              <p:spPr>
                <a:xfrm rot="10800000">
                  <a:off x="-5227198" y="2922537"/>
                  <a:ext cx="407504" cy="320533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5" name="Elipse 74"/>
                <p:cNvSpPr/>
                <p:nvPr/>
              </p:nvSpPr>
              <p:spPr>
                <a:xfrm>
                  <a:off x="-5867162" y="770226"/>
                  <a:ext cx="1557207" cy="19587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6" name="Retângulo 75"/>
                <p:cNvSpPr/>
                <p:nvPr/>
              </p:nvSpPr>
              <p:spPr>
                <a:xfrm rot="19630159">
                  <a:off x="-3831022" y="2081495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77" name="Retângulo 76"/>
                <p:cNvSpPr/>
                <p:nvPr/>
              </p:nvSpPr>
              <p:spPr>
                <a:xfrm rot="930776">
                  <a:off x="-7096375" y="2099479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78" name="Grupo 77"/>
              <p:cNvGrpSpPr/>
              <p:nvPr/>
            </p:nvGrpSpPr>
            <p:grpSpPr>
              <a:xfrm>
                <a:off x="5170189" y="4873498"/>
                <a:ext cx="1715420" cy="1600874"/>
                <a:chOff x="-7096375" y="770226"/>
                <a:chExt cx="4170108" cy="5157415"/>
              </a:xfrm>
            </p:grpSpPr>
            <p:sp>
              <p:nvSpPr>
                <p:cNvPr id="79" name="Trapezoide 34"/>
                <p:cNvSpPr/>
                <p:nvPr/>
              </p:nvSpPr>
              <p:spPr>
                <a:xfrm rot="10800000">
                  <a:off x="-6602826" y="2739775"/>
                  <a:ext cx="3189767" cy="3187866"/>
                </a:xfrm>
                <a:custGeom>
                  <a:avLst/>
                  <a:gdLst>
                    <a:gd name="connsiteX0" fmla="*/ 0 w 3189767"/>
                    <a:gd name="connsiteY0" fmla="*/ 3172101 h 3172101"/>
                    <a:gd name="connsiteX1" fmla="*/ 793025 w 3189767"/>
                    <a:gd name="connsiteY1" fmla="*/ 0 h 3172101"/>
                    <a:gd name="connsiteX2" fmla="*/ 2396742 w 3189767"/>
                    <a:gd name="connsiteY2" fmla="*/ 0 h 3172101"/>
                    <a:gd name="connsiteX3" fmla="*/ 3189767 w 3189767"/>
                    <a:gd name="connsiteY3" fmla="*/ 3172101 h 3172101"/>
                    <a:gd name="connsiteX4" fmla="*/ 0 w 3189767"/>
                    <a:gd name="connsiteY4" fmla="*/ 3172101 h 3172101"/>
                    <a:gd name="connsiteX0" fmla="*/ 0 w 3189767"/>
                    <a:gd name="connsiteY0" fmla="*/ 3172101 h 3187866"/>
                    <a:gd name="connsiteX1" fmla="*/ 793025 w 3189767"/>
                    <a:gd name="connsiteY1" fmla="*/ 0 h 3187866"/>
                    <a:gd name="connsiteX2" fmla="*/ 2396742 w 3189767"/>
                    <a:gd name="connsiteY2" fmla="*/ 0 h 3187866"/>
                    <a:gd name="connsiteX3" fmla="*/ 3189767 w 3189767"/>
                    <a:gd name="connsiteY3" fmla="*/ 3187866 h 3187866"/>
                    <a:gd name="connsiteX4" fmla="*/ 0 w 3189767"/>
                    <a:gd name="connsiteY4" fmla="*/ 3172101 h 3187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9767" h="3187866">
                      <a:moveTo>
                        <a:pt x="0" y="3172101"/>
                      </a:moveTo>
                      <a:lnTo>
                        <a:pt x="793025" y="0"/>
                      </a:lnTo>
                      <a:lnTo>
                        <a:pt x="2396742" y="0"/>
                      </a:lnTo>
                      <a:lnTo>
                        <a:pt x="3189767" y="3187866"/>
                      </a:lnTo>
                      <a:lnTo>
                        <a:pt x="0" y="317210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0" name="Trapezoide 52"/>
                <p:cNvSpPr/>
                <p:nvPr/>
              </p:nvSpPr>
              <p:spPr>
                <a:xfrm rot="10800000">
                  <a:off x="-5736940" y="2728952"/>
                  <a:ext cx="1426984" cy="2502368"/>
                </a:xfrm>
                <a:custGeom>
                  <a:avLst/>
                  <a:gdLst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426983 w 1426983"/>
                    <a:gd name="connsiteY3" fmla="*/ 2587166 h 2587166"/>
                    <a:gd name="connsiteX4" fmla="*/ 0 w 1426983"/>
                    <a:gd name="connsiteY4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194751 w 1426983"/>
                    <a:gd name="connsiteY3" fmla="*/ 917729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356746 w 1426983"/>
                    <a:gd name="connsiteY1" fmla="*/ 0 h 2587166"/>
                    <a:gd name="connsiteX2" fmla="*/ 1070237 w 1426983"/>
                    <a:gd name="connsiteY2" fmla="*/ 0 h 2587166"/>
                    <a:gd name="connsiteX3" fmla="*/ 1244446 w 1426983"/>
                    <a:gd name="connsiteY3" fmla="*/ 907714 h 2587166"/>
                    <a:gd name="connsiteX4" fmla="*/ 1426983 w 1426983"/>
                    <a:gd name="connsiteY4" fmla="*/ 2587166 h 2587166"/>
                    <a:gd name="connsiteX5" fmla="*/ 0 w 1426983"/>
                    <a:gd name="connsiteY5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44446 w 1426983"/>
                    <a:gd name="connsiteY4" fmla="*/ 907714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  <a:gd name="connsiteX0" fmla="*/ 0 w 1426983"/>
                    <a:gd name="connsiteY0" fmla="*/ 2587166 h 2587166"/>
                    <a:gd name="connsiteX1" fmla="*/ 172594 w 1426983"/>
                    <a:gd name="connsiteY1" fmla="*/ 821211 h 2587166"/>
                    <a:gd name="connsiteX2" fmla="*/ 356746 w 1426983"/>
                    <a:gd name="connsiteY2" fmla="*/ 0 h 2587166"/>
                    <a:gd name="connsiteX3" fmla="*/ 1070237 w 1426983"/>
                    <a:gd name="connsiteY3" fmla="*/ 0 h 2587166"/>
                    <a:gd name="connsiteX4" fmla="*/ 1277896 w 1426983"/>
                    <a:gd name="connsiteY4" fmla="*/ 756777 h 2587166"/>
                    <a:gd name="connsiteX5" fmla="*/ 1426983 w 1426983"/>
                    <a:gd name="connsiteY5" fmla="*/ 2587166 h 2587166"/>
                    <a:gd name="connsiteX6" fmla="*/ 0 w 1426983"/>
                    <a:gd name="connsiteY6" fmla="*/ 2587166 h 258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983" h="2587166">
                      <a:moveTo>
                        <a:pt x="0" y="2587166"/>
                      </a:moveTo>
                      <a:cubicBezTo>
                        <a:pt x="70783" y="2031897"/>
                        <a:pt x="101811" y="1376480"/>
                        <a:pt x="172594" y="821211"/>
                      </a:cubicBezTo>
                      <a:lnTo>
                        <a:pt x="356746" y="0"/>
                      </a:lnTo>
                      <a:lnTo>
                        <a:pt x="1070237" y="0"/>
                      </a:lnTo>
                      <a:cubicBezTo>
                        <a:pt x="1111742" y="319162"/>
                        <a:pt x="1236391" y="437615"/>
                        <a:pt x="1277896" y="756777"/>
                      </a:cubicBezTo>
                      <a:lnTo>
                        <a:pt x="1426983" y="2587166"/>
                      </a:lnTo>
                      <a:lnTo>
                        <a:pt x="0" y="25871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1" name="Pentágono regular 80"/>
                <p:cNvSpPr/>
                <p:nvPr/>
              </p:nvSpPr>
              <p:spPr>
                <a:xfrm rot="10800000">
                  <a:off x="-5231687" y="3292258"/>
                  <a:ext cx="427607" cy="1667368"/>
                </a:xfrm>
                <a:prstGeom prst="pentagon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2" name="Trapezoide 81"/>
                <p:cNvSpPr/>
                <p:nvPr/>
              </p:nvSpPr>
              <p:spPr>
                <a:xfrm rot="10800000">
                  <a:off x="-5227198" y="2922537"/>
                  <a:ext cx="407504" cy="320533"/>
                </a:xfrm>
                <a:prstGeom prst="trapezoid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3" name="Elipse 82"/>
                <p:cNvSpPr/>
                <p:nvPr/>
              </p:nvSpPr>
              <p:spPr>
                <a:xfrm>
                  <a:off x="-5867162" y="770226"/>
                  <a:ext cx="1557207" cy="19587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4" name="Retângulo 83"/>
                <p:cNvSpPr/>
                <p:nvPr/>
              </p:nvSpPr>
              <p:spPr>
                <a:xfrm rot="19630159">
                  <a:off x="-3831022" y="2081495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5" name="Retângulo 84"/>
                <p:cNvSpPr/>
                <p:nvPr/>
              </p:nvSpPr>
              <p:spPr>
                <a:xfrm rot="930776">
                  <a:off x="-7096375" y="2099479"/>
                  <a:ext cx="904755" cy="14634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312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5266687" y="2327462"/>
            <a:ext cx="1788606" cy="3979150"/>
            <a:chOff x="1537398" y="1567543"/>
            <a:chExt cx="2110154" cy="4994033"/>
          </a:xfrm>
        </p:grpSpPr>
        <p:sp>
          <p:nvSpPr>
            <p:cNvPr id="4" name="Elipse 3"/>
            <p:cNvSpPr/>
            <p:nvPr/>
          </p:nvSpPr>
          <p:spPr>
            <a:xfrm>
              <a:off x="1537398" y="1567543"/>
              <a:ext cx="2110154" cy="2401556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Forma livre 4"/>
            <p:cNvSpPr/>
            <p:nvPr/>
          </p:nvSpPr>
          <p:spPr>
            <a:xfrm>
              <a:off x="2321407" y="3959053"/>
              <a:ext cx="602678" cy="2602523"/>
            </a:xfrm>
            <a:custGeom>
              <a:avLst/>
              <a:gdLst>
                <a:gd name="connsiteX0" fmla="*/ 240920 w 602678"/>
                <a:gd name="connsiteY0" fmla="*/ 0 h 2602523"/>
                <a:gd name="connsiteX1" fmla="*/ 562467 w 602678"/>
                <a:gd name="connsiteY1" fmla="*/ 763674 h 2602523"/>
                <a:gd name="connsiteX2" fmla="*/ 29905 w 602678"/>
                <a:gd name="connsiteY2" fmla="*/ 1004835 h 2602523"/>
                <a:gd name="connsiteX3" fmla="*/ 602661 w 602678"/>
                <a:gd name="connsiteY3" fmla="*/ 1647929 h 2602523"/>
                <a:gd name="connsiteX4" fmla="*/ 50002 w 602678"/>
                <a:gd name="connsiteY4" fmla="*/ 1949380 h 2602523"/>
                <a:gd name="connsiteX5" fmla="*/ 60050 w 602678"/>
                <a:gd name="connsiteY5" fmla="*/ 2602523 h 260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2678" h="2602523">
                  <a:moveTo>
                    <a:pt x="240920" y="0"/>
                  </a:moveTo>
                  <a:cubicBezTo>
                    <a:pt x="419278" y="298101"/>
                    <a:pt x="597636" y="596202"/>
                    <a:pt x="562467" y="763674"/>
                  </a:cubicBezTo>
                  <a:cubicBezTo>
                    <a:pt x="527298" y="931147"/>
                    <a:pt x="23206" y="857459"/>
                    <a:pt x="29905" y="1004835"/>
                  </a:cubicBezTo>
                  <a:cubicBezTo>
                    <a:pt x="36604" y="1152211"/>
                    <a:pt x="599312" y="1490505"/>
                    <a:pt x="602661" y="1647929"/>
                  </a:cubicBezTo>
                  <a:cubicBezTo>
                    <a:pt x="606011" y="1805353"/>
                    <a:pt x="140437" y="1790281"/>
                    <a:pt x="50002" y="1949380"/>
                  </a:cubicBezTo>
                  <a:cubicBezTo>
                    <a:pt x="-40433" y="2108479"/>
                    <a:pt x="9808" y="2355501"/>
                    <a:pt x="60050" y="2602523"/>
                  </a:cubicBezTo>
                </a:path>
              </a:pathLst>
            </a:custGeom>
            <a:noFill/>
            <a:ln w="28575">
              <a:solidFill>
                <a:srgbClr val="D60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2466870" y="3880338"/>
              <a:ext cx="251209" cy="160774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7486022" y="3286729"/>
            <a:ext cx="1211838" cy="306475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90097"/>
            <a:ext cx="7722858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FF3399"/>
                </a:solidFill>
                <a:latin typeface="Eras Medium ITC" panose="020B06020305040208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 smtClean="0">
                <a:solidFill>
                  <a:srgbClr val="D60093"/>
                </a:solidFill>
                <a:latin typeface="+mn-lt"/>
              </a:rPr>
              <a:t>Registro Compulsório de Câncer – Lei 12.802/13</a:t>
            </a:r>
            <a:endParaRPr lang="pt-BR" dirty="0">
              <a:solidFill>
                <a:srgbClr val="D60093"/>
              </a:solidFill>
              <a:latin typeface="+mn-lt"/>
            </a:endParaRPr>
          </a:p>
        </p:txBody>
      </p:sp>
      <p:pic>
        <p:nvPicPr>
          <p:cNvPr id="14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-1" y="1881841"/>
            <a:ext cx="5104563" cy="2508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 smtClean="0">
                <a:solidFill>
                  <a:srgbClr val="D60093"/>
                </a:solidFill>
              </a:rPr>
              <a:t>Direito </a:t>
            </a:r>
            <a:r>
              <a:rPr lang="pt-BR" sz="1800" b="1" dirty="0" smtClean="0">
                <a:solidFill>
                  <a:srgbClr val="D60093"/>
                </a:solidFill>
              </a:rPr>
              <a:t>garantido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Após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avaliação médica, no caso da impossibilidade de reconstrução imediata, a paciente deve ser encaminhada para acompanhamento e tem garantida a realização da cirurgia reconstrutiva </a:t>
            </a:r>
            <a:r>
              <a:rPr lang="pt-BR" sz="1800" b="1" dirty="0" smtClean="0">
                <a:solidFill>
                  <a:srgbClr val="D60093"/>
                </a:solidFill>
              </a:rPr>
              <a:t>após alcançar as condições clínicas necessárias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, e se assim desejar.</a:t>
            </a:r>
          </a:p>
          <a:p>
            <a:pPr marL="0" indent="0" algn="just">
              <a:buNone/>
            </a:pPr>
            <a:endParaRPr lang="pt-B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1800" b="1" dirty="0" smtClean="0">
                <a:solidFill>
                  <a:srgbClr val="D60093"/>
                </a:solidFill>
              </a:rPr>
              <a:t>Planos </a:t>
            </a:r>
            <a:r>
              <a:rPr lang="pt-BR" sz="1800" b="1" dirty="0" smtClean="0">
                <a:solidFill>
                  <a:srgbClr val="D60093"/>
                </a:solidFill>
              </a:rPr>
              <a:t>de </a:t>
            </a:r>
            <a:r>
              <a:rPr lang="pt-BR" sz="1800" b="1" dirty="0" smtClean="0">
                <a:solidFill>
                  <a:srgbClr val="D60093"/>
                </a:solidFill>
              </a:rPr>
              <a:t>Saúde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Agência Nacional de Saúde Suplementar (ANS), por meio do seu </a:t>
            </a:r>
            <a:r>
              <a:rPr lang="pt-BR" sz="1800" b="1" dirty="0" smtClean="0">
                <a:solidFill>
                  <a:srgbClr val="D60093"/>
                </a:solidFill>
              </a:rPr>
              <a:t>Rol de Procedimentos e Eventos em Saúde</a:t>
            </a:r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, determina que a cirurgia plástica reconstrutiva de mama constitui em cobertura obrigatória e deve ser garantida pelas operadoras e planos de saúde, nos casos da retirada da mama decorrente do tratamento de câncer.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161389" y="290097"/>
            <a:ext cx="9170504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3399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Lei da Reconstrução mamária</a:t>
            </a:r>
            <a:endParaRPr lang="pt-BR" sz="2800" b="1" dirty="0">
              <a:solidFill>
                <a:srgbClr val="FF3399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5" y="53875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lh3.googleusercontent.com/6Hvge6e560DN-YRlf0Rad7wUpJPLVmaDCQXbL74wPohHZcdFfWWz_A6G6LDct-5H_uQ=s630-fcrop64=1,37900000c7fbff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57153"/>
          <a:stretch/>
        </p:blipFill>
        <p:spPr bwMode="auto">
          <a:xfrm>
            <a:off x="0" y="4884810"/>
            <a:ext cx="9144000" cy="19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lh3.googleusercontent.com/6Hvge6e560DN-YRlf0Rad7wUpJPLVmaDCQXbL74wPohHZcdFfWWz_A6G6LDct-5H_uQ=s630-fcrop64=1,37900000c7fbfff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4" b="11671"/>
          <a:stretch/>
        </p:blipFill>
        <p:spPr bwMode="auto">
          <a:xfrm>
            <a:off x="0" y="5106"/>
            <a:ext cx="9144000" cy="19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2065755"/>
            <a:ext cx="9086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Altera a Lei n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 9.797, de 6 de maio de 1999, que “dispõe sobre a obrigatoriedade da cirurgia plástica reparadora da mama pela rede de unidades integrantes do Sistema Único de Saúde - SUS nos casos de mutilação decorrentes de tratamento de câncer”, para dispor sobre o momento da reconstrução mamária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 1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  O art. 2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 da Lei n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 9.797, de 6 de maio de 1999, passa a vigorar acrescido dos seguintes §§ 1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 e 2</a:t>
            </a:r>
            <a:r>
              <a:rPr lang="pt-BR" sz="1600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just"/>
            <a:endParaRPr lang="pt-B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6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Art. 2</a:t>
            </a:r>
            <a:r>
              <a:rPr lang="pt-BR" sz="1600" b="1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 ..........................................................................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§ 1</a:t>
            </a:r>
            <a:r>
              <a:rPr lang="pt-BR" sz="1600" b="1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  Quando existirem condições técnicas, a reconstrução será efetuada no mesmo tempo cirúrgico.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§ 2</a:t>
            </a:r>
            <a:r>
              <a:rPr lang="pt-BR" sz="1600" b="1" u="sng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  No caso de impossibilidade de reconstrução imediata, a paciente será encaminhada para acompanhamento e terá garantida a realização da cirurgia imediatamente após alcançar as condições clínicas requeridas.” (NR)</a:t>
            </a:r>
            <a:endParaRPr lang="pt-BR" sz="16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073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9295" r="22694" b="53532"/>
          <a:stretch/>
        </p:blipFill>
        <p:spPr bwMode="auto">
          <a:xfrm>
            <a:off x="0" y="2091485"/>
            <a:ext cx="9144000" cy="267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:\Femama\@FEMAMA\Marca Femama - DEFINITIVOS\PNG\Logotipo Femama - positi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88" y="0"/>
            <a:ext cx="1255830" cy="9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4780149"/>
            <a:ext cx="1156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Fonte: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</a:rPr>
              <a:t>Femama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264</Words>
  <Application>Microsoft Office PowerPoint</Application>
  <PresentationFormat>Apresentação na tela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Advocacy</dc:creator>
  <cp:lastModifiedBy>Casa</cp:lastModifiedBy>
  <cp:revision>60</cp:revision>
  <cp:lastPrinted>2016-10-18T11:48:14Z</cp:lastPrinted>
  <dcterms:created xsi:type="dcterms:W3CDTF">2016-10-17T18:52:36Z</dcterms:created>
  <dcterms:modified xsi:type="dcterms:W3CDTF">2016-10-19T04:48:55Z</dcterms:modified>
</cp:coreProperties>
</file>