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503" r:id="rId4"/>
    <p:sldId id="528" r:id="rId5"/>
    <p:sldId id="515" r:id="rId6"/>
    <p:sldId id="409" r:id="rId7"/>
    <p:sldId id="531" r:id="rId8"/>
    <p:sldId id="530" r:id="rId9"/>
    <p:sldId id="510" r:id="rId10"/>
    <p:sldId id="511" r:id="rId11"/>
    <p:sldId id="512" r:id="rId12"/>
    <p:sldId id="507" r:id="rId13"/>
    <p:sldId id="532" r:id="rId14"/>
    <p:sldId id="533" r:id="rId15"/>
    <p:sldId id="534" r:id="rId16"/>
    <p:sldId id="529" r:id="rId17"/>
    <p:sldId id="525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036"/>
    <a:srgbClr val="F1F1F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5683" autoAdjust="0"/>
  </p:normalViewPr>
  <p:slideViewPr>
    <p:cSldViewPr>
      <p:cViewPr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F615B-9A24-4858-9D28-33D4092E861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C408-E7F6-440B-8F9B-4A95069F83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1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7798C-FF4D-463A-8BE8-6AD060D7D4A0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258E-AA42-4550-A6DC-35360800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1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AEF-5283-4517-B397-72CDFB8E09F5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4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F9A0-5732-4B01-B4CA-23C85871EF94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32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A729-F42D-4BA0-BC04-58870B1BA075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30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2032-B9D4-4B7D-BA99-7585367A1597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500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AEF-5283-4517-B397-72CDFB8E09F5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41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2032-B9D4-4B7D-BA99-7585367A1597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500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7B25-48D4-45B1-881E-64B42D6A5DEB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61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8CED-6ECB-4B04-A733-4CF4485B6777}" type="datetime10">
              <a:rPr lang="pt-BR" smtClean="0"/>
              <a:t>09:24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011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1AE3-8066-4C57-97DD-A1CBF724D1E8}" type="datetime10">
              <a:rPr lang="pt-BR" smtClean="0"/>
              <a:t>09:24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119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1768-D0D6-4CEC-B25C-F7D4AFC603C5}" type="datetime10">
              <a:rPr lang="pt-BR" smtClean="0"/>
              <a:t>09:24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45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DE35-3513-4BAE-85F6-88C0AFC533CA}" type="datetime10">
              <a:rPr lang="pt-BR" smtClean="0"/>
              <a:t>09:24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6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7B25-48D4-45B1-881E-64B42D6A5DEB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61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10BC-F7D6-48C7-B5E6-D538FD148317}" type="datetime10">
              <a:rPr lang="pt-BR" smtClean="0"/>
              <a:t>09:24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3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096-A400-4673-90A1-CF6A9ACF2308}" type="datetime10">
              <a:rPr lang="pt-BR" smtClean="0"/>
              <a:t>09:24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2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F9A0-5732-4B01-B4CA-23C85871EF94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32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A729-F42D-4BA0-BC04-58870B1BA075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30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8CED-6ECB-4B04-A733-4CF4485B6777}" type="datetime10">
              <a:rPr lang="pt-BR" smtClean="0"/>
              <a:t>09:24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01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1AE3-8066-4C57-97DD-A1CBF724D1E8}" type="datetime10">
              <a:rPr lang="pt-BR" smtClean="0"/>
              <a:t>09:24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11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1768-D0D6-4CEC-B25C-F7D4AFC603C5}" type="datetime10">
              <a:rPr lang="pt-BR" smtClean="0"/>
              <a:t>09:24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45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DE35-3513-4BAE-85F6-88C0AFC533CA}" type="datetime10">
              <a:rPr lang="pt-BR" smtClean="0"/>
              <a:t>09:24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6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10BC-F7D6-48C7-B5E6-D538FD148317}" type="datetime10">
              <a:rPr lang="pt-BR" smtClean="0"/>
              <a:t>09:24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3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096-A400-4673-90A1-CF6A9ACF2308}" type="datetime10">
              <a:rPr lang="pt-BR" smtClean="0"/>
              <a:t>09:24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2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5D41-E5D1-4295-9AD5-D8D04F649F68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9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5D41-E5D1-4295-9AD5-D8D04F649F68}" type="datetime10">
              <a:rPr lang="pt-BR" smtClean="0"/>
              <a:t>09:24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EC05A-7C81-4B38-986F-8982F07CF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9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viani@ibravin;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DE35-3513-4BAE-85F6-88C0AFC533CA}" type="datetime10">
              <a:rPr lang="pt-BR" smtClean="0"/>
              <a:t>09:24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imguol.com/c/entretenimento/2014/08/19/estrada-do-vinho-no-vale-dos-vinhedos-em-bento-goncalves-rs-plantacoes-de-videiras-por-todos-os-lados-formam-a-paisagem-local-1408471794101_956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4" t="10326"/>
          <a:stretch/>
        </p:blipFill>
        <p:spPr bwMode="auto">
          <a:xfrm>
            <a:off x="-45815" y="-34427"/>
            <a:ext cx="9254727" cy="69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5815" y="2538770"/>
            <a:ext cx="9258826" cy="1754326"/>
          </a:xfrm>
          <a:prstGeom prst="rect">
            <a:avLst/>
          </a:prstGeom>
          <a:solidFill>
            <a:schemeClr val="bg1">
              <a:lumMod val="9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Vitivinicultura </a:t>
            </a:r>
          </a:p>
          <a:p>
            <a:pPr algn="ctr"/>
            <a:r>
              <a:rPr lang="pt-BR" sz="5400" b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Brasileira e seus Tributos</a:t>
            </a:r>
            <a:endParaRPr lang="pt-BR" sz="5400" b="1" cap="sm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45815" y="-27384"/>
            <a:ext cx="9254727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42" y="44624"/>
            <a:ext cx="2045518" cy="52578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41716" y="6021288"/>
            <a:ext cx="9254727" cy="903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0273" y="609329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Brasília – DF – 14 de outubro de 2015</a:t>
            </a:r>
          </a:p>
          <a:p>
            <a:pPr algn="ctr"/>
            <a:r>
              <a:rPr lang="pt-BR" sz="2000" b="1" dirty="0" smtClean="0"/>
              <a:t>Audiência Pública – CCM – MP 690/2015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759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" y="515959"/>
            <a:ext cx="9023964" cy="58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03997" y="2420938"/>
            <a:ext cx="2160587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Década de 80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90032" y="1844675"/>
            <a:ext cx="2159000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Década de 90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80143" y="1341438"/>
            <a:ext cx="2574925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Década do Sec.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7504" y="6464369"/>
            <a:ext cx="33123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</a:t>
            </a:r>
            <a:r>
              <a:rPr lang="pt-BR" sz="1200" dirty="0" smtClean="0"/>
              <a:t> </a:t>
            </a:r>
            <a:r>
              <a:rPr lang="pt-BR" sz="1200" dirty="0" err="1" smtClean="0"/>
              <a:t>IBRAVIN</a:t>
            </a:r>
            <a:r>
              <a:rPr lang="pt-BR" sz="1200" dirty="0" smtClean="0"/>
              <a:t>/MAPA/</a:t>
            </a:r>
            <a:r>
              <a:rPr lang="pt-BR" sz="1200" dirty="0" err="1" smtClean="0"/>
              <a:t>SEAPA</a:t>
            </a:r>
            <a:r>
              <a:rPr lang="pt-BR" sz="1200" dirty="0" smtClean="0"/>
              <a:t> – Cadastro Vinícola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319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DE35-3513-4BAE-85F6-88C0AFC533CA}" type="datetime10">
              <a:rPr lang="pt-BR" smtClean="0"/>
              <a:t>09:24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27370" cy="37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260648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Tabela comparativa com as nova Alíquotas de IP</a:t>
            </a:r>
            <a:r>
              <a:rPr lang="pt-BR" sz="2000" dirty="0" smtClean="0"/>
              <a:t>I</a:t>
            </a:r>
          </a:p>
          <a:p>
            <a:r>
              <a:rPr lang="pt-BR" sz="2400" dirty="0" smtClean="0"/>
              <a:t>Todas as bebidas frias tiveram redução de IPI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4941168"/>
            <a:ext cx="8727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Os </a:t>
            </a:r>
            <a:r>
              <a:rPr lang="pt-BR" sz="2000" dirty="0"/>
              <a:t>6% aplicam-se para a venda ao comércio </a:t>
            </a:r>
            <a:r>
              <a:rPr lang="pt-BR" sz="2000" dirty="0" smtClean="0"/>
              <a:t>Atacadista; </a:t>
            </a:r>
          </a:p>
          <a:p>
            <a:r>
              <a:rPr lang="pt-BR" sz="2000" dirty="0" smtClean="0"/>
              <a:t>Para </a:t>
            </a:r>
            <a:r>
              <a:rPr lang="pt-BR" sz="2000" dirty="0"/>
              <a:t>o </a:t>
            </a:r>
            <a:r>
              <a:rPr lang="pt-BR" sz="2000" dirty="0" smtClean="0"/>
              <a:t>Varejo </a:t>
            </a:r>
            <a:r>
              <a:rPr lang="pt-BR" sz="2000" dirty="0"/>
              <a:t>tem desconto de 22% ficando em 4,68  </a:t>
            </a:r>
            <a:endParaRPr lang="pt-BR" sz="2000" dirty="0" smtClean="0"/>
          </a:p>
          <a:p>
            <a:r>
              <a:rPr lang="pt-BR" sz="2000" dirty="0" smtClean="0"/>
              <a:t>Para </a:t>
            </a:r>
            <a:r>
              <a:rPr lang="pt-BR" sz="2000" dirty="0"/>
              <a:t>as cervejas </a:t>
            </a:r>
            <a:r>
              <a:rPr lang="pt-BR" sz="2000" dirty="0" smtClean="0"/>
              <a:t>especiais </a:t>
            </a:r>
            <a:r>
              <a:rPr lang="pt-BR" sz="2000" dirty="0"/>
              <a:t>ou artesanais tem </a:t>
            </a:r>
            <a:r>
              <a:rPr lang="pt-BR" sz="2000" dirty="0" smtClean="0"/>
              <a:t>redução de 20</a:t>
            </a:r>
            <a:r>
              <a:rPr lang="pt-BR" sz="2000" dirty="0"/>
              <a:t>% </a:t>
            </a:r>
            <a:r>
              <a:rPr lang="pt-BR" sz="2000" dirty="0" smtClean="0"/>
              <a:t>resultando em </a:t>
            </a:r>
            <a:r>
              <a:rPr lang="pt-BR" sz="2000" dirty="0"/>
              <a:t>4,8% na venda a Atacadistas e 3,74% para venda a </a:t>
            </a:r>
            <a:r>
              <a:rPr lang="pt-BR" sz="2000" dirty="0" smtClean="0"/>
              <a:t>Varejistas</a:t>
            </a:r>
            <a:r>
              <a:rPr lang="pt-BR" sz="2000" dirty="0"/>
              <a:t>. </a:t>
            </a:r>
            <a:endParaRPr lang="pt-BR" sz="2000" dirty="0" smtClean="0"/>
          </a:p>
          <a:p>
            <a:r>
              <a:rPr lang="pt-BR" sz="2000" dirty="0" smtClean="0"/>
              <a:t>Estes </a:t>
            </a:r>
            <a:r>
              <a:rPr lang="pt-BR" sz="2000" dirty="0"/>
              <a:t>descontos aplicam-se </a:t>
            </a:r>
            <a:r>
              <a:rPr lang="pt-BR" sz="2000" dirty="0" smtClean="0"/>
              <a:t>também </a:t>
            </a:r>
            <a:r>
              <a:rPr lang="pt-BR" sz="2000" dirty="0"/>
              <a:t>aos </a:t>
            </a:r>
            <a:r>
              <a:rPr lang="pt-BR" sz="2000" dirty="0" smtClean="0"/>
              <a:t>refrigerantes e águas</a:t>
            </a:r>
            <a:r>
              <a:rPr lang="pt-BR" sz="2000" dirty="0"/>
              <a:t>,  cuja a base </a:t>
            </a:r>
            <a:r>
              <a:rPr lang="pt-BR" sz="2000" dirty="0" smtClean="0"/>
              <a:t>é </a:t>
            </a:r>
            <a:r>
              <a:rPr lang="pt-BR" sz="2000" dirty="0"/>
              <a:t>4</a:t>
            </a:r>
            <a:r>
              <a:rPr lang="pt-BR" sz="2000" dirty="0" smtClean="0"/>
              <a:t>%.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624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DE35-3513-4BAE-85F6-88C0AFC533CA}" type="datetime10">
              <a:rPr lang="pt-BR" smtClean="0"/>
              <a:t>09:24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6" y="1196752"/>
            <a:ext cx="8790120" cy="5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6376" y="221739"/>
            <a:ext cx="879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MP 690/2015 altera forma de Cobrança do IPI para bebidas quentes</a:t>
            </a:r>
          </a:p>
          <a:p>
            <a:r>
              <a:rPr lang="pt-BR" sz="2400" b="1" dirty="0" smtClean="0"/>
              <a:t>IPI deixa ter valor fixo (</a:t>
            </a:r>
            <a:r>
              <a:rPr lang="pt-BR" sz="2400" b="1" i="1" dirty="0" smtClean="0"/>
              <a:t>ad Rem) </a:t>
            </a:r>
            <a:r>
              <a:rPr lang="pt-BR" sz="2400" b="1" dirty="0" smtClean="0"/>
              <a:t>para incidir % (</a:t>
            </a:r>
            <a:r>
              <a:rPr lang="pt-BR" sz="2400" b="1" i="1" dirty="0" smtClean="0"/>
              <a:t>ad Valorem</a:t>
            </a:r>
            <a:r>
              <a:rPr lang="pt-BR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06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9" y="332656"/>
            <a:ext cx="872912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5358" y="5661248"/>
            <a:ext cx="872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Alíquota de todos os produtos tiveram redução de 50%</a:t>
            </a:r>
          </a:p>
          <a:p>
            <a:r>
              <a:rPr lang="pt-BR" sz="2800" b="1" dirty="0" smtClean="0">
                <a:solidFill>
                  <a:srgbClr val="FF0000"/>
                </a:solidFill>
              </a:rPr>
              <a:t>Vinhos não tiveram redução de alíquotas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DE35-3513-4BAE-85F6-88C0AFC533CA}" type="datetime10">
              <a:rPr lang="pt-BR" smtClean="0"/>
              <a:t>09:24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0648"/>
            <a:ext cx="9036496" cy="2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6600" y="2564904"/>
            <a:ext cx="8177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Aumento do IPI implica em </a:t>
            </a:r>
            <a:r>
              <a:rPr lang="pt-BR" sz="2400" b="1" dirty="0" smtClean="0"/>
              <a:t>aumento de custos </a:t>
            </a:r>
            <a:r>
              <a:rPr lang="pt-BR" sz="2400" dirty="0" smtClean="0"/>
              <a:t>em todos os demais tributos, pois está na base da cadeia de valor;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 aumento de tributos estimula a </a:t>
            </a:r>
            <a:r>
              <a:rPr lang="pt-BR" sz="2400" b="1" dirty="0" smtClean="0"/>
              <a:t>sonegação</a:t>
            </a:r>
            <a:r>
              <a:rPr lang="pt-BR" sz="2400" b="1" dirty="0" smtClean="0"/>
              <a:t>, </a:t>
            </a:r>
            <a:r>
              <a:rPr lang="pt-BR" sz="2400" dirty="0" smtClean="0"/>
              <a:t>o</a:t>
            </a:r>
            <a:r>
              <a:rPr lang="pt-BR" sz="2400" b="1" dirty="0" smtClean="0"/>
              <a:t> descaminho, </a:t>
            </a:r>
            <a:r>
              <a:rPr lang="pt-BR" sz="2400" dirty="0" smtClean="0"/>
              <a:t> </a:t>
            </a:r>
            <a:r>
              <a:rPr lang="pt-BR" sz="2400" dirty="0" smtClean="0"/>
              <a:t>é uma </a:t>
            </a:r>
            <a:r>
              <a:rPr lang="pt-BR" sz="2400" b="1" dirty="0"/>
              <a:t>barreira ao crescimento </a:t>
            </a:r>
            <a:r>
              <a:rPr lang="pt-BR" sz="2400" dirty="0" smtClean="0"/>
              <a:t>e </a:t>
            </a:r>
            <a:r>
              <a:rPr lang="pt-BR" sz="2400" dirty="0" smtClean="0"/>
              <a:t>causa </a:t>
            </a:r>
            <a:r>
              <a:rPr lang="pt-BR" sz="2400" b="1" dirty="0" smtClean="0"/>
              <a:t>desemprego;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Setor vitivinícola é </a:t>
            </a:r>
            <a:r>
              <a:rPr lang="pt-BR" sz="2400" b="1" dirty="0" smtClean="0"/>
              <a:t>sensível</a:t>
            </a:r>
            <a:r>
              <a:rPr lang="pt-BR" sz="2400" dirty="0" smtClean="0"/>
              <a:t> e precisa de estímulo para consolidar mercado.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Concorre com produtos estrangeiros que tem subsídios e/ou políticas públicas de fortalecimento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362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icercebiblico.files.wordpress.com/2013/02/telefone-de-latinh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 r="22466"/>
          <a:stretch/>
        </p:blipFill>
        <p:spPr bwMode="auto">
          <a:xfrm>
            <a:off x="3033009" y="4365104"/>
            <a:ext cx="6084062" cy="25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6354"/>
            <a:ext cx="2327991" cy="59839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802" y="648072"/>
            <a:ext cx="4429786" cy="537321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Vijaya" pitchFamily="34" charset="0"/>
                <a:cs typeface="Vijaya" pitchFamily="34" charset="0"/>
              </a:rPr>
              <a:t>Dirceu Scottá </a:t>
            </a:r>
            <a:br>
              <a:rPr lang="pt-BR" sz="2400" b="1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>Presidente da UVIBRA</a:t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>(54) 99815920</a:t>
            </a:r>
            <a:r>
              <a:rPr lang="pt-BR" sz="2400" b="1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pt-BR" sz="2400" b="1" dirty="0" smtClean="0">
                <a:latin typeface="Vijaya" pitchFamily="34" charset="0"/>
                <a:cs typeface="Vijaya" pitchFamily="34" charset="0"/>
              </a:rPr>
            </a:br>
            <a:r>
              <a:rPr lang="pt-BR" sz="2400" b="1" dirty="0">
                <a:latin typeface="Vijaya" pitchFamily="34" charset="0"/>
                <a:cs typeface="Vijaya" pitchFamily="34" charset="0"/>
              </a:rPr>
              <a:t/>
            </a:r>
            <a:br>
              <a:rPr lang="pt-BR" sz="2400" b="1" dirty="0">
                <a:latin typeface="Vijaya" pitchFamily="34" charset="0"/>
                <a:cs typeface="Vijaya" pitchFamily="34" charset="0"/>
              </a:rPr>
            </a:br>
            <a:r>
              <a:rPr lang="pt-BR" sz="2400" b="1" dirty="0" smtClean="0">
                <a:latin typeface="Vijaya" pitchFamily="34" charset="0"/>
                <a:cs typeface="Vijaya" pitchFamily="34" charset="0"/>
              </a:rPr>
              <a:t>Hélio Marchioro</a:t>
            </a:r>
            <a:br>
              <a:rPr lang="pt-BR" sz="2400" b="1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>Diretor Executivo FECOVINHHO</a:t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>(54) 84021816</a:t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2400" b="1" dirty="0" smtClean="0">
                <a:latin typeface="Vijaya" pitchFamily="34" charset="0"/>
                <a:cs typeface="Vijaya" pitchFamily="34" charset="0"/>
              </a:rPr>
              <a:t>Julio Fante</a:t>
            </a:r>
            <a:r>
              <a:rPr lang="pt-BR" sz="24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>Diretor do Sindivinho – RS </a:t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>(54) 9973.0134</a:t>
            </a:r>
            <a:r>
              <a:rPr lang="pt-BR" sz="2400" b="1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pt-BR" sz="2400" b="1" dirty="0" smtClean="0">
                <a:latin typeface="Vijaya" pitchFamily="34" charset="0"/>
                <a:cs typeface="Vijaya" pitchFamily="34" charset="0"/>
              </a:rPr>
            </a:br>
            <a:r>
              <a:rPr lang="pt-BR" sz="2400" b="1" dirty="0">
                <a:latin typeface="Vijaya" pitchFamily="34" charset="0"/>
                <a:cs typeface="Vijaya" pitchFamily="34" charset="0"/>
              </a:rPr>
              <a:t/>
            </a:r>
            <a:br>
              <a:rPr lang="pt-BR" sz="2400" b="1" dirty="0">
                <a:latin typeface="Vijaya" pitchFamily="34" charset="0"/>
                <a:cs typeface="Vijaya" pitchFamily="34" charset="0"/>
              </a:rPr>
            </a:br>
            <a:r>
              <a:rPr lang="pt-BR" sz="2400" b="1" dirty="0" smtClean="0">
                <a:latin typeface="Vijaya" pitchFamily="34" charset="0"/>
                <a:cs typeface="Vijaya" pitchFamily="34" charset="0"/>
              </a:rPr>
              <a:t>Carlos Raimundo Paviani</a:t>
            </a:r>
            <a:r>
              <a:rPr lang="pt-BR" sz="24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2400" dirty="0" smtClean="0">
                <a:latin typeface="Vijaya" pitchFamily="34" charset="0"/>
                <a:cs typeface="Vijaya" pitchFamily="34" charset="0"/>
              </a:rPr>
              <a:t>Diretor Executivo</a:t>
            </a:r>
            <a:br>
              <a:rPr lang="pt-BR" sz="2400" dirty="0" smtClean="0">
                <a:latin typeface="Vijaya" pitchFamily="34" charset="0"/>
                <a:cs typeface="Vijaya" pitchFamily="34" charset="0"/>
              </a:rPr>
            </a:br>
            <a:r>
              <a:rPr lang="pt-BR" sz="1800" b="1" dirty="0" smtClean="0">
                <a:latin typeface="Vijaya" pitchFamily="34" charset="0"/>
                <a:cs typeface="Vijaya" pitchFamily="34" charset="0"/>
              </a:rPr>
              <a:t>Fone: </a:t>
            </a:r>
            <a:r>
              <a:rPr lang="pt-BR" sz="1800" dirty="0" smtClean="0">
                <a:latin typeface="Vijaya" pitchFamily="34" charset="0"/>
                <a:cs typeface="Vijaya" pitchFamily="34" charset="0"/>
              </a:rPr>
              <a:t>54 3455 1800</a:t>
            </a:r>
            <a:br>
              <a:rPr lang="pt-BR" sz="1800" dirty="0" smtClean="0">
                <a:latin typeface="Vijaya" pitchFamily="34" charset="0"/>
                <a:cs typeface="Vijaya" pitchFamily="34" charset="0"/>
              </a:rPr>
            </a:br>
            <a:r>
              <a:rPr lang="pt-BR" sz="1800" b="1" dirty="0" smtClean="0">
                <a:latin typeface="Vijaya" pitchFamily="34" charset="0"/>
                <a:cs typeface="Vijaya" pitchFamily="34" charset="0"/>
              </a:rPr>
              <a:t>E-mail: </a:t>
            </a:r>
            <a:r>
              <a:rPr lang="pt-BR" sz="1800" dirty="0" smtClean="0">
                <a:latin typeface="Vijaya" pitchFamily="34" charset="0"/>
                <a:cs typeface="Vijaya" pitchFamily="34" charset="0"/>
                <a:hlinkClick r:id="rId4"/>
              </a:rPr>
              <a:t>paviani@ibravin.org.br</a:t>
            </a:r>
            <a:endParaRPr lang="pt-BR" sz="2400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76056" y="291623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Obrigado pela atenção.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821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2577" r="28604" b="33771"/>
          <a:stretch/>
        </p:blipFill>
        <p:spPr bwMode="auto">
          <a:xfrm>
            <a:off x="239944" y="447138"/>
            <a:ext cx="8904056" cy="5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39944" y="4149080"/>
            <a:ext cx="875546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7504" y="56612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OIV 2014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269512" y="1152040"/>
            <a:ext cx="588994" cy="260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a direita 1"/>
          <p:cNvSpPr/>
          <p:nvPr/>
        </p:nvSpPr>
        <p:spPr>
          <a:xfrm>
            <a:off x="4432" y="1183104"/>
            <a:ext cx="234016" cy="2023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856" y="4135432"/>
            <a:ext cx="234016" cy="2023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9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67179" r="52242" b="13243"/>
          <a:stretch/>
        </p:blipFill>
        <p:spPr bwMode="auto">
          <a:xfrm>
            <a:off x="5136760" y="1337000"/>
            <a:ext cx="4010226" cy="41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-36512" y="-88"/>
            <a:ext cx="4954461" cy="6858088"/>
            <a:chOff x="-36512" y="-88"/>
            <a:chExt cx="4954461" cy="68580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8" t="9553" r="34896" b="19487"/>
            <a:stretch/>
          </p:blipFill>
          <p:spPr bwMode="auto">
            <a:xfrm>
              <a:off x="-36512" y="-88"/>
              <a:ext cx="4954461" cy="68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-36512" y="5589240"/>
              <a:ext cx="1985160" cy="1260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 7"/>
          <p:cNvSpPr/>
          <p:nvPr/>
        </p:nvSpPr>
        <p:spPr>
          <a:xfrm>
            <a:off x="2822624" y="-13736"/>
            <a:ext cx="2592288" cy="133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Pr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005605" y="723760"/>
            <a:ext cx="4174907" cy="133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275856" y="17328"/>
            <a:ext cx="5832648" cy="646331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Regiões Produtoras</a:t>
            </a:r>
            <a:endParaRPr lang="pt-BR" sz="3600" b="1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6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User\Desktop\BI - 1\IMG_71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7" t="11075" r="7942" b="34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00" y="-5711"/>
            <a:ext cx="91085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     </a:t>
            </a:r>
            <a:r>
              <a:rPr lang="pt-BR" sz="5400" b="1" dirty="0" smtClean="0">
                <a:solidFill>
                  <a:schemeClr val="tx2"/>
                </a:solidFill>
              </a:rPr>
              <a:t>Setor Vitivinícola</a:t>
            </a:r>
          </a:p>
          <a:p>
            <a:endParaRPr lang="pt-BR" sz="1000" dirty="0" smtClean="0"/>
          </a:p>
          <a:p>
            <a:endParaRPr lang="pt-BR" sz="1400" dirty="0" smtClean="0"/>
          </a:p>
          <a:p>
            <a:r>
              <a:rPr lang="pt-BR" sz="2400" b="1" u="sng" dirty="0" smtClean="0">
                <a:solidFill>
                  <a:schemeClr val="tx2"/>
                </a:solidFill>
              </a:rPr>
              <a:t>Produção Vitivinícola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200 Milhões de litros de Vinhos de </a:t>
            </a:r>
            <a:r>
              <a:rPr lang="pt-BR" sz="2400" b="1" dirty="0" smtClean="0">
                <a:solidFill>
                  <a:schemeClr val="tx2"/>
                </a:solidFill>
              </a:rPr>
              <a:t>Mesa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50 Milhões de litros de Vinhos </a:t>
            </a:r>
            <a:r>
              <a:rPr lang="pt-BR" sz="2400" b="1" dirty="0" smtClean="0">
                <a:solidFill>
                  <a:schemeClr val="tx2"/>
                </a:solidFill>
              </a:rPr>
              <a:t>Finos e Espumantes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100 Milhões de litros de </a:t>
            </a:r>
            <a:r>
              <a:rPr lang="pt-BR" sz="2400" b="1" dirty="0" smtClean="0">
                <a:solidFill>
                  <a:schemeClr val="tx2"/>
                </a:solidFill>
              </a:rPr>
              <a:t>Suco Integral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35 Mil Toneladas de </a:t>
            </a:r>
            <a:r>
              <a:rPr lang="pt-BR" sz="2400" b="1" dirty="0" smtClean="0">
                <a:solidFill>
                  <a:schemeClr val="tx2"/>
                </a:solidFill>
              </a:rPr>
              <a:t>Suco Concentrado</a:t>
            </a:r>
          </a:p>
          <a:p>
            <a:endParaRPr lang="pt-BR" sz="1600" b="1" u="sng" dirty="0" smtClean="0">
              <a:solidFill>
                <a:srgbClr val="FF0000"/>
              </a:solidFill>
            </a:endParaRPr>
          </a:p>
          <a:p>
            <a:r>
              <a:rPr lang="pt-BR" sz="2400" b="1" u="sng" dirty="0" smtClean="0">
                <a:solidFill>
                  <a:schemeClr val="tx2"/>
                </a:solidFill>
              </a:rPr>
              <a:t>Área Plantada no Brasil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10 Mil ha de vinhedos </a:t>
            </a:r>
            <a:r>
              <a:rPr lang="pt-BR" sz="2400" b="1" i="1" dirty="0" err="1" smtClean="0">
                <a:solidFill>
                  <a:schemeClr val="tx2"/>
                </a:solidFill>
              </a:rPr>
              <a:t>Vitis</a:t>
            </a:r>
            <a:r>
              <a:rPr lang="pt-BR" sz="2400" b="1" i="1" dirty="0" smtClean="0">
                <a:solidFill>
                  <a:schemeClr val="tx2"/>
                </a:solidFill>
              </a:rPr>
              <a:t> </a:t>
            </a:r>
            <a:r>
              <a:rPr lang="pt-BR" sz="2400" b="1" i="1" dirty="0" err="1" smtClean="0">
                <a:solidFill>
                  <a:schemeClr val="tx2"/>
                </a:solidFill>
              </a:rPr>
              <a:t>vinifera</a:t>
            </a:r>
            <a:endParaRPr lang="pt-BR" sz="2400" b="1" i="1" dirty="0" smtClean="0">
              <a:solidFill>
                <a:schemeClr val="tx2"/>
              </a:solidFill>
            </a:endParaRPr>
          </a:p>
          <a:p>
            <a:r>
              <a:rPr lang="pt-BR" sz="2400" dirty="0" smtClean="0">
                <a:solidFill>
                  <a:schemeClr val="tx2"/>
                </a:solidFill>
              </a:rPr>
              <a:t>32 Mil ha de </a:t>
            </a:r>
            <a:r>
              <a:rPr lang="pt-BR" sz="2400" b="1" i="1" dirty="0" err="1" smtClean="0">
                <a:solidFill>
                  <a:schemeClr val="tx2"/>
                </a:solidFill>
              </a:rPr>
              <a:t>Vitis</a:t>
            </a:r>
            <a:r>
              <a:rPr lang="pt-BR" sz="2400" b="1" i="1" dirty="0" smtClean="0">
                <a:solidFill>
                  <a:schemeClr val="tx2"/>
                </a:solidFill>
              </a:rPr>
              <a:t> </a:t>
            </a:r>
            <a:r>
              <a:rPr lang="pt-BR" sz="2400" b="1" i="1" dirty="0" err="1" smtClean="0">
                <a:solidFill>
                  <a:schemeClr val="tx2"/>
                </a:solidFill>
              </a:rPr>
              <a:t>labrusca</a:t>
            </a:r>
            <a:r>
              <a:rPr lang="pt-BR" sz="2400" b="1" i="1" dirty="0" smtClean="0">
                <a:solidFill>
                  <a:schemeClr val="tx2"/>
                </a:solidFill>
              </a:rPr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(Suco e Vinho de Mesa)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40 mil ha de vinhedos para uvas </a:t>
            </a:r>
            <a:r>
              <a:rPr lang="pt-BR" sz="2400" b="1" i="1" dirty="0" smtClean="0">
                <a:solidFill>
                  <a:schemeClr val="tx2"/>
                </a:solidFill>
              </a:rPr>
              <a:t>In natura</a:t>
            </a:r>
            <a:r>
              <a:rPr lang="pt-BR" sz="2400" i="1" dirty="0" smtClean="0">
                <a:solidFill>
                  <a:schemeClr val="tx2"/>
                </a:solidFill>
              </a:rPr>
              <a:t>.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7" name="AutoShape 2" descr="Resultado de imagem para bandeira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Resultado de imagem para bandeira do bras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://www.infoescola.com/wp-content/uploads/2011/02/bandeira-do-bras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" y="63810"/>
            <a:ext cx="1513022" cy="10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User\Desktop\BI - 1\IMG_71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7" t="11075" r="7942" b="34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00" y="-5711"/>
            <a:ext cx="91085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     </a:t>
            </a:r>
            <a:r>
              <a:rPr lang="pt-BR" sz="5400" b="1" dirty="0" smtClean="0">
                <a:solidFill>
                  <a:schemeClr val="tx2"/>
                </a:solidFill>
              </a:rPr>
              <a:t>Setor Vitivinícola</a:t>
            </a:r>
          </a:p>
          <a:p>
            <a:endParaRPr lang="pt-BR" sz="1000" dirty="0" smtClean="0"/>
          </a:p>
          <a:p>
            <a:endParaRPr lang="pt-BR" sz="1400" dirty="0" smtClean="0"/>
          </a:p>
          <a:p>
            <a:r>
              <a:rPr lang="pt-BR" sz="2400" b="1" u="sng" dirty="0" smtClean="0">
                <a:solidFill>
                  <a:schemeClr val="tx2"/>
                </a:solidFill>
              </a:rPr>
              <a:t>Produção 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20 mil estabelecimento vitícolas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1.100 vinícolas e engarrafadores (90% </a:t>
            </a:r>
            <a:r>
              <a:rPr lang="pt-BR" sz="2400" b="1" dirty="0" err="1" smtClean="0">
                <a:solidFill>
                  <a:schemeClr val="tx2"/>
                </a:solidFill>
              </a:rPr>
              <a:t>MPEs</a:t>
            </a:r>
            <a:r>
              <a:rPr lang="pt-BR" sz="24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85% da produção de Uvas por Agricultores Familiares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2,5 hectares por propriedade vitícola</a:t>
            </a:r>
          </a:p>
          <a:p>
            <a:r>
              <a:rPr lang="pt-BR" sz="2400" b="1" dirty="0" smtClean="0">
                <a:solidFill>
                  <a:schemeClr val="tx2"/>
                </a:solidFill>
              </a:rPr>
              <a:t>100 mil postos de trabalho</a:t>
            </a:r>
          </a:p>
          <a:p>
            <a:endParaRPr lang="pt-BR" sz="2400" b="1" dirty="0" smtClean="0">
              <a:solidFill>
                <a:schemeClr val="tx2"/>
              </a:solidFill>
            </a:endParaRPr>
          </a:p>
          <a:p>
            <a:endParaRPr lang="pt-BR" sz="1600" b="1" u="sng" dirty="0" smtClean="0">
              <a:solidFill>
                <a:srgbClr val="FF0000"/>
              </a:solidFill>
            </a:endParaRPr>
          </a:p>
        </p:txBody>
      </p:sp>
      <p:sp>
        <p:nvSpPr>
          <p:cNvPr id="7" name="AutoShape 2" descr="Resultado de imagem para bandeira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Resultado de imagem para bandeira do bras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://www.infoescola.com/wp-content/uploads/2011/02/bandeira-do-bras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" y="63810"/>
            <a:ext cx="1513022" cy="10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" y="862722"/>
            <a:ext cx="8992753" cy="55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67744" y="1242794"/>
            <a:ext cx="6624736" cy="654744"/>
          </a:xfrm>
          <a:prstGeom prst="rightArrow">
            <a:avLst>
              <a:gd name="adj1" fmla="val 50000"/>
              <a:gd name="adj2" fmla="val 26829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Média: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559 milhões kg</a:t>
            </a:r>
            <a:endParaRPr kumimoji="0" lang="pt-B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2383296" y="4570842"/>
            <a:ext cx="1950935" cy="370326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Média: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473 milhões kg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4585065" y="3965119"/>
            <a:ext cx="2003159" cy="39998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Média: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538 milhões kg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6804248" y="3356992"/>
            <a:ext cx="1944216" cy="36004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Média: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665 milhões kg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2033" y="6446363"/>
            <a:ext cx="454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Cadastro Vinícola – IBRAVIN/SAP/MAPA</a:t>
            </a:r>
          </a:p>
        </p:txBody>
      </p:sp>
    </p:spTree>
    <p:extLst>
      <p:ext uri="{BB962C8B-B14F-4D97-AF65-F5344CB8AC3E}">
        <p14:creationId xmlns:p14="http://schemas.microsoft.com/office/powerpoint/2010/main" val="33010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" y="218775"/>
            <a:ext cx="9085711" cy="594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199120" y="649223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-4,19%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6536377"/>
            <a:ext cx="33123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err="1" smtClean="0"/>
              <a:t>IBRAVIN</a:t>
            </a:r>
            <a:r>
              <a:rPr lang="pt-BR" sz="1200" dirty="0" smtClean="0"/>
              <a:t>/MAPA/</a:t>
            </a:r>
            <a:r>
              <a:rPr lang="pt-BR" sz="1200" dirty="0" err="1" smtClean="0"/>
              <a:t>SEAPA</a:t>
            </a:r>
            <a:r>
              <a:rPr lang="pt-BR" sz="1200" dirty="0" smtClean="0"/>
              <a:t> – Cadastro Vinícola</a:t>
            </a:r>
            <a:endParaRPr lang="pt-BR" sz="1200" dirty="0"/>
          </a:p>
        </p:txBody>
      </p:sp>
      <p:sp>
        <p:nvSpPr>
          <p:cNvPr id="5" name="Seta em curva para cima 4"/>
          <p:cNvSpPr/>
          <p:nvPr/>
        </p:nvSpPr>
        <p:spPr>
          <a:xfrm>
            <a:off x="6983096" y="6102124"/>
            <a:ext cx="1216152" cy="41741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DE35-3513-4BAE-85F6-88C0AFC533CA}" type="datetime10">
              <a:rPr lang="pt-BR" smtClean="0"/>
              <a:t>09:24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164288" y="645333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-3,98%</a:t>
            </a:r>
            <a:endParaRPr lang="pt-BR" sz="1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" y="188640"/>
            <a:ext cx="9085711" cy="594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em curva para cima 4"/>
          <p:cNvSpPr/>
          <p:nvPr/>
        </p:nvSpPr>
        <p:spPr>
          <a:xfrm>
            <a:off x="6901208" y="6035926"/>
            <a:ext cx="1216152" cy="41741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6464369"/>
            <a:ext cx="33123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err="1" smtClean="0"/>
              <a:t>IBRAVIN</a:t>
            </a:r>
            <a:r>
              <a:rPr lang="pt-BR" sz="1200" dirty="0" smtClean="0"/>
              <a:t>/MAPA/</a:t>
            </a:r>
            <a:r>
              <a:rPr lang="pt-BR" sz="1200" dirty="0" err="1" smtClean="0"/>
              <a:t>SEAPA</a:t>
            </a:r>
            <a:r>
              <a:rPr lang="pt-BR" sz="1200" dirty="0" smtClean="0"/>
              <a:t> – Cadastro Vinícola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855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08304" y="645333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</a:rPr>
              <a:t>5,52%</a:t>
            </a:r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" y="119471"/>
            <a:ext cx="9085711" cy="594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em curva para cima 4"/>
          <p:cNvSpPr/>
          <p:nvPr/>
        </p:nvSpPr>
        <p:spPr>
          <a:xfrm>
            <a:off x="7092280" y="6035926"/>
            <a:ext cx="1216152" cy="417410"/>
          </a:xfrm>
          <a:prstGeom prst="curved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6464369"/>
            <a:ext cx="33123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err="1" smtClean="0"/>
              <a:t>IBRAVIN</a:t>
            </a:r>
            <a:r>
              <a:rPr lang="pt-BR" sz="1200" dirty="0" smtClean="0"/>
              <a:t>/MAPA/</a:t>
            </a:r>
            <a:r>
              <a:rPr lang="pt-BR" sz="1200" dirty="0" err="1" smtClean="0"/>
              <a:t>SEAPA</a:t>
            </a:r>
            <a:r>
              <a:rPr lang="pt-BR" sz="1200" dirty="0" smtClean="0"/>
              <a:t> – Cadastro Vinícola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231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11260</TotalTime>
  <Words>405</Words>
  <Application>Microsoft Office PowerPoint</Application>
  <PresentationFormat>Apresentação na tela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Tema do Office</vt:lpstr>
      <vt:lpstr>Spring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Dirceu Scottá  Presidente da UVIBRA (54) 99815920  Hélio Marchioro Diretor Executivo FECOVINHHO (54) 84021816  Julio Fante Diretor do Sindivinho – RS  (54) 9973.0134  Carlos Raimundo Paviani Diretor Executivo Fone: 54 3455 1800 E-mail: paviani@ibravin.org.br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ibravin</dc:creator>
  <cp:lastModifiedBy>Ibravin</cp:lastModifiedBy>
  <cp:revision>361</cp:revision>
  <cp:lastPrinted>2015-03-04T17:52:39Z</cp:lastPrinted>
  <dcterms:created xsi:type="dcterms:W3CDTF">2013-11-05T20:09:20Z</dcterms:created>
  <dcterms:modified xsi:type="dcterms:W3CDTF">2015-10-14T12:28:57Z</dcterms:modified>
</cp:coreProperties>
</file>