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2" r:id="rId3"/>
  </p:sldMasterIdLst>
  <p:notesMasterIdLst>
    <p:notesMasterId r:id="rId19"/>
  </p:notesMasterIdLst>
  <p:handoutMasterIdLst>
    <p:handoutMasterId r:id="rId20"/>
  </p:handoutMasterIdLst>
  <p:sldIdLst>
    <p:sldId id="503" r:id="rId4"/>
    <p:sldId id="528" r:id="rId5"/>
    <p:sldId id="515" r:id="rId6"/>
    <p:sldId id="409" r:id="rId7"/>
    <p:sldId id="531" r:id="rId8"/>
    <p:sldId id="530" r:id="rId9"/>
    <p:sldId id="510" r:id="rId10"/>
    <p:sldId id="511" r:id="rId11"/>
    <p:sldId id="512" r:id="rId12"/>
    <p:sldId id="507" r:id="rId13"/>
    <p:sldId id="532" r:id="rId14"/>
    <p:sldId id="533" r:id="rId15"/>
    <p:sldId id="534" r:id="rId16"/>
    <p:sldId id="529" r:id="rId17"/>
    <p:sldId id="525" r:id="rId18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036"/>
    <a:srgbClr val="F1F1F6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5683" autoAdjust="0"/>
  </p:normalViewPr>
  <p:slideViewPr>
    <p:cSldViewPr>
      <p:cViewPr>
        <p:scale>
          <a:sx n="70" d="100"/>
          <a:sy n="70" d="100"/>
        </p:scale>
        <p:origin x="-138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2F615B-9A24-4858-9D28-33D4092E8614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61C408-E7F6-440B-8F9B-4A95069F83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57155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37798C-FF4D-463A-8BE8-6AD060D7D4A0}" type="datetimeFigureOut">
              <a:rPr lang="pt-BR" smtClean="0"/>
              <a:t>14/10/2015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6258E-AA42-4550-A6DC-353608004D4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5137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75AEF-5283-4517-B397-72CDFB8E09F5}" type="datetime10">
              <a:rPr lang="pt-BR" smtClean="0"/>
              <a:t>09:24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8414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4F9A0-5732-4B01-B4CA-23C85871EF94}" type="datetime10">
              <a:rPr lang="pt-BR" smtClean="0"/>
              <a:t>09:24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9326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0A729-F42D-4BA0-BC04-58870B1BA075}" type="datetime10">
              <a:rPr lang="pt-BR" smtClean="0"/>
              <a:t>09:24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6307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10/14/2015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10/14/2015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10/14/2015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10/14/2015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10/14/2015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10/14/2015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10/14/2015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10/14/2015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82032-B9D4-4B7D-BA99-7585367A1597}" type="datetime10">
              <a:rPr lang="pt-BR" smtClean="0"/>
              <a:t>09:24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05001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10/14/2015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/>
              <a:pPr/>
              <a:t>‹nº›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pt-BR" smtClean="0"/>
              <a:t>Clique no ícone para adicionar uma imagem</a:t>
            </a: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10/14/2015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/>
              <a:pPr/>
              <a:t>10/14/2015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75AEF-5283-4517-B397-72CDFB8E09F5}" type="datetime10">
              <a:rPr lang="pt-BR" smtClean="0"/>
              <a:t>09:24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84148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82032-B9D4-4B7D-BA99-7585367A1597}" type="datetime10">
              <a:rPr lang="pt-BR" smtClean="0"/>
              <a:t>09:24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05001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37B25-48D4-45B1-881E-64B42D6A5DEB}" type="datetime10">
              <a:rPr lang="pt-BR" smtClean="0"/>
              <a:t>09:24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15615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28CED-6ECB-4B04-A733-4CF4485B6777}" type="datetime10">
              <a:rPr lang="pt-BR" smtClean="0"/>
              <a:t>09:24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80116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41AE3-8066-4C57-97DD-A1CBF724D1E8}" type="datetime10">
              <a:rPr lang="pt-BR" smtClean="0"/>
              <a:t>09:24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61194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1768-D0D6-4CEC-B25C-F7D4AFC603C5}" type="datetime10">
              <a:rPr lang="pt-BR" smtClean="0"/>
              <a:t>09:24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54537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DE35-3513-4BAE-85F6-88C0AFC533CA}" type="datetime10">
              <a:rPr lang="pt-BR" smtClean="0"/>
              <a:t>09:24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4664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37B25-48D4-45B1-881E-64B42D6A5DEB}" type="datetime10">
              <a:rPr lang="pt-BR" smtClean="0"/>
              <a:t>09:24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15615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010BC-F7D6-48C7-B5E6-D538FD148317}" type="datetime10">
              <a:rPr lang="pt-BR" smtClean="0"/>
              <a:t>09:24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032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EC096-A400-4673-90A1-CF6A9ACF2308}" type="datetime10">
              <a:rPr lang="pt-BR" smtClean="0"/>
              <a:t>09:24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297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4F9A0-5732-4B01-B4CA-23C85871EF94}" type="datetime10">
              <a:rPr lang="pt-BR" smtClean="0"/>
              <a:t>09:24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9326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0A729-F42D-4BA0-BC04-58870B1BA075}" type="datetime10">
              <a:rPr lang="pt-BR" smtClean="0"/>
              <a:t>09:24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6307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28CED-6ECB-4B04-A733-4CF4485B6777}" type="datetime10">
              <a:rPr lang="pt-BR" smtClean="0"/>
              <a:t>09:24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8011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341AE3-8066-4C57-97DD-A1CBF724D1E8}" type="datetime10">
              <a:rPr lang="pt-BR" smtClean="0"/>
              <a:t>09:24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6119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1768-D0D6-4CEC-B25C-F7D4AFC603C5}" type="datetime10">
              <a:rPr lang="pt-BR" smtClean="0"/>
              <a:t>09:24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5453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DE35-3513-4BAE-85F6-88C0AFC533CA}" type="datetime10">
              <a:rPr lang="pt-BR" smtClean="0"/>
              <a:t>09:24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4664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010BC-F7D6-48C7-B5E6-D538FD148317}" type="datetime10">
              <a:rPr lang="pt-BR" smtClean="0"/>
              <a:t>09:24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032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EC096-A400-4673-90A1-CF6A9ACF2308}" type="datetime10">
              <a:rPr lang="pt-BR" smtClean="0"/>
              <a:t>09:24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0297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F5D41-E5D1-4295-9AD5-D8D04F649F68}" type="datetime10">
              <a:rPr lang="pt-BR" smtClean="0"/>
              <a:t>09:24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694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F5D41-E5D1-4295-9AD5-D8D04F649F68}" type="datetime10">
              <a:rPr lang="pt-BR" smtClean="0"/>
              <a:t>09:24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EC05A-7C81-4B38-986F-8982F07CF8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694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paviani@ibravin;org.b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DE35-3513-4BAE-85F6-88C0AFC533CA}" type="datetime10">
              <a:rPr lang="pt-BR" smtClean="0"/>
              <a:t>09:24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 descr="http://imguol.com/c/entretenimento/2014/08/19/estrada-do-vinho-no-vale-dos-vinhedos-em-bento-goncalves-rs-plantacoes-de-videiras-por-todos-os-lados-formam-a-paisagem-local-1408471794101_956x5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84" t="10326"/>
          <a:stretch/>
        </p:blipFill>
        <p:spPr bwMode="auto">
          <a:xfrm>
            <a:off x="-45815" y="-34427"/>
            <a:ext cx="9254727" cy="695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45815" y="2538770"/>
            <a:ext cx="9258826" cy="1754326"/>
          </a:xfrm>
          <a:prstGeom prst="rect">
            <a:avLst/>
          </a:prstGeom>
          <a:solidFill>
            <a:schemeClr val="bg1">
              <a:lumMod val="95000"/>
              <a:alpha val="5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5400" b="1" cap="small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Vitivinicultura </a:t>
            </a:r>
          </a:p>
          <a:p>
            <a:pPr algn="ctr"/>
            <a:r>
              <a:rPr lang="pt-BR" sz="5400" b="1" cap="small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Brasileira e seus Tributos</a:t>
            </a:r>
            <a:endParaRPr lang="pt-BR" sz="5400" b="1" cap="small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45815" y="-27384"/>
            <a:ext cx="9254727" cy="7200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842" y="44624"/>
            <a:ext cx="2045518" cy="525784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-41716" y="6021288"/>
            <a:ext cx="9254727" cy="903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1610273" y="6093296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Brasília – DF – 14 de outubro de 2015</a:t>
            </a:r>
          </a:p>
          <a:p>
            <a:pPr algn="ctr"/>
            <a:r>
              <a:rPr lang="pt-BR" sz="2000" b="1" dirty="0" smtClean="0"/>
              <a:t>Audiência Pública – CCM – MP 690/2015</a:t>
            </a:r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47595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1" y="515959"/>
            <a:ext cx="9023964" cy="5832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303997" y="2420938"/>
            <a:ext cx="2160587" cy="4286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Década de 80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490032" y="1844675"/>
            <a:ext cx="2159000" cy="4286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Década de 90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680143" y="1341438"/>
            <a:ext cx="2574925" cy="4286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1ª Década do Sec. 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07504" y="6464369"/>
            <a:ext cx="331236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Fonte:</a:t>
            </a:r>
            <a:r>
              <a:rPr lang="pt-BR" sz="1200" dirty="0" smtClean="0"/>
              <a:t> </a:t>
            </a:r>
            <a:r>
              <a:rPr lang="pt-BR" sz="1200" dirty="0" err="1" smtClean="0"/>
              <a:t>IBRAVIN</a:t>
            </a:r>
            <a:r>
              <a:rPr lang="pt-BR" sz="1200" dirty="0" smtClean="0"/>
              <a:t>/MAPA/</a:t>
            </a:r>
            <a:r>
              <a:rPr lang="pt-BR" sz="1200" dirty="0" err="1" smtClean="0"/>
              <a:t>SEAPA</a:t>
            </a:r>
            <a:r>
              <a:rPr lang="pt-BR" sz="1200" dirty="0" smtClean="0"/>
              <a:t> – Cadastro Vinícola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83199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DE35-3513-4BAE-85F6-88C0AFC533CA}" type="datetime10">
              <a:rPr lang="pt-BR" smtClean="0"/>
              <a:t>09:24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8727370" cy="3702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95536" y="260648"/>
            <a:ext cx="784887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Tabela comparativa com as nova Alíquotas de IP</a:t>
            </a:r>
            <a:r>
              <a:rPr lang="pt-BR" sz="2000" dirty="0" smtClean="0"/>
              <a:t>I</a:t>
            </a:r>
          </a:p>
          <a:p>
            <a:r>
              <a:rPr lang="pt-BR" sz="2400" dirty="0" smtClean="0"/>
              <a:t>Todas as bebidas frias tiveram redução de IPI</a:t>
            </a:r>
            <a:endParaRPr lang="pt-BR" sz="32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51520" y="4941168"/>
            <a:ext cx="87273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Os </a:t>
            </a:r>
            <a:r>
              <a:rPr lang="pt-BR" sz="2000" dirty="0"/>
              <a:t>6% aplicam-se para a venda ao comércio </a:t>
            </a:r>
            <a:r>
              <a:rPr lang="pt-BR" sz="2000" dirty="0" smtClean="0"/>
              <a:t>Atacadista; </a:t>
            </a:r>
          </a:p>
          <a:p>
            <a:r>
              <a:rPr lang="pt-BR" sz="2000" dirty="0" smtClean="0"/>
              <a:t>Para </a:t>
            </a:r>
            <a:r>
              <a:rPr lang="pt-BR" sz="2000" dirty="0"/>
              <a:t>o </a:t>
            </a:r>
            <a:r>
              <a:rPr lang="pt-BR" sz="2000" dirty="0" smtClean="0"/>
              <a:t>Varejo </a:t>
            </a:r>
            <a:r>
              <a:rPr lang="pt-BR" sz="2000" dirty="0"/>
              <a:t>tem desconto de 22% ficando em 4,68  </a:t>
            </a:r>
            <a:endParaRPr lang="pt-BR" sz="2000" dirty="0" smtClean="0"/>
          </a:p>
          <a:p>
            <a:r>
              <a:rPr lang="pt-BR" sz="2000" dirty="0" smtClean="0"/>
              <a:t>Para </a:t>
            </a:r>
            <a:r>
              <a:rPr lang="pt-BR" sz="2000" dirty="0"/>
              <a:t>as cervejas </a:t>
            </a:r>
            <a:r>
              <a:rPr lang="pt-BR" sz="2000" dirty="0" smtClean="0"/>
              <a:t>especiais </a:t>
            </a:r>
            <a:r>
              <a:rPr lang="pt-BR" sz="2000" dirty="0"/>
              <a:t>ou artesanais tem </a:t>
            </a:r>
            <a:r>
              <a:rPr lang="pt-BR" sz="2000" dirty="0" smtClean="0"/>
              <a:t>redução de 20</a:t>
            </a:r>
            <a:r>
              <a:rPr lang="pt-BR" sz="2000" dirty="0"/>
              <a:t>% </a:t>
            </a:r>
            <a:r>
              <a:rPr lang="pt-BR" sz="2000" dirty="0" smtClean="0"/>
              <a:t>resultando em </a:t>
            </a:r>
            <a:r>
              <a:rPr lang="pt-BR" sz="2000" dirty="0"/>
              <a:t>4,8% na venda a Atacadistas e 3,74% para venda a </a:t>
            </a:r>
            <a:r>
              <a:rPr lang="pt-BR" sz="2000" dirty="0" smtClean="0"/>
              <a:t>Varejistas</a:t>
            </a:r>
            <a:r>
              <a:rPr lang="pt-BR" sz="2000" dirty="0"/>
              <a:t>. </a:t>
            </a:r>
            <a:endParaRPr lang="pt-BR" sz="2000" dirty="0" smtClean="0"/>
          </a:p>
          <a:p>
            <a:r>
              <a:rPr lang="pt-BR" sz="2000" dirty="0" smtClean="0"/>
              <a:t>Estes </a:t>
            </a:r>
            <a:r>
              <a:rPr lang="pt-BR" sz="2000" dirty="0"/>
              <a:t>descontos aplicam-se </a:t>
            </a:r>
            <a:r>
              <a:rPr lang="pt-BR" sz="2000" dirty="0" smtClean="0"/>
              <a:t>também </a:t>
            </a:r>
            <a:r>
              <a:rPr lang="pt-BR" sz="2000" dirty="0"/>
              <a:t>aos </a:t>
            </a:r>
            <a:r>
              <a:rPr lang="pt-BR" sz="2000" dirty="0" smtClean="0"/>
              <a:t>refrigerantes e águas</a:t>
            </a:r>
            <a:r>
              <a:rPr lang="pt-BR" sz="2000" dirty="0"/>
              <a:t>,  cuja a base </a:t>
            </a:r>
            <a:r>
              <a:rPr lang="pt-BR" sz="2000" dirty="0" smtClean="0"/>
              <a:t>é </a:t>
            </a:r>
            <a:r>
              <a:rPr lang="pt-BR" sz="2000" dirty="0"/>
              <a:t>4</a:t>
            </a:r>
            <a:r>
              <a:rPr lang="pt-BR" sz="2000" dirty="0" smtClean="0"/>
              <a:t>%.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56248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DE35-3513-4BAE-85F6-88C0AFC533CA}" type="datetime10">
              <a:rPr lang="pt-BR" smtClean="0"/>
              <a:t>09:24</a:t>
            </a:fld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76" y="1196752"/>
            <a:ext cx="8790120" cy="5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46376" y="221739"/>
            <a:ext cx="879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MP 690/2015 altera forma de Cobrança do IPI para bebidas quentes</a:t>
            </a:r>
          </a:p>
          <a:p>
            <a:r>
              <a:rPr lang="pt-BR" sz="2400" b="1" dirty="0" smtClean="0"/>
              <a:t>IPI deixa ter valor fixo (</a:t>
            </a:r>
            <a:r>
              <a:rPr lang="pt-BR" sz="2400" b="1" i="1" dirty="0" smtClean="0"/>
              <a:t>ad Rem) </a:t>
            </a:r>
            <a:r>
              <a:rPr lang="pt-BR" sz="2400" b="1" dirty="0" smtClean="0"/>
              <a:t>para incidir % (</a:t>
            </a:r>
            <a:r>
              <a:rPr lang="pt-BR" sz="2400" b="1" i="1" dirty="0" smtClean="0"/>
              <a:t>ad Valorem</a:t>
            </a:r>
            <a:r>
              <a:rPr lang="pt-BR" sz="2400" b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0066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59" y="332656"/>
            <a:ext cx="8729129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35358" y="5661248"/>
            <a:ext cx="87291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Alíquota de todos os produtos tiveram redução de 50%</a:t>
            </a:r>
          </a:p>
          <a:p>
            <a:r>
              <a:rPr lang="pt-BR" sz="2800" b="1" dirty="0" smtClean="0">
                <a:solidFill>
                  <a:srgbClr val="FF0000"/>
                </a:solidFill>
              </a:rPr>
              <a:t>Vinhos não tiveram redução de alíquotas</a:t>
            </a:r>
            <a:endParaRPr lang="pt-B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88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DE35-3513-4BAE-85F6-88C0AFC533CA}" type="datetime10">
              <a:rPr lang="pt-BR" smtClean="0"/>
              <a:t>09:24</a:t>
            </a:fld>
            <a:endParaRPr lang="pt-B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260648"/>
            <a:ext cx="9036496" cy="205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26600" y="2564904"/>
            <a:ext cx="81778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Aumento do IPI implica em </a:t>
            </a:r>
            <a:r>
              <a:rPr lang="pt-BR" sz="2400" b="1" dirty="0" smtClean="0"/>
              <a:t>aumento de custos </a:t>
            </a:r>
            <a:r>
              <a:rPr lang="pt-BR" sz="2400" dirty="0" smtClean="0"/>
              <a:t>em todos os demais tributos, pois está na base da cadeia de valor;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O aumento de tributos estimula a </a:t>
            </a:r>
            <a:r>
              <a:rPr lang="pt-BR" sz="2400" b="1" dirty="0" smtClean="0"/>
              <a:t>sonegação</a:t>
            </a:r>
            <a:r>
              <a:rPr lang="pt-BR" sz="2400" b="1" dirty="0" smtClean="0"/>
              <a:t>, </a:t>
            </a:r>
            <a:r>
              <a:rPr lang="pt-BR" sz="2400" dirty="0" smtClean="0"/>
              <a:t>o</a:t>
            </a:r>
            <a:r>
              <a:rPr lang="pt-BR" sz="2400" b="1" dirty="0" smtClean="0"/>
              <a:t> descaminho, </a:t>
            </a:r>
            <a:r>
              <a:rPr lang="pt-BR" sz="2400" dirty="0" smtClean="0"/>
              <a:t> </a:t>
            </a:r>
            <a:r>
              <a:rPr lang="pt-BR" sz="2400" dirty="0" smtClean="0"/>
              <a:t>é uma </a:t>
            </a:r>
            <a:r>
              <a:rPr lang="pt-BR" sz="2400" b="1" dirty="0"/>
              <a:t>barreira ao crescimento </a:t>
            </a:r>
            <a:r>
              <a:rPr lang="pt-BR" sz="2400" dirty="0" smtClean="0"/>
              <a:t>e </a:t>
            </a:r>
            <a:r>
              <a:rPr lang="pt-BR" sz="2400" dirty="0" smtClean="0"/>
              <a:t>causa </a:t>
            </a:r>
            <a:r>
              <a:rPr lang="pt-BR" sz="2400" b="1" dirty="0" smtClean="0"/>
              <a:t>desemprego;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Setor vitivinícola é </a:t>
            </a:r>
            <a:r>
              <a:rPr lang="pt-BR" sz="2400" b="1" dirty="0" smtClean="0"/>
              <a:t>sensível</a:t>
            </a:r>
            <a:r>
              <a:rPr lang="pt-BR" sz="2400" dirty="0" smtClean="0"/>
              <a:t> e precisa de estímulo para consolidar mercado.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400" dirty="0" smtClean="0"/>
              <a:t>Concorre com produtos estrangeiros que tem subsídios e/ou políticas públicas de fortalecimento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53622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alicercebiblico.files.wordpress.com/2013/02/telefone-de-latinha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9" r="22466"/>
          <a:stretch/>
        </p:blipFill>
        <p:spPr bwMode="auto">
          <a:xfrm>
            <a:off x="3033009" y="4365104"/>
            <a:ext cx="6084062" cy="2547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26354"/>
            <a:ext cx="2327991" cy="598390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-1802" y="648072"/>
            <a:ext cx="4429786" cy="5373216"/>
          </a:xfrm>
        </p:spPr>
        <p:txBody>
          <a:bodyPr>
            <a:noAutofit/>
          </a:bodyPr>
          <a:lstStyle/>
          <a:p>
            <a:r>
              <a:rPr lang="pt-BR" sz="2400" b="1" dirty="0" smtClean="0">
                <a:latin typeface="Vijaya" pitchFamily="34" charset="0"/>
                <a:cs typeface="Vijaya" pitchFamily="34" charset="0"/>
              </a:rPr>
              <a:t>Dirceu Scottá </a:t>
            </a:r>
            <a:br>
              <a:rPr lang="pt-BR" sz="2400" b="1" dirty="0" smtClean="0">
                <a:latin typeface="Vijaya" pitchFamily="34" charset="0"/>
                <a:cs typeface="Vijaya" pitchFamily="34" charset="0"/>
              </a:rPr>
            </a:br>
            <a:r>
              <a:rPr lang="pt-BR" sz="2400" dirty="0" smtClean="0">
                <a:latin typeface="Vijaya" pitchFamily="34" charset="0"/>
                <a:cs typeface="Vijaya" pitchFamily="34" charset="0"/>
              </a:rPr>
              <a:t>Presidente da UVIBRA</a:t>
            </a:r>
            <a:br>
              <a:rPr lang="pt-BR" sz="2400" dirty="0" smtClean="0">
                <a:latin typeface="Vijaya" pitchFamily="34" charset="0"/>
                <a:cs typeface="Vijaya" pitchFamily="34" charset="0"/>
              </a:rPr>
            </a:br>
            <a:r>
              <a:rPr lang="pt-BR" sz="2400" dirty="0" smtClean="0">
                <a:latin typeface="Vijaya" pitchFamily="34" charset="0"/>
                <a:cs typeface="Vijaya" pitchFamily="34" charset="0"/>
              </a:rPr>
              <a:t>(54) 99815920</a:t>
            </a:r>
            <a:r>
              <a:rPr lang="pt-BR" sz="2400" b="1" dirty="0" smtClean="0">
                <a:latin typeface="Vijaya" pitchFamily="34" charset="0"/>
                <a:cs typeface="Vijaya" pitchFamily="34" charset="0"/>
              </a:rPr>
              <a:t/>
            </a:r>
            <a:br>
              <a:rPr lang="pt-BR" sz="2400" b="1" dirty="0" smtClean="0">
                <a:latin typeface="Vijaya" pitchFamily="34" charset="0"/>
                <a:cs typeface="Vijaya" pitchFamily="34" charset="0"/>
              </a:rPr>
            </a:br>
            <a:r>
              <a:rPr lang="pt-BR" sz="2400" b="1" dirty="0">
                <a:latin typeface="Vijaya" pitchFamily="34" charset="0"/>
                <a:cs typeface="Vijaya" pitchFamily="34" charset="0"/>
              </a:rPr>
              <a:t/>
            </a:r>
            <a:br>
              <a:rPr lang="pt-BR" sz="2400" b="1" dirty="0">
                <a:latin typeface="Vijaya" pitchFamily="34" charset="0"/>
                <a:cs typeface="Vijaya" pitchFamily="34" charset="0"/>
              </a:rPr>
            </a:br>
            <a:r>
              <a:rPr lang="pt-BR" sz="2400" b="1" dirty="0" smtClean="0">
                <a:latin typeface="Vijaya" pitchFamily="34" charset="0"/>
                <a:cs typeface="Vijaya" pitchFamily="34" charset="0"/>
              </a:rPr>
              <a:t>Hélio Marchioro</a:t>
            </a:r>
            <a:br>
              <a:rPr lang="pt-BR" sz="2400" b="1" dirty="0" smtClean="0">
                <a:latin typeface="Vijaya" pitchFamily="34" charset="0"/>
                <a:cs typeface="Vijaya" pitchFamily="34" charset="0"/>
              </a:rPr>
            </a:br>
            <a:r>
              <a:rPr lang="pt-BR" sz="2400" dirty="0" smtClean="0">
                <a:latin typeface="Vijaya" pitchFamily="34" charset="0"/>
                <a:cs typeface="Vijaya" pitchFamily="34" charset="0"/>
              </a:rPr>
              <a:t>Diretor Executivo FECOVINHHO</a:t>
            </a:r>
            <a:br>
              <a:rPr lang="pt-BR" sz="2400" dirty="0" smtClean="0">
                <a:latin typeface="Vijaya" pitchFamily="34" charset="0"/>
                <a:cs typeface="Vijaya" pitchFamily="34" charset="0"/>
              </a:rPr>
            </a:br>
            <a:r>
              <a:rPr lang="pt-BR" sz="2400" dirty="0" smtClean="0">
                <a:latin typeface="Vijaya" pitchFamily="34" charset="0"/>
                <a:cs typeface="Vijaya" pitchFamily="34" charset="0"/>
              </a:rPr>
              <a:t>(54) 84021816</a:t>
            </a:r>
            <a:br>
              <a:rPr lang="pt-BR" sz="2400" dirty="0" smtClean="0">
                <a:latin typeface="Vijaya" pitchFamily="34" charset="0"/>
                <a:cs typeface="Vijaya" pitchFamily="34" charset="0"/>
              </a:rPr>
            </a:br>
            <a:r>
              <a:rPr lang="pt-BR" sz="2400" dirty="0" smtClean="0">
                <a:latin typeface="Vijaya" pitchFamily="34" charset="0"/>
                <a:cs typeface="Vijaya" pitchFamily="34" charset="0"/>
              </a:rPr>
              <a:t/>
            </a:r>
            <a:br>
              <a:rPr lang="pt-BR" sz="2400" dirty="0" smtClean="0">
                <a:latin typeface="Vijaya" pitchFamily="34" charset="0"/>
                <a:cs typeface="Vijaya" pitchFamily="34" charset="0"/>
              </a:rPr>
            </a:br>
            <a:r>
              <a:rPr lang="pt-BR" sz="2400" b="1" dirty="0" smtClean="0">
                <a:latin typeface="Vijaya" pitchFamily="34" charset="0"/>
                <a:cs typeface="Vijaya" pitchFamily="34" charset="0"/>
              </a:rPr>
              <a:t>Julio Fante</a:t>
            </a:r>
            <a:r>
              <a:rPr lang="pt-BR" sz="2400" dirty="0" smtClean="0">
                <a:latin typeface="Vijaya" pitchFamily="34" charset="0"/>
                <a:cs typeface="Vijaya" pitchFamily="34" charset="0"/>
              </a:rPr>
              <a:t/>
            </a:r>
            <a:br>
              <a:rPr lang="pt-BR" sz="2400" dirty="0" smtClean="0">
                <a:latin typeface="Vijaya" pitchFamily="34" charset="0"/>
                <a:cs typeface="Vijaya" pitchFamily="34" charset="0"/>
              </a:rPr>
            </a:br>
            <a:r>
              <a:rPr lang="pt-BR" sz="2400" dirty="0" smtClean="0">
                <a:latin typeface="Vijaya" pitchFamily="34" charset="0"/>
                <a:cs typeface="Vijaya" pitchFamily="34" charset="0"/>
              </a:rPr>
              <a:t>Diretor do Sindivinho – RS </a:t>
            </a:r>
            <a:br>
              <a:rPr lang="pt-BR" sz="2400" dirty="0" smtClean="0">
                <a:latin typeface="Vijaya" pitchFamily="34" charset="0"/>
                <a:cs typeface="Vijaya" pitchFamily="34" charset="0"/>
              </a:rPr>
            </a:br>
            <a:r>
              <a:rPr lang="pt-BR" sz="2400" dirty="0" smtClean="0">
                <a:latin typeface="Vijaya" pitchFamily="34" charset="0"/>
                <a:cs typeface="Vijaya" pitchFamily="34" charset="0"/>
              </a:rPr>
              <a:t>(54) 9973.0134</a:t>
            </a:r>
            <a:r>
              <a:rPr lang="pt-BR" sz="2400" b="1" dirty="0" smtClean="0">
                <a:latin typeface="Vijaya" pitchFamily="34" charset="0"/>
                <a:cs typeface="Vijaya" pitchFamily="34" charset="0"/>
              </a:rPr>
              <a:t/>
            </a:r>
            <a:br>
              <a:rPr lang="pt-BR" sz="2400" b="1" dirty="0" smtClean="0">
                <a:latin typeface="Vijaya" pitchFamily="34" charset="0"/>
                <a:cs typeface="Vijaya" pitchFamily="34" charset="0"/>
              </a:rPr>
            </a:br>
            <a:r>
              <a:rPr lang="pt-BR" sz="2400" b="1" dirty="0">
                <a:latin typeface="Vijaya" pitchFamily="34" charset="0"/>
                <a:cs typeface="Vijaya" pitchFamily="34" charset="0"/>
              </a:rPr>
              <a:t/>
            </a:r>
            <a:br>
              <a:rPr lang="pt-BR" sz="2400" b="1" dirty="0">
                <a:latin typeface="Vijaya" pitchFamily="34" charset="0"/>
                <a:cs typeface="Vijaya" pitchFamily="34" charset="0"/>
              </a:rPr>
            </a:br>
            <a:r>
              <a:rPr lang="pt-BR" sz="2400" b="1" dirty="0" smtClean="0">
                <a:latin typeface="Vijaya" pitchFamily="34" charset="0"/>
                <a:cs typeface="Vijaya" pitchFamily="34" charset="0"/>
              </a:rPr>
              <a:t>Carlos Raimundo Paviani</a:t>
            </a:r>
            <a:r>
              <a:rPr lang="pt-BR" sz="2400" dirty="0" smtClean="0">
                <a:latin typeface="Vijaya" pitchFamily="34" charset="0"/>
                <a:cs typeface="Vijaya" pitchFamily="34" charset="0"/>
              </a:rPr>
              <a:t/>
            </a:r>
            <a:br>
              <a:rPr lang="pt-BR" sz="2400" dirty="0" smtClean="0">
                <a:latin typeface="Vijaya" pitchFamily="34" charset="0"/>
                <a:cs typeface="Vijaya" pitchFamily="34" charset="0"/>
              </a:rPr>
            </a:br>
            <a:r>
              <a:rPr lang="pt-BR" sz="2400" dirty="0" smtClean="0">
                <a:latin typeface="Vijaya" pitchFamily="34" charset="0"/>
                <a:cs typeface="Vijaya" pitchFamily="34" charset="0"/>
              </a:rPr>
              <a:t>Diretor Executivo</a:t>
            </a:r>
            <a:br>
              <a:rPr lang="pt-BR" sz="2400" dirty="0" smtClean="0">
                <a:latin typeface="Vijaya" pitchFamily="34" charset="0"/>
                <a:cs typeface="Vijaya" pitchFamily="34" charset="0"/>
              </a:rPr>
            </a:br>
            <a:r>
              <a:rPr lang="pt-BR" sz="1800" b="1" dirty="0" smtClean="0">
                <a:latin typeface="Vijaya" pitchFamily="34" charset="0"/>
                <a:cs typeface="Vijaya" pitchFamily="34" charset="0"/>
              </a:rPr>
              <a:t>Fone: </a:t>
            </a:r>
            <a:r>
              <a:rPr lang="pt-BR" sz="1800" dirty="0" smtClean="0">
                <a:latin typeface="Vijaya" pitchFamily="34" charset="0"/>
                <a:cs typeface="Vijaya" pitchFamily="34" charset="0"/>
              </a:rPr>
              <a:t>54 3455 1800</a:t>
            </a:r>
            <a:br>
              <a:rPr lang="pt-BR" sz="1800" dirty="0" smtClean="0">
                <a:latin typeface="Vijaya" pitchFamily="34" charset="0"/>
                <a:cs typeface="Vijaya" pitchFamily="34" charset="0"/>
              </a:rPr>
            </a:br>
            <a:r>
              <a:rPr lang="pt-BR" sz="1800" b="1" dirty="0" smtClean="0">
                <a:latin typeface="Vijaya" pitchFamily="34" charset="0"/>
                <a:cs typeface="Vijaya" pitchFamily="34" charset="0"/>
              </a:rPr>
              <a:t>E-mail: </a:t>
            </a:r>
            <a:r>
              <a:rPr lang="pt-BR" sz="1800" dirty="0" smtClean="0">
                <a:latin typeface="Vijaya" pitchFamily="34" charset="0"/>
                <a:cs typeface="Vijaya" pitchFamily="34" charset="0"/>
                <a:hlinkClick r:id="rId4"/>
              </a:rPr>
              <a:t>paviani@ibravin.org.br</a:t>
            </a:r>
            <a:endParaRPr lang="pt-BR" sz="2400" dirty="0">
              <a:latin typeface="Vijaya" pitchFamily="34" charset="0"/>
              <a:cs typeface="Vijaya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076056" y="2916233"/>
            <a:ext cx="4104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/>
              <a:t>Obrigado pela atenção.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58217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0" t="12577" r="28604" b="33771"/>
          <a:stretch/>
        </p:blipFill>
        <p:spPr bwMode="auto">
          <a:xfrm>
            <a:off x="239944" y="447138"/>
            <a:ext cx="8904056" cy="5234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239944" y="4149080"/>
            <a:ext cx="8755466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107504" y="5661248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Fonte: </a:t>
            </a:r>
            <a:r>
              <a:rPr lang="pt-BR" sz="1200" dirty="0" smtClean="0"/>
              <a:t>OIV 2014</a:t>
            </a:r>
            <a:endParaRPr lang="pt-BR" sz="1200" dirty="0"/>
          </a:p>
        </p:txBody>
      </p:sp>
      <p:sp>
        <p:nvSpPr>
          <p:cNvPr id="8" name="Retângulo 7"/>
          <p:cNvSpPr/>
          <p:nvPr/>
        </p:nvSpPr>
        <p:spPr>
          <a:xfrm>
            <a:off x="269512" y="1152040"/>
            <a:ext cx="588994" cy="2607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Seta para a direita 1"/>
          <p:cNvSpPr/>
          <p:nvPr/>
        </p:nvSpPr>
        <p:spPr>
          <a:xfrm>
            <a:off x="4432" y="1183104"/>
            <a:ext cx="234016" cy="20237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a direita 9"/>
          <p:cNvSpPr/>
          <p:nvPr/>
        </p:nvSpPr>
        <p:spPr>
          <a:xfrm>
            <a:off x="3856" y="4135432"/>
            <a:ext cx="234016" cy="202376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294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00" t="67179" r="52242" b="13243"/>
          <a:stretch/>
        </p:blipFill>
        <p:spPr bwMode="auto">
          <a:xfrm>
            <a:off x="5136760" y="1337000"/>
            <a:ext cx="4010226" cy="4105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upo 6"/>
          <p:cNvGrpSpPr/>
          <p:nvPr/>
        </p:nvGrpSpPr>
        <p:grpSpPr>
          <a:xfrm>
            <a:off x="-36512" y="-88"/>
            <a:ext cx="4954461" cy="6858088"/>
            <a:chOff x="-36512" y="-88"/>
            <a:chExt cx="4954461" cy="685808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268" t="9553" r="34896" b="19487"/>
            <a:stretch/>
          </p:blipFill>
          <p:spPr bwMode="auto">
            <a:xfrm>
              <a:off x="-36512" y="-88"/>
              <a:ext cx="4954461" cy="6858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tângulo 4"/>
            <p:cNvSpPr/>
            <p:nvPr/>
          </p:nvSpPr>
          <p:spPr>
            <a:xfrm>
              <a:off x="-36512" y="5589240"/>
              <a:ext cx="1985160" cy="12601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8" name="Retângulo 7"/>
          <p:cNvSpPr/>
          <p:nvPr/>
        </p:nvSpPr>
        <p:spPr>
          <a:xfrm>
            <a:off x="2822624" y="-13736"/>
            <a:ext cx="2592288" cy="1337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 smtClean="0"/>
              <a:t>Pr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5005605" y="723760"/>
            <a:ext cx="4174907" cy="1337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275856" y="17328"/>
            <a:ext cx="5832648" cy="646331"/>
          </a:xfrm>
          <a:prstGeom prst="rect">
            <a:avLst/>
          </a:prstGeom>
          <a:solidFill>
            <a:schemeClr val="bg1">
              <a:alpha val="53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pt-BR" sz="3600" b="1" cap="small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Principais Regiões Produtoras</a:t>
            </a:r>
            <a:endParaRPr lang="pt-BR" sz="3600" b="1" cap="small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462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C:\Users\User\Desktop\BI - 1\IMG_713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57" t="11075" r="7942" b="3485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8200" y="-5711"/>
            <a:ext cx="9108504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/>
              <a:t>     </a:t>
            </a:r>
            <a:r>
              <a:rPr lang="pt-BR" sz="5400" b="1" dirty="0" smtClean="0">
                <a:solidFill>
                  <a:schemeClr val="tx2"/>
                </a:solidFill>
              </a:rPr>
              <a:t>Setor Vitivinícola</a:t>
            </a:r>
          </a:p>
          <a:p>
            <a:endParaRPr lang="pt-BR" sz="1000" dirty="0" smtClean="0"/>
          </a:p>
          <a:p>
            <a:endParaRPr lang="pt-BR" sz="1400" dirty="0" smtClean="0"/>
          </a:p>
          <a:p>
            <a:r>
              <a:rPr lang="pt-BR" sz="2400" b="1" u="sng" dirty="0" smtClean="0">
                <a:solidFill>
                  <a:schemeClr val="tx2"/>
                </a:solidFill>
              </a:rPr>
              <a:t>Produção Vitivinícola</a:t>
            </a:r>
          </a:p>
          <a:p>
            <a:r>
              <a:rPr lang="pt-BR" sz="2400" dirty="0" smtClean="0">
                <a:solidFill>
                  <a:schemeClr val="tx2"/>
                </a:solidFill>
              </a:rPr>
              <a:t>200 Milhões de litros de Vinhos de </a:t>
            </a:r>
            <a:r>
              <a:rPr lang="pt-BR" sz="2400" b="1" dirty="0" smtClean="0">
                <a:solidFill>
                  <a:schemeClr val="tx2"/>
                </a:solidFill>
              </a:rPr>
              <a:t>Mesa</a:t>
            </a:r>
          </a:p>
          <a:p>
            <a:r>
              <a:rPr lang="pt-BR" sz="2400" dirty="0" smtClean="0">
                <a:solidFill>
                  <a:schemeClr val="tx2"/>
                </a:solidFill>
              </a:rPr>
              <a:t>50 Milhões de litros de Vinhos </a:t>
            </a:r>
            <a:r>
              <a:rPr lang="pt-BR" sz="2400" b="1" dirty="0" smtClean="0">
                <a:solidFill>
                  <a:schemeClr val="tx2"/>
                </a:solidFill>
              </a:rPr>
              <a:t>Finos e Espumantes</a:t>
            </a:r>
          </a:p>
          <a:p>
            <a:r>
              <a:rPr lang="pt-BR" sz="2400" dirty="0" smtClean="0">
                <a:solidFill>
                  <a:schemeClr val="tx2"/>
                </a:solidFill>
              </a:rPr>
              <a:t>100 Milhões de litros de </a:t>
            </a:r>
            <a:r>
              <a:rPr lang="pt-BR" sz="2400" b="1" dirty="0" smtClean="0">
                <a:solidFill>
                  <a:schemeClr val="tx2"/>
                </a:solidFill>
              </a:rPr>
              <a:t>Suco Integral</a:t>
            </a:r>
          </a:p>
          <a:p>
            <a:r>
              <a:rPr lang="pt-BR" sz="2400" dirty="0" smtClean="0">
                <a:solidFill>
                  <a:schemeClr val="tx2"/>
                </a:solidFill>
              </a:rPr>
              <a:t>35 Mil Toneladas de </a:t>
            </a:r>
            <a:r>
              <a:rPr lang="pt-BR" sz="2400" b="1" dirty="0" smtClean="0">
                <a:solidFill>
                  <a:schemeClr val="tx2"/>
                </a:solidFill>
              </a:rPr>
              <a:t>Suco Concentrado</a:t>
            </a:r>
          </a:p>
          <a:p>
            <a:endParaRPr lang="pt-BR" sz="1600" b="1" u="sng" dirty="0" smtClean="0">
              <a:solidFill>
                <a:srgbClr val="FF0000"/>
              </a:solidFill>
            </a:endParaRPr>
          </a:p>
          <a:p>
            <a:r>
              <a:rPr lang="pt-BR" sz="2400" b="1" u="sng" dirty="0" smtClean="0">
                <a:solidFill>
                  <a:schemeClr val="tx2"/>
                </a:solidFill>
              </a:rPr>
              <a:t>Área Plantada no Brasil</a:t>
            </a:r>
          </a:p>
          <a:p>
            <a:r>
              <a:rPr lang="pt-BR" sz="2400" dirty="0" smtClean="0">
                <a:solidFill>
                  <a:schemeClr val="tx2"/>
                </a:solidFill>
              </a:rPr>
              <a:t>10 Mil ha de vinhedos </a:t>
            </a:r>
            <a:r>
              <a:rPr lang="pt-BR" sz="2400" b="1" i="1" dirty="0" err="1" smtClean="0">
                <a:solidFill>
                  <a:schemeClr val="tx2"/>
                </a:solidFill>
              </a:rPr>
              <a:t>Vitis</a:t>
            </a:r>
            <a:r>
              <a:rPr lang="pt-BR" sz="2400" b="1" i="1" dirty="0" smtClean="0">
                <a:solidFill>
                  <a:schemeClr val="tx2"/>
                </a:solidFill>
              </a:rPr>
              <a:t> </a:t>
            </a:r>
            <a:r>
              <a:rPr lang="pt-BR" sz="2400" b="1" i="1" dirty="0" err="1" smtClean="0">
                <a:solidFill>
                  <a:schemeClr val="tx2"/>
                </a:solidFill>
              </a:rPr>
              <a:t>vinifera</a:t>
            </a:r>
            <a:endParaRPr lang="pt-BR" sz="2400" b="1" i="1" dirty="0" smtClean="0">
              <a:solidFill>
                <a:schemeClr val="tx2"/>
              </a:solidFill>
            </a:endParaRPr>
          </a:p>
          <a:p>
            <a:r>
              <a:rPr lang="pt-BR" sz="2400" dirty="0" smtClean="0">
                <a:solidFill>
                  <a:schemeClr val="tx2"/>
                </a:solidFill>
              </a:rPr>
              <a:t>32 Mil ha de </a:t>
            </a:r>
            <a:r>
              <a:rPr lang="pt-BR" sz="2400" b="1" i="1" dirty="0" err="1" smtClean="0">
                <a:solidFill>
                  <a:schemeClr val="tx2"/>
                </a:solidFill>
              </a:rPr>
              <a:t>Vitis</a:t>
            </a:r>
            <a:r>
              <a:rPr lang="pt-BR" sz="2400" b="1" i="1" dirty="0" smtClean="0">
                <a:solidFill>
                  <a:schemeClr val="tx2"/>
                </a:solidFill>
              </a:rPr>
              <a:t> </a:t>
            </a:r>
            <a:r>
              <a:rPr lang="pt-BR" sz="2400" b="1" i="1" dirty="0" err="1" smtClean="0">
                <a:solidFill>
                  <a:schemeClr val="tx2"/>
                </a:solidFill>
              </a:rPr>
              <a:t>labrusca</a:t>
            </a:r>
            <a:r>
              <a:rPr lang="pt-BR" sz="2400" b="1" i="1" dirty="0" smtClean="0">
                <a:solidFill>
                  <a:schemeClr val="tx2"/>
                </a:solidFill>
              </a:rPr>
              <a:t> </a:t>
            </a:r>
            <a:r>
              <a:rPr lang="pt-BR" sz="2400" dirty="0" smtClean="0">
                <a:solidFill>
                  <a:schemeClr val="tx2"/>
                </a:solidFill>
              </a:rPr>
              <a:t>(Suco e Vinho de Mesa)</a:t>
            </a:r>
          </a:p>
          <a:p>
            <a:r>
              <a:rPr lang="pt-BR" sz="2400" dirty="0" smtClean="0">
                <a:solidFill>
                  <a:schemeClr val="tx2"/>
                </a:solidFill>
              </a:rPr>
              <a:t>40 mil ha de vinhedos para uvas </a:t>
            </a:r>
            <a:r>
              <a:rPr lang="pt-BR" sz="2400" b="1" i="1" dirty="0" smtClean="0">
                <a:solidFill>
                  <a:schemeClr val="tx2"/>
                </a:solidFill>
              </a:rPr>
              <a:t>In natura</a:t>
            </a:r>
            <a:r>
              <a:rPr lang="pt-BR" sz="2400" i="1" dirty="0" smtClean="0">
                <a:solidFill>
                  <a:schemeClr val="tx2"/>
                </a:solidFill>
              </a:rPr>
              <a:t>.</a:t>
            </a:r>
            <a:endParaRPr lang="pt-BR" sz="2400" dirty="0">
              <a:solidFill>
                <a:schemeClr val="tx2"/>
              </a:solidFill>
            </a:endParaRPr>
          </a:p>
        </p:txBody>
      </p:sp>
      <p:sp>
        <p:nvSpPr>
          <p:cNvPr id="7" name="AutoShape 2" descr="Resultado de imagem para bandeira do brasi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AutoShape 4" descr="Resultado de imagem para bandeira do brasi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30" name="Picture 6" descr="http://www.infoescola.com/wp-content/uploads/2011/02/bandeira-do-brasi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7" y="63810"/>
            <a:ext cx="1513022" cy="1048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75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C:\Users\User\Desktop\BI - 1\IMG_713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57" t="11075" r="7942" b="3485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8200" y="-5711"/>
            <a:ext cx="910850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/>
              <a:t>     </a:t>
            </a:r>
            <a:r>
              <a:rPr lang="pt-BR" sz="5400" b="1" dirty="0" smtClean="0">
                <a:solidFill>
                  <a:schemeClr val="tx2"/>
                </a:solidFill>
              </a:rPr>
              <a:t>Setor Vitivinícola</a:t>
            </a:r>
          </a:p>
          <a:p>
            <a:endParaRPr lang="pt-BR" sz="1000" dirty="0" smtClean="0"/>
          </a:p>
          <a:p>
            <a:endParaRPr lang="pt-BR" sz="1400" dirty="0" smtClean="0"/>
          </a:p>
          <a:p>
            <a:r>
              <a:rPr lang="pt-BR" sz="2400" b="1" u="sng" dirty="0" smtClean="0">
                <a:solidFill>
                  <a:schemeClr val="tx2"/>
                </a:solidFill>
              </a:rPr>
              <a:t>Produção </a:t>
            </a:r>
          </a:p>
          <a:p>
            <a:r>
              <a:rPr lang="pt-BR" sz="2400" b="1" dirty="0" smtClean="0">
                <a:solidFill>
                  <a:schemeClr val="tx2"/>
                </a:solidFill>
              </a:rPr>
              <a:t>20 mil estabelecimento vitícolas</a:t>
            </a:r>
          </a:p>
          <a:p>
            <a:r>
              <a:rPr lang="pt-BR" sz="2400" b="1" dirty="0" smtClean="0">
                <a:solidFill>
                  <a:schemeClr val="tx2"/>
                </a:solidFill>
              </a:rPr>
              <a:t>1.100 vinícolas e engarrafadores (90% </a:t>
            </a:r>
            <a:r>
              <a:rPr lang="pt-BR" sz="2400" b="1" dirty="0" err="1" smtClean="0">
                <a:solidFill>
                  <a:schemeClr val="tx2"/>
                </a:solidFill>
              </a:rPr>
              <a:t>MPEs</a:t>
            </a:r>
            <a:r>
              <a:rPr lang="pt-BR" sz="2400" b="1" dirty="0" smtClean="0">
                <a:solidFill>
                  <a:schemeClr val="tx2"/>
                </a:solidFill>
              </a:rPr>
              <a:t>)</a:t>
            </a:r>
          </a:p>
          <a:p>
            <a:r>
              <a:rPr lang="pt-BR" sz="2400" b="1" dirty="0" smtClean="0">
                <a:solidFill>
                  <a:schemeClr val="tx2"/>
                </a:solidFill>
              </a:rPr>
              <a:t>85% da produção de Uvas por Agricultores Familiares</a:t>
            </a:r>
          </a:p>
          <a:p>
            <a:r>
              <a:rPr lang="pt-BR" sz="2400" b="1" dirty="0" smtClean="0">
                <a:solidFill>
                  <a:schemeClr val="tx2"/>
                </a:solidFill>
              </a:rPr>
              <a:t>2,5 hectares por propriedade vitícola</a:t>
            </a:r>
          </a:p>
          <a:p>
            <a:r>
              <a:rPr lang="pt-BR" sz="2400" b="1" dirty="0" smtClean="0">
                <a:solidFill>
                  <a:schemeClr val="tx2"/>
                </a:solidFill>
              </a:rPr>
              <a:t>100 mil postos de trabalho</a:t>
            </a:r>
          </a:p>
          <a:p>
            <a:endParaRPr lang="pt-BR" sz="2400" b="1" dirty="0" smtClean="0">
              <a:solidFill>
                <a:schemeClr val="tx2"/>
              </a:solidFill>
            </a:endParaRPr>
          </a:p>
          <a:p>
            <a:endParaRPr lang="pt-BR" sz="1600" b="1" u="sng" dirty="0" smtClean="0">
              <a:solidFill>
                <a:srgbClr val="FF0000"/>
              </a:solidFill>
            </a:endParaRPr>
          </a:p>
        </p:txBody>
      </p:sp>
      <p:sp>
        <p:nvSpPr>
          <p:cNvPr id="7" name="AutoShape 2" descr="Resultado de imagem para bandeira do brasi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AutoShape 4" descr="Resultado de imagem para bandeira do brasi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30" name="Picture 6" descr="http://www.infoescola.com/wp-content/uploads/2011/02/bandeira-do-brasil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7" y="63810"/>
            <a:ext cx="1513022" cy="1048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61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9" y="862722"/>
            <a:ext cx="8992753" cy="5539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2267744" y="1242794"/>
            <a:ext cx="6624736" cy="654744"/>
          </a:xfrm>
          <a:prstGeom prst="rightArrow">
            <a:avLst>
              <a:gd name="adj1" fmla="val 50000"/>
              <a:gd name="adj2" fmla="val 268290"/>
            </a:avLst>
          </a:prstGeom>
          <a:solidFill>
            <a:srgbClr val="00B050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Média: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559 milhões kg</a:t>
            </a:r>
            <a:endParaRPr kumimoji="0" lang="pt-BR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 de Texto 2"/>
          <p:cNvSpPr txBox="1">
            <a:spLocks noChangeArrowheads="1"/>
          </p:cNvSpPr>
          <p:nvPr/>
        </p:nvSpPr>
        <p:spPr bwMode="auto">
          <a:xfrm>
            <a:off x="2383296" y="4570842"/>
            <a:ext cx="1950935" cy="370326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97470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Média: 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473 milhões kg</a:t>
            </a:r>
            <a:endParaRPr kumimoji="0" 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 de Texto 2"/>
          <p:cNvSpPr txBox="1">
            <a:spLocks noChangeArrowheads="1"/>
          </p:cNvSpPr>
          <p:nvPr/>
        </p:nvSpPr>
        <p:spPr bwMode="auto">
          <a:xfrm>
            <a:off x="4585065" y="3965119"/>
            <a:ext cx="2003159" cy="399985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97470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Média: 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538 milhões kg</a:t>
            </a:r>
            <a:endParaRPr kumimoji="0" 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 de Texto 2"/>
          <p:cNvSpPr txBox="1">
            <a:spLocks noChangeArrowheads="1"/>
          </p:cNvSpPr>
          <p:nvPr/>
        </p:nvSpPr>
        <p:spPr bwMode="auto">
          <a:xfrm>
            <a:off x="6804248" y="3356992"/>
            <a:ext cx="1944216" cy="360040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974706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Média: 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665 milhões kg</a:t>
            </a:r>
            <a:endParaRPr kumimoji="0" 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12033" y="6446363"/>
            <a:ext cx="4542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Fonte: </a:t>
            </a:r>
            <a:r>
              <a:rPr lang="pt-BR" dirty="0"/>
              <a:t>Cadastro Vinícola – IBRAVIN/SAP/MAPA</a:t>
            </a:r>
          </a:p>
        </p:txBody>
      </p:sp>
    </p:spTree>
    <p:extLst>
      <p:ext uri="{BB962C8B-B14F-4D97-AF65-F5344CB8AC3E}">
        <p14:creationId xmlns:p14="http://schemas.microsoft.com/office/powerpoint/2010/main" val="330102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5" y="218775"/>
            <a:ext cx="9085711" cy="5946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7199120" y="6492238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FF0000"/>
                </a:solidFill>
              </a:rPr>
              <a:t>-4,19%</a:t>
            </a:r>
            <a:endParaRPr lang="pt-BR" sz="1600" b="1" dirty="0">
              <a:solidFill>
                <a:srgbClr val="FF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5496" y="6536377"/>
            <a:ext cx="331236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Fonte: </a:t>
            </a:r>
            <a:r>
              <a:rPr lang="pt-BR" sz="1200" dirty="0" err="1" smtClean="0"/>
              <a:t>IBRAVIN</a:t>
            </a:r>
            <a:r>
              <a:rPr lang="pt-BR" sz="1200" dirty="0" smtClean="0"/>
              <a:t>/MAPA/</a:t>
            </a:r>
            <a:r>
              <a:rPr lang="pt-BR" sz="1200" dirty="0" err="1" smtClean="0"/>
              <a:t>SEAPA</a:t>
            </a:r>
            <a:r>
              <a:rPr lang="pt-BR" sz="1200" dirty="0" smtClean="0"/>
              <a:t> – Cadastro Vinícola</a:t>
            </a:r>
            <a:endParaRPr lang="pt-BR" sz="1200" dirty="0"/>
          </a:p>
        </p:txBody>
      </p:sp>
      <p:sp>
        <p:nvSpPr>
          <p:cNvPr id="5" name="Seta em curva para cima 4"/>
          <p:cNvSpPr/>
          <p:nvPr/>
        </p:nvSpPr>
        <p:spPr>
          <a:xfrm>
            <a:off x="6983096" y="6102124"/>
            <a:ext cx="1216152" cy="417410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99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4DE35-3513-4BAE-85F6-88C0AFC533CA}" type="datetime10">
              <a:rPr lang="pt-BR" smtClean="0"/>
              <a:t>09:24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7164288" y="6453336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solidFill>
                  <a:srgbClr val="FF0000"/>
                </a:solidFill>
              </a:rPr>
              <a:t>-3,98%</a:t>
            </a:r>
            <a:endParaRPr lang="pt-BR" sz="1600" b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5" y="188640"/>
            <a:ext cx="9085711" cy="5946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eta em curva para cima 4"/>
          <p:cNvSpPr/>
          <p:nvPr/>
        </p:nvSpPr>
        <p:spPr>
          <a:xfrm>
            <a:off x="6901208" y="6035926"/>
            <a:ext cx="1216152" cy="417410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5496" y="6464369"/>
            <a:ext cx="331236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Fonte: </a:t>
            </a:r>
            <a:r>
              <a:rPr lang="pt-BR" sz="1200" dirty="0" err="1" smtClean="0"/>
              <a:t>IBRAVIN</a:t>
            </a:r>
            <a:r>
              <a:rPr lang="pt-BR" sz="1200" dirty="0" smtClean="0"/>
              <a:t>/MAPA/</a:t>
            </a:r>
            <a:r>
              <a:rPr lang="pt-BR" sz="1200" dirty="0" err="1" smtClean="0"/>
              <a:t>SEAPA</a:t>
            </a:r>
            <a:r>
              <a:rPr lang="pt-BR" sz="1200" dirty="0" smtClean="0"/>
              <a:t> – Cadastro Vinícola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408553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7308304" y="6453336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002060"/>
                </a:solidFill>
              </a:rPr>
              <a:t>5,52%</a:t>
            </a:r>
            <a:endParaRPr lang="pt-BR" sz="1600" b="1" dirty="0">
              <a:solidFill>
                <a:srgbClr val="00206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5" y="119471"/>
            <a:ext cx="9085711" cy="5946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eta em curva para cima 4"/>
          <p:cNvSpPr/>
          <p:nvPr/>
        </p:nvSpPr>
        <p:spPr>
          <a:xfrm>
            <a:off x="7092280" y="6035926"/>
            <a:ext cx="1216152" cy="417410"/>
          </a:xfrm>
          <a:prstGeom prst="curvedUp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5496" y="6464369"/>
            <a:ext cx="331236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Fonte: </a:t>
            </a:r>
            <a:r>
              <a:rPr lang="pt-BR" sz="1200" dirty="0" err="1" smtClean="0"/>
              <a:t>IBRAVIN</a:t>
            </a:r>
            <a:r>
              <a:rPr lang="pt-BR" sz="1200" dirty="0" smtClean="0"/>
              <a:t>/MAPA/</a:t>
            </a:r>
            <a:r>
              <a:rPr lang="pt-BR" sz="1200" dirty="0" err="1" smtClean="0"/>
              <a:t>SEAPA</a:t>
            </a:r>
            <a:r>
              <a:rPr lang="pt-BR" sz="1200" dirty="0" smtClean="0"/>
              <a:t> – Cadastro Vinícola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52318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11260</TotalTime>
  <Words>405</Words>
  <Application>Microsoft Office PowerPoint</Application>
  <PresentationFormat>Apresentação na tela (4:3)</PresentationFormat>
  <Paragraphs>68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15</vt:i4>
      </vt:variant>
    </vt:vector>
  </HeadingPairs>
  <TitlesOfParts>
    <vt:vector size="18" baseType="lpstr">
      <vt:lpstr>Tema do Office</vt:lpstr>
      <vt:lpstr>Spring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Dirceu Scottá  Presidente da UVIBRA (54) 99815920  Hélio Marchioro Diretor Executivo FECOVINHHO (54) 84021816  Julio Fante Diretor do Sindivinho – RS  (54) 9973.0134  Carlos Raimundo Paviani Diretor Executivo Fone: 54 3455 1800 E-mail: paviani@ibravin.org.br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ibravin</dc:creator>
  <cp:lastModifiedBy>Ibravin</cp:lastModifiedBy>
  <cp:revision>361</cp:revision>
  <cp:lastPrinted>2015-03-04T17:52:39Z</cp:lastPrinted>
  <dcterms:created xsi:type="dcterms:W3CDTF">2013-11-05T20:09:20Z</dcterms:created>
  <dcterms:modified xsi:type="dcterms:W3CDTF">2015-10-14T12:28:57Z</dcterms:modified>
</cp:coreProperties>
</file>