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61" r:id="rId2"/>
    <p:sldId id="257" r:id="rId3"/>
    <p:sldId id="258" r:id="rId4"/>
    <p:sldId id="262" r:id="rId5"/>
    <p:sldId id="279" r:id="rId6"/>
    <p:sldId id="303" r:id="rId7"/>
    <p:sldId id="280" r:id="rId8"/>
    <p:sldId id="302" r:id="rId9"/>
    <p:sldId id="263" r:id="rId10"/>
    <p:sldId id="301" r:id="rId11"/>
    <p:sldId id="265" r:id="rId12"/>
    <p:sldId id="266" r:id="rId13"/>
    <p:sldId id="267" r:id="rId14"/>
    <p:sldId id="272" r:id="rId15"/>
    <p:sldId id="273" r:id="rId16"/>
    <p:sldId id="274" r:id="rId17"/>
    <p:sldId id="300" r:id="rId18"/>
    <p:sldId id="275" r:id="rId19"/>
    <p:sldId id="276" r:id="rId20"/>
    <p:sldId id="305" r:id="rId21"/>
    <p:sldId id="281" r:id="rId22"/>
    <p:sldId id="298" r:id="rId23"/>
    <p:sldId id="283" r:id="rId24"/>
    <p:sldId id="284" r:id="rId25"/>
    <p:sldId id="259" r:id="rId26"/>
    <p:sldId id="304" r:id="rId27"/>
    <p:sldId id="299" r:id="rId28"/>
    <p:sldId id="288" r:id="rId29"/>
    <p:sldId id="282" r:id="rId30"/>
    <p:sldId id="277" r:id="rId31"/>
    <p:sldId id="269" r:id="rId32"/>
    <p:sldId id="270" r:id="rId33"/>
    <p:sldId id="271" r:id="rId34"/>
    <p:sldId id="292" r:id="rId35"/>
    <p:sldId id="287" r:id="rId36"/>
    <p:sldId id="286" r:id="rId37"/>
    <p:sldId id="256" r:id="rId38"/>
    <p:sldId id="289" r:id="rId39"/>
    <p:sldId id="291" r:id="rId40"/>
    <p:sldId id="260" r:id="rId41"/>
    <p:sldId id="293" r:id="rId42"/>
    <p:sldId id="296" r:id="rId43"/>
    <p:sldId id="294" r:id="rId44"/>
    <p:sldId id="295" r:id="rId45"/>
    <p:sldId id="290" r:id="rId46"/>
    <p:sldId id="285" r:id="rId47"/>
    <p:sldId id="307" r:id="rId48"/>
    <p:sldId id="311" r:id="rId49"/>
    <p:sldId id="310" r:id="rId50"/>
    <p:sldId id="306" r:id="rId51"/>
    <p:sldId id="308" r:id="rId52"/>
    <p:sldId id="278" r:id="rId5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8474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38" y="4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6/26/2019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6/26/2019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6/26/2019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6/26/2019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6/26/2019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6/26/2019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6/26/2019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hyperlink" Target="http://www.google.com.br/url?sa=i&amp;rct=j&amp;q=&amp;esrc=s&amp;frm=1&amp;source=images&amp;cd=&amp;cad=rja&amp;docid=B0DA46gRsMLecM&amp;tbnid=ad1GBCrF0wrXFM:&amp;ved=0CAUQjRw&amp;url=http%3A%2F%2Fradio-ciencia.blogspot.com%2F2010%2F02%2Fpesquisadora-da-ufma-desenvolve-estudos.html&amp;ei=0ZqfUoz_FfSksQTZl4HgDg&amp;bvm=bv.57155469,d.cWc&amp;psig=AFQjCNGMI4D29ljayGK5fnpymCpAubgiVg&amp;ust=1386277892096039" TargetMode="Externa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 </a:t>
            </a:r>
            <a:r>
              <a:rPr lang="pt-BR" b="1" dirty="0" err="1" smtClean="0"/>
              <a:t>Reduçao</a:t>
            </a:r>
            <a:r>
              <a:rPr lang="pt-BR" b="1" dirty="0" smtClean="0"/>
              <a:t> da Maioridade Penal</a:t>
            </a:r>
            <a:r>
              <a:rPr lang="pt-BR" dirty="0" smtClean="0"/>
              <a:t> –</a:t>
            </a:r>
            <a:br>
              <a:rPr lang="pt-BR" dirty="0" smtClean="0"/>
            </a:br>
            <a:r>
              <a:rPr lang="pt-BR" b="1" dirty="0" smtClean="0"/>
              <a:t>Senado Federal</a:t>
            </a:r>
            <a:endParaRPr lang="pt-BR" b="1" dirty="0"/>
          </a:p>
        </p:txBody>
      </p:sp>
      <p:sp>
        <p:nvSpPr>
          <p:cNvPr id="4" name="Espaço Reservado para Conteúdo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761493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https://observatorio3setor.org.br/wp-content/uploads/2018/04/crian%C3%A7a1-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886" y="0"/>
            <a:ext cx="8976049" cy="6792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47775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 descr="OgAAAMLT4aOhzKxFcs_iiinkHXWlAhEidJ99LkXzy1zu4Fe9ih6bZJvzQ7L1pzKoA9DuIlbkQK5Y3UGC0C48B5ec3bcAm1T1UFX6v0fvwdaGxbHsHoh-2p4UUAM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6952" y="0"/>
            <a:ext cx="6553200" cy="69239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285514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OgAAAMpVMCMVHwtbjSbF75EArSCfQynNpTERKyTX3rzeGoczpB_wtN9uiZ58-czEjlYtR6v7MvtPZBcI2Zmrw1jTUFwAm1T1UAokq8C0Gr7e6j-ovL1sNRUZHeyV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2108" y="0"/>
            <a:ext cx="752783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706126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OgAAAHKgeV3opKnxIFQbq5bGRTrbl06MI5Ztu6WKFim-Rfnhulv6EPhtYYDu6TJYIu7hJatS_gee3pXI9G77KXq_rlQAm1T1UBf1aFQfJyMMcEHVKQ1EJboadKv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6638" y="1"/>
            <a:ext cx="578000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495291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negros_grand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6764" y="0"/>
            <a:ext cx="731472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817661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5379" y="1"/>
            <a:ext cx="710324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378374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3810" y="0"/>
            <a:ext cx="709059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874682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 descr="C:\Users\deise.benedito.MDH\Documents\prisões-activistas-angol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159" y="7938"/>
            <a:ext cx="8668138" cy="685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069566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ço Reservado para Conteúdo 3" descr="escravidao no brasil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8288" y="1"/>
            <a:ext cx="721033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963992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7304" y="1"/>
            <a:ext cx="680938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010750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399" y="0"/>
            <a:ext cx="556726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078317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Resultado de imagem para young blac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160" y="111967"/>
            <a:ext cx="8509517" cy="6746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76309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9891" y="0"/>
            <a:ext cx="691197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076414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765111" y="933061"/>
            <a:ext cx="765620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/>
              <a:t> </a:t>
            </a:r>
            <a:r>
              <a:rPr lang="pt-BR" sz="3600" b="1" dirty="0" smtClean="0"/>
              <a:t>incluir </a:t>
            </a:r>
            <a:r>
              <a:rPr lang="pt-BR" sz="3600" b="1" dirty="0"/>
              <a:t>1, 5 milhão de crianças nas </a:t>
            </a:r>
            <a:r>
              <a:rPr lang="pt-BR" sz="3600" b="1" dirty="0" smtClean="0"/>
              <a:t>creches</a:t>
            </a:r>
          </a:p>
          <a:p>
            <a:endParaRPr lang="pt-BR" sz="3600" b="1" dirty="0"/>
          </a:p>
          <a:p>
            <a:endParaRPr lang="pt-BR" sz="3600" b="1" dirty="0" smtClean="0"/>
          </a:p>
          <a:p>
            <a:r>
              <a:rPr lang="pt-BR" sz="3600" b="1" dirty="0" smtClean="0"/>
              <a:t>300 </a:t>
            </a:r>
            <a:r>
              <a:rPr lang="pt-BR" sz="3600" b="1" dirty="0"/>
              <a:t>mil crianças na </a:t>
            </a:r>
            <a:r>
              <a:rPr lang="pt-BR" sz="3600" b="1" dirty="0" smtClean="0"/>
              <a:t>pré-escola</a:t>
            </a:r>
          </a:p>
          <a:p>
            <a:endParaRPr lang="pt-BR" sz="3600" b="1" dirty="0"/>
          </a:p>
          <a:p>
            <a:r>
              <a:rPr lang="pt-BR" sz="3600" b="1" dirty="0" smtClean="0"/>
              <a:t>Mais </a:t>
            </a:r>
            <a:r>
              <a:rPr lang="pt-BR" sz="3600" b="1" dirty="0"/>
              <a:t>de 500 mil no ensino fundamental</a:t>
            </a:r>
          </a:p>
          <a:p>
            <a:endParaRPr lang="pt-BR" sz="3600" b="1" dirty="0" smtClean="0"/>
          </a:p>
          <a:p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067791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lack-baby-by-clarence-gos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3074" y="0"/>
            <a:ext cx="68900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5731981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2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625" y="1"/>
            <a:ext cx="678849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3935291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trabalho%20infanti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2683" y="0"/>
            <a:ext cx="63373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6623482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Resultado de imagem para crianÃ§as africana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879" y="0"/>
            <a:ext cx="853751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679156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1147665" y="457200"/>
            <a:ext cx="7996335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dirty="0">
                <a:solidFill>
                  <a:srgbClr val="373737"/>
                </a:solidFill>
                <a:latin typeface="Helvetica Neue"/>
              </a:rPr>
              <a:t> </a:t>
            </a:r>
            <a:r>
              <a:rPr lang="pt-BR" sz="3200" dirty="0">
                <a:solidFill>
                  <a:srgbClr val="373737"/>
                </a:solidFill>
                <a:latin typeface="Helvetica Neue"/>
              </a:rPr>
              <a:t>ECA prevê seis medidas educativas</a:t>
            </a:r>
            <a:r>
              <a:rPr lang="pt-BR" sz="3200" dirty="0" smtClean="0">
                <a:solidFill>
                  <a:srgbClr val="373737"/>
                </a:solidFill>
                <a:latin typeface="Helvetica Neue"/>
              </a:rPr>
              <a:t>:</a:t>
            </a:r>
          </a:p>
          <a:p>
            <a:pPr algn="just"/>
            <a:r>
              <a:rPr lang="pt-BR" sz="3200" dirty="0" smtClean="0">
                <a:solidFill>
                  <a:srgbClr val="373737"/>
                </a:solidFill>
                <a:latin typeface="Helvetica Neue"/>
              </a:rPr>
              <a:t>    	advertência</a:t>
            </a:r>
          </a:p>
          <a:p>
            <a:pPr algn="just"/>
            <a:r>
              <a:rPr lang="pt-BR" sz="3200" dirty="0" smtClean="0">
                <a:solidFill>
                  <a:srgbClr val="373737"/>
                </a:solidFill>
                <a:latin typeface="Helvetica Neue"/>
              </a:rPr>
              <a:t>	obrigação </a:t>
            </a:r>
            <a:r>
              <a:rPr lang="pt-BR" sz="3200" dirty="0">
                <a:solidFill>
                  <a:srgbClr val="373737"/>
                </a:solidFill>
                <a:latin typeface="Helvetica Neue"/>
              </a:rPr>
              <a:t>de reparar o </a:t>
            </a:r>
            <a:r>
              <a:rPr lang="pt-BR" sz="3200" dirty="0" smtClean="0">
                <a:solidFill>
                  <a:srgbClr val="373737"/>
                </a:solidFill>
                <a:latin typeface="Helvetica Neue"/>
              </a:rPr>
              <a:t>dano </a:t>
            </a:r>
          </a:p>
          <a:p>
            <a:pPr algn="just"/>
            <a:r>
              <a:rPr lang="pt-BR" sz="3200" dirty="0" smtClean="0">
                <a:solidFill>
                  <a:srgbClr val="373737"/>
                </a:solidFill>
                <a:latin typeface="Helvetica Neue"/>
              </a:rPr>
              <a:t>	prestação </a:t>
            </a:r>
            <a:r>
              <a:rPr lang="pt-BR" sz="3200" dirty="0">
                <a:solidFill>
                  <a:srgbClr val="373737"/>
                </a:solidFill>
                <a:latin typeface="Helvetica Neue"/>
              </a:rPr>
              <a:t>de serviços à </a:t>
            </a:r>
            <a:r>
              <a:rPr lang="pt-BR" sz="3200" dirty="0" smtClean="0">
                <a:solidFill>
                  <a:srgbClr val="373737"/>
                </a:solidFill>
                <a:latin typeface="Helvetica Neue"/>
              </a:rPr>
              <a:t>comunidade 	liberdade </a:t>
            </a:r>
            <a:r>
              <a:rPr lang="pt-BR" sz="3200" dirty="0">
                <a:solidFill>
                  <a:srgbClr val="373737"/>
                </a:solidFill>
                <a:latin typeface="Helvetica Neue"/>
              </a:rPr>
              <a:t>assistida, </a:t>
            </a:r>
            <a:endParaRPr lang="pt-BR" sz="3200" dirty="0" smtClean="0">
              <a:solidFill>
                <a:srgbClr val="373737"/>
              </a:solidFill>
              <a:latin typeface="Helvetica Neue"/>
            </a:endParaRPr>
          </a:p>
          <a:p>
            <a:pPr algn="just"/>
            <a:r>
              <a:rPr lang="pt-BR" sz="3200" dirty="0" smtClean="0">
                <a:solidFill>
                  <a:srgbClr val="373737"/>
                </a:solidFill>
                <a:latin typeface="Helvetica Neue"/>
              </a:rPr>
              <a:t>	semiliberdade </a:t>
            </a:r>
          </a:p>
          <a:p>
            <a:pPr algn="just"/>
            <a:r>
              <a:rPr lang="pt-BR" sz="3200" dirty="0">
                <a:solidFill>
                  <a:srgbClr val="373737"/>
                </a:solidFill>
                <a:latin typeface="Helvetica Neue"/>
              </a:rPr>
              <a:t>	</a:t>
            </a:r>
            <a:r>
              <a:rPr lang="pt-BR" sz="3200" dirty="0" smtClean="0">
                <a:solidFill>
                  <a:srgbClr val="373737"/>
                </a:solidFill>
                <a:latin typeface="Helvetica Neue"/>
              </a:rPr>
              <a:t>internação.</a:t>
            </a:r>
          </a:p>
          <a:p>
            <a:pPr algn="just"/>
            <a:r>
              <a:rPr lang="pt-BR" sz="3200" dirty="0" smtClean="0">
                <a:solidFill>
                  <a:srgbClr val="373737"/>
                </a:solidFill>
                <a:latin typeface="Helvetica Neue"/>
              </a:rPr>
              <a:t> </a:t>
            </a:r>
            <a:r>
              <a:rPr lang="pt-BR" sz="3200" dirty="0">
                <a:solidFill>
                  <a:srgbClr val="373737"/>
                </a:solidFill>
                <a:latin typeface="Helvetica Neue"/>
              </a:rPr>
              <a:t>Recomenda que a medida seja aplicada de acordo com a capacidade de cumpri-la, as circunstâncias do fato e a </a:t>
            </a:r>
            <a:r>
              <a:rPr lang="pt-BR" sz="3200" u="sng" dirty="0">
                <a:solidFill>
                  <a:srgbClr val="373737"/>
                </a:solidFill>
                <a:latin typeface="Helvetica Neue"/>
              </a:rPr>
              <a:t>gravidade da infração</a:t>
            </a:r>
            <a:r>
              <a:rPr lang="pt-BR" u="sng" dirty="0">
                <a:solidFill>
                  <a:srgbClr val="373737"/>
                </a:solidFill>
                <a:latin typeface="Helvetica Neue"/>
              </a:rPr>
              <a:t>.</a:t>
            </a:r>
            <a:endParaRPr lang="pt-BR" u="sng" dirty="0"/>
          </a:p>
        </p:txBody>
      </p:sp>
    </p:spTree>
    <p:extLst>
      <p:ext uri="{BB962C8B-B14F-4D97-AF65-F5344CB8AC3E}">
        <p14:creationId xmlns:p14="http://schemas.microsoft.com/office/powerpoint/2010/main" val="39373045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Imagem relaciona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480" y="0"/>
            <a:ext cx="884380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035932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tortura_walterjavierrodrig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3163" y="0"/>
            <a:ext cx="661991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948900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OgAAAExY9Wk3Zz7Yz-lA95dwS3Ld8BGBKaXrRYWmRQgnTMJ8Qqmfkx9f-GAeQfluQsMXtU_kD4iHCtuhv1ZJg9-b8YoAm1T1UDs3sgXKx2eCuHZ_jyLPUFi7u2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7713" y="0"/>
            <a:ext cx="59769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5954779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motoboy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4967" y="0"/>
            <a:ext cx="703009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2952080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pedofilia-cartazes-transporte-mensage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2259" y="0"/>
            <a:ext cx="571967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2906297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encrypted-tbn2.gstatic.com/images?q=tbn:ANd9GcT7GxPhb5LW3BfhQ527qor-zYxLw1NpxFYbvgdWvK-FwHxJe_58rQ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8421" y="-98853"/>
            <a:ext cx="6335713" cy="69568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6243435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exploracao_sexual_infanti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9903" y="1"/>
            <a:ext cx="645022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9586189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Resultado de imagem para reduÃ§Ã£o da maioridade pena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540" y="0"/>
            <a:ext cx="849085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906964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394" y="0"/>
            <a:ext cx="78671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302921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68" y="0"/>
            <a:ext cx="85508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54096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entro de acolhimento do Degase com superlotaÃ§Ã£o: dois adolescentes dormem na mesma cama Foto: MÃ¡rcia Folett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321" y="0"/>
            <a:ext cx="873305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927420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Resultado de imagem para sistema socioeducativ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278" y="1"/>
            <a:ext cx="741783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661571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Resultado de imagem para reduÃ§Ã£o da maioridade pena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0"/>
            <a:ext cx="843487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32385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OgAAAKa6kScLfG9naN4XfImzsdGs3tkrBwsDJtzBmRG-olQGakMVsmnRmA46sSfAGJoYsrAo6DMVG6zmdBk3WfeTw6AAm1T1UMUVKpl6lSQw18XYY4L068IWzx_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9802" y="0"/>
            <a:ext cx="640873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117000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morador-de-rua-brasi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6501" y="1"/>
            <a:ext cx="715499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863223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Imagem relaciona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869" y="0"/>
            <a:ext cx="842554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893656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1045029" y="942392"/>
            <a:ext cx="8098971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/>
              <a:t>Os dados do Levantamento Anual referentes ao ano de 2015, consolidados pela Coordenação–Geral do SINASE, indicam um número total de </a:t>
            </a:r>
            <a:r>
              <a:rPr lang="pt-BR" b="1" dirty="0" smtClean="0"/>
              <a:t>26.209.</a:t>
            </a:r>
          </a:p>
          <a:p>
            <a:endParaRPr lang="pt-BR" b="1" dirty="0"/>
          </a:p>
          <a:p>
            <a:endParaRPr lang="pt-BR" b="1" dirty="0" smtClean="0"/>
          </a:p>
          <a:p>
            <a:endParaRPr lang="pt-BR" b="1" dirty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/>
          </a:p>
          <a:p>
            <a:r>
              <a:rPr lang="pt-BR" dirty="0" smtClean="0"/>
              <a:t> </a:t>
            </a:r>
            <a:r>
              <a:rPr lang="pt-BR" b="1" dirty="0" smtClean="0"/>
              <a:t>Idade adolescentes e jovens (12 a 21 anos) em restrição e privação de liberdade (internação, internação provisória e semiliberdade) na data de 30 de novembro de 2015.</a:t>
            </a:r>
          </a:p>
          <a:p>
            <a:endParaRPr lang="pt-BR" dirty="0"/>
          </a:p>
          <a:p>
            <a:endParaRPr lang="pt-BR" dirty="0" smtClean="0"/>
          </a:p>
          <a:p>
            <a:endParaRPr lang="pt-BR" dirty="0" smtClean="0"/>
          </a:p>
          <a:p>
            <a:r>
              <a:rPr lang="pt-BR" dirty="0" smtClean="0"/>
              <a:t>659 </a:t>
            </a:r>
            <a:r>
              <a:rPr lang="pt-BR" dirty="0"/>
              <a:t>(seiscentos e cinquenta e nove) adolescentes em outras modalidades de atendimento (atendimento inicial, internação sanção e medida </a:t>
            </a:r>
            <a:r>
              <a:rPr lang="pt-BR" dirty="0" smtClean="0"/>
              <a:t>protetiva.</a:t>
            </a:r>
          </a:p>
          <a:p>
            <a:r>
              <a:rPr lang="pt-BR" dirty="0" smtClean="0"/>
              <a:t>O total </a:t>
            </a:r>
            <a:r>
              <a:rPr lang="pt-BR" dirty="0"/>
              <a:t>geral de 26.868 </a:t>
            </a:r>
            <a:r>
              <a:rPr lang="pt-BR" dirty="0" smtClean="0"/>
              <a:t>adolescentes </a:t>
            </a:r>
            <a:r>
              <a:rPr lang="pt-BR" dirty="0"/>
              <a:t>e jovens incluídos no sistema.</a:t>
            </a:r>
          </a:p>
        </p:txBody>
      </p:sp>
    </p:spTree>
    <p:extLst>
      <p:ext uri="{BB962C8B-B14F-4D97-AF65-F5344CB8AC3E}">
        <p14:creationId xmlns:p14="http://schemas.microsoft.com/office/powerpoint/2010/main" val="4405485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files/conteudo/imagem/2018/11/e568b2350daef22e50d49c235ff10d3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204" y="270588"/>
            <a:ext cx="9144000" cy="6587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120879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http://www.cnj.jus.br/images/gifanimado/Estados-com-maior-proporcao-de-internos-provisorio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5535" y="0"/>
            <a:ext cx="752675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564414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Resultado de imagem para reduÃ§Ã£o da maioridade pena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383" y="0"/>
            <a:ext cx="800566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638760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5585" y="117388"/>
            <a:ext cx="6192837" cy="67406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5148004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https://media.newyorker.com/photos/590953e4c14b3c606c10433e/master/w_727,c_limit/rue-hunger-gam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167" y="0"/>
            <a:ext cx="837889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224868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 descr="Resultado de imagem para woman young blac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854" y="0"/>
            <a:ext cx="83975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530543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Imagem relaciona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846" y="0"/>
            <a:ext cx="8397550" cy="6923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52029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Reserva+da+Jaqueir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3940" y="1"/>
            <a:ext cx="615147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087614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Imagem relaciona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506" y="0"/>
            <a:ext cx="8425542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479579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Resultado de imagem para young black  school medicin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76" y="1"/>
            <a:ext cx="928395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421942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5454" y="0"/>
            <a:ext cx="638709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625383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Ãndia Wiranu TembÃ©, da aldeia Tekohaw, do estado do ParÃ¡, Brasil, no filme &quot;TainÃ¡ - A origem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8309" y="-74645"/>
            <a:ext cx="5452123" cy="6932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89546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395px-indio_patax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3333" y="0"/>
            <a:ext cx="561816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770688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South America | Portait of a young Kayapo girl with a decorated face, Brazi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7517" y="1"/>
            <a:ext cx="5022915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68718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OgAAAF0scqVIz6D6FCuKCTp0HAYwo-uma4o8_1EHXlINRTRpeqGyWAXyU5OptdSqvufv2e_--bRSkMABQhDKyvtmVm4Am1T1UJrJR5wVuqt0CstqtlbASHhA5dv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8357" y="0"/>
            <a:ext cx="5469924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48249289"/>
      </p:ext>
    </p:extLst>
  </p:cSld>
  <p:clrMapOvr>
    <a:masterClrMapping/>
  </p:clrMapOvr>
</p:sld>
</file>

<file path=ppt/theme/theme1.xml><?xml version="1.0" encoding="utf-8"?>
<a:theme xmlns:a="http://schemas.openxmlformats.org/drawingml/2006/main" name="Facetado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190</TotalTime>
  <Words>122</Words>
  <Application>Microsoft Office PowerPoint</Application>
  <PresentationFormat>Widescreen</PresentationFormat>
  <Paragraphs>28</Paragraphs>
  <Slides>52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52</vt:i4>
      </vt:variant>
    </vt:vector>
  </HeadingPairs>
  <TitlesOfParts>
    <vt:vector size="57" baseType="lpstr">
      <vt:lpstr>Arial</vt:lpstr>
      <vt:lpstr>Helvetica Neue</vt:lpstr>
      <vt:lpstr>Trebuchet MS</vt:lpstr>
      <vt:lpstr>Wingdings 3</vt:lpstr>
      <vt:lpstr>Facetado</vt:lpstr>
      <vt:lpstr> Reduçao da Maioridade Penal – Senado Federal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Camara dos Deputados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Deise Benedito</dc:creator>
  <cp:lastModifiedBy>Deise Benedito</cp:lastModifiedBy>
  <cp:revision>18</cp:revision>
  <dcterms:created xsi:type="dcterms:W3CDTF">2019-06-26T20:10:35Z</dcterms:created>
  <dcterms:modified xsi:type="dcterms:W3CDTF">2019-06-26T23:21:17Z</dcterms:modified>
</cp:coreProperties>
</file>