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7" r:id="rId3"/>
    <p:sldId id="258" r:id="rId4"/>
    <p:sldId id="262" r:id="rId5"/>
    <p:sldId id="279" r:id="rId6"/>
    <p:sldId id="303" r:id="rId7"/>
    <p:sldId id="280" r:id="rId8"/>
    <p:sldId id="302" r:id="rId9"/>
    <p:sldId id="263" r:id="rId10"/>
    <p:sldId id="301" r:id="rId11"/>
    <p:sldId id="265" r:id="rId12"/>
    <p:sldId id="266" r:id="rId13"/>
    <p:sldId id="267" r:id="rId14"/>
    <p:sldId id="272" r:id="rId15"/>
    <p:sldId id="273" r:id="rId16"/>
    <p:sldId id="274" r:id="rId17"/>
    <p:sldId id="300" r:id="rId18"/>
    <p:sldId id="275" r:id="rId19"/>
    <p:sldId id="276" r:id="rId20"/>
    <p:sldId id="305" r:id="rId21"/>
    <p:sldId id="281" r:id="rId22"/>
    <p:sldId id="298" r:id="rId23"/>
    <p:sldId id="283" r:id="rId24"/>
    <p:sldId id="284" r:id="rId25"/>
    <p:sldId id="259" r:id="rId26"/>
    <p:sldId id="304" r:id="rId27"/>
    <p:sldId id="299" r:id="rId28"/>
    <p:sldId id="288" r:id="rId29"/>
    <p:sldId id="282" r:id="rId30"/>
    <p:sldId id="277" r:id="rId31"/>
    <p:sldId id="269" r:id="rId32"/>
    <p:sldId id="270" r:id="rId33"/>
    <p:sldId id="271" r:id="rId34"/>
    <p:sldId id="292" r:id="rId35"/>
    <p:sldId id="287" r:id="rId36"/>
    <p:sldId id="286" r:id="rId37"/>
    <p:sldId id="256" r:id="rId38"/>
    <p:sldId id="289" r:id="rId39"/>
    <p:sldId id="291" r:id="rId40"/>
    <p:sldId id="260" r:id="rId41"/>
    <p:sldId id="293" r:id="rId42"/>
    <p:sldId id="296" r:id="rId43"/>
    <p:sldId id="294" r:id="rId44"/>
    <p:sldId id="295" r:id="rId45"/>
    <p:sldId id="290" r:id="rId46"/>
    <p:sldId id="285" r:id="rId47"/>
    <p:sldId id="307" r:id="rId48"/>
    <p:sldId id="311" r:id="rId49"/>
    <p:sldId id="310" r:id="rId50"/>
    <p:sldId id="306" r:id="rId51"/>
    <p:sldId id="308" r:id="rId52"/>
    <p:sldId id="278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.br/url?sa=i&amp;rct=j&amp;q=&amp;esrc=s&amp;frm=1&amp;source=images&amp;cd=&amp;cad=rja&amp;docid=B0DA46gRsMLecM&amp;tbnid=ad1GBCrF0wrXFM:&amp;ved=0CAUQjRw&amp;url=http%3A%2F%2Fradio-ciencia.blogspot.com%2F2010%2F02%2Fpesquisadora-da-ufma-desenvolve-estudos.html&amp;ei=0ZqfUoz_FfSksQTZl4HgDg&amp;bvm=bv.57155469,d.cWc&amp;psig=AFQjCNGMI4D29ljayGK5fnpymCpAubgiVg&amp;ust=1386277892096039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 </a:t>
            </a:r>
            <a:r>
              <a:rPr lang="pt-BR" b="1" dirty="0" err="1" smtClean="0"/>
              <a:t>Reduçao</a:t>
            </a:r>
            <a:r>
              <a:rPr lang="pt-BR" b="1" dirty="0" smtClean="0"/>
              <a:t> da Maioridade Penal</a:t>
            </a:r>
            <a:r>
              <a:rPr lang="pt-BR" dirty="0" smtClean="0"/>
              <a:t> –</a:t>
            </a:r>
            <a:br>
              <a:rPr lang="pt-BR" dirty="0" smtClean="0"/>
            </a:br>
            <a:r>
              <a:rPr lang="pt-BR" b="1" dirty="0" smtClean="0"/>
              <a:t>Senado Federal</a:t>
            </a:r>
            <a:endParaRPr lang="pt-BR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149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observatorio3setor.org.br/wp-content/uploads/2018/04/crian%C3%A7a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0"/>
            <a:ext cx="8976049" cy="679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777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OgAAAMLT4aOhzKxFcs_iiinkHXWlAhEidJ99LkXzy1zu4Fe9ih6bZJvzQ7L1pzKoA9DuIlbkQK5Y3UGC0C48B5ec3bcAm1T1UFX6v0fvwdaGxbHsHoh-2p4UUA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52" y="0"/>
            <a:ext cx="6553200" cy="692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551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gAAAMpVMCMVHwtbjSbF75EArSCfQynNpTERKyTX3rzeGoczpB_wtN9uiZ58-czEjlYtR6v7MvtPZBcI2Zmrw1jTUFwAm1T1UAokq8C0Gr7e6j-ovL1sNRUZHey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08" y="0"/>
            <a:ext cx="75278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612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gAAAHKgeV3opKnxIFQbq5bGRTrbl06MI5Ztu6WKFim-Rfnhulv6EPhtYYDu6TJYIu7hJatS_gee3pXI9G77KXq_rlQAm1T1UBf1aFQfJyMMcEHVKQ1EJboadKv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638" y="1"/>
            <a:ext cx="5780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529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egros_gran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64" y="0"/>
            <a:ext cx="73147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766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379" y="1"/>
            <a:ext cx="71032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837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10" y="0"/>
            <a:ext cx="70905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468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deise.benedito.MDH\Documents\prisões-activistas-ang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9" y="7938"/>
            <a:ext cx="8668138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956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3" descr="escravidao no bras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88" y="1"/>
            <a:ext cx="72103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399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04" y="1"/>
            <a:ext cx="68093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075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0"/>
            <a:ext cx="55672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831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Resultado de imagem para young bl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60" y="111967"/>
            <a:ext cx="8509517" cy="674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630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91" y="0"/>
            <a:ext cx="6911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641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65111" y="933061"/>
            <a:ext cx="765620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 </a:t>
            </a:r>
            <a:r>
              <a:rPr lang="pt-BR" sz="3600" b="1" dirty="0" smtClean="0"/>
              <a:t>incluir </a:t>
            </a:r>
            <a:r>
              <a:rPr lang="pt-BR" sz="3600" b="1" dirty="0"/>
              <a:t>1, 5 milhão de crianças nas </a:t>
            </a:r>
            <a:r>
              <a:rPr lang="pt-BR" sz="3600" b="1" dirty="0" smtClean="0"/>
              <a:t>creches</a:t>
            </a:r>
          </a:p>
          <a:p>
            <a:endParaRPr lang="pt-BR" sz="3600" b="1" dirty="0"/>
          </a:p>
          <a:p>
            <a:endParaRPr lang="pt-BR" sz="3600" b="1" dirty="0" smtClean="0"/>
          </a:p>
          <a:p>
            <a:r>
              <a:rPr lang="pt-BR" sz="3600" b="1" dirty="0" smtClean="0"/>
              <a:t>300 </a:t>
            </a:r>
            <a:r>
              <a:rPr lang="pt-BR" sz="3600" b="1" dirty="0"/>
              <a:t>mil crianças na </a:t>
            </a:r>
            <a:r>
              <a:rPr lang="pt-BR" sz="3600" b="1" dirty="0" smtClean="0"/>
              <a:t>pré-escola</a:t>
            </a:r>
          </a:p>
          <a:p>
            <a:endParaRPr lang="pt-BR" sz="3600" b="1" dirty="0"/>
          </a:p>
          <a:p>
            <a:r>
              <a:rPr lang="pt-BR" sz="3600" b="1" dirty="0" smtClean="0"/>
              <a:t>Mais </a:t>
            </a:r>
            <a:r>
              <a:rPr lang="pt-BR" sz="3600" b="1" dirty="0"/>
              <a:t>de 500 mil no ensino fundamental</a:t>
            </a:r>
          </a:p>
          <a:p>
            <a:endParaRPr lang="pt-BR" sz="3600" b="1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6779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ck-baby-by-clarence-g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074" y="0"/>
            <a:ext cx="6890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319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625" y="1"/>
            <a:ext cx="67884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352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rabalho%20infant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683" y="0"/>
            <a:ext cx="6337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234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Resultado de imagem para crianÃ§as africa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79" y="0"/>
            <a:ext cx="8537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791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47665" y="457200"/>
            <a:ext cx="799633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373737"/>
                </a:solidFill>
                <a:latin typeface="Helvetica Neue"/>
              </a:rPr>
              <a:t> </a:t>
            </a:r>
            <a:r>
              <a:rPr lang="pt-BR" sz="3200" dirty="0">
                <a:solidFill>
                  <a:srgbClr val="373737"/>
                </a:solidFill>
                <a:latin typeface="Helvetica Neue"/>
              </a:rPr>
              <a:t>ECA prevê seis medidas educativas</a:t>
            </a:r>
            <a:r>
              <a:rPr lang="pt-BR" sz="3200" dirty="0" smtClean="0">
                <a:solidFill>
                  <a:srgbClr val="373737"/>
                </a:solidFill>
                <a:latin typeface="Helvetica Neue"/>
              </a:rPr>
              <a:t>:</a:t>
            </a:r>
          </a:p>
          <a:p>
            <a:pPr algn="just"/>
            <a:r>
              <a:rPr lang="pt-BR" sz="3200" dirty="0" smtClean="0">
                <a:solidFill>
                  <a:srgbClr val="373737"/>
                </a:solidFill>
                <a:latin typeface="Helvetica Neue"/>
              </a:rPr>
              <a:t>    	advertência</a:t>
            </a:r>
          </a:p>
          <a:p>
            <a:pPr algn="just"/>
            <a:r>
              <a:rPr lang="pt-BR" sz="3200" dirty="0" smtClean="0">
                <a:solidFill>
                  <a:srgbClr val="373737"/>
                </a:solidFill>
                <a:latin typeface="Helvetica Neue"/>
              </a:rPr>
              <a:t>	obrigação </a:t>
            </a:r>
            <a:r>
              <a:rPr lang="pt-BR" sz="3200" dirty="0">
                <a:solidFill>
                  <a:srgbClr val="373737"/>
                </a:solidFill>
                <a:latin typeface="Helvetica Neue"/>
              </a:rPr>
              <a:t>de reparar o </a:t>
            </a:r>
            <a:r>
              <a:rPr lang="pt-BR" sz="3200" dirty="0" smtClean="0">
                <a:solidFill>
                  <a:srgbClr val="373737"/>
                </a:solidFill>
                <a:latin typeface="Helvetica Neue"/>
              </a:rPr>
              <a:t>dano </a:t>
            </a:r>
          </a:p>
          <a:p>
            <a:pPr algn="just"/>
            <a:r>
              <a:rPr lang="pt-BR" sz="3200" dirty="0" smtClean="0">
                <a:solidFill>
                  <a:srgbClr val="373737"/>
                </a:solidFill>
                <a:latin typeface="Helvetica Neue"/>
              </a:rPr>
              <a:t>	prestação </a:t>
            </a:r>
            <a:r>
              <a:rPr lang="pt-BR" sz="3200" dirty="0">
                <a:solidFill>
                  <a:srgbClr val="373737"/>
                </a:solidFill>
                <a:latin typeface="Helvetica Neue"/>
              </a:rPr>
              <a:t>de serviços à </a:t>
            </a:r>
            <a:r>
              <a:rPr lang="pt-BR" sz="3200" dirty="0" smtClean="0">
                <a:solidFill>
                  <a:srgbClr val="373737"/>
                </a:solidFill>
                <a:latin typeface="Helvetica Neue"/>
              </a:rPr>
              <a:t>comunidade 	liberdade </a:t>
            </a:r>
            <a:r>
              <a:rPr lang="pt-BR" sz="3200" dirty="0">
                <a:solidFill>
                  <a:srgbClr val="373737"/>
                </a:solidFill>
                <a:latin typeface="Helvetica Neue"/>
              </a:rPr>
              <a:t>assistida, </a:t>
            </a:r>
            <a:endParaRPr lang="pt-BR" sz="3200" dirty="0" smtClean="0">
              <a:solidFill>
                <a:srgbClr val="373737"/>
              </a:solidFill>
              <a:latin typeface="Helvetica Neue"/>
            </a:endParaRPr>
          </a:p>
          <a:p>
            <a:pPr algn="just"/>
            <a:r>
              <a:rPr lang="pt-BR" sz="3200" dirty="0" smtClean="0">
                <a:solidFill>
                  <a:srgbClr val="373737"/>
                </a:solidFill>
                <a:latin typeface="Helvetica Neue"/>
              </a:rPr>
              <a:t>	semiliberdade </a:t>
            </a:r>
          </a:p>
          <a:p>
            <a:pPr algn="just"/>
            <a:r>
              <a:rPr lang="pt-BR" sz="3200" dirty="0">
                <a:solidFill>
                  <a:srgbClr val="373737"/>
                </a:solidFill>
                <a:latin typeface="Helvetica Neue"/>
              </a:rPr>
              <a:t>	</a:t>
            </a:r>
            <a:r>
              <a:rPr lang="pt-BR" sz="3200" dirty="0" smtClean="0">
                <a:solidFill>
                  <a:srgbClr val="373737"/>
                </a:solidFill>
                <a:latin typeface="Helvetica Neue"/>
              </a:rPr>
              <a:t>internação.</a:t>
            </a:r>
          </a:p>
          <a:p>
            <a:pPr algn="just"/>
            <a:r>
              <a:rPr lang="pt-BR" sz="3200" dirty="0" smtClean="0">
                <a:solidFill>
                  <a:srgbClr val="373737"/>
                </a:solidFill>
                <a:latin typeface="Helvetica Neue"/>
              </a:rPr>
              <a:t> </a:t>
            </a:r>
            <a:r>
              <a:rPr lang="pt-BR" sz="3200" dirty="0">
                <a:solidFill>
                  <a:srgbClr val="373737"/>
                </a:solidFill>
                <a:latin typeface="Helvetica Neue"/>
              </a:rPr>
              <a:t>Recomenda que a medida seja aplicada de acordo com a capacidade de cumpri-la, as circunstâncias do fato e a </a:t>
            </a:r>
            <a:r>
              <a:rPr lang="pt-BR" sz="3200" u="sng" dirty="0">
                <a:solidFill>
                  <a:srgbClr val="373737"/>
                </a:solidFill>
                <a:latin typeface="Helvetica Neue"/>
              </a:rPr>
              <a:t>gravidade da infração</a:t>
            </a:r>
            <a:r>
              <a:rPr lang="pt-BR" u="sng" dirty="0">
                <a:solidFill>
                  <a:srgbClr val="373737"/>
                </a:solidFill>
                <a:latin typeface="Helvetica Neue"/>
              </a:rPr>
              <a:t>.</a:t>
            </a:r>
            <a:endParaRPr lang="pt-BR" u="sng" dirty="0"/>
          </a:p>
        </p:txBody>
      </p:sp>
    </p:spTree>
    <p:extLst>
      <p:ext uri="{BB962C8B-B14F-4D97-AF65-F5344CB8AC3E}">
        <p14:creationId xmlns:p14="http://schemas.microsoft.com/office/powerpoint/2010/main" val="393730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80" y="0"/>
            <a:ext cx="88438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359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ortura_walterjavierrodrig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163" y="0"/>
            <a:ext cx="661991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89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gAAAExY9Wk3Zz7Yz-lA95dwS3Ld8BGBKaXrRYWmRQgnTMJ8Qqmfkx9f-GAeQfluQsMXtU_kD4iHCtuhv1ZJg9-b8YoAm1T1UDs3sgXKx2eCuHZ_jyLPUFi7u2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13" y="0"/>
            <a:ext cx="5976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547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otobo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967" y="0"/>
            <a:ext cx="70300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520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edofilia-cartazes-transporte-mens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259" y="0"/>
            <a:ext cx="57196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062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2.gstatic.com/images?q=tbn:ANd9GcT7GxPhb5LW3BfhQ527qor-zYxLw1NpxFYbvgdWvK-FwHxJe_58r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421" y="-98853"/>
            <a:ext cx="6335713" cy="695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434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xploracao_sexual_infant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903" y="1"/>
            <a:ext cx="64502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861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esultado de imagem para reduÃ§Ã£o da maioridade pe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40" y="0"/>
            <a:ext cx="84908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069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94" y="0"/>
            <a:ext cx="7867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292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8" y="0"/>
            <a:ext cx="8550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40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entro de acolhimento do Degase com superlotaÃ§Ã£o: dois adolescentes dormem na mesma cama Foto: MÃ¡rcia Folet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21" y="0"/>
            <a:ext cx="87330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2742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esultado de imagem para sistema socioeduca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78" y="1"/>
            <a:ext cx="74178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6157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Resultado de imagem para reduÃ§Ã£o da maioridade pe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4348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23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gAAAKa6kScLfG9naN4XfImzsdGs3tkrBwsDJtzBmRG-olQGakMVsmnRmA46sSfAGJoYsrAo6DMVG6zmdBk3WfeTw6AAm1T1UMUVKpl6lSQw18XYY4L068IWzx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02" y="0"/>
            <a:ext cx="6408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700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orador-de-rua-bra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501" y="1"/>
            <a:ext cx="71549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6322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9" y="0"/>
            <a:ext cx="8425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9365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45029" y="942392"/>
            <a:ext cx="809897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Os dados do Levantamento Anual referentes ao ano de 2015, consolidados pela Coordenação–Geral do SINASE, indicam um número total de </a:t>
            </a:r>
            <a:r>
              <a:rPr lang="pt-BR" b="1" dirty="0" smtClean="0"/>
              <a:t>26.209.</a:t>
            </a:r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 </a:t>
            </a:r>
            <a:r>
              <a:rPr lang="pt-BR" b="1" dirty="0" smtClean="0"/>
              <a:t>Idade adolescentes e jovens (12 a 21 anos) em restrição e privação de liberdade (internação, internação provisória e semiliberdade) na data de 30 de novembro de 2015.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659 </a:t>
            </a:r>
            <a:r>
              <a:rPr lang="pt-BR" dirty="0"/>
              <a:t>(seiscentos e cinquenta e nove) adolescentes em outras modalidades de atendimento (atendimento inicial, internação sanção e medida </a:t>
            </a:r>
            <a:r>
              <a:rPr lang="pt-BR" dirty="0" smtClean="0"/>
              <a:t>protetiva.</a:t>
            </a:r>
          </a:p>
          <a:p>
            <a:r>
              <a:rPr lang="pt-BR" dirty="0" smtClean="0"/>
              <a:t>O total </a:t>
            </a:r>
            <a:r>
              <a:rPr lang="pt-BR" dirty="0"/>
              <a:t>geral de 26.868 </a:t>
            </a:r>
            <a:r>
              <a:rPr lang="pt-BR" dirty="0" smtClean="0"/>
              <a:t>adolescentes </a:t>
            </a:r>
            <a:r>
              <a:rPr lang="pt-BR" dirty="0"/>
              <a:t>e jovens incluídos no sistema.</a:t>
            </a:r>
          </a:p>
        </p:txBody>
      </p:sp>
    </p:spTree>
    <p:extLst>
      <p:ext uri="{BB962C8B-B14F-4D97-AF65-F5344CB8AC3E}">
        <p14:creationId xmlns:p14="http://schemas.microsoft.com/office/powerpoint/2010/main" val="440548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iles/conteudo/imagem/2018/11/e568b2350daef22e50d49c235ff10d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4" y="270588"/>
            <a:ext cx="9144000" cy="65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2087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cnj.jus.br/images/gifanimado/Estados-com-maior-proporcao-de-internos-provisori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35" y="0"/>
            <a:ext cx="75267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6441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esultado de imagem para reduÃ§Ã£o da maioridade pe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83" y="0"/>
            <a:ext cx="80056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3876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85" y="117388"/>
            <a:ext cx="6192837" cy="674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4800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media.newyorker.com/photos/590953e4c14b3c606c10433e/master/w_727,c_limit/rue-hunger-ga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7" y="0"/>
            <a:ext cx="8378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2486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Resultado de imagem para woman young bl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4" y="0"/>
            <a:ext cx="8397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3054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46" y="0"/>
            <a:ext cx="8397550" cy="69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20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serva+da+Jaquei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940" y="1"/>
            <a:ext cx="61514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8761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6" y="0"/>
            <a:ext cx="842554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7957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Resultado de imagem para young black  school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6" y="1"/>
            <a:ext cx="92839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2194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454" y="0"/>
            <a:ext cx="63870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538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Ãndia Wiranu TembÃ©, da aldeia Tekohaw, do estado do ParÃ¡, Brasil, no filme &quot;TainÃ¡ - A origem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309" y="-74645"/>
            <a:ext cx="5452123" cy="693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954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395px-indio_patax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33" y="0"/>
            <a:ext cx="56181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068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outh America | Portait of a young Kayapo girl with a decorated face, Braz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17" y="1"/>
            <a:ext cx="502291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871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gAAAF0scqVIz6D6FCuKCTp0HAYwo-uma4o8_1EHXlINRTRpeqGyWAXyU5OptdSqvufv2e_--bRSkMABQhDKyvtmVm4Am1T1UJrJR5wVuqt0CstqtlbASHhA5dv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357" y="0"/>
            <a:ext cx="54699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2492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190</TotalTime>
  <Words>122</Words>
  <Application>Microsoft Office PowerPoint</Application>
  <PresentationFormat>Widescreen</PresentationFormat>
  <Paragraphs>28</Paragraphs>
  <Slides>52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7" baseType="lpstr">
      <vt:lpstr>Arial</vt:lpstr>
      <vt:lpstr>Helvetica Neue</vt:lpstr>
      <vt:lpstr>Trebuchet MS</vt:lpstr>
      <vt:lpstr>Wingdings 3</vt:lpstr>
      <vt:lpstr>Facetado</vt:lpstr>
      <vt:lpstr> Reduçao da Maioridade Penal – Senado Federal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Camara dos Deputados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Deise Benedito</dc:creator>
  <cp:lastModifiedBy>Deise Benedito</cp:lastModifiedBy>
  <cp:revision>18</cp:revision>
  <dcterms:created xsi:type="dcterms:W3CDTF">2019-06-26T20:10:35Z</dcterms:created>
  <dcterms:modified xsi:type="dcterms:W3CDTF">2019-06-26T23:21:17Z</dcterms:modified>
</cp:coreProperties>
</file>