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7099300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pt-BR"/>
              <a:t>Clique para editar o formato de notas</a:t>
            </a:r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pt-BR"/>
              <a:t>&lt;cabeçalho&gt;</a:t>
            </a:r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pt-BR"/>
              <a:t>&lt;data/hora&gt;</a:t>
            </a:r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pt-BR"/>
              <a:t>&lt;rodapé&gt;</a:t>
            </a:r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3089F7E0-1627-4015-B3C8-AA5515A104A9}" type="slidenum">
              <a:rPr lang="pt-BR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3680" cy="4807080"/>
          </a:xfrm>
          <a:prstGeom prst="rect">
            <a:avLst/>
          </a:prstGeom>
        </p:spPr>
        <p:txBody>
          <a:bodyPr lIns="0" tIns="91440" rIns="0" bIns="91440"/>
          <a:lstStyle/>
          <a:p>
            <a:endParaRPr/>
          </a:p>
        </p:txBody>
      </p:sp>
      <p:sp>
        <p:nvSpPr>
          <p:cNvPr id="139" name="CustomShape 2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fld id="{C82E49F0-1D13-425D-B10C-A488317CEF91}" type="slidenum">
              <a:rPr lang="pt-BR">
                <a:solidFill>
                  <a:srgbClr val="000000"/>
                </a:solidFill>
                <a:latin typeface="Times New Roman"/>
                <a:ea typeface="+mn-ea"/>
              </a:rPr>
              <a:t>5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3680" cy="4807080"/>
          </a:xfrm>
          <a:prstGeom prst="rect">
            <a:avLst/>
          </a:prstGeom>
        </p:spPr>
        <p:txBody>
          <a:bodyPr lIns="0" tIns="91440" rIns="0" bIns="91440"/>
          <a:lstStyle/>
          <a:p>
            <a:endParaRPr/>
          </a:p>
        </p:txBody>
      </p:sp>
      <p:sp>
        <p:nvSpPr>
          <p:cNvPr id="141" name="CustomShape 2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fld id="{265D1588-5511-4E27-83F8-C954A3A222F9}" type="slidenum">
              <a:rPr lang="pt-BR">
                <a:solidFill>
                  <a:srgbClr val="000000"/>
                </a:solidFill>
                <a:latin typeface="Times New Roman"/>
                <a:ea typeface="+mn-ea"/>
              </a:rPr>
              <a:t>6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6560" cy="4809960"/>
          </a:xfrm>
          <a:prstGeom prst="rect">
            <a:avLst/>
          </a:prstGeom>
        </p:spPr>
        <p:txBody>
          <a:bodyPr tIns="91440" bIns="91440"/>
          <a:lstStyle/>
          <a:p>
            <a:endParaRPr/>
          </a:p>
        </p:txBody>
      </p:sp>
      <p:sp>
        <p:nvSpPr>
          <p:cNvPr id="143" name="TextShape 2"/>
          <p:cNvSpPr txBox="1"/>
          <p:nvPr/>
        </p:nvSpPr>
        <p:spPr>
          <a:xfrm>
            <a:off x="4278240" y="10156680"/>
            <a:ext cx="3279600" cy="53316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fld id="{6C293A32-F114-4BA2-8D48-6AE636817B63}" type="slidenum">
              <a:rPr lang="pt-BR" sz="1200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3680" cy="4807080"/>
          </a:xfrm>
          <a:prstGeom prst="rect">
            <a:avLst/>
          </a:prstGeom>
        </p:spPr>
        <p:txBody>
          <a:bodyPr lIns="0" tIns="91440" rIns="0" bIns="91440"/>
          <a:lstStyle/>
          <a:p>
            <a:endParaRPr/>
          </a:p>
        </p:txBody>
      </p:sp>
      <p:sp>
        <p:nvSpPr>
          <p:cNvPr id="145" name="CustomShape 2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fld id="{D0056627-1B19-44D4-8C11-2B5E34302CA3}" type="slidenum">
              <a:rPr lang="pt-BR">
                <a:solidFill>
                  <a:srgbClr val="000000"/>
                </a:solidFill>
                <a:latin typeface="Times New Roman"/>
                <a:ea typeface="+mn-ea"/>
              </a:rPr>
              <a:t>9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4021200" y="9721800"/>
            <a:ext cx="3076200" cy="51228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fld id="{B00E52D0-2E98-4583-8A84-2F4FC6FCC3C5}" type="slidenum">
              <a:rPr lang="pt-BR" sz="1200"/>
              <a:t>10</a:t>
            </a:fld>
            <a:endParaRPr/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10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972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60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948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7" name="Imagem 36"/>
          <p:cNvPicPr/>
          <p:nvPr/>
        </p:nvPicPr>
        <p:blipFill>
          <a:blip r:embed="rId2"/>
          <a:stretch>
            <a:fillRect/>
          </a:stretch>
        </p:blipFill>
        <p:spPr>
          <a:xfrm>
            <a:off x="771984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38" name="Imagem 37"/>
          <p:cNvPicPr/>
          <p:nvPr/>
        </p:nvPicPr>
        <p:blipFill>
          <a:blip r:embed="rId2"/>
          <a:stretch>
            <a:fillRect/>
          </a:stretch>
        </p:blipFill>
        <p:spPr>
          <a:xfrm>
            <a:off x="2097720" y="3681360"/>
            <a:ext cx="2377440" cy="189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23160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9720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972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3160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0948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76" name="Imagem 75"/>
          <p:cNvPicPr/>
          <p:nvPr/>
        </p:nvPicPr>
        <p:blipFill>
          <a:blip r:embed="rId2"/>
          <a:stretch>
            <a:fillRect/>
          </a:stretch>
        </p:blipFill>
        <p:spPr>
          <a:xfrm>
            <a:off x="771984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77" name="Imagem 76"/>
          <p:cNvPicPr/>
          <p:nvPr/>
        </p:nvPicPr>
        <p:blipFill>
          <a:blip r:embed="rId2"/>
          <a:stretch>
            <a:fillRect/>
          </a:stretch>
        </p:blipFill>
        <p:spPr>
          <a:xfrm>
            <a:off x="2097720" y="3681360"/>
            <a:ext cx="2377440" cy="189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60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9720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8B8B8B"/>
                </a:solidFill>
                <a:latin typeface="Calibri"/>
              </a:rPr>
              <a:t>25/06/18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D2F2EC1D-9500-48D8-8D12-6A911F059435}" type="slidenum">
              <a:rPr lang="pt-BR" sz="1200">
                <a:solidFill>
                  <a:srgbClr val="8B8B8B"/>
                </a:solidFill>
                <a:latin typeface="Calibri"/>
              </a:rPr>
              <a:t>‹nº›</a:t>
            </a:fld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pt-BR" sz="4400">
                <a:solidFill>
                  <a:srgbClr val="000000"/>
                </a:solidFill>
                <a:latin typeface="Calibri Light"/>
              </a:rPr>
              <a:t>Clique para editar o formato do texto do títuloClique para editar o título mestre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7.º Nível da estrutura de tópicosClique para editar o texto mestre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pt-BR" sz="2400">
                <a:solidFill>
                  <a:srgbClr val="000000"/>
                </a:solidFill>
                <a:latin typeface="Calibri"/>
              </a:rPr>
              <a:t>Segundo nível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pt-BR" sz="2000">
                <a:solidFill>
                  <a:srgbClr val="000000"/>
                </a:solidFill>
                <a:latin typeface="Calibri"/>
              </a:rPr>
              <a:t>Terceiro nível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pt-BR">
                <a:solidFill>
                  <a:srgbClr val="000000"/>
                </a:solidFill>
                <a:latin typeface="Calibri"/>
              </a:rPr>
              <a:t>Quarto nível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•"/>
            </a:pPr>
            <a:r>
              <a:rPr lang="pt-BR">
                <a:solidFill>
                  <a:srgbClr val="000000"/>
                </a:solidFill>
                <a:latin typeface="Calibri"/>
              </a:rPr>
              <a:t>Quinto nível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8B8B8B"/>
                </a:solidFill>
                <a:latin typeface="Calibri"/>
              </a:rPr>
              <a:t>25/06/18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F3956A9C-6B31-49B9-840A-495574F4E52F}" type="slidenum">
              <a:rPr lang="pt-BR" sz="1200">
                <a:solidFill>
                  <a:srgbClr val="8B8B8B"/>
                </a:solidFill>
                <a:latin typeface="Calibri"/>
              </a:r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Imagem 1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</p:pic>
      <p:sp>
        <p:nvSpPr>
          <p:cNvPr id="84" name="CustomShape 1"/>
          <p:cNvSpPr/>
          <p:nvPr/>
        </p:nvSpPr>
        <p:spPr>
          <a:xfrm>
            <a:off x="-2520" y="5909400"/>
            <a:ext cx="12194280" cy="94824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</p:sp>
      <p:pic>
        <p:nvPicPr>
          <p:cNvPr id="85" name="Imagem 2"/>
          <p:cNvPicPr/>
          <p:nvPr/>
        </p:nvPicPr>
        <p:blipFill>
          <a:blip r:embed="rId3"/>
          <a:stretch>
            <a:fillRect/>
          </a:stretch>
        </p:blipFill>
        <p:spPr>
          <a:xfrm>
            <a:off x="2749320" y="6009120"/>
            <a:ext cx="7461000" cy="644400"/>
          </a:xfrm>
          <a:prstGeom prst="rect">
            <a:avLst/>
          </a:prstGeom>
          <a:ln>
            <a:noFill/>
          </a:ln>
        </p:spPr>
      </p:pic>
      <p:sp>
        <p:nvSpPr>
          <p:cNvPr id="86" name="CustomShape 2"/>
          <p:cNvSpPr/>
          <p:nvPr/>
        </p:nvSpPr>
        <p:spPr>
          <a:xfrm>
            <a:off x="3412274" y="1656000"/>
            <a:ext cx="8909824" cy="1580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pt-BR" sz="3200" b="1" dirty="0">
                <a:solidFill>
                  <a:srgbClr val="FFFFFF"/>
                </a:solidFill>
                <a:latin typeface="Calibri"/>
              </a:rPr>
              <a:t>Tema: Situação Ambiental dos Assentamentos Rurais no Brasil e os Desafios da Agricultura Familiar relacionados ao desenvolvimento sustentável.</a:t>
            </a:r>
            <a:endParaRPr sz="3200" dirty="0"/>
          </a:p>
        </p:txBody>
      </p:sp>
      <p:sp>
        <p:nvSpPr>
          <p:cNvPr id="87" name="CustomShape 3"/>
          <p:cNvSpPr/>
          <p:nvPr/>
        </p:nvSpPr>
        <p:spPr>
          <a:xfrm>
            <a:off x="83169" y="5272779"/>
            <a:ext cx="12173760" cy="832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pt-BR" dirty="0">
                <a:solidFill>
                  <a:srgbClr val="FFFFFF"/>
                </a:solidFill>
                <a:latin typeface="Calibri"/>
              </a:rPr>
              <a:t>DIRETORIA DE OBTENÇÃO DE TERRAS E IMPLANTAÇÃO DE PROJETOS DE ASSENTAMENTOS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pt-BR" dirty="0">
                <a:solidFill>
                  <a:srgbClr val="FFFFFF"/>
                </a:solidFill>
                <a:latin typeface="Calibri"/>
              </a:rPr>
              <a:t>COORDENAÇÃO NACIONAL DE MEIO AMBIENTE E RECURSOS NATURAIS</a:t>
            </a:r>
            <a:endParaRPr dirty="0"/>
          </a:p>
        </p:txBody>
      </p:sp>
      <p:sp>
        <p:nvSpPr>
          <p:cNvPr id="88" name="CustomShape 4"/>
          <p:cNvSpPr/>
          <p:nvPr/>
        </p:nvSpPr>
        <p:spPr>
          <a:xfrm>
            <a:off x="4421459" y="929700"/>
            <a:ext cx="6891454" cy="13701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2400" dirty="0" smtClean="0">
                <a:solidFill>
                  <a:srgbClr val="000000"/>
                </a:solidFill>
                <a:latin typeface="Calibri"/>
              </a:rPr>
              <a:t>Audiência Pública</a:t>
            </a:r>
            <a:endParaRPr sz="2400" dirty="0" smtClean="0"/>
          </a:p>
          <a:p>
            <a:pPr algn="ctr">
              <a:lnSpc>
                <a:spcPct val="100000"/>
              </a:lnSpc>
            </a:pPr>
            <a:r>
              <a:rPr lang="pt-BR" sz="2400" dirty="0" smtClean="0">
                <a:solidFill>
                  <a:srgbClr val="000000"/>
                </a:solidFill>
                <a:latin typeface="Calibri"/>
              </a:rPr>
              <a:t>Senado Federal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Imagem 7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</p:pic>
      <p:sp>
        <p:nvSpPr>
          <p:cNvPr id="133" name="CustomShape 1"/>
          <p:cNvSpPr/>
          <p:nvPr/>
        </p:nvSpPr>
        <p:spPr>
          <a:xfrm>
            <a:off x="-2520" y="5909400"/>
            <a:ext cx="12194280" cy="94824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</p:sp>
      <p:pic>
        <p:nvPicPr>
          <p:cNvPr id="134" name="Imagem 9"/>
          <p:cNvPicPr/>
          <p:nvPr/>
        </p:nvPicPr>
        <p:blipFill>
          <a:blip r:embed="rId4"/>
          <a:stretch>
            <a:fillRect/>
          </a:stretch>
        </p:blipFill>
        <p:spPr>
          <a:xfrm>
            <a:off x="2749320" y="6009120"/>
            <a:ext cx="7461000" cy="644400"/>
          </a:xfrm>
          <a:prstGeom prst="rect">
            <a:avLst/>
          </a:prstGeom>
          <a:ln>
            <a:noFill/>
          </a:ln>
        </p:spPr>
      </p:pic>
      <p:sp>
        <p:nvSpPr>
          <p:cNvPr id="135" name="CustomShape 2"/>
          <p:cNvSpPr/>
          <p:nvPr/>
        </p:nvSpPr>
        <p:spPr>
          <a:xfrm>
            <a:off x="3589200" y="1971000"/>
            <a:ext cx="8588520" cy="2802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3600" b="1" dirty="0">
                <a:solidFill>
                  <a:srgbClr val="FFFFFF"/>
                </a:solidFill>
                <a:latin typeface="Arial"/>
                <a:ea typeface="Microsoft YaHei"/>
              </a:rPr>
              <a:t>Obrigado!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pt-BR" i="1" dirty="0">
                <a:solidFill>
                  <a:srgbClr val="FFFFFF"/>
                </a:solidFill>
                <a:latin typeface="Arial"/>
                <a:ea typeface="Microsoft YaHei"/>
              </a:rPr>
              <a:t>ruberval.silva@incra.gov.br </a:t>
            </a:r>
            <a:r>
              <a:rPr lang="pt-BR" i="1" dirty="0">
                <a:solidFill>
                  <a:srgbClr val="000000"/>
                </a:solidFill>
                <a:latin typeface="Arial"/>
                <a:ea typeface="Microsoft YaHei"/>
              </a:rPr>
              <a:t>                                               </a:t>
            </a:r>
            <a:endParaRPr dirty="0"/>
          </a:p>
        </p:txBody>
      </p:sp>
      <p:sp>
        <p:nvSpPr>
          <p:cNvPr id="136" name="CustomShape 3"/>
          <p:cNvSpPr/>
          <p:nvPr/>
        </p:nvSpPr>
        <p:spPr>
          <a:xfrm>
            <a:off x="5512408" y="2769660"/>
            <a:ext cx="4980890" cy="6591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pt-BR" sz="3600" b="1" dirty="0" err="1">
                <a:solidFill>
                  <a:srgbClr val="FFFFFF"/>
                </a:solidFill>
                <a:latin typeface="Calibri"/>
              </a:rPr>
              <a:t>Ruberval</a:t>
            </a:r>
            <a:r>
              <a:rPr lang="pt-BR" sz="3600" b="1" dirty="0">
                <a:solidFill>
                  <a:srgbClr val="FFFFFF"/>
                </a:solidFill>
                <a:latin typeface="Calibri"/>
              </a:rPr>
              <a:t> Lopes da Silva</a:t>
            </a:r>
            <a:endParaRPr dirty="0"/>
          </a:p>
          <a:p>
            <a:pPr algn="ctr">
              <a:lnSpc>
                <a:spcPct val="150000"/>
              </a:lnSpc>
            </a:pPr>
            <a:endParaRPr dirty="0"/>
          </a:p>
        </p:txBody>
      </p:sp>
      <p:sp>
        <p:nvSpPr>
          <p:cNvPr id="137" name="CustomShape 4"/>
          <p:cNvSpPr/>
          <p:nvPr/>
        </p:nvSpPr>
        <p:spPr>
          <a:xfrm>
            <a:off x="10860840" y="5531040"/>
            <a:ext cx="559080" cy="2728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t-BR" sz="1200" i="1" dirty="0" smtClean="0">
                <a:solidFill>
                  <a:srgbClr val="FFFFFF"/>
                </a:solidFill>
                <a:latin typeface="Calibri"/>
              </a:rPr>
              <a:t>Junho/2018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03" b="32107"/>
          <a:stretch/>
        </p:blipFill>
        <p:spPr>
          <a:xfrm>
            <a:off x="0" y="1003662"/>
            <a:ext cx="12192000" cy="5855596"/>
          </a:xfrm>
          <a:prstGeom prst="rect">
            <a:avLst/>
          </a:prstGeom>
        </p:spPr>
      </p:pic>
      <p:pic>
        <p:nvPicPr>
          <p:cNvPr id="89" name="Imagem 4"/>
          <p:cNvPicPr/>
          <p:nvPr/>
        </p:nvPicPr>
        <p:blipFill>
          <a:blip r:embed="rId2"/>
          <a:srcRect l="844166" b="849537"/>
          <a:stretch>
            <a:fillRect/>
          </a:stretch>
        </p:blipFill>
        <p:spPr>
          <a:xfrm>
            <a:off x="0" y="972000"/>
            <a:ext cx="12191760" cy="5855400"/>
          </a:xfrm>
          <a:prstGeom prst="rect">
            <a:avLst/>
          </a:prstGeom>
          <a:ln>
            <a:noFill/>
          </a:ln>
        </p:spPr>
      </p:pic>
      <p:sp>
        <p:nvSpPr>
          <p:cNvPr id="90" name="CustomShape 1"/>
          <p:cNvSpPr/>
          <p:nvPr/>
        </p:nvSpPr>
        <p:spPr>
          <a:xfrm>
            <a:off x="0" y="0"/>
            <a:ext cx="12194280" cy="84852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</p:sp>
      <p:sp>
        <p:nvSpPr>
          <p:cNvPr id="91" name="TextShape 2"/>
          <p:cNvSpPr txBox="1"/>
          <p:nvPr/>
        </p:nvSpPr>
        <p:spPr>
          <a:xfrm>
            <a:off x="0" y="132840"/>
            <a:ext cx="12191760" cy="60336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3200" b="1" dirty="0">
                <a:solidFill>
                  <a:srgbClr val="548235"/>
                </a:solidFill>
                <a:latin typeface="Calibri"/>
              </a:rPr>
              <a:t>INTRODUÇÃO</a:t>
            </a:r>
            <a:endParaRPr sz="2400" dirty="0"/>
          </a:p>
        </p:txBody>
      </p:sp>
      <p:sp>
        <p:nvSpPr>
          <p:cNvPr id="92" name="TextShape 3"/>
          <p:cNvSpPr txBox="1"/>
          <p:nvPr/>
        </p:nvSpPr>
        <p:spPr>
          <a:xfrm>
            <a:off x="169999" y="992563"/>
            <a:ext cx="11651040" cy="5348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 Assentamentos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– Agricultura Familiar	</a:t>
            </a:r>
            <a:endParaRPr sz="2200" dirty="0"/>
          </a:p>
          <a:p>
            <a:pPr>
              <a:lnSpc>
                <a:spcPct val="100000"/>
              </a:lnSpc>
            </a:pPr>
            <a:r>
              <a:rPr lang="pt-BR" sz="2200" dirty="0">
                <a:solidFill>
                  <a:srgbClr val="000000"/>
                </a:solidFill>
                <a:latin typeface="Calibri"/>
              </a:rPr>
              <a:t>	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-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Mais de 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970.000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famílias assentadas no Brasil, 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distribuídas em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88 milhões de hectares 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	(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9.374 Projetos de Assentamentos PA); </a:t>
            </a:r>
            <a:endParaRPr sz="2200" dirty="0"/>
          </a:p>
          <a:p>
            <a:endParaRPr sz="22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 Existem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atualmente no Brasil 4,4 milhões de estabelecimentos da agricultura familiar;</a:t>
            </a:r>
            <a:endParaRPr sz="2200" dirty="0"/>
          </a:p>
          <a:p>
            <a:pPr>
              <a:lnSpc>
                <a:spcPct val="100000"/>
              </a:lnSpc>
            </a:pPr>
            <a:endParaRPr sz="22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 O número representa 84,4% do total dos estabelecimentos agropecuários do país;</a:t>
            </a:r>
            <a:endParaRPr sz="2200" dirty="0"/>
          </a:p>
          <a:p>
            <a:pPr>
              <a:lnSpc>
                <a:spcPct val="100000"/>
              </a:lnSpc>
            </a:pPr>
            <a:endParaRPr sz="22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 Nove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em cada dez propriedades agrícolas 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mundiais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são geridas por 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famílias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que produzem cerca de 80% dos alimentos no mundo – FAO ( Organização das Nações Unidas para Agricultura e Alimentação). </a:t>
            </a:r>
            <a:endParaRPr sz="2200" dirty="0"/>
          </a:p>
          <a:p>
            <a:pPr>
              <a:lnSpc>
                <a:spcPct val="100000"/>
              </a:lnSpc>
            </a:pPr>
            <a:endParaRPr sz="2200" dirty="0"/>
          </a:p>
          <a:p>
            <a:pPr>
              <a:lnSpc>
                <a:spcPct val="100000"/>
              </a:lnSpc>
            </a:pPr>
            <a:endParaRPr sz="2200" dirty="0"/>
          </a:p>
          <a:p>
            <a:pPr algn="ctr">
              <a:lnSpc>
                <a:spcPct val="100000"/>
              </a:lnSpc>
            </a:pPr>
            <a:endParaRPr sz="2200" dirty="0"/>
          </a:p>
          <a:p>
            <a:pPr algn="ctr">
              <a:lnSpc>
                <a:spcPct val="100000"/>
              </a:lnSpc>
            </a:pPr>
            <a:r>
              <a:rPr lang="pt-BR" sz="2200" b="1" dirty="0">
                <a:solidFill>
                  <a:srgbClr val="000000"/>
                </a:solidFill>
                <a:latin typeface="Calibri"/>
              </a:rPr>
              <a:t>Segundo dados da SEAD, de 2017, no Brasil, 70% dos alimentos que chegam à mesa da população são produzidos pela agricultura familiar.</a:t>
            </a:r>
            <a:endParaRPr sz="2200" dirty="0"/>
          </a:p>
          <a:p>
            <a:r>
              <a:rPr lang="pt-BR" sz="1400" dirty="0">
                <a:solidFill>
                  <a:srgbClr val="000000"/>
                </a:solidFill>
                <a:latin typeface="Calibri"/>
              </a:rPr>
              <a:t>	   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03" b="32107"/>
          <a:stretch/>
        </p:blipFill>
        <p:spPr>
          <a:xfrm>
            <a:off x="0" y="1017900"/>
            <a:ext cx="12192000" cy="5855596"/>
          </a:xfrm>
          <a:prstGeom prst="rect">
            <a:avLst/>
          </a:prstGeom>
        </p:spPr>
      </p:pic>
      <p:pic>
        <p:nvPicPr>
          <p:cNvPr id="94" name="Imagem 15"/>
          <p:cNvPicPr/>
          <p:nvPr/>
        </p:nvPicPr>
        <p:blipFill>
          <a:blip r:embed="rId2"/>
          <a:srcRect l="844166" b="849537"/>
          <a:stretch>
            <a:fillRect/>
          </a:stretch>
        </p:blipFill>
        <p:spPr>
          <a:xfrm>
            <a:off x="-34560" y="1011240"/>
            <a:ext cx="12191760" cy="5855400"/>
          </a:xfrm>
          <a:prstGeom prst="rect">
            <a:avLst/>
          </a:prstGeom>
          <a:ln>
            <a:noFill/>
          </a:ln>
        </p:spPr>
      </p:pic>
      <p:sp>
        <p:nvSpPr>
          <p:cNvPr id="95" name="CustomShape 1"/>
          <p:cNvSpPr/>
          <p:nvPr/>
        </p:nvSpPr>
        <p:spPr>
          <a:xfrm>
            <a:off x="0" y="0"/>
            <a:ext cx="12194280" cy="84852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</p:sp>
      <p:sp>
        <p:nvSpPr>
          <p:cNvPr id="96" name="TextShape 2"/>
          <p:cNvSpPr txBox="1"/>
          <p:nvPr/>
        </p:nvSpPr>
        <p:spPr>
          <a:xfrm>
            <a:off x="0" y="64440"/>
            <a:ext cx="12191760" cy="82116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800" b="1" dirty="0">
                <a:solidFill>
                  <a:srgbClr val="548235"/>
                </a:solidFill>
                <a:latin typeface="Calibri"/>
              </a:rPr>
              <a:t>DINÂMINCA GERAL DO DESMATAMENTO NOS ASSENTAMENTOS DA AMAZÔNIA</a:t>
            </a:r>
            <a:endParaRPr sz="1600" dirty="0"/>
          </a:p>
        </p:txBody>
      </p:sp>
      <p:sp>
        <p:nvSpPr>
          <p:cNvPr id="97" name="TextShape 3"/>
          <p:cNvSpPr txBox="1"/>
          <p:nvPr/>
        </p:nvSpPr>
        <p:spPr>
          <a:xfrm>
            <a:off x="231120" y="2451420"/>
            <a:ext cx="8294760" cy="541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Arial"/>
              <a:buChar char="•"/>
            </a:pPr>
            <a:r>
              <a:rPr lang="pt-BR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pt-BR" sz="3200" b="1" dirty="0">
                <a:solidFill>
                  <a:srgbClr val="000000"/>
                </a:solidFill>
                <a:latin typeface="Calibri"/>
                <a:ea typeface="Arial"/>
              </a:rPr>
              <a:t>TAMANHO DOS POLÍGONOS DESMATADOS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90000"/>
              </a:lnSpc>
            </a:pPr>
            <a:endParaRPr dirty="0"/>
          </a:p>
          <a:p>
            <a:pPr>
              <a:lnSpc>
                <a:spcPct val="90000"/>
              </a:lnSpc>
            </a:pPr>
            <a:endParaRPr dirty="0"/>
          </a:p>
        </p:txBody>
      </p:sp>
      <p:sp>
        <p:nvSpPr>
          <p:cNvPr id="98" name="CustomShape 4"/>
          <p:cNvSpPr/>
          <p:nvPr/>
        </p:nvSpPr>
        <p:spPr>
          <a:xfrm>
            <a:off x="1563390" y="1148895"/>
            <a:ext cx="9403020" cy="4856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2600" b="1" dirty="0">
                <a:solidFill>
                  <a:srgbClr val="FFFFFF"/>
                </a:solidFill>
                <a:latin typeface="Calibri"/>
              </a:rPr>
              <a:t>ESTUDO: Desmatamento nos Assentamentos da Amazônia</a:t>
            </a:r>
            <a:r>
              <a:rPr lang="pt-BR" sz="2600" b="1" dirty="0" smtClean="0">
                <a:solidFill>
                  <a:srgbClr val="FFFFFF"/>
                </a:solidFill>
                <a:latin typeface="Calibri"/>
              </a:rPr>
              <a:t>:</a:t>
            </a:r>
          </a:p>
          <a:p>
            <a:pPr algn="ctr">
              <a:lnSpc>
                <a:spcPct val="100000"/>
              </a:lnSpc>
            </a:pPr>
            <a:r>
              <a:rPr lang="pt-BR" sz="2600" b="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pt-BR" sz="2600" b="1" dirty="0">
                <a:solidFill>
                  <a:srgbClr val="FFFFFF"/>
                </a:solidFill>
                <a:latin typeface="Calibri"/>
              </a:rPr>
              <a:t>Histórico, Tendências e </a:t>
            </a:r>
            <a:r>
              <a:rPr lang="pt-BR" sz="2600" b="1" dirty="0" smtClean="0">
                <a:solidFill>
                  <a:srgbClr val="FFFFFF"/>
                </a:solidFill>
                <a:latin typeface="Calibri"/>
              </a:rPr>
              <a:t>Oportunidades - IPAM</a:t>
            </a:r>
            <a:endParaRPr dirty="0"/>
          </a:p>
        </p:txBody>
      </p:sp>
      <p:sp>
        <p:nvSpPr>
          <p:cNvPr id="99" name="CustomShape 5"/>
          <p:cNvSpPr/>
          <p:nvPr/>
        </p:nvSpPr>
        <p:spPr>
          <a:xfrm>
            <a:off x="4495050" y="4214430"/>
            <a:ext cx="373320" cy="30276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5B9BD5"/>
          </a:solidFill>
          <a:ln w="12600">
            <a:solidFill>
              <a:srgbClr val="43729D"/>
            </a:solidFill>
            <a:miter/>
          </a:ln>
        </p:spPr>
      </p:sp>
      <p:sp>
        <p:nvSpPr>
          <p:cNvPr id="100" name="CustomShape 6"/>
          <p:cNvSpPr/>
          <p:nvPr/>
        </p:nvSpPr>
        <p:spPr>
          <a:xfrm>
            <a:off x="4495050" y="3773303"/>
            <a:ext cx="373320" cy="30276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5B9BD5"/>
          </a:solidFill>
          <a:ln w="12600">
            <a:solidFill>
              <a:srgbClr val="43729D"/>
            </a:solidFill>
            <a:miter/>
          </a:ln>
        </p:spPr>
      </p:sp>
      <p:sp>
        <p:nvSpPr>
          <p:cNvPr id="101" name="CustomShape 7"/>
          <p:cNvSpPr/>
          <p:nvPr/>
        </p:nvSpPr>
        <p:spPr>
          <a:xfrm>
            <a:off x="4867110" y="3657240"/>
            <a:ext cx="3168180" cy="1867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sz="2800" dirty="0">
                <a:solidFill>
                  <a:srgbClr val="000000"/>
                </a:solidFill>
                <a:latin typeface="Calibri"/>
              </a:rPr>
              <a:t>Menores que 10 </a:t>
            </a:r>
            <a:r>
              <a:rPr lang="pt-BR" sz="2800" dirty="0" smtClean="0">
                <a:solidFill>
                  <a:srgbClr val="000000"/>
                </a:solidFill>
                <a:latin typeface="Calibri"/>
              </a:rPr>
              <a:t>ha</a:t>
            </a:r>
            <a:endParaRPr dirty="0"/>
          </a:p>
          <a:p>
            <a:pPr>
              <a:lnSpc>
                <a:spcPct val="100000"/>
              </a:lnSpc>
            </a:pPr>
            <a:r>
              <a:rPr lang="pt-BR" sz="2800" dirty="0">
                <a:solidFill>
                  <a:srgbClr val="000000"/>
                </a:solidFill>
                <a:latin typeface="Calibri"/>
              </a:rPr>
              <a:t>Maiores que 10 </a:t>
            </a:r>
            <a:r>
              <a:rPr lang="pt-BR" sz="2800" dirty="0" smtClean="0">
                <a:solidFill>
                  <a:srgbClr val="000000"/>
                </a:solidFill>
                <a:latin typeface="Calibri"/>
              </a:rPr>
              <a:t>ha</a:t>
            </a:r>
            <a:endParaRPr dirty="0"/>
          </a:p>
        </p:txBody>
      </p:sp>
      <p:sp>
        <p:nvSpPr>
          <p:cNvPr id="102" name="CustomShape 8"/>
          <p:cNvSpPr/>
          <p:nvPr/>
        </p:nvSpPr>
        <p:spPr>
          <a:xfrm>
            <a:off x="495720" y="4264920"/>
            <a:ext cx="11538360" cy="234612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Imagem 15"/>
          <p:cNvPicPr/>
          <p:nvPr/>
        </p:nvPicPr>
        <p:blipFill>
          <a:blip r:embed="rId2"/>
          <a:srcRect l="844166" b="849537"/>
          <a:stretch>
            <a:fillRect/>
          </a:stretch>
        </p:blipFill>
        <p:spPr>
          <a:xfrm>
            <a:off x="360" y="1002600"/>
            <a:ext cx="12191760" cy="5855400"/>
          </a:xfrm>
          <a:prstGeom prst="rect">
            <a:avLst/>
          </a:prstGeom>
          <a:ln>
            <a:noFill/>
          </a:ln>
        </p:spPr>
      </p:pic>
      <p:sp>
        <p:nvSpPr>
          <p:cNvPr id="104" name="CustomShape 1"/>
          <p:cNvSpPr/>
          <p:nvPr/>
        </p:nvSpPr>
        <p:spPr>
          <a:xfrm>
            <a:off x="0" y="0"/>
            <a:ext cx="12194280" cy="84852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</p:sp>
      <p:sp>
        <p:nvSpPr>
          <p:cNvPr id="105" name="TextShape 2"/>
          <p:cNvSpPr txBox="1"/>
          <p:nvPr/>
        </p:nvSpPr>
        <p:spPr>
          <a:xfrm>
            <a:off x="0" y="64440"/>
            <a:ext cx="12191760" cy="82116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800" b="1" dirty="0">
                <a:solidFill>
                  <a:srgbClr val="548235"/>
                </a:solidFill>
                <a:latin typeface="Calibri"/>
              </a:rPr>
              <a:t>DINÂMINCA GERAL DO DESMATAMENTO NOS ASSENTAMENTOS DA AMAZÔNIA</a:t>
            </a:r>
            <a:endParaRPr sz="1600" dirty="0"/>
          </a:p>
        </p:txBody>
      </p:sp>
      <p:sp>
        <p:nvSpPr>
          <p:cNvPr id="106" name="CustomShape 3"/>
          <p:cNvSpPr/>
          <p:nvPr/>
        </p:nvSpPr>
        <p:spPr>
          <a:xfrm>
            <a:off x="590040" y="1368000"/>
            <a:ext cx="8697960" cy="468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buFont typeface="Arial"/>
              <a:buChar char="•"/>
            </a:pPr>
            <a:r>
              <a:rPr lang="pt-BR" sz="3200" b="1" dirty="0">
                <a:solidFill>
                  <a:srgbClr val="000000"/>
                </a:solidFill>
                <a:latin typeface="Calibri"/>
              </a:rPr>
              <a:t>ASSENTAMENTOS MAIS DESMATADOS</a:t>
            </a:r>
            <a:endParaRPr dirty="0"/>
          </a:p>
        </p:txBody>
      </p:sp>
      <p:sp>
        <p:nvSpPr>
          <p:cNvPr id="107" name="CustomShape 4"/>
          <p:cNvSpPr/>
          <p:nvPr/>
        </p:nvSpPr>
        <p:spPr>
          <a:xfrm>
            <a:off x="3459600" y="1190880"/>
            <a:ext cx="8435160" cy="48564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CustomShape 5"/>
          <p:cNvSpPr/>
          <p:nvPr/>
        </p:nvSpPr>
        <p:spPr>
          <a:xfrm>
            <a:off x="495720" y="4264920"/>
            <a:ext cx="11538360" cy="2346120"/>
          </a:xfrm>
          <a:prstGeom prst="rect">
            <a:avLst/>
          </a:prstGeom>
          <a:noFill/>
          <a:ln>
            <a:noFill/>
          </a:ln>
        </p:spPr>
      </p:sp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03" b="32107"/>
          <a:stretch/>
        </p:blipFill>
        <p:spPr>
          <a:xfrm>
            <a:off x="0" y="1049842"/>
            <a:ext cx="12192000" cy="5855596"/>
          </a:xfrm>
          <a:prstGeom prst="rect">
            <a:avLst/>
          </a:prstGeom>
        </p:spPr>
      </p:pic>
      <p:pic>
        <p:nvPicPr>
          <p:cNvPr id="109" name="Imagem 108"/>
          <p:cNvPicPr/>
          <p:nvPr/>
        </p:nvPicPr>
        <p:blipFill>
          <a:blip r:embed="rId3"/>
          <a:stretch>
            <a:fillRect/>
          </a:stretch>
        </p:blipFill>
        <p:spPr>
          <a:xfrm>
            <a:off x="1512000" y="1441080"/>
            <a:ext cx="9432000" cy="4752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03" b="32107"/>
          <a:stretch/>
        </p:blipFill>
        <p:spPr>
          <a:xfrm>
            <a:off x="0" y="1004122"/>
            <a:ext cx="12192000" cy="5855596"/>
          </a:xfrm>
          <a:prstGeom prst="rect">
            <a:avLst/>
          </a:prstGeom>
        </p:spPr>
      </p:pic>
      <p:pic>
        <p:nvPicPr>
          <p:cNvPr id="110" name="Imagem 3"/>
          <p:cNvPicPr/>
          <p:nvPr/>
        </p:nvPicPr>
        <p:blipFill>
          <a:blip r:embed="rId3"/>
          <a:srcRect l="844166" b="849537"/>
          <a:stretch>
            <a:fillRect/>
          </a:stretch>
        </p:blipFill>
        <p:spPr>
          <a:xfrm>
            <a:off x="0" y="982080"/>
            <a:ext cx="12191760" cy="5855400"/>
          </a:xfrm>
          <a:prstGeom prst="rect">
            <a:avLst/>
          </a:prstGeom>
          <a:ln>
            <a:noFill/>
          </a:ln>
        </p:spPr>
      </p:pic>
      <p:sp>
        <p:nvSpPr>
          <p:cNvPr id="111" name="CustomShape 1"/>
          <p:cNvSpPr/>
          <p:nvPr/>
        </p:nvSpPr>
        <p:spPr>
          <a:xfrm>
            <a:off x="0" y="0"/>
            <a:ext cx="12194280" cy="84852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</p:sp>
      <p:sp>
        <p:nvSpPr>
          <p:cNvPr id="112" name="CustomShape 2"/>
          <p:cNvSpPr/>
          <p:nvPr/>
        </p:nvSpPr>
        <p:spPr>
          <a:xfrm>
            <a:off x="0" y="108720"/>
            <a:ext cx="12191760" cy="614520"/>
          </a:xfrm>
          <a:prstGeom prst="rect">
            <a:avLst/>
          </a:prstGeom>
          <a:noFill/>
          <a:ln>
            <a:noFill/>
          </a:ln>
        </p:spPr>
        <p:txBody>
          <a:bodyPr lIns="81720" tIns="82800" rIns="81720" bIns="82800" anchor="ctr"/>
          <a:lstStyle/>
          <a:p>
            <a:pPr algn="ctr">
              <a:lnSpc>
                <a:spcPct val="100000"/>
              </a:lnSpc>
            </a:pPr>
            <a:r>
              <a:rPr lang="pt-BR" sz="2800" b="1" dirty="0">
                <a:solidFill>
                  <a:srgbClr val="548235"/>
                </a:solidFill>
                <a:latin typeface="Calibri"/>
                <a:ea typeface="Arial"/>
              </a:rPr>
              <a:t>CONSOLIDAÇÃO E EMANCIPAÇÃO</a:t>
            </a:r>
            <a:endParaRPr sz="2000" dirty="0"/>
          </a:p>
        </p:txBody>
      </p:sp>
      <p:sp>
        <p:nvSpPr>
          <p:cNvPr id="113" name="CustomShape 3"/>
          <p:cNvSpPr/>
          <p:nvPr/>
        </p:nvSpPr>
        <p:spPr>
          <a:xfrm>
            <a:off x="182880" y="1007451"/>
            <a:ext cx="11769120" cy="4608000"/>
          </a:xfrm>
          <a:prstGeom prst="rect">
            <a:avLst/>
          </a:prstGeom>
          <a:noFill/>
          <a:ln>
            <a:noFill/>
          </a:ln>
        </p:spPr>
        <p:txBody>
          <a:bodyPr lIns="81720" tIns="82800" rIns="81720" bIns="82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000" b="1" dirty="0">
                <a:solidFill>
                  <a:schemeClr val="bg1"/>
                </a:solidFill>
                <a:latin typeface="Calibri"/>
                <a:ea typeface="Arial"/>
              </a:rPr>
              <a:t>PLANO NACIONAL DE SUPERVISÃO OCUPACIONAL</a:t>
            </a:r>
            <a:endParaRPr sz="2000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endParaRPr sz="2000" dirty="0"/>
          </a:p>
          <a:p>
            <a:pPr>
              <a:lnSpc>
                <a:spcPct val="100000"/>
              </a:lnSpc>
            </a:pPr>
            <a:r>
              <a:rPr lang="pt-BR" sz="2000" dirty="0">
                <a:solidFill>
                  <a:srgbClr val="000000"/>
                </a:solidFill>
                <a:latin typeface="Calibri"/>
                <a:ea typeface="Arial"/>
              </a:rPr>
              <a:t>	1 - Implementar em todas as Superintendências Regionais o contínuo planejamento para supervisão </a:t>
            </a:r>
            <a:r>
              <a:rPr lang="pt-BR" sz="2000" dirty="0" smtClean="0">
                <a:solidFill>
                  <a:srgbClr val="000000"/>
                </a:solidFill>
                <a:latin typeface="Calibri"/>
                <a:ea typeface="Arial"/>
              </a:rPr>
              <a:t>	ocupacional </a:t>
            </a:r>
            <a:r>
              <a:rPr lang="pt-BR" sz="2000" dirty="0">
                <a:solidFill>
                  <a:srgbClr val="000000"/>
                </a:solidFill>
                <a:latin typeface="Calibri"/>
                <a:ea typeface="Arial"/>
              </a:rPr>
              <a:t>de lotes da Reforma Agrária</a:t>
            </a:r>
            <a:r>
              <a:rPr lang="pt-BR" sz="2000" dirty="0" smtClean="0">
                <a:solidFill>
                  <a:srgbClr val="000000"/>
                </a:solidFill>
                <a:latin typeface="Calibri"/>
                <a:ea typeface="Arial"/>
              </a:rPr>
              <a:t>;</a:t>
            </a:r>
          </a:p>
          <a:p>
            <a:pPr>
              <a:lnSpc>
                <a:spcPct val="100000"/>
              </a:lnSpc>
            </a:pPr>
            <a:endParaRPr sz="2000" dirty="0"/>
          </a:p>
          <a:p>
            <a:pPr>
              <a:lnSpc>
                <a:spcPct val="100000"/>
              </a:lnSpc>
            </a:pPr>
            <a:r>
              <a:rPr lang="pt-BR" sz="2000" dirty="0">
                <a:solidFill>
                  <a:srgbClr val="000000"/>
                </a:solidFill>
                <a:latin typeface="Calibri"/>
                <a:ea typeface="Arial"/>
              </a:rPr>
              <a:t>	2 - Capacitar os membros do Núcleo Nacional de Supervisão Ocupacional e dos núcleos regionais</a:t>
            </a:r>
            <a:r>
              <a:rPr lang="pt-BR" sz="2000" dirty="0" smtClean="0">
                <a:solidFill>
                  <a:srgbClr val="000000"/>
                </a:solidFill>
                <a:latin typeface="Calibri"/>
                <a:ea typeface="Arial"/>
              </a:rPr>
              <a:t>;</a:t>
            </a:r>
          </a:p>
          <a:p>
            <a:pPr>
              <a:lnSpc>
                <a:spcPct val="100000"/>
              </a:lnSpc>
            </a:pPr>
            <a:endParaRPr sz="2000" dirty="0"/>
          </a:p>
          <a:p>
            <a:pPr>
              <a:lnSpc>
                <a:spcPct val="100000"/>
              </a:lnSpc>
            </a:pPr>
            <a:r>
              <a:rPr lang="pt-BR" sz="2000" dirty="0">
                <a:solidFill>
                  <a:srgbClr val="000000"/>
                </a:solidFill>
                <a:latin typeface="Calibri"/>
                <a:ea typeface="Arial"/>
              </a:rPr>
              <a:t>	3 - Elaborar e implementar os Planos regionais de Supervisão Ocupacional</a:t>
            </a:r>
            <a:r>
              <a:rPr lang="pt-BR" sz="2000" dirty="0" smtClean="0">
                <a:solidFill>
                  <a:srgbClr val="000000"/>
                </a:solidFill>
                <a:latin typeface="Calibri"/>
                <a:ea typeface="Arial"/>
              </a:rPr>
              <a:t>;</a:t>
            </a:r>
            <a:endParaRPr sz="2000" dirty="0"/>
          </a:p>
          <a:p>
            <a:pPr>
              <a:lnSpc>
                <a:spcPct val="100000"/>
              </a:lnSpc>
            </a:pPr>
            <a:endParaRPr sz="2000" dirty="0"/>
          </a:p>
          <a:p>
            <a:pPr>
              <a:lnSpc>
                <a:spcPct val="100000"/>
              </a:lnSpc>
            </a:pPr>
            <a:r>
              <a:rPr lang="pt-BR" sz="2000" dirty="0">
                <a:solidFill>
                  <a:srgbClr val="000000"/>
                </a:solidFill>
                <a:latin typeface="Calibri"/>
                <a:ea typeface="Arial"/>
              </a:rPr>
              <a:t>	4 - Implementar o Sistema Sala da Cidadania para fins de Supervisão Ocupacional;</a:t>
            </a:r>
            <a:endParaRPr sz="2000" dirty="0"/>
          </a:p>
          <a:p>
            <a:pPr>
              <a:lnSpc>
                <a:spcPct val="100000"/>
              </a:lnSpc>
            </a:pPr>
            <a:endParaRPr sz="2000" dirty="0"/>
          </a:p>
          <a:p>
            <a:pPr>
              <a:lnSpc>
                <a:spcPct val="100000"/>
              </a:lnSpc>
            </a:pPr>
            <a:r>
              <a:rPr lang="pt-BR" sz="2000" dirty="0">
                <a:solidFill>
                  <a:srgbClr val="000000"/>
                </a:solidFill>
                <a:latin typeface="Calibri"/>
                <a:ea typeface="Arial"/>
              </a:rPr>
              <a:t> 	5 - Implantar o Sistema SIGRA – RADIS em todas as Superintendências Regionais;</a:t>
            </a:r>
            <a:endParaRPr sz="2000" dirty="0"/>
          </a:p>
          <a:p>
            <a:pPr>
              <a:lnSpc>
                <a:spcPct val="100000"/>
              </a:lnSpc>
            </a:pPr>
            <a:endParaRPr sz="2000" dirty="0"/>
          </a:p>
          <a:p>
            <a:pPr>
              <a:lnSpc>
                <a:spcPct val="100000"/>
              </a:lnSpc>
            </a:pPr>
            <a:r>
              <a:rPr lang="pt-BR" sz="2000" dirty="0">
                <a:solidFill>
                  <a:srgbClr val="000000"/>
                </a:solidFill>
                <a:latin typeface="Calibri"/>
                <a:ea typeface="Arial"/>
              </a:rPr>
              <a:t>	6 - Implantar o Sistema SASO em todas as Superintendências Regionais;</a:t>
            </a:r>
            <a:endParaRPr sz="2000" dirty="0"/>
          </a:p>
          <a:p>
            <a:pPr>
              <a:lnSpc>
                <a:spcPct val="100000"/>
              </a:lnSpc>
            </a:pPr>
            <a:endParaRPr sz="2000" dirty="0"/>
          </a:p>
          <a:p>
            <a:pPr>
              <a:lnSpc>
                <a:spcPct val="100000"/>
              </a:lnSpc>
            </a:pPr>
            <a:r>
              <a:rPr lang="pt-BR" sz="2000" dirty="0">
                <a:solidFill>
                  <a:srgbClr val="000000"/>
                </a:solidFill>
                <a:latin typeface="Calibri"/>
                <a:ea typeface="Arial"/>
              </a:rPr>
              <a:t>	7 - Verificar as condições de permanência das famílias assentadas nos lotes de Reforma Agrária; e</a:t>
            </a:r>
            <a:endParaRPr sz="2000" dirty="0"/>
          </a:p>
          <a:p>
            <a:pPr>
              <a:lnSpc>
                <a:spcPct val="100000"/>
              </a:lnSpc>
            </a:pPr>
            <a:endParaRPr sz="2000" dirty="0"/>
          </a:p>
          <a:p>
            <a:pPr>
              <a:lnSpc>
                <a:spcPct val="100000"/>
              </a:lnSpc>
            </a:pPr>
            <a:r>
              <a:rPr lang="pt-BR" sz="2000" dirty="0">
                <a:solidFill>
                  <a:srgbClr val="000000"/>
                </a:solidFill>
                <a:latin typeface="Calibri"/>
                <a:ea typeface="Arial"/>
              </a:rPr>
              <a:t>	8 - Monitorar e Avaliar as Ações do Plano de Supervisão Ocupacional dos lotes da Reforma </a:t>
            </a:r>
            <a:r>
              <a:rPr lang="pt-BR" sz="2000" dirty="0" smtClean="0">
                <a:solidFill>
                  <a:srgbClr val="000000"/>
                </a:solidFill>
                <a:latin typeface="Calibri"/>
                <a:ea typeface="Arial"/>
              </a:rPr>
              <a:t>Agrária.</a:t>
            </a:r>
            <a:endParaRPr sz="2000"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pt-BR" dirty="0">
                <a:solidFill>
                  <a:srgbClr val="000000"/>
                </a:solidFill>
                <a:latin typeface="Calibri"/>
                <a:ea typeface="Arial"/>
              </a:rPr>
              <a:t>   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03" b="32107"/>
          <a:stretch/>
        </p:blipFill>
        <p:spPr>
          <a:xfrm>
            <a:off x="0" y="991854"/>
            <a:ext cx="12192000" cy="5855596"/>
          </a:xfrm>
          <a:prstGeom prst="rect">
            <a:avLst/>
          </a:prstGeom>
        </p:spPr>
      </p:pic>
      <p:pic>
        <p:nvPicPr>
          <p:cNvPr id="114" name="Imagem 3"/>
          <p:cNvPicPr/>
          <p:nvPr/>
        </p:nvPicPr>
        <p:blipFill>
          <a:blip r:embed="rId3"/>
          <a:srcRect l="844166" b="849537"/>
          <a:stretch>
            <a:fillRect/>
          </a:stretch>
        </p:blipFill>
        <p:spPr>
          <a:xfrm>
            <a:off x="0" y="982080"/>
            <a:ext cx="12191760" cy="5855400"/>
          </a:xfrm>
          <a:prstGeom prst="rect">
            <a:avLst/>
          </a:prstGeom>
          <a:ln>
            <a:noFill/>
          </a:ln>
        </p:spPr>
      </p:pic>
      <p:sp>
        <p:nvSpPr>
          <p:cNvPr id="115" name="CustomShape 1"/>
          <p:cNvSpPr/>
          <p:nvPr/>
        </p:nvSpPr>
        <p:spPr>
          <a:xfrm>
            <a:off x="0" y="0"/>
            <a:ext cx="12194280" cy="84852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</p:sp>
      <p:sp>
        <p:nvSpPr>
          <p:cNvPr id="116" name="CustomShape 2"/>
          <p:cNvSpPr/>
          <p:nvPr/>
        </p:nvSpPr>
        <p:spPr>
          <a:xfrm>
            <a:off x="0" y="108720"/>
            <a:ext cx="12191760" cy="614520"/>
          </a:xfrm>
          <a:prstGeom prst="rect">
            <a:avLst/>
          </a:prstGeom>
          <a:noFill/>
          <a:ln>
            <a:noFill/>
          </a:ln>
        </p:spPr>
        <p:txBody>
          <a:bodyPr lIns="81720" tIns="82800" rIns="81720" bIns="82800" anchor="ctr"/>
          <a:lstStyle/>
          <a:p>
            <a:pPr algn="ctr">
              <a:lnSpc>
                <a:spcPct val="100000"/>
              </a:lnSpc>
            </a:pPr>
            <a:r>
              <a:rPr lang="pt-BR" sz="2800" b="1" dirty="0">
                <a:solidFill>
                  <a:srgbClr val="548235"/>
                </a:solidFill>
                <a:latin typeface="Calibri"/>
                <a:ea typeface="Arial"/>
              </a:rPr>
              <a:t>CONSOLIDAÇÃO E EMANCIPAÇÃO</a:t>
            </a:r>
            <a:endParaRPr sz="2000" dirty="0"/>
          </a:p>
        </p:txBody>
      </p:sp>
      <p:sp>
        <p:nvSpPr>
          <p:cNvPr id="117" name="CustomShape 3"/>
          <p:cNvSpPr/>
          <p:nvPr/>
        </p:nvSpPr>
        <p:spPr>
          <a:xfrm>
            <a:off x="208826" y="866574"/>
            <a:ext cx="11982934" cy="4608000"/>
          </a:xfrm>
          <a:prstGeom prst="rect">
            <a:avLst/>
          </a:prstGeom>
          <a:noFill/>
          <a:ln>
            <a:noFill/>
          </a:ln>
        </p:spPr>
        <p:txBody>
          <a:bodyPr lIns="81720" tIns="82800" rIns="81720" bIns="828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400" dirty="0" smtClean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latin typeface="Calibri"/>
                <a:ea typeface="Arial"/>
              </a:rPr>
              <a:t>INSTRUÇÃO NORMATIVA </a:t>
            </a:r>
            <a:r>
              <a:rPr lang="pt-BR" sz="2400" b="1" dirty="0">
                <a:solidFill>
                  <a:schemeClr val="bg1"/>
                </a:solidFill>
                <a:latin typeface="Calibri"/>
                <a:ea typeface="Arial"/>
              </a:rPr>
              <a:t>DE ALIENAÇÃO DE IMÓVEIS RURAIS E REGULARIZAÇÃO EM PROJETOS DE ASSENTAMENTO</a:t>
            </a:r>
            <a:endParaRPr sz="2400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</a:pPr>
            <a:endParaRPr sz="2400" dirty="0"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pt-BR" sz="2400" dirty="0" smtClean="0">
                <a:solidFill>
                  <a:srgbClr val="000000"/>
                </a:solidFill>
                <a:latin typeface="Calibri"/>
                <a:ea typeface="Arial"/>
              </a:rPr>
              <a:t> Critérios </a:t>
            </a:r>
            <a:r>
              <a:rPr lang="pt-BR" sz="2400" dirty="0">
                <a:solidFill>
                  <a:srgbClr val="000000"/>
                </a:solidFill>
                <a:latin typeface="Calibri"/>
                <a:ea typeface="Arial"/>
              </a:rPr>
              <a:t>e procedimentos para emissão de instrumentos de titulação em terras de patrimônio do </a:t>
            </a:r>
            <a:r>
              <a:rPr lang="pt-BR" sz="2400" dirty="0" smtClean="0">
                <a:solidFill>
                  <a:srgbClr val="000000"/>
                </a:solidFill>
                <a:latin typeface="Calibri"/>
                <a:ea typeface="Arial"/>
              </a:rPr>
              <a:t>INCRA </a:t>
            </a:r>
            <a:r>
              <a:rPr lang="pt-BR" sz="2400" dirty="0">
                <a:solidFill>
                  <a:srgbClr val="000000"/>
                </a:solidFill>
                <a:latin typeface="Calibri"/>
                <a:ea typeface="Arial"/>
              </a:rPr>
              <a:t>ou da </a:t>
            </a:r>
            <a:r>
              <a:rPr lang="pt-BR" sz="2400" dirty="0" smtClean="0">
                <a:solidFill>
                  <a:srgbClr val="000000"/>
                </a:solidFill>
                <a:latin typeface="Calibri"/>
                <a:ea typeface="Arial"/>
              </a:rPr>
              <a:t>União </a:t>
            </a:r>
            <a:r>
              <a:rPr lang="pt-BR" sz="2400" dirty="0">
                <a:solidFill>
                  <a:srgbClr val="000000"/>
                </a:solidFill>
                <a:latin typeface="Calibri"/>
                <a:ea typeface="Arial"/>
              </a:rPr>
              <a:t>vinculadas ao projeto de assentamento (PA) do INCRA;</a:t>
            </a:r>
            <a:endParaRPr sz="2400" dirty="0"/>
          </a:p>
          <a:p>
            <a:pPr>
              <a:lnSpc>
                <a:spcPct val="100000"/>
              </a:lnSpc>
            </a:pPr>
            <a:endParaRPr sz="2400" dirty="0"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pt-BR" sz="2400" dirty="0" smtClean="0">
                <a:solidFill>
                  <a:srgbClr val="000000"/>
                </a:solidFill>
                <a:latin typeface="Calibri"/>
                <a:ea typeface="Arial"/>
              </a:rPr>
              <a:t> Condições </a:t>
            </a:r>
            <a:r>
              <a:rPr lang="pt-BR" sz="2400" dirty="0">
                <a:solidFill>
                  <a:srgbClr val="000000"/>
                </a:solidFill>
                <a:latin typeface="Calibri"/>
                <a:ea typeface="Arial"/>
              </a:rPr>
              <a:t>de pagamento e liberação;</a:t>
            </a:r>
            <a:endParaRPr sz="2400" dirty="0"/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</a:pPr>
            <a:endParaRPr sz="2400" dirty="0"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pt-BR" sz="2400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r>
              <a:rPr lang="pt-BR" sz="2400" dirty="0" smtClean="0">
                <a:solidFill>
                  <a:srgbClr val="000000"/>
                </a:solidFill>
                <a:latin typeface="Calibri"/>
                <a:ea typeface="Arial"/>
              </a:rPr>
              <a:t>C</a:t>
            </a:r>
            <a:r>
              <a:rPr lang="pt-BR" sz="2400" dirty="0" smtClean="0">
                <a:solidFill>
                  <a:srgbClr val="000000"/>
                </a:solidFill>
                <a:latin typeface="Calibri"/>
                <a:ea typeface="Arial"/>
              </a:rPr>
              <a:t>ritérios </a:t>
            </a:r>
            <a:r>
              <a:rPr lang="pt-BR" sz="2400" dirty="0">
                <a:solidFill>
                  <a:srgbClr val="000000"/>
                </a:solidFill>
                <a:latin typeface="Calibri"/>
                <a:ea typeface="Arial"/>
              </a:rPr>
              <a:t>e procedimento para permanência do beneficiário na parcela/lote no </a:t>
            </a:r>
            <a:r>
              <a:rPr lang="pt-BR" sz="2400" dirty="0" smtClean="0">
                <a:solidFill>
                  <a:srgbClr val="000000"/>
                </a:solidFill>
                <a:latin typeface="Calibri"/>
                <a:ea typeface="Arial"/>
              </a:rPr>
              <a:t>PNRA </a:t>
            </a:r>
            <a:r>
              <a:rPr lang="pt-BR" sz="2400" dirty="0">
                <a:solidFill>
                  <a:srgbClr val="000000"/>
                </a:solidFill>
                <a:latin typeface="Calibri"/>
                <a:ea typeface="Arial"/>
              </a:rPr>
              <a:t>e das ocupações </a:t>
            </a:r>
            <a:r>
              <a:rPr lang="pt-BR" sz="2400" dirty="0" smtClean="0">
                <a:solidFill>
                  <a:srgbClr val="000000"/>
                </a:solidFill>
                <a:latin typeface="Calibri"/>
                <a:ea typeface="Arial"/>
              </a:rPr>
              <a:t>irregulares.</a:t>
            </a:r>
            <a:endParaRPr sz="2400"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pt-BR" dirty="0">
                <a:solidFill>
                  <a:srgbClr val="000000"/>
                </a:solidFill>
                <a:latin typeface="Calibri"/>
                <a:ea typeface="Arial"/>
              </a:rPr>
              <a:t>   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03" b="32107"/>
          <a:stretch/>
        </p:blipFill>
        <p:spPr>
          <a:xfrm>
            <a:off x="0" y="991849"/>
            <a:ext cx="12192000" cy="5855596"/>
          </a:xfrm>
          <a:prstGeom prst="rect">
            <a:avLst/>
          </a:prstGeom>
        </p:spPr>
      </p:pic>
      <p:pic>
        <p:nvPicPr>
          <p:cNvPr id="118" name="Imagem 3"/>
          <p:cNvPicPr/>
          <p:nvPr/>
        </p:nvPicPr>
        <p:blipFill>
          <a:blip r:embed="rId2"/>
          <a:srcRect l="844166" b="849537"/>
          <a:stretch>
            <a:fillRect/>
          </a:stretch>
        </p:blipFill>
        <p:spPr>
          <a:xfrm>
            <a:off x="0" y="982080"/>
            <a:ext cx="12191760" cy="5855400"/>
          </a:xfrm>
          <a:prstGeom prst="rect">
            <a:avLst/>
          </a:prstGeom>
          <a:ln>
            <a:noFill/>
          </a:ln>
        </p:spPr>
      </p:pic>
      <p:sp>
        <p:nvSpPr>
          <p:cNvPr id="119" name="CustomShape 1"/>
          <p:cNvSpPr/>
          <p:nvPr/>
        </p:nvSpPr>
        <p:spPr>
          <a:xfrm>
            <a:off x="-2520" y="-2904"/>
            <a:ext cx="12194280" cy="84852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</p:sp>
      <p:sp>
        <p:nvSpPr>
          <p:cNvPr id="120" name="TextShape 2"/>
          <p:cNvSpPr txBox="1"/>
          <p:nvPr/>
        </p:nvSpPr>
        <p:spPr>
          <a:xfrm>
            <a:off x="0" y="129240"/>
            <a:ext cx="12191760" cy="5896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3200" b="1" dirty="0">
                <a:solidFill>
                  <a:srgbClr val="548235"/>
                </a:solidFill>
                <a:latin typeface="Calibri"/>
              </a:rPr>
              <a:t>ACESSO AO CRÉDITO RURAL</a:t>
            </a:r>
            <a:endParaRPr sz="2400" dirty="0"/>
          </a:p>
        </p:txBody>
      </p:sp>
      <p:sp>
        <p:nvSpPr>
          <p:cNvPr id="121" name="TextShape 3"/>
          <p:cNvSpPr txBox="1"/>
          <p:nvPr/>
        </p:nvSpPr>
        <p:spPr>
          <a:xfrm>
            <a:off x="157319" y="1140480"/>
            <a:ext cx="11919451" cy="49269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Arial"/>
              <a:buChar char="•"/>
            </a:pPr>
            <a:r>
              <a:rPr lang="pt-BR" sz="22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As linhas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de crédito normalmente 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acessadas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pelos assentados da 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Reforma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A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grária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incluem: </a:t>
            </a:r>
            <a:endParaRPr lang="pt-BR" sz="22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buFont typeface="Arial"/>
              <a:buChar char="•"/>
            </a:pPr>
            <a:endParaRPr sz="2200" dirty="0"/>
          </a:p>
          <a:p>
            <a:pPr marL="457200" indent="-457200">
              <a:lnSpc>
                <a:spcPct val="100000"/>
              </a:lnSpc>
              <a:buAutoNum type="arabicParenBoth"/>
            </a:pP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As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provenientes do portfólio do 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INCRA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para instalação e desenvolvimento produtivo das famílias assentadas; </a:t>
            </a:r>
            <a:endParaRPr lang="pt-BR" sz="22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endParaRPr sz="2200" dirty="0"/>
          </a:p>
          <a:p>
            <a:pPr>
              <a:lnSpc>
                <a:spcPct val="100000"/>
              </a:lnSpc>
            </a:pP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(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2) </a:t>
            </a:r>
            <a:r>
              <a:rPr lang="pt-BR" sz="2200" dirty="0" smtClean="0">
                <a:solidFill>
                  <a:srgbClr val="000000"/>
                </a:solidFill>
                <a:latin typeface="Calibri"/>
              </a:rPr>
              <a:t>Aquelas </a:t>
            </a:r>
            <a:r>
              <a:rPr lang="pt-BR" sz="2200" dirty="0">
                <a:solidFill>
                  <a:srgbClr val="000000"/>
                </a:solidFill>
                <a:latin typeface="Calibri"/>
              </a:rPr>
              <a:t>decorrentes dos programas de apoio à produção rural (i.e., FNO, Pronaf ).</a:t>
            </a:r>
            <a:endParaRPr sz="2200" dirty="0"/>
          </a:p>
          <a:p>
            <a:pPr>
              <a:lnSpc>
                <a:spcPct val="90000"/>
              </a:lnSpc>
            </a:pPr>
            <a:endParaRPr lang="pt-BR" sz="2200" dirty="0" smtClean="0"/>
          </a:p>
          <a:p>
            <a:pPr>
              <a:lnSpc>
                <a:spcPct val="90000"/>
              </a:lnSpc>
            </a:pPr>
            <a:endParaRPr sz="2200" dirty="0"/>
          </a:p>
          <a:p>
            <a:pPr>
              <a:lnSpc>
                <a:spcPct val="90000"/>
              </a:lnSpc>
            </a:pPr>
            <a:endParaRPr sz="2200" dirty="0"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pt-BR" sz="2200" b="1" dirty="0">
                <a:solidFill>
                  <a:schemeClr val="bg1"/>
                </a:solidFill>
                <a:latin typeface="Calibri"/>
              </a:rPr>
              <a:t>PROPOSTA DE REGULAMENTAÇÃO DE CRÉDITOS AMBIENTAIS</a:t>
            </a:r>
            <a:endParaRPr sz="2200" dirty="0">
              <a:solidFill>
                <a:schemeClr val="bg1"/>
              </a:solidFill>
            </a:endParaRPr>
          </a:p>
          <a:p>
            <a:endParaRPr sz="2200" dirty="0"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pt-BR" sz="2200" dirty="0">
                <a:solidFill>
                  <a:srgbClr val="C00000"/>
                </a:solidFill>
                <a:latin typeface="Calibri"/>
              </a:rPr>
              <a:t>CRÉDITO FLORESTAL</a:t>
            </a:r>
            <a:endParaRPr sz="2200" dirty="0">
              <a:solidFill>
                <a:srgbClr val="C00000"/>
              </a:solidFill>
            </a:endParaRPr>
          </a:p>
          <a:p>
            <a:endParaRPr sz="2200" dirty="0"/>
          </a:p>
          <a:p>
            <a:endParaRPr sz="2200" dirty="0"/>
          </a:p>
          <a:p>
            <a:endParaRPr sz="2200" dirty="0"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pt-BR" sz="2200" dirty="0">
                <a:solidFill>
                  <a:srgbClr val="C00000"/>
                </a:solidFill>
                <a:latin typeface="Calibri"/>
              </a:rPr>
              <a:t>CRÉDITO DE RECUPERAÇÃO AMBIENTAL</a:t>
            </a:r>
            <a:endParaRPr sz="2200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03" b="32107"/>
          <a:stretch/>
        </p:blipFill>
        <p:spPr>
          <a:xfrm>
            <a:off x="0" y="980702"/>
            <a:ext cx="12192000" cy="5855596"/>
          </a:xfrm>
          <a:prstGeom prst="rect">
            <a:avLst/>
          </a:prstGeom>
        </p:spPr>
      </p:pic>
      <p:pic>
        <p:nvPicPr>
          <p:cNvPr id="122" name="Imagem 3"/>
          <p:cNvPicPr/>
          <p:nvPr/>
        </p:nvPicPr>
        <p:blipFill>
          <a:blip r:embed="rId3"/>
          <a:srcRect l="844166" b="849537"/>
          <a:stretch>
            <a:fillRect/>
          </a:stretch>
        </p:blipFill>
        <p:spPr>
          <a:xfrm>
            <a:off x="0" y="982080"/>
            <a:ext cx="12191760" cy="5855400"/>
          </a:xfrm>
          <a:prstGeom prst="rect">
            <a:avLst/>
          </a:prstGeom>
          <a:ln>
            <a:noFill/>
          </a:ln>
        </p:spPr>
      </p:pic>
      <p:sp>
        <p:nvSpPr>
          <p:cNvPr id="123" name="CustomShape 1"/>
          <p:cNvSpPr/>
          <p:nvPr/>
        </p:nvSpPr>
        <p:spPr>
          <a:xfrm>
            <a:off x="0" y="0"/>
            <a:ext cx="12191760" cy="781622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</p:sp>
      <p:sp>
        <p:nvSpPr>
          <p:cNvPr id="124" name="TextShape 2"/>
          <p:cNvSpPr txBox="1"/>
          <p:nvPr/>
        </p:nvSpPr>
        <p:spPr>
          <a:xfrm>
            <a:off x="0" y="-195593"/>
            <a:ext cx="12191760" cy="1143360"/>
          </a:xfrm>
          <a:prstGeom prst="rect">
            <a:avLst/>
          </a:prstGeom>
        </p:spPr>
        <p:txBody>
          <a:bodyPr lIns="82800" tIns="82800" rIns="82800" bIns="82800" anchor="ctr"/>
          <a:lstStyle/>
          <a:p>
            <a:pPr algn="ctr">
              <a:lnSpc>
                <a:spcPct val="100000"/>
              </a:lnSpc>
            </a:pPr>
            <a:r>
              <a:rPr lang="pt-BR" sz="3200" b="1" dirty="0">
                <a:solidFill>
                  <a:srgbClr val="548235"/>
                </a:solidFill>
                <a:latin typeface="Calibri"/>
              </a:rPr>
              <a:t>OUTRAS ESTRATÉGIAS - INCRA</a:t>
            </a:r>
            <a:endParaRPr sz="2400" dirty="0"/>
          </a:p>
        </p:txBody>
      </p:sp>
      <p:sp>
        <p:nvSpPr>
          <p:cNvPr id="125" name="TextShape 3"/>
          <p:cNvSpPr txBox="1"/>
          <p:nvPr/>
        </p:nvSpPr>
        <p:spPr>
          <a:xfrm>
            <a:off x="237960" y="1459080"/>
            <a:ext cx="11816508" cy="4862880"/>
          </a:xfrm>
          <a:prstGeom prst="rect">
            <a:avLst/>
          </a:prstGeom>
        </p:spPr>
        <p:txBody>
          <a:bodyPr lIns="82800" tIns="82800" rIns="82800" bIns="82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400" dirty="0">
                <a:solidFill>
                  <a:srgbClr val="000000"/>
                </a:solidFill>
                <a:latin typeface="Calibri"/>
              </a:rPr>
              <a:t>CADASTRO AMBIENTAL RURAL – CAR</a:t>
            </a:r>
            <a:endParaRPr sz="2400" dirty="0"/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400" dirty="0">
                <a:solidFill>
                  <a:srgbClr val="000000"/>
                </a:solidFill>
                <a:latin typeface="Calibri"/>
              </a:rPr>
              <a:t>EDITAL DE CHAMADA PÚBLICA </a:t>
            </a:r>
            <a:r>
              <a:rPr lang="pt-BR" sz="2400" dirty="0" smtClean="0">
                <a:solidFill>
                  <a:srgbClr val="000000"/>
                </a:solidFill>
                <a:latin typeface="Calibri"/>
              </a:rPr>
              <a:t>PARA </a:t>
            </a:r>
            <a:r>
              <a:rPr lang="pt-BR" sz="2400" dirty="0">
                <a:solidFill>
                  <a:srgbClr val="000000"/>
                </a:solidFill>
                <a:latin typeface="Calibri"/>
              </a:rPr>
              <a:t>CREDENCIAMENTO DE ENTIDADES (PNRA)</a:t>
            </a:r>
            <a:endParaRPr sz="2400" dirty="0"/>
          </a:p>
          <a:p>
            <a:pPr>
              <a:lnSpc>
                <a:spcPct val="100000"/>
              </a:lnSpc>
            </a:pPr>
            <a:r>
              <a:rPr lang="pt-BR" sz="2400" dirty="0">
                <a:solidFill>
                  <a:srgbClr val="000000"/>
                </a:solidFill>
                <a:latin typeface="Calibri"/>
              </a:rPr>
              <a:t>	- Acordos de Cooperação Técnica – regularização e gestão ambiental</a:t>
            </a:r>
            <a:endParaRPr sz="2400" dirty="0"/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400" dirty="0">
                <a:solidFill>
                  <a:srgbClr val="000000"/>
                </a:solidFill>
                <a:latin typeface="Calibri"/>
              </a:rPr>
              <a:t>CAPACITAÇÃO À DISTÂNCIA EM PRA – PROGRAMA DE REGULARIZAÇÃO AMBIENTAL</a:t>
            </a:r>
            <a:endParaRPr sz="2400"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03" b="32107"/>
          <a:stretch/>
        </p:blipFill>
        <p:spPr>
          <a:xfrm>
            <a:off x="0" y="1025303"/>
            <a:ext cx="12192000" cy="5855596"/>
          </a:xfrm>
          <a:prstGeom prst="rect">
            <a:avLst/>
          </a:prstGeom>
        </p:spPr>
      </p:pic>
      <p:pic>
        <p:nvPicPr>
          <p:cNvPr id="126" name="Imagem 3"/>
          <p:cNvPicPr/>
          <p:nvPr/>
        </p:nvPicPr>
        <p:blipFill>
          <a:blip r:embed="rId3"/>
          <a:srcRect l="844166" b="849537"/>
          <a:stretch>
            <a:fillRect/>
          </a:stretch>
        </p:blipFill>
        <p:spPr>
          <a:xfrm>
            <a:off x="0" y="982080"/>
            <a:ext cx="12191760" cy="5855400"/>
          </a:xfrm>
          <a:prstGeom prst="rect">
            <a:avLst/>
          </a:prstGeom>
          <a:ln>
            <a:noFill/>
          </a:ln>
        </p:spPr>
      </p:pic>
      <p:sp>
        <p:nvSpPr>
          <p:cNvPr id="127" name="CustomShape 1"/>
          <p:cNvSpPr/>
          <p:nvPr/>
        </p:nvSpPr>
        <p:spPr>
          <a:xfrm>
            <a:off x="0" y="0"/>
            <a:ext cx="12194280" cy="84852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</p:sp>
      <p:sp>
        <p:nvSpPr>
          <p:cNvPr id="128" name="CustomShape 2"/>
          <p:cNvSpPr/>
          <p:nvPr/>
        </p:nvSpPr>
        <p:spPr>
          <a:xfrm>
            <a:off x="0" y="186840"/>
            <a:ext cx="12191760" cy="474840"/>
          </a:xfrm>
          <a:prstGeom prst="rect">
            <a:avLst/>
          </a:prstGeom>
          <a:noFill/>
          <a:ln>
            <a:noFill/>
          </a:ln>
        </p:spPr>
        <p:txBody>
          <a:bodyPr lIns="81720" tIns="82800" rIns="81720" bIns="82800" anchor="ctr"/>
          <a:lstStyle/>
          <a:p>
            <a:pPr algn="ctr">
              <a:lnSpc>
                <a:spcPct val="100000"/>
              </a:lnSpc>
            </a:pPr>
            <a:r>
              <a:rPr lang="pt-BR" sz="2800" b="1" dirty="0">
                <a:solidFill>
                  <a:srgbClr val="548235"/>
                </a:solidFill>
                <a:latin typeface="Calibri"/>
                <a:ea typeface="Arial"/>
              </a:rPr>
              <a:t>DESAFIOS E OPORTUNIDADES PARA ASSENTAMENTOS SUSTETÁVEIS</a:t>
            </a:r>
            <a:r>
              <a:rPr lang="pt-BR" sz="2539" b="1" dirty="0">
                <a:solidFill>
                  <a:srgbClr val="548235"/>
                </a:solidFill>
                <a:latin typeface="Arial"/>
                <a:ea typeface="Arial"/>
              </a:rPr>
              <a:t>	</a:t>
            </a:r>
            <a:endParaRPr dirty="0"/>
          </a:p>
        </p:txBody>
      </p:sp>
      <p:sp>
        <p:nvSpPr>
          <p:cNvPr id="129" name="CustomShape 3"/>
          <p:cNvSpPr/>
          <p:nvPr/>
        </p:nvSpPr>
        <p:spPr>
          <a:xfrm>
            <a:off x="1081440" y="2314800"/>
            <a:ext cx="10531080" cy="3267000"/>
          </a:xfrm>
          <a:prstGeom prst="rect">
            <a:avLst/>
          </a:prstGeom>
          <a:noFill/>
          <a:ln>
            <a:noFill/>
          </a:ln>
        </p:spPr>
      </p:sp>
      <p:sp>
        <p:nvSpPr>
          <p:cNvPr id="130" name="CustomShape 4"/>
          <p:cNvSpPr/>
          <p:nvPr/>
        </p:nvSpPr>
        <p:spPr>
          <a:xfrm>
            <a:off x="0" y="1035360"/>
            <a:ext cx="11790255" cy="5621444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t-BR" sz="2000" b="1" dirty="0" smtClean="0">
                <a:solidFill>
                  <a:schemeClr val="bg1"/>
                </a:solidFill>
                <a:latin typeface="Calibri"/>
              </a:rPr>
              <a:t>DENTRE OS DESAFIOS INSTITUCIONAIS DO ÓRGÃO, ESTÃO:</a:t>
            </a:r>
            <a:endParaRPr lang="pt-BR" sz="20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</a:pPr>
            <a:endParaRPr sz="2000" dirty="0"/>
          </a:p>
          <a:p>
            <a:pPr algn="just">
              <a:lnSpc>
                <a:spcPct val="100000"/>
              </a:lnSpc>
              <a:buFont typeface="StarSymbol"/>
              <a:buChar char="-"/>
            </a:pP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 Ampliação </a:t>
            </a:r>
            <a:r>
              <a:rPr lang="pt-BR" sz="2000" dirty="0">
                <a:solidFill>
                  <a:srgbClr val="000000"/>
                </a:solidFill>
                <a:latin typeface="Calibri"/>
              </a:rPr>
              <a:t>do quadro de servidores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;</a:t>
            </a:r>
          </a:p>
          <a:p>
            <a:pPr algn="just">
              <a:lnSpc>
                <a:spcPct val="100000"/>
              </a:lnSpc>
              <a:buFont typeface="StarSymbol"/>
              <a:buChar char="-"/>
            </a:pPr>
            <a:endParaRPr sz="2000" dirty="0"/>
          </a:p>
          <a:p>
            <a:pPr algn="just">
              <a:lnSpc>
                <a:spcPct val="100000"/>
              </a:lnSpc>
              <a:buFont typeface="StarSymbol"/>
              <a:buChar char="-"/>
            </a:pP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 Valorização </a:t>
            </a:r>
            <a:r>
              <a:rPr lang="pt-BR" sz="2000" dirty="0">
                <a:solidFill>
                  <a:srgbClr val="000000"/>
                </a:solidFill>
                <a:latin typeface="Calibri"/>
              </a:rPr>
              <a:t>das carreiras dos servidores da Reforma Agrária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;</a:t>
            </a:r>
          </a:p>
          <a:p>
            <a:pPr algn="just">
              <a:lnSpc>
                <a:spcPct val="100000"/>
              </a:lnSpc>
              <a:buFont typeface="StarSymbol"/>
              <a:buChar char="-"/>
            </a:pPr>
            <a:endParaRPr sz="2000" dirty="0"/>
          </a:p>
          <a:p>
            <a:pPr algn="just">
              <a:lnSpc>
                <a:spcPct val="100000"/>
              </a:lnSpc>
              <a:buFont typeface="StarSymbol"/>
              <a:buChar char="-"/>
            </a:pP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 Modernização </a:t>
            </a:r>
            <a:r>
              <a:rPr lang="pt-BR" sz="2000" dirty="0">
                <a:solidFill>
                  <a:srgbClr val="000000"/>
                </a:solidFill>
                <a:latin typeface="Calibri"/>
              </a:rPr>
              <a:t>e integração dos sistemas de gestão de informação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;</a:t>
            </a:r>
          </a:p>
          <a:p>
            <a:pPr algn="just">
              <a:lnSpc>
                <a:spcPct val="100000"/>
              </a:lnSpc>
              <a:buFont typeface="StarSymbol"/>
              <a:buChar char="-"/>
            </a:pPr>
            <a:endParaRPr sz="2000" dirty="0"/>
          </a:p>
          <a:p>
            <a:pPr algn="just">
              <a:lnSpc>
                <a:spcPct val="100000"/>
              </a:lnSpc>
              <a:buFont typeface="StarSymbol"/>
              <a:buChar char="-"/>
            </a:pP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 Agilidade </a:t>
            </a:r>
            <a:r>
              <a:rPr lang="pt-BR" sz="2000" dirty="0">
                <a:solidFill>
                  <a:srgbClr val="000000"/>
                </a:solidFill>
                <a:latin typeface="Calibri"/>
              </a:rPr>
              <a:t>na execução orçamentária para reduzir o passivo dos investimentos de ATER e crédito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;</a:t>
            </a:r>
          </a:p>
          <a:p>
            <a:pPr algn="just">
              <a:lnSpc>
                <a:spcPct val="100000"/>
              </a:lnSpc>
            </a:pPr>
            <a:endParaRPr sz="2000" dirty="0"/>
          </a:p>
          <a:p>
            <a:pPr algn="just">
              <a:lnSpc>
                <a:spcPct val="100000"/>
              </a:lnSpc>
              <a:buFont typeface="StarSymbol"/>
              <a:buChar char="-"/>
            </a:pP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 Revisão </a:t>
            </a:r>
            <a:r>
              <a:rPr lang="pt-BR" sz="2000" dirty="0">
                <a:solidFill>
                  <a:srgbClr val="000000"/>
                </a:solidFill>
                <a:latin typeface="Calibri"/>
              </a:rPr>
              <a:t>das normativas legais que facilitem o processo de consolidação e emancipação dos assentamentos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;</a:t>
            </a:r>
          </a:p>
          <a:p>
            <a:pPr algn="just"/>
            <a:endParaRPr lang="pt-BR" sz="2000" dirty="0" smtClean="0">
              <a:solidFill>
                <a:srgbClr val="000000"/>
              </a:solidFill>
              <a:latin typeface="Calibri"/>
            </a:endParaRPr>
          </a:p>
          <a:p>
            <a:pPr algn="just">
              <a:buFont typeface="StarSymbol"/>
              <a:buChar char="-"/>
            </a:pP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 Assistência Técnica Qualificada;</a:t>
            </a:r>
            <a:endParaRPr lang="pt-BR" sz="2000" dirty="0"/>
          </a:p>
          <a:p>
            <a:pPr algn="just"/>
            <a:endParaRPr lang="pt-BR" sz="2000" dirty="0">
              <a:solidFill>
                <a:srgbClr val="000000"/>
              </a:solidFill>
              <a:latin typeface="Calibri"/>
            </a:endParaRPr>
          </a:p>
          <a:p>
            <a:pPr algn="just">
              <a:buFont typeface="StarSymbol"/>
              <a:buChar char="-"/>
            </a:pP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 Estabelecimento </a:t>
            </a:r>
            <a:r>
              <a:rPr lang="pt-BR" sz="2000" dirty="0">
                <a:solidFill>
                  <a:srgbClr val="000000"/>
                </a:solidFill>
                <a:latin typeface="Calibri"/>
              </a:rPr>
              <a:t>de 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parceiras:</a:t>
            </a:r>
          </a:p>
          <a:p>
            <a:pPr marL="800100" lvl="1" indent="-342900" algn="just">
              <a:buFontTx/>
              <a:buChar char="-"/>
            </a:pP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pt-BR" sz="2000" b="1" dirty="0">
                <a:solidFill>
                  <a:srgbClr val="000000"/>
                </a:solidFill>
                <a:latin typeface="Calibri"/>
              </a:rPr>
              <a:t>IBAMA e Polícia </a:t>
            </a:r>
            <a:r>
              <a:rPr lang="pt-BR" sz="2000" b="1" dirty="0" smtClean="0">
                <a:solidFill>
                  <a:srgbClr val="000000"/>
                </a:solidFill>
                <a:latin typeface="Calibri"/>
              </a:rPr>
              <a:t>Federal: 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para </a:t>
            </a:r>
            <a:r>
              <a:rPr lang="pt-BR" sz="2000" dirty="0">
                <a:solidFill>
                  <a:srgbClr val="000000"/>
                </a:solidFill>
                <a:latin typeface="Calibri"/>
              </a:rPr>
              <a:t>ações de comando, controle e apoio à revisão 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ocupacional;</a:t>
            </a:r>
            <a:endParaRPr lang="pt-BR" sz="2000" dirty="0"/>
          </a:p>
          <a:p>
            <a:pPr marL="800100" lvl="1" indent="-342900" algn="just">
              <a:buFontTx/>
              <a:buChar char="-"/>
            </a:pPr>
            <a:r>
              <a:rPr lang="pt-BR" sz="2000" b="1" dirty="0" err="1" smtClean="0">
                <a:solidFill>
                  <a:srgbClr val="000000"/>
                </a:solidFill>
                <a:latin typeface="Calibri"/>
              </a:rPr>
              <a:t>OEMAs</a:t>
            </a:r>
            <a:r>
              <a:rPr lang="pt-BR" sz="2000" b="1" dirty="0" smtClean="0">
                <a:solidFill>
                  <a:srgbClr val="000000"/>
                </a:solidFill>
                <a:latin typeface="Calibri"/>
              </a:rPr>
              <a:t>: 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Licenciamento </a:t>
            </a:r>
            <a:r>
              <a:rPr lang="pt-BR" sz="2000" dirty="0">
                <a:solidFill>
                  <a:srgbClr val="000000"/>
                </a:solidFill>
                <a:latin typeface="Calibri"/>
              </a:rPr>
              <a:t>e potencializar a gestão ambiental do INCRA e reduzir a conversão </a:t>
            </a:r>
            <a:endParaRPr lang="pt-BR" sz="2000" dirty="0" smtClean="0">
              <a:solidFill>
                <a:srgbClr val="000000"/>
              </a:solidFill>
              <a:latin typeface="Calibri"/>
            </a:endParaRPr>
          </a:p>
          <a:p>
            <a:pPr lvl="1" algn="just"/>
            <a:r>
              <a:rPr lang="pt-BR" sz="2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      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florestal </a:t>
            </a:r>
            <a:r>
              <a:rPr lang="pt-BR" sz="2000" dirty="0">
                <a:solidFill>
                  <a:srgbClr val="000000"/>
                </a:solidFill>
                <a:latin typeface="Calibri"/>
              </a:rPr>
              <a:t>nos </a:t>
            </a:r>
            <a:r>
              <a:rPr lang="pt-BR" sz="2000" dirty="0" smtClean="0">
                <a:solidFill>
                  <a:srgbClr val="000000"/>
                </a:solidFill>
                <a:latin typeface="Calibri"/>
              </a:rPr>
              <a:t>assentamentos.</a:t>
            </a:r>
            <a:endParaRPr sz="2000" dirty="0"/>
          </a:p>
          <a:p>
            <a:pPr algn="just">
              <a:lnSpc>
                <a:spcPct val="100000"/>
              </a:lnSpc>
            </a:pPr>
            <a:endParaRPr dirty="0"/>
          </a:p>
        </p:txBody>
      </p:sp>
      <p:sp>
        <p:nvSpPr>
          <p:cNvPr id="131" name="CustomShape 5"/>
          <p:cNvSpPr/>
          <p:nvPr/>
        </p:nvSpPr>
        <p:spPr>
          <a:xfrm>
            <a:off x="678600" y="4622400"/>
            <a:ext cx="4207680" cy="36468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396</Words>
  <Application>Microsoft Office PowerPoint</Application>
  <PresentationFormat>Widescreen</PresentationFormat>
  <Paragraphs>131</Paragraphs>
  <Slides>10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10</vt:i4>
      </vt:variant>
    </vt:vector>
  </HeadingPairs>
  <TitlesOfParts>
    <vt:vector size="19" baseType="lpstr">
      <vt:lpstr>Microsoft YaHei</vt:lpstr>
      <vt:lpstr>Arial</vt:lpstr>
      <vt:lpstr>Calibri</vt:lpstr>
      <vt:lpstr>Calibri Light</vt:lpstr>
      <vt:lpstr>DejaVu Sans</vt:lpstr>
      <vt:lpstr>StarSymbol</vt:lpstr>
      <vt:lpstr>Times New Roman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Karen Santos de Lima</dc:creator>
  <cp:lastModifiedBy>Karen Santos de Lima</cp:lastModifiedBy>
  <cp:revision>7</cp:revision>
  <dcterms:modified xsi:type="dcterms:W3CDTF">2018-06-26T12:22:37Z</dcterms:modified>
</cp:coreProperties>
</file>