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25"/>
  </p:notesMasterIdLst>
  <p:sldIdLst>
    <p:sldId id="285" r:id="rId5"/>
    <p:sldId id="319" r:id="rId6"/>
    <p:sldId id="257" r:id="rId7"/>
    <p:sldId id="284" r:id="rId8"/>
    <p:sldId id="288" r:id="rId9"/>
    <p:sldId id="320" r:id="rId10"/>
    <p:sldId id="264" r:id="rId11"/>
    <p:sldId id="265" r:id="rId12"/>
    <p:sldId id="315" r:id="rId13"/>
    <p:sldId id="316" r:id="rId14"/>
    <p:sldId id="309" r:id="rId15"/>
    <p:sldId id="325" r:id="rId16"/>
    <p:sldId id="311" r:id="rId17"/>
    <p:sldId id="322" r:id="rId18"/>
    <p:sldId id="328" r:id="rId19"/>
    <p:sldId id="305" r:id="rId20"/>
    <p:sldId id="324" r:id="rId21"/>
    <p:sldId id="327" r:id="rId22"/>
    <p:sldId id="326" r:id="rId23"/>
    <p:sldId id="302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D2C"/>
    <a:srgbClr val="FFFFFF"/>
    <a:srgbClr val="006B3F"/>
    <a:srgbClr val="F4EDE5"/>
    <a:srgbClr val="2C479E"/>
    <a:srgbClr val="005C37"/>
    <a:srgbClr val="93A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5DF48-A5BA-4015-933A-6496FF2CB1E1}" v="12" dt="2023-10-17T12:33:38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De Sales Freitas" userId="84d6d138-5bff-4e7a-91ae-a5d1e641d665" providerId="ADAL" clId="{0115DF48-A5BA-4015-933A-6496FF2CB1E1}"/>
    <pc:docChg chg="custSel modSld sldOrd">
      <pc:chgData name="Marcelo De Sales Freitas" userId="84d6d138-5bff-4e7a-91ae-a5d1e641d665" providerId="ADAL" clId="{0115DF48-A5BA-4015-933A-6496FF2CB1E1}" dt="2023-10-17T12:33:38.619" v="17" actId="732"/>
      <pc:docMkLst>
        <pc:docMk/>
      </pc:docMkLst>
      <pc:sldChg chg="ord">
        <pc:chgData name="Marcelo De Sales Freitas" userId="84d6d138-5bff-4e7a-91ae-a5d1e641d665" providerId="ADAL" clId="{0115DF48-A5BA-4015-933A-6496FF2CB1E1}" dt="2023-10-16T22:24:31.161" v="1"/>
        <pc:sldMkLst>
          <pc:docMk/>
          <pc:sldMk cId="3234148182" sldId="265"/>
        </pc:sldMkLst>
      </pc:sldChg>
      <pc:sldChg chg="addSp delSp modSp mod">
        <pc:chgData name="Marcelo De Sales Freitas" userId="84d6d138-5bff-4e7a-91ae-a5d1e641d665" providerId="ADAL" clId="{0115DF48-A5BA-4015-933A-6496FF2CB1E1}" dt="2023-10-17T12:33:38.619" v="17" actId="732"/>
        <pc:sldMkLst>
          <pc:docMk/>
          <pc:sldMk cId="3682265823" sldId="327"/>
        </pc:sldMkLst>
        <pc:picChg chg="add mod">
          <ac:chgData name="Marcelo De Sales Freitas" userId="84d6d138-5bff-4e7a-91ae-a5d1e641d665" providerId="ADAL" clId="{0115DF48-A5BA-4015-933A-6496FF2CB1E1}" dt="2023-10-17T12:33:32.812" v="16" actId="1076"/>
          <ac:picMkLst>
            <pc:docMk/>
            <pc:sldMk cId="3682265823" sldId="327"/>
            <ac:picMk id="2" creationId="{47D01441-DB5B-4F1C-D1F4-597859D8C26D}"/>
          </ac:picMkLst>
        </pc:picChg>
        <pc:picChg chg="del mod">
          <ac:chgData name="Marcelo De Sales Freitas" userId="84d6d138-5bff-4e7a-91ae-a5d1e641d665" providerId="ADAL" clId="{0115DF48-A5BA-4015-933A-6496FF2CB1E1}" dt="2023-10-17T12:32:19.512" v="6" actId="478"/>
          <ac:picMkLst>
            <pc:docMk/>
            <pc:sldMk cId="3682265823" sldId="327"/>
            <ac:picMk id="6" creationId="{062B9034-4609-E152-C474-EFC4D4EBF339}"/>
          </ac:picMkLst>
        </pc:picChg>
        <pc:picChg chg="add del mod">
          <ac:chgData name="Marcelo De Sales Freitas" userId="84d6d138-5bff-4e7a-91ae-a5d1e641d665" providerId="ADAL" clId="{0115DF48-A5BA-4015-933A-6496FF2CB1E1}" dt="2023-10-17T12:33:29.430" v="14" actId="478"/>
          <ac:picMkLst>
            <pc:docMk/>
            <pc:sldMk cId="3682265823" sldId="327"/>
            <ac:picMk id="1026" creationId="{064F99E1-13D2-537F-D8CC-28B1FE1F3A82}"/>
          </ac:picMkLst>
        </pc:picChg>
        <pc:picChg chg="add mod">
          <ac:chgData name="Marcelo De Sales Freitas" userId="84d6d138-5bff-4e7a-91ae-a5d1e641d665" providerId="ADAL" clId="{0115DF48-A5BA-4015-933A-6496FF2CB1E1}" dt="2023-10-17T12:33:38.619" v="17" actId="732"/>
          <ac:picMkLst>
            <pc:docMk/>
            <pc:sldMk cId="3682265823" sldId="327"/>
            <ac:picMk id="1028" creationId="{99379BF4-AF02-D6D9-ABD9-DA40155152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8399A-24B3-4691-88A4-32985A3FC918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6D3FF-C664-4EAE-BE15-31B320182E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66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6D3FF-C664-4EAE-BE15-31B320182E9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5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Indígena</a:t>
            </a:r>
            <a:r>
              <a:rPr lang="pt-BR" baseline="0" dirty="0"/>
              <a:t> aprendendo a mexer no aplicativo ACI </a:t>
            </a:r>
            <a:br>
              <a:rPr lang="pt-BR" baseline="0"/>
            </a:br>
            <a:br>
              <a:rPr lang="pt-BR" baseline="0"/>
            </a:br>
            <a:r>
              <a:rPr lang="en-US" sz="1200" b="0" dirty="0">
                <a:latin typeface="Roboto Lt" pitchFamily="2" charset="0"/>
                <a:ea typeface="Roboto Lt" pitchFamily="2" charset="0"/>
              </a:rPr>
              <a:t>Consolidate and expand protected forest areas through tools that enable their social and economic development. </a:t>
            </a:r>
            <a:r>
              <a:rPr lang="en-US" sz="1200" dirty="0">
                <a:latin typeface="Roboto Lt" pitchFamily="2" charset="0"/>
                <a:ea typeface="Roboto Lt" pitchFamily="2" charset="0"/>
              </a:rPr>
              <a:t>Expected results: </a:t>
            </a:r>
            <a:r>
              <a:rPr lang="en-US" sz="1200" b="0" dirty="0">
                <a:latin typeface="Roboto Lt" pitchFamily="2" charset="0"/>
                <a:ea typeface="Roboto Lt" pitchFamily="2" charset="0"/>
              </a:rPr>
              <a:t>to create, together with the local communities, mechanisms of governance, shared management, investments, food and territorial security and thus obtain a better quality of life.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6D3FF-C664-4EAE-BE15-31B320182E9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76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4"/>
          <p:cNvSpPr/>
          <p:nvPr userDrawn="1"/>
        </p:nvSpPr>
        <p:spPr>
          <a:xfrm>
            <a:off x="0" y="60474"/>
            <a:ext cx="12192000" cy="142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9" name="Imagem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" y="158743"/>
            <a:ext cx="1043298" cy="1222030"/>
          </a:xfrm>
          <a:prstGeom prst="rect">
            <a:avLst/>
          </a:prstGeom>
        </p:spPr>
      </p:pic>
      <p:sp>
        <p:nvSpPr>
          <p:cNvPr id="10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3151434" y="778164"/>
            <a:ext cx="8718551" cy="5371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Espaço Reservado para Texto 4"/>
          <p:cNvSpPr>
            <a:spLocks noGrp="1"/>
          </p:cNvSpPr>
          <p:nvPr>
            <p:ph type="body" sz="quarter" idx="12"/>
          </p:nvPr>
        </p:nvSpPr>
        <p:spPr>
          <a:xfrm>
            <a:off x="3136570" y="327507"/>
            <a:ext cx="8731801" cy="42840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2531532" y="2040284"/>
            <a:ext cx="8731251" cy="127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endParaRPr lang="pt-BR"/>
          </a:p>
        </p:txBody>
      </p:sp>
      <p:sp>
        <p:nvSpPr>
          <p:cNvPr id="17" name="Espaço Reservado para Texto 7"/>
          <p:cNvSpPr>
            <a:spLocks noGrp="1"/>
          </p:cNvSpPr>
          <p:nvPr>
            <p:ph type="body" sz="quarter" idx="15"/>
          </p:nvPr>
        </p:nvSpPr>
        <p:spPr>
          <a:xfrm>
            <a:off x="2531532" y="3325019"/>
            <a:ext cx="8731251" cy="87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lang="pt-BR"/>
          </a:p>
        </p:txBody>
      </p:sp>
      <p:sp>
        <p:nvSpPr>
          <p:cNvPr id="18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2531533" y="5397204"/>
            <a:ext cx="8748921" cy="380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/>
          </a:p>
        </p:txBody>
      </p:sp>
      <p:sp>
        <p:nvSpPr>
          <p:cNvPr id="19" name="Espaço Reservado para Texto 9"/>
          <p:cNvSpPr>
            <a:spLocks noGrp="1"/>
          </p:cNvSpPr>
          <p:nvPr>
            <p:ph type="body" sz="quarter" idx="17"/>
          </p:nvPr>
        </p:nvSpPr>
        <p:spPr>
          <a:xfrm>
            <a:off x="2531532" y="5777948"/>
            <a:ext cx="8731251" cy="405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1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2"/>
          <p:cNvSpPr/>
          <p:nvPr userDrawn="1"/>
        </p:nvSpPr>
        <p:spPr>
          <a:xfrm>
            <a:off x="0" y="30236"/>
            <a:ext cx="12192000" cy="740793"/>
          </a:xfrm>
          <a:prstGeom prst="rect">
            <a:avLst/>
          </a:prstGeom>
          <a:solidFill>
            <a:srgbClr val="00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14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2" y="75590"/>
            <a:ext cx="516178" cy="610030"/>
          </a:xfrm>
          <a:prstGeom prst="rect">
            <a:avLst/>
          </a:prstGeom>
        </p:spPr>
      </p:pic>
      <p:sp>
        <p:nvSpPr>
          <p:cNvPr id="16" name="Espaço Reservado para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559423" y="2857343"/>
            <a:ext cx="10836712" cy="338647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 baseline="0">
                <a:solidFill>
                  <a:schemeClr val="accent2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64241" y="1136376"/>
            <a:ext cx="10835874" cy="84411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sz="3600" b="1" i="1">
                <a:latin typeface="Lato Light"/>
                <a:cs typeface="Lato Light"/>
              </a:defRPr>
            </a:lvl1pPr>
          </a:lstStyle>
          <a:p>
            <a:r>
              <a:rPr lang="es-ES_tradnl"/>
              <a:t>Master </a:t>
            </a:r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99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ite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30236"/>
            <a:ext cx="12192000" cy="740793"/>
          </a:xfrm>
          <a:prstGeom prst="rect">
            <a:avLst/>
          </a:prstGeom>
          <a:solidFill>
            <a:srgbClr val="00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2" y="75590"/>
            <a:ext cx="516178" cy="610030"/>
          </a:xfrm>
          <a:prstGeom prst="rect">
            <a:avLst/>
          </a:prstGeom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59423" y="2827105"/>
            <a:ext cx="10836712" cy="3670437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000">
                <a:solidFill>
                  <a:schemeClr val="accent2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pt-BR"/>
              <a:t>Item</a:t>
            </a:r>
          </a:p>
          <a:p>
            <a:pPr lvl="0"/>
            <a:endParaRPr lang="pt-BR"/>
          </a:p>
          <a:p>
            <a:pPr lvl="0"/>
            <a:r>
              <a:rPr lang="pt-BR"/>
              <a:t>Item</a:t>
            </a:r>
          </a:p>
          <a:p>
            <a:pPr lvl="0"/>
            <a:endParaRPr lang="pt-BR"/>
          </a:p>
          <a:p>
            <a:pPr lvl="0"/>
            <a:r>
              <a:rPr lang="pt-BR"/>
              <a:t>Item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564241" y="1136376"/>
            <a:ext cx="10835874" cy="844110"/>
          </a:xfrm>
          <a:prstGeom prst="rect">
            <a:avLst/>
          </a:prstGeom>
        </p:spPr>
        <p:txBody>
          <a:bodyPr vert="horz"/>
          <a:lstStyle>
            <a:lvl1pPr>
              <a:defRPr sz="3600" b="1" i="1">
                <a:latin typeface="Lato Light"/>
                <a:cs typeface="Lato Light"/>
              </a:defRPr>
            </a:lvl1pPr>
          </a:lstStyle>
          <a:p>
            <a:r>
              <a:rPr lang="es-ES_tradnl"/>
              <a:t>Master </a:t>
            </a:r>
            <a:r>
              <a:rPr lang="es-ES_tradnl" err="1"/>
              <a:t>title</a:t>
            </a:r>
            <a:r>
              <a:rPr lang="es-ES_tradnl"/>
              <a:t> </a:t>
            </a:r>
            <a:r>
              <a:rPr lang="es-ES_tradnl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9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30236"/>
            <a:ext cx="12192000" cy="740793"/>
          </a:xfrm>
          <a:prstGeom prst="rect">
            <a:avLst/>
          </a:prstGeom>
          <a:solidFill>
            <a:srgbClr val="00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>
          <a:xfrm>
            <a:off x="1" y="786146"/>
            <a:ext cx="12192000" cy="607185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2" y="75590"/>
            <a:ext cx="516178" cy="61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00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30236"/>
            <a:ext cx="12192000" cy="740793"/>
          </a:xfrm>
          <a:prstGeom prst="rect">
            <a:avLst/>
          </a:prstGeom>
          <a:solidFill>
            <a:srgbClr val="00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2" y="75590"/>
            <a:ext cx="516178" cy="610030"/>
          </a:xfrm>
          <a:prstGeom prst="rect">
            <a:avLst/>
          </a:prstGeom>
        </p:spPr>
      </p:pic>
      <p:sp>
        <p:nvSpPr>
          <p:cNvPr id="7" name="Espaço Reservado para Gráfico 4"/>
          <p:cNvSpPr>
            <a:spLocks noGrp="1"/>
          </p:cNvSpPr>
          <p:nvPr>
            <p:ph type="chart" sz="quarter" idx="10"/>
          </p:nvPr>
        </p:nvSpPr>
        <p:spPr>
          <a:xfrm>
            <a:off x="997888" y="907094"/>
            <a:ext cx="10523183" cy="58205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148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30236"/>
            <a:ext cx="12192000" cy="740793"/>
          </a:xfrm>
          <a:prstGeom prst="rect">
            <a:avLst/>
          </a:prstGeom>
          <a:solidFill>
            <a:srgbClr val="00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2" y="75590"/>
            <a:ext cx="516178" cy="610030"/>
          </a:xfrm>
          <a:prstGeom prst="rect">
            <a:avLst/>
          </a:prstGeom>
        </p:spPr>
      </p:pic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1360755" y="1103629"/>
            <a:ext cx="9495057" cy="5472794"/>
          </a:xfrm>
          <a:prstGeom prst="rect">
            <a:avLst/>
          </a:prstGeom>
          <a:ln>
            <a:solidFill>
              <a:srgbClr val="006B3F"/>
            </a:solidFill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512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45160"/>
          <a:stretch/>
        </p:blipFill>
        <p:spPr>
          <a:xfrm>
            <a:off x="-6" y="1436230"/>
            <a:ext cx="12203990" cy="5421770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1651" y="4038293"/>
            <a:ext cx="121903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7000">
                <a:latin typeface="Lato Black" panose="020F0A02020204030203" pitchFamily="34" charset="0"/>
              </a:rPr>
              <a:t>ipam</a:t>
            </a:r>
            <a:r>
              <a:rPr lang="pt-BR" sz="7000">
                <a:latin typeface="Lato" panose="020F0502020204030203" pitchFamily="34" charset="0"/>
              </a:rPr>
              <a:t>.org.br</a:t>
            </a:r>
          </a:p>
        </p:txBody>
      </p:sp>
      <p:sp>
        <p:nvSpPr>
          <p:cNvPr id="8" name="Retângulo 14"/>
          <p:cNvSpPr/>
          <p:nvPr userDrawn="1"/>
        </p:nvSpPr>
        <p:spPr>
          <a:xfrm>
            <a:off x="0" y="60474"/>
            <a:ext cx="12192000" cy="142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9" name="Imagem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" y="158743"/>
            <a:ext cx="1043298" cy="1222030"/>
          </a:xfrm>
          <a:prstGeom prst="rect">
            <a:avLst/>
          </a:prstGeom>
        </p:spPr>
      </p:pic>
      <p:sp>
        <p:nvSpPr>
          <p:cNvPr id="14" name="Espaço Reservado para Texto 8"/>
          <p:cNvSpPr>
            <a:spLocks noGrp="1"/>
          </p:cNvSpPr>
          <p:nvPr>
            <p:ph type="body" sz="quarter" idx="16" hasCustomPrompt="1"/>
          </p:nvPr>
        </p:nvSpPr>
        <p:spPr>
          <a:xfrm>
            <a:off x="1451475" y="2220171"/>
            <a:ext cx="9842804" cy="5654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Lato Black"/>
                <a:cs typeface="Lato Black"/>
              </a:defRPr>
            </a:lvl1pPr>
          </a:lstStyle>
          <a:p>
            <a:pPr lvl="0"/>
            <a:r>
              <a:rPr lang="pt-BR"/>
              <a:t>Autor (a) da apresentação</a:t>
            </a:r>
          </a:p>
        </p:txBody>
      </p:sp>
      <p:sp>
        <p:nvSpPr>
          <p:cNvPr id="15" name="Espaço Reservado para Tex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41026" y="2860124"/>
            <a:ext cx="9854974" cy="556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Lato Black"/>
                <a:cs typeface="Lato Black"/>
              </a:defRPr>
            </a:lvl1pPr>
          </a:lstStyle>
          <a:p>
            <a:pPr lvl="0"/>
            <a:r>
              <a:rPr lang="pt-BR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93417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6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72" r:id="rId2"/>
    <p:sldLayoutId id="2147483680" r:id="rId3"/>
    <p:sldLayoutId id="2147483673" r:id="rId4"/>
    <p:sldLayoutId id="2147483678" r:id="rId5"/>
    <p:sldLayoutId id="2147483679" r:id="rId6"/>
    <p:sldLayoutId id="2147483676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3987384" y="2382746"/>
            <a:ext cx="7733146" cy="2092507"/>
            <a:chOff x="5813658" y="1969827"/>
            <a:chExt cx="5977289" cy="2201046"/>
          </a:xfrm>
        </p:grpSpPr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55563B22-9D7D-493A-B486-0AA40E2ADD2B}"/>
                </a:ext>
              </a:extLst>
            </p:cNvPr>
            <p:cNvSpPr txBox="1">
              <a:spLocks/>
            </p:cNvSpPr>
            <p:nvPr/>
          </p:nvSpPr>
          <p:spPr>
            <a:xfrm>
              <a:off x="5910831" y="1969827"/>
              <a:ext cx="5782942" cy="1597831"/>
            </a:xfrm>
            <a:prstGeom prst="rect">
              <a:avLst/>
            </a:prstGeom>
            <a:scene3d>
              <a:camera prst="perspectiveFront"/>
              <a:lightRig rig="threePt" dir="t"/>
            </a:scene3d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1" algn="r"/>
              <a:r>
                <a:rPr lang="pt-BR" sz="4800" dirty="0">
                  <a:solidFill>
                    <a:schemeClr val="accent3"/>
                  </a:solidFill>
                  <a:latin typeface="Lato Black" panose="020F0A02020204030203"/>
                </a:rPr>
                <a:t>Instituto de Pesquisa </a:t>
              </a:r>
            </a:p>
            <a:p>
              <a:pPr lvl="1" algn="r"/>
              <a:r>
                <a:rPr lang="pt-BR" sz="4800" dirty="0">
                  <a:solidFill>
                    <a:schemeClr val="accent3"/>
                  </a:solidFill>
                  <a:latin typeface="Lato Black" panose="020F0A02020204030203"/>
                </a:rPr>
                <a:t>Ambiental da Amazônia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5813658" y="4170873"/>
              <a:ext cx="5977289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86" y="5144703"/>
            <a:ext cx="1557543" cy="17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942512"/>
            <a:ext cx="5123181" cy="449464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96" y="906694"/>
            <a:ext cx="5565747" cy="444968"/>
          </a:xfrm>
        </p:spPr>
        <p:txBody>
          <a:bodyPr vert="horz" lIns="91440" tIns="45720" rIns="91440" bIns="45720" anchor="t"/>
          <a:lstStyle/>
          <a:p>
            <a:r>
              <a:rPr lang="pt-BR" sz="3500" b="0" i="0" dirty="0">
                <a:solidFill>
                  <a:schemeClr val="accent3"/>
                </a:solidFill>
                <a:latin typeface="Lato Black"/>
              </a:rPr>
              <a:t>Fundo Amazônia</a:t>
            </a:r>
          </a:p>
        </p:txBody>
      </p:sp>
      <p:cxnSp>
        <p:nvCxnSpPr>
          <p:cNvPr id="6" name="Conector reto 5"/>
          <p:cNvCxnSpPr>
            <a:cxnSpLocks/>
          </p:cNvCxnSpPr>
          <p:nvPr/>
        </p:nvCxnSpPr>
        <p:spPr>
          <a:xfrm>
            <a:off x="3561443" y="1189922"/>
            <a:ext cx="2038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CD867-F49E-8C27-3973-C1B4D7712E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861" y="3683983"/>
            <a:ext cx="1769270" cy="5566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RECEBIDO</a:t>
            </a:r>
            <a:endParaRPr lang="en-US" sz="2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15DC8EC-3420-F0E2-D143-78CAA0E6726F}"/>
              </a:ext>
            </a:extLst>
          </p:cNvPr>
          <p:cNvSpPr/>
          <p:nvPr/>
        </p:nvSpPr>
        <p:spPr>
          <a:xfrm>
            <a:off x="857259" y="2813043"/>
            <a:ext cx="2675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R$ 25 milhões</a:t>
            </a:r>
            <a:endParaRPr lang="pt-BR" sz="3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C807848-0310-E8D4-CAF5-23D0DE5D04B2}"/>
              </a:ext>
            </a:extLst>
          </p:cNvPr>
          <p:cNvSpPr txBox="1">
            <a:spLocks/>
          </p:cNvSpPr>
          <p:nvPr/>
        </p:nvSpPr>
        <p:spPr>
          <a:xfrm>
            <a:off x="1048848" y="1624366"/>
            <a:ext cx="10283906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200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Projeto: </a:t>
            </a:r>
            <a:r>
              <a:rPr lang="pt-BR" sz="20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Assentamentos sustentáveis na Amazônia (PAS) - o desafio da transição da produção familiar de fronteira para uma economia de baixo carbono</a:t>
            </a:r>
            <a:endParaRPr lang="en-US" sz="2000">
              <a:solidFill>
                <a:srgbClr val="000000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EE70B94-2254-537A-9EA0-122BE539B167}"/>
              </a:ext>
            </a:extLst>
          </p:cNvPr>
          <p:cNvSpPr/>
          <p:nvPr/>
        </p:nvSpPr>
        <p:spPr>
          <a:xfrm>
            <a:off x="4183604" y="2814740"/>
            <a:ext cx="116516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mil</a:t>
            </a:r>
            <a:endParaRPr lang="pt-BR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0354A3A-70D5-CC74-F7C3-6119F8DF7616}"/>
              </a:ext>
            </a:extLst>
          </p:cNvPr>
          <p:cNvSpPr txBox="1">
            <a:spLocks/>
          </p:cNvSpPr>
          <p:nvPr/>
        </p:nvSpPr>
        <p:spPr>
          <a:xfrm>
            <a:off x="3532991" y="3624350"/>
            <a:ext cx="2332274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FAMÍLIAS BENEFICIADAS</a:t>
            </a:r>
            <a:endParaRPr lang="en-US" sz="2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A59CE5A-D6F1-1CC9-468A-DCEC33D68C65}"/>
              </a:ext>
            </a:extLst>
          </p:cNvPr>
          <p:cNvSpPr/>
          <p:nvPr/>
        </p:nvSpPr>
        <p:spPr>
          <a:xfrm>
            <a:off x="6566820" y="2820836"/>
            <a:ext cx="1215397" cy="58477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135%</a:t>
            </a:r>
            <a:endParaRPr lang="pt-BR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3C9CD3B-EE8B-5C7A-71E0-4EEF6995AB96}"/>
              </a:ext>
            </a:extLst>
          </p:cNvPr>
          <p:cNvSpPr txBox="1">
            <a:spLocks/>
          </p:cNvSpPr>
          <p:nvPr/>
        </p:nvSpPr>
        <p:spPr>
          <a:xfrm>
            <a:off x="6008381" y="3624350"/>
            <a:ext cx="2332274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AUMENTO </a:t>
            </a:r>
            <a:br>
              <a:rPr lang="pt-BR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</a:br>
            <a:r>
              <a:rPr lang="pt-BR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DA RENDA</a:t>
            </a:r>
            <a:endParaRPr lang="en-US" sz="2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C5FEA4D-3B46-88B5-EBFD-B1CD53069403}"/>
              </a:ext>
            </a:extLst>
          </p:cNvPr>
          <p:cNvSpPr/>
          <p:nvPr/>
        </p:nvSpPr>
        <p:spPr>
          <a:xfrm>
            <a:off x="9166443" y="2813043"/>
            <a:ext cx="966932" cy="584775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70%</a:t>
            </a:r>
            <a:endParaRPr lang="pt-BR" sz="3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10A4913-332D-1116-7410-DC3B5D7EA758}"/>
              </a:ext>
            </a:extLst>
          </p:cNvPr>
          <p:cNvSpPr txBox="1">
            <a:spLocks/>
          </p:cNvSpPr>
          <p:nvPr/>
        </p:nvSpPr>
        <p:spPr>
          <a:xfrm>
            <a:off x="8483771" y="3616557"/>
            <a:ext cx="2616754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2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REDUÇÃO DO DESMATAMENTO</a:t>
            </a:r>
            <a:endParaRPr lang="en-US" sz="2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85AB3A2A-7314-F2A1-F175-EB4795BBF046}"/>
              </a:ext>
            </a:extLst>
          </p:cNvPr>
          <p:cNvSpPr txBox="1">
            <a:spLocks/>
          </p:cNvSpPr>
          <p:nvPr/>
        </p:nvSpPr>
        <p:spPr>
          <a:xfrm>
            <a:off x="4519481" y="2454016"/>
            <a:ext cx="3080466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200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Período: </a:t>
            </a:r>
            <a:r>
              <a:rPr lang="pt-BR" sz="20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2013 a 2017</a:t>
            </a:r>
            <a:r>
              <a:rPr lang="pt-BR" sz="200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 </a:t>
            </a:r>
            <a:endParaRPr lang="en-US" sz="2000">
              <a:solidFill>
                <a:srgbClr val="000000"/>
              </a:solidFill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CE6E80-A953-39D3-4314-15E54F1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41" y="4656399"/>
            <a:ext cx="3576218" cy="1435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 descr="Tabela&#10;&#10;Descrição gerada automaticamente">
            <a:extLst>
              <a:ext uri="{FF2B5EF4-FFF2-40B4-BE49-F238E27FC236}">
                <a16:creationId xmlns:a16="http://schemas.microsoft.com/office/drawing/2014/main" id="{4A7C334E-7AF0-6DEE-169D-D968CB7B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23" y="4655554"/>
            <a:ext cx="5244899" cy="1435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23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2913" y="3147264"/>
            <a:ext cx="3270021" cy="730678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9646" y="3238446"/>
            <a:ext cx="3559589" cy="844110"/>
          </a:xfrm>
        </p:spPr>
        <p:txBody>
          <a:bodyPr/>
          <a:lstStyle/>
          <a:p>
            <a:r>
              <a:rPr lang="pt-BR" sz="4000" b="0" i="0">
                <a:solidFill>
                  <a:schemeClr val="accent3"/>
                </a:solidFill>
                <a:latin typeface="Lato Black"/>
              </a:rPr>
              <a:t>Conserv</a:t>
            </a:r>
            <a:endParaRPr lang="pt-BR" sz="4800" b="0" i="0">
              <a:solidFill>
                <a:schemeClr val="accent3"/>
              </a:solidFill>
              <a:latin typeface="Lato Black"/>
            </a:endParaRPr>
          </a:p>
        </p:txBody>
      </p:sp>
      <p:cxnSp>
        <p:nvCxnSpPr>
          <p:cNvPr id="6" name="Conector reto 5"/>
          <p:cNvCxnSpPr>
            <a:cxnSpLocks/>
          </p:cNvCxnSpPr>
          <p:nvPr/>
        </p:nvCxnSpPr>
        <p:spPr>
          <a:xfrm>
            <a:off x="2985052" y="3620277"/>
            <a:ext cx="2038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767DEDB-CA10-3B21-E007-6FB9CB2D686A}"/>
              </a:ext>
            </a:extLst>
          </p:cNvPr>
          <p:cNvSpPr txBox="1">
            <a:spLocks/>
          </p:cNvSpPr>
          <p:nvPr/>
        </p:nvSpPr>
        <p:spPr>
          <a:xfrm>
            <a:off x="310545" y="4463706"/>
            <a:ext cx="4284311" cy="10255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800" b="0">
                <a:solidFill>
                  <a:srgbClr val="004D2C"/>
                </a:solidFill>
                <a:latin typeface="Roboto Lt"/>
                <a:ea typeface="Roboto Lt" pitchFamily="2" charset="0"/>
              </a:rPr>
              <a:t>O Projeto busca testar um mecanismo financeiro que possa auxiliar em políticas de pagamento de produtores rurais para manter em pé áreas de vegetação nativa que poderiam ser derrubadas legalmente</a:t>
            </a:r>
          </a:p>
        </p:txBody>
      </p:sp>
      <p:pic>
        <p:nvPicPr>
          <p:cNvPr id="2" name="Imagem 1" descr="Campo de terra&#10;&#10;Descrição gerada automaticamente">
            <a:extLst>
              <a:ext uri="{FF2B5EF4-FFF2-40B4-BE49-F238E27FC236}">
                <a16:creationId xmlns:a16="http://schemas.microsoft.com/office/drawing/2014/main" id="{05A7E221-8586-A5DB-9D33-580722FDB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02" y="2945734"/>
            <a:ext cx="6119003" cy="344193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D51DFC6-8305-9269-425E-B49D134BA739}"/>
              </a:ext>
            </a:extLst>
          </p:cNvPr>
          <p:cNvSpPr txBox="1">
            <a:spLocks/>
          </p:cNvSpPr>
          <p:nvPr/>
        </p:nvSpPr>
        <p:spPr>
          <a:xfrm>
            <a:off x="43643" y="1124468"/>
            <a:ext cx="4588148" cy="5549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3200" i="0" dirty="0">
                <a:latin typeface="Lato Black"/>
              </a:rPr>
              <a:t>AGRICULTURA DE BAIXO CARBONO</a:t>
            </a:r>
            <a:endParaRPr lang="pt-BR" sz="3200" i="0" dirty="0">
              <a:latin typeface="Lato Black"/>
              <a:ea typeface="Lato Black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75D84BD-07CB-6ECE-9C5A-CD92E804D0DC}"/>
              </a:ext>
            </a:extLst>
          </p:cNvPr>
          <p:cNvSpPr/>
          <p:nvPr/>
        </p:nvSpPr>
        <p:spPr>
          <a:xfrm>
            <a:off x="2229" y="1121289"/>
            <a:ext cx="4631689" cy="551002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0817C33-A682-C389-5C07-94D0CCC29767}"/>
              </a:ext>
            </a:extLst>
          </p:cNvPr>
          <p:cNvCxnSpPr/>
          <p:nvPr/>
        </p:nvCxnSpPr>
        <p:spPr>
          <a:xfrm flipV="1">
            <a:off x="3887548" y="1392975"/>
            <a:ext cx="811221" cy="16565"/>
          </a:xfrm>
          <a:prstGeom prst="line">
            <a:avLst/>
          </a:prstGeom>
          <a:ln>
            <a:solidFill>
              <a:srgbClr val="005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7DECB400-8E4A-ACAD-5931-D273FD2F7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7" b="1812"/>
          <a:stretch/>
        </p:blipFill>
        <p:spPr>
          <a:xfrm>
            <a:off x="371845" y="2222910"/>
            <a:ext cx="11277661" cy="621570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4A59EE1-1C3E-F195-69E7-AD940E25E1AF}"/>
              </a:ext>
            </a:extLst>
          </p:cNvPr>
          <p:cNvSpPr txBox="1"/>
          <p:nvPr/>
        </p:nvSpPr>
        <p:spPr>
          <a:xfrm>
            <a:off x="7022989" y="3649852"/>
            <a:ext cx="3612471" cy="1191801"/>
          </a:xfrm>
          <a:prstGeom prst="rect">
            <a:avLst/>
          </a:prstGeom>
          <a:solidFill>
            <a:srgbClr val="1F2624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 err="1">
                <a:solidFill>
                  <a:schemeClr val="bg1"/>
                </a:solidFill>
                <a:latin typeface="Ginto Normal"/>
              </a:rPr>
              <a:t>Perda</a:t>
            </a:r>
            <a:r>
              <a:rPr lang="en-US" sz="2400" dirty="0">
                <a:solidFill>
                  <a:schemeClr val="bg1"/>
                </a:solidFill>
                <a:latin typeface="Ginto Normal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Ginto Normal"/>
              </a:rPr>
              <a:t>produtividade</a:t>
            </a:r>
            <a:r>
              <a:rPr lang="en-US" sz="2400" dirty="0">
                <a:solidFill>
                  <a:schemeClr val="bg1"/>
                </a:solidFill>
                <a:latin typeface="Ginto Normal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Ginto Normal"/>
              </a:rPr>
            </a:br>
            <a:r>
              <a:rPr lang="en-US" sz="2400" dirty="0">
                <a:solidFill>
                  <a:schemeClr val="bg1"/>
                </a:solidFill>
                <a:latin typeface="Ginto Normal"/>
              </a:rPr>
              <a:t>do </a:t>
            </a:r>
            <a:r>
              <a:rPr lang="en-US" sz="2400" dirty="0" err="1">
                <a:solidFill>
                  <a:schemeClr val="bg1"/>
                </a:solidFill>
                <a:latin typeface="Ginto Normal"/>
              </a:rPr>
              <a:t>milho</a:t>
            </a:r>
            <a:endParaRPr lang="en-US" sz="2400" dirty="0">
              <a:solidFill>
                <a:schemeClr val="bg1"/>
              </a:solidFill>
              <a:latin typeface="Ginto Normal" panose="0200000503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Ginto Normal"/>
              </a:rPr>
              <a:t>60x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maior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durante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El-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Niños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349B251E-73F5-2AC8-CB77-39F5395C87D9}"/>
              </a:ext>
            </a:extLst>
          </p:cNvPr>
          <p:cNvSpPr txBox="1"/>
          <p:nvPr/>
        </p:nvSpPr>
        <p:spPr>
          <a:xfrm>
            <a:off x="644071" y="6583317"/>
            <a:ext cx="465150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err="1">
                <a:latin typeface="Ginto Normal"/>
              </a:rPr>
              <a:t>Rattis</a:t>
            </a:r>
            <a:r>
              <a:rPr lang="en-US" sz="1200">
                <a:latin typeface="Ginto Normal"/>
              </a:rPr>
              <a:t> et al , </a:t>
            </a:r>
            <a:r>
              <a:rPr lang="en-US" sz="1200" i="1">
                <a:latin typeface="Ginto Normal"/>
              </a:rPr>
              <a:t>Nature Climate Change</a:t>
            </a:r>
            <a:r>
              <a:rPr lang="en-US" sz="1200">
                <a:latin typeface="Ginto Normal"/>
              </a:rPr>
              <a:t>, 2022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071EB50-F0AF-4D64-E039-F8D81BDBF523}"/>
              </a:ext>
            </a:extLst>
          </p:cNvPr>
          <p:cNvCxnSpPr>
            <a:cxnSpLocks/>
          </p:cNvCxnSpPr>
          <p:nvPr/>
        </p:nvCxnSpPr>
        <p:spPr>
          <a:xfrm flipV="1">
            <a:off x="9478058" y="3783049"/>
            <a:ext cx="41" cy="698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6">
            <a:extLst>
              <a:ext uri="{FF2B5EF4-FFF2-40B4-BE49-F238E27FC236}">
                <a16:creationId xmlns:a16="http://schemas.microsoft.com/office/drawing/2014/main" id="{03D32312-BCE1-989F-1846-D8FA879615C5}"/>
              </a:ext>
            </a:extLst>
          </p:cNvPr>
          <p:cNvSpPr txBox="1"/>
          <p:nvPr/>
        </p:nvSpPr>
        <p:spPr>
          <a:xfrm>
            <a:off x="2063551" y="3649853"/>
            <a:ext cx="4199556" cy="1191801"/>
          </a:xfrm>
          <a:prstGeom prst="rect">
            <a:avLst/>
          </a:prstGeom>
          <a:solidFill>
            <a:srgbClr val="1F2624">
              <a:alpha val="5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 err="1">
                <a:solidFill>
                  <a:schemeClr val="bg1"/>
                </a:solidFill>
                <a:latin typeface="Ginto Normal"/>
              </a:rPr>
              <a:t>Perda</a:t>
            </a:r>
            <a:r>
              <a:rPr lang="en-US" sz="2400" dirty="0">
                <a:solidFill>
                  <a:schemeClr val="bg1"/>
                </a:solidFill>
                <a:latin typeface="Ginto Normal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Ginto Normal"/>
              </a:rPr>
              <a:t>produtividade</a:t>
            </a:r>
            <a:r>
              <a:rPr lang="en-US" sz="2400" dirty="0">
                <a:solidFill>
                  <a:schemeClr val="bg1"/>
                </a:solidFill>
                <a:latin typeface="Ginto Normal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Ginto Normal"/>
              </a:rPr>
            </a:br>
            <a:r>
              <a:rPr lang="en-US" sz="2400" dirty="0">
                <a:solidFill>
                  <a:schemeClr val="bg1"/>
                </a:solidFill>
                <a:latin typeface="Ginto Normal"/>
              </a:rPr>
              <a:t>da soja</a:t>
            </a:r>
            <a:endParaRPr lang="en-US" sz="2400" dirty="0">
              <a:solidFill>
                <a:schemeClr val="bg1"/>
              </a:solidFill>
              <a:latin typeface="Ginto Normal" panose="0200000503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Ginto Normal"/>
              </a:rPr>
              <a:t>3x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maior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durante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El-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Niños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C9AA8A29-0B12-CA48-86B5-BF045CEDAB72}"/>
              </a:ext>
            </a:extLst>
          </p:cNvPr>
          <p:cNvSpPr txBox="1">
            <a:spLocks/>
          </p:cNvSpPr>
          <p:nvPr/>
        </p:nvSpPr>
        <p:spPr>
          <a:xfrm>
            <a:off x="43643" y="1124468"/>
            <a:ext cx="5325300" cy="5383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3200" i="0" dirty="0">
                <a:latin typeface="Lato Black"/>
              </a:rPr>
              <a:t>ADAPTAÇÃO PARA MUDANÇAS CLIMÁTICAS</a:t>
            </a:r>
            <a:endParaRPr lang="pt-BR" sz="3200" i="0" dirty="0">
              <a:latin typeface="Lato Black"/>
              <a:ea typeface="Lato Black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6DF84E2-B8C2-0A0B-C1E3-E307D30CD504}"/>
              </a:ext>
            </a:extLst>
          </p:cNvPr>
          <p:cNvSpPr/>
          <p:nvPr/>
        </p:nvSpPr>
        <p:spPr>
          <a:xfrm>
            <a:off x="2229" y="1121289"/>
            <a:ext cx="5020972" cy="534437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6BE77329-E25A-045B-6C5A-48C0B823E1ED}"/>
              </a:ext>
            </a:extLst>
          </p:cNvPr>
          <p:cNvCxnSpPr/>
          <p:nvPr/>
        </p:nvCxnSpPr>
        <p:spPr>
          <a:xfrm flipV="1">
            <a:off x="3846135" y="1409540"/>
            <a:ext cx="1175655" cy="16564"/>
          </a:xfrm>
          <a:prstGeom prst="line">
            <a:avLst/>
          </a:prstGeom>
          <a:ln>
            <a:solidFill>
              <a:srgbClr val="005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1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51155"/>
            <a:ext cx="3291840" cy="730678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733" y="1242337"/>
            <a:ext cx="3559589" cy="844110"/>
          </a:xfrm>
        </p:spPr>
        <p:txBody>
          <a:bodyPr/>
          <a:lstStyle/>
          <a:p>
            <a:r>
              <a:rPr lang="pt-BR" sz="4000" b="0" i="0" err="1">
                <a:solidFill>
                  <a:schemeClr val="accent3"/>
                </a:solidFill>
                <a:latin typeface="Lato Black"/>
              </a:rPr>
              <a:t>Tanguro</a:t>
            </a:r>
            <a:endParaRPr lang="pt-BR" sz="4800" b="0" i="0">
              <a:solidFill>
                <a:schemeClr val="accent3"/>
              </a:solidFill>
              <a:latin typeface="Lato Black"/>
            </a:endParaRPr>
          </a:p>
        </p:txBody>
      </p:sp>
      <p:cxnSp>
        <p:nvCxnSpPr>
          <p:cNvPr id="6" name="Conector reto 5"/>
          <p:cNvCxnSpPr>
            <a:cxnSpLocks/>
          </p:cNvCxnSpPr>
          <p:nvPr/>
        </p:nvCxnSpPr>
        <p:spPr>
          <a:xfrm>
            <a:off x="2489200" y="1516494"/>
            <a:ext cx="2038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F510EB6-0528-336F-90A8-B76957F0F5F3}"/>
              </a:ext>
            </a:extLst>
          </p:cNvPr>
          <p:cNvSpPr txBox="1">
            <a:spLocks/>
          </p:cNvSpPr>
          <p:nvPr/>
        </p:nvSpPr>
        <p:spPr>
          <a:xfrm>
            <a:off x="3602717" y="875384"/>
            <a:ext cx="7707021" cy="8441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800" b="0">
                <a:solidFill>
                  <a:srgbClr val="004D2C"/>
                </a:solidFill>
                <a:latin typeface="Roboto Lt"/>
                <a:ea typeface="Roboto Lt" pitchFamily="2" charset="0"/>
              </a:rPr>
              <a:t>A Fazenda é um laboratório a céu aberto e vem sendo usada para estudos sobre os efeitos do fogo sobre a biodiversidade, solos e agricultura na Amazônia, bem como os impactos da mudanças climáticas sobre o meio ambiente e a produção agrícola. </a:t>
            </a:r>
          </a:p>
        </p:txBody>
      </p:sp>
      <p:pic>
        <p:nvPicPr>
          <p:cNvPr id="7" name="Imagem 6" descr="Homem andando na floresta&#10;&#10;Descrição gerada automaticamente">
            <a:extLst>
              <a:ext uri="{FF2B5EF4-FFF2-40B4-BE49-F238E27FC236}">
                <a16:creationId xmlns:a16="http://schemas.microsoft.com/office/drawing/2014/main" id="{DA479959-1048-6DFB-87EC-6FADB801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29" y="2316575"/>
            <a:ext cx="6626593" cy="44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9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0707A044-5DEC-0B27-F463-5A90E72BF926}"/>
              </a:ext>
            </a:extLst>
          </p:cNvPr>
          <p:cNvSpPr txBox="1">
            <a:spLocks/>
          </p:cNvSpPr>
          <p:nvPr/>
        </p:nvSpPr>
        <p:spPr>
          <a:xfrm>
            <a:off x="2248679" y="1189395"/>
            <a:ext cx="7613778" cy="5549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pPr algn="ctr"/>
            <a:r>
              <a:rPr lang="pt-BR" sz="4000" i="0">
                <a:latin typeface="Lato Black"/>
              </a:rPr>
              <a:t>Por fim: REDD+</a:t>
            </a:r>
          </a:p>
        </p:txBody>
      </p:sp>
      <p:pic>
        <p:nvPicPr>
          <p:cNvPr id="3" name="Imagem 2" descr="Água com árvores ao fundo&#10;&#10;Descrição gerada automaticamente">
            <a:extLst>
              <a:ext uri="{FF2B5EF4-FFF2-40B4-BE49-F238E27FC236}">
                <a16:creationId xmlns:a16="http://schemas.microsoft.com/office/drawing/2014/main" id="{D8A406DB-8B4D-1F7E-761D-1BB525CF5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77" y="2173857"/>
            <a:ext cx="5538406" cy="36778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5871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2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51155"/>
            <a:ext cx="4276436" cy="730678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750756" y="2709204"/>
            <a:ext cx="2166651" cy="5566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funcionários</a:t>
            </a: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2654" y="1242337"/>
            <a:ext cx="3338495" cy="844110"/>
          </a:xfrm>
        </p:spPr>
        <p:txBody>
          <a:bodyPr/>
          <a:lstStyle/>
          <a:p>
            <a:r>
              <a:rPr lang="pt-BR" sz="4000" i="0">
                <a:solidFill>
                  <a:schemeClr val="accent3"/>
                </a:solidFill>
                <a:latin typeface="Lato Black"/>
              </a:rPr>
              <a:t>PESSOAL</a:t>
            </a:r>
            <a:endParaRPr lang="pt-BR" sz="4800" b="0" i="0">
              <a:solidFill>
                <a:schemeClr val="accent3"/>
              </a:solidFill>
              <a:latin typeface="Lato Black"/>
            </a:endParaRPr>
          </a:p>
        </p:txBody>
      </p:sp>
      <p:cxnSp>
        <p:nvCxnSpPr>
          <p:cNvPr id="6" name="Conector reto 5"/>
          <p:cNvCxnSpPr>
            <a:cxnSpLocks/>
          </p:cNvCxnSpPr>
          <p:nvPr/>
        </p:nvCxnSpPr>
        <p:spPr>
          <a:xfrm>
            <a:off x="3200400" y="1516494"/>
            <a:ext cx="2038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DCCFB724-8753-909C-A1C9-28BE3C4F26E5}"/>
              </a:ext>
            </a:extLst>
          </p:cNvPr>
          <p:cNvSpPr/>
          <p:nvPr/>
        </p:nvSpPr>
        <p:spPr>
          <a:xfrm>
            <a:off x="2138218" y="1973015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126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EE36952-8359-217D-03E3-4CE7C544ABEC}"/>
              </a:ext>
            </a:extLst>
          </p:cNvPr>
          <p:cNvSpPr/>
          <p:nvPr/>
        </p:nvSpPr>
        <p:spPr>
          <a:xfrm>
            <a:off x="5868448" y="2531890"/>
            <a:ext cx="2094506" cy="3546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BBDDDB8-8DD9-7617-0962-830F9FE3E04F}"/>
              </a:ext>
            </a:extLst>
          </p:cNvPr>
          <p:cNvSpPr/>
          <p:nvPr/>
        </p:nvSpPr>
        <p:spPr>
          <a:xfrm>
            <a:off x="5868446" y="2909707"/>
            <a:ext cx="3210339" cy="33792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1A1AB51-B054-1EC2-55DC-DF28EC9CD55A}"/>
              </a:ext>
            </a:extLst>
          </p:cNvPr>
          <p:cNvSpPr txBox="1">
            <a:spLocks/>
          </p:cNvSpPr>
          <p:nvPr/>
        </p:nvSpPr>
        <p:spPr>
          <a:xfrm>
            <a:off x="1468243" y="3796765"/>
            <a:ext cx="1260761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Doutores ou doutorandos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8B13867-2F17-8F3E-B377-AFB6816B0C33}"/>
              </a:ext>
            </a:extLst>
          </p:cNvPr>
          <p:cNvSpPr/>
          <p:nvPr/>
        </p:nvSpPr>
        <p:spPr>
          <a:xfrm>
            <a:off x="1783474" y="3242767"/>
            <a:ext cx="63030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0067EF5-6D46-DCE4-F527-E54837E8F633}"/>
              </a:ext>
            </a:extLst>
          </p:cNvPr>
          <p:cNvSpPr txBox="1">
            <a:spLocks/>
          </p:cNvSpPr>
          <p:nvPr/>
        </p:nvSpPr>
        <p:spPr>
          <a:xfrm>
            <a:off x="2729004" y="3796765"/>
            <a:ext cx="1260761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Mestrados ou mestrandos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5B9F59A-BCE8-BE17-25DE-F56935977AA3}"/>
              </a:ext>
            </a:extLst>
          </p:cNvPr>
          <p:cNvSpPr/>
          <p:nvPr/>
        </p:nvSpPr>
        <p:spPr>
          <a:xfrm>
            <a:off x="3044235" y="3242767"/>
            <a:ext cx="63030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54B8E54-791B-7608-1044-A86FFF477D2C}"/>
              </a:ext>
            </a:extLst>
          </p:cNvPr>
          <p:cNvSpPr txBox="1">
            <a:spLocks/>
          </p:cNvSpPr>
          <p:nvPr/>
        </p:nvSpPr>
        <p:spPr>
          <a:xfrm>
            <a:off x="1468243" y="4976168"/>
            <a:ext cx="1418298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Pós-graduados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136F596-6263-5831-02A0-8243B4626129}"/>
              </a:ext>
            </a:extLst>
          </p:cNvPr>
          <p:cNvSpPr/>
          <p:nvPr/>
        </p:nvSpPr>
        <p:spPr>
          <a:xfrm>
            <a:off x="1894883" y="4422170"/>
            <a:ext cx="40748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C0C66873-0327-4B9D-FB12-2CF873BEF92B}"/>
              </a:ext>
            </a:extLst>
          </p:cNvPr>
          <p:cNvSpPr txBox="1">
            <a:spLocks/>
          </p:cNvSpPr>
          <p:nvPr/>
        </p:nvSpPr>
        <p:spPr>
          <a:xfrm>
            <a:off x="2834081" y="4981447"/>
            <a:ext cx="1260761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Graduados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41A9D5A-C42A-2559-CFC8-B3B733635324}"/>
              </a:ext>
            </a:extLst>
          </p:cNvPr>
          <p:cNvSpPr/>
          <p:nvPr/>
        </p:nvSpPr>
        <p:spPr>
          <a:xfrm>
            <a:off x="3044235" y="4422170"/>
            <a:ext cx="63030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D2FAD09-22CB-185A-62E8-FA4144DFB017}"/>
              </a:ext>
            </a:extLst>
          </p:cNvPr>
          <p:cNvSpPr txBox="1">
            <a:spLocks/>
          </p:cNvSpPr>
          <p:nvPr/>
        </p:nvSpPr>
        <p:spPr>
          <a:xfrm>
            <a:off x="1941009" y="6086812"/>
            <a:ext cx="1260761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Técnicos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9F9B142-8E1B-7440-234A-34683144ED9F}"/>
              </a:ext>
            </a:extLst>
          </p:cNvPr>
          <p:cNvSpPr/>
          <p:nvPr/>
        </p:nvSpPr>
        <p:spPr>
          <a:xfrm>
            <a:off x="2256240" y="5532814"/>
            <a:ext cx="63030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pic>
        <p:nvPicPr>
          <p:cNvPr id="10" name="Gráfico 9" descr="Homem estrutura de tópicos">
            <a:extLst>
              <a:ext uri="{FF2B5EF4-FFF2-40B4-BE49-F238E27FC236}">
                <a16:creationId xmlns:a16="http://schemas.microsoft.com/office/drawing/2014/main" id="{61053E11-2998-2E0D-773D-087921EA4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4627" y="2349750"/>
            <a:ext cx="506009" cy="506009"/>
          </a:xfrm>
          <a:prstGeom prst="rect">
            <a:avLst/>
          </a:prstGeom>
        </p:spPr>
      </p:pic>
      <p:pic>
        <p:nvPicPr>
          <p:cNvPr id="22" name="Gráfico 21" descr="Mulher estrutura de tópicos">
            <a:extLst>
              <a:ext uri="{FF2B5EF4-FFF2-40B4-BE49-F238E27FC236}">
                <a16:creationId xmlns:a16="http://schemas.microsoft.com/office/drawing/2014/main" id="{19CD3238-99E0-CCE1-B7D1-0A6B5110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1529" y="2909707"/>
            <a:ext cx="506010" cy="506010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05ABEB29-2669-09C8-E477-27035E703B58}"/>
              </a:ext>
            </a:extLst>
          </p:cNvPr>
          <p:cNvSpPr/>
          <p:nvPr/>
        </p:nvSpPr>
        <p:spPr>
          <a:xfrm>
            <a:off x="9152522" y="2440553"/>
            <a:ext cx="4828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54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EFD9C75-FA8E-C834-7DEA-639DA6CD6C68}"/>
              </a:ext>
            </a:extLst>
          </p:cNvPr>
          <p:cNvSpPr/>
          <p:nvPr/>
        </p:nvSpPr>
        <p:spPr>
          <a:xfrm>
            <a:off x="9140972" y="2847526"/>
            <a:ext cx="4828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5E4547C6-22F6-36AB-F3AC-D4993308E3FF}"/>
              </a:ext>
            </a:extLst>
          </p:cNvPr>
          <p:cNvSpPr txBox="1">
            <a:spLocks/>
          </p:cNvSpPr>
          <p:nvPr/>
        </p:nvSpPr>
        <p:spPr>
          <a:xfrm>
            <a:off x="6411231" y="3626265"/>
            <a:ext cx="3051765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36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Faixa Etária</a:t>
            </a:r>
            <a:endParaRPr lang="en-US" sz="36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1A6F3C2E-798E-004E-74D8-18F1040C7CC0}"/>
              </a:ext>
            </a:extLst>
          </p:cNvPr>
          <p:cNvSpPr txBox="1">
            <a:spLocks/>
          </p:cNvSpPr>
          <p:nvPr/>
        </p:nvSpPr>
        <p:spPr>
          <a:xfrm>
            <a:off x="6375687" y="4192395"/>
            <a:ext cx="3507379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20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70% abaixo de 40 anos		</a:t>
            </a:r>
          </a:p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D7669AE6-7483-FF76-A05A-7DA1D6ED1810}"/>
              </a:ext>
            </a:extLst>
          </p:cNvPr>
          <p:cNvSpPr/>
          <p:nvPr/>
        </p:nvSpPr>
        <p:spPr>
          <a:xfrm rot="5400000">
            <a:off x="5368080" y="5710248"/>
            <a:ext cx="876616" cy="327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FFA5282-CAB3-DDFC-D30D-1E6619B41A30}"/>
              </a:ext>
            </a:extLst>
          </p:cNvPr>
          <p:cNvSpPr/>
          <p:nvPr/>
        </p:nvSpPr>
        <p:spPr>
          <a:xfrm rot="5400000">
            <a:off x="6540661" y="6035854"/>
            <a:ext cx="225404" cy="3273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B3C288D-8D74-7962-9AB6-015961457D88}"/>
              </a:ext>
            </a:extLst>
          </p:cNvPr>
          <p:cNvSpPr/>
          <p:nvPr/>
        </p:nvSpPr>
        <p:spPr>
          <a:xfrm rot="5400000">
            <a:off x="6991962" y="5609507"/>
            <a:ext cx="1060800" cy="3613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E4CB025-AD9F-8923-9BC1-0246840A9133}"/>
              </a:ext>
            </a:extLst>
          </p:cNvPr>
          <p:cNvSpPr/>
          <p:nvPr/>
        </p:nvSpPr>
        <p:spPr>
          <a:xfrm rot="5400000">
            <a:off x="8233624" y="6016262"/>
            <a:ext cx="337929" cy="3598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9739365F-5B39-70EB-85F9-1CF6160A2349}"/>
              </a:ext>
            </a:extLst>
          </p:cNvPr>
          <p:cNvSpPr/>
          <p:nvPr/>
        </p:nvSpPr>
        <p:spPr>
          <a:xfrm rot="5400000">
            <a:off x="8833608" y="5848040"/>
            <a:ext cx="726335" cy="3078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38BE3D0-8653-3A65-5570-F7444EB77764}"/>
              </a:ext>
            </a:extLst>
          </p:cNvPr>
          <p:cNvSpPr/>
          <p:nvPr/>
        </p:nvSpPr>
        <p:spPr>
          <a:xfrm rot="5400000">
            <a:off x="10073165" y="6202370"/>
            <a:ext cx="52919" cy="2726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C5EFD2B5-E902-5BD5-D79C-25A0A1FB04F9}"/>
              </a:ext>
            </a:extLst>
          </p:cNvPr>
          <p:cNvSpPr txBox="1">
            <a:spLocks/>
          </p:cNvSpPr>
          <p:nvPr/>
        </p:nvSpPr>
        <p:spPr>
          <a:xfrm>
            <a:off x="5478905" y="6320570"/>
            <a:ext cx="617095" cy="32288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Norte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25C27B09-9954-2754-4527-457E49D45D71}"/>
              </a:ext>
            </a:extLst>
          </p:cNvPr>
          <p:cNvSpPr txBox="1">
            <a:spLocks/>
          </p:cNvSpPr>
          <p:nvPr/>
        </p:nvSpPr>
        <p:spPr>
          <a:xfrm>
            <a:off x="6226854" y="6320570"/>
            <a:ext cx="983991" cy="32288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Nordeste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108AFD14-D4E1-273D-6886-E4AE995C1EA6}"/>
              </a:ext>
            </a:extLst>
          </p:cNvPr>
          <p:cNvSpPr txBox="1">
            <a:spLocks/>
          </p:cNvSpPr>
          <p:nvPr/>
        </p:nvSpPr>
        <p:spPr>
          <a:xfrm>
            <a:off x="7114081" y="6328924"/>
            <a:ext cx="925811" cy="33298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Centro-Oeste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104D7572-A9F1-8950-9E0D-E57699C7C549}"/>
              </a:ext>
            </a:extLst>
          </p:cNvPr>
          <p:cNvSpPr txBox="1">
            <a:spLocks/>
          </p:cNvSpPr>
          <p:nvPr/>
        </p:nvSpPr>
        <p:spPr>
          <a:xfrm>
            <a:off x="8112645" y="6385389"/>
            <a:ext cx="617095" cy="32288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Sul 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02677E72-57ED-EE1A-8BCA-5E2D5837EA89}"/>
              </a:ext>
            </a:extLst>
          </p:cNvPr>
          <p:cNvSpPr txBox="1">
            <a:spLocks/>
          </p:cNvSpPr>
          <p:nvPr/>
        </p:nvSpPr>
        <p:spPr>
          <a:xfrm>
            <a:off x="8802493" y="6424091"/>
            <a:ext cx="858034" cy="23781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Sudeste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51569F50-36DD-558F-E3E7-3B0276281E15}"/>
              </a:ext>
            </a:extLst>
          </p:cNvPr>
          <p:cNvSpPr txBox="1">
            <a:spLocks/>
          </p:cNvSpPr>
          <p:nvPr/>
        </p:nvSpPr>
        <p:spPr>
          <a:xfrm>
            <a:off x="9807531" y="6405643"/>
            <a:ext cx="858034" cy="23781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Exterior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6FCDBB2C-5E6A-5CBB-26B4-DEAC693F7D2D}"/>
              </a:ext>
            </a:extLst>
          </p:cNvPr>
          <p:cNvSpPr txBox="1">
            <a:spLocks/>
          </p:cNvSpPr>
          <p:nvPr/>
        </p:nvSpPr>
        <p:spPr>
          <a:xfrm>
            <a:off x="6554374" y="5748839"/>
            <a:ext cx="361327" cy="32288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8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FCDF241D-1ECF-5E24-1BBB-2FC9EB9CFC1E}"/>
              </a:ext>
            </a:extLst>
          </p:cNvPr>
          <p:cNvSpPr txBox="1">
            <a:spLocks/>
          </p:cNvSpPr>
          <p:nvPr/>
        </p:nvSpPr>
        <p:spPr>
          <a:xfrm>
            <a:off x="5671730" y="5159649"/>
            <a:ext cx="390571" cy="31709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39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7D626124-EB0D-0B61-24AD-EE344F5B5645}"/>
              </a:ext>
            </a:extLst>
          </p:cNvPr>
          <p:cNvSpPr txBox="1">
            <a:spLocks/>
          </p:cNvSpPr>
          <p:nvPr/>
        </p:nvSpPr>
        <p:spPr>
          <a:xfrm>
            <a:off x="7377748" y="4976167"/>
            <a:ext cx="379902" cy="32816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43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8E22F46D-7CDF-3B6D-9A7A-6434486BF332}"/>
              </a:ext>
            </a:extLst>
          </p:cNvPr>
          <p:cNvSpPr txBox="1">
            <a:spLocks/>
          </p:cNvSpPr>
          <p:nvPr/>
        </p:nvSpPr>
        <p:spPr>
          <a:xfrm>
            <a:off x="8235186" y="5758488"/>
            <a:ext cx="417323" cy="27268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11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C4865FFB-3F20-04E0-D61C-43355273C352}"/>
              </a:ext>
            </a:extLst>
          </p:cNvPr>
          <p:cNvSpPr txBox="1">
            <a:spLocks/>
          </p:cNvSpPr>
          <p:nvPr/>
        </p:nvSpPr>
        <p:spPr>
          <a:xfrm>
            <a:off x="9049039" y="5327403"/>
            <a:ext cx="417323" cy="31709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23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32FB374A-8E50-2920-98FC-3CA7ED94EA03}"/>
              </a:ext>
            </a:extLst>
          </p:cNvPr>
          <p:cNvSpPr txBox="1">
            <a:spLocks/>
          </p:cNvSpPr>
          <p:nvPr/>
        </p:nvSpPr>
        <p:spPr>
          <a:xfrm>
            <a:off x="10026202" y="5971848"/>
            <a:ext cx="361327" cy="32288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1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2			</a:t>
            </a:r>
            <a:endParaRPr lang="en-US" sz="1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F7269880-A4C1-163B-3D89-DDB977DFB359}"/>
              </a:ext>
            </a:extLst>
          </p:cNvPr>
          <p:cNvSpPr txBox="1">
            <a:spLocks/>
          </p:cNvSpPr>
          <p:nvPr/>
        </p:nvSpPr>
        <p:spPr>
          <a:xfrm>
            <a:off x="5238750" y="1131416"/>
            <a:ext cx="4484632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40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Equipe qualificada</a:t>
            </a:r>
            <a:endParaRPr lang="en-US" sz="40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421FADB2-52CD-BFA6-EC50-2416C1E8BA4D}"/>
              </a:ext>
            </a:extLst>
          </p:cNvPr>
          <p:cNvSpPr txBox="1">
            <a:spLocks/>
          </p:cNvSpPr>
          <p:nvPr/>
        </p:nvSpPr>
        <p:spPr>
          <a:xfrm>
            <a:off x="9856457" y="1195682"/>
            <a:ext cx="1929792" cy="18015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800" b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100%</a:t>
            </a:r>
            <a:br>
              <a:rPr lang="pt-BR" sz="2800" b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</a:br>
            <a:r>
              <a:rPr lang="pt-BR" sz="2800" b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CLT</a:t>
            </a:r>
            <a:endParaRPr lang="en-US" sz="1200" b="0" i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7" name="Fluxograma: Conector 26">
            <a:extLst>
              <a:ext uri="{FF2B5EF4-FFF2-40B4-BE49-F238E27FC236}">
                <a16:creationId xmlns:a16="http://schemas.microsoft.com/office/drawing/2014/main" id="{703B2948-9D1F-848D-34AB-3A0C14E0A482}"/>
              </a:ext>
            </a:extLst>
          </p:cNvPr>
          <p:cNvSpPr/>
          <p:nvPr/>
        </p:nvSpPr>
        <p:spPr>
          <a:xfrm>
            <a:off x="10238976" y="1127033"/>
            <a:ext cx="1168787" cy="1105240"/>
          </a:xfrm>
          <a:prstGeom prst="flowChartConnecto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30" name="Fluxograma: Conector 29">
            <a:extLst>
              <a:ext uri="{FF2B5EF4-FFF2-40B4-BE49-F238E27FC236}">
                <a16:creationId xmlns:a16="http://schemas.microsoft.com/office/drawing/2014/main" id="{C34E4444-4090-3B8D-A246-EC3FBD17DCBE}"/>
              </a:ext>
            </a:extLst>
          </p:cNvPr>
          <p:cNvSpPr/>
          <p:nvPr/>
        </p:nvSpPr>
        <p:spPr>
          <a:xfrm>
            <a:off x="10145728" y="1049170"/>
            <a:ext cx="1351250" cy="1277783"/>
          </a:xfrm>
          <a:prstGeom prst="flowChartConnecto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50" name="Sinal de Subtração 49">
            <a:extLst>
              <a:ext uri="{FF2B5EF4-FFF2-40B4-BE49-F238E27FC236}">
                <a16:creationId xmlns:a16="http://schemas.microsoft.com/office/drawing/2014/main" id="{CA4D1F56-CEDA-D71C-CD91-CBF8DFE220A0}"/>
              </a:ext>
            </a:extLst>
          </p:cNvPr>
          <p:cNvSpPr/>
          <p:nvPr/>
        </p:nvSpPr>
        <p:spPr>
          <a:xfrm>
            <a:off x="1305158" y="3956180"/>
            <a:ext cx="1418297" cy="226731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Sinal de Subtração 54">
            <a:extLst>
              <a:ext uri="{FF2B5EF4-FFF2-40B4-BE49-F238E27FC236}">
                <a16:creationId xmlns:a16="http://schemas.microsoft.com/office/drawing/2014/main" id="{6B0F2210-4FB6-A75E-B466-1A7E738DBB22}"/>
              </a:ext>
            </a:extLst>
          </p:cNvPr>
          <p:cNvSpPr/>
          <p:nvPr/>
        </p:nvSpPr>
        <p:spPr>
          <a:xfrm>
            <a:off x="2641901" y="3957759"/>
            <a:ext cx="1418297" cy="226731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Sinal de Subtração 55">
            <a:extLst>
              <a:ext uri="{FF2B5EF4-FFF2-40B4-BE49-F238E27FC236}">
                <a16:creationId xmlns:a16="http://schemas.microsoft.com/office/drawing/2014/main" id="{DCB86213-35B1-02DB-D579-F262C2A406F9}"/>
              </a:ext>
            </a:extLst>
          </p:cNvPr>
          <p:cNvSpPr/>
          <p:nvPr/>
        </p:nvSpPr>
        <p:spPr>
          <a:xfrm>
            <a:off x="1504293" y="5167698"/>
            <a:ext cx="1418297" cy="226731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Sinal de Subtração 56">
            <a:extLst>
              <a:ext uri="{FF2B5EF4-FFF2-40B4-BE49-F238E27FC236}">
                <a16:creationId xmlns:a16="http://schemas.microsoft.com/office/drawing/2014/main" id="{C6D0E996-9BA5-DB8C-39D1-C85A099F40E4}"/>
              </a:ext>
            </a:extLst>
          </p:cNvPr>
          <p:cNvSpPr/>
          <p:nvPr/>
        </p:nvSpPr>
        <p:spPr>
          <a:xfrm>
            <a:off x="6699052" y="4535621"/>
            <a:ext cx="2763944" cy="191704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5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51155"/>
            <a:ext cx="4276436" cy="730678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7703" y="1224602"/>
            <a:ext cx="3338495" cy="844110"/>
          </a:xfrm>
        </p:spPr>
        <p:txBody>
          <a:bodyPr/>
          <a:lstStyle/>
          <a:p>
            <a:r>
              <a:rPr lang="pt-BR" sz="4000" b="0" i="0">
                <a:solidFill>
                  <a:schemeClr val="accent3"/>
                </a:solidFill>
                <a:latin typeface="Lato Black"/>
              </a:rPr>
              <a:t>Governança</a:t>
            </a:r>
            <a:endParaRPr lang="pt-BR" sz="4800" b="0" i="0">
              <a:solidFill>
                <a:schemeClr val="accent3"/>
              </a:solidFill>
              <a:latin typeface="Lato Black"/>
            </a:endParaRPr>
          </a:p>
        </p:txBody>
      </p:sp>
      <p:cxnSp>
        <p:nvCxnSpPr>
          <p:cNvPr id="6" name="Conector reto 5"/>
          <p:cNvCxnSpPr>
            <a:cxnSpLocks/>
          </p:cNvCxnSpPr>
          <p:nvPr/>
        </p:nvCxnSpPr>
        <p:spPr>
          <a:xfrm>
            <a:off x="3578944" y="1514168"/>
            <a:ext cx="1885950" cy="23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282C617-D165-52DB-F89B-7925D5DB51EC}"/>
              </a:ext>
            </a:extLst>
          </p:cNvPr>
          <p:cNvSpPr txBox="1">
            <a:spLocks/>
          </p:cNvSpPr>
          <p:nvPr/>
        </p:nvSpPr>
        <p:spPr>
          <a:xfrm>
            <a:off x="3885955" y="2321685"/>
            <a:ext cx="1739601" cy="3929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  <a:ea typeface="Roboto Lt" pitchFamily="2" charset="0"/>
              </a:rPr>
              <a:t>Deliberativo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F21A817-5B0C-B9A4-9ADC-AAC8525DAE0A}"/>
              </a:ext>
            </a:extLst>
          </p:cNvPr>
          <p:cNvSpPr txBox="1">
            <a:spLocks/>
          </p:cNvSpPr>
          <p:nvPr/>
        </p:nvSpPr>
        <p:spPr>
          <a:xfrm>
            <a:off x="6502823" y="2321685"/>
            <a:ext cx="1739601" cy="3929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  <a:ea typeface="Roboto Lt" pitchFamily="2" charset="0"/>
              </a:rPr>
              <a:t>Fiscal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AAF3DA5-45B2-CC46-47E3-BA8C51411DC1}"/>
              </a:ext>
            </a:extLst>
          </p:cNvPr>
          <p:cNvCxnSpPr>
            <a:cxnSpLocks/>
          </p:cNvCxnSpPr>
          <p:nvPr/>
        </p:nvCxnSpPr>
        <p:spPr>
          <a:xfrm flipH="1">
            <a:off x="5613672" y="2513050"/>
            <a:ext cx="898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C2B9F93-FEEF-6AB7-A300-18BFA952363F}"/>
              </a:ext>
            </a:extLst>
          </p:cNvPr>
          <p:cNvSpPr txBox="1">
            <a:spLocks/>
          </p:cNvSpPr>
          <p:nvPr/>
        </p:nvSpPr>
        <p:spPr>
          <a:xfrm>
            <a:off x="3969706" y="1711511"/>
            <a:ext cx="4294132" cy="5566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2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CONSELHO</a:t>
            </a:r>
            <a:endParaRPr lang="pt-BR" sz="2500" dirty="0">
              <a:ea typeface="Lato Light" panose="020F0302020204030203" pitchFamily="34" charset="0"/>
              <a:cs typeface="Lato Light" panose="020F0302020204030203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55B4C43-436E-931C-94F4-B8F3E225B337}"/>
              </a:ext>
            </a:extLst>
          </p:cNvPr>
          <p:cNvSpPr txBox="1">
            <a:spLocks/>
          </p:cNvSpPr>
          <p:nvPr/>
        </p:nvSpPr>
        <p:spPr>
          <a:xfrm>
            <a:off x="4033206" y="2873608"/>
            <a:ext cx="4294132" cy="5566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2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  <a:ea typeface="Lato Light"/>
                <a:cs typeface="Lato Light"/>
              </a:rPr>
              <a:t>DIRETORIA</a:t>
            </a:r>
            <a:endParaRPr lang="pt-BR" sz="25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/>
              <a:ea typeface="Lato Light" panose="020F0302020204030203" pitchFamily="34" charset="0"/>
              <a:cs typeface="Lato Light" panose="020F0302020204030203" pitchFamily="34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F4E4AAA-7F34-5E64-0D6A-10CFC8746CF6}"/>
              </a:ext>
            </a:extLst>
          </p:cNvPr>
          <p:cNvCxnSpPr>
            <a:cxnSpLocks/>
          </p:cNvCxnSpPr>
          <p:nvPr/>
        </p:nvCxnSpPr>
        <p:spPr>
          <a:xfrm>
            <a:off x="2489200" y="1516494"/>
            <a:ext cx="2038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171F229-9619-48C0-EABA-CF05C7F40FEB}"/>
              </a:ext>
            </a:extLst>
          </p:cNvPr>
          <p:cNvCxnSpPr>
            <a:cxnSpLocks/>
          </p:cNvCxnSpPr>
          <p:nvPr/>
        </p:nvCxnSpPr>
        <p:spPr>
          <a:xfrm>
            <a:off x="2641600" y="1668894"/>
            <a:ext cx="2038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3BEB994-8140-A1A2-8BF8-A4D6FBE36AFE}"/>
              </a:ext>
            </a:extLst>
          </p:cNvPr>
          <p:cNvSpPr txBox="1">
            <a:spLocks/>
          </p:cNvSpPr>
          <p:nvPr/>
        </p:nvSpPr>
        <p:spPr>
          <a:xfrm>
            <a:off x="5241894" y="3428398"/>
            <a:ext cx="1739601" cy="7104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Diretoria </a:t>
            </a:r>
            <a:b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</a:br>
            <a: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executiva</a:t>
            </a:r>
            <a:endParaRPr lang="pt-BR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55EFA757-BA5D-C9D7-398F-3E21779C696D}"/>
              </a:ext>
            </a:extLst>
          </p:cNvPr>
          <p:cNvSpPr txBox="1">
            <a:spLocks/>
          </p:cNvSpPr>
          <p:nvPr/>
        </p:nvSpPr>
        <p:spPr>
          <a:xfrm>
            <a:off x="5133036" y="4444397"/>
            <a:ext cx="2084315" cy="7104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Diretoria </a:t>
            </a:r>
            <a:b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</a:br>
            <a: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administrativa</a:t>
            </a:r>
            <a:endParaRPr lang="pt-BR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CF17C446-8109-B6CB-760A-6AB818F1EE35}"/>
              </a:ext>
            </a:extLst>
          </p:cNvPr>
          <p:cNvSpPr txBox="1">
            <a:spLocks/>
          </p:cNvSpPr>
          <p:nvPr/>
        </p:nvSpPr>
        <p:spPr>
          <a:xfrm>
            <a:off x="2293678" y="4444396"/>
            <a:ext cx="2084315" cy="7104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Diretoria de Ciência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4E1E2124-84D7-6A25-13AF-B8D78BD5772C}"/>
              </a:ext>
            </a:extLst>
          </p:cNvPr>
          <p:cNvSpPr txBox="1">
            <a:spLocks/>
          </p:cNvSpPr>
          <p:nvPr/>
        </p:nvSpPr>
        <p:spPr>
          <a:xfrm>
            <a:off x="7781892" y="4444396"/>
            <a:ext cx="3581100" cy="7104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Diretoria de Políticas Públicas e Desenvolvimento Territorial</a:t>
            </a:r>
            <a:endParaRPr lang="pt-BR" dirty="0"/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995E7099-C829-8CEE-26C5-8C3963859085}"/>
              </a:ext>
            </a:extLst>
          </p:cNvPr>
          <p:cNvSpPr txBox="1">
            <a:spLocks/>
          </p:cNvSpPr>
          <p:nvPr/>
        </p:nvSpPr>
        <p:spPr>
          <a:xfrm>
            <a:off x="2085036" y="5669040"/>
            <a:ext cx="2492529" cy="7104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Diretoria </a:t>
            </a:r>
            <a:b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</a:br>
            <a:r>
              <a:rPr lang="pt-BR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adjunta de Ciência</a:t>
            </a:r>
            <a:endParaRPr lang="pt-BR" dirty="0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36AC31D-90BF-62A2-C6DF-8A59E1CA7B6A}"/>
              </a:ext>
            </a:extLst>
          </p:cNvPr>
          <p:cNvSpPr txBox="1">
            <a:spLocks/>
          </p:cNvSpPr>
          <p:nvPr/>
        </p:nvSpPr>
        <p:spPr>
          <a:xfrm>
            <a:off x="6847535" y="5669038"/>
            <a:ext cx="2320172" cy="8827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7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Diretoria adjunta </a:t>
            </a:r>
            <a:br>
              <a:rPr lang="pt-BR" sz="17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</a:br>
            <a:r>
              <a:rPr lang="pt-BR" sz="17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de Políticas </a:t>
            </a:r>
            <a:br>
              <a:rPr lang="pt-BR" sz="17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</a:br>
            <a:r>
              <a:rPr lang="pt-BR" sz="17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Públicas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56D31AFD-2EB6-2F32-9C00-60961A986E40}"/>
              </a:ext>
            </a:extLst>
          </p:cNvPr>
          <p:cNvSpPr txBox="1">
            <a:spLocks/>
          </p:cNvSpPr>
          <p:nvPr/>
        </p:nvSpPr>
        <p:spPr>
          <a:xfrm>
            <a:off x="9369392" y="5669038"/>
            <a:ext cx="2356458" cy="8827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7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Diretoria adjunta de Desenvolvimento </a:t>
            </a:r>
            <a:br>
              <a:rPr lang="pt-BR" sz="17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</a:br>
            <a:r>
              <a:rPr lang="pt-BR" sz="17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</a:rPr>
              <a:t>Territorial</a:t>
            </a:r>
            <a:endParaRPr lang="pt-BR" sz="1700" dirty="0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344752A2-1C46-7CE0-B460-1FBC25D2D222}"/>
              </a:ext>
            </a:extLst>
          </p:cNvPr>
          <p:cNvCxnSpPr>
            <a:cxnSpLocks/>
          </p:cNvCxnSpPr>
          <p:nvPr/>
        </p:nvCxnSpPr>
        <p:spPr>
          <a:xfrm flipH="1" flipV="1">
            <a:off x="6992528" y="3783049"/>
            <a:ext cx="2476458" cy="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CCC3DE4-785F-9CCF-895F-BCFD207EE84F}"/>
              </a:ext>
            </a:extLst>
          </p:cNvPr>
          <p:cNvCxnSpPr>
            <a:cxnSpLocks/>
          </p:cNvCxnSpPr>
          <p:nvPr/>
        </p:nvCxnSpPr>
        <p:spPr>
          <a:xfrm flipH="1">
            <a:off x="3300456" y="3783048"/>
            <a:ext cx="1941244" cy="9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5F2D666F-9937-03F4-47A1-CF708BD57596}"/>
              </a:ext>
            </a:extLst>
          </p:cNvPr>
          <p:cNvCxnSpPr>
            <a:cxnSpLocks/>
          </p:cNvCxnSpPr>
          <p:nvPr/>
        </p:nvCxnSpPr>
        <p:spPr>
          <a:xfrm flipV="1">
            <a:off x="3309487" y="3783050"/>
            <a:ext cx="41" cy="698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6B1158BE-E0AB-FCFE-A006-4F8453C83646}"/>
              </a:ext>
            </a:extLst>
          </p:cNvPr>
          <p:cNvCxnSpPr>
            <a:cxnSpLocks/>
          </p:cNvCxnSpPr>
          <p:nvPr/>
        </p:nvCxnSpPr>
        <p:spPr>
          <a:xfrm flipV="1">
            <a:off x="9478058" y="3783049"/>
            <a:ext cx="41" cy="698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1A5273F2-A6B2-5152-4371-279549F8563F}"/>
              </a:ext>
            </a:extLst>
          </p:cNvPr>
          <p:cNvCxnSpPr>
            <a:cxnSpLocks/>
          </p:cNvCxnSpPr>
          <p:nvPr/>
        </p:nvCxnSpPr>
        <p:spPr>
          <a:xfrm flipV="1">
            <a:off x="6076272" y="4136834"/>
            <a:ext cx="41" cy="344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651A7BA2-B40A-5606-DC45-86D46D5CEE75}"/>
              </a:ext>
            </a:extLst>
          </p:cNvPr>
          <p:cNvCxnSpPr>
            <a:cxnSpLocks/>
          </p:cNvCxnSpPr>
          <p:nvPr/>
        </p:nvCxnSpPr>
        <p:spPr>
          <a:xfrm flipH="1" flipV="1">
            <a:off x="3291384" y="5116549"/>
            <a:ext cx="9030" cy="589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9F0F92A9-BAA7-A70D-E3AD-FC5D742F6583}"/>
              </a:ext>
            </a:extLst>
          </p:cNvPr>
          <p:cNvCxnSpPr>
            <a:cxnSpLocks/>
          </p:cNvCxnSpPr>
          <p:nvPr/>
        </p:nvCxnSpPr>
        <p:spPr>
          <a:xfrm flipV="1">
            <a:off x="8017556" y="5343333"/>
            <a:ext cx="9113" cy="399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3EBB3A10-2044-1919-837F-F412302A4669}"/>
              </a:ext>
            </a:extLst>
          </p:cNvPr>
          <p:cNvCxnSpPr>
            <a:cxnSpLocks/>
          </p:cNvCxnSpPr>
          <p:nvPr/>
        </p:nvCxnSpPr>
        <p:spPr>
          <a:xfrm flipV="1">
            <a:off x="10548484" y="5343332"/>
            <a:ext cx="9113" cy="399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F44493D1-F6B8-E20E-9E9F-563D85865CFC}"/>
              </a:ext>
            </a:extLst>
          </p:cNvPr>
          <p:cNvCxnSpPr>
            <a:cxnSpLocks/>
          </p:cNvCxnSpPr>
          <p:nvPr/>
        </p:nvCxnSpPr>
        <p:spPr>
          <a:xfrm flipH="1">
            <a:off x="8017598" y="5343333"/>
            <a:ext cx="2530886" cy="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A202030D-D90C-AB25-F0E0-B9CD24558C05}"/>
              </a:ext>
            </a:extLst>
          </p:cNvPr>
          <p:cNvCxnSpPr>
            <a:cxnSpLocks/>
          </p:cNvCxnSpPr>
          <p:nvPr/>
        </p:nvCxnSpPr>
        <p:spPr>
          <a:xfrm flipV="1">
            <a:off x="9278486" y="5107477"/>
            <a:ext cx="9112" cy="253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6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C5E0FB2E-0D59-500F-F89C-7DD1A0566D4E}"/>
              </a:ext>
            </a:extLst>
          </p:cNvPr>
          <p:cNvSpPr/>
          <p:nvPr/>
        </p:nvSpPr>
        <p:spPr>
          <a:xfrm>
            <a:off x="-1" y="1024155"/>
            <a:ext cx="3936481" cy="1084464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016CCF6-5CE6-0EDE-22F4-05B7BBF4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33" y="1024623"/>
            <a:ext cx="3355873" cy="844110"/>
          </a:xfrm>
        </p:spPr>
        <p:txBody>
          <a:bodyPr vert="horz" lIns="91440" tIns="45720" rIns="91440" bIns="45720" anchor="t"/>
          <a:lstStyle/>
          <a:p>
            <a:r>
              <a:rPr lang="pt-BR" sz="3500" b="0" i="0" dirty="0">
                <a:solidFill>
                  <a:schemeClr val="accent3"/>
                </a:solidFill>
                <a:latin typeface="Lato Black"/>
                <a:ea typeface="Lato Black"/>
              </a:rPr>
              <a:t>ORIGEM DOS RECURSOS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429D722-F008-E700-E80D-4C8EA64C73C7}"/>
              </a:ext>
            </a:extLst>
          </p:cNvPr>
          <p:cNvCxnSpPr>
            <a:cxnSpLocks/>
          </p:cNvCxnSpPr>
          <p:nvPr/>
        </p:nvCxnSpPr>
        <p:spPr>
          <a:xfrm>
            <a:off x="3378978" y="1361504"/>
            <a:ext cx="6387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99379BF4-AF02-D6D9-ABD9-DA4015515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/>
          <a:stretch/>
        </p:blipFill>
        <p:spPr bwMode="auto">
          <a:xfrm>
            <a:off x="5055099" y="2266492"/>
            <a:ext cx="7043495" cy="41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47D01441-DB5B-4F1C-D1F4-597859D8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7933" y="2266492"/>
            <a:ext cx="6383166" cy="43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6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51155"/>
            <a:ext cx="5645020" cy="730678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733" y="1242337"/>
            <a:ext cx="4661507" cy="844110"/>
          </a:xfrm>
        </p:spPr>
        <p:txBody>
          <a:bodyPr/>
          <a:lstStyle/>
          <a:p>
            <a:r>
              <a:rPr lang="pt-BR" sz="4000" i="0">
                <a:solidFill>
                  <a:schemeClr val="accent3"/>
                </a:solidFill>
                <a:latin typeface="Lato Black"/>
              </a:rPr>
              <a:t>TRANSPARÊNCIA</a:t>
            </a:r>
            <a:endParaRPr lang="pt-BR" sz="4800" b="0" i="0">
              <a:solidFill>
                <a:schemeClr val="accent3"/>
              </a:solidFill>
              <a:latin typeface="Lato Black"/>
            </a:endParaRPr>
          </a:p>
        </p:txBody>
      </p:sp>
      <p:cxnSp>
        <p:nvCxnSpPr>
          <p:cNvPr id="6" name="Conector reto 5"/>
          <p:cNvCxnSpPr>
            <a:cxnSpLocks/>
          </p:cNvCxnSpPr>
          <p:nvPr/>
        </p:nvCxnSpPr>
        <p:spPr>
          <a:xfrm>
            <a:off x="4625845" y="1479172"/>
            <a:ext cx="1019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834D099-E0D9-463A-49EC-54397068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7" y="2323282"/>
            <a:ext cx="6446097" cy="345552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3621386-7432-0E32-49BD-9AE9F0187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31" y="1087114"/>
            <a:ext cx="4891054" cy="730675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355E3BB-CE4F-AC42-CE64-DD1300B6260A}"/>
              </a:ext>
            </a:extLst>
          </p:cNvPr>
          <p:cNvSpPr txBox="1">
            <a:spLocks/>
          </p:cNvSpPr>
          <p:nvPr/>
        </p:nvSpPr>
        <p:spPr>
          <a:xfrm>
            <a:off x="7329479" y="2403017"/>
            <a:ext cx="4335374" cy="55664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ERNST &amp; YOUNG atualmente faz a auditoria</a:t>
            </a:r>
            <a:br>
              <a:rPr lang="pt-BR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</a:br>
            <a:br>
              <a:rPr lang="pt-BR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</a:br>
            <a:r>
              <a:rPr lang="pt-BR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A cada 5 anos, como boa prática, a empresa de auditoria é trocada</a:t>
            </a:r>
            <a:br>
              <a:rPr lang="pt-BR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</a:br>
            <a:br>
              <a:rPr lang="pt-BR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</a:br>
            <a:r>
              <a: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IPAM passa por auditorias específicas por projetos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10000"/>
              </a:lnSpc>
            </a:pPr>
            <a:endParaRPr lang="en-US" sz="1400" b="0">
              <a:solidFill>
                <a:srgbClr val="000000"/>
              </a:solidFill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51155"/>
            <a:ext cx="4276436" cy="730678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2654" y="1242337"/>
            <a:ext cx="3338495" cy="844110"/>
          </a:xfrm>
        </p:spPr>
        <p:txBody>
          <a:bodyPr/>
          <a:lstStyle/>
          <a:p>
            <a:r>
              <a:rPr lang="pt-BR" sz="4000" i="0">
                <a:solidFill>
                  <a:schemeClr val="accent3"/>
                </a:solidFill>
                <a:latin typeface="Lato Black"/>
              </a:rPr>
              <a:t>Perfil</a:t>
            </a:r>
            <a:endParaRPr lang="pt-BR" sz="4800" b="0" i="0">
              <a:solidFill>
                <a:schemeClr val="accent3"/>
              </a:solidFill>
              <a:latin typeface="Lato Black"/>
            </a:endParaRPr>
          </a:p>
        </p:txBody>
      </p:sp>
      <p:cxnSp>
        <p:nvCxnSpPr>
          <p:cNvPr id="6" name="Conector reto 5"/>
          <p:cNvCxnSpPr>
            <a:cxnSpLocks/>
          </p:cNvCxnSpPr>
          <p:nvPr/>
        </p:nvCxnSpPr>
        <p:spPr>
          <a:xfrm>
            <a:off x="3363834" y="1516494"/>
            <a:ext cx="1874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 descr="Homem de terno e gravata olhando para o lado&#10;&#10;Descrição gerada automaticamente">
            <a:extLst>
              <a:ext uri="{FF2B5EF4-FFF2-40B4-BE49-F238E27FC236}">
                <a16:creationId xmlns:a16="http://schemas.microsoft.com/office/drawing/2014/main" id="{D82DD66D-811C-B066-3229-C55B7BA3D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5" y="2631854"/>
            <a:ext cx="5122017" cy="341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FBFA8F13-C826-271E-13A7-E7BF7DFB28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6960" y="1242337"/>
            <a:ext cx="2614815" cy="42205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ANDRÉ GUIMARÃES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2AD3565-A301-B865-E46C-EC596D8CCB2E}"/>
              </a:ext>
            </a:extLst>
          </p:cNvPr>
          <p:cNvSpPr txBox="1">
            <a:spLocks/>
          </p:cNvSpPr>
          <p:nvPr/>
        </p:nvSpPr>
        <p:spPr>
          <a:xfrm>
            <a:off x="6096000" y="2461538"/>
            <a:ext cx="5122017" cy="42205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800" i="1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Diretor Executivo do IPAM desde 2015</a:t>
            </a:r>
            <a:endParaRPr lang="en-US" sz="1800" i="1">
              <a:solidFill>
                <a:srgbClr val="000000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BCC4AF7-1852-C992-8FDA-203B2D494E79}"/>
              </a:ext>
            </a:extLst>
          </p:cNvPr>
          <p:cNvSpPr txBox="1">
            <a:spLocks/>
          </p:cNvSpPr>
          <p:nvPr/>
        </p:nvSpPr>
        <p:spPr>
          <a:xfrm>
            <a:off x="5923280" y="3006946"/>
            <a:ext cx="5791200" cy="37472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solidFill>
                  <a:srgbClr val="000000"/>
                </a:solidFill>
                <a:latin typeface="Roboto Lt"/>
                <a:ea typeface="Roboto Lt" pitchFamily="2" charset="0"/>
              </a:rPr>
              <a:t>Agrônomo formado pela UnB (Universidade de Brasília) com Mestrado pela Universidade Cornell em Economia agrícola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1600" b="0">
              <a:solidFill>
                <a:srgbClr val="000000"/>
              </a:solidFill>
              <a:latin typeface="Roboto Lt" pitchFamily="2" charset="0"/>
              <a:ea typeface="Roboto Lt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Foi vice-presidente de Desenvolvimento da CI (Conservação Internacional) da divisão Américas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1600" b="0">
              <a:solidFill>
                <a:srgbClr val="000000"/>
              </a:solidFill>
              <a:latin typeface="Roboto Lt" pitchFamily="2" charset="0"/>
              <a:ea typeface="Roboto Lt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Fundador e diretor da Brasil Florestas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pt-BR" sz="1600" b="0">
                <a:latin typeface="Roboto Lt" pitchFamily="2" charset="0"/>
                <a:ea typeface="Roboto Lt" pitchFamily="2" charset="0"/>
              </a:rPr>
            </a:br>
            <a:r>
              <a:rPr lang="pt-BR" sz="1600" b="0">
                <a:solidFill>
                  <a:srgbClr val="000000"/>
                </a:solidFill>
                <a:latin typeface="Roboto Lt"/>
                <a:ea typeface="Roboto Lt" pitchFamily="2" charset="0"/>
              </a:rPr>
              <a:t>Coordenador de Relações com o Setor Privado no Banco Mundial no programa Piloto das Florestas Tropicais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1600" b="0">
              <a:solidFill>
                <a:srgbClr val="000000"/>
              </a:solidFill>
              <a:latin typeface="Roboto Lt" pitchFamily="2" charset="0"/>
              <a:ea typeface="Roboto Lt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Diretor da A2R Fundos Ambientais </a:t>
            </a:r>
            <a:br>
              <a:rPr lang="pt-BR" sz="16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</a:br>
            <a:br>
              <a:rPr lang="pt-BR" sz="16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</a:br>
            <a:r>
              <a:rPr lang="pt-BR" sz="16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Diretor do Instituto </a:t>
            </a:r>
            <a:r>
              <a:rPr lang="pt-BR" sz="1600" b="0" err="1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IBio</a:t>
            </a:r>
            <a:r>
              <a:rPr lang="pt-BR" sz="16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 (</a:t>
            </a:r>
            <a:r>
              <a:rPr lang="pt-BR" sz="1600" b="0" err="1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BioAtlântica</a:t>
            </a:r>
            <a:r>
              <a:rPr lang="pt-BR" sz="1600" b="0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) e Imazon</a:t>
            </a:r>
            <a:endParaRPr lang="en-US" sz="1600" b="0">
              <a:solidFill>
                <a:srgbClr val="000000"/>
              </a:solidFill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7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4"/>
          <a:stretch/>
        </p:blipFill>
        <p:spPr>
          <a:xfrm>
            <a:off x="-2" y="1"/>
            <a:ext cx="12192002" cy="6853084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-1" y="1781935"/>
            <a:ext cx="8079699" cy="908888"/>
            <a:chOff x="-1" y="1781935"/>
            <a:chExt cx="8079699" cy="908888"/>
          </a:xfrm>
        </p:grpSpPr>
        <p:sp>
          <p:nvSpPr>
            <p:cNvPr id="9" name="Retângulo 8"/>
            <p:cNvSpPr/>
            <p:nvPr/>
          </p:nvSpPr>
          <p:spPr>
            <a:xfrm>
              <a:off x="-1" y="1781935"/>
              <a:ext cx="6813755" cy="767115"/>
            </a:xfrm>
            <a:prstGeom prst="rect">
              <a:avLst/>
            </a:prstGeom>
            <a:solidFill>
              <a:srgbClr val="006B3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reto 5"/>
            <p:cNvCxnSpPr/>
            <p:nvPr/>
          </p:nvCxnSpPr>
          <p:spPr>
            <a:xfrm>
              <a:off x="895352" y="2179547"/>
              <a:ext cx="30073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 3"/>
            <p:cNvSpPr txBox="1">
              <a:spLocks/>
            </p:cNvSpPr>
            <p:nvPr/>
          </p:nvSpPr>
          <p:spPr>
            <a:xfrm>
              <a:off x="3902665" y="1796224"/>
              <a:ext cx="4177033" cy="894599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5400" b="1">
                  <a:solidFill>
                    <a:schemeClr val="accent3"/>
                  </a:solidFill>
                  <a:latin typeface="Lato Black"/>
                </a:rPr>
                <a:t>MUITO </a:t>
              </a:r>
            </a:p>
            <a:p>
              <a:r>
                <a:rPr lang="pt-BR" sz="5400" b="1">
                  <a:solidFill>
                    <a:schemeClr val="accent3"/>
                  </a:solidFill>
                  <a:latin typeface="Lato Black"/>
                </a:rPr>
                <a:t>OBRIGADO!</a:t>
              </a:r>
            </a:p>
          </p:txBody>
        </p:sp>
      </p:grpSp>
      <p:sp>
        <p:nvSpPr>
          <p:cNvPr id="7" name="Title 3"/>
          <p:cNvSpPr txBox="1">
            <a:spLocks/>
          </p:cNvSpPr>
          <p:nvPr/>
        </p:nvSpPr>
        <p:spPr>
          <a:xfrm>
            <a:off x="3902665" y="3932972"/>
            <a:ext cx="4670875" cy="546617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5400" b="0" i="0">
                <a:solidFill>
                  <a:srgbClr val="FFFFFF"/>
                </a:solidFill>
                <a:latin typeface="Roboto Lt" pitchFamily="2" charset="0"/>
                <a:ea typeface="Roboto Lt" pitchFamily="2" charset="0"/>
              </a:rPr>
              <a:t>ipam.org.br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16" y="5427407"/>
            <a:ext cx="1220094" cy="134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4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285267"/>
            <a:ext cx="4276436" cy="730678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307575" y="1256449"/>
            <a:ext cx="5939865" cy="459060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just">
              <a:lnSpc>
                <a:spcPct val="110000"/>
              </a:lnSpc>
            </a:pPr>
            <a:r>
              <a:rPr lang="en-US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O IPAM </a:t>
            </a:r>
            <a:r>
              <a:rPr lang="pt-BR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é uma pessoa jurídica de direito privado, com fins não econômicos, sem vinculação político-partidária nem distinção de credo, raça, etnia, classe, orientação sexual e gênero.</a:t>
            </a:r>
          </a:p>
          <a:p>
            <a:pPr algn="just">
              <a:lnSpc>
                <a:spcPct val="110000"/>
              </a:lnSpc>
            </a:pPr>
            <a:endParaRPr lang="pt-BR" b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/>
              <a:ea typeface="Roboto Lt" pitchFamily="2" charset="0"/>
            </a:endParaRPr>
          </a:p>
          <a:p>
            <a:pPr algn="just">
              <a:lnSpc>
                <a:spcPct val="110000"/>
              </a:lnSpc>
            </a:pPr>
            <a:r>
              <a:rPr lang="pt-BR" b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/>
                <a:ea typeface="Roboto Lt" pitchFamily="2" charset="0"/>
              </a:rPr>
              <a:t>A missão é promover ciência, educação e inovação para uma Amazônia e um Cerrado ambientalmente saudáveis, economicamente prósperos e socialmente justos.</a:t>
            </a:r>
            <a:endParaRPr lang="pt-BR">
              <a:solidFill>
                <a:schemeClr val="accent3"/>
              </a:solidFill>
              <a:latin typeface="Roboto Lt"/>
            </a:endParaRPr>
          </a:p>
          <a:p>
            <a:pPr algn="just">
              <a:lnSpc>
                <a:spcPct val="110000"/>
              </a:lnSpc>
            </a:pPr>
            <a:endParaRPr lang="en-US" b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2654" y="1376449"/>
            <a:ext cx="3338495" cy="844110"/>
          </a:xfrm>
        </p:spPr>
        <p:txBody>
          <a:bodyPr/>
          <a:lstStyle/>
          <a:p>
            <a:r>
              <a:rPr lang="pt-BR" sz="4000" i="0">
                <a:solidFill>
                  <a:schemeClr val="accent3"/>
                </a:solidFill>
                <a:latin typeface="Lato Black"/>
              </a:rPr>
              <a:t>QUEM SOMOS</a:t>
            </a:r>
            <a:endParaRPr lang="pt-BR" sz="4800" b="0" i="0">
              <a:solidFill>
                <a:schemeClr val="accent3"/>
              </a:solidFill>
              <a:latin typeface="Lato Black"/>
            </a:endParaRPr>
          </a:p>
        </p:txBody>
      </p:sp>
      <p:cxnSp>
        <p:nvCxnSpPr>
          <p:cNvPr id="6" name="Conector reto 5"/>
          <p:cNvCxnSpPr>
            <a:cxnSpLocks/>
          </p:cNvCxnSpPr>
          <p:nvPr/>
        </p:nvCxnSpPr>
        <p:spPr>
          <a:xfrm>
            <a:off x="2926080" y="1650606"/>
            <a:ext cx="23126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11A1A095-51C2-8766-E788-7328216501C9}"/>
              </a:ext>
            </a:extLst>
          </p:cNvPr>
          <p:cNvSpPr/>
          <p:nvPr/>
        </p:nvSpPr>
        <p:spPr>
          <a:xfrm>
            <a:off x="140208" y="3937026"/>
            <a:ext cx="4276436" cy="730678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8BD80D5-270F-2965-1016-8EA67D238C10}"/>
              </a:ext>
            </a:extLst>
          </p:cNvPr>
          <p:cNvSpPr txBox="1">
            <a:spLocks/>
          </p:cNvSpPr>
          <p:nvPr/>
        </p:nvSpPr>
        <p:spPr>
          <a:xfrm>
            <a:off x="1125054" y="4040401"/>
            <a:ext cx="3338495" cy="8441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4000" i="0">
                <a:solidFill>
                  <a:schemeClr val="accent3"/>
                </a:solidFill>
                <a:latin typeface="Lato Black"/>
              </a:rPr>
              <a:t>NOSSA MISSÃO</a:t>
            </a:r>
            <a:endParaRPr lang="pt-BR">
              <a:solidFill>
                <a:schemeClr val="accent3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FAB2AD2-6CC3-C0E1-6593-EAEA613545BC}"/>
              </a:ext>
            </a:extLst>
          </p:cNvPr>
          <p:cNvCxnSpPr>
            <a:cxnSpLocks/>
          </p:cNvCxnSpPr>
          <p:nvPr/>
        </p:nvCxnSpPr>
        <p:spPr>
          <a:xfrm>
            <a:off x="3066288" y="4302365"/>
            <a:ext cx="23126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79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" t="7747" r="7177" b="37833"/>
          <a:stretch/>
        </p:blipFill>
        <p:spPr>
          <a:xfrm>
            <a:off x="2978925" y="1482291"/>
            <a:ext cx="9216283" cy="5375709"/>
          </a:xfrm>
          <a:prstGeom prst="rect">
            <a:avLst/>
          </a:prstGeom>
        </p:spPr>
      </p:pic>
      <p:grpSp>
        <p:nvGrpSpPr>
          <p:cNvPr id="78" name="Agrupar 77"/>
          <p:cNvGrpSpPr/>
          <p:nvPr/>
        </p:nvGrpSpPr>
        <p:grpSpPr>
          <a:xfrm>
            <a:off x="2978925" y="5366528"/>
            <a:ext cx="4689046" cy="580462"/>
            <a:chOff x="2978925" y="5366528"/>
            <a:chExt cx="4689046" cy="580462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161" y="5490180"/>
              <a:ext cx="456810" cy="456810"/>
            </a:xfrm>
            <a:prstGeom prst="rect">
              <a:avLst/>
            </a:prstGeom>
          </p:spPr>
        </p:pic>
        <p:cxnSp>
          <p:nvCxnSpPr>
            <p:cNvPr id="15" name="Conector reto 14"/>
            <p:cNvCxnSpPr/>
            <p:nvPr/>
          </p:nvCxnSpPr>
          <p:spPr>
            <a:xfrm>
              <a:off x="3066410" y="5709515"/>
              <a:ext cx="43757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17"/>
            <p:cNvSpPr/>
            <p:nvPr/>
          </p:nvSpPr>
          <p:spPr>
            <a:xfrm>
              <a:off x="2978925" y="5366528"/>
              <a:ext cx="15584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CUIABÁ (MT)</a:t>
              </a:r>
            </a:p>
          </p:txBody>
        </p:sp>
      </p:grpSp>
      <p:grpSp>
        <p:nvGrpSpPr>
          <p:cNvPr id="77" name="Agrupar 76"/>
          <p:cNvGrpSpPr/>
          <p:nvPr/>
        </p:nvGrpSpPr>
        <p:grpSpPr>
          <a:xfrm>
            <a:off x="6633703" y="4900352"/>
            <a:ext cx="2107089" cy="481938"/>
            <a:chOff x="6633703" y="4900352"/>
            <a:chExt cx="2107089" cy="48193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470" y="4900352"/>
              <a:ext cx="471322" cy="471322"/>
            </a:xfrm>
            <a:prstGeom prst="rect">
              <a:avLst/>
            </a:prstGeom>
          </p:spPr>
        </p:pic>
        <p:sp>
          <p:nvSpPr>
            <p:cNvPr id="19" name="Retângulo 18"/>
            <p:cNvSpPr/>
            <p:nvPr/>
          </p:nvSpPr>
          <p:spPr>
            <a:xfrm>
              <a:off x="6633703" y="5043736"/>
              <a:ext cx="17636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CANARANA (MT)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 flipV="1">
              <a:off x="6737684" y="5346046"/>
              <a:ext cx="1774584" cy="19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Agrupar 75"/>
          <p:cNvGrpSpPr/>
          <p:nvPr/>
        </p:nvGrpSpPr>
        <p:grpSpPr>
          <a:xfrm>
            <a:off x="4236867" y="5550162"/>
            <a:ext cx="5561652" cy="578122"/>
            <a:chOff x="4236867" y="5550162"/>
            <a:chExt cx="5561652" cy="57812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253" y="5550162"/>
              <a:ext cx="538266" cy="538266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4236867" y="5758952"/>
              <a:ext cx="1641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BRASÍLIA (DF)</a:t>
              </a:r>
            </a:p>
          </p:txBody>
        </p:sp>
        <p:cxnSp>
          <p:nvCxnSpPr>
            <p:cNvPr id="55" name="Conector reto 54"/>
            <p:cNvCxnSpPr/>
            <p:nvPr/>
          </p:nvCxnSpPr>
          <p:spPr>
            <a:xfrm flipV="1">
              <a:off x="4350619" y="6069294"/>
              <a:ext cx="5192795" cy="19134"/>
            </a:xfrm>
            <a:prstGeom prst="line">
              <a:avLst/>
            </a:prstGeom>
            <a:ln>
              <a:solidFill>
                <a:srgbClr val="004D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Agrupar 87"/>
          <p:cNvGrpSpPr/>
          <p:nvPr/>
        </p:nvGrpSpPr>
        <p:grpSpPr>
          <a:xfrm>
            <a:off x="1907599" y="2924384"/>
            <a:ext cx="6330350" cy="462637"/>
            <a:chOff x="1907599" y="2924384"/>
            <a:chExt cx="6330350" cy="462637"/>
          </a:xfrm>
        </p:grpSpPr>
        <p:sp>
          <p:nvSpPr>
            <p:cNvPr id="34" name="Retângulo 33"/>
            <p:cNvSpPr/>
            <p:nvPr/>
          </p:nvSpPr>
          <p:spPr>
            <a:xfrm>
              <a:off x="1907599" y="2961271"/>
              <a:ext cx="17321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ALTAMIRA (PA)</a:t>
              </a:r>
            </a:p>
          </p:txBody>
        </p: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312" y="2924384"/>
              <a:ext cx="462637" cy="462637"/>
            </a:xfrm>
            <a:prstGeom prst="rect">
              <a:avLst/>
            </a:prstGeom>
          </p:spPr>
        </p:pic>
        <p:cxnSp>
          <p:nvCxnSpPr>
            <p:cNvPr id="61" name="Conector reto 60"/>
            <p:cNvCxnSpPr/>
            <p:nvPr/>
          </p:nvCxnSpPr>
          <p:spPr>
            <a:xfrm>
              <a:off x="1955724" y="3293716"/>
              <a:ext cx="6036261" cy="0"/>
            </a:xfrm>
            <a:prstGeom prst="line">
              <a:avLst/>
            </a:prstGeom>
            <a:ln>
              <a:solidFill>
                <a:srgbClr val="004D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Agrupar 79"/>
          <p:cNvGrpSpPr/>
          <p:nvPr/>
        </p:nvGrpSpPr>
        <p:grpSpPr>
          <a:xfrm>
            <a:off x="9225959" y="1908759"/>
            <a:ext cx="2639816" cy="655556"/>
            <a:chOff x="9225959" y="1908759"/>
            <a:chExt cx="2639816" cy="655556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959" y="1982804"/>
              <a:ext cx="581511" cy="581511"/>
            </a:xfrm>
            <a:prstGeom prst="rect">
              <a:avLst/>
            </a:prstGeom>
          </p:spPr>
        </p:pic>
        <p:sp>
          <p:nvSpPr>
            <p:cNvPr id="36" name="Retângulo 35"/>
            <p:cNvSpPr/>
            <p:nvPr/>
          </p:nvSpPr>
          <p:spPr>
            <a:xfrm>
              <a:off x="10478023" y="1908759"/>
              <a:ext cx="13877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rgbClr val="FFFFFF"/>
                  </a:solidFill>
                </a:rPr>
                <a:t>BELÉM (PA)</a:t>
              </a:r>
            </a:p>
          </p:txBody>
        </p:sp>
        <p:cxnSp>
          <p:nvCxnSpPr>
            <p:cNvPr id="79" name="Conector reto 78"/>
            <p:cNvCxnSpPr/>
            <p:nvPr/>
          </p:nvCxnSpPr>
          <p:spPr>
            <a:xfrm>
              <a:off x="9642909" y="2241121"/>
              <a:ext cx="2125380" cy="0"/>
            </a:xfrm>
            <a:prstGeom prst="line">
              <a:avLst/>
            </a:prstGeom>
            <a:ln>
              <a:solidFill>
                <a:srgbClr val="004D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4411194" y="2468805"/>
            <a:ext cx="3396491" cy="466928"/>
            <a:chOff x="4411194" y="2468805"/>
            <a:chExt cx="3396491" cy="466928"/>
          </a:xfrm>
        </p:grpSpPr>
        <p:sp>
          <p:nvSpPr>
            <p:cNvPr id="35" name="Retângulo 34"/>
            <p:cNvSpPr/>
            <p:nvPr/>
          </p:nvSpPr>
          <p:spPr>
            <a:xfrm>
              <a:off x="4411194" y="2566401"/>
              <a:ext cx="18457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SANTARÉM (PA)</a:t>
              </a:r>
            </a:p>
          </p:txBody>
        </p:sp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0716" y="2468805"/>
              <a:ext cx="456969" cy="456969"/>
            </a:xfrm>
            <a:prstGeom prst="rect">
              <a:avLst/>
            </a:prstGeom>
          </p:spPr>
        </p:pic>
        <p:cxnSp>
          <p:nvCxnSpPr>
            <p:cNvPr id="81" name="Conector reto 80"/>
            <p:cNvCxnSpPr/>
            <p:nvPr/>
          </p:nvCxnSpPr>
          <p:spPr>
            <a:xfrm>
              <a:off x="4506150" y="2889330"/>
              <a:ext cx="3073049" cy="0"/>
            </a:xfrm>
            <a:prstGeom prst="line">
              <a:avLst/>
            </a:prstGeom>
            <a:ln>
              <a:solidFill>
                <a:srgbClr val="004D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Agrupar 92"/>
          <p:cNvGrpSpPr/>
          <p:nvPr/>
        </p:nvGrpSpPr>
        <p:grpSpPr>
          <a:xfrm>
            <a:off x="-49289" y="1761643"/>
            <a:ext cx="3650456" cy="844110"/>
            <a:chOff x="-49289" y="1761643"/>
            <a:chExt cx="3650456" cy="84411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E5F1EB4-394E-41CD-A8F4-B2F30E3ACFE3}"/>
                </a:ext>
              </a:extLst>
            </p:cNvPr>
            <p:cNvSpPr/>
            <p:nvPr/>
          </p:nvSpPr>
          <p:spPr>
            <a:xfrm>
              <a:off x="268186" y="1823507"/>
              <a:ext cx="3017900" cy="524621"/>
            </a:xfrm>
            <a:prstGeom prst="rect">
              <a:avLst/>
            </a:prstGeom>
            <a:solidFill>
              <a:srgbClr val="004D2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A7199701-5314-416D-B2B6-6839BB4E507D}"/>
                </a:ext>
              </a:extLst>
            </p:cNvPr>
            <p:cNvSpPr txBox="1">
              <a:spLocks/>
            </p:cNvSpPr>
            <p:nvPr/>
          </p:nvSpPr>
          <p:spPr>
            <a:xfrm>
              <a:off x="820258" y="1761643"/>
              <a:ext cx="2780909" cy="844110"/>
            </a:xfrm>
            <a:prstGeom prst="rect">
              <a:avLst/>
            </a:prstGeom>
            <a:ln>
              <a:noFill/>
            </a:ln>
          </p:spPr>
          <p:txBody>
            <a:bodyPr vert="horz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i="1" kern="1200">
                  <a:solidFill>
                    <a:schemeClr val="tx1"/>
                  </a:solidFill>
                  <a:latin typeface="Lato Light"/>
                  <a:ea typeface="+mj-ea"/>
                  <a:cs typeface="Lato Light"/>
                </a:defRPr>
              </a:lvl1pPr>
            </a:lstStyle>
            <a:p>
              <a:r>
                <a:rPr lang="pt-BR" b="0" i="0">
                  <a:solidFill>
                    <a:srgbClr val="004D2C"/>
                  </a:solidFill>
                  <a:latin typeface="Lato Black"/>
                </a:rPr>
                <a:t>  </a:t>
              </a:r>
              <a:r>
                <a:rPr lang="pt-BR" sz="3200" b="0" i="0">
                  <a:solidFill>
                    <a:srgbClr val="004D2C"/>
                  </a:solidFill>
                  <a:latin typeface="Lato Black"/>
                </a:rPr>
                <a:t>Escritórios</a:t>
              </a:r>
            </a:p>
          </p:txBody>
        </p:sp>
        <p:cxnSp>
          <p:nvCxnSpPr>
            <p:cNvPr id="4" name="Conector reto 3"/>
            <p:cNvCxnSpPr>
              <a:cxnSpLocks/>
            </p:cNvCxnSpPr>
            <p:nvPr/>
          </p:nvCxnSpPr>
          <p:spPr>
            <a:xfrm>
              <a:off x="-49289" y="2093425"/>
              <a:ext cx="1073914" cy="0"/>
            </a:xfrm>
            <a:prstGeom prst="line">
              <a:avLst/>
            </a:prstGeom>
            <a:ln>
              <a:solidFill>
                <a:srgbClr val="004D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4BFCBED3-A4C3-97CA-8B7D-8C78209136F9}"/>
              </a:ext>
            </a:extLst>
          </p:cNvPr>
          <p:cNvSpPr/>
          <p:nvPr/>
        </p:nvSpPr>
        <p:spPr>
          <a:xfrm>
            <a:off x="602979" y="4222038"/>
            <a:ext cx="268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CRUZEIRO DO SUL (AC)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CBCF348-1112-E356-D834-64C9C1DD0155}"/>
              </a:ext>
            </a:extLst>
          </p:cNvPr>
          <p:cNvCxnSpPr/>
          <p:nvPr/>
        </p:nvCxnSpPr>
        <p:spPr>
          <a:xfrm>
            <a:off x="1242158" y="4214966"/>
            <a:ext cx="2125380" cy="0"/>
          </a:xfrm>
          <a:prstGeom prst="line">
            <a:avLst/>
          </a:prstGeom>
          <a:ln>
            <a:solidFill>
              <a:srgbClr val="004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113B6A10-4FF5-1FF5-9AF9-8B5E6751F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54" y="3737677"/>
            <a:ext cx="456969" cy="456969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85786A7-A6A9-AB32-9F4A-46E232ED1F6B}"/>
              </a:ext>
            </a:extLst>
          </p:cNvPr>
          <p:cNvSpPr txBox="1">
            <a:spLocks/>
          </p:cNvSpPr>
          <p:nvPr/>
        </p:nvSpPr>
        <p:spPr>
          <a:xfrm>
            <a:off x="2949141" y="456742"/>
            <a:ext cx="6112800" cy="42205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3200" i="1">
                <a:solidFill>
                  <a:srgbClr val="000000"/>
                </a:solidFill>
                <a:latin typeface="Roboto Lt" pitchFamily="2" charset="0"/>
                <a:ea typeface="Roboto Lt" pitchFamily="2" charset="0"/>
              </a:rPr>
              <a:t>Conexão histórica com o chão</a:t>
            </a:r>
            <a:endParaRPr lang="en-US" sz="3200" i="1">
              <a:solidFill>
                <a:srgbClr val="000000"/>
              </a:solidFill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9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" b="23502"/>
          <a:stretch/>
        </p:blipFill>
        <p:spPr>
          <a:xfrm>
            <a:off x="5722830" y="984423"/>
            <a:ext cx="6066503" cy="270054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2AB9137-CC75-40F0-996C-00B2E22DDBC6}"/>
              </a:ext>
            </a:extLst>
          </p:cNvPr>
          <p:cNvSpPr/>
          <p:nvPr/>
        </p:nvSpPr>
        <p:spPr>
          <a:xfrm>
            <a:off x="0" y="3093645"/>
            <a:ext cx="4351232" cy="673951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A41DDD2-3737-4C10-9C6F-79DA9AE027F8}"/>
              </a:ext>
            </a:extLst>
          </p:cNvPr>
          <p:cNvSpPr txBox="1">
            <a:spLocks/>
          </p:cNvSpPr>
          <p:nvPr/>
        </p:nvSpPr>
        <p:spPr>
          <a:xfrm>
            <a:off x="868369" y="3093645"/>
            <a:ext cx="3556734" cy="84411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4400" i="0">
                <a:latin typeface="Lato Black"/>
              </a:rPr>
              <a:t>PESQUISAS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34900" y="3611971"/>
            <a:ext cx="3733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>
                <a:latin typeface="Lato Black"/>
              </a:rPr>
              <a:t>NOS BIOMAS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0" b="11098"/>
          <a:stretch/>
        </p:blipFill>
        <p:spPr>
          <a:xfrm>
            <a:off x="5722830" y="3797092"/>
            <a:ext cx="6066503" cy="2862564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6068390" y="5965994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>
                <a:solidFill>
                  <a:srgbClr val="FFFFFF"/>
                </a:solidFill>
              </a:rPr>
              <a:t>CERRADO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416568" y="1184741"/>
            <a:ext cx="2372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>
                <a:solidFill>
                  <a:srgbClr val="FFFFFF"/>
                </a:solidFill>
              </a:rPr>
              <a:t>AMAZÔNIA</a:t>
            </a:r>
          </a:p>
        </p:txBody>
      </p:sp>
      <p:pic>
        <p:nvPicPr>
          <p:cNvPr id="2" name="Picture 2" descr="https://ispn.org.br/site/wp-content/uploads/2018/07/mapa-cerrado.png">
            <a:extLst>
              <a:ext uri="{FF2B5EF4-FFF2-40B4-BE49-F238E27FC236}">
                <a16:creationId xmlns:a16="http://schemas.microsoft.com/office/drawing/2014/main" id="{1CC170F0-925E-5EEC-3E08-EF721A67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68" y="4301295"/>
            <a:ext cx="1668871" cy="1664699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7" name="Picture 4" descr="https://ispn.org.br/site/wp-content/uploads/2018/07/mapa-amazonia.png">
            <a:extLst>
              <a:ext uri="{FF2B5EF4-FFF2-40B4-BE49-F238E27FC236}">
                <a16:creationId xmlns:a16="http://schemas.microsoft.com/office/drawing/2014/main" id="{542A21EA-2583-E1CE-51E7-0AA29DC08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310" y="1769516"/>
            <a:ext cx="1617279" cy="16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2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700165" y="958816"/>
            <a:ext cx="4588148" cy="5549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4000" i="0">
                <a:latin typeface="Lato Black"/>
              </a:rPr>
              <a:t>EIXOS </a:t>
            </a:r>
          </a:p>
          <a:p>
            <a:r>
              <a:rPr lang="pt-BR" sz="4000" i="0">
                <a:latin typeface="Lato Black"/>
              </a:rPr>
              <a:t>ESTRATÉGICOS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700164" y="972202"/>
            <a:ext cx="4681385" cy="534437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8590936" y="6499130"/>
            <a:ext cx="36601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-145025" y="4065646"/>
            <a:ext cx="36601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746745" y="1235605"/>
            <a:ext cx="3155199" cy="0"/>
          </a:xfrm>
          <a:prstGeom prst="line">
            <a:avLst/>
          </a:prstGeom>
          <a:ln>
            <a:solidFill>
              <a:srgbClr val="005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Espaço Reservado para Imagem 19">
            <a:extLst>
              <a:ext uri="{FF2B5EF4-FFF2-40B4-BE49-F238E27FC236}">
                <a16:creationId xmlns:a16="http://schemas.microsoft.com/office/drawing/2014/main" id="{77B021F8-D8B5-D3DA-42DF-57D076375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b="12402"/>
          <a:stretch>
            <a:fillRect/>
          </a:stretch>
        </p:blipFill>
        <p:spPr>
          <a:xfrm>
            <a:off x="615820" y="2492291"/>
            <a:ext cx="5225143" cy="2602223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B3E7979F-7C80-4B19-99E1-68D411CD3DD4}"/>
              </a:ext>
            </a:extLst>
          </p:cNvPr>
          <p:cNvSpPr txBox="1">
            <a:spLocks/>
          </p:cNvSpPr>
          <p:nvPr/>
        </p:nvSpPr>
        <p:spPr>
          <a:xfrm>
            <a:off x="2288107" y="2492291"/>
            <a:ext cx="3250760" cy="51961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accent3"/>
                </a:solidFill>
                <a:latin typeface="Lato Black"/>
              </a:rPr>
              <a:t>USO DA TERRA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757D45B-7FBE-F4AB-B221-047E794B5AAD}"/>
              </a:ext>
            </a:extLst>
          </p:cNvPr>
          <p:cNvCxnSpPr>
            <a:cxnSpLocks/>
          </p:cNvCxnSpPr>
          <p:nvPr/>
        </p:nvCxnSpPr>
        <p:spPr>
          <a:xfrm>
            <a:off x="7212637" y="2902631"/>
            <a:ext cx="24580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1254119-EFB4-0075-103B-D625D756029E}"/>
              </a:ext>
            </a:extLst>
          </p:cNvPr>
          <p:cNvGrpSpPr/>
          <p:nvPr/>
        </p:nvGrpSpPr>
        <p:grpSpPr>
          <a:xfrm>
            <a:off x="1105395" y="4951493"/>
            <a:ext cx="4245991" cy="1623360"/>
            <a:chOff x="7133209" y="3988774"/>
            <a:chExt cx="3706760" cy="1293607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F3CECD7-E1BD-EEDA-0B3C-3DE67A90587C}"/>
                </a:ext>
              </a:extLst>
            </p:cNvPr>
            <p:cNvSpPr/>
            <p:nvPr/>
          </p:nvSpPr>
          <p:spPr>
            <a:xfrm>
              <a:off x="7133209" y="3988774"/>
              <a:ext cx="3706760" cy="1293607"/>
            </a:xfrm>
            <a:prstGeom prst="rect">
              <a:avLst/>
            </a:prstGeom>
            <a:solidFill>
              <a:srgbClr val="006B3F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1016828-F391-CEC5-3F9D-0923780166B0}"/>
                </a:ext>
              </a:extLst>
            </p:cNvPr>
            <p:cNvSpPr/>
            <p:nvPr/>
          </p:nvSpPr>
          <p:spPr>
            <a:xfrm>
              <a:off x="7212637" y="4012934"/>
              <a:ext cx="3547905" cy="1025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  <a:defRPr/>
              </a:pPr>
              <a:r>
                <a:rPr lang="en-US" err="1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Territórios</a:t>
              </a:r>
              <a:r>
                <a:rPr lang="en-US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 </a:t>
              </a:r>
              <a:r>
                <a:rPr lang="en-US" err="1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Naturais</a:t>
              </a:r>
              <a:r>
                <a:rPr lang="en-US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 </a:t>
              </a:r>
              <a:r>
                <a:rPr lang="en-US" err="1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Protegidos</a:t>
              </a:r>
              <a:endParaRPr lang="en-US">
                <a:solidFill>
                  <a:srgbClr val="FFFFFF"/>
                </a:solidFill>
                <a:latin typeface="Roboto Lt" pitchFamily="2" charset="0"/>
                <a:ea typeface="Roboto Lt" pitchFamily="2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  <a:defRPr/>
              </a:pPr>
              <a:r>
                <a:rPr lang="en-US" err="1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Agropecuária</a:t>
              </a:r>
              <a:r>
                <a:rPr lang="en-US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 de </a:t>
              </a:r>
              <a:r>
                <a:rPr lang="en-US" err="1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Baixas</a:t>
              </a:r>
              <a:r>
                <a:rPr lang="en-US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 </a:t>
              </a:r>
              <a:r>
                <a:rPr lang="en-US" err="1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Emissões</a:t>
              </a:r>
              <a:endParaRPr lang="en-US">
                <a:solidFill>
                  <a:srgbClr val="FFFFFF"/>
                </a:solidFill>
                <a:latin typeface="Roboto Lt" pitchFamily="2" charset="0"/>
                <a:ea typeface="Roboto Lt" pitchFamily="2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  <a:defRPr/>
              </a:pPr>
              <a:r>
                <a:rPr lang="en-US" err="1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Produção</a:t>
              </a:r>
              <a:r>
                <a:rPr lang="en-US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 Familiar </a:t>
              </a:r>
              <a:r>
                <a:rPr lang="en-US" err="1">
                  <a:solidFill>
                    <a:srgbClr val="FFFFFF"/>
                  </a:solidFill>
                  <a:latin typeface="Roboto Lt" pitchFamily="2" charset="0"/>
                  <a:ea typeface="Roboto Lt" pitchFamily="2" charset="0"/>
                </a:rPr>
                <a:t>Sustentável</a:t>
              </a:r>
              <a:endParaRPr lang="en-US">
                <a:solidFill>
                  <a:srgbClr val="FFFFFF"/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1A8F4B1D-22EF-E8D0-A0F5-B06496296B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9"/>
          <a:stretch/>
        </p:blipFill>
        <p:spPr>
          <a:xfrm>
            <a:off x="6381549" y="2492291"/>
            <a:ext cx="5315626" cy="2588219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F1A7CFF8-2D2D-A9A3-C202-5BCD6E8379C3}"/>
              </a:ext>
            </a:extLst>
          </p:cNvPr>
          <p:cNvSpPr txBox="1">
            <a:spLocks/>
          </p:cNvSpPr>
          <p:nvPr/>
        </p:nvSpPr>
        <p:spPr>
          <a:xfrm>
            <a:off x="7356786" y="2505416"/>
            <a:ext cx="4219394" cy="84455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accent3"/>
                </a:solidFill>
                <a:latin typeface="Lato Black"/>
              </a:rPr>
              <a:t>CIDADES INTEGRADAS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0DBB478-8E65-28A6-F8AC-56D9AB3D531B}"/>
              </a:ext>
            </a:extLst>
          </p:cNvPr>
          <p:cNvGrpSpPr/>
          <p:nvPr/>
        </p:nvGrpSpPr>
        <p:grpSpPr>
          <a:xfrm>
            <a:off x="7363684" y="4981814"/>
            <a:ext cx="3958808" cy="1006032"/>
            <a:chOff x="1558414" y="4063080"/>
            <a:chExt cx="3958808" cy="185579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6BCEC74-CBFE-9501-32C2-F90AD36B43D2}"/>
                </a:ext>
              </a:extLst>
            </p:cNvPr>
            <p:cNvSpPr/>
            <p:nvPr/>
          </p:nvSpPr>
          <p:spPr>
            <a:xfrm>
              <a:off x="1558414" y="4063080"/>
              <a:ext cx="3958808" cy="1855795"/>
            </a:xfrm>
            <a:prstGeom prst="rect">
              <a:avLst/>
            </a:prstGeom>
            <a:solidFill>
              <a:srgbClr val="006B3F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9F06831F-CD2D-1FEE-1B94-538F560F2D77}"/>
                </a:ext>
              </a:extLst>
            </p:cNvPr>
            <p:cNvSpPr/>
            <p:nvPr/>
          </p:nvSpPr>
          <p:spPr>
            <a:xfrm>
              <a:off x="1696782" y="4144002"/>
              <a:ext cx="3820440" cy="170323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  <a:defRPr/>
              </a:pPr>
              <a:r>
                <a:rPr lang="en-US" dirty="0" err="1">
                  <a:solidFill>
                    <a:srgbClr val="FFFFFF"/>
                  </a:solidFill>
                  <a:latin typeface="Roboto Lt"/>
                  <a:ea typeface="Roboto Lt" pitchFamily="2" charset="0"/>
                </a:rPr>
                <a:t>Relação</a:t>
              </a:r>
              <a:r>
                <a:rPr lang="en-US" dirty="0">
                  <a:solidFill>
                    <a:srgbClr val="FFFFFF"/>
                  </a:solidFill>
                  <a:latin typeface="Roboto Lt"/>
                  <a:ea typeface="Roboto Lt" pitchFamily="2" charset="0"/>
                </a:rPr>
                <a:t> Campo-</a:t>
              </a:r>
              <a:r>
                <a:rPr lang="en-US" dirty="0" err="1">
                  <a:solidFill>
                    <a:srgbClr val="FFFFFF"/>
                  </a:solidFill>
                  <a:latin typeface="Roboto Lt"/>
                  <a:ea typeface="Roboto Lt" pitchFamily="2" charset="0"/>
                </a:rPr>
                <a:t>Cidade</a:t>
              </a:r>
              <a:r>
                <a:rPr lang="en-US" dirty="0">
                  <a:solidFill>
                    <a:srgbClr val="FFFFFF"/>
                  </a:solidFill>
                  <a:latin typeface="Roboto Lt"/>
                  <a:ea typeface="Roboto Lt" pitchFamily="2" charset="0"/>
                </a:rPr>
                <a:t>-Floresta</a:t>
              </a:r>
              <a:br>
                <a:rPr lang="en-US" dirty="0">
                  <a:solidFill>
                    <a:srgbClr val="FFFFFF"/>
                  </a:solidFill>
                  <a:latin typeface="Roboto Lt"/>
                  <a:ea typeface="Roboto Lt" pitchFamily="2" charset="0"/>
                </a:rPr>
              </a:br>
              <a:endParaRPr lang="en-US" dirty="0">
                <a:solidFill>
                  <a:srgbClr val="FFFFFF"/>
                </a:solidFill>
                <a:latin typeface="Roboto Lt" pitchFamily="2" charset="0"/>
                <a:ea typeface="Roboto Lt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  <a:defRPr/>
              </a:pPr>
              <a:r>
                <a:rPr lang="en-US" dirty="0" err="1">
                  <a:solidFill>
                    <a:srgbClr val="FFFFFF"/>
                  </a:solidFill>
                  <a:latin typeface="Roboto Lt"/>
                  <a:ea typeface="Roboto Lt" pitchFamily="2" charset="0"/>
                </a:rPr>
                <a:t>Governança</a:t>
              </a:r>
              <a:r>
                <a:rPr lang="en-US" dirty="0">
                  <a:solidFill>
                    <a:srgbClr val="FFFFFF"/>
                  </a:solidFill>
                  <a:latin typeface="Roboto Lt"/>
                  <a:ea typeface="Roboto Lt" pitchFamily="2" charset="0"/>
                </a:rPr>
                <a:t> e </a:t>
              </a:r>
              <a:r>
                <a:rPr lang="en-US" dirty="0" err="1">
                  <a:solidFill>
                    <a:srgbClr val="FFFFFF"/>
                  </a:solidFill>
                  <a:latin typeface="Roboto Lt"/>
                  <a:ea typeface="Roboto Lt" pitchFamily="2" charset="0"/>
                </a:rPr>
                <a:t>Gestão</a:t>
              </a:r>
              <a:r>
                <a:rPr lang="en-US" dirty="0">
                  <a:solidFill>
                    <a:srgbClr val="FFFFFF"/>
                  </a:solidFill>
                  <a:latin typeface="Roboto Lt"/>
                  <a:ea typeface="Roboto Lt" pitchFamily="2" charset="0"/>
                </a:rPr>
                <a:t> Urbana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73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5">
            <a:alpha val="6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60" y="2291451"/>
            <a:ext cx="2127443" cy="21274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7516" y="1132138"/>
            <a:ext cx="3228703" cy="593911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1307" y="1204685"/>
            <a:ext cx="4338908" cy="84411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i="0">
                <a:latin typeface="Lato Black"/>
              </a:rPr>
              <a:t>NOSSA</a:t>
            </a:r>
          </a:p>
          <a:p>
            <a:r>
              <a:rPr lang="pt-BR" b="0" i="0">
                <a:latin typeface="Lato Black"/>
              </a:rPr>
              <a:t>ABORDAGEM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6B0DE309-0FA2-4B6D-BB2D-FAC0EBC609FD}"/>
              </a:ext>
            </a:extLst>
          </p:cNvPr>
          <p:cNvSpPr/>
          <p:nvPr/>
        </p:nvSpPr>
        <p:spPr>
          <a:xfrm>
            <a:off x="4183086" y="3001880"/>
            <a:ext cx="531719" cy="464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728A1BC1-65EF-4CEC-A38D-010710A5AB1D}"/>
              </a:ext>
            </a:extLst>
          </p:cNvPr>
          <p:cNvSpPr/>
          <p:nvPr/>
        </p:nvSpPr>
        <p:spPr>
          <a:xfrm>
            <a:off x="7668894" y="3001879"/>
            <a:ext cx="531719" cy="464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ED3A02B-043E-4214-A891-3290DDAD1354}"/>
              </a:ext>
            </a:extLst>
          </p:cNvPr>
          <p:cNvSpPr txBox="1">
            <a:spLocks/>
          </p:cNvSpPr>
          <p:nvPr/>
        </p:nvSpPr>
        <p:spPr>
          <a:xfrm>
            <a:off x="1284754" y="4937865"/>
            <a:ext cx="2470570" cy="8441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1800" b="0">
                <a:solidFill>
                  <a:srgbClr val="004D2C"/>
                </a:solidFill>
                <a:latin typeface="Roboto Lt"/>
                <a:ea typeface="Roboto Lt" pitchFamily="2" charset="0"/>
              </a:rPr>
              <a:t>Produção de conhecimento científico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F0BCA61-FFE8-44F9-A053-64CEE7FE75CA}"/>
              </a:ext>
            </a:extLst>
          </p:cNvPr>
          <p:cNvSpPr txBox="1">
            <a:spLocks/>
          </p:cNvSpPr>
          <p:nvPr/>
        </p:nvSpPr>
        <p:spPr>
          <a:xfrm>
            <a:off x="4714760" y="4938941"/>
            <a:ext cx="2641259" cy="8380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1800" b="0" dirty="0">
                <a:solidFill>
                  <a:srgbClr val="004D2C"/>
                </a:solidFill>
                <a:latin typeface="Roboto Lt"/>
                <a:ea typeface="Roboto Lt" pitchFamily="2" charset="0"/>
              </a:rPr>
              <a:t>Aplicação </a:t>
            </a:r>
            <a:br>
              <a:rPr lang="pt-BR" sz="1800" b="0" dirty="0">
                <a:latin typeface="Roboto Lt"/>
                <a:ea typeface="Roboto Lt" pitchFamily="2" charset="0"/>
              </a:rPr>
            </a:br>
            <a:r>
              <a:rPr lang="pt-BR" sz="1800" b="0" dirty="0">
                <a:solidFill>
                  <a:srgbClr val="004D2C"/>
                </a:solidFill>
                <a:latin typeface="Roboto Lt"/>
                <a:ea typeface="Roboto Lt" pitchFamily="2" charset="0"/>
              </a:rPr>
              <a:t>da ciência </a:t>
            </a:r>
            <a:br>
              <a:rPr lang="pt-BR" sz="1800" b="0" dirty="0">
                <a:latin typeface="Roboto Lt"/>
                <a:ea typeface="Roboto Lt" pitchFamily="2" charset="0"/>
              </a:rPr>
            </a:br>
            <a:r>
              <a:rPr lang="pt-BR" sz="1800" b="0" dirty="0">
                <a:solidFill>
                  <a:srgbClr val="004D2C"/>
                </a:solidFill>
                <a:latin typeface="Roboto Lt"/>
                <a:ea typeface="Roboto Lt" pitchFamily="2" charset="0"/>
              </a:rPr>
              <a:t>em campo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1362F1C-9433-40FF-A7F1-0B5C8337D71B}"/>
              </a:ext>
            </a:extLst>
          </p:cNvPr>
          <p:cNvSpPr txBox="1">
            <a:spLocks/>
          </p:cNvSpPr>
          <p:nvPr/>
        </p:nvSpPr>
        <p:spPr>
          <a:xfrm>
            <a:off x="8451918" y="4941157"/>
            <a:ext cx="2166112" cy="84411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accent2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t-BR" sz="1800" b="0">
                <a:solidFill>
                  <a:srgbClr val="004D2C"/>
                </a:solidFill>
                <a:latin typeface="Roboto Lt"/>
                <a:ea typeface="Roboto Lt" pitchFamily="2" charset="0"/>
              </a:rPr>
              <a:t>Prover subsídios para os tomadores de decisão 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2333905" y="1518982"/>
            <a:ext cx="2475345" cy="0"/>
          </a:xfrm>
          <a:prstGeom prst="line">
            <a:avLst/>
          </a:prstGeom>
          <a:ln>
            <a:solidFill>
              <a:srgbClr val="005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1604133" y="4409096"/>
            <a:ext cx="2014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004D2C"/>
                </a:solidFill>
                <a:latin typeface="Lato Black"/>
              </a:rPr>
              <a:t>INFORMAÇÃO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171681" y="4421982"/>
            <a:ext cx="1846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004D2C"/>
                </a:solidFill>
                <a:latin typeface="Lato Black"/>
                <a:ea typeface="Roboto Lt" pitchFamily="2" charset="0"/>
              </a:rPr>
              <a:t>VIABILIDADE</a:t>
            </a:r>
            <a:endParaRPr lang="pt-BR" sz="2000" b="1">
              <a:solidFill>
                <a:srgbClr val="004D2C"/>
              </a:solidFill>
              <a:latin typeface="Lato Black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385779" y="4481643"/>
            <a:ext cx="2350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>
                <a:solidFill>
                  <a:srgbClr val="004D2C"/>
                </a:solidFill>
                <a:latin typeface="Lato Black"/>
              </a:rPr>
              <a:t>ESCALABILIDADE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15" y="2466280"/>
            <a:ext cx="1873527" cy="187352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53" y="2126230"/>
            <a:ext cx="2218884" cy="22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700165" y="958816"/>
            <a:ext cx="4588148" cy="5549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4000" i="0">
                <a:latin typeface="Lato Black"/>
              </a:rPr>
              <a:t>PRODUÇÃO CIENTÍFICA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700164" y="972202"/>
            <a:ext cx="4681385" cy="534437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8590936" y="6499130"/>
            <a:ext cx="36601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-145025" y="4065646"/>
            <a:ext cx="36601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cxnSpLocks/>
          </p:cNvCxnSpPr>
          <p:nvPr/>
        </p:nvCxnSpPr>
        <p:spPr>
          <a:xfrm>
            <a:off x="4947920" y="1235605"/>
            <a:ext cx="1954024" cy="0"/>
          </a:xfrm>
          <a:prstGeom prst="line">
            <a:avLst/>
          </a:prstGeom>
          <a:ln>
            <a:solidFill>
              <a:srgbClr val="005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4DD780C-5EEC-2101-2E09-C6E1AC5E7D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6960" y="2799583"/>
            <a:ext cx="7538720" cy="55664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pt-BR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Artigos publicados em </a:t>
            </a:r>
            <a:br>
              <a:rPr lang="pt-BR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</a:br>
            <a:r>
              <a:rPr lang="pt-BR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t" pitchFamily="2" charset="0"/>
                <a:ea typeface="Roboto Lt" pitchFamily="2" charset="0"/>
              </a:rPr>
              <a:t>revistas científicas renomadas</a:t>
            </a: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D580E6-D092-CB9B-BEAD-2703573287D1}"/>
              </a:ext>
            </a:extLst>
          </p:cNvPr>
          <p:cNvSpPr/>
          <p:nvPr/>
        </p:nvSpPr>
        <p:spPr>
          <a:xfrm>
            <a:off x="5053919" y="2045065"/>
            <a:ext cx="1931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1.200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AB6A988-ADAD-6C47-B5FC-D62BD50F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6" y="3429000"/>
            <a:ext cx="1626918" cy="2111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m 18" descr="Texto&#10;&#10;Descrição gerada automaticamente">
            <a:extLst>
              <a:ext uri="{FF2B5EF4-FFF2-40B4-BE49-F238E27FC236}">
                <a16:creationId xmlns:a16="http://schemas.microsoft.com/office/drawing/2014/main" id="{3EE858DB-E568-4ACE-7FAA-122EC4AD7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68" y="3501772"/>
            <a:ext cx="1792187" cy="1831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m 25" descr="Texto&#10;&#10;Descrição gerada automaticamente">
            <a:extLst>
              <a:ext uri="{FF2B5EF4-FFF2-40B4-BE49-F238E27FC236}">
                <a16:creationId xmlns:a16="http://schemas.microsoft.com/office/drawing/2014/main" id="{6A9CA48B-037E-C8EC-35AB-8D2897EED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10" y="4110747"/>
            <a:ext cx="1625675" cy="2156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Imagem 27" descr="Texto&#10;&#10;Descrição gerada automaticamente">
            <a:extLst>
              <a:ext uri="{FF2B5EF4-FFF2-40B4-BE49-F238E27FC236}">
                <a16:creationId xmlns:a16="http://schemas.microsoft.com/office/drawing/2014/main" id="{3D9F3C0C-079E-FA82-E0FB-7483015995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92" y="4121575"/>
            <a:ext cx="1626597" cy="2167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Imagem 29" descr="Texto&#10;&#10;Descrição gerada automaticamente">
            <a:extLst>
              <a:ext uri="{FF2B5EF4-FFF2-40B4-BE49-F238E27FC236}">
                <a16:creationId xmlns:a16="http://schemas.microsoft.com/office/drawing/2014/main" id="{1DE143E5-1054-0A12-9708-2EF79F2A6C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62" y="4132404"/>
            <a:ext cx="1614362" cy="2156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Imagem 31" descr="Texto&#10;&#10;Descrição gerada automaticamente">
            <a:extLst>
              <a:ext uri="{FF2B5EF4-FFF2-40B4-BE49-F238E27FC236}">
                <a16:creationId xmlns:a16="http://schemas.microsoft.com/office/drawing/2014/main" id="{3D5AB8EB-1210-AB71-2794-3D0A085D9A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59" y="4132404"/>
            <a:ext cx="1624915" cy="2128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414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2736485" y="958816"/>
            <a:ext cx="4588148" cy="5549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4000" i="0">
                <a:latin typeface="Lato Black"/>
              </a:rPr>
              <a:t>LEGADOS </a:t>
            </a:r>
          </a:p>
          <a:p>
            <a:r>
              <a:rPr lang="pt-BR" sz="4000" i="0">
                <a:latin typeface="Lato Black"/>
              </a:rPr>
              <a:t>DO IPAM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21361" y="979313"/>
            <a:ext cx="4681385" cy="534437"/>
          </a:xfrm>
          <a:prstGeom prst="rect">
            <a:avLst/>
          </a:prstGeom>
          <a:solidFill>
            <a:srgbClr val="006B3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8590936" y="6499130"/>
            <a:ext cx="36601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-145025" y="4065646"/>
            <a:ext cx="36601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cxnSpLocks/>
          </p:cNvCxnSpPr>
          <p:nvPr/>
        </p:nvCxnSpPr>
        <p:spPr>
          <a:xfrm>
            <a:off x="5740400" y="1235605"/>
            <a:ext cx="2197864" cy="0"/>
          </a:xfrm>
          <a:prstGeom prst="line">
            <a:avLst/>
          </a:prstGeom>
          <a:ln>
            <a:solidFill>
              <a:srgbClr val="005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CC533E42-FD87-1EF6-C131-864D9447E1AF}"/>
              </a:ext>
            </a:extLst>
          </p:cNvPr>
          <p:cNvSpPr txBox="1">
            <a:spLocks/>
          </p:cNvSpPr>
          <p:nvPr/>
        </p:nvSpPr>
        <p:spPr>
          <a:xfrm>
            <a:off x="3585866" y="2874066"/>
            <a:ext cx="5037024" cy="55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3200" i="0">
                <a:latin typeface="Lato Black"/>
              </a:rPr>
              <a:t>Agricultura familiar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A48ED06-CEC3-8242-6D49-41D90C0709F6}"/>
              </a:ext>
            </a:extLst>
          </p:cNvPr>
          <p:cNvSpPr txBox="1">
            <a:spLocks/>
          </p:cNvSpPr>
          <p:nvPr/>
        </p:nvSpPr>
        <p:spPr>
          <a:xfrm>
            <a:off x="3585866" y="3788179"/>
            <a:ext cx="5685952" cy="55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3200" i="0">
                <a:latin typeface="Lato Black"/>
              </a:rPr>
              <a:t>Agricultura de baixo carbono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895B17-3F86-2B2C-C27B-CC36E09F867B}"/>
              </a:ext>
            </a:extLst>
          </p:cNvPr>
          <p:cNvSpPr txBox="1">
            <a:spLocks/>
          </p:cNvSpPr>
          <p:nvPr/>
        </p:nvSpPr>
        <p:spPr>
          <a:xfrm>
            <a:off x="3585865" y="4796992"/>
            <a:ext cx="7110400" cy="55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Lato Light"/>
                <a:ea typeface="+mj-ea"/>
                <a:cs typeface="Lato Light"/>
              </a:defRPr>
            </a:lvl1pPr>
          </a:lstStyle>
          <a:p>
            <a:r>
              <a:rPr lang="pt-BR" sz="3200" i="0" dirty="0">
                <a:latin typeface="Lato Black"/>
              </a:rPr>
              <a:t>Adaptação para mudanças climáticas</a:t>
            </a:r>
          </a:p>
        </p:txBody>
      </p:sp>
    </p:spTree>
    <p:extLst>
      <p:ext uri="{BB962C8B-B14F-4D97-AF65-F5344CB8AC3E}">
        <p14:creationId xmlns:p14="http://schemas.microsoft.com/office/powerpoint/2010/main" val="2595869974"/>
      </p:ext>
    </p:extLst>
  </p:cSld>
  <p:clrMapOvr>
    <a:masterClrMapping/>
  </p:clrMapOvr>
</p:sld>
</file>

<file path=ppt/theme/theme1.xml><?xml version="1.0" encoding="utf-8"?>
<a:theme xmlns:a="http://schemas.openxmlformats.org/drawingml/2006/main" name="IPAM">
  <a:themeElements>
    <a:clrScheme name="IPAM">
      <a:dk1>
        <a:srgbClr val="006B3F"/>
      </a:dk1>
      <a:lt1>
        <a:srgbClr val="F4EDE5"/>
      </a:lt1>
      <a:dk2>
        <a:srgbClr val="006B3F"/>
      </a:dk2>
      <a:lt2>
        <a:srgbClr val="F4EDE5"/>
      </a:lt2>
      <a:accent1>
        <a:srgbClr val="006B3F"/>
      </a:accent1>
      <a:accent2>
        <a:srgbClr val="363935"/>
      </a:accent2>
      <a:accent3>
        <a:srgbClr val="FFFFFF"/>
      </a:accent3>
      <a:accent4>
        <a:srgbClr val="006B3F"/>
      </a:accent4>
      <a:accent5>
        <a:srgbClr val="F4EDE5"/>
      </a:accent5>
      <a:accent6>
        <a:srgbClr val="363935"/>
      </a:accent6>
      <a:hlink>
        <a:srgbClr val="363935"/>
      </a:hlink>
      <a:folHlink>
        <a:srgbClr val="A5A5A5"/>
      </a:folHlink>
    </a:clrScheme>
    <a:fontScheme name="Fonte IPAM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M" id="{253EF81C-34A7-438D-ABC1-197BE07E4DFD}" vid="{72C3AD52-5AC9-4FBB-8FD7-2A350811F23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a78db0-3dc5-48e0-af77-d4137781038b" xsi:nil="true"/>
    <lcf76f155ced4ddcb4097134ff3c332f xmlns="9e68029e-9e7b-435b-aaa8-721148128691">
      <Terms xmlns="http://schemas.microsoft.com/office/infopath/2007/PartnerControls"/>
    </lcf76f155ced4ddcb4097134ff3c332f>
    <SharedWithUsers xmlns="f9a78db0-3dc5-48e0-af77-d4137781038b">
      <UserInfo>
        <DisplayName>Elisangela Trzeciak</DisplayName>
        <AccountId>169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BD6ABD00F3824997EC819A25AE3225" ma:contentTypeVersion="17" ma:contentTypeDescription="Crie um novo documento." ma:contentTypeScope="" ma:versionID="49fdf6416f6dbc240820fcdffe4c30a4">
  <xsd:schema xmlns:xsd="http://www.w3.org/2001/XMLSchema" xmlns:xs="http://www.w3.org/2001/XMLSchema" xmlns:p="http://schemas.microsoft.com/office/2006/metadata/properties" xmlns:ns2="9e68029e-9e7b-435b-aaa8-721148128691" xmlns:ns3="f9a78db0-3dc5-48e0-af77-d4137781038b" targetNamespace="http://schemas.microsoft.com/office/2006/metadata/properties" ma:root="true" ma:fieldsID="c85272bc3c53a3f1801bb76744becc0c" ns2:_="" ns3:_="">
    <xsd:import namespace="9e68029e-9e7b-435b-aaa8-721148128691"/>
    <xsd:import namespace="f9a78db0-3dc5-48e0-af77-d41377810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8029e-9e7b-435b-aaa8-721148128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b2311db0-9625-433e-a0d2-cafafae163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78db0-3dc5-48e0-af77-d41377810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7b0e3b-a83b-4a3a-8415-eefb690c25ac}" ma:internalName="TaxCatchAll" ma:showField="CatchAllData" ma:web="f9a78db0-3dc5-48e0-af77-d41377810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D0ACD5-669E-49AE-880E-FCD5F161235C}">
  <ds:schemaRefs>
    <ds:schemaRef ds:uri="8c150979-5d2e-4b59-a6ec-d9bd2efd72bf"/>
    <ds:schemaRef ds:uri="9e68029e-9e7b-435b-aaa8-721148128691"/>
    <ds:schemaRef ds:uri="f9a78db0-3dc5-48e0-af77-d413778103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1AC355-C2A9-4614-BC1A-9942E8B8C3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425645-3317-46BB-B067-01E8BE1A1947}">
  <ds:schemaRefs>
    <ds:schemaRef ds:uri="9e68029e-9e7b-435b-aaa8-721148128691"/>
    <ds:schemaRef ds:uri="f9a78db0-3dc5-48e0-af77-d413778103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660</Words>
  <Application>Microsoft Office PowerPoint</Application>
  <PresentationFormat>Widescreen</PresentationFormat>
  <Paragraphs>132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Ginto Normal</vt:lpstr>
      <vt:lpstr>Lato</vt:lpstr>
      <vt:lpstr>Lato Black</vt:lpstr>
      <vt:lpstr>Lato Light</vt:lpstr>
      <vt:lpstr>Roboto Lt</vt:lpstr>
      <vt:lpstr>Wingdings</vt:lpstr>
      <vt:lpstr>IPAM</vt:lpstr>
      <vt:lpstr>Apresentação do PowerPoint</vt:lpstr>
      <vt:lpstr>Perfil</vt:lpstr>
      <vt:lpstr>QUEM SOMOS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Fundo Amazônia</vt:lpstr>
      <vt:lpstr>Conserv</vt:lpstr>
      <vt:lpstr>Apresentação do PowerPoint</vt:lpstr>
      <vt:lpstr>Tanguro</vt:lpstr>
      <vt:lpstr>Apresentação do PowerPoint</vt:lpstr>
      <vt:lpstr>Apresentação do PowerPoint</vt:lpstr>
      <vt:lpstr>PESSOAL</vt:lpstr>
      <vt:lpstr>Governança</vt:lpstr>
      <vt:lpstr>ORIGEM DOS RECURSOS</vt:lpstr>
      <vt:lpstr>TRANSPARÊNCIA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Cristina Amorim</dc:creator>
  <cp:lastModifiedBy>Marcelo De Sales Freitas</cp:lastModifiedBy>
  <cp:revision>298</cp:revision>
  <dcterms:created xsi:type="dcterms:W3CDTF">2016-08-15T21:37:41Z</dcterms:created>
  <dcterms:modified xsi:type="dcterms:W3CDTF">2023-10-17T12:33:47Z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0x010100FEBD6ABD00F3824997EC819A25AE3225</vt:lpwstr>
  </property>
  <property fmtid="{D5CDD505-2E9C-101B-9397-08002B2CF9AE}" pid="3" name="MediaServiceImageTags">
    <vt:lpwstr/>
  </property>
</Properties>
</file>