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31"/>
  </p:notesMasterIdLst>
  <p:handoutMasterIdLst>
    <p:handoutMasterId r:id="rId32"/>
  </p:handoutMasterIdLst>
  <p:sldIdLst>
    <p:sldId id="426" r:id="rId3"/>
    <p:sldId id="443" r:id="rId4"/>
    <p:sldId id="436" r:id="rId5"/>
    <p:sldId id="439" r:id="rId6"/>
    <p:sldId id="440" r:id="rId7"/>
    <p:sldId id="444" r:id="rId8"/>
    <p:sldId id="404" r:id="rId9"/>
    <p:sldId id="422" r:id="rId10"/>
    <p:sldId id="460" r:id="rId11"/>
    <p:sldId id="435" r:id="rId12"/>
    <p:sldId id="441" r:id="rId13"/>
    <p:sldId id="433" r:id="rId14"/>
    <p:sldId id="431" r:id="rId15"/>
    <p:sldId id="432" r:id="rId16"/>
    <p:sldId id="361" r:id="rId17"/>
    <p:sldId id="418" r:id="rId18"/>
    <p:sldId id="430" r:id="rId19"/>
    <p:sldId id="461" r:id="rId20"/>
    <p:sldId id="385" r:id="rId21"/>
    <p:sldId id="457" r:id="rId22"/>
    <p:sldId id="420" r:id="rId23"/>
    <p:sldId id="421" r:id="rId24"/>
    <p:sldId id="419" r:id="rId25"/>
    <p:sldId id="453" r:id="rId26"/>
    <p:sldId id="454" r:id="rId27"/>
    <p:sldId id="455" r:id="rId28"/>
    <p:sldId id="456" r:id="rId29"/>
    <p:sldId id="360" r:id="rId30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1" autoAdjust="0"/>
    <p:restoredTop sz="98212" autoAdjust="0"/>
  </p:normalViewPr>
  <p:slideViewPr>
    <p:cSldViewPr>
      <p:cViewPr>
        <p:scale>
          <a:sx n="90" d="100"/>
          <a:sy n="90" d="100"/>
        </p:scale>
        <p:origin x="-264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96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lari\atc$\Trabalhos%20Tecnicos\telefonia%20movel\market%20share%20regi&#227;o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lari\atc$\Trabalhos%20Tecnicos\telefonia%20movel\market%20share%20regi&#227;o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lari\atc$\Trabalhos%20Tecnicos\telefonia%20movel\C&#243;pia%20de%20Crescimento%202G_3G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leonardoeuler\Configura&#231;&#245;es%20locais\Temporary%20Internet%20Files\Content.Outlook\LHRPUDRZ\C&#243;pia%20de%20EVOLU&#199;&#195;O%20tr&#225;fego_receita_pre&#231;o%202012_2013%20(5)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F:\EEF\Evolu&#231;&#227;o%20das%20Tarifas%20Fixas%201998%20a%202013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Lari\pvcpa_2012$\P_2012_120A_Cautelares%20SMP\PLANOS%20DE%20MELHORIA%20SMP\1&#186;%20Per&#237;odo%20Avaliativo%20-%20Ago_Out_2012\Avalia&#231;&#245;es%20Gerais\Investimentos\DCG12_RMC12_Investimento_todas_operadoras_nov20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pt-BR" sz="2000" dirty="0"/>
              <a:t>Número</a:t>
            </a:r>
            <a:r>
              <a:rPr lang="pt-BR" sz="2000" baseline="0" dirty="0"/>
              <a:t> de acessos total, SMP, 2008 a 2013</a:t>
            </a:r>
            <a:endParaRPr lang="pt-BR" sz="200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Plan26!$A$9</c:f>
              <c:strCache>
                <c:ptCount val="1"/>
                <c:pt idx="0">
                  <c:v>TOTAL DE ACESSOS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Plan26!$B$1:$Y$1</c:f>
              <c:strCache>
                <c:ptCount val="24"/>
                <c:pt idx="0">
                  <c:v>1T08</c:v>
                </c:pt>
                <c:pt idx="1">
                  <c:v>2T08</c:v>
                </c:pt>
                <c:pt idx="2">
                  <c:v>3T08</c:v>
                </c:pt>
                <c:pt idx="3">
                  <c:v>4T08</c:v>
                </c:pt>
                <c:pt idx="4">
                  <c:v>1T09</c:v>
                </c:pt>
                <c:pt idx="5">
                  <c:v>2T09</c:v>
                </c:pt>
                <c:pt idx="6">
                  <c:v>3T09</c:v>
                </c:pt>
                <c:pt idx="7">
                  <c:v>4T09</c:v>
                </c:pt>
                <c:pt idx="8">
                  <c:v>1T10</c:v>
                </c:pt>
                <c:pt idx="9">
                  <c:v>2T10</c:v>
                </c:pt>
                <c:pt idx="10">
                  <c:v>3T10</c:v>
                </c:pt>
                <c:pt idx="11">
                  <c:v>4T10</c:v>
                </c:pt>
                <c:pt idx="12">
                  <c:v>1T11</c:v>
                </c:pt>
                <c:pt idx="13">
                  <c:v>2T11</c:v>
                </c:pt>
                <c:pt idx="14">
                  <c:v>3T11</c:v>
                </c:pt>
                <c:pt idx="15">
                  <c:v>4T11</c:v>
                </c:pt>
                <c:pt idx="16">
                  <c:v>1T12</c:v>
                </c:pt>
                <c:pt idx="17">
                  <c:v>2T12</c:v>
                </c:pt>
                <c:pt idx="18">
                  <c:v>3T12</c:v>
                </c:pt>
                <c:pt idx="19">
                  <c:v>4T12</c:v>
                </c:pt>
                <c:pt idx="20">
                  <c:v>1T13</c:v>
                </c:pt>
                <c:pt idx="21">
                  <c:v>2T13</c:v>
                </c:pt>
                <c:pt idx="22">
                  <c:v>3T13</c:v>
                </c:pt>
                <c:pt idx="23">
                  <c:v>4T13</c:v>
                </c:pt>
              </c:strCache>
            </c:strRef>
          </c:cat>
          <c:val>
            <c:numRef>
              <c:f>Plan26!$B$9:$Y$9</c:f>
              <c:numCache>
                <c:formatCode>#,##0</c:formatCode>
                <c:ptCount val="24"/>
                <c:pt idx="0">
                  <c:v>125811063</c:v>
                </c:pt>
                <c:pt idx="1">
                  <c:v>133168546</c:v>
                </c:pt>
                <c:pt idx="2">
                  <c:v>140788562</c:v>
                </c:pt>
                <c:pt idx="3">
                  <c:v>150641403</c:v>
                </c:pt>
                <c:pt idx="4">
                  <c:v>153673139</c:v>
                </c:pt>
                <c:pt idx="5">
                  <c:v>159613507</c:v>
                </c:pt>
                <c:pt idx="6">
                  <c:v>166120788</c:v>
                </c:pt>
                <c:pt idx="7">
                  <c:v>173959368</c:v>
                </c:pt>
                <c:pt idx="8">
                  <c:v>179109801</c:v>
                </c:pt>
                <c:pt idx="9">
                  <c:v>185134974</c:v>
                </c:pt>
                <c:pt idx="10">
                  <c:v>191472142</c:v>
                </c:pt>
                <c:pt idx="11">
                  <c:v>202944033</c:v>
                </c:pt>
                <c:pt idx="12">
                  <c:v>210509562</c:v>
                </c:pt>
                <c:pt idx="13">
                  <c:v>217345962</c:v>
                </c:pt>
                <c:pt idx="14">
                  <c:v>227352069</c:v>
                </c:pt>
                <c:pt idx="15">
                  <c:v>242231503</c:v>
                </c:pt>
                <c:pt idx="16">
                  <c:v>250826371</c:v>
                </c:pt>
                <c:pt idx="17">
                  <c:v>256131067</c:v>
                </c:pt>
                <c:pt idx="18">
                  <c:v>258861237</c:v>
                </c:pt>
                <c:pt idx="19">
                  <c:v>261807867</c:v>
                </c:pt>
                <c:pt idx="20">
                  <c:v>264052573</c:v>
                </c:pt>
                <c:pt idx="21">
                  <c:v>265741069</c:v>
                </c:pt>
                <c:pt idx="22">
                  <c:v>268266674</c:v>
                </c:pt>
                <c:pt idx="23">
                  <c:v>271099651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532992"/>
        <c:axId val="122534528"/>
      </c:lineChart>
      <c:catAx>
        <c:axId val="1225329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pt-BR"/>
          </a:p>
        </c:txPr>
        <c:crossAx val="122534528"/>
        <c:crosses val="autoZero"/>
        <c:auto val="1"/>
        <c:lblAlgn val="ctr"/>
        <c:lblOffset val="100"/>
        <c:noMultiLvlLbl val="0"/>
      </c:catAx>
      <c:valAx>
        <c:axId val="122534528"/>
        <c:scaling>
          <c:orientation val="minMax"/>
          <c:min val="10000000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122532992"/>
        <c:crosses val="autoZero"/>
        <c:crossBetween val="between"/>
        <c:majorUnit val="25000000"/>
        <c:dispUnits>
          <c:builtInUnit val="thousands"/>
          <c:dispUnitsLbl>
            <c:layout/>
          </c:dispUnitsLbl>
        </c:dispUnits>
      </c:valAx>
      <c:spPr>
        <a:noFill/>
        <a:ln w="25400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pt-BR" sz="1600" baseline="0"/>
              <a:t>Evolução de número de acessos por tecnologia, Brasil, SMP, 2008 a 2013</a:t>
            </a:r>
            <a:endParaRPr lang="pt-BR" sz="160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TEC!$B$71</c:f>
              <c:strCache>
                <c:ptCount val="1"/>
                <c:pt idx="0">
                  <c:v>2G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TEC!$C$69:$Z$69</c:f>
              <c:strCache>
                <c:ptCount val="24"/>
                <c:pt idx="0">
                  <c:v>1T08</c:v>
                </c:pt>
                <c:pt idx="1">
                  <c:v>2T08</c:v>
                </c:pt>
                <c:pt idx="2">
                  <c:v>3T08</c:v>
                </c:pt>
                <c:pt idx="3">
                  <c:v>4T08</c:v>
                </c:pt>
                <c:pt idx="4">
                  <c:v>1T09</c:v>
                </c:pt>
                <c:pt idx="5">
                  <c:v>2T09</c:v>
                </c:pt>
                <c:pt idx="6">
                  <c:v>3T09</c:v>
                </c:pt>
                <c:pt idx="7">
                  <c:v>4T09</c:v>
                </c:pt>
                <c:pt idx="8">
                  <c:v>1T10</c:v>
                </c:pt>
                <c:pt idx="9">
                  <c:v>2T10</c:v>
                </c:pt>
                <c:pt idx="10">
                  <c:v>3T10</c:v>
                </c:pt>
                <c:pt idx="11">
                  <c:v>4T10</c:v>
                </c:pt>
                <c:pt idx="12">
                  <c:v>1T11</c:v>
                </c:pt>
                <c:pt idx="13">
                  <c:v>2T11</c:v>
                </c:pt>
                <c:pt idx="14">
                  <c:v>3T11</c:v>
                </c:pt>
                <c:pt idx="15">
                  <c:v>4T11</c:v>
                </c:pt>
                <c:pt idx="16">
                  <c:v>1T12</c:v>
                </c:pt>
                <c:pt idx="17">
                  <c:v>2T12</c:v>
                </c:pt>
                <c:pt idx="18">
                  <c:v>3T12</c:v>
                </c:pt>
                <c:pt idx="19">
                  <c:v>4T12</c:v>
                </c:pt>
                <c:pt idx="20">
                  <c:v>1T13</c:v>
                </c:pt>
                <c:pt idx="21">
                  <c:v>2T13</c:v>
                </c:pt>
                <c:pt idx="22">
                  <c:v>3T13</c:v>
                </c:pt>
                <c:pt idx="23">
                  <c:v>4T13</c:v>
                </c:pt>
              </c:strCache>
            </c:strRef>
          </c:cat>
          <c:val>
            <c:numRef>
              <c:f>TEC!$C$71:$Z$71</c:f>
              <c:numCache>
                <c:formatCode>#,##0</c:formatCode>
                <c:ptCount val="24"/>
                <c:pt idx="0">
                  <c:v>125798512</c:v>
                </c:pt>
                <c:pt idx="1">
                  <c:v>133155418</c:v>
                </c:pt>
                <c:pt idx="2">
                  <c:v>138822909</c:v>
                </c:pt>
                <c:pt idx="3">
                  <c:v>146773263</c:v>
                </c:pt>
                <c:pt idx="4">
                  <c:v>149048383</c:v>
                </c:pt>
                <c:pt idx="5">
                  <c:v>153876169</c:v>
                </c:pt>
                <c:pt idx="6">
                  <c:v>159520684</c:v>
                </c:pt>
                <c:pt idx="7">
                  <c:v>165291034</c:v>
                </c:pt>
                <c:pt idx="8">
                  <c:v>165354087</c:v>
                </c:pt>
                <c:pt idx="9">
                  <c:v>169371217</c:v>
                </c:pt>
                <c:pt idx="10">
                  <c:v>173664063</c:v>
                </c:pt>
                <c:pt idx="11">
                  <c:v>182316083</c:v>
                </c:pt>
                <c:pt idx="12">
                  <c:v>186075097</c:v>
                </c:pt>
                <c:pt idx="13">
                  <c:v>189428384</c:v>
                </c:pt>
                <c:pt idx="14">
                  <c:v>192863884</c:v>
                </c:pt>
                <c:pt idx="15">
                  <c:v>201117098</c:v>
                </c:pt>
                <c:pt idx="16">
                  <c:v>198868984</c:v>
                </c:pt>
                <c:pt idx="17">
                  <c:v>197380210</c:v>
                </c:pt>
                <c:pt idx="18">
                  <c:v>195282270</c:v>
                </c:pt>
                <c:pt idx="19">
                  <c:v>195856175</c:v>
                </c:pt>
                <c:pt idx="20">
                  <c:v>188598922</c:v>
                </c:pt>
                <c:pt idx="21">
                  <c:v>180537886</c:v>
                </c:pt>
                <c:pt idx="22">
                  <c:v>171919384</c:v>
                </c:pt>
                <c:pt idx="23">
                  <c:v>159695652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TEC!$B$72</c:f>
              <c:strCache>
                <c:ptCount val="1"/>
                <c:pt idx="0">
                  <c:v>3G</c:v>
                </c:pt>
              </c:strCache>
            </c:strRef>
          </c:tx>
          <c:spPr>
            <a:ln w="50800">
              <a:solidFill>
                <a:schemeClr val="accent3"/>
              </a:solidFill>
            </a:ln>
          </c:spPr>
          <c:marker>
            <c:symbol val="none"/>
          </c:marker>
          <c:cat>
            <c:strRef>
              <c:f>TEC!$C$69:$Z$69</c:f>
              <c:strCache>
                <c:ptCount val="24"/>
                <c:pt idx="0">
                  <c:v>1T08</c:v>
                </c:pt>
                <c:pt idx="1">
                  <c:v>2T08</c:v>
                </c:pt>
                <c:pt idx="2">
                  <c:v>3T08</c:v>
                </c:pt>
                <c:pt idx="3">
                  <c:v>4T08</c:v>
                </c:pt>
                <c:pt idx="4">
                  <c:v>1T09</c:v>
                </c:pt>
                <c:pt idx="5">
                  <c:v>2T09</c:v>
                </c:pt>
                <c:pt idx="6">
                  <c:v>3T09</c:v>
                </c:pt>
                <c:pt idx="7">
                  <c:v>4T09</c:v>
                </c:pt>
                <c:pt idx="8">
                  <c:v>1T10</c:v>
                </c:pt>
                <c:pt idx="9">
                  <c:v>2T10</c:v>
                </c:pt>
                <c:pt idx="10">
                  <c:v>3T10</c:v>
                </c:pt>
                <c:pt idx="11">
                  <c:v>4T10</c:v>
                </c:pt>
                <c:pt idx="12">
                  <c:v>1T11</c:v>
                </c:pt>
                <c:pt idx="13">
                  <c:v>2T11</c:v>
                </c:pt>
                <c:pt idx="14">
                  <c:v>3T11</c:v>
                </c:pt>
                <c:pt idx="15">
                  <c:v>4T11</c:v>
                </c:pt>
                <c:pt idx="16">
                  <c:v>1T12</c:v>
                </c:pt>
                <c:pt idx="17">
                  <c:v>2T12</c:v>
                </c:pt>
                <c:pt idx="18">
                  <c:v>3T12</c:v>
                </c:pt>
                <c:pt idx="19">
                  <c:v>4T12</c:v>
                </c:pt>
                <c:pt idx="20">
                  <c:v>1T13</c:v>
                </c:pt>
                <c:pt idx="21">
                  <c:v>2T13</c:v>
                </c:pt>
                <c:pt idx="22">
                  <c:v>3T13</c:v>
                </c:pt>
                <c:pt idx="23">
                  <c:v>4T13</c:v>
                </c:pt>
              </c:strCache>
            </c:strRef>
          </c:cat>
          <c:val>
            <c:numRef>
              <c:f>TEC!$C$72:$Z$72</c:f>
              <c:numCache>
                <c:formatCode>#,##0</c:formatCode>
                <c:ptCount val="24"/>
                <c:pt idx="0" formatCode="General">
                  <c:v>0</c:v>
                </c:pt>
                <c:pt idx="1">
                  <c:v>1989</c:v>
                </c:pt>
                <c:pt idx="2">
                  <c:v>1949205</c:v>
                </c:pt>
                <c:pt idx="3">
                  <c:v>1805921</c:v>
                </c:pt>
                <c:pt idx="4">
                  <c:v>1485967</c:v>
                </c:pt>
                <c:pt idx="5">
                  <c:v>2131190</c:v>
                </c:pt>
                <c:pt idx="6">
                  <c:v>2545846</c:v>
                </c:pt>
                <c:pt idx="7">
                  <c:v>4090659</c:v>
                </c:pt>
                <c:pt idx="8">
                  <c:v>8706634</c:v>
                </c:pt>
                <c:pt idx="9">
                  <c:v>10416849</c:v>
                </c:pt>
                <c:pt idx="10">
                  <c:v>12145350</c:v>
                </c:pt>
                <c:pt idx="11">
                  <c:v>14613895</c:v>
                </c:pt>
                <c:pt idx="12">
                  <c:v>18145727</c:v>
                </c:pt>
                <c:pt idx="13">
                  <c:v>21265674</c:v>
                </c:pt>
                <c:pt idx="14">
                  <c:v>27236715</c:v>
                </c:pt>
                <c:pt idx="15">
                  <c:v>33240409</c:v>
                </c:pt>
                <c:pt idx="16">
                  <c:v>43471644</c:v>
                </c:pt>
                <c:pt idx="17">
                  <c:v>46537335</c:v>
                </c:pt>
                <c:pt idx="18">
                  <c:v>50849170</c:v>
                </c:pt>
                <c:pt idx="19">
                  <c:v>52490939</c:v>
                </c:pt>
                <c:pt idx="20">
                  <c:v>61303336</c:v>
                </c:pt>
                <c:pt idx="21">
                  <c:v>70165629</c:v>
                </c:pt>
                <c:pt idx="22">
                  <c:v>80719239</c:v>
                </c:pt>
                <c:pt idx="23">
                  <c:v>94763509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TEC!$B$74</c:f>
              <c:strCache>
                <c:ptCount val="1"/>
                <c:pt idx="0">
                  <c:v>Dados</c:v>
                </c:pt>
              </c:strCache>
            </c:strRef>
          </c:tx>
          <c:spPr>
            <a:ln w="508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val>
            <c:numRef>
              <c:f>TEC!$C$74:$Z$74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 formatCode="#,##0">
                  <c:v>3214</c:v>
                </c:pt>
                <c:pt idx="3" formatCode="#,##0">
                  <c:v>2050673</c:v>
                </c:pt>
                <c:pt idx="4" formatCode="#,##0">
                  <c:v>3132153</c:v>
                </c:pt>
                <c:pt idx="5" formatCode="#,##0">
                  <c:v>3599833</c:v>
                </c:pt>
                <c:pt idx="6" formatCode="#,##0">
                  <c:v>4049340</c:v>
                </c:pt>
                <c:pt idx="7" formatCode="#,##0">
                  <c:v>4573784</c:v>
                </c:pt>
                <c:pt idx="8" formatCode="#,##0">
                  <c:v>5047811</c:v>
                </c:pt>
                <c:pt idx="9" formatCode="#,##0">
                  <c:v>5346489</c:v>
                </c:pt>
                <c:pt idx="10" formatCode="#,##0">
                  <c:v>5662729</c:v>
                </c:pt>
                <c:pt idx="11" formatCode="#,##0">
                  <c:v>6014055</c:v>
                </c:pt>
                <c:pt idx="12" formatCode="#,##0">
                  <c:v>6288738</c:v>
                </c:pt>
                <c:pt idx="13" formatCode="#,##0">
                  <c:v>6651904</c:v>
                </c:pt>
                <c:pt idx="14" formatCode="#,##0">
                  <c:v>7251470</c:v>
                </c:pt>
                <c:pt idx="15" formatCode="#,##0">
                  <c:v>7873996</c:v>
                </c:pt>
                <c:pt idx="16" formatCode="#,##0">
                  <c:v>8485743</c:v>
                </c:pt>
                <c:pt idx="17" formatCode="#,##0">
                  <c:v>12213522</c:v>
                </c:pt>
                <c:pt idx="18" formatCode="#,##0">
                  <c:v>12729797</c:v>
                </c:pt>
                <c:pt idx="19" formatCode="#,##0">
                  <c:v>13484200</c:v>
                </c:pt>
                <c:pt idx="20" formatCode="#,##0">
                  <c:v>14135613</c:v>
                </c:pt>
                <c:pt idx="21" formatCode="#,##0">
                  <c:v>14863618</c:v>
                </c:pt>
                <c:pt idx="22" formatCode="#,##0">
                  <c:v>15075567</c:v>
                </c:pt>
                <c:pt idx="23" formatCode="#,##0">
                  <c:v>15330867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TEC!$B$75</c:f>
              <c:strCache>
                <c:ptCount val="1"/>
                <c:pt idx="0">
                  <c:v>Total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TEC!$C$69:$Z$69</c:f>
              <c:strCache>
                <c:ptCount val="24"/>
                <c:pt idx="0">
                  <c:v>1T08</c:v>
                </c:pt>
                <c:pt idx="1">
                  <c:v>2T08</c:v>
                </c:pt>
                <c:pt idx="2">
                  <c:v>3T08</c:v>
                </c:pt>
                <c:pt idx="3">
                  <c:v>4T08</c:v>
                </c:pt>
                <c:pt idx="4">
                  <c:v>1T09</c:v>
                </c:pt>
                <c:pt idx="5">
                  <c:v>2T09</c:v>
                </c:pt>
                <c:pt idx="6">
                  <c:v>3T09</c:v>
                </c:pt>
                <c:pt idx="7">
                  <c:v>4T09</c:v>
                </c:pt>
                <c:pt idx="8">
                  <c:v>1T10</c:v>
                </c:pt>
                <c:pt idx="9">
                  <c:v>2T10</c:v>
                </c:pt>
                <c:pt idx="10">
                  <c:v>3T10</c:v>
                </c:pt>
                <c:pt idx="11">
                  <c:v>4T10</c:v>
                </c:pt>
                <c:pt idx="12">
                  <c:v>1T11</c:v>
                </c:pt>
                <c:pt idx="13">
                  <c:v>2T11</c:v>
                </c:pt>
                <c:pt idx="14">
                  <c:v>3T11</c:v>
                </c:pt>
                <c:pt idx="15">
                  <c:v>4T11</c:v>
                </c:pt>
                <c:pt idx="16">
                  <c:v>1T12</c:v>
                </c:pt>
                <c:pt idx="17">
                  <c:v>2T12</c:v>
                </c:pt>
                <c:pt idx="18">
                  <c:v>3T12</c:v>
                </c:pt>
                <c:pt idx="19">
                  <c:v>4T12</c:v>
                </c:pt>
                <c:pt idx="20">
                  <c:v>1T13</c:v>
                </c:pt>
                <c:pt idx="21">
                  <c:v>2T13</c:v>
                </c:pt>
                <c:pt idx="22">
                  <c:v>3T13</c:v>
                </c:pt>
                <c:pt idx="23">
                  <c:v>4T13</c:v>
                </c:pt>
              </c:strCache>
            </c:strRef>
          </c:cat>
          <c:val>
            <c:numRef>
              <c:f>TEC!$C$75:$Z$75</c:f>
              <c:numCache>
                <c:formatCode>#,##0</c:formatCode>
                <c:ptCount val="24"/>
                <c:pt idx="0">
                  <c:v>125811063</c:v>
                </c:pt>
                <c:pt idx="1">
                  <c:v>133168546</c:v>
                </c:pt>
                <c:pt idx="2">
                  <c:v>140788562</c:v>
                </c:pt>
                <c:pt idx="3">
                  <c:v>150641403</c:v>
                </c:pt>
                <c:pt idx="4">
                  <c:v>153673139</c:v>
                </c:pt>
                <c:pt idx="5">
                  <c:v>159613507</c:v>
                </c:pt>
                <c:pt idx="6">
                  <c:v>166120788</c:v>
                </c:pt>
                <c:pt idx="7">
                  <c:v>173959368</c:v>
                </c:pt>
                <c:pt idx="8">
                  <c:v>179109801</c:v>
                </c:pt>
                <c:pt idx="9">
                  <c:v>185134974</c:v>
                </c:pt>
                <c:pt idx="10">
                  <c:v>191472142</c:v>
                </c:pt>
                <c:pt idx="11">
                  <c:v>202944033</c:v>
                </c:pt>
                <c:pt idx="12">
                  <c:v>210509562</c:v>
                </c:pt>
                <c:pt idx="13">
                  <c:v>217345962</c:v>
                </c:pt>
                <c:pt idx="14">
                  <c:v>227352069</c:v>
                </c:pt>
                <c:pt idx="15">
                  <c:v>242231503</c:v>
                </c:pt>
                <c:pt idx="16">
                  <c:v>250826371</c:v>
                </c:pt>
                <c:pt idx="17">
                  <c:v>256131067</c:v>
                </c:pt>
                <c:pt idx="18">
                  <c:v>258861237</c:v>
                </c:pt>
                <c:pt idx="19">
                  <c:v>261831314</c:v>
                </c:pt>
                <c:pt idx="20">
                  <c:v>264052573</c:v>
                </c:pt>
                <c:pt idx="21">
                  <c:v>265741217</c:v>
                </c:pt>
                <c:pt idx="22">
                  <c:v>268266822</c:v>
                </c:pt>
                <c:pt idx="23">
                  <c:v>271099799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672640"/>
        <c:axId val="122674176"/>
      </c:lineChart>
      <c:catAx>
        <c:axId val="1226726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pt-BR"/>
          </a:p>
        </c:txPr>
        <c:crossAx val="122674176"/>
        <c:crosses val="autoZero"/>
        <c:auto val="1"/>
        <c:lblAlgn val="ctr"/>
        <c:lblOffset val="100"/>
        <c:noMultiLvlLbl val="0"/>
      </c:catAx>
      <c:valAx>
        <c:axId val="122674176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122672640"/>
        <c:crosses val="autoZero"/>
        <c:crossBetween val="between"/>
        <c:majorUnit val="25000000"/>
        <c:dispUnits>
          <c:builtInUnit val="thousands"/>
          <c:dispUnitsLbl>
            <c:layout/>
          </c:dispUnitsLbl>
        </c:dispUnits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Número</a:t>
            </a:r>
            <a:r>
              <a:rPr lang="pt-BR" baseline="0"/>
              <a:t> de acessos, 4G (</a:t>
            </a:r>
            <a:r>
              <a:rPr lang="pt-BR"/>
              <a:t>LTE), Brasil,</a:t>
            </a:r>
            <a:r>
              <a:rPr lang="pt-BR" baseline="0"/>
              <a:t> SMP, 2013</a:t>
            </a:r>
            <a:endParaRPr lang="pt-BR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Plan5!$B$19</c:f>
              <c:strCache>
                <c:ptCount val="1"/>
                <c:pt idx="0">
                  <c:v>LTE</c:v>
                </c:pt>
              </c:strCache>
            </c:strRef>
          </c:tx>
          <c:invertIfNegative val="0"/>
          <c:cat>
            <c:strRef>
              <c:f>Plan5!$A$20:$A$31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Plan5!$B$20:$B$31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14702</c:v>
                </c:pt>
                <c:pt idx="3">
                  <c:v>48459</c:v>
                </c:pt>
                <c:pt idx="4">
                  <c:v>105250</c:v>
                </c:pt>
                <c:pt idx="5">
                  <c:v>174084</c:v>
                </c:pt>
                <c:pt idx="6">
                  <c:v>257214</c:v>
                </c:pt>
                <c:pt idx="7">
                  <c:v>398622</c:v>
                </c:pt>
                <c:pt idx="8">
                  <c:v>552632</c:v>
                </c:pt>
                <c:pt idx="9">
                  <c:v>730574</c:v>
                </c:pt>
                <c:pt idx="10">
                  <c:v>923351</c:v>
                </c:pt>
                <c:pt idx="11">
                  <c:v>1309771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228352"/>
        <c:axId val="124229888"/>
      </c:barChart>
      <c:catAx>
        <c:axId val="1242283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24229888"/>
        <c:crosses val="autoZero"/>
        <c:auto val="1"/>
        <c:lblAlgn val="ctr"/>
        <c:lblOffset val="100"/>
        <c:noMultiLvlLbl val="0"/>
      </c:catAx>
      <c:valAx>
        <c:axId val="124229888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124228352"/>
        <c:crosses val="autoZero"/>
        <c:crossBetween val="between"/>
        <c:majorUnit val="100000"/>
        <c:dispUnits>
          <c:builtInUnit val="thousands"/>
          <c:dispUnitsLbl>
            <c:layout/>
          </c:dispUnitsLbl>
        </c:dispUnits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dirty="0"/>
              <a:t>EVOLUÇÃO</a:t>
            </a:r>
            <a:r>
              <a:rPr lang="pt-BR" baseline="0" dirty="0"/>
              <a:t> - TRÁFEGO E PREÇO MÉDIO </a:t>
            </a:r>
            <a:r>
              <a:rPr lang="pt-BR" baseline="0" dirty="0" smtClean="0"/>
              <a:t>por minuto</a:t>
            </a:r>
            <a:endParaRPr lang="pt-BR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Empresa!$AI$5</c:f>
              <c:strCache>
                <c:ptCount val="1"/>
                <c:pt idx="0">
                  <c:v>TRÁFEGO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3.3990215434736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Empresa!$AJ$4:$AP$4</c:f>
              <c:strCache>
                <c:ptCount val="7"/>
                <c:pt idx="0">
                  <c:v>1º TRI/2012</c:v>
                </c:pt>
                <c:pt idx="1">
                  <c:v>2º TRI/2012</c:v>
                </c:pt>
                <c:pt idx="2">
                  <c:v>3º TRI/2012</c:v>
                </c:pt>
                <c:pt idx="3">
                  <c:v>4º TRI/2012</c:v>
                </c:pt>
                <c:pt idx="4">
                  <c:v>1º TRI/2013</c:v>
                </c:pt>
                <c:pt idx="5">
                  <c:v>2º TRI/2013</c:v>
                </c:pt>
                <c:pt idx="6">
                  <c:v>3º TRI/2013</c:v>
                </c:pt>
              </c:strCache>
            </c:strRef>
          </c:cat>
          <c:val>
            <c:numRef>
              <c:f>Empresa!$AJ$5:$AP$5</c:f>
              <c:numCache>
                <c:formatCode>_(* #,##0_);_(* \(#,##0\);_(* "-"??_);_(@_)</c:formatCode>
                <c:ptCount val="7"/>
                <c:pt idx="0">
                  <c:v>75553317501.839996</c:v>
                </c:pt>
                <c:pt idx="1">
                  <c:v>81203142804.549011</c:v>
                </c:pt>
                <c:pt idx="2">
                  <c:v>81671937811.459808</c:v>
                </c:pt>
                <c:pt idx="3">
                  <c:v>83766698935.929993</c:v>
                </c:pt>
                <c:pt idx="4">
                  <c:v>89799636083.214325</c:v>
                </c:pt>
                <c:pt idx="5">
                  <c:v>88527428374.261795</c:v>
                </c:pt>
                <c:pt idx="6">
                  <c:v>90337950558.019989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728256"/>
        <c:axId val="123729792"/>
      </c:lineChart>
      <c:lineChart>
        <c:grouping val="standard"/>
        <c:varyColors val="0"/>
        <c:ser>
          <c:idx val="2"/>
          <c:order val="1"/>
          <c:tx>
            <c:strRef>
              <c:f>Empresa!$AI$7</c:f>
              <c:strCache>
                <c:ptCount val="1"/>
                <c:pt idx="0">
                  <c:v>PREÇO MÉDIO</c:v>
                </c:pt>
              </c:strCache>
            </c:strRef>
          </c:tx>
          <c:dLbls>
            <c:dLbl>
              <c:idx val="0"/>
              <c:layout>
                <c:manualLayout>
                  <c:x val="-1.0555555728710997E-2"/>
                  <c:y val="3.8238992364078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12822824453093E-3"/>
                  <c:y val="-1.9458595231150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4769369467185569E-3"/>
                  <c:y val="3.8917190462300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Empresa!$AJ$4:$AP$4</c:f>
              <c:strCache>
                <c:ptCount val="7"/>
                <c:pt idx="0">
                  <c:v>1º TRI/2012</c:v>
                </c:pt>
                <c:pt idx="1">
                  <c:v>2º TRI/2012</c:v>
                </c:pt>
                <c:pt idx="2">
                  <c:v>3º TRI/2012</c:v>
                </c:pt>
                <c:pt idx="3">
                  <c:v>4º TRI/2012</c:v>
                </c:pt>
                <c:pt idx="4">
                  <c:v>1º TRI/2013</c:v>
                </c:pt>
                <c:pt idx="5">
                  <c:v>2º TRI/2013</c:v>
                </c:pt>
                <c:pt idx="6">
                  <c:v>3º TRI/2013</c:v>
                </c:pt>
              </c:strCache>
            </c:strRef>
          </c:cat>
          <c:val>
            <c:numRef>
              <c:f>Empresa!$AJ$7:$AP$7</c:f>
              <c:numCache>
                <c:formatCode>_("R$ "* #,##0.00_);_("R$ "* \(#,##0.00\);_("R$ "* "-"??_);_(@_)</c:formatCode>
                <c:ptCount val="7"/>
                <c:pt idx="0">
                  <c:v>0.18571919292165312</c:v>
                </c:pt>
                <c:pt idx="1">
                  <c:v>0.17198117632685367</c:v>
                </c:pt>
                <c:pt idx="2">
                  <c:v>0.17498315876476181</c:v>
                </c:pt>
                <c:pt idx="3">
                  <c:v>0.17419066239770081</c:v>
                </c:pt>
                <c:pt idx="4">
                  <c:v>0.16112021376857336</c:v>
                </c:pt>
                <c:pt idx="5">
                  <c:v>0.15960961020892814</c:v>
                </c:pt>
                <c:pt idx="6">
                  <c:v>0.15498635677093089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733504"/>
        <c:axId val="123731968"/>
      </c:lineChart>
      <c:catAx>
        <c:axId val="123728256"/>
        <c:scaling>
          <c:orientation val="minMax"/>
        </c:scaling>
        <c:delete val="0"/>
        <c:axPos val="b"/>
        <c:majorGridlines/>
        <c:majorTickMark val="none"/>
        <c:minorTickMark val="none"/>
        <c:tickLblPos val="nextTo"/>
        <c:crossAx val="123729792"/>
        <c:crosses val="autoZero"/>
        <c:auto val="1"/>
        <c:lblAlgn val="ctr"/>
        <c:lblOffset val="100"/>
        <c:noMultiLvlLbl val="0"/>
      </c:catAx>
      <c:valAx>
        <c:axId val="123729792"/>
        <c:scaling>
          <c:orientation val="minMax"/>
          <c:min val="0"/>
        </c:scaling>
        <c:delete val="0"/>
        <c:axPos val="l"/>
        <c:majorGridlines/>
        <c:numFmt formatCode="_(* #,##0_);_(* \(#,##0\);_(* &quot;-&quot;??_);_(@_)" sourceLinked="1"/>
        <c:majorTickMark val="none"/>
        <c:minorTickMark val="none"/>
        <c:tickLblPos val="nextTo"/>
        <c:crossAx val="123728256"/>
        <c:crossesAt val="1"/>
        <c:crossBetween val="between"/>
        <c:majorUnit val="20000000000"/>
        <c:dispUnits>
          <c:builtInUnit val="billions"/>
          <c:dispUnitsLbl>
            <c:layout/>
          </c:dispUnitsLbl>
        </c:dispUnits>
      </c:valAx>
      <c:valAx>
        <c:axId val="123731968"/>
        <c:scaling>
          <c:orientation val="minMax"/>
          <c:max val="0.25"/>
          <c:min val="0.1"/>
        </c:scaling>
        <c:delete val="0"/>
        <c:axPos val="r"/>
        <c:numFmt formatCode="_(&quot;R$ &quot;* #,##0.00_);_(&quot;R$ &quot;* \(#,##0.00\);_(&quot;R$ &quot;* &quot;-&quot;??_);_(@_)" sourceLinked="1"/>
        <c:majorTickMark val="out"/>
        <c:minorTickMark val="none"/>
        <c:tickLblPos val="nextTo"/>
        <c:crossAx val="123733504"/>
        <c:crosses val="max"/>
        <c:crossBetween val="between"/>
        <c:majorUnit val="5.000000000000001E-2"/>
      </c:valAx>
      <c:catAx>
        <c:axId val="123733504"/>
        <c:scaling>
          <c:orientation val="minMax"/>
        </c:scaling>
        <c:delete val="1"/>
        <c:axPos val="t"/>
        <c:majorTickMark val="out"/>
        <c:minorTickMark val="none"/>
        <c:tickLblPos val="nextTo"/>
        <c:crossAx val="123731968"/>
        <c:crosses val="max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088192868448536E-2"/>
          <c:y val="3.0222887246020156E-2"/>
          <c:w val="0.8602885742512395"/>
          <c:h val="0.83124747105931585"/>
        </c:manualLayout>
      </c:layout>
      <c:lineChart>
        <c:grouping val="standard"/>
        <c:varyColors val="0"/>
        <c:ser>
          <c:idx val="0"/>
          <c:order val="0"/>
          <c:tx>
            <c:strRef>
              <c:f>'Reajuste mensal'!$G$1</c:f>
              <c:strCache>
                <c:ptCount val="1"/>
                <c:pt idx="0">
                  <c:v>IGP-DI</c:v>
                </c:pt>
              </c:strCache>
            </c:strRef>
          </c:tx>
          <c:spPr>
            <a:ln w="34925">
              <a:prstDash val="sysDot"/>
            </a:ln>
          </c:spPr>
          <c:marker>
            <c:symbol val="none"/>
          </c:marker>
          <c:dLbls>
            <c:dLbl>
              <c:idx val="97"/>
              <c:layout>
                <c:manualLayout>
                  <c:x val="0"/>
                  <c:y val="-1.385870407367330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61,36 %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0">
                    <a:solidFill>
                      <a:schemeClr val="accent1"/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'Reajuste mensal'!$A$2:$A$99</c:f>
              <c:strCache>
                <c:ptCount val="98"/>
                <c:pt idx="0">
                  <c:v>2006.01</c:v>
                </c:pt>
                <c:pt idx="1">
                  <c:v>2006.02</c:v>
                </c:pt>
                <c:pt idx="2">
                  <c:v>2006.03</c:v>
                </c:pt>
                <c:pt idx="3">
                  <c:v>2006.04</c:v>
                </c:pt>
                <c:pt idx="4">
                  <c:v>2006.05</c:v>
                </c:pt>
                <c:pt idx="5">
                  <c:v>2006.06</c:v>
                </c:pt>
                <c:pt idx="6">
                  <c:v>2006.07</c:v>
                </c:pt>
                <c:pt idx="7">
                  <c:v>2006.08</c:v>
                </c:pt>
                <c:pt idx="8">
                  <c:v>2006.09</c:v>
                </c:pt>
                <c:pt idx="9">
                  <c:v>2006.10</c:v>
                </c:pt>
                <c:pt idx="10">
                  <c:v>2006.11</c:v>
                </c:pt>
                <c:pt idx="11">
                  <c:v>2006.12</c:v>
                </c:pt>
                <c:pt idx="12">
                  <c:v>2007.01</c:v>
                </c:pt>
                <c:pt idx="13">
                  <c:v>2007.02</c:v>
                </c:pt>
                <c:pt idx="14">
                  <c:v>2007.03</c:v>
                </c:pt>
                <c:pt idx="15">
                  <c:v>2007.04</c:v>
                </c:pt>
                <c:pt idx="16">
                  <c:v>2007.05</c:v>
                </c:pt>
                <c:pt idx="17">
                  <c:v>2007.06</c:v>
                </c:pt>
                <c:pt idx="18">
                  <c:v>2007.07</c:v>
                </c:pt>
                <c:pt idx="19">
                  <c:v>2007.08</c:v>
                </c:pt>
                <c:pt idx="20">
                  <c:v>2007.09</c:v>
                </c:pt>
                <c:pt idx="21">
                  <c:v>2007.10</c:v>
                </c:pt>
                <c:pt idx="22">
                  <c:v>2007.11</c:v>
                </c:pt>
                <c:pt idx="23">
                  <c:v>2007.12</c:v>
                </c:pt>
                <c:pt idx="24">
                  <c:v>2008.01</c:v>
                </c:pt>
                <c:pt idx="25">
                  <c:v>2008.02</c:v>
                </c:pt>
                <c:pt idx="26">
                  <c:v>2008.03</c:v>
                </c:pt>
                <c:pt idx="27">
                  <c:v>2008.04</c:v>
                </c:pt>
                <c:pt idx="28">
                  <c:v>2008.05</c:v>
                </c:pt>
                <c:pt idx="29">
                  <c:v>2008.06</c:v>
                </c:pt>
                <c:pt idx="30">
                  <c:v>2008.07</c:v>
                </c:pt>
                <c:pt idx="31">
                  <c:v>2008.08</c:v>
                </c:pt>
                <c:pt idx="32">
                  <c:v>2008.09</c:v>
                </c:pt>
                <c:pt idx="33">
                  <c:v>2008.10</c:v>
                </c:pt>
                <c:pt idx="34">
                  <c:v>2008.11</c:v>
                </c:pt>
                <c:pt idx="35">
                  <c:v>2008.12</c:v>
                </c:pt>
                <c:pt idx="36">
                  <c:v>2009.01</c:v>
                </c:pt>
                <c:pt idx="37">
                  <c:v>2009.02</c:v>
                </c:pt>
                <c:pt idx="38">
                  <c:v>2009.03</c:v>
                </c:pt>
                <c:pt idx="39">
                  <c:v>2009.04</c:v>
                </c:pt>
                <c:pt idx="40">
                  <c:v>2009.05</c:v>
                </c:pt>
                <c:pt idx="41">
                  <c:v>2009.06</c:v>
                </c:pt>
                <c:pt idx="42">
                  <c:v>2009.07</c:v>
                </c:pt>
                <c:pt idx="43">
                  <c:v>2009.08</c:v>
                </c:pt>
                <c:pt idx="44">
                  <c:v>2009.09</c:v>
                </c:pt>
                <c:pt idx="45">
                  <c:v>2009.10</c:v>
                </c:pt>
                <c:pt idx="46">
                  <c:v>2009.11</c:v>
                </c:pt>
                <c:pt idx="47">
                  <c:v>2009.12</c:v>
                </c:pt>
                <c:pt idx="48">
                  <c:v>2010.01</c:v>
                </c:pt>
                <c:pt idx="49">
                  <c:v>2010.02</c:v>
                </c:pt>
                <c:pt idx="50">
                  <c:v>2010.03</c:v>
                </c:pt>
                <c:pt idx="51">
                  <c:v>2010.04</c:v>
                </c:pt>
                <c:pt idx="52">
                  <c:v>2010.05</c:v>
                </c:pt>
                <c:pt idx="53">
                  <c:v>2010.06</c:v>
                </c:pt>
                <c:pt idx="54">
                  <c:v>2010.07</c:v>
                </c:pt>
                <c:pt idx="55">
                  <c:v>2010.08</c:v>
                </c:pt>
                <c:pt idx="56">
                  <c:v>2010.09</c:v>
                </c:pt>
                <c:pt idx="57">
                  <c:v>2010.10</c:v>
                </c:pt>
                <c:pt idx="58">
                  <c:v>2010.11</c:v>
                </c:pt>
                <c:pt idx="59">
                  <c:v>2010.12</c:v>
                </c:pt>
                <c:pt idx="60">
                  <c:v>2011.01</c:v>
                </c:pt>
                <c:pt idx="61">
                  <c:v>2011.02</c:v>
                </c:pt>
                <c:pt idx="62">
                  <c:v>2011.03</c:v>
                </c:pt>
                <c:pt idx="63">
                  <c:v>2011.04</c:v>
                </c:pt>
                <c:pt idx="64">
                  <c:v>2011.05</c:v>
                </c:pt>
                <c:pt idx="65">
                  <c:v>2011.06</c:v>
                </c:pt>
                <c:pt idx="66">
                  <c:v>2011.07</c:v>
                </c:pt>
                <c:pt idx="67">
                  <c:v>2011.08</c:v>
                </c:pt>
                <c:pt idx="68">
                  <c:v>2011.09</c:v>
                </c:pt>
                <c:pt idx="69">
                  <c:v>2011.10</c:v>
                </c:pt>
                <c:pt idx="70">
                  <c:v>2011.11</c:v>
                </c:pt>
                <c:pt idx="71">
                  <c:v>2011.12</c:v>
                </c:pt>
                <c:pt idx="72">
                  <c:v>2012.01</c:v>
                </c:pt>
                <c:pt idx="73">
                  <c:v>2012.02</c:v>
                </c:pt>
                <c:pt idx="74">
                  <c:v>2012.03</c:v>
                </c:pt>
                <c:pt idx="75">
                  <c:v>2012.04</c:v>
                </c:pt>
                <c:pt idx="76">
                  <c:v>2012.05</c:v>
                </c:pt>
                <c:pt idx="77">
                  <c:v>2012.06</c:v>
                </c:pt>
                <c:pt idx="78">
                  <c:v>2012.07</c:v>
                </c:pt>
                <c:pt idx="79">
                  <c:v>2012.08</c:v>
                </c:pt>
                <c:pt idx="80">
                  <c:v>2012.09</c:v>
                </c:pt>
                <c:pt idx="81">
                  <c:v>2012.10</c:v>
                </c:pt>
                <c:pt idx="82">
                  <c:v>2012.11</c:v>
                </c:pt>
                <c:pt idx="83">
                  <c:v>2012.12</c:v>
                </c:pt>
                <c:pt idx="84">
                  <c:v>2013.01</c:v>
                </c:pt>
                <c:pt idx="85">
                  <c:v>2013.02</c:v>
                </c:pt>
                <c:pt idx="86">
                  <c:v>2013.03</c:v>
                </c:pt>
                <c:pt idx="87">
                  <c:v>2013.04</c:v>
                </c:pt>
                <c:pt idx="88">
                  <c:v>2013.05</c:v>
                </c:pt>
                <c:pt idx="89">
                  <c:v>2013.06</c:v>
                </c:pt>
                <c:pt idx="90">
                  <c:v>2013.07</c:v>
                </c:pt>
                <c:pt idx="91">
                  <c:v>2013.08</c:v>
                </c:pt>
                <c:pt idx="92">
                  <c:v>2013.09</c:v>
                </c:pt>
                <c:pt idx="93">
                  <c:v>2013.10</c:v>
                </c:pt>
                <c:pt idx="94">
                  <c:v>2013.11</c:v>
                </c:pt>
                <c:pt idx="95">
                  <c:v>2013.12</c:v>
                </c:pt>
                <c:pt idx="96">
                  <c:v>2014.01</c:v>
                </c:pt>
                <c:pt idx="97">
                  <c:v>2014.02</c:v>
                </c:pt>
              </c:strCache>
            </c:strRef>
          </c:cat>
          <c:val>
            <c:numRef>
              <c:f>'Reajuste mensal'!$G$2:$G$99</c:f>
              <c:numCache>
                <c:formatCode>0.00</c:formatCode>
                <c:ptCount val="98"/>
                <c:pt idx="0">
                  <c:v>0</c:v>
                </c:pt>
                <c:pt idx="1">
                  <c:v>-5.7619244827776583E-2</c:v>
                </c:pt>
                <c:pt idx="2">
                  <c:v>-0.5074694948112608</c:v>
                </c:pt>
                <c:pt idx="3">
                  <c:v>-0.48466187706692665</c:v>
                </c:pt>
                <c:pt idx="4">
                  <c:v>-0.11133718662033232</c:v>
                </c:pt>
                <c:pt idx="5">
                  <c:v>0.55368493076687741</c:v>
                </c:pt>
                <c:pt idx="6">
                  <c:v>0.72474206384933382</c:v>
                </c:pt>
                <c:pt idx="7">
                  <c:v>1.1370797846480798</c:v>
                </c:pt>
                <c:pt idx="8">
                  <c:v>1.3789605728313319</c:v>
                </c:pt>
                <c:pt idx="9">
                  <c:v>2.1964336088253589</c:v>
                </c:pt>
                <c:pt idx="10">
                  <c:v>2.7789281620061388</c:v>
                </c:pt>
                <c:pt idx="11">
                  <c:v>3.049618572603265</c:v>
                </c:pt>
                <c:pt idx="12">
                  <c:v>3.4895655148819742</c:v>
                </c:pt>
                <c:pt idx="13">
                  <c:v>3.7302459021313155</c:v>
                </c:pt>
                <c:pt idx="14">
                  <c:v>3.9568215784072009</c:v>
                </c:pt>
                <c:pt idx="15">
                  <c:v>4.0981687883753182</c:v>
                </c:pt>
                <c:pt idx="16">
                  <c:v>4.2611232151538587</c:v>
                </c:pt>
                <c:pt idx="17">
                  <c:v>4.5333141269183983</c:v>
                </c:pt>
                <c:pt idx="18">
                  <c:v>4.9234444304397726</c:v>
                </c:pt>
                <c:pt idx="19">
                  <c:v>6.3840322667771119</c:v>
                </c:pt>
                <c:pt idx="20">
                  <c:v>7.6258470329089789</c:v>
                </c:pt>
                <c:pt idx="21">
                  <c:v>8.4286151574626018</c:v>
                </c:pt>
                <c:pt idx="22">
                  <c:v>9.5665952428111183</c:v>
                </c:pt>
                <c:pt idx="23">
                  <c:v>11.182635000090045</c:v>
                </c:pt>
                <c:pt idx="24">
                  <c:v>12.279201253218574</c:v>
                </c:pt>
                <c:pt idx="25">
                  <c:v>12.705043484523841</c:v>
                </c:pt>
                <c:pt idx="26">
                  <c:v>13.496107699971802</c:v>
                </c:pt>
                <c:pt idx="27">
                  <c:v>14.76253068524889</c:v>
                </c:pt>
                <c:pt idx="28">
                  <c:v>16.914549459519492</c:v>
                </c:pt>
                <c:pt idx="29">
                  <c:v>19.125988080018729</c:v>
                </c:pt>
                <c:pt idx="30">
                  <c:v>20.462034319462717</c:v>
                </c:pt>
                <c:pt idx="31">
                  <c:v>20.001080360840547</c:v>
                </c:pt>
                <c:pt idx="32">
                  <c:v>20.438326401017946</c:v>
                </c:pt>
                <c:pt idx="33">
                  <c:v>21.752765423651496</c:v>
                </c:pt>
                <c:pt idx="34">
                  <c:v>21.835292987857954</c:v>
                </c:pt>
                <c:pt idx="35">
                  <c:v>21.296012868298007</c:v>
                </c:pt>
                <c:pt idx="36">
                  <c:v>21.313718782073224</c:v>
                </c:pt>
                <c:pt idx="37">
                  <c:v>21.161567963699895</c:v>
                </c:pt>
                <c:pt idx="38">
                  <c:v>20.146028773610396</c:v>
                </c:pt>
                <c:pt idx="39">
                  <c:v>20.19914651493599</c:v>
                </c:pt>
                <c:pt idx="40">
                  <c:v>20.409816878837546</c:v>
                </c:pt>
                <c:pt idx="41">
                  <c:v>20.029889983254407</c:v>
                </c:pt>
                <c:pt idx="42">
                  <c:v>19.25773208251556</c:v>
                </c:pt>
                <c:pt idx="43">
                  <c:v>19.367268667735019</c:v>
                </c:pt>
                <c:pt idx="44">
                  <c:v>19.661366896543456</c:v>
                </c:pt>
                <c:pt idx="45">
                  <c:v>19.612450558486529</c:v>
                </c:pt>
                <c:pt idx="46">
                  <c:v>19.697078824327335</c:v>
                </c:pt>
                <c:pt idx="47">
                  <c:v>19.562033719262246</c:v>
                </c:pt>
                <c:pt idx="48">
                  <c:v>20.76783645737676</c:v>
                </c:pt>
                <c:pt idx="49">
                  <c:v>22.088577584913381</c:v>
                </c:pt>
                <c:pt idx="50">
                  <c:v>22.860735485652214</c:v>
                </c:pt>
                <c:pt idx="51">
                  <c:v>23.74363037254443</c:v>
                </c:pt>
                <c:pt idx="52">
                  <c:v>25.685278883146978</c:v>
                </c:pt>
                <c:pt idx="53">
                  <c:v>26.11442221702049</c:v>
                </c:pt>
                <c:pt idx="54">
                  <c:v>26.388413730185874</c:v>
                </c:pt>
                <c:pt idx="55">
                  <c:v>27.779078212122869</c:v>
                </c:pt>
                <c:pt idx="56">
                  <c:v>29.179045801297633</c:v>
                </c:pt>
                <c:pt idx="57">
                  <c:v>30.508189735371616</c:v>
                </c:pt>
                <c:pt idx="58">
                  <c:v>32.570478539832322</c:v>
                </c:pt>
                <c:pt idx="59">
                  <c:v>33.072546230440992</c:v>
                </c:pt>
                <c:pt idx="60">
                  <c:v>34.374080943034983</c:v>
                </c:pt>
                <c:pt idx="61">
                  <c:v>35.659410243021199</c:v>
                </c:pt>
                <c:pt idx="62">
                  <c:v>36.487086686953461</c:v>
                </c:pt>
                <c:pt idx="63">
                  <c:v>37.163512613212816</c:v>
                </c:pt>
                <c:pt idx="64">
                  <c:v>37.172815720450643</c:v>
                </c:pt>
                <c:pt idx="65">
                  <c:v>36.992755580363848</c:v>
                </c:pt>
                <c:pt idx="66">
                  <c:v>36.923132326196964</c:v>
                </c:pt>
                <c:pt idx="67">
                  <c:v>37.762512679234874</c:v>
                </c:pt>
                <c:pt idx="68">
                  <c:v>38.799058885667847</c:v>
                </c:pt>
                <c:pt idx="69">
                  <c:v>39.351243315267311</c:v>
                </c:pt>
                <c:pt idx="70">
                  <c:v>39.946041978020673</c:v>
                </c:pt>
                <c:pt idx="71">
                  <c:v>39.722467304079572</c:v>
                </c:pt>
                <c:pt idx="72">
                  <c:v>40.140506929314398</c:v>
                </c:pt>
                <c:pt idx="73">
                  <c:v>40.23923990612866</c:v>
                </c:pt>
                <c:pt idx="74">
                  <c:v>41.020100713638385</c:v>
                </c:pt>
                <c:pt idx="75">
                  <c:v>42.452479128028756</c:v>
                </c:pt>
                <c:pt idx="76">
                  <c:v>43.753713740389287</c:v>
                </c:pt>
                <c:pt idx="77">
                  <c:v>44.741643708998794</c:v>
                </c:pt>
                <c:pt idx="78">
                  <c:v>46.935376415722857</c:v>
                </c:pt>
                <c:pt idx="79">
                  <c:v>48.834410693171549</c:v>
                </c:pt>
                <c:pt idx="80">
                  <c:v>50.144348212302901</c:v>
                </c:pt>
                <c:pt idx="81">
                  <c:v>49.671690344575069</c:v>
                </c:pt>
                <c:pt idx="82">
                  <c:v>50.046815636422565</c:v>
                </c:pt>
                <c:pt idx="83">
                  <c:v>51.035345805499048</c:v>
                </c:pt>
                <c:pt idx="84">
                  <c:v>51.499600866689491</c:v>
                </c:pt>
                <c:pt idx="85">
                  <c:v>51.80030130063443</c:v>
                </c:pt>
                <c:pt idx="86">
                  <c:v>52.263355960890948</c:v>
                </c:pt>
                <c:pt idx="87">
                  <c:v>52.176927093649283</c:v>
                </c:pt>
                <c:pt idx="88">
                  <c:v>52.665490273751431</c:v>
                </c:pt>
                <c:pt idx="89">
                  <c:v>53.830779480346422</c:v>
                </c:pt>
                <c:pt idx="90">
                  <c:v>54.045351147283185</c:v>
                </c:pt>
                <c:pt idx="91">
                  <c:v>54.75808920179341</c:v>
                </c:pt>
                <c:pt idx="92">
                  <c:v>56.85939103660624</c:v>
                </c:pt>
                <c:pt idx="93">
                  <c:v>57.842519401480104</c:v>
                </c:pt>
                <c:pt idx="94">
                  <c:v>58.279465341424043</c:v>
                </c:pt>
                <c:pt idx="95">
                  <c:v>59.370029589883046</c:v>
                </c:pt>
                <c:pt idx="96">
                  <c:v>60.012544189759382</c:v>
                </c:pt>
                <c:pt idx="97">
                  <c:v>61.364795841811173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'Reajuste mensal'!$H$1</c:f>
              <c:strCache>
                <c:ptCount val="1"/>
                <c:pt idx="0">
                  <c:v>IPCA</c:v>
                </c:pt>
              </c:strCache>
            </c:strRef>
          </c:tx>
          <c:spPr>
            <a:ln w="34925">
              <a:prstDash val="sysDot"/>
            </a:ln>
          </c:spPr>
          <c:marker>
            <c:symbol val="none"/>
          </c:marker>
          <c:dLbls>
            <c:dLbl>
              <c:idx val="97"/>
              <c:layout>
                <c:manualLayout>
                  <c:x val="0"/>
                  <c:y val="-2.494566733261197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51,46 %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0">
                    <a:solidFill>
                      <a:schemeClr val="accent2"/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'Reajuste mensal'!$A$2:$A$99</c:f>
              <c:strCache>
                <c:ptCount val="98"/>
                <c:pt idx="0">
                  <c:v>2006.01</c:v>
                </c:pt>
                <c:pt idx="1">
                  <c:v>2006.02</c:v>
                </c:pt>
                <c:pt idx="2">
                  <c:v>2006.03</c:v>
                </c:pt>
                <c:pt idx="3">
                  <c:v>2006.04</c:v>
                </c:pt>
                <c:pt idx="4">
                  <c:v>2006.05</c:v>
                </c:pt>
                <c:pt idx="5">
                  <c:v>2006.06</c:v>
                </c:pt>
                <c:pt idx="6">
                  <c:v>2006.07</c:v>
                </c:pt>
                <c:pt idx="7">
                  <c:v>2006.08</c:v>
                </c:pt>
                <c:pt idx="8">
                  <c:v>2006.09</c:v>
                </c:pt>
                <c:pt idx="9">
                  <c:v>2006.10</c:v>
                </c:pt>
                <c:pt idx="10">
                  <c:v>2006.11</c:v>
                </c:pt>
                <c:pt idx="11">
                  <c:v>2006.12</c:v>
                </c:pt>
                <c:pt idx="12">
                  <c:v>2007.01</c:v>
                </c:pt>
                <c:pt idx="13">
                  <c:v>2007.02</c:v>
                </c:pt>
                <c:pt idx="14">
                  <c:v>2007.03</c:v>
                </c:pt>
                <c:pt idx="15">
                  <c:v>2007.04</c:v>
                </c:pt>
                <c:pt idx="16">
                  <c:v>2007.05</c:v>
                </c:pt>
                <c:pt idx="17">
                  <c:v>2007.06</c:v>
                </c:pt>
                <c:pt idx="18">
                  <c:v>2007.07</c:v>
                </c:pt>
                <c:pt idx="19">
                  <c:v>2007.08</c:v>
                </c:pt>
                <c:pt idx="20">
                  <c:v>2007.09</c:v>
                </c:pt>
                <c:pt idx="21">
                  <c:v>2007.10</c:v>
                </c:pt>
                <c:pt idx="22">
                  <c:v>2007.11</c:v>
                </c:pt>
                <c:pt idx="23">
                  <c:v>2007.12</c:v>
                </c:pt>
                <c:pt idx="24">
                  <c:v>2008.01</c:v>
                </c:pt>
                <c:pt idx="25">
                  <c:v>2008.02</c:v>
                </c:pt>
                <c:pt idx="26">
                  <c:v>2008.03</c:v>
                </c:pt>
                <c:pt idx="27">
                  <c:v>2008.04</c:v>
                </c:pt>
                <c:pt idx="28">
                  <c:v>2008.05</c:v>
                </c:pt>
                <c:pt idx="29">
                  <c:v>2008.06</c:v>
                </c:pt>
                <c:pt idx="30">
                  <c:v>2008.07</c:v>
                </c:pt>
                <c:pt idx="31">
                  <c:v>2008.08</c:v>
                </c:pt>
                <c:pt idx="32">
                  <c:v>2008.09</c:v>
                </c:pt>
                <c:pt idx="33">
                  <c:v>2008.10</c:v>
                </c:pt>
                <c:pt idx="34">
                  <c:v>2008.11</c:v>
                </c:pt>
                <c:pt idx="35">
                  <c:v>2008.12</c:v>
                </c:pt>
                <c:pt idx="36">
                  <c:v>2009.01</c:v>
                </c:pt>
                <c:pt idx="37">
                  <c:v>2009.02</c:v>
                </c:pt>
                <c:pt idx="38">
                  <c:v>2009.03</c:v>
                </c:pt>
                <c:pt idx="39">
                  <c:v>2009.04</c:v>
                </c:pt>
                <c:pt idx="40">
                  <c:v>2009.05</c:v>
                </c:pt>
                <c:pt idx="41">
                  <c:v>2009.06</c:v>
                </c:pt>
                <c:pt idx="42">
                  <c:v>2009.07</c:v>
                </c:pt>
                <c:pt idx="43">
                  <c:v>2009.08</c:v>
                </c:pt>
                <c:pt idx="44">
                  <c:v>2009.09</c:v>
                </c:pt>
                <c:pt idx="45">
                  <c:v>2009.10</c:v>
                </c:pt>
                <c:pt idx="46">
                  <c:v>2009.11</c:v>
                </c:pt>
                <c:pt idx="47">
                  <c:v>2009.12</c:v>
                </c:pt>
                <c:pt idx="48">
                  <c:v>2010.01</c:v>
                </c:pt>
                <c:pt idx="49">
                  <c:v>2010.02</c:v>
                </c:pt>
                <c:pt idx="50">
                  <c:v>2010.03</c:v>
                </c:pt>
                <c:pt idx="51">
                  <c:v>2010.04</c:v>
                </c:pt>
                <c:pt idx="52">
                  <c:v>2010.05</c:v>
                </c:pt>
                <c:pt idx="53">
                  <c:v>2010.06</c:v>
                </c:pt>
                <c:pt idx="54">
                  <c:v>2010.07</c:v>
                </c:pt>
                <c:pt idx="55">
                  <c:v>2010.08</c:v>
                </c:pt>
                <c:pt idx="56">
                  <c:v>2010.09</c:v>
                </c:pt>
                <c:pt idx="57">
                  <c:v>2010.10</c:v>
                </c:pt>
                <c:pt idx="58">
                  <c:v>2010.11</c:v>
                </c:pt>
                <c:pt idx="59">
                  <c:v>2010.12</c:v>
                </c:pt>
                <c:pt idx="60">
                  <c:v>2011.01</c:v>
                </c:pt>
                <c:pt idx="61">
                  <c:v>2011.02</c:v>
                </c:pt>
                <c:pt idx="62">
                  <c:v>2011.03</c:v>
                </c:pt>
                <c:pt idx="63">
                  <c:v>2011.04</c:v>
                </c:pt>
                <c:pt idx="64">
                  <c:v>2011.05</c:v>
                </c:pt>
                <c:pt idx="65">
                  <c:v>2011.06</c:v>
                </c:pt>
                <c:pt idx="66">
                  <c:v>2011.07</c:v>
                </c:pt>
                <c:pt idx="67">
                  <c:v>2011.08</c:v>
                </c:pt>
                <c:pt idx="68">
                  <c:v>2011.09</c:v>
                </c:pt>
                <c:pt idx="69">
                  <c:v>2011.10</c:v>
                </c:pt>
                <c:pt idx="70">
                  <c:v>2011.11</c:v>
                </c:pt>
                <c:pt idx="71">
                  <c:v>2011.12</c:v>
                </c:pt>
                <c:pt idx="72">
                  <c:v>2012.01</c:v>
                </c:pt>
                <c:pt idx="73">
                  <c:v>2012.02</c:v>
                </c:pt>
                <c:pt idx="74">
                  <c:v>2012.03</c:v>
                </c:pt>
                <c:pt idx="75">
                  <c:v>2012.04</c:v>
                </c:pt>
                <c:pt idx="76">
                  <c:v>2012.05</c:v>
                </c:pt>
                <c:pt idx="77">
                  <c:v>2012.06</c:v>
                </c:pt>
                <c:pt idx="78">
                  <c:v>2012.07</c:v>
                </c:pt>
                <c:pt idx="79">
                  <c:v>2012.08</c:v>
                </c:pt>
                <c:pt idx="80">
                  <c:v>2012.09</c:v>
                </c:pt>
                <c:pt idx="81">
                  <c:v>2012.10</c:v>
                </c:pt>
                <c:pt idx="82">
                  <c:v>2012.11</c:v>
                </c:pt>
                <c:pt idx="83">
                  <c:v>2012.12</c:v>
                </c:pt>
                <c:pt idx="84">
                  <c:v>2013.01</c:v>
                </c:pt>
                <c:pt idx="85">
                  <c:v>2013.02</c:v>
                </c:pt>
                <c:pt idx="86">
                  <c:v>2013.03</c:v>
                </c:pt>
                <c:pt idx="87">
                  <c:v>2013.04</c:v>
                </c:pt>
                <c:pt idx="88">
                  <c:v>2013.05</c:v>
                </c:pt>
                <c:pt idx="89">
                  <c:v>2013.06</c:v>
                </c:pt>
                <c:pt idx="90">
                  <c:v>2013.07</c:v>
                </c:pt>
                <c:pt idx="91">
                  <c:v>2013.08</c:v>
                </c:pt>
                <c:pt idx="92">
                  <c:v>2013.09</c:v>
                </c:pt>
                <c:pt idx="93">
                  <c:v>2013.10</c:v>
                </c:pt>
                <c:pt idx="94">
                  <c:v>2013.11</c:v>
                </c:pt>
                <c:pt idx="95">
                  <c:v>2013.12</c:v>
                </c:pt>
                <c:pt idx="96">
                  <c:v>2014.01</c:v>
                </c:pt>
                <c:pt idx="97">
                  <c:v>2014.02</c:v>
                </c:pt>
              </c:strCache>
            </c:strRef>
          </c:cat>
          <c:val>
            <c:numRef>
              <c:f>'Reajuste mensal'!$H$2:$H$99</c:f>
              <c:numCache>
                <c:formatCode>0.00</c:formatCode>
                <c:ptCount val="98"/>
                <c:pt idx="0">
                  <c:v>0</c:v>
                </c:pt>
                <c:pt idx="1">
                  <c:v>0.41013817657116647</c:v>
                </c:pt>
                <c:pt idx="2">
                  <c:v>0.84184193604039592</c:v>
                </c:pt>
                <c:pt idx="3">
                  <c:v>1.0535767499490163</c:v>
                </c:pt>
                <c:pt idx="4">
                  <c:v>1.1547389388164788</c:v>
                </c:pt>
                <c:pt idx="5">
                  <c:v>0.94221992189335424</c:v>
                </c:pt>
                <c:pt idx="6">
                  <c:v>1.1339575589328632</c:v>
                </c:pt>
                <c:pt idx="7">
                  <c:v>1.1845386533665874</c:v>
                </c:pt>
                <c:pt idx="8">
                  <c:v>1.3970576702896835</c:v>
                </c:pt>
                <c:pt idx="9">
                  <c:v>1.7315202559638578</c:v>
                </c:pt>
                <c:pt idx="10">
                  <c:v>2.0467698677833539</c:v>
                </c:pt>
                <c:pt idx="11">
                  <c:v>2.5365046503238631</c:v>
                </c:pt>
                <c:pt idx="12">
                  <c:v>2.9878134851550158</c:v>
                </c:pt>
                <c:pt idx="13">
                  <c:v>3.4410828275223793</c:v>
                </c:pt>
                <c:pt idx="14">
                  <c:v>3.8237738985868646</c:v>
                </c:pt>
                <c:pt idx="15">
                  <c:v>4.0833450963785509</c:v>
                </c:pt>
                <c:pt idx="16">
                  <c:v>4.374676516256514</c:v>
                </c:pt>
                <c:pt idx="17">
                  <c:v>4.6667921391489813</c:v>
                </c:pt>
                <c:pt idx="18">
                  <c:v>4.9181292052886647</c:v>
                </c:pt>
                <c:pt idx="19">
                  <c:v>5.4113929013942936</c:v>
                </c:pt>
                <c:pt idx="20">
                  <c:v>5.6011700308975918</c:v>
                </c:pt>
                <c:pt idx="21">
                  <c:v>5.9179880487460537</c:v>
                </c:pt>
                <c:pt idx="22">
                  <c:v>6.320284195172448</c:v>
                </c:pt>
                <c:pt idx="23">
                  <c:v>7.1072319201994816</c:v>
                </c:pt>
                <c:pt idx="24">
                  <c:v>7.6855816433758264</c:v>
                </c:pt>
                <c:pt idx="25">
                  <c:v>8.213350272118447</c:v>
                </c:pt>
                <c:pt idx="26">
                  <c:v>8.7328847692090363</c:v>
                </c:pt>
                <c:pt idx="27">
                  <c:v>9.3308395677472902</c:v>
                </c:pt>
                <c:pt idx="28">
                  <c:v>10.194639188193037</c:v>
                </c:pt>
                <c:pt idx="29">
                  <c:v>11.010210323248472</c:v>
                </c:pt>
                <c:pt idx="30">
                  <c:v>11.598362584105757</c:v>
                </c:pt>
                <c:pt idx="31">
                  <c:v>11.910867485374624</c:v>
                </c:pt>
                <c:pt idx="32">
                  <c:v>12.20180680374537</c:v>
                </c:pt>
                <c:pt idx="33">
                  <c:v>12.706833545068136</c:v>
                </c:pt>
                <c:pt idx="34">
                  <c:v>13.112658605059679</c:v>
                </c:pt>
                <c:pt idx="35">
                  <c:v>13.42947662290814</c:v>
                </c:pt>
                <c:pt idx="36">
                  <c:v>13.973713514954738</c:v>
                </c:pt>
                <c:pt idx="37">
                  <c:v>14.600683825028611</c:v>
                </c:pt>
                <c:pt idx="38">
                  <c:v>14.829671105255727</c:v>
                </c:pt>
                <c:pt idx="39">
                  <c:v>15.380965824432622</c:v>
                </c:pt>
                <c:pt idx="40">
                  <c:v>15.923242208943051</c:v>
                </c:pt>
                <c:pt idx="41">
                  <c:v>16.340438212644486</c:v>
                </c:pt>
                <c:pt idx="42">
                  <c:v>16.619614485798067</c:v>
                </c:pt>
                <c:pt idx="43">
                  <c:v>16.794491758026297</c:v>
                </c:pt>
                <c:pt idx="44">
                  <c:v>17.074844335701613</c:v>
                </c:pt>
                <c:pt idx="45">
                  <c:v>17.40264119575275</c:v>
                </c:pt>
                <c:pt idx="46">
                  <c:v>17.884141846641242</c:v>
                </c:pt>
                <c:pt idx="47">
                  <c:v>18.320158722690124</c:v>
                </c:pt>
                <c:pt idx="48">
                  <c:v>19.207484433570144</c:v>
                </c:pt>
                <c:pt idx="49">
                  <c:v>20.137157107231914</c:v>
                </c:pt>
                <c:pt idx="50">
                  <c:v>20.761774808262359</c:v>
                </c:pt>
                <c:pt idx="51">
                  <c:v>21.450305054972631</c:v>
                </c:pt>
                <c:pt idx="52">
                  <c:v>21.972584262613879</c:v>
                </c:pt>
                <c:pt idx="53">
                  <c:v>21.972584262613879</c:v>
                </c:pt>
                <c:pt idx="54">
                  <c:v>21.984739409338289</c:v>
                </c:pt>
                <c:pt idx="55">
                  <c:v>22.033359996235816</c:v>
                </c:pt>
                <c:pt idx="56">
                  <c:v>22.582302106369283</c:v>
                </c:pt>
                <c:pt idx="57">
                  <c:v>23.501780140842854</c:v>
                </c:pt>
                <c:pt idx="58">
                  <c:v>24.526733480763511</c:v>
                </c:pt>
                <c:pt idx="59">
                  <c:v>25.311328596747117</c:v>
                </c:pt>
                <c:pt idx="60">
                  <c:v>26.351573895450045</c:v>
                </c:pt>
                <c:pt idx="61">
                  <c:v>27.362411581110109</c:v>
                </c:pt>
                <c:pt idx="62">
                  <c:v>28.368544048683333</c:v>
                </c:pt>
                <c:pt idx="63">
                  <c:v>29.357031948430802</c:v>
                </c:pt>
                <c:pt idx="64">
                  <c:v>29.965181386157241</c:v>
                </c:pt>
                <c:pt idx="65">
                  <c:v>30.160055835254639</c:v>
                </c:pt>
                <c:pt idx="66">
                  <c:v>30.368261735598111</c:v>
                </c:pt>
                <c:pt idx="67">
                  <c:v>30.850546589501079</c:v>
                </c:pt>
                <c:pt idx="68">
                  <c:v>31.54417415580545</c:v>
                </c:pt>
                <c:pt idx="69">
                  <c:v>32.109976630750168</c:v>
                </c:pt>
                <c:pt idx="70">
                  <c:v>32.796938471431474</c:v>
                </c:pt>
                <c:pt idx="71">
                  <c:v>33.460766323185737</c:v>
                </c:pt>
                <c:pt idx="72">
                  <c:v>34.208111795981722</c:v>
                </c:pt>
                <c:pt idx="73">
                  <c:v>34.811948117128566</c:v>
                </c:pt>
                <c:pt idx="74">
                  <c:v>35.09504540535454</c:v>
                </c:pt>
                <c:pt idx="75">
                  <c:v>35.959629228814748</c:v>
                </c:pt>
                <c:pt idx="76">
                  <c:v>36.448971909848012</c:v>
                </c:pt>
                <c:pt idx="77">
                  <c:v>36.557976128860219</c:v>
                </c:pt>
                <c:pt idx="78">
                  <c:v>37.145344186703028</c:v>
                </c:pt>
                <c:pt idx="79">
                  <c:v>37.707617748082612</c:v>
                </c:pt>
                <c:pt idx="80">
                  <c:v>38.492604965573463</c:v>
                </c:pt>
                <c:pt idx="81">
                  <c:v>39.309744506657864</c:v>
                </c:pt>
                <c:pt idx="82">
                  <c:v>40.145704920089713</c:v>
                </c:pt>
                <c:pt idx="83">
                  <c:v>41.252999576530357</c:v>
                </c:pt>
                <c:pt idx="84">
                  <c:v>42.467730045954312</c:v>
                </c:pt>
                <c:pt idx="85">
                  <c:v>43.322511331733551</c:v>
                </c:pt>
                <c:pt idx="86">
                  <c:v>43.996141721168783</c:v>
                </c:pt>
                <c:pt idx="87">
                  <c:v>44.788186765789902</c:v>
                </c:pt>
                <c:pt idx="88">
                  <c:v>45.323797424677281</c:v>
                </c:pt>
                <c:pt idx="89">
                  <c:v>45.701783277654897</c:v>
                </c:pt>
                <c:pt idx="90">
                  <c:v>45.745306544958368</c:v>
                </c:pt>
                <c:pt idx="91">
                  <c:v>46.095061089414799</c:v>
                </c:pt>
                <c:pt idx="92">
                  <c:v>46.606361454853413</c:v>
                </c:pt>
                <c:pt idx="93">
                  <c:v>47.441929766778003</c:v>
                </c:pt>
                <c:pt idx="94">
                  <c:v>48.238287927978803</c:v>
                </c:pt>
                <c:pt idx="95">
                  <c:v>49.602016970153215</c:v>
                </c:pt>
                <c:pt idx="96">
                  <c:v>50.425038033846192</c:v>
                </c:pt>
                <c:pt idx="97">
                  <c:v>51.462538621998448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'Reajuste mensal'!$I$1</c:f>
              <c:strCache>
                <c:ptCount val="1"/>
                <c:pt idx="0">
                  <c:v>IST</c:v>
                </c:pt>
              </c:strCache>
            </c:strRef>
          </c:tx>
          <c:spPr>
            <a:ln w="34925">
              <a:prstDash val="sysDot"/>
            </a:ln>
          </c:spPr>
          <c:marker>
            <c:symbol val="none"/>
          </c:marker>
          <c:dLbls>
            <c:dLbl>
              <c:idx val="97"/>
              <c:layout>
                <c:manualLayout>
                  <c:x val="-1.2812770950065685E-7"/>
                  <c:y val="-1.940218570314263E-2"/>
                </c:manualLayout>
              </c:layout>
              <c:tx>
                <c:rich>
                  <a:bodyPr/>
                  <a:lstStyle/>
                  <a:p>
                    <a:pPr>
                      <a:defRPr sz="1200" b="0" u="none">
                        <a:solidFill>
                          <a:schemeClr val="accent3"/>
                        </a:solidFill>
                      </a:defRPr>
                    </a:pPr>
                    <a:r>
                      <a:rPr lang="en-US" b="0" u="none" dirty="0" smtClean="0"/>
                      <a:t>42,39 %</a:t>
                    </a:r>
                    <a:endParaRPr lang="en-US" b="0" u="none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'Reajuste mensal'!$A$2:$A$99</c:f>
              <c:strCache>
                <c:ptCount val="98"/>
                <c:pt idx="0">
                  <c:v>2006.01</c:v>
                </c:pt>
                <c:pt idx="1">
                  <c:v>2006.02</c:v>
                </c:pt>
                <c:pt idx="2">
                  <c:v>2006.03</c:v>
                </c:pt>
                <c:pt idx="3">
                  <c:v>2006.04</c:v>
                </c:pt>
                <c:pt idx="4">
                  <c:v>2006.05</c:v>
                </c:pt>
                <c:pt idx="5">
                  <c:v>2006.06</c:v>
                </c:pt>
                <c:pt idx="6">
                  <c:v>2006.07</c:v>
                </c:pt>
                <c:pt idx="7">
                  <c:v>2006.08</c:v>
                </c:pt>
                <c:pt idx="8">
                  <c:v>2006.09</c:v>
                </c:pt>
                <c:pt idx="9">
                  <c:v>2006.10</c:v>
                </c:pt>
                <c:pt idx="10">
                  <c:v>2006.11</c:v>
                </c:pt>
                <c:pt idx="11">
                  <c:v>2006.12</c:v>
                </c:pt>
                <c:pt idx="12">
                  <c:v>2007.01</c:v>
                </c:pt>
                <c:pt idx="13">
                  <c:v>2007.02</c:v>
                </c:pt>
                <c:pt idx="14">
                  <c:v>2007.03</c:v>
                </c:pt>
                <c:pt idx="15">
                  <c:v>2007.04</c:v>
                </c:pt>
                <c:pt idx="16">
                  <c:v>2007.05</c:v>
                </c:pt>
                <c:pt idx="17">
                  <c:v>2007.06</c:v>
                </c:pt>
                <c:pt idx="18">
                  <c:v>2007.07</c:v>
                </c:pt>
                <c:pt idx="19">
                  <c:v>2007.08</c:v>
                </c:pt>
                <c:pt idx="20">
                  <c:v>2007.09</c:v>
                </c:pt>
                <c:pt idx="21">
                  <c:v>2007.10</c:v>
                </c:pt>
                <c:pt idx="22">
                  <c:v>2007.11</c:v>
                </c:pt>
                <c:pt idx="23">
                  <c:v>2007.12</c:v>
                </c:pt>
                <c:pt idx="24">
                  <c:v>2008.01</c:v>
                </c:pt>
                <c:pt idx="25">
                  <c:v>2008.02</c:v>
                </c:pt>
                <c:pt idx="26">
                  <c:v>2008.03</c:v>
                </c:pt>
                <c:pt idx="27">
                  <c:v>2008.04</c:v>
                </c:pt>
                <c:pt idx="28">
                  <c:v>2008.05</c:v>
                </c:pt>
                <c:pt idx="29">
                  <c:v>2008.06</c:v>
                </c:pt>
                <c:pt idx="30">
                  <c:v>2008.07</c:v>
                </c:pt>
                <c:pt idx="31">
                  <c:v>2008.08</c:v>
                </c:pt>
                <c:pt idx="32">
                  <c:v>2008.09</c:v>
                </c:pt>
                <c:pt idx="33">
                  <c:v>2008.10</c:v>
                </c:pt>
                <c:pt idx="34">
                  <c:v>2008.11</c:v>
                </c:pt>
                <c:pt idx="35">
                  <c:v>2008.12</c:v>
                </c:pt>
                <c:pt idx="36">
                  <c:v>2009.01</c:v>
                </c:pt>
                <c:pt idx="37">
                  <c:v>2009.02</c:v>
                </c:pt>
                <c:pt idx="38">
                  <c:v>2009.03</c:v>
                </c:pt>
                <c:pt idx="39">
                  <c:v>2009.04</c:v>
                </c:pt>
                <c:pt idx="40">
                  <c:v>2009.05</c:v>
                </c:pt>
                <c:pt idx="41">
                  <c:v>2009.06</c:v>
                </c:pt>
                <c:pt idx="42">
                  <c:v>2009.07</c:v>
                </c:pt>
                <c:pt idx="43">
                  <c:v>2009.08</c:v>
                </c:pt>
                <c:pt idx="44">
                  <c:v>2009.09</c:v>
                </c:pt>
                <c:pt idx="45">
                  <c:v>2009.10</c:v>
                </c:pt>
                <c:pt idx="46">
                  <c:v>2009.11</c:v>
                </c:pt>
                <c:pt idx="47">
                  <c:v>2009.12</c:v>
                </c:pt>
                <c:pt idx="48">
                  <c:v>2010.01</c:v>
                </c:pt>
                <c:pt idx="49">
                  <c:v>2010.02</c:v>
                </c:pt>
                <c:pt idx="50">
                  <c:v>2010.03</c:v>
                </c:pt>
                <c:pt idx="51">
                  <c:v>2010.04</c:v>
                </c:pt>
                <c:pt idx="52">
                  <c:v>2010.05</c:v>
                </c:pt>
                <c:pt idx="53">
                  <c:v>2010.06</c:v>
                </c:pt>
                <c:pt idx="54">
                  <c:v>2010.07</c:v>
                </c:pt>
                <c:pt idx="55">
                  <c:v>2010.08</c:v>
                </c:pt>
                <c:pt idx="56">
                  <c:v>2010.09</c:v>
                </c:pt>
                <c:pt idx="57">
                  <c:v>2010.10</c:v>
                </c:pt>
                <c:pt idx="58">
                  <c:v>2010.11</c:v>
                </c:pt>
                <c:pt idx="59">
                  <c:v>2010.12</c:v>
                </c:pt>
                <c:pt idx="60">
                  <c:v>2011.01</c:v>
                </c:pt>
                <c:pt idx="61">
                  <c:v>2011.02</c:v>
                </c:pt>
                <c:pt idx="62">
                  <c:v>2011.03</c:v>
                </c:pt>
                <c:pt idx="63">
                  <c:v>2011.04</c:v>
                </c:pt>
                <c:pt idx="64">
                  <c:v>2011.05</c:v>
                </c:pt>
                <c:pt idx="65">
                  <c:v>2011.06</c:v>
                </c:pt>
                <c:pt idx="66">
                  <c:v>2011.07</c:v>
                </c:pt>
                <c:pt idx="67">
                  <c:v>2011.08</c:v>
                </c:pt>
                <c:pt idx="68">
                  <c:v>2011.09</c:v>
                </c:pt>
                <c:pt idx="69">
                  <c:v>2011.10</c:v>
                </c:pt>
                <c:pt idx="70">
                  <c:v>2011.11</c:v>
                </c:pt>
                <c:pt idx="71">
                  <c:v>2011.12</c:v>
                </c:pt>
                <c:pt idx="72">
                  <c:v>2012.01</c:v>
                </c:pt>
                <c:pt idx="73">
                  <c:v>2012.02</c:v>
                </c:pt>
                <c:pt idx="74">
                  <c:v>2012.03</c:v>
                </c:pt>
                <c:pt idx="75">
                  <c:v>2012.04</c:v>
                </c:pt>
                <c:pt idx="76">
                  <c:v>2012.05</c:v>
                </c:pt>
                <c:pt idx="77">
                  <c:v>2012.06</c:v>
                </c:pt>
                <c:pt idx="78">
                  <c:v>2012.07</c:v>
                </c:pt>
                <c:pt idx="79">
                  <c:v>2012.08</c:v>
                </c:pt>
                <c:pt idx="80">
                  <c:v>2012.09</c:v>
                </c:pt>
                <c:pt idx="81">
                  <c:v>2012.10</c:v>
                </c:pt>
                <c:pt idx="82">
                  <c:v>2012.11</c:v>
                </c:pt>
                <c:pt idx="83">
                  <c:v>2012.12</c:v>
                </c:pt>
                <c:pt idx="84">
                  <c:v>2013.01</c:v>
                </c:pt>
                <c:pt idx="85">
                  <c:v>2013.02</c:v>
                </c:pt>
                <c:pt idx="86">
                  <c:v>2013.03</c:v>
                </c:pt>
                <c:pt idx="87">
                  <c:v>2013.04</c:v>
                </c:pt>
                <c:pt idx="88">
                  <c:v>2013.05</c:v>
                </c:pt>
                <c:pt idx="89">
                  <c:v>2013.06</c:v>
                </c:pt>
                <c:pt idx="90">
                  <c:v>2013.07</c:v>
                </c:pt>
                <c:pt idx="91">
                  <c:v>2013.08</c:v>
                </c:pt>
                <c:pt idx="92">
                  <c:v>2013.09</c:v>
                </c:pt>
                <c:pt idx="93">
                  <c:v>2013.10</c:v>
                </c:pt>
                <c:pt idx="94">
                  <c:v>2013.11</c:v>
                </c:pt>
                <c:pt idx="95">
                  <c:v>2013.12</c:v>
                </c:pt>
                <c:pt idx="96">
                  <c:v>2014.01</c:v>
                </c:pt>
                <c:pt idx="97">
                  <c:v>2014.02</c:v>
                </c:pt>
              </c:strCache>
            </c:strRef>
          </c:cat>
          <c:val>
            <c:numRef>
              <c:f>'Reajuste mensal'!$I$2:$I$99</c:f>
              <c:numCache>
                <c:formatCode>0.00</c:formatCode>
                <c:ptCount val="98"/>
                <c:pt idx="0">
                  <c:v>0</c:v>
                </c:pt>
                <c:pt idx="1">
                  <c:v>4.274636869610049E-3</c:v>
                </c:pt>
                <c:pt idx="2">
                  <c:v>0.28212603339348163</c:v>
                </c:pt>
                <c:pt idx="3">
                  <c:v>0.51979584334311824</c:v>
                </c:pt>
                <c:pt idx="4">
                  <c:v>0.78738811137995413</c:v>
                </c:pt>
                <c:pt idx="5">
                  <c:v>1.1344886251912953</c:v>
                </c:pt>
                <c:pt idx="6">
                  <c:v>1.4012259658542092</c:v>
                </c:pt>
                <c:pt idx="7">
                  <c:v>1.4892834853679204</c:v>
                </c:pt>
                <c:pt idx="8">
                  <c:v>1.6901914182390243</c:v>
                </c:pt>
                <c:pt idx="9">
                  <c:v>1.9235865913190651</c:v>
                </c:pt>
                <c:pt idx="10">
                  <c:v>2.192888714103745</c:v>
                </c:pt>
                <c:pt idx="11">
                  <c:v>2.6066735630808182</c:v>
                </c:pt>
                <c:pt idx="12">
                  <c:v>2.8375039540391072</c:v>
                </c:pt>
                <c:pt idx="13">
                  <c:v>3.0914173840932193</c:v>
                </c:pt>
                <c:pt idx="14">
                  <c:v>3.3231027024254445</c:v>
                </c:pt>
                <c:pt idx="15">
                  <c:v>3.5111867246877324</c:v>
                </c:pt>
                <c:pt idx="16">
                  <c:v>3.7197890039241059</c:v>
                </c:pt>
                <c:pt idx="17">
                  <c:v>3.9625883781172888</c:v>
                </c:pt>
                <c:pt idx="18">
                  <c:v>4.1250245791620017</c:v>
                </c:pt>
                <c:pt idx="19">
                  <c:v>4.4302336516512923</c:v>
                </c:pt>
                <c:pt idx="20">
                  <c:v>4.6636288247313473</c:v>
                </c:pt>
                <c:pt idx="21">
                  <c:v>4.9260915285246512</c:v>
                </c:pt>
                <c:pt idx="22">
                  <c:v>5.2295907462660978</c:v>
                </c:pt>
                <c:pt idx="23">
                  <c:v>5.8596722208448426</c:v>
                </c:pt>
                <c:pt idx="24">
                  <c:v>6.1349588352469482</c:v>
                </c:pt>
                <c:pt idx="25">
                  <c:v>6.5684070138241708</c:v>
                </c:pt>
                <c:pt idx="26">
                  <c:v>7.0326325778625005</c:v>
                </c:pt>
                <c:pt idx="27">
                  <c:v>7.5378946558490014</c:v>
                </c:pt>
                <c:pt idx="28">
                  <c:v>8.3449460968290765</c:v>
                </c:pt>
                <c:pt idx="29">
                  <c:v>9.2357804204532954</c:v>
                </c:pt>
                <c:pt idx="30">
                  <c:v>10.267677760774234</c:v>
                </c:pt>
                <c:pt idx="31">
                  <c:v>10.932811257683667</c:v>
                </c:pt>
                <c:pt idx="32">
                  <c:v>11.432088844052714</c:v>
                </c:pt>
                <c:pt idx="33">
                  <c:v>12.22375159230225</c:v>
                </c:pt>
                <c:pt idx="34">
                  <c:v>12.512717044687065</c:v>
                </c:pt>
                <c:pt idx="35">
                  <c:v>12.799117714950128</c:v>
                </c:pt>
                <c:pt idx="36">
                  <c:v>13.167591413109477</c:v>
                </c:pt>
                <c:pt idx="37">
                  <c:v>13.570262206225593</c:v>
                </c:pt>
                <c:pt idx="38">
                  <c:v>13.469380776103066</c:v>
                </c:pt>
                <c:pt idx="39">
                  <c:v>13.495028597320655</c:v>
                </c:pt>
                <c:pt idx="40">
                  <c:v>13.744667390505171</c:v>
                </c:pt>
                <c:pt idx="41">
                  <c:v>13.842984038505946</c:v>
                </c:pt>
                <c:pt idx="42">
                  <c:v>14.069539792594625</c:v>
                </c:pt>
                <c:pt idx="43">
                  <c:v>14.05757080935976</c:v>
                </c:pt>
                <c:pt idx="44">
                  <c:v>14.283271636074502</c:v>
                </c:pt>
                <c:pt idx="45">
                  <c:v>14.502987971171848</c:v>
                </c:pt>
                <c:pt idx="46">
                  <c:v>14.870606741957289</c:v>
                </c:pt>
                <c:pt idx="47">
                  <c:v>15.121955389889649</c:v>
                </c:pt>
                <c:pt idx="48">
                  <c:v>15.8110268532688</c:v>
                </c:pt>
                <c:pt idx="49">
                  <c:v>16.706990741136551</c:v>
                </c:pt>
                <c:pt idx="50">
                  <c:v>17.218237310740463</c:v>
                </c:pt>
                <c:pt idx="51">
                  <c:v>17.841479366327832</c:v>
                </c:pt>
                <c:pt idx="52">
                  <c:v>18.510032572732953</c:v>
                </c:pt>
                <c:pt idx="53">
                  <c:v>18.894749890996749</c:v>
                </c:pt>
                <c:pt idx="54">
                  <c:v>19.039232617189185</c:v>
                </c:pt>
                <c:pt idx="55">
                  <c:v>19.194829399242536</c:v>
                </c:pt>
                <c:pt idx="56">
                  <c:v>19.541929913053906</c:v>
                </c:pt>
                <c:pt idx="57">
                  <c:v>20.238695722798354</c:v>
                </c:pt>
                <c:pt idx="58">
                  <c:v>21.034633107917486</c:v>
                </c:pt>
                <c:pt idx="59">
                  <c:v>21.626242850669826</c:v>
                </c:pt>
                <c:pt idx="60">
                  <c:v>22.376014157597311</c:v>
                </c:pt>
                <c:pt idx="61">
                  <c:v>23.100137643307207</c:v>
                </c:pt>
                <c:pt idx="62">
                  <c:v>23.961904436218148</c:v>
                </c:pt>
                <c:pt idx="63">
                  <c:v>24.625328078379738</c:v>
                </c:pt>
                <c:pt idx="64">
                  <c:v>25.209243474766808</c:v>
                </c:pt>
                <c:pt idx="65">
                  <c:v>25.39390778753345</c:v>
                </c:pt>
                <c:pt idx="66">
                  <c:v>25.487949798664616</c:v>
                </c:pt>
                <c:pt idx="67">
                  <c:v>25.906009284511271</c:v>
                </c:pt>
                <c:pt idx="68">
                  <c:v>26.240285887713853</c:v>
                </c:pt>
                <c:pt idx="69">
                  <c:v>26.619018714360209</c:v>
                </c:pt>
                <c:pt idx="70">
                  <c:v>27.192674982260286</c:v>
                </c:pt>
                <c:pt idx="71">
                  <c:v>27.584231719515458</c:v>
                </c:pt>
                <c:pt idx="72">
                  <c:v>28.189520300250507</c:v>
                </c:pt>
                <c:pt idx="73">
                  <c:v>28.493019517991939</c:v>
                </c:pt>
                <c:pt idx="74">
                  <c:v>28.711880925715377</c:v>
                </c:pt>
                <c:pt idx="75">
                  <c:v>29.407791808085904</c:v>
                </c:pt>
                <c:pt idx="76">
                  <c:v>29.870307517376403</c:v>
                </c:pt>
                <c:pt idx="77">
                  <c:v>29.999401550838257</c:v>
                </c:pt>
                <c:pt idx="78">
                  <c:v>30.617514042182137</c:v>
                </c:pt>
                <c:pt idx="79">
                  <c:v>31.202284365943115</c:v>
                </c:pt>
                <c:pt idx="80">
                  <c:v>31.869982644974328</c:v>
                </c:pt>
                <c:pt idx="81">
                  <c:v>32.389778488317404</c:v>
                </c:pt>
                <c:pt idx="82">
                  <c:v>32.993357214304666</c:v>
                </c:pt>
                <c:pt idx="83">
                  <c:v>33.785019962554173</c:v>
                </c:pt>
                <c:pt idx="84">
                  <c:v>34.701502107395982</c:v>
                </c:pt>
                <c:pt idx="85">
                  <c:v>34.917798732997653</c:v>
                </c:pt>
                <c:pt idx="86">
                  <c:v>35.503423984132581</c:v>
                </c:pt>
                <c:pt idx="87">
                  <c:v>36.04031837495404</c:v>
                </c:pt>
                <c:pt idx="88">
                  <c:v>36.141199805076553</c:v>
                </c:pt>
                <c:pt idx="89">
                  <c:v>36.831126195829683</c:v>
                </c:pt>
                <c:pt idx="90">
                  <c:v>36.836255760073186</c:v>
                </c:pt>
                <c:pt idx="91">
                  <c:v>37.261154664911231</c:v>
                </c:pt>
                <c:pt idx="92">
                  <c:v>37.927998016568495</c:v>
                </c:pt>
                <c:pt idx="93">
                  <c:v>38.811992921201352</c:v>
                </c:pt>
                <c:pt idx="94">
                  <c:v>39.566038864998433</c:v>
                </c:pt>
                <c:pt idx="95">
                  <c:v>40.491070283579404</c:v>
                </c:pt>
                <c:pt idx="96">
                  <c:v>41.498174730056689</c:v>
                </c:pt>
                <c:pt idx="97">
                  <c:v>42.388154126307001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'Reajuste mensal'!$J$1</c:f>
              <c:strCache>
                <c:ptCount val="1"/>
                <c:pt idx="0">
                  <c:v>Reajuste</c:v>
                </c:pt>
              </c:strCache>
            </c:strRef>
          </c:tx>
          <c:spPr>
            <a:ln w="34925"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97"/>
              <c:tx>
                <c:rich>
                  <a:bodyPr/>
                  <a:lstStyle/>
                  <a:p>
                    <a:r>
                      <a:rPr lang="en-US" u="sng" dirty="0" smtClean="0"/>
                      <a:t>9,47 %*</a:t>
                    </a:r>
                    <a:endParaRPr lang="en-US" u="sng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1200" b="1">
                    <a:solidFill>
                      <a:sysClr val="windowText" lastClr="000000"/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'Reajuste mensal'!$A$2:$A$99</c:f>
              <c:strCache>
                <c:ptCount val="98"/>
                <c:pt idx="0">
                  <c:v>2006.01</c:v>
                </c:pt>
                <c:pt idx="1">
                  <c:v>2006.02</c:v>
                </c:pt>
                <c:pt idx="2">
                  <c:v>2006.03</c:v>
                </c:pt>
                <c:pt idx="3">
                  <c:v>2006.04</c:v>
                </c:pt>
                <c:pt idx="4">
                  <c:v>2006.05</c:v>
                </c:pt>
                <c:pt idx="5">
                  <c:v>2006.06</c:v>
                </c:pt>
                <c:pt idx="6">
                  <c:v>2006.07</c:v>
                </c:pt>
                <c:pt idx="7">
                  <c:v>2006.08</c:v>
                </c:pt>
                <c:pt idx="8">
                  <c:v>2006.09</c:v>
                </c:pt>
                <c:pt idx="9">
                  <c:v>2006.10</c:v>
                </c:pt>
                <c:pt idx="10">
                  <c:v>2006.11</c:v>
                </c:pt>
                <c:pt idx="11">
                  <c:v>2006.12</c:v>
                </c:pt>
                <c:pt idx="12">
                  <c:v>2007.01</c:v>
                </c:pt>
                <c:pt idx="13">
                  <c:v>2007.02</c:v>
                </c:pt>
                <c:pt idx="14">
                  <c:v>2007.03</c:v>
                </c:pt>
                <c:pt idx="15">
                  <c:v>2007.04</c:v>
                </c:pt>
                <c:pt idx="16">
                  <c:v>2007.05</c:v>
                </c:pt>
                <c:pt idx="17">
                  <c:v>2007.06</c:v>
                </c:pt>
                <c:pt idx="18">
                  <c:v>2007.07</c:v>
                </c:pt>
                <c:pt idx="19">
                  <c:v>2007.08</c:v>
                </c:pt>
                <c:pt idx="20">
                  <c:v>2007.09</c:v>
                </c:pt>
                <c:pt idx="21">
                  <c:v>2007.10</c:v>
                </c:pt>
                <c:pt idx="22">
                  <c:v>2007.11</c:v>
                </c:pt>
                <c:pt idx="23">
                  <c:v>2007.12</c:v>
                </c:pt>
                <c:pt idx="24">
                  <c:v>2008.01</c:v>
                </c:pt>
                <c:pt idx="25">
                  <c:v>2008.02</c:v>
                </c:pt>
                <c:pt idx="26">
                  <c:v>2008.03</c:v>
                </c:pt>
                <c:pt idx="27">
                  <c:v>2008.04</c:v>
                </c:pt>
                <c:pt idx="28">
                  <c:v>2008.05</c:v>
                </c:pt>
                <c:pt idx="29">
                  <c:v>2008.06</c:v>
                </c:pt>
                <c:pt idx="30">
                  <c:v>2008.07</c:v>
                </c:pt>
                <c:pt idx="31">
                  <c:v>2008.08</c:v>
                </c:pt>
                <c:pt idx="32">
                  <c:v>2008.09</c:v>
                </c:pt>
                <c:pt idx="33">
                  <c:v>2008.10</c:v>
                </c:pt>
                <c:pt idx="34">
                  <c:v>2008.11</c:v>
                </c:pt>
                <c:pt idx="35">
                  <c:v>2008.12</c:v>
                </c:pt>
                <c:pt idx="36">
                  <c:v>2009.01</c:v>
                </c:pt>
                <c:pt idx="37">
                  <c:v>2009.02</c:v>
                </c:pt>
                <c:pt idx="38">
                  <c:v>2009.03</c:v>
                </c:pt>
                <c:pt idx="39">
                  <c:v>2009.04</c:v>
                </c:pt>
                <c:pt idx="40">
                  <c:v>2009.05</c:v>
                </c:pt>
                <c:pt idx="41">
                  <c:v>2009.06</c:v>
                </c:pt>
                <c:pt idx="42">
                  <c:v>2009.07</c:v>
                </c:pt>
                <c:pt idx="43">
                  <c:v>2009.08</c:v>
                </c:pt>
                <c:pt idx="44">
                  <c:v>2009.09</c:v>
                </c:pt>
                <c:pt idx="45">
                  <c:v>2009.10</c:v>
                </c:pt>
                <c:pt idx="46">
                  <c:v>2009.11</c:v>
                </c:pt>
                <c:pt idx="47">
                  <c:v>2009.12</c:v>
                </c:pt>
                <c:pt idx="48">
                  <c:v>2010.01</c:v>
                </c:pt>
                <c:pt idx="49">
                  <c:v>2010.02</c:v>
                </c:pt>
                <c:pt idx="50">
                  <c:v>2010.03</c:v>
                </c:pt>
                <c:pt idx="51">
                  <c:v>2010.04</c:v>
                </c:pt>
                <c:pt idx="52">
                  <c:v>2010.05</c:v>
                </c:pt>
                <c:pt idx="53">
                  <c:v>2010.06</c:v>
                </c:pt>
                <c:pt idx="54">
                  <c:v>2010.07</c:v>
                </c:pt>
                <c:pt idx="55">
                  <c:v>2010.08</c:v>
                </c:pt>
                <c:pt idx="56">
                  <c:v>2010.09</c:v>
                </c:pt>
                <c:pt idx="57">
                  <c:v>2010.10</c:v>
                </c:pt>
                <c:pt idx="58">
                  <c:v>2010.11</c:v>
                </c:pt>
                <c:pt idx="59">
                  <c:v>2010.12</c:v>
                </c:pt>
                <c:pt idx="60">
                  <c:v>2011.01</c:v>
                </c:pt>
                <c:pt idx="61">
                  <c:v>2011.02</c:v>
                </c:pt>
                <c:pt idx="62">
                  <c:v>2011.03</c:v>
                </c:pt>
                <c:pt idx="63">
                  <c:v>2011.04</c:v>
                </c:pt>
                <c:pt idx="64">
                  <c:v>2011.05</c:v>
                </c:pt>
                <c:pt idx="65">
                  <c:v>2011.06</c:v>
                </c:pt>
                <c:pt idx="66">
                  <c:v>2011.07</c:v>
                </c:pt>
                <c:pt idx="67">
                  <c:v>2011.08</c:v>
                </c:pt>
                <c:pt idx="68">
                  <c:v>2011.09</c:v>
                </c:pt>
                <c:pt idx="69">
                  <c:v>2011.10</c:v>
                </c:pt>
                <c:pt idx="70">
                  <c:v>2011.11</c:v>
                </c:pt>
                <c:pt idx="71">
                  <c:v>2011.12</c:v>
                </c:pt>
                <c:pt idx="72">
                  <c:v>2012.01</c:v>
                </c:pt>
                <c:pt idx="73">
                  <c:v>2012.02</c:v>
                </c:pt>
                <c:pt idx="74">
                  <c:v>2012.03</c:v>
                </c:pt>
                <c:pt idx="75">
                  <c:v>2012.04</c:v>
                </c:pt>
                <c:pt idx="76">
                  <c:v>2012.05</c:v>
                </c:pt>
                <c:pt idx="77">
                  <c:v>2012.06</c:v>
                </c:pt>
                <c:pt idx="78">
                  <c:v>2012.07</c:v>
                </c:pt>
                <c:pt idx="79">
                  <c:v>2012.08</c:v>
                </c:pt>
                <c:pt idx="80">
                  <c:v>2012.09</c:v>
                </c:pt>
                <c:pt idx="81">
                  <c:v>2012.10</c:v>
                </c:pt>
                <c:pt idx="82">
                  <c:v>2012.11</c:v>
                </c:pt>
                <c:pt idx="83">
                  <c:v>2012.12</c:v>
                </c:pt>
                <c:pt idx="84">
                  <c:v>2013.01</c:v>
                </c:pt>
                <c:pt idx="85">
                  <c:v>2013.02</c:v>
                </c:pt>
                <c:pt idx="86">
                  <c:v>2013.03</c:v>
                </c:pt>
                <c:pt idx="87">
                  <c:v>2013.04</c:v>
                </c:pt>
                <c:pt idx="88">
                  <c:v>2013.05</c:v>
                </c:pt>
                <c:pt idx="89">
                  <c:v>2013.06</c:v>
                </c:pt>
                <c:pt idx="90">
                  <c:v>2013.07</c:v>
                </c:pt>
                <c:pt idx="91">
                  <c:v>2013.08</c:v>
                </c:pt>
                <c:pt idx="92">
                  <c:v>2013.09</c:v>
                </c:pt>
                <c:pt idx="93">
                  <c:v>2013.10</c:v>
                </c:pt>
                <c:pt idx="94">
                  <c:v>2013.11</c:v>
                </c:pt>
                <c:pt idx="95">
                  <c:v>2013.12</c:v>
                </c:pt>
                <c:pt idx="96">
                  <c:v>2014.01</c:v>
                </c:pt>
                <c:pt idx="97">
                  <c:v>2014.02</c:v>
                </c:pt>
              </c:strCache>
            </c:strRef>
          </c:cat>
          <c:val>
            <c:numRef>
              <c:f>'Reajuste mensal'!$J$2:$J$99</c:f>
              <c:numCache>
                <c:formatCode>0.00</c:formatCode>
                <c:ptCount val="9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-0.41</c:v>
                </c:pt>
                <c:pt idx="7">
                  <c:v>-0.41</c:v>
                </c:pt>
                <c:pt idx="8">
                  <c:v>-0.41</c:v>
                </c:pt>
                <c:pt idx="9">
                  <c:v>-0.41</c:v>
                </c:pt>
                <c:pt idx="10">
                  <c:v>-0.41</c:v>
                </c:pt>
                <c:pt idx="11">
                  <c:v>-0.41</c:v>
                </c:pt>
                <c:pt idx="12">
                  <c:v>-0.41</c:v>
                </c:pt>
                <c:pt idx="13">
                  <c:v>-0.41</c:v>
                </c:pt>
                <c:pt idx="14">
                  <c:v>-0.41</c:v>
                </c:pt>
                <c:pt idx="15">
                  <c:v>-0.41</c:v>
                </c:pt>
                <c:pt idx="16">
                  <c:v>-0.41</c:v>
                </c:pt>
                <c:pt idx="17">
                  <c:v>-0.41</c:v>
                </c:pt>
                <c:pt idx="18">
                  <c:v>1.7</c:v>
                </c:pt>
                <c:pt idx="19">
                  <c:v>1.7</c:v>
                </c:pt>
                <c:pt idx="20">
                  <c:v>1.7</c:v>
                </c:pt>
                <c:pt idx="21">
                  <c:v>1.7</c:v>
                </c:pt>
                <c:pt idx="22">
                  <c:v>1.7</c:v>
                </c:pt>
                <c:pt idx="23">
                  <c:v>1.7</c:v>
                </c:pt>
                <c:pt idx="24">
                  <c:v>1.7</c:v>
                </c:pt>
                <c:pt idx="25">
                  <c:v>1.7</c:v>
                </c:pt>
                <c:pt idx="26">
                  <c:v>1.7</c:v>
                </c:pt>
                <c:pt idx="27">
                  <c:v>1.7</c:v>
                </c:pt>
                <c:pt idx="28">
                  <c:v>1.7</c:v>
                </c:pt>
                <c:pt idx="29">
                  <c:v>1.7</c:v>
                </c:pt>
                <c:pt idx="30">
                  <c:v>4.66</c:v>
                </c:pt>
                <c:pt idx="31">
                  <c:v>4.66</c:v>
                </c:pt>
                <c:pt idx="32">
                  <c:v>4.66</c:v>
                </c:pt>
                <c:pt idx="33">
                  <c:v>4.66</c:v>
                </c:pt>
                <c:pt idx="34">
                  <c:v>4.66</c:v>
                </c:pt>
                <c:pt idx="35">
                  <c:v>4.66</c:v>
                </c:pt>
                <c:pt idx="36">
                  <c:v>4.66</c:v>
                </c:pt>
                <c:pt idx="37">
                  <c:v>4.66</c:v>
                </c:pt>
                <c:pt idx="38">
                  <c:v>4.66</c:v>
                </c:pt>
                <c:pt idx="39">
                  <c:v>4.66</c:v>
                </c:pt>
                <c:pt idx="40">
                  <c:v>4.66</c:v>
                </c:pt>
                <c:pt idx="41">
                  <c:v>4.66</c:v>
                </c:pt>
                <c:pt idx="42">
                  <c:v>4.66</c:v>
                </c:pt>
                <c:pt idx="43">
                  <c:v>4.66</c:v>
                </c:pt>
                <c:pt idx="44">
                  <c:v>5.6360000000000001</c:v>
                </c:pt>
                <c:pt idx="45">
                  <c:v>5.6360000000000001</c:v>
                </c:pt>
                <c:pt idx="46">
                  <c:v>5.6360000000000001</c:v>
                </c:pt>
                <c:pt idx="47">
                  <c:v>5.6360000000000001</c:v>
                </c:pt>
                <c:pt idx="48">
                  <c:v>5.6360000000000001</c:v>
                </c:pt>
                <c:pt idx="49">
                  <c:v>5.6360000000000001</c:v>
                </c:pt>
                <c:pt idx="50">
                  <c:v>5.6360000000000001</c:v>
                </c:pt>
                <c:pt idx="51">
                  <c:v>5.6360000000000001</c:v>
                </c:pt>
                <c:pt idx="52">
                  <c:v>5.6360000000000001</c:v>
                </c:pt>
                <c:pt idx="53">
                  <c:v>5.6360000000000001</c:v>
                </c:pt>
                <c:pt idx="54">
                  <c:v>5.6360000000000001</c:v>
                </c:pt>
                <c:pt idx="55">
                  <c:v>5.6360000000000001</c:v>
                </c:pt>
                <c:pt idx="56">
                  <c:v>5.6360000000000001</c:v>
                </c:pt>
                <c:pt idx="57">
                  <c:v>6.2949999999999999</c:v>
                </c:pt>
                <c:pt idx="58">
                  <c:v>6.2949999999999999</c:v>
                </c:pt>
                <c:pt idx="59">
                  <c:v>6.2949999999999999</c:v>
                </c:pt>
                <c:pt idx="60">
                  <c:v>6.2949999999999999</c:v>
                </c:pt>
                <c:pt idx="61">
                  <c:v>6.2949999999999999</c:v>
                </c:pt>
                <c:pt idx="62">
                  <c:v>6.2949999999999999</c:v>
                </c:pt>
                <c:pt idx="63">
                  <c:v>6.2949999999999999</c:v>
                </c:pt>
                <c:pt idx="64">
                  <c:v>6.2949999999999999</c:v>
                </c:pt>
                <c:pt idx="65">
                  <c:v>6.2949999999999999</c:v>
                </c:pt>
                <c:pt idx="66">
                  <c:v>6.2949999999999999</c:v>
                </c:pt>
                <c:pt idx="67">
                  <c:v>6.2949999999999999</c:v>
                </c:pt>
                <c:pt idx="68">
                  <c:v>8.2639999999999993</c:v>
                </c:pt>
                <c:pt idx="69">
                  <c:v>8.2639999999999993</c:v>
                </c:pt>
                <c:pt idx="70">
                  <c:v>8.2639999999999993</c:v>
                </c:pt>
                <c:pt idx="71">
                  <c:v>8.2639999999999993</c:v>
                </c:pt>
                <c:pt idx="72">
                  <c:v>8.2639999999999993</c:v>
                </c:pt>
                <c:pt idx="73">
                  <c:v>8.2639999999999993</c:v>
                </c:pt>
                <c:pt idx="74">
                  <c:v>8.2639999999999993</c:v>
                </c:pt>
                <c:pt idx="75">
                  <c:v>8.2639999999999993</c:v>
                </c:pt>
                <c:pt idx="76">
                  <c:v>8.2639999999999993</c:v>
                </c:pt>
                <c:pt idx="77">
                  <c:v>8.2639999999999993</c:v>
                </c:pt>
                <c:pt idx="78">
                  <c:v>8.2639999999999993</c:v>
                </c:pt>
                <c:pt idx="79">
                  <c:v>8.2639999999999993</c:v>
                </c:pt>
                <c:pt idx="80">
                  <c:v>8.2639999999999993</c:v>
                </c:pt>
                <c:pt idx="81">
                  <c:v>8.2639999999999993</c:v>
                </c:pt>
                <c:pt idx="82">
                  <c:v>8.2639999999999993</c:v>
                </c:pt>
                <c:pt idx="83">
                  <c:v>8.2639999999999993</c:v>
                </c:pt>
                <c:pt idx="84">
                  <c:v>8.2639999999999993</c:v>
                </c:pt>
                <c:pt idx="85">
                  <c:v>8.8179999999999996</c:v>
                </c:pt>
                <c:pt idx="86">
                  <c:v>8.8179999999999996</c:v>
                </c:pt>
                <c:pt idx="87">
                  <c:v>8.8179999999999996</c:v>
                </c:pt>
                <c:pt idx="88">
                  <c:v>8.8179999999999996</c:v>
                </c:pt>
                <c:pt idx="89">
                  <c:v>8.8179999999999996</c:v>
                </c:pt>
                <c:pt idx="90">
                  <c:v>8.8179999999999996</c:v>
                </c:pt>
                <c:pt idx="91">
                  <c:v>8.8179999999999996</c:v>
                </c:pt>
                <c:pt idx="92">
                  <c:v>8.8179999999999996</c:v>
                </c:pt>
                <c:pt idx="93">
                  <c:v>8.8179999999999996</c:v>
                </c:pt>
                <c:pt idx="94">
                  <c:v>8.8179999999999996</c:v>
                </c:pt>
                <c:pt idx="95">
                  <c:v>8.8179999999999996</c:v>
                </c:pt>
                <c:pt idx="96">
                  <c:v>8.8179999999999996</c:v>
                </c:pt>
                <c:pt idx="97">
                  <c:v>9.4689999999999994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261504"/>
        <c:axId val="124263040"/>
      </c:lineChart>
      <c:catAx>
        <c:axId val="124261504"/>
        <c:scaling>
          <c:orientation val="minMax"/>
        </c:scaling>
        <c:delete val="0"/>
        <c:axPos val="b"/>
        <c:majorTickMark val="none"/>
        <c:minorTickMark val="none"/>
        <c:tickLblPos val="low"/>
        <c:txPr>
          <a:bodyPr/>
          <a:lstStyle/>
          <a:p>
            <a:pPr>
              <a:defRPr sz="1200" b="0"/>
            </a:pPr>
            <a:endParaRPr lang="pt-BR"/>
          </a:p>
        </c:txPr>
        <c:crossAx val="124263040"/>
        <c:crosses val="autoZero"/>
        <c:auto val="1"/>
        <c:lblAlgn val="ctr"/>
        <c:lblOffset val="100"/>
        <c:tickLblSkip val="12"/>
        <c:tickMarkSkip val="1"/>
        <c:noMultiLvlLbl val="0"/>
      </c:catAx>
      <c:valAx>
        <c:axId val="12426304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/>
                </a:pPr>
                <a:r>
                  <a:rPr lang="pt-BR" sz="1200"/>
                  <a:t>%</a:t>
                </a:r>
              </a:p>
            </c:rich>
          </c:tx>
          <c:layout>
            <c:manualLayout>
              <c:xMode val="edge"/>
              <c:yMode val="edge"/>
              <c:x val="9.1096169398589711E-3"/>
              <c:y val="0.424738851085429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242615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683741985641932"/>
          <c:y val="0.92475834678596014"/>
          <c:w val="0.47245335934332894"/>
          <c:h val="4.358562075467768E-2"/>
        </c:manualLayout>
      </c:layout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pt-BR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290496"/>
        <c:axId val="141312768"/>
      </c:barChart>
      <c:catAx>
        <c:axId val="141290496"/>
        <c:scaling>
          <c:orientation val="minMax"/>
        </c:scaling>
        <c:delete val="0"/>
        <c:axPos val="b"/>
        <c:majorTickMark val="out"/>
        <c:minorTickMark val="none"/>
        <c:tickLblPos val="nextTo"/>
        <c:crossAx val="141312768"/>
        <c:crosses val="autoZero"/>
        <c:auto val="1"/>
        <c:lblAlgn val="ctr"/>
        <c:lblOffset val="100"/>
        <c:noMultiLvlLbl val="0"/>
      </c:catAx>
      <c:valAx>
        <c:axId val="141312768"/>
        <c:scaling>
          <c:orientation val="minMax"/>
          <c:min val="20000000000"/>
        </c:scaling>
        <c:delete val="0"/>
        <c:axPos val="l"/>
        <c:majorGridlines/>
        <c:numFmt formatCode="#,##0_);[Red]\(#,##0\)" sourceLinked="0"/>
        <c:majorTickMark val="out"/>
        <c:minorTickMark val="none"/>
        <c:tickLblPos val="nextTo"/>
        <c:crossAx val="141290496"/>
        <c:crosses val="autoZero"/>
        <c:crossBetween val="between"/>
        <c:dispUnits>
          <c:builtInUnit val="billions"/>
          <c:dispUnitsLbl>
            <c:tx>
              <c:rich>
                <a:bodyPr/>
                <a:lstStyle/>
                <a:p>
                  <a:pPr>
                    <a:defRPr/>
                  </a:pPr>
                  <a:r>
                    <a:rPr lang="pt-BR"/>
                    <a:t>Bilhões de Reais (R$)</a:t>
                  </a:r>
                </a:p>
              </c:rich>
            </c:tx>
          </c:dispUnitsLbl>
        </c:dispUnits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pt-BR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0.02644</cdr:x>
      <cdr:y>0.96172</cdr:y>
    </cdr:from>
    <cdr:to>
      <cdr:x>0.2715</cdr:x>
      <cdr:y>0.99343</cdr:y>
    </cdr:to>
    <cdr:sp macro="" textlink="">
      <cdr:nvSpPr>
        <cdr:cNvPr id="2" name="CaixaDeTexto 2"/>
        <cdr:cNvSpPr txBox="1"/>
      </cdr:nvSpPr>
      <cdr:spPr>
        <a:xfrm xmlns:a="http://schemas.openxmlformats.org/drawingml/2006/main">
          <a:off x="254907" y="5777139"/>
          <a:ext cx="2362200" cy="190499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 dirty="0"/>
            <a:t>Fonte: SMP-ANATEL</a:t>
          </a:r>
        </a:p>
      </cdr:txBody>
    </cdr:sp>
  </cdr:relSizeAnchor>
  <cdr:relSizeAnchor xmlns:cdr="http://schemas.openxmlformats.org/drawingml/2006/chartDrawing">
    <cdr:from>
      <cdr:x>0.94536</cdr:x>
      <cdr:y>0.22264</cdr:y>
    </cdr:from>
    <cdr:to>
      <cdr:x>0.9671</cdr:x>
      <cdr:y>0.77736</cdr:y>
    </cdr:to>
    <cdr:sp macro="" textlink="">
      <cdr:nvSpPr>
        <cdr:cNvPr id="6" name="Seta para a direita 5"/>
        <cdr:cNvSpPr/>
      </cdr:nvSpPr>
      <cdr:spPr>
        <a:xfrm xmlns:a="http://schemas.openxmlformats.org/drawingml/2006/main" rot="16200000">
          <a:off x="7560470" y="2900024"/>
          <a:ext cx="3333751" cy="209772"/>
        </a:xfrm>
        <a:prstGeom xmlns:a="http://schemas.openxmlformats.org/drawingml/2006/main" prst="rightArrow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dirty="0"/>
        </a:p>
      </cdr:txBody>
    </cdr:sp>
  </cdr:relSizeAnchor>
  <cdr:relSizeAnchor xmlns:cdr="http://schemas.openxmlformats.org/drawingml/2006/chartDrawing">
    <cdr:from>
      <cdr:x>0.13511</cdr:x>
      <cdr:y>0.78491</cdr:y>
    </cdr:from>
    <cdr:to>
      <cdr:x>0.95652</cdr:x>
      <cdr:y>0.81694</cdr:y>
    </cdr:to>
    <cdr:sp macro="" textlink="">
      <cdr:nvSpPr>
        <cdr:cNvPr id="7" name="Seta para a direita 6"/>
        <cdr:cNvSpPr/>
      </cdr:nvSpPr>
      <cdr:spPr>
        <a:xfrm xmlns:a="http://schemas.openxmlformats.org/drawingml/2006/main">
          <a:off x="1303788" y="4717143"/>
          <a:ext cx="7926391" cy="192538"/>
        </a:xfrm>
        <a:prstGeom xmlns:a="http://schemas.openxmlformats.org/drawingml/2006/main" prst="rightArrow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dirty="0"/>
        </a:p>
      </cdr:txBody>
    </cdr:sp>
  </cdr:relSizeAnchor>
  <cdr:relSizeAnchor xmlns:cdr="http://schemas.openxmlformats.org/drawingml/2006/chartDrawing">
    <cdr:from>
      <cdr:x>0.75207</cdr:x>
      <cdr:y>0.40278</cdr:y>
    </cdr:from>
    <cdr:to>
      <cdr:x>0.93388</cdr:x>
      <cdr:y>0.56944</cdr:y>
    </cdr:to>
    <cdr:sp macro="" textlink="">
      <cdr:nvSpPr>
        <cdr:cNvPr id="8" name="CaixaDeTexto 7"/>
        <cdr:cNvSpPr txBox="1"/>
      </cdr:nvSpPr>
      <cdr:spPr>
        <a:xfrm xmlns:a="http://schemas.openxmlformats.org/drawingml/2006/main">
          <a:off x="6552728" y="2088232"/>
          <a:ext cx="1584176" cy="86409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pt-BR" sz="1800" b="1" dirty="0"/>
            <a:t>Crescimento</a:t>
          </a:r>
        </a:p>
        <a:p xmlns:a="http://schemas.openxmlformats.org/drawingml/2006/main">
          <a:pPr algn="ctr"/>
          <a:r>
            <a:rPr lang="pt-BR" sz="1800" b="1" dirty="0"/>
            <a:t>115,48%</a:t>
          </a:r>
        </a:p>
        <a:p xmlns:a="http://schemas.openxmlformats.org/drawingml/2006/main">
          <a:endParaRPr lang="pt-BR" sz="1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0.02644</cdr:x>
      <cdr:y>0.96172</cdr:y>
    </cdr:from>
    <cdr:to>
      <cdr:x>0.2715</cdr:x>
      <cdr:y>0.99343</cdr:y>
    </cdr:to>
    <cdr:sp macro="" textlink="">
      <cdr:nvSpPr>
        <cdr:cNvPr id="2" name="CaixaDeTexto 2"/>
        <cdr:cNvSpPr txBox="1"/>
      </cdr:nvSpPr>
      <cdr:spPr>
        <a:xfrm xmlns:a="http://schemas.openxmlformats.org/drawingml/2006/main">
          <a:off x="254907" y="5777139"/>
          <a:ext cx="2362200" cy="190499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/>
            <a:t>Fonte: SMP-ANATEL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0.01977</cdr:x>
      <cdr:y>0.95988</cdr:y>
    </cdr:from>
    <cdr:to>
      <cdr:x>0.26483</cdr:x>
      <cdr:y>0.99159</cdr:y>
    </cdr:to>
    <cdr:sp macro="" textlink="">
      <cdr:nvSpPr>
        <cdr:cNvPr id="2" name="CaixaDeTexto 2"/>
        <cdr:cNvSpPr txBox="1"/>
      </cdr:nvSpPr>
      <cdr:spPr>
        <a:xfrm xmlns:a="http://schemas.openxmlformats.org/drawingml/2006/main">
          <a:off x="190499" y="5754594"/>
          <a:ext cx="2361658" cy="190106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/>
            <a:t>Fonte: SMP-ANATEL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0.27826</cdr:x>
      <cdr:y>0.01282</cdr:y>
    </cdr:from>
    <cdr:to>
      <cdr:x>0.8013</cdr:x>
      <cdr:y>0.12864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2304256" y="72008"/>
          <a:ext cx="4331252" cy="6505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400" b="1" i="0" baseline="0" dirty="0">
              <a:effectLst/>
              <a:latin typeface="Arial" pitchFamily="34" charset="0"/>
              <a:ea typeface="+mn-ea"/>
              <a:cs typeface="Arial" pitchFamily="34" charset="0"/>
            </a:rPr>
            <a:t>Evolução Reajuste x Inflação (Jan/2006 = 0)</a:t>
          </a:r>
          <a:endParaRPr lang="pt-BR" sz="1400" b="1" dirty="0">
            <a:effectLst/>
            <a:latin typeface="Arial" pitchFamily="34" charset="0"/>
            <a:cs typeface="Arial" pitchFamily="34" charset="0"/>
          </a:endParaRPr>
        </a:p>
        <a:p xmlns:a="http://schemas.openxmlformats.org/drawingml/2006/main">
          <a:pPr algn="ctr"/>
          <a:endParaRPr lang="pt-BR" sz="14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0.84348</cdr:x>
      <cdr:y>0.39744</cdr:y>
    </cdr:from>
    <cdr:to>
      <cdr:x>0.86087</cdr:x>
      <cdr:y>0.65385</cdr:y>
    </cdr:to>
    <cdr:sp macro="" textlink="">
      <cdr:nvSpPr>
        <cdr:cNvPr id="3" name="Seta para cima e para baixo 2"/>
        <cdr:cNvSpPr/>
      </cdr:nvSpPr>
      <cdr:spPr bwMode="auto">
        <a:xfrm xmlns:a="http://schemas.openxmlformats.org/drawingml/2006/main">
          <a:off x="6984776" y="2232248"/>
          <a:ext cx="144016" cy="1440160"/>
        </a:xfrm>
        <a:prstGeom xmlns:a="http://schemas.openxmlformats.org/drawingml/2006/main" prst="upDownArrow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9"/>
        </a:solidFill>
        <a:ln xmlns:a="http://schemas.openxmlformats.org/drawingml/2006/main" w="9525" cap="flat" cmpd="sng" algn="ctr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rot="0" spcFirstLastPara="0" vert="horz" wrap="square" lIns="18288" tIns="0" rIns="0" bIns="0" numCol="1" spcCol="0" rtlCol="0" fromWordArt="0" anchor="t" anchorCtr="0" forceAA="0" upright="1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pt-BR" sz="1100"/>
        </a:p>
      </cdr:txBody>
    </cdr:sp>
  </cdr:relSizeAnchor>
  <cdr:relSizeAnchor xmlns:cdr="http://schemas.openxmlformats.org/drawingml/2006/chartDrawing">
    <cdr:from>
      <cdr:x>0.86087</cdr:x>
      <cdr:y>0.47436</cdr:y>
    </cdr:from>
    <cdr:to>
      <cdr:x>0.9989</cdr:x>
      <cdr:y>0.55762</cdr:y>
    </cdr:to>
    <cdr:sp macro="" textlink="">
      <cdr:nvSpPr>
        <cdr:cNvPr id="4" name="CaixaDeTexto 4"/>
        <cdr:cNvSpPr txBox="1"/>
      </cdr:nvSpPr>
      <cdr:spPr>
        <a:xfrm xmlns:a="http://schemas.openxmlformats.org/drawingml/2006/main">
          <a:off x="7347817" y="2630139"/>
          <a:ext cx="1178118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1200" dirty="0">
              <a:latin typeface="Arial" pitchFamily="34" charset="0"/>
              <a:cs typeface="Arial" pitchFamily="34" charset="0"/>
            </a:rPr>
            <a:t>Fator de Produtividade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717FC-0970-4F87-A1C1-D9F687D62276}" type="datetimeFigureOut">
              <a:rPr lang="pt-BR" smtClean="0"/>
              <a:t>20/5/2014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1A692-5555-4C7B-AEDD-18A58B9E3C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38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D1268-508E-413A-9108-556DFEC71669}" type="datetimeFigureOut">
              <a:rPr lang="pt-BR" smtClean="0"/>
              <a:t>20/5/2014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86170-5059-4AE7-9928-69E6BE10FB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7064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pt-BR" dirty="0" err="1" smtClean="0"/>
              <a:t>Completamento</a:t>
            </a:r>
            <a:r>
              <a:rPr lang="pt-BR" dirty="0" smtClean="0"/>
              <a:t> e Reparo: O aumento no número de reclamações em desfavor das três operadoras</a:t>
            </a:r>
            <a:r>
              <a:rPr lang="pt-BR" baseline="0" dirty="0" smtClean="0"/>
              <a:t> mostradas é devido à exposição que as medidas cautelares e suspensão de vendas tiveram na mídia. Nota-se uma posterior tendência de redução, exceto para a operadora Claro. Isso ocorre, possivelmente, em decorrência do aumento do número de interrupções, no mês de outubro, no estado do Rio de Janeiro.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86170-5059-4AE7-9928-69E6BE10FB08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17566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D02B61E-D3DC-401C-B43B-D481242F0D11}" type="slidenum">
              <a:rPr lang="pt-BR" sz="1200" b="0" smtClean="0">
                <a:latin typeface="Arial" charset="0"/>
              </a:rPr>
              <a:pPr/>
              <a:t>28</a:t>
            </a:fld>
            <a:endParaRPr lang="pt-BR" sz="1200" b="0" smtClean="0">
              <a:latin typeface="Arial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86170-5059-4AE7-9928-69E6BE10FB08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5979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86170-5059-4AE7-9928-69E6BE10FB08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5979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r>
              <a:rPr lang="pt-B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Planos de Serviço</a:t>
            </a:r>
            <a:endParaRPr lang="pt-B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único plano por prestadora composto por lista de serviços e facilidades, preço efetivamente praticado líquido de imposto.</a:t>
            </a:r>
            <a:endParaRPr lang="pt-B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pt-B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Cadastro de Usuários</a:t>
            </a:r>
            <a:endParaRPr lang="pt-B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Recadastramento obrigatório a cada biênio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c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ontratação com comprovação de dados pessoais.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Condições especiais para estrangeiros</a:t>
            </a:r>
            <a:endParaRPr lang="pt-B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pt-B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Incentivo ao Roaming</a:t>
            </a:r>
          </a:p>
          <a:p>
            <a:pPr algn="just" eaLnBrk="0" hangingPunct="0">
              <a:buFontTx/>
              <a:buChar char="•"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Incentivar o uso das redes nas cidades abaixo de 30 mil habitantes</a:t>
            </a:r>
            <a:r>
              <a:rPr lang="pt-BR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 Acabar com a cobrança de Adicional de Chamada – AD – excluir todas as referências do regulamento;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 Esclarecer a titularidade da receita na 2ª chamada em </a:t>
            </a:r>
            <a:r>
              <a:rPr lang="pt-BR" sz="1200" i="1" kern="120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“roaming”;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 Estabelecer a obrigação de existência de </a:t>
            </a:r>
            <a:r>
              <a:rPr lang="pt-BR" sz="1200" i="1" kern="120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roaming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 em toda a Área de Prestação.</a:t>
            </a:r>
          </a:p>
          <a:p>
            <a:pPr rtl="0" eaLnBrk="1" fontAlgn="t" latinLnBrk="0" hangingPunct="1"/>
            <a:r>
              <a:rPr lang="pt-B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Tempo de Tarifação</a:t>
            </a:r>
          </a:p>
          <a:p>
            <a:pPr algn="just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Tarifação pelo tempo real  - a cada 1 segundo – ligações a cobrar somente após os primeiros 6 segundos;</a:t>
            </a:r>
          </a:p>
          <a:p>
            <a:pPr algn="just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Atender aos diversos questionamentos e contribuições referentes a “enriquecimento sem causa” da Prestadora pela cobrança de tempo não utilizado pelo usuário;</a:t>
            </a:r>
          </a:p>
          <a:p>
            <a:pPr algn="just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Desestimular ligações atípicas (&lt; 3 segundos).</a:t>
            </a:r>
          </a:p>
          <a:p>
            <a:pPr rtl="0" eaLnBrk="1" fontAlgn="t" latinLnBrk="0" hangingPunct="1"/>
            <a:r>
              <a:rPr lang="pt-B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Atendimento</a:t>
            </a:r>
          </a:p>
          <a:p>
            <a:pPr algn="just">
              <a:lnSpc>
                <a:spcPct val="150000"/>
              </a:lnSpc>
              <a:buFontTx/>
              <a:buChar char="•"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Adequação ao Decreto SAC ;</a:t>
            </a:r>
          </a:p>
          <a:p>
            <a:pPr algn="just">
              <a:lnSpc>
                <a:spcPct val="150000"/>
              </a:lnSpc>
              <a:buFontTx/>
              <a:buChar char="•"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Ex.: manutenção do registro eletrônico do atendimento ao usuário pelo prazo de 5 anos.</a:t>
            </a:r>
          </a:p>
          <a:p>
            <a:pPr algn="just">
              <a:lnSpc>
                <a:spcPct val="150000"/>
              </a:lnSpc>
              <a:buFontTx/>
              <a:buChar char="•"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Convergência das normas com os demais serviços de telecomunicações (SCM, STFC e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SeAC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);</a:t>
            </a:r>
          </a:p>
          <a:p>
            <a:pPr algn="just">
              <a:lnSpc>
                <a:spcPct val="150000"/>
              </a:lnSpc>
              <a:buFontTx/>
              <a:buChar char="•"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Ampliação do número de Setores de Relacionamento.</a:t>
            </a:r>
          </a:p>
          <a:p>
            <a:pPr rtl="0" eaLnBrk="1" fontAlgn="t" latinLnBrk="0" hangingPunct="1"/>
            <a:r>
              <a:rPr lang="pt-B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Localização do Usuário</a:t>
            </a:r>
          </a:p>
          <a:p>
            <a:pPr algn="just" eaLnBrk="0" hangingPunct="0">
              <a:lnSpc>
                <a:spcPct val="150000"/>
              </a:lnSpc>
              <a:buFontTx/>
              <a:buChar char="•"/>
              <a:defRPr/>
            </a:pPr>
            <a:r>
              <a:rPr lang="pt-BR" sz="1200" kern="1200" dirty="0" smtClean="0">
                <a:solidFill>
                  <a:srgbClr val="000000"/>
                </a:solidFill>
                <a:latin typeface="+mn-lt"/>
                <a:ea typeface="+mn-ea"/>
                <a:cs typeface="Times New Roman" pitchFamily="18" charset="0"/>
              </a:rPr>
              <a:t>Criação de mecanismos que possibilitem a correta e precisa localização de usuários, especialmente em situação emergenciais;</a:t>
            </a:r>
          </a:p>
          <a:p>
            <a:pPr algn="just" eaLnBrk="0" hangingPunct="0">
              <a:lnSpc>
                <a:spcPct val="150000"/>
              </a:lnSpc>
              <a:buFontTx/>
              <a:buChar char="•"/>
              <a:defRPr/>
            </a:pPr>
            <a:r>
              <a:rPr lang="pt-BR" sz="1200" kern="1200" dirty="0" smtClean="0">
                <a:solidFill>
                  <a:srgbClr val="000000"/>
                </a:solidFill>
                <a:latin typeface="+mn-lt"/>
                <a:ea typeface="+mn-ea"/>
                <a:cs typeface="Times New Roman" pitchFamily="18" charset="0"/>
              </a:rPr>
              <a:t> As Prestadoras do SMP deverão informar a localização das Estações Móveis originadoras de chamadas e mensagens para Serviços Públicos de Emergência, com precisão e disponibilidade; </a:t>
            </a:r>
          </a:p>
          <a:p>
            <a:pPr algn="just" eaLnBrk="0" hangingPunct="0">
              <a:lnSpc>
                <a:spcPct val="150000"/>
              </a:lnSpc>
              <a:buFontTx/>
              <a:buChar char="•"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Projeto Piloto : SMS de Emergência em SP.</a:t>
            </a:r>
          </a:p>
          <a:p>
            <a:pPr rtl="0" eaLnBrk="1" fontAlgn="t" latinLnBrk="0" hangingPunct="1"/>
            <a:r>
              <a:rPr lang="pt-B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 Acessibilidade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1200" kern="1200" dirty="0" smtClean="0">
                <a:solidFill>
                  <a:srgbClr val="000000"/>
                </a:solidFill>
                <a:latin typeface="+mn-lt"/>
                <a:ea typeface="+mn-ea"/>
                <a:cs typeface="Times New Roman" pitchFamily="18" charset="0"/>
              </a:rPr>
              <a:t>Inserção de regras específicas para pessoas surdas, mudas e deficientes visuais: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200" kern="1200" dirty="0" smtClean="0">
                <a:solidFill>
                  <a:srgbClr val="000000"/>
                </a:solidFill>
                <a:latin typeface="+mn-lt"/>
                <a:ea typeface="+mn-ea"/>
                <a:cs typeface="Times New Roman" pitchFamily="18" charset="0"/>
              </a:rPr>
              <a:t> envio de conta em braile;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200" kern="1200" dirty="0" smtClean="0">
                <a:solidFill>
                  <a:srgbClr val="000000"/>
                </a:solidFill>
                <a:latin typeface="+mn-lt"/>
                <a:ea typeface="+mn-ea"/>
                <a:cs typeface="Times New Roman" pitchFamily="18" charset="0"/>
              </a:rPr>
              <a:t> contrato em mídia narrada disponível no site;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200" kern="1200" dirty="0" smtClean="0">
                <a:solidFill>
                  <a:srgbClr val="000000"/>
                </a:solidFill>
                <a:latin typeface="+mn-lt"/>
                <a:ea typeface="+mn-ea"/>
                <a:cs typeface="Times New Roman" pitchFamily="18" charset="0"/>
              </a:rPr>
              <a:t> aprimoramento das formas de atendimento</a:t>
            </a:r>
            <a:r>
              <a:rPr lang="pt-BR" sz="1100" i="1" kern="1200" dirty="0" smtClean="0">
                <a:solidFill>
                  <a:srgbClr val="336600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rtl="0" eaLnBrk="1" fontAlgn="t" latinLnBrk="0" hangingPunct="1"/>
            <a:r>
              <a:rPr lang="pt-B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8. Interrupção</a:t>
            </a:r>
            <a:r>
              <a:rPr lang="pt-BR" sz="1200" b="1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serviço</a:t>
            </a:r>
          </a:p>
          <a:p>
            <a:pPr eaLnBrk="0" hangingPunct="0">
              <a:lnSpc>
                <a:spcPct val="150000"/>
              </a:lnSpc>
              <a:buFontTx/>
              <a:buChar char="•"/>
              <a:defRPr/>
            </a:pPr>
            <a:r>
              <a:rPr lang="pt-BR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Obrigação de comunicar quando da ocorrência de interrupções e medidas saneadoras à Anatel;</a:t>
            </a:r>
          </a:p>
          <a:p>
            <a:pPr eaLnBrk="0" hangingPunct="0">
              <a:lnSpc>
                <a:spcPct val="150000"/>
              </a:lnSpc>
              <a:buFontTx/>
              <a:buChar char="•"/>
              <a:defRPr/>
            </a:pPr>
            <a:r>
              <a:rPr lang="pt-BR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Comunicar os usuários afetados pela interrupção via mensagem de texto sobre a ocorrência e seu ressarcimento;</a:t>
            </a:r>
          </a:p>
          <a:p>
            <a:pPr eaLnBrk="0" hangingPunct="0">
              <a:lnSpc>
                <a:spcPct val="150000"/>
              </a:lnSpc>
              <a:buFontTx/>
              <a:buChar char="•"/>
              <a:defRPr/>
            </a:pPr>
            <a:r>
              <a:rPr lang="pt-BR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Diretrizes para o cálculo, forma e prazo do ressarcimento aos usuários.</a:t>
            </a:r>
          </a:p>
          <a:p>
            <a:pPr rtl="0" eaLnBrk="1" fontAlgn="t" latinLnBrk="0" hangingPunct="1"/>
            <a:r>
              <a:rPr lang="pt-B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 Outras</a:t>
            </a:r>
            <a:r>
              <a:rPr lang="pt-BR" sz="1200" b="1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alterações operacionais</a:t>
            </a:r>
            <a:endParaRPr lang="pt-B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dirty="0" smtClean="0">
                <a:solidFill>
                  <a:srgbClr val="336600"/>
                </a:solidFill>
                <a:latin typeface="Calibri" pitchFamily="34" charset="0"/>
              </a:rPr>
              <a:t>Deixar claro que outro documento de cobrança deve ser enviado ao usuário, quando de contestação parcial de débito;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dirty="0" smtClean="0">
                <a:solidFill>
                  <a:srgbClr val="336600"/>
                </a:solidFill>
                <a:latin typeface="Calibri" pitchFamily="34" charset="0"/>
              </a:rPr>
              <a:t>Usuário com várias linhas na prestadora e inadimplente em apenas uma delas;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dirty="0" smtClean="0">
                <a:solidFill>
                  <a:srgbClr val="336600"/>
                </a:solidFill>
                <a:latin typeface="Calibri" pitchFamily="34" charset="0"/>
              </a:rPr>
              <a:t>Necessidade de detalhamento de quaisquer serviços e facilidades, em especial o consumo de SMS e conexão de dados, no Relatório Detalhado;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dirty="0" smtClean="0">
                <a:solidFill>
                  <a:srgbClr val="336600"/>
                </a:solidFill>
                <a:latin typeface="Calibri" pitchFamily="34" charset="0"/>
              </a:rPr>
              <a:t>Não cobrança de assinatura ou qualquer outro valor quando a Estação Móvel  estiver inutilizada ou em reparo, se fornecida pela prestadora;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dirty="0" smtClean="0">
                <a:solidFill>
                  <a:srgbClr val="336600"/>
                </a:solidFill>
                <a:latin typeface="Calibri" pitchFamily="34" charset="0"/>
              </a:rPr>
              <a:t> Não utilização de terceirizados nos setores responsáveis por quebra de sigilo;</a:t>
            </a:r>
          </a:p>
          <a:p>
            <a:r>
              <a:rPr lang="pt-BR" sz="1200" b="0" i="0" dirty="0" smtClean="0">
                <a:solidFill>
                  <a:srgbClr val="336600"/>
                </a:solidFill>
                <a:latin typeface="Calibri" pitchFamily="34" charset="0"/>
              </a:rPr>
              <a:t>Redirecionamento de Chamadas para 190 quando marcado 112 ou 911;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i="1" dirty="0" smtClean="0">
                <a:solidFill>
                  <a:srgbClr val="336600"/>
                </a:solidFill>
                <a:latin typeface="Calibri" pitchFamily="34" charset="0"/>
              </a:rPr>
              <a:t> </a:t>
            </a:r>
            <a:r>
              <a:rPr lang="pt-BR" sz="1200" b="0" i="0" dirty="0" smtClean="0">
                <a:solidFill>
                  <a:srgbClr val="336600"/>
                </a:solidFill>
                <a:latin typeface="Calibri" pitchFamily="34" charset="0"/>
              </a:rPr>
              <a:t>Melhoria nos critérios de atendimento para Áreas de Continuidade Urbana;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dirty="0" smtClean="0">
                <a:solidFill>
                  <a:srgbClr val="336600"/>
                </a:solidFill>
                <a:latin typeface="Calibri" pitchFamily="34" charset="0"/>
              </a:rPr>
              <a:t>Melhorias no procedimento de licenciamento das Estações;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dirty="0" smtClean="0">
                <a:solidFill>
                  <a:srgbClr val="336600"/>
                </a:solidFill>
                <a:latin typeface="Calibri" pitchFamily="34" charset="0"/>
              </a:rPr>
              <a:t>Interligação de CPCT à Central de Comutação e Controle do SMP.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86170-5059-4AE7-9928-69E6BE10FB08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7944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r>
              <a:rPr lang="pt-B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Planos de Serviço</a:t>
            </a:r>
            <a:endParaRPr lang="pt-B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único plano por prestadora composto por lista de serviços e facilidades, preço efetivamente praticado líquido de imposto.</a:t>
            </a:r>
            <a:endParaRPr lang="pt-B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pt-B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Cadastro de Usuários</a:t>
            </a:r>
            <a:endParaRPr lang="pt-B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Recadastramento obrigatório a cada biênio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c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ontratação com comprovação de dados pessoais.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Condições especiais para estrangeiros</a:t>
            </a:r>
            <a:endParaRPr lang="pt-B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pt-B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Incentivo ao Roaming</a:t>
            </a:r>
          </a:p>
          <a:p>
            <a:pPr algn="just" eaLnBrk="0" hangingPunct="0">
              <a:buFontTx/>
              <a:buChar char="•"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Incentivar o uso das redes nas cidades abaixo de 30 mil habitantes</a:t>
            </a:r>
            <a:r>
              <a:rPr lang="pt-BR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 Acabar com a cobrança de Adicional de Chamada – AD – excluir todas as referências do regulamento;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 Esclarecer a titularidade da receita na 2ª chamada em </a:t>
            </a:r>
            <a:r>
              <a:rPr lang="pt-BR" sz="1200" i="1" kern="120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“roaming”;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 Estabelecer a obrigação de existência de </a:t>
            </a:r>
            <a:r>
              <a:rPr lang="pt-BR" sz="1200" i="1" kern="120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roaming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 em toda a Área de Prestação.</a:t>
            </a:r>
          </a:p>
          <a:p>
            <a:pPr rtl="0" eaLnBrk="1" fontAlgn="t" latinLnBrk="0" hangingPunct="1"/>
            <a:r>
              <a:rPr lang="pt-B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Tempo de Tarifação</a:t>
            </a:r>
          </a:p>
          <a:p>
            <a:pPr algn="just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Tarifação pelo tempo real  - a cada 1 segundo – ligações a cobrar somente após os primeiros 6 segundos;</a:t>
            </a:r>
          </a:p>
          <a:p>
            <a:pPr algn="just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Atender aos diversos questionamentos e contribuições referentes a “enriquecimento sem causa” da Prestadora pela cobrança de tempo não utilizado pelo usuário;</a:t>
            </a:r>
          </a:p>
          <a:p>
            <a:pPr algn="just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Desestimular ligações atípicas (&lt; 3 segundos).</a:t>
            </a:r>
          </a:p>
          <a:p>
            <a:pPr rtl="0" eaLnBrk="1" fontAlgn="t" latinLnBrk="0" hangingPunct="1"/>
            <a:r>
              <a:rPr lang="pt-B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Atendimento</a:t>
            </a:r>
          </a:p>
          <a:p>
            <a:pPr algn="just">
              <a:lnSpc>
                <a:spcPct val="150000"/>
              </a:lnSpc>
              <a:buFontTx/>
              <a:buChar char="•"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Adequação ao Decreto SAC ;</a:t>
            </a:r>
          </a:p>
          <a:p>
            <a:pPr algn="just">
              <a:lnSpc>
                <a:spcPct val="150000"/>
              </a:lnSpc>
              <a:buFontTx/>
              <a:buChar char="•"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Ex.: manutenção do registro eletrônico do atendimento ao usuário pelo prazo de 5 anos.</a:t>
            </a:r>
          </a:p>
          <a:p>
            <a:pPr algn="just">
              <a:lnSpc>
                <a:spcPct val="150000"/>
              </a:lnSpc>
              <a:buFontTx/>
              <a:buChar char="•"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Convergência das normas com os demais serviços de telecomunicações (SCM, STFC e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SeAC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);</a:t>
            </a:r>
          </a:p>
          <a:p>
            <a:pPr algn="just">
              <a:lnSpc>
                <a:spcPct val="150000"/>
              </a:lnSpc>
              <a:buFontTx/>
              <a:buChar char="•"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Ampliação do número de Setores de Relacionamento.</a:t>
            </a:r>
          </a:p>
          <a:p>
            <a:pPr rtl="0" eaLnBrk="1" fontAlgn="t" latinLnBrk="0" hangingPunct="1"/>
            <a:r>
              <a:rPr lang="pt-B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Localização do Usuário</a:t>
            </a:r>
          </a:p>
          <a:p>
            <a:pPr algn="just" eaLnBrk="0" hangingPunct="0">
              <a:lnSpc>
                <a:spcPct val="150000"/>
              </a:lnSpc>
              <a:buFontTx/>
              <a:buChar char="•"/>
              <a:defRPr/>
            </a:pPr>
            <a:r>
              <a:rPr lang="pt-BR" sz="1200" kern="1200" dirty="0" smtClean="0">
                <a:solidFill>
                  <a:srgbClr val="000000"/>
                </a:solidFill>
                <a:latin typeface="+mn-lt"/>
                <a:ea typeface="+mn-ea"/>
                <a:cs typeface="Times New Roman" pitchFamily="18" charset="0"/>
              </a:rPr>
              <a:t>Criação de mecanismos que possibilitem a correta e precisa localização de usuários, especialmente em situação emergenciais;</a:t>
            </a:r>
          </a:p>
          <a:p>
            <a:pPr algn="just" eaLnBrk="0" hangingPunct="0">
              <a:lnSpc>
                <a:spcPct val="150000"/>
              </a:lnSpc>
              <a:buFontTx/>
              <a:buChar char="•"/>
              <a:defRPr/>
            </a:pPr>
            <a:r>
              <a:rPr lang="pt-BR" sz="1200" kern="1200" dirty="0" smtClean="0">
                <a:solidFill>
                  <a:srgbClr val="000000"/>
                </a:solidFill>
                <a:latin typeface="+mn-lt"/>
                <a:ea typeface="+mn-ea"/>
                <a:cs typeface="Times New Roman" pitchFamily="18" charset="0"/>
              </a:rPr>
              <a:t> As Prestadoras do SMP deverão informar a localização das Estações Móveis originadoras de chamadas e mensagens para Serviços Públicos de Emergência, com precisão e disponibilidade; </a:t>
            </a:r>
          </a:p>
          <a:p>
            <a:pPr algn="just" eaLnBrk="0" hangingPunct="0">
              <a:lnSpc>
                <a:spcPct val="150000"/>
              </a:lnSpc>
              <a:buFontTx/>
              <a:buChar char="•"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Projeto Piloto : SMS de Emergência em SP.</a:t>
            </a:r>
          </a:p>
          <a:p>
            <a:pPr rtl="0" eaLnBrk="1" fontAlgn="t" latinLnBrk="0" hangingPunct="1"/>
            <a:r>
              <a:rPr lang="pt-B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 Acessibilidade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1200" kern="1200" dirty="0" smtClean="0">
                <a:solidFill>
                  <a:srgbClr val="000000"/>
                </a:solidFill>
                <a:latin typeface="+mn-lt"/>
                <a:ea typeface="+mn-ea"/>
                <a:cs typeface="Times New Roman" pitchFamily="18" charset="0"/>
              </a:rPr>
              <a:t>Inserção de regras específicas para pessoas surdas, mudas e deficientes visuais: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200" kern="1200" dirty="0" smtClean="0">
                <a:solidFill>
                  <a:srgbClr val="000000"/>
                </a:solidFill>
                <a:latin typeface="+mn-lt"/>
                <a:ea typeface="+mn-ea"/>
                <a:cs typeface="Times New Roman" pitchFamily="18" charset="0"/>
              </a:rPr>
              <a:t> envio de conta em braile;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200" kern="1200" dirty="0" smtClean="0">
                <a:solidFill>
                  <a:srgbClr val="000000"/>
                </a:solidFill>
                <a:latin typeface="+mn-lt"/>
                <a:ea typeface="+mn-ea"/>
                <a:cs typeface="Times New Roman" pitchFamily="18" charset="0"/>
              </a:rPr>
              <a:t> contrato em mídia narrada disponível no site;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200" kern="1200" dirty="0" smtClean="0">
                <a:solidFill>
                  <a:srgbClr val="000000"/>
                </a:solidFill>
                <a:latin typeface="+mn-lt"/>
                <a:ea typeface="+mn-ea"/>
                <a:cs typeface="Times New Roman" pitchFamily="18" charset="0"/>
              </a:rPr>
              <a:t> aprimoramento das formas de atendimento</a:t>
            </a:r>
            <a:r>
              <a:rPr lang="pt-BR" sz="1100" i="1" kern="1200" dirty="0" smtClean="0">
                <a:solidFill>
                  <a:srgbClr val="336600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rtl="0" eaLnBrk="1" fontAlgn="t" latinLnBrk="0" hangingPunct="1"/>
            <a:r>
              <a:rPr lang="pt-B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8. Interrupção</a:t>
            </a:r>
            <a:r>
              <a:rPr lang="pt-BR" sz="1200" b="1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serviço</a:t>
            </a:r>
          </a:p>
          <a:p>
            <a:pPr eaLnBrk="0" hangingPunct="0">
              <a:lnSpc>
                <a:spcPct val="150000"/>
              </a:lnSpc>
              <a:buFontTx/>
              <a:buChar char="•"/>
              <a:defRPr/>
            </a:pPr>
            <a:r>
              <a:rPr lang="pt-BR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Obrigação de comunicar quando da ocorrência de interrupções e medidas saneadoras à Anatel;</a:t>
            </a:r>
          </a:p>
          <a:p>
            <a:pPr eaLnBrk="0" hangingPunct="0">
              <a:lnSpc>
                <a:spcPct val="150000"/>
              </a:lnSpc>
              <a:buFontTx/>
              <a:buChar char="•"/>
              <a:defRPr/>
            </a:pPr>
            <a:r>
              <a:rPr lang="pt-BR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Comunicar os usuários afetados pela interrupção via mensagem de texto sobre a ocorrência e seu ressarcimento;</a:t>
            </a:r>
          </a:p>
          <a:p>
            <a:pPr eaLnBrk="0" hangingPunct="0">
              <a:lnSpc>
                <a:spcPct val="150000"/>
              </a:lnSpc>
              <a:buFontTx/>
              <a:buChar char="•"/>
              <a:defRPr/>
            </a:pPr>
            <a:r>
              <a:rPr lang="pt-BR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Diretrizes para o cálculo, forma e prazo do ressarcimento aos usuários.</a:t>
            </a:r>
          </a:p>
          <a:p>
            <a:pPr rtl="0" eaLnBrk="1" fontAlgn="t" latinLnBrk="0" hangingPunct="1"/>
            <a:r>
              <a:rPr lang="pt-B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 Outras</a:t>
            </a:r>
            <a:r>
              <a:rPr lang="pt-BR" sz="1200" b="1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alterações operacionais</a:t>
            </a:r>
            <a:endParaRPr lang="pt-B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dirty="0" smtClean="0">
                <a:solidFill>
                  <a:srgbClr val="336600"/>
                </a:solidFill>
                <a:latin typeface="Calibri" pitchFamily="34" charset="0"/>
              </a:rPr>
              <a:t>Deixar claro que outro documento de cobrança deve ser enviado ao usuário, quando de contestação parcial de débito;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dirty="0" smtClean="0">
                <a:solidFill>
                  <a:srgbClr val="336600"/>
                </a:solidFill>
                <a:latin typeface="Calibri" pitchFamily="34" charset="0"/>
              </a:rPr>
              <a:t>Usuário com várias linhas na prestadora e inadimplente em apenas uma delas;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dirty="0" smtClean="0">
                <a:solidFill>
                  <a:srgbClr val="336600"/>
                </a:solidFill>
                <a:latin typeface="Calibri" pitchFamily="34" charset="0"/>
              </a:rPr>
              <a:t>Necessidade de detalhamento de quaisquer serviços e facilidades, em especial o consumo de SMS e conexão de dados, no Relatório Detalhado;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dirty="0" smtClean="0">
                <a:solidFill>
                  <a:srgbClr val="336600"/>
                </a:solidFill>
                <a:latin typeface="Calibri" pitchFamily="34" charset="0"/>
              </a:rPr>
              <a:t>Não cobrança de assinatura ou qualquer outro valor quando a Estação Móvel  estiver inutilizada ou em reparo, se fornecida pela prestadora;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dirty="0" smtClean="0">
                <a:solidFill>
                  <a:srgbClr val="336600"/>
                </a:solidFill>
                <a:latin typeface="Calibri" pitchFamily="34" charset="0"/>
              </a:rPr>
              <a:t> Não utilização de terceirizados nos setores responsáveis por quebra de sigilo;</a:t>
            </a:r>
          </a:p>
          <a:p>
            <a:r>
              <a:rPr lang="pt-BR" sz="1200" b="0" i="0" dirty="0" smtClean="0">
                <a:solidFill>
                  <a:srgbClr val="336600"/>
                </a:solidFill>
                <a:latin typeface="Calibri" pitchFamily="34" charset="0"/>
              </a:rPr>
              <a:t>Redirecionamento de Chamadas para 190 quando marcado 112 ou 911;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i="1" dirty="0" smtClean="0">
                <a:solidFill>
                  <a:srgbClr val="336600"/>
                </a:solidFill>
                <a:latin typeface="Calibri" pitchFamily="34" charset="0"/>
              </a:rPr>
              <a:t> </a:t>
            </a:r>
            <a:r>
              <a:rPr lang="pt-BR" sz="1200" b="0" i="0" dirty="0" smtClean="0">
                <a:solidFill>
                  <a:srgbClr val="336600"/>
                </a:solidFill>
                <a:latin typeface="Calibri" pitchFamily="34" charset="0"/>
              </a:rPr>
              <a:t>Melhoria nos critérios de atendimento para Áreas de Continuidade Urbana;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dirty="0" smtClean="0">
                <a:solidFill>
                  <a:srgbClr val="336600"/>
                </a:solidFill>
                <a:latin typeface="Calibri" pitchFamily="34" charset="0"/>
              </a:rPr>
              <a:t>Melhorias no procedimento de licenciamento das Estações;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dirty="0" smtClean="0">
                <a:solidFill>
                  <a:srgbClr val="336600"/>
                </a:solidFill>
                <a:latin typeface="Calibri" pitchFamily="34" charset="0"/>
              </a:rPr>
              <a:t>Interligação de CPCT à Central de Comutação e Controle do SMP.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86170-5059-4AE7-9928-69E6BE10FB08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7944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r>
              <a:rPr lang="pt-B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Planos de Serviço</a:t>
            </a:r>
            <a:endParaRPr lang="pt-B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único plano por prestadora composto por lista de serviços e facilidades, preço efetivamente praticado líquido de imposto.</a:t>
            </a:r>
            <a:endParaRPr lang="pt-B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pt-B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Cadastro de Usuários</a:t>
            </a:r>
            <a:endParaRPr lang="pt-B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Recadastramento obrigatório a cada biênio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c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ontratação com comprovação de dados pessoais.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Condições especiais para estrangeiros</a:t>
            </a:r>
            <a:endParaRPr lang="pt-B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pt-B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Incentivo ao Roaming</a:t>
            </a:r>
          </a:p>
          <a:p>
            <a:pPr algn="just" eaLnBrk="0" hangingPunct="0">
              <a:buFontTx/>
              <a:buChar char="•"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Incentivar o uso das redes nas cidades abaixo de 30 mil habitantes</a:t>
            </a:r>
            <a:r>
              <a:rPr lang="pt-BR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 Acabar com a cobrança de Adicional de Chamada – AD – excluir todas as referências do regulamento;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 Esclarecer a titularidade da receita na 2ª chamada em </a:t>
            </a:r>
            <a:r>
              <a:rPr lang="pt-BR" sz="1200" i="1" kern="120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“roaming”;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 Estabelecer a obrigação de existência de </a:t>
            </a:r>
            <a:r>
              <a:rPr lang="pt-BR" sz="1200" i="1" kern="120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roaming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 em toda a Área de Prestação.</a:t>
            </a:r>
          </a:p>
          <a:p>
            <a:pPr rtl="0" eaLnBrk="1" fontAlgn="t" latinLnBrk="0" hangingPunct="1"/>
            <a:r>
              <a:rPr lang="pt-B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Tempo de Tarifação</a:t>
            </a:r>
          </a:p>
          <a:p>
            <a:pPr algn="just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Tarifação pelo tempo real  - a cada 1 segundo – ligações a cobrar somente após os primeiros 6 segundos;</a:t>
            </a:r>
          </a:p>
          <a:p>
            <a:pPr algn="just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Atender aos diversos questionamentos e contribuições referentes a “enriquecimento sem causa” da Prestadora pela cobrança de tempo não utilizado pelo usuário;</a:t>
            </a:r>
          </a:p>
          <a:p>
            <a:pPr algn="just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Desestimular ligações atípicas (&lt; 3 segundos).</a:t>
            </a:r>
          </a:p>
          <a:p>
            <a:pPr rtl="0" eaLnBrk="1" fontAlgn="t" latinLnBrk="0" hangingPunct="1"/>
            <a:r>
              <a:rPr lang="pt-B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Atendimento</a:t>
            </a:r>
          </a:p>
          <a:p>
            <a:pPr algn="just">
              <a:lnSpc>
                <a:spcPct val="150000"/>
              </a:lnSpc>
              <a:buFontTx/>
              <a:buChar char="•"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Adequação ao Decreto SAC ;</a:t>
            </a:r>
          </a:p>
          <a:p>
            <a:pPr algn="just">
              <a:lnSpc>
                <a:spcPct val="150000"/>
              </a:lnSpc>
              <a:buFontTx/>
              <a:buChar char="•"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Ex.: manutenção do registro eletrônico do atendimento ao usuário pelo prazo de 5 anos.</a:t>
            </a:r>
          </a:p>
          <a:p>
            <a:pPr algn="just">
              <a:lnSpc>
                <a:spcPct val="150000"/>
              </a:lnSpc>
              <a:buFontTx/>
              <a:buChar char="•"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Convergência das normas com os demais serviços de telecomunicações (SCM, STFC e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SeAC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);</a:t>
            </a:r>
          </a:p>
          <a:p>
            <a:pPr algn="just">
              <a:lnSpc>
                <a:spcPct val="150000"/>
              </a:lnSpc>
              <a:buFontTx/>
              <a:buChar char="•"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Ampliação do número de Setores de Relacionamento.</a:t>
            </a:r>
          </a:p>
          <a:p>
            <a:pPr rtl="0" eaLnBrk="1" fontAlgn="t" latinLnBrk="0" hangingPunct="1"/>
            <a:r>
              <a:rPr lang="pt-B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Localização do Usuário</a:t>
            </a:r>
          </a:p>
          <a:p>
            <a:pPr algn="just" eaLnBrk="0" hangingPunct="0">
              <a:lnSpc>
                <a:spcPct val="150000"/>
              </a:lnSpc>
              <a:buFontTx/>
              <a:buChar char="•"/>
              <a:defRPr/>
            </a:pPr>
            <a:r>
              <a:rPr lang="pt-BR" sz="1200" kern="1200" dirty="0" smtClean="0">
                <a:solidFill>
                  <a:srgbClr val="000000"/>
                </a:solidFill>
                <a:latin typeface="+mn-lt"/>
                <a:ea typeface="+mn-ea"/>
                <a:cs typeface="Times New Roman" pitchFamily="18" charset="0"/>
              </a:rPr>
              <a:t>Criação de mecanismos que possibilitem a correta e precisa localização de usuários, especialmente em situação emergenciais;</a:t>
            </a:r>
          </a:p>
          <a:p>
            <a:pPr algn="just" eaLnBrk="0" hangingPunct="0">
              <a:lnSpc>
                <a:spcPct val="150000"/>
              </a:lnSpc>
              <a:buFontTx/>
              <a:buChar char="•"/>
              <a:defRPr/>
            </a:pPr>
            <a:r>
              <a:rPr lang="pt-BR" sz="1200" kern="1200" dirty="0" smtClean="0">
                <a:solidFill>
                  <a:srgbClr val="000000"/>
                </a:solidFill>
                <a:latin typeface="+mn-lt"/>
                <a:ea typeface="+mn-ea"/>
                <a:cs typeface="Times New Roman" pitchFamily="18" charset="0"/>
              </a:rPr>
              <a:t> As Prestadoras do SMP deverão informar a localização das Estações Móveis originadoras de chamadas e mensagens para Serviços Públicos de Emergência, com precisão e disponibilidade; </a:t>
            </a:r>
          </a:p>
          <a:p>
            <a:pPr algn="just" eaLnBrk="0" hangingPunct="0">
              <a:lnSpc>
                <a:spcPct val="150000"/>
              </a:lnSpc>
              <a:buFontTx/>
              <a:buChar char="•"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Projeto Piloto : SMS de Emergência em SP.</a:t>
            </a:r>
          </a:p>
          <a:p>
            <a:pPr rtl="0" eaLnBrk="1" fontAlgn="t" latinLnBrk="0" hangingPunct="1"/>
            <a:r>
              <a:rPr lang="pt-B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 Acessibilidade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1200" kern="1200" dirty="0" smtClean="0">
                <a:solidFill>
                  <a:srgbClr val="000000"/>
                </a:solidFill>
                <a:latin typeface="+mn-lt"/>
                <a:ea typeface="+mn-ea"/>
                <a:cs typeface="Times New Roman" pitchFamily="18" charset="0"/>
              </a:rPr>
              <a:t>Inserção de regras específicas para pessoas surdas, mudas e deficientes visuais: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200" kern="1200" dirty="0" smtClean="0">
                <a:solidFill>
                  <a:srgbClr val="000000"/>
                </a:solidFill>
                <a:latin typeface="+mn-lt"/>
                <a:ea typeface="+mn-ea"/>
                <a:cs typeface="Times New Roman" pitchFamily="18" charset="0"/>
              </a:rPr>
              <a:t> envio de conta em braile;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200" kern="1200" dirty="0" smtClean="0">
                <a:solidFill>
                  <a:srgbClr val="000000"/>
                </a:solidFill>
                <a:latin typeface="+mn-lt"/>
                <a:ea typeface="+mn-ea"/>
                <a:cs typeface="Times New Roman" pitchFamily="18" charset="0"/>
              </a:rPr>
              <a:t> contrato em mídia narrada disponível no site;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200" kern="1200" dirty="0" smtClean="0">
                <a:solidFill>
                  <a:srgbClr val="000000"/>
                </a:solidFill>
                <a:latin typeface="+mn-lt"/>
                <a:ea typeface="+mn-ea"/>
                <a:cs typeface="Times New Roman" pitchFamily="18" charset="0"/>
              </a:rPr>
              <a:t> aprimoramento das formas de atendimento</a:t>
            </a:r>
            <a:r>
              <a:rPr lang="pt-BR" sz="1100" i="1" kern="1200" dirty="0" smtClean="0">
                <a:solidFill>
                  <a:srgbClr val="336600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rtl="0" eaLnBrk="1" fontAlgn="t" latinLnBrk="0" hangingPunct="1"/>
            <a:r>
              <a:rPr lang="pt-B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8. Interrupção</a:t>
            </a:r>
            <a:r>
              <a:rPr lang="pt-BR" sz="1200" b="1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serviço</a:t>
            </a:r>
          </a:p>
          <a:p>
            <a:pPr eaLnBrk="0" hangingPunct="0">
              <a:lnSpc>
                <a:spcPct val="150000"/>
              </a:lnSpc>
              <a:buFontTx/>
              <a:buChar char="•"/>
              <a:defRPr/>
            </a:pPr>
            <a:r>
              <a:rPr lang="pt-BR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Obrigação de comunicar quando da ocorrência de interrupções e medidas saneadoras à Anatel;</a:t>
            </a:r>
          </a:p>
          <a:p>
            <a:pPr eaLnBrk="0" hangingPunct="0">
              <a:lnSpc>
                <a:spcPct val="150000"/>
              </a:lnSpc>
              <a:buFontTx/>
              <a:buChar char="•"/>
              <a:defRPr/>
            </a:pPr>
            <a:r>
              <a:rPr lang="pt-BR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Comunicar os usuários afetados pela interrupção via mensagem de texto sobre a ocorrência e seu ressarcimento;</a:t>
            </a:r>
          </a:p>
          <a:p>
            <a:pPr eaLnBrk="0" hangingPunct="0">
              <a:lnSpc>
                <a:spcPct val="150000"/>
              </a:lnSpc>
              <a:buFontTx/>
              <a:buChar char="•"/>
              <a:defRPr/>
            </a:pPr>
            <a:r>
              <a:rPr lang="pt-BR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Diretrizes para o cálculo, forma e prazo do ressarcimento aos usuários.</a:t>
            </a:r>
          </a:p>
          <a:p>
            <a:pPr rtl="0" eaLnBrk="1" fontAlgn="t" latinLnBrk="0" hangingPunct="1"/>
            <a:r>
              <a:rPr lang="pt-B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 Outras</a:t>
            </a:r>
            <a:r>
              <a:rPr lang="pt-BR" sz="1200" b="1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alterações operacionais</a:t>
            </a:r>
            <a:endParaRPr lang="pt-B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dirty="0" smtClean="0">
                <a:solidFill>
                  <a:srgbClr val="336600"/>
                </a:solidFill>
                <a:latin typeface="Calibri" pitchFamily="34" charset="0"/>
              </a:rPr>
              <a:t>Deixar claro que outro documento de cobrança deve ser enviado ao usuário, quando de contestação parcial de débito;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dirty="0" smtClean="0">
                <a:solidFill>
                  <a:srgbClr val="336600"/>
                </a:solidFill>
                <a:latin typeface="Calibri" pitchFamily="34" charset="0"/>
              </a:rPr>
              <a:t>Usuário com várias linhas na prestadora e inadimplente em apenas uma delas;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dirty="0" smtClean="0">
                <a:solidFill>
                  <a:srgbClr val="336600"/>
                </a:solidFill>
                <a:latin typeface="Calibri" pitchFamily="34" charset="0"/>
              </a:rPr>
              <a:t>Necessidade de detalhamento de quaisquer serviços e facilidades, em especial o consumo de SMS e conexão de dados, no Relatório Detalhado;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dirty="0" smtClean="0">
                <a:solidFill>
                  <a:srgbClr val="336600"/>
                </a:solidFill>
                <a:latin typeface="Calibri" pitchFamily="34" charset="0"/>
              </a:rPr>
              <a:t>Não cobrança de assinatura ou qualquer outro valor quando a Estação Móvel  estiver inutilizada ou em reparo, se fornecida pela prestadora;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dirty="0" smtClean="0">
                <a:solidFill>
                  <a:srgbClr val="336600"/>
                </a:solidFill>
                <a:latin typeface="Calibri" pitchFamily="34" charset="0"/>
              </a:rPr>
              <a:t> Não utilização de terceirizados nos setores responsáveis por quebra de sigilo;</a:t>
            </a:r>
          </a:p>
          <a:p>
            <a:r>
              <a:rPr lang="pt-BR" sz="1200" b="0" i="0" dirty="0" smtClean="0">
                <a:solidFill>
                  <a:srgbClr val="336600"/>
                </a:solidFill>
                <a:latin typeface="Calibri" pitchFamily="34" charset="0"/>
              </a:rPr>
              <a:t>Redirecionamento de Chamadas para 190 quando marcado 112 ou 911;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i="1" dirty="0" smtClean="0">
                <a:solidFill>
                  <a:srgbClr val="336600"/>
                </a:solidFill>
                <a:latin typeface="Calibri" pitchFamily="34" charset="0"/>
              </a:rPr>
              <a:t> </a:t>
            </a:r>
            <a:r>
              <a:rPr lang="pt-BR" sz="1200" b="0" i="0" dirty="0" smtClean="0">
                <a:solidFill>
                  <a:srgbClr val="336600"/>
                </a:solidFill>
                <a:latin typeface="Calibri" pitchFamily="34" charset="0"/>
              </a:rPr>
              <a:t>Melhoria nos critérios de atendimento para Áreas de Continuidade Urbana;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dirty="0" smtClean="0">
                <a:solidFill>
                  <a:srgbClr val="336600"/>
                </a:solidFill>
                <a:latin typeface="Calibri" pitchFamily="34" charset="0"/>
              </a:rPr>
              <a:t>Melhorias no procedimento de licenciamento das Estações;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dirty="0" smtClean="0">
                <a:solidFill>
                  <a:srgbClr val="336600"/>
                </a:solidFill>
                <a:latin typeface="Calibri" pitchFamily="34" charset="0"/>
              </a:rPr>
              <a:t>Interligação de CPCT à Central de Comutação e Controle do SMP.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86170-5059-4AE7-9928-69E6BE10FB08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7944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r>
              <a:rPr lang="pt-B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Planos de Serviço</a:t>
            </a:r>
            <a:endParaRPr lang="pt-B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único plano por prestadora composto por lista de serviços e facilidades, preço efetivamente praticado líquido de imposto.</a:t>
            </a:r>
            <a:endParaRPr lang="pt-B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pt-B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Cadastro de Usuários</a:t>
            </a:r>
            <a:endParaRPr lang="pt-B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Recadastramento obrigatório a cada biênio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c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ontratação com comprovação de dados pessoais.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Condições especiais para estrangeiros</a:t>
            </a:r>
            <a:endParaRPr lang="pt-B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pt-B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Incentivo ao Roaming</a:t>
            </a:r>
          </a:p>
          <a:p>
            <a:pPr algn="just" eaLnBrk="0" hangingPunct="0">
              <a:buFontTx/>
              <a:buChar char="•"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Incentivar o uso das redes nas cidades abaixo de 30 mil habitantes</a:t>
            </a:r>
            <a:r>
              <a:rPr lang="pt-BR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 Acabar com a cobrança de Adicional de Chamada – AD – excluir todas as referências do regulamento;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 Esclarecer a titularidade da receita na 2ª chamada em </a:t>
            </a:r>
            <a:r>
              <a:rPr lang="pt-BR" sz="1200" i="1" kern="120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“roaming”;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 Estabelecer a obrigação de existência de </a:t>
            </a:r>
            <a:r>
              <a:rPr lang="pt-BR" sz="1200" i="1" kern="120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roaming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 em toda a Área de Prestação.</a:t>
            </a:r>
          </a:p>
          <a:p>
            <a:pPr rtl="0" eaLnBrk="1" fontAlgn="t" latinLnBrk="0" hangingPunct="1"/>
            <a:r>
              <a:rPr lang="pt-B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Tempo de Tarifação</a:t>
            </a:r>
          </a:p>
          <a:p>
            <a:pPr algn="just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Tarifação pelo tempo real  - a cada 1 segundo – ligações a cobrar somente após os primeiros 6 segundos;</a:t>
            </a:r>
          </a:p>
          <a:p>
            <a:pPr algn="just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Atender aos diversos questionamentos e contribuições referentes a “enriquecimento sem causa” da Prestadora pela cobrança de tempo não utilizado pelo usuário;</a:t>
            </a:r>
          </a:p>
          <a:p>
            <a:pPr algn="just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Desestimular ligações atípicas (&lt; 3 segundos).</a:t>
            </a:r>
          </a:p>
          <a:p>
            <a:pPr rtl="0" eaLnBrk="1" fontAlgn="t" latinLnBrk="0" hangingPunct="1"/>
            <a:r>
              <a:rPr lang="pt-B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Atendimento</a:t>
            </a:r>
          </a:p>
          <a:p>
            <a:pPr algn="just">
              <a:lnSpc>
                <a:spcPct val="150000"/>
              </a:lnSpc>
              <a:buFontTx/>
              <a:buChar char="•"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Adequação ao Decreto SAC ;</a:t>
            </a:r>
          </a:p>
          <a:p>
            <a:pPr algn="just">
              <a:lnSpc>
                <a:spcPct val="150000"/>
              </a:lnSpc>
              <a:buFontTx/>
              <a:buChar char="•"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Ex.: manutenção do registro eletrônico do atendimento ao usuário pelo prazo de 5 anos.</a:t>
            </a:r>
          </a:p>
          <a:p>
            <a:pPr algn="just">
              <a:lnSpc>
                <a:spcPct val="150000"/>
              </a:lnSpc>
              <a:buFontTx/>
              <a:buChar char="•"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Convergência das normas com os demais serviços de telecomunicações (SCM, STFC e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SeAC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);</a:t>
            </a:r>
          </a:p>
          <a:p>
            <a:pPr algn="just">
              <a:lnSpc>
                <a:spcPct val="150000"/>
              </a:lnSpc>
              <a:buFontTx/>
              <a:buChar char="•"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Ampliação do número de Setores de Relacionamento.</a:t>
            </a:r>
          </a:p>
          <a:p>
            <a:pPr rtl="0" eaLnBrk="1" fontAlgn="t" latinLnBrk="0" hangingPunct="1"/>
            <a:r>
              <a:rPr lang="pt-B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Localização do Usuário</a:t>
            </a:r>
          </a:p>
          <a:p>
            <a:pPr algn="just" eaLnBrk="0" hangingPunct="0">
              <a:lnSpc>
                <a:spcPct val="150000"/>
              </a:lnSpc>
              <a:buFontTx/>
              <a:buChar char="•"/>
              <a:defRPr/>
            </a:pPr>
            <a:r>
              <a:rPr lang="pt-BR" sz="1200" kern="1200" dirty="0" smtClean="0">
                <a:solidFill>
                  <a:srgbClr val="000000"/>
                </a:solidFill>
                <a:latin typeface="+mn-lt"/>
                <a:ea typeface="+mn-ea"/>
                <a:cs typeface="Times New Roman" pitchFamily="18" charset="0"/>
              </a:rPr>
              <a:t>Criação de mecanismos que possibilitem a correta e precisa localização de usuários, especialmente em situação emergenciais;</a:t>
            </a:r>
          </a:p>
          <a:p>
            <a:pPr algn="just" eaLnBrk="0" hangingPunct="0">
              <a:lnSpc>
                <a:spcPct val="150000"/>
              </a:lnSpc>
              <a:buFontTx/>
              <a:buChar char="•"/>
              <a:defRPr/>
            </a:pPr>
            <a:r>
              <a:rPr lang="pt-BR" sz="1200" kern="1200" dirty="0" smtClean="0">
                <a:solidFill>
                  <a:srgbClr val="000000"/>
                </a:solidFill>
                <a:latin typeface="+mn-lt"/>
                <a:ea typeface="+mn-ea"/>
                <a:cs typeface="Times New Roman" pitchFamily="18" charset="0"/>
              </a:rPr>
              <a:t> As Prestadoras do SMP deverão informar a localização das Estações Móveis originadoras de chamadas e mensagens para Serviços Públicos de Emergência, com precisão e disponibilidade; </a:t>
            </a:r>
          </a:p>
          <a:p>
            <a:pPr algn="just" eaLnBrk="0" hangingPunct="0">
              <a:lnSpc>
                <a:spcPct val="150000"/>
              </a:lnSpc>
              <a:buFontTx/>
              <a:buChar char="•"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Projeto Piloto : SMS de Emergência em SP.</a:t>
            </a:r>
          </a:p>
          <a:p>
            <a:pPr rtl="0" eaLnBrk="1" fontAlgn="t" latinLnBrk="0" hangingPunct="1"/>
            <a:r>
              <a:rPr lang="pt-B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 Acessibilidade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1200" kern="1200" dirty="0" smtClean="0">
                <a:solidFill>
                  <a:srgbClr val="000000"/>
                </a:solidFill>
                <a:latin typeface="+mn-lt"/>
                <a:ea typeface="+mn-ea"/>
                <a:cs typeface="Times New Roman" pitchFamily="18" charset="0"/>
              </a:rPr>
              <a:t>Inserção de regras específicas para pessoas surdas, mudas e deficientes visuais: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200" kern="1200" dirty="0" smtClean="0">
                <a:solidFill>
                  <a:srgbClr val="000000"/>
                </a:solidFill>
                <a:latin typeface="+mn-lt"/>
                <a:ea typeface="+mn-ea"/>
                <a:cs typeface="Times New Roman" pitchFamily="18" charset="0"/>
              </a:rPr>
              <a:t> envio de conta em braile;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200" kern="1200" dirty="0" smtClean="0">
                <a:solidFill>
                  <a:srgbClr val="000000"/>
                </a:solidFill>
                <a:latin typeface="+mn-lt"/>
                <a:ea typeface="+mn-ea"/>
                <a:cs typeface="Times New Roman" pitchFamily="18" charset="0"/>
              </a:rPr>
              <a:t> contrato em mídia narrada disponível no site;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200" kern="1200" dirty="0" smtClean="0">
                <a:solidFill>
                  <a:srgbClr val="000000"/>
                </a:solidFill>
                <a:latin typeface="+mn-lt"/>
                <a:ea typeface="+mn-ea"/>
                <a:cs typeface="Times New Roman" pitchFamily="18" charset="0"/>
              </a:rPr>
              <a:t> aprimoramento das formas de atendimento</a:t>
            </a:r>
            <a:r>
              <a:rPr lang="pt-BR" sz="1100" i="1" kern="1200" dirty="0" smtClean="0">
                <a:solidFill>
                  <a:srgbClr val="336600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rtl="0" eaLnBrk="1" fontAlgn="t" latinLnBrk="0" hangingPunct="1"/>
            <a:r>
              <a:rPr lang="pt-B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8. Interrupção</a:t>
            </a:r>
            <a:r>
              <a:rPr lang="pt-BR" sz="1200" b="1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serviço</a:t>
            </a:r>
          </a:p>
          <a:p>
            <a:pPr eaLnBrk="0" hangingPunct="0">
              <a:lnSpc>
                <a:spcPct val="150000"/>
              </a:lnSpc>
              <a:buFontTx/>
              <a:buChar char="•"/>
              <a:defRPr/>
            </a:pPr>
            <a:r>
              <a:rPr lang="pt-BR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Obrigação de comunicar quando da ocorrência de interrupções e medidas saneadoras à Anatel;</a:t>
            </a:r>
          </a:p>
          <a:p>
            <a:pPr eaLnBrk="0" hangingPunct="0">
              <a:lnSpc>
                <a:spcPct val="150000"/>
              </a:lnSpc>
              <a:buFontTx/>
              <a:buChar char="•"/>
              <a:defRPr/>
            </a:pPr>
            <a:r>
              <a:rPr lang="pt-BR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Comunicar os usuários afetados pela interrupção via mensagem de texto sobre a ocorrência e seu ressarcimento;</a:t>
            </a:r>
          </a:p>
          <a:p>
            <a:pPr eaLnBrk="0" hangingPunct="0">
              <a:lnSpc>
                <a:spcPct val="150000"/>
              </a:lnSpc>
              <a:buFontTx/>
              <a:buChar char="•"/>
              <a:defRPr/>
            </a:pPr>
            <a:r>
              <a:rPr lang="pt-BR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Diretrizes para o cálculo, forma e prazo do ressarcimento aos usuários.</a:t>
            </a:r>
          </a:p>
          <a:p>
            <a:pPr rtl="0" eaLnBrk="1" fontAlgn="t" latinLnBrk="0" hangingPunct="1"/>
            <a:r>
              <a:rPr lang="pt-B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 Outras</a:t>
            </a:r>
            <a:r>
              <a:rPr lang="pt-BR" sz="1200" b="1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alterações operacionais</a:t>
            </a:r>
            <a:endParaRPr lang="pt-B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dirty="0" smtClean="0">
                <a:solidFill>
                  <a:srgbClr val="336600"/>
                </a:solidFill>
                <a:latin typeface="Calibri" pitchFamily="34" charset="0"/>
              </a:rPr>
              <a:t>Deixar claro que outro documento de cobrança deve ser enviado ao usuário, quando de contestação parcial de débito;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dirty="0" smtClean="0">
                <a:solidFill>
                  <a:srgbClr val="336600"/>
                </a:solidFill>
                <a:latin typeface="Calibri" pitchFamily="34" charset="0"/>
              </a:rPr>
              <a:t>Usuário com várias linhas na prestadora e inadimplente em apenas uma delas;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dirty="0" smtClean="0">
                <a:solidFill>
                  <a:srgbClr val="336600"/>
                </a:solidFill>
                <a:latin typeface="Calibri" pitchFamily="34" charset="0"/>
              </a:rPr>
              <a:t>Necessidade de detalhamento de quaisquer serviços e facilidades, em especial o consumo de SMS e conexão de dados, no Relatório Detalhado;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dirty="0" smtClean="0">
                <a:solidFill>
                  <a:srgbClr val="336600"/>
                </a:solidFill>
                <a:latin typeface="Calibri" pitchFamily="34" charset="0"/>
              </a:rPr>
              <a:t>Não cobrança de assinatura ou qualquer outro valor quando a Estação Móvel  estiver inutilizada ou em reparo, se fornecida pela prestadora;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dirty="0" smtClean="0">
                <a:solidFill>
                  <a:srgbClr val="336600"/>
                </a:solidFill>
                <a:latin typeface="Calibri" pitchFamily="34" charset="0"/>
              </a:rPr>
              <a:t> Não utilização de terceirizados nos setores responsáveis por quebra de sigilo;</a:t>
            </a:r>
          </a:p>
          <a:p>
            <a:r>
              <a:rPr lang="pt-BR" sz="1200" b="0" i="0" dirty="0" smtClean="0">
                <a:solidFill>
                  <a:srgbClr val="336600"/>
                </a:solidFill>
                <a:latin typeface="Calibri" pitchFamily="34" charset="0"/>
              </a:rPr>
              <a:t>Redirecionamento de Chamadas para 190 quando marcado 112 ou 911;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i="1" dirty="0" smtClean="0">
                <a:solidFill>
                  <a:srgbClr val="336600"/>
                </a:solidFill>
                <a:latin typeface="Calibri" pitchFamily="34" charset="0"/>
              </a:rPr>
              <a:t> </a:t>
            </a:r>
            <a:r>
              <a:rPr lang="pt-BR" sz="1200" b="0" i="0" dirty="0" smtClean="0">
                <a:solidFill>
                  <a:srgbClr val="336600"/>
                </a:solidFill>
                <a:latin typeface="Calibri" pitchFamily="34" charset="0"/>
              </a:rPr>
              <a:t>Melhoria nos critérios de atendimento para Áreas de Continuidade Urbana;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dirty="0" smtClean="0">
                <a:solidFill>
                  <a:srgbClr val="336600"/>
                </a:solidFill>
                <a:latin typeface="Calibri" pitchFamily="34" charset="0"/>
              </a:rPr>
              <a:t>Melhorias no procedimento de licenciamento das Estações;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dirty="0" smtClean="0">
                <a:solidFill>
                  <a:srgbClr val="336600"/>
                </a:solidFill>
                <a:latin typeface="Calibri" pitchFamily="34" charset="0"/>
              </a:rPr>
              <a:t>Interligação de CPCT à Central de Comutação e Controle do SMP.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86170-5059-4AE7-9928-69E6BE10FB08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7944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r>
              <a:rPr lang="pt-B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Planos de Serviço</a:t>
            </a:r>
            <a:endParaRPr lang="pt-B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único plano por prestadora composto por lista de serviços e facilidades, preço efetivamente praticado líquido de imposto.</a:t>
            </a:r>
            <a:endParaRPr lang="pt-B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pt-B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Cadastro de Usuários</a:t>
            </a:r>
            <a:endParaRPr lang="pt-B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Recadastramento obrigatório a cada biênio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c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ontratação com comprovação de dados pessoais.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Condições especiais para estrangeiros</a:t>
            </a:r>
            <a:endParaRPr lang="pt-B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pt-B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Incentivo ao Roaming</a:t>
            </a:r>
          </a:p>
          <a:p>
            <a:pPr algn="just" eaLnBrk="0" hangingPunct="0">
              <a:buFontTx/>
              <a:buChar char="•"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Incentivar o uso das redes nas cidades abaixo de 30 mil habitantes</a:t>
            </a:r>
            <a:r>
              <a:rPr lang="pt-BR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 Acabar com a cobrança de Adicional de Chamada – AD – excluir todas as referências do regulamento;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 Esclarecer a titularidade da receita na 2ª chamada em </a:t>
            </a:r>
            <a:r>
              <a:rPr lang="pt-BR" sz="1200" i="1" kern="120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“roaming”;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 Estabelecer a obrigação de existência de </a:t>
            </a:r>
            <a:r>
              <a:rPr lang="pt-BR" sz="1200" i="1" kern="120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roaming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 em toda a Área de Prestação.</a:t>
            </a:r>
          </a:p>
          <a:p>
            <a:pPr rtl="0" eaLnBrk="1" fontAlgn="t" latinLnBrk="0" hangingPunct="1"/>
            <a:r>
              <a:rPr lang="pt-B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Tempo de Tarifação</a:t>
            </a:r>
          </a:p>
          <a:p>
            <a:pPr algn="just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Tarifação pelo tempo real  - a cada 1 segundo – ligações a cobrar somente após os primeiros 6 segundos;</a:t>
            </a:r>
          </a:p>
          <a:p>
            <a:pPr algn="just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Atender aos diversos questionamentos e contribuições referentes a “enriquecimento sem causa” da Prestadora pela cobrança de tempo não utilizado pelo usuário;</a:t>
            </a:r>
          </a:p>
          <a:p>
            <a:pPr algn="just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Desestimular ligações atípicas (&lt; 3 segundos).</a:t>
            </a:r>
          </a:p>
          <a:p>
            <a:pPr rtl="0" eaLnBrk="1" fontAlgn="t" latinLnBrk="0" hangingPunct="1"/>
            <a:r>
              <a:rPr lang="pt-B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Atendimento</a:t>
            </a:r>
          </a:p>
          <a:p>
            <a:pPr algn="just">
              <a:lnSpc>
                <a:spcPct val="150000"/>
              </a:lnSpc>
              <a:buFontTx/>
              <a:buChar char="•"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Adequação ao Decreto SAC ;</a:t>
            </a:r>
          </a:p>
          <a:p>
            <a:pPr algn="just">
              <a:lnSpc>
                <a:spcPct val="150000"/>
              </a:lnSpc>
              <a:buFontTx/>
              <a:buChar char="•"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Ex.: manutenção do registro eletrônico do atendimento ao usuário pelo prazo de 5 anos.</a:t>
            </a:r>
          </a:p>
          <a:p>
            <a:pPr algn="just">
              <a:lnSpc>
                <a:spcPct val="150000"/>
              </a:lnSpc>
              <a:buFontTx/>
              <a:buChar char="•"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Convergência das normas com os demais serviços de telecomunicações (SCM, STFC e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SeAC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);</a:t>
            </a:r>
          </a:p>
          <a:p>
            <a:pPr algn="just">
              <a:lnSpc>
                <a:spcPct val="150000"/>
              </a:lnSpc>
              <a:buFontTx/>
              <a:buChar char="•"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Ampliação do número de Setores de Relacionamento.</a:t>
            </a:r>
          </a:p>
          <a:p>
            <a:pPr rtl="0" eaLnBrk="1" fontAlgn="t" latinLnBrk="0" hangingPunct="1"/>
            <a:r>
              <a:rPr lang="pt-B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Localização do Usuário</a:t>
            </a:r>
          </a:p>
          <a:p>
            <a:pPr algn="just" eaLnBrk="0" hangingPunct="0">
              <a:lnSpc>
                <a:spcPct val="150000"/>
              </a:lnSpc>
              <a:buFontTx/>
              <a:buChar char="•"/>
              <a:defRPr/>
            </a:pPr>
            <a:r>
              <a:rPr lang="pt-BR" sz="1200" kern="1200" dirty="0" smtClean="0">
                <a:solidFill>
                  <a:srgbClr val="000000"/>
                </a:solidFill>
                <a:latin typeface="+mn-lt"/>
                <a:ea typeface="+mn-ea"/>
                <a:cs typeface="Times New Roman" pitchFamily="18" charset="0"/>
              </a:rPr>
              <a:t>Criação de mecanismos que possibilitem a correta e precisa localização de usuários, especialmente em situação emergenciais;</a:t>
            </a:r>
          </a:p>
          <a:p>
            <a:pPr algn="just" eaLnBrk="0" hangingPunct="0">
              <a:lnSpc>
                <a:spcPct val="150000"/>
              </a:lnSpc>
              <a:buFontTx/>
              <a:buChar char="•"/>
              <a:defRPr/>
            </a:pPr>
            <a:r>
              <a:rPr lang="pt-BR" sz="1200" kern="1200" dirty="0" smtClean="0">
                <a:solidFill>
                  <a:srgbClr val="000000"/>
                </a:solidFill>
                <a:latin typeface="+mn-lt"/>
                <a:ea typeface="+mn-ea"/>
                <a:cs typeface="Times New Roman" pitchFamily="18" charset="0"/>
              </a:rPr>
              <a:t> As Prestadoras do SMP deverão informar a localização das Estações Móveis originadoras de chamadas e mensagens para Serviços Públicos de Emergência, com precisão e disponibilidade; </a:t>
            </a:r>
          </a:p>
          <a:p>
            <a:pPr algn="just" eaLnBrk="0" hangingPunct="0">
              <a:lnSpc>
                <a:spcPct val="150000"/>
              </a:lnSpc>
              <a:buFontTx/>
              <a:buChar char="•"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Projeto Piloto : SMS de Emergência em SP.</a:t>
            </a:r>
          </a:p>
          <a:p>
            <a:pPr rtl="0" eaLnBrk="1" fontAlgn="t" latinLnBrk="0" hangingPunct="1"/>
            <a:r>
              <a:rPr lang="pt-B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 Acessibilidade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1200" kern="1200" dirty="0" smtClean="0">
                <a:solidFill>
                  <a:srgbClr val="000000"/>
                </a:solidFill>
                <a:latin typeface="+mn-lt"/>
                <a:ea typeface="+mn-ea"/>
                <a:cs typeface="Times New Roman" pitchFamily="18" charset="0"/>
              </a:rPr>
              <a:t>Inserção de regras específicas para pessoas surdas, mudas e deficientes visuais: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200" kern="1200" dirty="0" smtClean="0">
                <a:solidFill>
                  <a:srgbClr val="000000"/>
                </a:solidFill>
                <a:latin typeface="+mn-lt"/>
                <a:ea typeface="+mn-ea"/>
                <a:cs typeface="Times New Roman" pitchFamily="18" charset="0"/>
              </a:rPr>
              <a:t> envio de conta em braile;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200" kern="1200" dirty="0" smtClean="0">
                <a:solidFill>
                  <a:srgbClr val="000000"/>
                </a:solidFill>
                <a:latin typeface="+mn-lt"/>
                <a:ea typeface="+mn-ea"/>
                <a:cs typeface="Times New Roman" pitchFamily="18" charset="0"/>
              </a:rPr>
              <a:t> contrato em mídia narrada disponível no site;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200" kern="1200" dirty="0" smtClean="0">
                <a:solidFill>
                  <a:srgbClr val="000000"/>
                </a:solidFill>
                <a:latin typeface="+mn-lt"/>
                <a:ea typeface="+mn-ea"/>
                <a:cs typeface="Times New Roman" pitchFamily="18" charset="0"/>
              </a:rPr>
              <a:t> aprimoramento das formas de atendimento</a:t>
            </a:r>
            <a:r>
              <a:rPr lang="pt-BR" sz="1100" i="1" kern="1200" dirty="0" smtClean="0">
                <a:solidFill>
                  <a:srgbClr val="336600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rtl="0" eaLnBrk="1" fontAlgn="t" latinLnBrk="0" hangingPunct="1"/>
            <a:r>
              <a:rPr lang="pt-B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8. Interrupção</a:t>
            </a:r>
            <a:r>
              <a:rPr lang="pt-BR" sz="1200" b="1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serviço</a:t>
            </a:r>
          </a:p>
          <a:p>
            <a:pPr eaLnBrk="0" hangingPunct="0">
              <a:lnSpc>
                <a:spcPct val="150000"/>
              </a:lnSpc>
              <a:buFontTx/>
              <a:buChar char="•"/>
              <a:defRPr/>
            </a:pPr>
            <a:r>
              <a:rPr lang="pt-BR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Obrigação de comunicar quando da ocorrência de interrupções e medidas saneadoras à Anatel;</a:t>
            </a:r>
          </a:p>
          <a:p>
            <a:pPr eaLnBrk="0" hangingPunct="0">
              <a:lnSpc>
                <a:spcPct val="150000"/>
              </a:lnSpc>
              <a:buFontTx/>
              <a:buChar char="•"/>
              <a:defRPr/>
            </a:pPr>
            <a:r>
              <a:rPr lang="pt-BR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Comunicar os usuários afetados pela interrupção via mensagem de texto sobre a ocorrência e seu ressarcimento;</a:t>
            </a:r>
          </a:p>
          <a:p>
            <a:pPr eaLnBrk="0" hangingPunct="0">
              <a:lnSpc>
                <a:spcPct val="150000"/>
              </a:lnSpc>
              <a:buFontTx/>
              <a:buChar char="•"/>
              <a:defRPr/>
            </a:pPr>
            <a:r>
              <a:rPr lang="pt-BR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Diretrizes para o cálculo, forma e prazo do ressarcimento aos usuários.</a:t>
            </a:r>
          </a:p>
          <a:p>
            <a:pPr rtl="0" eaLnBrk="1" fontAlgn="t" latinLnBrk="0" hangingPunct="1"/>
            <a:r>
              <a:rPr lang="pt-B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 Outras</a:t>
            </a:r>
            <a:r>
              <a:rPr lang="pt-BR" sz="1200" b="1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alterações operacionais</a:t>
            </a:r>
            <a:endParaRPr lang="pt-B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dirty="0" smtClean="0">
                <a:solidFill>
                  <a:srgbClr val="336600"/>
                </a:solidFill>
                <a:latin typeface="Calibri" pitchFamily="34" charset="0"/>
              </a:rPr>
              <a:t>Deixar claro que outro documento de cobrança deve ser enviado ao usuário, quando de contestação parcial de débito;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dirty="0" smtClean="0">
                <a:solidFill>
                  <a:srgbClr val="336600"/>
                </a:solidFill>
                <a:latin typeface="Calibri" pitchFamily="34" charset="0"/>
              </a:rPr>
              <a:t>Usuário com várias linhas na prestadora e inadimplente em apenas uma delas;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dirty="0" smtClean="0">
                <a:solidFill>
                  <a:srgbClr val="336600"/>
                </a:solidFill>
                <a:latin typeface="Calibri" pitchFamily="34" charset="0"/>
              </a:rPr>
              <a:t>Necessidade de detalhamento de quaisquer serviços e facilidades, em especial o consumo de SMS e conexão de dados, no Relatório Detalhado;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dirty="0" smtClean="0">
                <a:solidFill>
                  <a:srgbClr val="336600"/>
                </a:solidFill>
                <a:latin typeface="Calibri" pitchFamily="34" charset="0"/>
              </a:rPr>
              <a:t>Não cobrança de assinatura ou qualquer outro valor quando a Estação Móvel  estiver inutilizada ou em reparo, se fornecida pela prestadora;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dirty="0" smtClean="0">
                <a:solidFill>
                  <a:srgbClr val="336600"/>
                </a:solidFill>
                <a:latin typeface="Calibri" pitchFamily="34" charset="0"/>
              </a:rPr>
              <a:t> Não utilização de terceirizados nos setores responsáveis por quebra de sigilo;</a:t>
            </a:r>
          </a:p>
          <a:p>
            <a:r>
              <a:rPr lang="pt-BR" sz="1200" b="0" i="0" dirty="0" smtClean="0">
                <a:solidFill>
                  <a:srgbClr val="336600"/>
                </a:solidFill>
                <a:latin typeface="Calibri" pitchFamily="34" charset="0"/>
              </a:rPr>
              <a:t>Redirecionamento de Chamadas para 190 quando marcado 112 ou 911;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i="1" dirty="0" smtClean="0">
                <a:solidFill>
                  <a:srgbClr val="336600"/>
                </a:solidFill>
                <a:latin typeface="Calibri" pitchFamily="34" charset="0"/>
              </a:rPr>
              <a:t> </a:t>
            </a:r>
            <a:r>
              <a:rPr lang="pt-BR" sz="1200" b="0" i="0" dirty="0" smtClean="0">
                <a:solidFill>
                  <a:srgbClr val="336600"/>
                </a:solidFill>
                <a:latin typeface="Calibri" pitchFamily="34" charset="0"/>
              </a:rPr>
              <a:t>Melhoria nos critérios de atendimento para Áreas de Continuidade Urbana;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dirty="0" smtClean="0">
                <a:solidFill>
                  <a:srgbClr val="336600"/>
                </a:solidFill>
                <a:latin typeface="Calibri" pitchFamily="34" charset="0"/>
              </a:rPr>
              <a:t>Melhorias no procedimento de licenciamento das Estações;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dirty="0" smtClean="0">
                <a:solidFill>
                  <a:srgbClr val="336600"/>
                </a:solidFill>
                <a:latin typeface="Calibri" pitchFamily="34" charset="0"/>
              </a:rPr>
              <a:t>Interligação de CPCT à Central de Comutação e Controle do SMP.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86170-5059-4AE7-9928-69E6BE10FB08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7944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r>
              <a:rPr lang="pt-B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Planos de Serviço</a:t>
            </a:r>
            <a:endParaRPr lang="pt-B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único plano por prestadora composto por lista de serviços e facilidades, preço efetivamente praticado líquido de imposto.</a:t>
            </a:r>
            <a:endParaRPr lang="pt-B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pt-B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Cadastro de Usuários</a:t>
            </a:r>
            <a:endParaRPr lang="pt-B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Recadastramento obrigatório a cada biênio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c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ontratação com comprovação de dados pessoais.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Condições especiais para estrangeiros</a:t>
            </a:r>
            <a:endParaRPr lang="pt-B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pt-B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Incentivo ao Roaming</a:t>
            </a:r>
          </a:p>
          <a:p>
            <a:pPr algn="just" eaLnBrk="0" hangingPunct="0">
              <a:buFontTx/>
              <a:buChar char="•"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Incentivar o uso das redes nas cidades abaixo de 30 mil habitantes</a:t>
            </a:r>
            <a:r>
              <a:rPr lang="pt-BR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 Acabar com a cobrança de Adicional de Chamada – AD – excluir todas as referências do regulamento;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 Esclarecer a titularidade da receita na 2ª chamada em </a:t>
            </a:r>
            <a:r>
              <a:rPr lang="pt-BR" sz="1200" i="1" kern="120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“roaming”;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 Estabelecer a obrigação de existência de </a:t>
            </a:r>
            <a:r>
              <a:rPr lang="pt-BR" sz="1200" i="1" kern="120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roaming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 em toda a Área de Prestação.</a:t>
            </a:r>
          </a:p>
          <a:p>
            <a:pPr rtl="0" eaLnBrk="1" fontAlgn="t" latinLnBrk="0" hangingPunct="1"/>
            <a:r>
              <a:rPr lang="pt-B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Tempo de Tarifação</a:t>
            </a:r>
          </a:p>
          <a:p>
            <a:pPr algn="just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Tarifação pelo tempo real  - a cada 1 segundo – ligações a cobrar somente após os primeiros 6 segundos;</a:t>
            </a:r>
          </a:p>
          <a:p>
            <a:pPr algn="just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Atender aos diversos questionamentos e contribuições referentes a “enriquecimento sem causa” da Prestadora pela cobrança de tempo não utilizado pelo usuário;</a:t>
            </a:r>
          </a:p>
          <a:p>
            <a:pPr algn="just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Desestimular ligações atípicas (&lt; 3 segundos).</a:t>
            </a:r>
          </a:p>
          <a:p>
            <a:pPr rtl="0" eaLnBrk="1" fontAlgn="t" latinLnBrk="0" hangingPunct="1"/>
            <a:r>
              <a:rPr lang="pt-B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Atendimento</a:t>
            </a:r>
          </a:p>
          <a:p>
            <a:pPr algn="just">
              <a:lnSpc>
                <a:spcPct val="150000"/>
              </a:lnSpc>
              <a:buFontTx/>
              <a:buChar char="•"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Adequação ao Decreto SAC ;</a:t>
            </a:r>
          </a:p>
          <a:p>
            <a:pPr algn="just">
              <a:lnSpc>
                <a:spcPct val="150000"/>
              </a:lnSpc>
              <a:buFontTx/>
              <a:buChar char="•"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Ex.: manutenção do registro eletrônico do atendimento ao usuário pelo prazo de 5 anos.</a:t>
            </a:r>
          </a:p>
          <a:p>
            <a:pPr algn="just">
              <a:lnSpc>
                <a:spcPct val="150000"/>
              </a:lnSpc>
              <a:buFontTx/>
              <a:buChar char="•"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Convergência das normas com os demais serviços de telecomunicações (SCM, STFC e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SeAC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);</a:t>
            </a:r>
          </a:p>
          <a:p>
            <a:pPr algn="just">
              <a:lnSpc>
                <a:spcPct val="150000"/>
              </a:lnSpc>
              <a:buFontTx/>
              <a:buChar char="•"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Ampliação do número de Setores de Relacionamento.</a:t>
            </a:r>
          </a:p>
          <a:p>
            <a:pPr rtl="0" eaLnBrk="1" fontAlgn="t" latinLnBrk="0" hangingPunct="1"/>
            <a:r>
              <a:rPr lang="pt-B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Localização do Usuário</a:t>
            </a:r>
          </a:p>
          <a:p>
            <a:pPr algn="just" eaLnBrk="0" hangingPunct="0">
              <a:lnSpc>
                <a:spcPct val="150000"/>
              </a:lnSpc>
              <a:buFontTx/>
              <a:buChar char="•"/>
              <a:defRPr/>
            </a:pPr>
            <a:r>
              <a:rPr lang="pt-BR" sz="1200" kern="1200" dirty="0" smtClean="0">
                <a:solidFill>
                  <a:srgbClr val="000000"/>
                </a:solidFill>
                <a:latin typeface="+mn-lt"/>
                <a:ea typeface="+mn-ea"/>
                <a:cs typeface="Times New Roman" pitchFamily="18" charset="0"/>
              </a:rPr>
              <a:t>Criação de mecanismos que possibilitem a correta e precisa localização de usuários, especialmente em situação emergenciais;</a:t>
            </a:r>
          </a:p>
          <a:p>
            <a:pPr algn="just" eaLnBrk="0" hangingPunct="0">
              <a:lnSpc>
                <a:spcPct val="150000"/>
              </a:lnSpc>
              <a:buFontTx/>
              <a:buChar char="•"/>
              <a:defRPr/>
            </a:pPr>
            <a:r>
              <a:rPr lang="pt-BR" sz="1200" kern="1200" dirty="0" smtClean="0">
                <a:solidFill>
                  <a:srgbClr val="000000"/>
                </a:solidFill>
                <a:latin typeface="+mn-lt"/>
                <a:ea typeface="+mn-ea"/>
                <a:cs typeface="Times New Roman" pitchFamily="18" charset="0"/>
              </a:rPr>
              <a:t> As Prestadoras do SMP deverão informar a localização das Estações Móveis originadoras de chamadas e mensagens para Serviços Públicos de Emergência, com precisão e disponibilidade; </a:t>
            </a:r>
          </a:p>
          <a:p>
            <a:pPr algn="just" eaLnBrk="0" hangingPunct="0">
              <a:lnSpc>
                <a:spcPct val="150000"/>
              </a:lnSpc>
              <a:buFontTx/>
              <a:buChar char="•"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Projeto Piloto : SMS de Emergência em SP.</a:t>
            </a:r>
          </a:p>
          <a:p>
            <a:pPr rtl="0" eaLnBrk="1" fontAlgn="t" latinLnBrk="0" hangingPunct="1"/>
            <a:r>
              <a:rPr lang="pt-B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 Acessibilidade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1200" kern="1200" dirty="0" smtClean="0">
                <a:solidFill>
                  <a:srgbClr val="000000"/>
                </a:solidFill>
                <a:latin typeface="+mn-lt"/>
                <a:ea typeface="+mn-ea"/>
                <a:cs typeface="Times New Roman" pitchFamily="18" charset="0"/>
              </a:rPr>
              <a:t>Inserção de regras específicas para pessoas surdas, mudas e deficientes visuais: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200" kern="1200" dirty="0" smtClean="0">
                <a:solidFill>
                  <a:srgbClr val="000000"/>
                </a:solidFill>
                <a:latin typeface="+mn-lt"/>
                <a:ea typeface="+mn-ea"/>
                <a:cs typeface="Times New Roman" pitchFamily="18" charset="0"/>
              </a:rPr>
              <a:t> envio de conta em braile;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200" kern="1200" dirty="0" smtClean="0">
                <a:solidFill>
                  <a:srgbClr val="000000"/>
                </a:solidFill>
                <a:latin typeface="+mn-lt"/>
                <a:ea typeface="+mn-ea"/>
                <a:cs typeface="Times New Roman" pitchFamily="18" charset="0"/>
              </a:rPr>
              <a:t> contrato em mídia narrada disponível no site;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200" kern="1200" dirty="0" smtClean="0">
                <a:solidFill>
                  <a:srgbClr val="000000"/>
                </a:solidFill>
                <a:latin typeface="+mn-lt"/>
                <a:ea typeface="+mn-ea"/>
                <a:cs typeface="Times New Roman" pitchFamily="18" charset="0"/>
              </a:rPr>
              <a:t> aprimoramento das formas de atendimento</a:t>
            </a:r>
            <a:r>
              <a:rPr lang="pt-BR" sz="1100" i="1" kern="1200" dirty="0" smtClean="0">
                <a:solidFill>
                  <a:srgbClr val="336600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rtl="0" eaLnBrk="1" fontAlgn="t" latinLnBrk="0" hangingPunct="1"/>
            <a:r>
              <a:rPr lang="pt-B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8. Interrupção</a:t>
            </a:r>
            <a:r>
              <a:rPr lang="pt-BR" sz="1200" b="1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serviço</a:t>
            </a:r>
          </a:p>
          <a:p>
            <a:pPr eaLnBrk="0" hangingPunct="0">
              <a:lnSpc>
                <a:spcPct val="150000"/>
              </a:lnSpc>
              <a:buFontTx/>
              <a:buChar char="•"/>
              <a:defRPr/>
            </a:pPr>
            <a:r>
              <a:rPr lang="pt-BR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Obrigação de comunicar quando da ocorrência de interrupções e medidas saneadoras à Anatel;</a:t>
            </a:r>
          </a:p>
          <a:p>
            <a:pPr eaLnBrk="0" hangingPunct="0">
              <a:lnSpc>
                <a:spcPct val="150000"/>
              </a:lnSpc>
              <a:buFontTx/>
              <a:buChar char="•"/>
              <a:defRPr/>
            </a:pPr>
            <a:r>
              <a:rPr lang="pt-BR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Comunicar os usuários afetados pela interrupção via mensagem de texto sobre a ocorrência e seu ressarcimento;</a:t>
            </a:r>
          </a:p>
          <a:p>
            <a:pPr eaLnBrk="0" hangingPunct="0">
              <a:lnSpc>
                <a:spcPct val="150000"/>
              </a:lnSpc>
              <a:buFontTx/>
              <a:buChar char="•"/>
              <a:defRPr/>
            </a:pPr>
            <a:r>
              <a:rPr lang="pt-BR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Diretrizes para o cálculo, forma e prazo do ressarcimento aos usuários.</a:t>
            </a:r>
          </a:p>
          <a:p>
            <a:pPr rtl="0" eaLnBrk="1" fontAlgn="t" latinLnBrk="0" hangingPunct="1"/>
            <a:r>
              <a:rPr lang="pt-B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 Outras</a:t>
            </a:r>
            <a:r>
              <a:rPr lang="pt-BR" sz="1200" b="1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alterações operacionais</a:t>
            </a:r>
            <a:endParaRPr lang="pt-B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dirty="0" smtClean="0">
                <a:solidFill>
                  <a:srgbClr val="336600"/>
                </a:solidFill>
                <a:latin typeface="Calibri" pitchFamily="34" charset="0"/>
              </a:rPr>
              <a:t>Deixar claro que outro documento de cobrança deve ser enviado ao usuário, quando de contestação parcial de débito;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dirty="0" smtClean="0">
                <a:solidFill>
                  <a:srgbClr val="336600"/>
                </a:solidFill>
                <a:latin typeface="Calibri" pitchFamily="34" charset="0"/>
              </a:rPr>
              <a:t>Usuário com várias linhas na prestadora e inadimplente em apenas uma delas;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dirty="0" smtClean="0">
                <a:solidFill>
                  <a:srgbClr val="336600"/>
                </a:solidFill>
                <a:latin typeface="Calibri" pitchFamily="34" charset="0"/>
              </a:rPr>
              <a:t>Necessidade de detalhamento de quaisquer serviços e facilidades, em especial o consumo de SMS e conexão de dados, no Relatório Detalhado;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dirty="0" smtClean="0">
                <a:solidFill>
                  <a:srgbClr val="336600"/>
                </a:solidFill>
                <a:latin typeface="Calibri" pitchFamily="34" charset="0"/>
              </a:rPr>
              <a:t>Não cobrança de assinatura ou qualquer outro valor quando a Estação Móvel  estiver inutilizada ou em reparo, se fornecida pela prestadora;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dirty="0" smtClean="0">
                <a:solidFill>
                  <a:srgbClr val="336600"/>
                </a:solidFill>
                <a:latin typeface="Calibri" pitchFamily="34" charset="0"/>
              </a:rPr>
              <a:t> Não utilização de terceirizados nos setores responsáveis por quebra de sigilo;</a:t>
            </a:r>
          </a:p>
          <a:p>
            <a:r>
              <a:rPr lang="pt-BR" sz="1200" b="0" i="0" dirty="0" smtClean="0">
                <a:solidFill>
                  <a:srgbClr val="336600"/>
                </a:solidFill>
                <a:latin typeface="Calibri" pitchFamily="34" charset="0"/>
              </a:rPr>
              <a:t>Redirecionamento de Chamadas para 190 quando marcado 112 ou 911;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i="1" dirty="0" smtClean="0">
                <a:solidFill>
                  <a:srgbClr val="336600"/>
                </a:solidFill>
                <a:latin typeface="Calibri" pitchFamily="34" charset="0"/>
              </a:rPr>
              <a:t> </a:t>
            </a:r>
            <a:r>
              <a:rPr lang="pt-BR" sz="1200" b="0" i="0" dirty="0" smtClean="0">
                <a:solidFill>
                  <a:srgbClr val="336600"/>
                </a:solidFill>
                <a:latin typeface="Calibri" pitchFamily="34" charset="0"/>
              </a:rPr>
              <a:t>Melhoria nos critérios de atendimento para Áreas de Continuidade Urbana;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dirty="0" smtClean="0">
                <a:solidFill>
                  <a:srgbClr val="336600"/>
                </a:solidFill>
                <a:latin typeface="Calibri" pitchFamily="34" charset="0"/>
              </a:rPr>
              <a:t>Melhorias no procedimento de licenciamento das Estações;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dirty="0" smtClean="0">
                <a:solidFill>
                  <a:srgbClr val="336600"/>
                </a:solidFill>
                <a:latin typeface="Calibri" pitchFamily="34" charset="0"/>
              </a:rPr>
              <a:t>Interligação de CPCT à Central de Comutação e Controle do SMP.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86170-5059-4AE7-9928-69E6BE10FB08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7944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mestreazu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 userDrawn="1"/>
        </p:nvSpPr>
        <p:spPr>
          <a:xfrm>
            <a:off x="0" y="597580"/>
            <a:ext cx="9144000" cy="6237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7744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BB256-86D3-489E-9A1A-203768C86E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7327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BB256-86D3-489E-9A1A-203768C86E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3301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6168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73767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716107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87441525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741518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855659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527086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38041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mestreazu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 userDrawn="1"/>
        </p:nvSpPr>
        <p:spPr>
          <a:xfrm>
            <a:off x="0" y="597580"/>
            <a:ext cx="9144000" cy="6237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1841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24098572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91972103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313671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3152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886903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Gráfico 2"/>
          <p:cNvSpPr>
            <a:spLocks noGrp="1"/>
          </p:cNvSpPr>
          <p:nvPr>
            <p:ph type="cha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 smtClean="0"/>
          </a:p>
        </p:txBody>
      </p:sp>
    </p:spTree>
    <p:extLst>
      <p:ext uri="{BB962C8B-B14F-4D97-AF65-F5344CB8AC3E}">
        <p14:creationId xmlns:p14="http://schemas.microsoft.com/office/powerpoint/2010/main" val="345599127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mestreazu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 userDrawn="1"/>
        </p:nvSpPr>
        <p:spPr>
          <a:xfrm>
            <a:off x="0" y="597580"/>
            <a:ext cx="9144000" cy="6237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5016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BB256-86D3-489E-9A1A-203768C86E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0909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BB256-86D3-489E-9A1A-203768C86E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9297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BB256-86D3-489E-9A1A-203768C86E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7903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BB256-86D3-489E-9A1A-203768C86EA5}" type="slidenum">
              <a:rPr lang="pt-BR" smtClean="0"/>
              <a:t>‹nº›</a:t>
            </a:fld>
            <a:endParaRPr lang="pt-BR"/>
          </a:p>
        </p:txBody>
      </p:sp>
      <p:pic>
        <p:nvPicPr>
          <p:cNvPr id="6" name="Picture 8" descr="mestreazu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 userDrawn="1"/>
        </p:nvSpPr>
        <p:spPr>
          <a:xfrm>
            <a:off x="0" y="597580"/>
            <a:ext cx="9144000" cy="6237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1816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BB256-86D3-489E-9A1A-203768C86EA5}" type="slidenum">
              <a:rPr lang="pt-BR" smtClean="0"/>
              <a:t>‹nº›</a:t>
            </a:fld>
            <a:endParaRPr lang="pt-BR"/>
          </a:p>
        </p:txBody>
      </p:sp>
      <p:pic>
        <p:nvPicPr>
          <p:cNvPr id="5" name="Picture 8" descr="mestreazu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 userDrawn="1"/>
        </p:nvSpPr>
        <p:spPr>
          <a:xfrm>
            <a:off x="0" y="597580"/>
            <a:ext cx="9144000" cy="6237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0348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BB256-86D3-489E-9A1A-203768C86E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275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BB256-86D3-489E-9A1A-203768C86E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4657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BB256-86D3-489E-9A1A-203768C86EA5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8" descr="mestreazul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 userDrawn="1"/>
        </p:nvSpPr>
        <p:spPr>
          <a:xfrm>
            <a:off x="0" y="597580"/>
            <a:ext cx="9144000" cy="6237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4243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5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 descr="mestreverde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503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600" u="sng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600" u="sng">
          <a:solidFill>
            <a:srgbClr val="FFFF00"/>
          </a:solidFill>
          <a:latin typeface="Arial" charset="0"/>
          <a:cs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600" u="sng">
          <a:solidFill>
            <a:srgbClr val="FFFF00"/>
          </a:solidFill>
          <a:latin typeface="Arial" charset="0"/>
          <a:cs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600" u="sng">
          <a:solidFill>
            <a:srgbClr val="FFFF00"/>
          </a:solidFill>
          <a:latin typeface="Arial" charset="0"/>
          <a:cs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600" u="sng">
          <a:solidFill>
            <a:srgbClr val="FFFF00"/>
          </a:solidFill>
          <a:latin typeface="Arial" charset="0"/>
          <a:cs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600" u="sng">
          <a:solidFill>
            <a:srgbClr val="FFFF00"/>
          </a:solidFill>
          <a:latin typeface="Arial" charset="0"/>
          <a:cs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600" u="sng">
          <a:solidFill>
            <a:srgbClr val="FFFF00"/>
          </a:solidFill>
          <a:latin typeface="Arial" charset="0"/>
          <a:cs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600" u="sng">
          <a:solidFill>
            <a:srgbClr val="FFFF00"/>
          </a:solidFill>
          <a:latin typeface="Arial" charset="0"/>
          <a:cs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600" u="sng">
          <a:solidFill>
            <a:srgbClr val="FFFF00"/>
          </a:solidFill>
          <a:latin typeface="Arial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mestreaz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0" y="2564904"/>
            <a:ext cx="9144000" cy="2232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4000" i="1" dirty="0" smtClean="0">
                <a:solidFill>
                  <a:srgbClr val="FFFF00"/>
                </a:solidFill>
                <a:latin typeface="Calibri" pitchFamily="34" charset="0"/>
              </a:rPr>
              <a:t>Telefonia Móvel: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4000" i="1" dirty="0" smtClean="0">
                <a:solidFill>
                  <a:srgbClr val="FFFF00"/>
                </a:solidFill>
                <a:latin typeface="Calibri" pitchFamily="34" charset="0"/>
              </a:rPr>
              <a:t>Preço, </a:t>
            </a:r>
            <a:r>
              <a:rPr lang="pt-BR" sz="4000" i="1" dirty="0">
                <a:solidFill>
                  <a:srgbClr val="FFFF00"/>
                </a:solidFill>
                <a:latin typeface="Calibri" pitchFamily="34" charset="0"/>
              </a:rPr>
              <a:t>Melhorias da Infraestrutura de Rede das </a:t>
            </a:r>
            <a:r>
              <a:rPr lang="pt-BR" sz="4000" i="1">
                <a:solidFill>
                  <a:srgbClr val="FFFF00"/>
                </a:solidFill>
                <a:latin typeface="Calibri" pitchFamily="34" charset="0"/>
              </a:rPr>
              <a:t>Operadoras </a:t>
            </a:r>
            <a:r>
              <a:rPr lang="pt-BR" sz="4000" i="1" smtClean="0">
                <a:solidFill>
                  <a:srgbClr val="FFFF00"/>
                </a:solidFill>
                <a:latin typeface="Calibri" pitchFamily="34" charset="0"/>
              </a:rPr>
              <a:t>e </a:t>
            </a:r>
            <a:r>
              <a:rPr lang="pt-BR" sz="4000" i="1" dirty="0">
                <a:solidFill>
                  <a:srgbClr val="FFFF00"/>
                </a:solidFill>
                <a:latin typeface="Calibri" pitchFamily="34" charset="0"/>
              </a:rPr>
              <a:t>das condições de prestação do serviço</a:t>
            </a:r>
          </a:p>
        </p:txBody>
      </p:sp>
      <p:sp>
        <p:nvSpPr>
          <p:cNvPr id="4" name="Rectangle 73"/>
          <p:cNvSpPr>
            <a:spLocks noChangeArrowheads="1"/>
          </p:cNvSpPr>
          <p:nvPr/>
        </p:nvSpPr>
        <p:spPr bwMode="auto">
          <a:xfrm>
            <a:off x="0" y="5877272"/>
            <a:ext cx="615617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pt-BR" sz="1600" b="1" dirty="0" smtClean="0">
                <a:solidFill>
                  <a:srgbClr val="FFFF00"/>
                </a:solidFill>
                <a:latin typeface="+mj-lt"/>
              </a:rPr>
              <a:t>João Batista de Rezende</a:t>
            </a:r>
          </a:p>
          <a:p>
            <a:pPr algn="ctr"/>
            <a:r>
              <a:rPr lang="pt-BR" sz="1600" dirty="0" smtClean="0">
                <a:solidFill>
                  <a:srgbClr val="FFFF00"/>
                </a:solidFill>
                <a:latin typeface="+mj-lt"/>
              </a:rPr>
              <a:t>Anatel</a:t>
            </a:r>
            <a:endParaRPr lang="pt-BR" sz="16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" name="Rectangle 73"/>
          <p:cNvSpPr>
            <a:spLocks noChangeArrowheads="1"/>
          </p:cNvSpPr>
          <p:nvPr/>
        </p:nvSpPr>
        <p:spPr bwMode="auto">
          <a:xfrm>
            <a:off x="6372200" y="5877272"/>
            <a:ext cx="266429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pt-BR" sz="1600" dirty="0" smtClean="0">
                <a:solidFill>
                  <a:srgbClr val="FFFF00"/>
                </a:solidFill>
                <a:latin typeface="+mj-lt"/>
              </a:rPr>
              <a:t>Brasília/DF</a:t>
            </a:r>
          </a:p>
          <a:p>
            <a:pPr algn="ctr"/>
            <a:r>
              <a:rPr lang="pt-BR" sz="1600" smtClean="0">
                <a:solidFill>
                  <a:srgbClr val="FFFF00"/>
                </a:solidFill>
                <a:latin typeface="+mj-lt"/>
              </a:rPr>
              <a:t>Maiol</a:t>
            </a:r>
            <a:r>
              <a:rPr lang="pt-BR" sz="1600" dirty="0" smtClean="0">
                <a:solidFill>
                  <a:srgbClr val="FFFF00"/>
                </a:solidFill>
                <a:latin typeface="+mj-lt"/>
              </a:rPr>
              <a:t>/2014</a:t>
            </a:r>
            <a:endParaRPr lang="pt-BR" sz="1600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409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BB256-86D3-489E-9A1A-203768C86EA5}" type="slidenum">
              <a:rPr lang="pt-BR" smtClean="0"/>
              <a:t>10</a:t>
            </a:fld>
            <a:endParaRPr lang="pt-BR"/>
          </a:p>
        </p:txBody>
      </p:sp>
      <p:graphicFrame>
        <p:nvGraphicFramePr>
          <p:cNvPr id="7" name="Gráfic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387752"/>
              </p:ext>
            </p:extLst>
          </p:nvPr>
        </p:nvGraphicFramePr>
        <p:xfrm>
          <a:off x="0" y="1196752"/>
          <a:ext cx="8989096" cy="5221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219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BB256-86D3-489E-9A1A-203768C86EA5}" type="slidenum">
              <a:rPr lang="pt-BR" smtClean="0"/>
              <a:t>11</a:t>
            </a:fld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>
            <a:off x="971600" y="908720"/>
            <a:ext cx="93610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2051720" y="971436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 smtClean="0"/>
              <a:t>Aspectos Tributários: Uma questão relevante</a:t>
            </a:r>
            <a:endParaRPr lang="pt-BR" b="1" i="1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6661283" cy="3820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0604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BB256-86D3-489E-9A1A-203768C86EA5}" type="slidenum">
              <a:rPr lang="pt-BR" smtClean="0"/>
              <a:t>12</a:t>
            </a:fld>
            <a:endParaRPr lang="pt-BR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5634271"/>
              </p:ext>
            </p:extLst>
          </p:nvPr>
        </p:nvGraphicFramePr>
        <p:xfrm>
          <a:off x="107504" y="692696"/>
          <a:ext cx="853534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35497" y="6167626"/>
            <a:ext cx="91085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42925" algn="l"/>
              </a:tabLst>
            </a:pPr>
            <a:r>
              <a:rPr lang="pt-BR" sz="1000" b="1" dirty="0" smtClean="0">
                <a:latin typeface="Arial" pitchFamily="34" charset="0"/>
                <a:cs typeface="Arial" pitchFamily="34" charset="0"/>
              </a:rPr>
              <a:t>Notas: 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* Valor em destaque consiste no índice de reajuste tarifário acumulado, incluindo o reajuste aprovado na Reunião do Conselho Diretor da Anatel em 	10/04/2014</a:t>
            </a:r>
            <a:r>
              <a:rPr lang="pt-BR" sz="1000" dirty="0">
                <a:latin typeface="Arial" pitchFamily="34" charset="0"/>
                <a:cs typeface="Arial" pitchFamily="34" charset="0"/>
              </a:rPr>
              <a:t>;</a:t>
            </a:r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pPr defTabSz="536575"/>
            <a:r>
              <a:rPr lang="pt-BR" sz="1000" dirty="0">
                <a:latin typeface="Arial" pitchFamily="34" charset="0"/>
                <a:cs typeface="Arial" pitchFamily="34" charset="0"/>
              </a:rPr>
              <a:t>	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O índice de reajuste se aplica a todos os itens da cesta básica (ex. Assinaturas, Habilitações, Minutos de chamadas entre terminais fixos;</a:t>
            </a:r>
          </a:p>
          <a:p>
            <a:pPr defTabSz="536575"/>
            <a:r>
              <a:rPr lang="pt-BR" sz="1000" dirty="0">
                <a:latin typeface="Arial" pitchFamily="34" charset="0"/>
                <a:cs typeface="Arial" pitchFamily="34" charset="0"/>
              </a:rPr>
              <a:t>	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O reajuste ocorre em períodos não inferiores a 12 meses;</a:t>
            </a:r>
            <a:r>
              <a:rPr lang="pt-BR" sz="1000" dirty="0">
                <a:latin typeface="Arial" pitchFamily="34" charset="0"/>
                <a:cs typeface="Arial" pitchFamily="34" charset="0"/>
              </a:rPr>
              <a:t>	</a:t>
            </a:r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endParaRPr lang="pt-BR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822252" y="11663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1" u="sng" dirty="0" smtClean="0">
                <a:solidFill>
                  <a:schemeClr val="bg1"/>
                </a:solidFill>
              </a:rPr>
              <a:t>Um parênteses sobre a Telefonia Fixa</a:t>
            </a:r>
            <a:endParaRPr lang="pt-BR" b="1" i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46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1510412" y="756319"/>
            <a:ext cx="6264696" cy="461665"/>
            <a:chOff x="1461726" y="1044215"/>
            <a:chExt cx="6264696" cy="461665"/>
          </a:xfrm>
        </p:grpSpPr>
        <p:sp>
          <p:nvSpPr>
            <p:cNvPr id="10" name="Retângulo de cantos arredondados 9"/>
            <p:cNvSpPr/>
            <p:nvPr/>
          </p:nvSpPr>
          <p:spPr>
            <a:xfrm>
              <a:off x="1461726" y="1095028"/>
              <a:ext cx="6192688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1533734" y="1044215"/>
              <a:ext cx="6192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chemeClr val="bg1"/>
                  </a:solidFill>
                </a:rPr>
                <a:t>IPCA-15: Comunicação Social </a:t>
              </a:r>
              <a:r>
                <a:rPr lang="pt-BR" sz="2400" b="1" dirty="0" smtClean="0">
                  <a:solidFill>
                    <a:schemeClr val="bg1"/>
                  </a:solidFill>
                </a:rPr>
                <a:t>IBGE</a:t>
              </a:r>
              <a:r>
                <a:rPr lang="pt-BR" dirty="0" smtClean="0">
                  <a:solidFill>
                    <a:schemeClr val="bg1"/>
                  </a:solidFill>
                </a:rPr>
                <a:t>, em 17/04/2014.</a:t>
              </a:r>
              <a:endParaRPr lang="pt-BR" dirty="0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2" y="1700808"/>
            <a:ext cx="805674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Seta dobrada para cima 12"/>
          <p:cNvSpPr/>
          <p:nvPr/>
        </p:nvSpPr>
        <p:spPr>
          <a:xfrm rot="10800000">
            <a:off x="251518" y="926140"/>
            <a:ext cx="792089" cy="516715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Elipse 13"/>
          <p:cNvSpPr/>
          <p:nvPr/>
        </p:nvSpPr>
        <p:spPr>
          <a:xfrm>
            <a:off x="0" y="5949280"/>
            <a:ext cx="9144001" cy="629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i="1" dirty="0" smtClean="0"/>
              <a:t>Em </a:t>
            </a:r>
            <a:r>
              <a:rPr lang="pt-BR" sz="1600" i="1" dirty="0"/>
              <a:t>função </a:t>
            </a:r>
            <a:r>
              <a:rPr lang="pt-BR" sz="1600" i="1" dirty="0" smtClean="0"/>
              <a:t>da </a:t>
            </a:r>
            <a:r>
              <a:rPr lang="pt-BR" sz="1600" i="1" dirty="0"/>
              <a:t>redução nas contas de telefone fixo </a:t>
            </a:r>
            <a:r>
              <a:rPr lang="pt-BR" sz="1600" i="1" dirty="0" smtClean="0"/>
              <a:t>(-2,03%),</a:t>
            </a:r>
          </a:p>
          <a:p>
            <a:pPr algn="ctr"/>
            <a:r>
              <a:rPr lang="pt-BR" sz="1600" i="1" dirty="0" smtClean="0"/>
              <a:t>Comunicação</a:t>
            </a:r>
            <a:r>
              <a:rPr lang="pt-BR" sz="1600" i="1" dirty="0"/>
              <a:t> (-0,61%) se manteve em queda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1822252" y="11663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1" u="sng" dirty="0" smtClean="0">
                <a:solidFill>
                  <a:schemeClr val="bg1"/>
                </a:solidFill>
              </a:rPr>
              <a:t>Um parênteses sobre a Telefonia Fixa</a:t>
            </a:r>
            <a:endParaRPr lang="pt-BR" b="1" i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994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56" y="1539404"/>
            <a:ext cx="726843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upo 6"/>
          <p:cNvGrpSpPr/>
          <p:nvPr/>
        </p:nvGrpSpPr>
        <p:grpSpPr>
          <a:xfrm>
            <a:off x="397724" y="908720"/>
            <a:ext cx="7128792" cy="369332"/>
            <a:chOff x="323528" y="980728"/>
            <a:chExt cx="7128792" cy="369332"/>
          </a:xfrm>
        </p:grpSpPr>
        <p:sp>
          <p:nvSpPr>
            <p:cNvPr id="6" name="Retângulo de cantos arredondados 5"/>
            <p:cNvSpPr/>
            <p:nvPr/>
          </p:nvSpPr>
          <p:spPr>
            <a:xfrm>
              <a:off x="1115616" y="980728"/>
              <a:ext cx="6192688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Seta para a direita 3"/>
            <p:cNvSpPr/>
            <p:nvPr/>
          </p:nvSpPr>
          <p:spPr>
            <a:xfrm>
              <a:off x="323528" y="980728"/>
              <a:ext cx="720080" cy="3600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1259632" y="980728"/>
              <a:ext cx="61926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chemeClr val="bg1"/>
                  </a:solidFill>
                </a:rPr>
                <a:t>Folha de São Paulo, em 10/04/2014.</a:t>
              </a:r>
              <a:endParaRPr lang="pt-BR" dirty="0"/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1187624" y="3995772"/>
            <a:ext cx="6336704" cy="369332"/>
            <a:chOff x="1115616" y="980728"/>
            <a:chExt cx="6336704" cy="369332"/>
          </a:xfrm>
        </p:grpSpPr>
        <p:sp>
          <p:nvSpPr>
            <p:cNvPr id="14" name="Retângulo de cantos arredondados 13"/>
            <p:cNvSpPr/>
            <p:nvPr/>
          </p:nvSpPr>
          <p:spPr>
            <a:xfrm>
              <a:off x="1115616" y="980728"/>
              <a:ext cx="6192688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1259632" y="980728"/>
              <a:ext cx="61926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chemeClr val="bg1"/>
                  </a:solidFill>
                </a:rPr>
                <a:t>Press Release FGV, em 14/04/2014: IGP-10 de abril</a:t>
              </a:r>
              <a:endParaRPr lang="pt-BR" dirty="0"/>
            </a:p>
          </p:txBody>
        </p:sp>
      </p:grpSp>
      <p:sp>
        <p:nvSpPr>
          <p:cNvPr id="2" name="Seta em curva para a direita 1"/>
          <p:cNvSpPr/>
          <p:nvPr/>
        </p:nvSpPr>
        <p:spPr>
          <a:xfrm>
            <a:off x="397724" y="4180438"/>
            <a:ext cx="648874" cy="90474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189812" y="4632811"/>
            <a:ext cx="6190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i="1" dirty="0"/>
              <a:t>quatro classes de despesa apresentaram decréscimo em suas taxas de variação</a:t>
            </a:r>
            <a:r>
              <a:rPr lang="pt-BR" i="1" dirty="0" smtClean="0"/>
              <a:t>: Transportes</a:t>
            </a:r>
            <a:r>
              <a:rPr lang="pt-BR" i="1" dirty="0"/>
              <a:t> (0,95% para 0,62%), </a:t>
            </a:r>
            <a:r>
              <a:rPr lang="pt-BR" b="1" i="1" u="sng" dirty="0"/>
              <a:t>Comunicação (0,29% para -0,09%)</a:t>
            </a:r>
            <a:r>
              <a:rPr lang="pt-BR" i="1" dirty="0"/>
              <a:t>,</a:t>
            </a:r>
            <a:r>
              <a:rPr lang="pt-BR" b="1" i="1" dirty="0"/>
              <a:t> </a:t>
            </a:r>
            <a:r>
              <a:rPr lang="pt-BR" i="1" dirty="0"/>
              <a:t>Habitação</a:t>
            </a:r>
            <a:r>
              <a:rPr lang="pt-BR" b="1" i="1" dirty="0"/>
              <a:t> </a:t>
            </a:r>
            <a:r>
              <a:rPr lang="pt-BR" i="1" dirty="0"/>
              <a:t>(0,61% para 0,56%) e Despesas Diversas</a:t>
            </a:r>
            <a:r>
              <a:rPr lang="pt-BR" b="1" i="1" dirty="0"/>
              <a:t> </a:t>
            </a:r>
            <a:r>
              <a:rPr lang="pt-BR" i="1" dirty="0"/>
              <a:t>(0,54% para 0,35%)</a:t>
            </a:r>
          </a:p>
        </p:txBody>
      </p:sp>
    </p:spTree>
    <p:extLst>
      <p:ext uri="{BB962C8B-B14F-4D97-AF65-F5344CB8AC3E}">
        <p14:creationId xmlns:p14="http://schemas.microsoft.com/office/powerpoint/2010/main" val="367553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3"/>
          <p:cNvSpPr>
            <a:spLocks noChangeArrowheads="1"/>
          </p:cNvSpPr>
          <p:nvPr/>
        </p:nvSpPr>
        <p:spPr bwMode="auto">
          <a:xfrm>
            <a:off x="1947664" y="0"/>
            <a:ext cx="492859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pt-BR" b="1" dirty="0" smtClean="0">
                <a:solidFill>
                  <a:srgbClr val="FFFF00"/>
                </a:solidFill>
                <a:latin typeface="Arial" charset="0"/>
              </a:rPr>
              <a:t>Medida Cautelar – Contextualização</a:t>
            </a:r>
            <a:endParaRPr lang="pt-BR" i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6" name="Espaço Reservado para Conteúdo 12"/>
          <p:cNvSpPr txBox="1">
            <a:spLocks/>
          </p:cNvSpPr>
          <p:nvPr/>
        </p:nvSpPr>
        <p:spPr>
          <a:xfrm>
            <a:off x="523103" y="682912"/>
            <a:ext cx="3125207" cy="46605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82000"/>
              <a:defRPr/>
            </a:pPr>
            <a:r>
              <a:rPr lang="pt-BR" sz="1700" dirty="0" smtClean="0">
                <a:latin typeface="Verdana" pitchFamily="34" charset="0"/>
              </a:rPr>
              <a:t>Suspensão de Vendas:</a:t>
            </a:r>
            <a:endParaRPr lang="pt-BR" sz="1700" dirty="0">
              <a:latin typeface="Verdana" pitchFamily="34" charset="0"/>
            </a:endParaRPr>
          </a:p>
        </p:txBody>
      </p:sp>
      <p:sp>
        <p:nvSpPr>
          <p:cNvPr id="8" name="Espaço Reservado para Conteúdo 12"/>
          <p:cNvSpPr txBox="1">
            <a:spLocks/>
          </p:cNvSpPr>
          <p:nvPr/>
        </p:nvSpPr>
        <p:spPr>
          <a:xfrm>
            <a:off x="4606652" y="690032"/>
            <a:ext cx="4392488" cy="45893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pt-BR" sz="1800" dirty="0" smtClean="0"/>
              <a:t>Medida </a:t>
            </a:r>
            <a:r>
              <a:rPr lang="pt-BR" sz="1700" dirty="0">
                <a:latin typeface="Verdana" pitchFamily="34" charset="0"/>
              </a:rPr>
              <a:t>Cautelar</a:t>
            </a:r>
            <a:r>
              <a:rPr lang="pt-BR" sz="1800" dirty="0" smtClean="0"/>
              <a:t>:</a:t>
            </a:r>
            <a:endParaRPr lang="pt-BR" sz="1800" b="1" i="1" dirty="0">
              <a:latin typeface="Calibri" pitchFamily="34" charset="0"/>
            </a:endParaRPr>
          </a:p>
        </p:txBody>
      </p:sp>
      <p:grpSp>
        <p:nvGrpSpPr>
          <p:cNvPr id="9" name="Grupo 3"/>
          <p:cNvGrpSpPr>
            <a:grpSpLocks/>
          </p:cNvGrpSpPr>
          <p:nvPr/>
        </p:nvGrpSpPr>
        <p:grpSpPr bwMode="auto">
          <a:xfrm>
            <a:off x="55961" y="1530827"/>
            <a:ext cx="4399756" cy="4335140"/>
            <a:chOff x="2214314" y="939800"/>
            <a:chExt cx="6534150" cy="5873750"/>
          </a:xfrm>
        </p:grpSpPr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5167626" y="5783307"/>
              <a:ext cx="1095583" cy="1030243"/>
            </a:xfrm>
            <a:custGeom>
              <a:avLst/>
              <a:gdLst>
                <a:gd name="T0" fmla="*/ 146 w 280"/>
                <a:gd name="T1" fmla="*/ 340 h 341"/>
                <a:gd name="T2" fmla="*/ 175 w 280"/>
                <a:gd name="T3" fmla="*/ 323 h 341"/>
                <a:gd name="T4" fmla="*/ 198 w 280"/>
                <a:gd name="T5" fmla="*/ 258 h 341"/>
                <a:gd name="T6" fmla="*/ 226 w 280"/>
                <a:gd name="T7" fmla="*/ 231 h 341"/>
                <a:gd name="T8" fmla="*/ 255 w 280"/>
                <a:gd name="T9" fmla="*/ 156 h 341"/>
                <a:gd name="T10" fmla="*/ 279 w 280"/>
                <a:gd name="T11" fmla="*/ 108 h 341"/>
                <a:gd name="T12" fmla="*/ 269 w 280"/>
                <a:gd name="T13" fmla="*/ 91 h 341"/>
                <a:gd name="T14" fmla="*/ 269 w 280"/>
                <a:gd name="T15" fmla="*/ 64 h 341"/>
                <a:gd name="T16" fmla="*/ 255 w 280"/>
                <a:gd name="T17" fmla="*/ 64 h 341"/>
                <a:gd name="T18" fmla="*/ 241 w 280"/>
                <a:gd name="T19" fmla="*/ 48 h 341"/>
                <a:gd name="T20" fmla="*/ 212 w 280"/>
                <a:gd name="T21" fmla="*/ 32 h 341"/>
                <a:gd name="T22" fmla="*/ 198 w 280"/>
                <a:gd name="T23" fmla="*/ 16 h 341"/>
                <a:gd name="T24" fmla="*/ 161 w 280"/>
                <a:gd name="T25" fmla="*/ 0 h 341"/>
                <a:gd name="T26" fmla="*/ 117 w 280"/>
                <a:gd name="T27" fmla="*/ 0 h 341"/>
                <a:gd name="T28" fmla="*/ 80 w 280"/>
                <a:gd name="T29" fmla="*/ 32 h 341"/>
                <a:gd name="T30" fmla="*/ 0 w 280"/>
                <a:gd name="T31" fmla="*/ 167 h 341"/>
                <a:gd name="T32" fmla="*/ 0 w 280"/>
                <a:gd name="T33" fmla="*/ 183 h 341"/>
                <a:gd name="T34" fmla="*/ 28 w 280"/>
                <a:gd name="T35" fmla="*/ 183 h 341"/>
                <a:gd name="T36" fmla="*/ 80 w 280"/>
                <a:gd name="T37" fmla="*/ 215 h 341"/>
                <a:gd name="T38" fmla="*/ 94 w 280"/>
                <a:gd name="T39" fmla="*/ 215 h 341"/>
                <a:gd name="T40" fmla="*/ 146 w 280"/>
                <a:gd name="T41" fmla="*/ 275 h 341"/>
                <a:gd name="T42" fmla="*/ 161 w 280"/>
                <a:gd name="T43" fmla="*/ 258 h 341"/>
                <a:gd name="T44" fmla="*/ 161 w 280"/>
                <a:gd name="T45" fmla="*/ 291 h 341"/>
                <a:gd name="T46" fmla="*/ 146 w 280"/>
                <a:gd name="T47" fmla="*/ 307 h 341"/>
                <a:gd name="T48" fmla="*/ 146 w 280"/>
                <a:gd name="T49" fmla="*/ 34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0" h="341">
                  <a:moveTo>
                    <a:pt x="146" y="340"/>
                  </a:moveTo>
                  <a:lnTo>
                    <a:pt x="175" y="323"/>
                  </a:lnTo>
                  <a:lnTo>
                    <a:pt x="198" y="258"/>
                  </a:lnTo>
                  <a:lnTo>
                    <a:pt x="226" y="231"/>
                  </a:lnTo>
                  <a:lnTo>
                    <a:pt x="255" y="156"/>
                  </a:lnTo>
                  <a:lnTo>
                    <a:pt x="279" y="108"/>
                  </a:lnTo>
                  <a:lnTo>
                    <a:pt x="269" y="91"/>
                  </a:lnTo>
                  <a:lnTo>
                    <a:pt x="269" y="64"/>
                  </a:lnTo>
                  <a:lnTo>
                    <a:pt x="255" y="64"/>
                  </a:lnTo>
                  <a:lnTo>
                    <a:pt x="241" y="48"/>
                  </a:lnTo>
                  <a:lnTo>
                    <a:pt x="212" y="32"/>
                  </a:lnTo>
                  <a:lnTo>
                    <a:pt x="198" y="16"/>
                  </a:lnTo>
                  <a:lnTo>
                    <a:pt x="161" y="0"/>
                  </a:lnTo>
                  <a:lnTo>
                    <a:pt x="117" y="0"/>
                  </a:lnTo>
                  <a:lnTo>
                    <a:pt x="80" y="32"/>
                  </a:lnTo>
                  <a:lnTo>
                    <a:pt x="0" y="167"/>
                  </a:lnTo>
                  <a:lnTo>
                    <a:pt x="0" y="183"/>
                  </a:lnTo>
                  <a:lnTo>
                    <a:pt x="28" y="183"/>
                  </a:lnTo>
                  <a:lnTo>
                    <a:pt x="80" y="215"/>
                  </a:lnTo>
                  <a:lnTo>
                    <a:pt x="94" y="215"/>
                  </a:lnTo>
                  <a:lnTo>
                    <a:pt x="146" y="275"/>
                  </a:lnTo>
                  <a:lnTo>
                    <a:pt x="161" y="258"/>
                  </a:lnTo>
                  <a:lnTo>
                    <a:pt x="161" y="291"/>
                  </a:lnTo>
                  <a:lnTo>
                    <a:pt x="146" y="307"/>
                  </a:lnTo>
                  <a:lnTo>
                    <a:pt x="146" y="340"/>
                  </a:lnTo>
                </a:path>
              </a:pathLst>
            </a:custGeom>
            <a:noFill/>
            <a:ln>
              <a:noFill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5167626" y="5783307"/>
              <a:ext cx="1095583" cy="1030243"/>
            </a:xfrm>
            <a:custGeom>
              <a:avLst/>
              <a:gdLst>
                <a:gd name="T0" fmla="*/ 146 w 280"/>
                <a:gd name="T1" fmla="*/ 340 h 341"/>
                <a:gd name="T2" fmla="*/ 175 w 280"/>
                <a:gd name="T3" fmla="*/ 323 h 341"/>
                <a:gd name="T4" fmla="*/ 198 w 280"/>
                <a:gd name="T5" fmla="*/ 258 h 341"/>
                <a:gd name="T6" fmla="*/ 226 w 280"/>
                <a:gd name="T7" fmla="*/ 231 h 341"/>
                <a:gd name="T8" fmla="*/ 255 w 280"/>
                <a:gd name="T9" fmla="*/ 156 h 341"/>
                <a:gd name="T10" fmla="*/ 279 w 280"/>
                <a:gd name="T11" fmla="*/ 108 h 341"/>
                <a:gd name="T12" fmla="*/ 269 w 280"/>
                <a:gd name="T13" fmla="*/ 91 h 341"/>
                <a:gd name="T14" fmla="*/ 269 w 280"/>
                <a:gd name="T15" fmla="*/ 64 h 341"/>
                <a:gd name="T16" fmla="*/ 255 w 280"/>
                <a:gd name="T17" fmla="*/ 64 h 341"/>
                <a:gd name="T18" fmla="*/ 241 w 280"/>
                <a:gd name="T19" fmla="*/ 48 h 341"/>
                <a:gd name="T20" fmla="*/ 212 w 280"/>
                <a:gd name="T21" fmla="*/ 32 h 341"/>
                <a:gd name="T22" fmla="*/ 198 w 280"/>
                <a:gd name="T23" fmla="*/ 16 h 341"/>
                <a:gd name="T24" fmla="*/ 161 w 280"/>
                <a:gd name="T25" fmla="*/ 0 h 341"/>
                <a:gd name="T26" fmla="*/ 117 w 280"/>
                <a:gd name="T27" fmla="*/ 0 h 341"/>
                <a:gd name="T28" fmla="*/ 80 w 280"/>
                <a:gd name="T29" fmla="*/ 32 h 341"/>
                <a:gd name="T30" fmla="*/ 0 w 280"/>
                <a:gd name="T31" fmla="*/ 167 h 341"/>
                <a:gd name="T32" fmla="*/ 0 w 280"/>
                <a:gd name="T33" fmla="*/ 183 h 341"/>
                <a:gd name="T34" fmla="*/ 28 w 280"/>
                <a:gd name="T35" fmla="*/ 183 h 341"/>
                <a:gd name="T36" fmla="*/ 80 w 280"/>
                <a:gd name="T37" fmla="*/ 215 h 341"/>
                <a:gd name="T38" fmla="*/ 94 w 280"/>
                <a:gd name="T39" fmla="*/ 215 h 341"/>
                <a:gd name="T40" fmla="*/ 146 w 280"/>
                <a:gd name="T41" fmla="*/ 275 h 341"/>
                <a:gd name="T42" fmla="*/ 161 w 280"/>
                <a:gd name="T43" fmla="*/ 258 h 341"/>
                <a:gd name="T44" fmla="*/ 161 w 280"/>
                <a:gd name="T45" fmla="*/ 291 h 341"/>
                <a:gd name="T46" fmla="*/ 146 w 280"/>
                <a:gd name="T47" fmla="*/ 307 h 341"/>
                <a:gd name="T48" fmla="*/ 146 w 280"/>
                <a:gd name="T49" fmla="*/ 34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0" h="341">
                  <a:moveTo>
                    <a:pt x="146" y="340"/>
                  </a:moveTo>
                  <a:lnTo>
                    <a:pt x="175" y="323"/>
                  </a:lnTo>
                  <a:lnTo>
                    <a:pt x="198" y="258"/>
                  </a:lnTo>
                  <a:lnTo>
                    <a:pt x="226" y="231"/>
                  </a:lnTo>
                  <a:lnTo>
                    <a:pt x="255" y="156"/>
                  </a:lnTo>
                  <a:lnTo>
                    <a:pt x="279" y="108"/>
                  </a:lnTo>
                  <a:lnTo>
                    <a:pt x="269" y="91"/>
                  </a:lnTo>
                  <a:lnTo>
                    <a:pt x="269" y="64"/>
                  </a:lnTo>
                  <a:lnTo>
                    <a:pt x="255" y="64"/>
                  </a:lnTo>
                  <a:lnTo>
                    <a:pt x="241" y="48"/>
                  </a:lnTo>
                  <a:lnTo>
                    <a:pt x="212" y="32"/>
                  </a:lnTo>
                  <a:lnTo>
                    <a:pt x="198" y="16"/>
                  </a:lnTo>
                  <a:lnTo>
                    <a:pt x="161" y="0"/>
                  </a:lnTo>
                  <a:lnTo>
                    <a:pt x="117" y="0"/>
                  </a:lnTo>
                  <a:lnTo>
                    <a:pt x="80" y="32"/>
                  </a:lnTo>
                  <a:lnTo>
                    <a:pt x="0" y="167"/>
                  </a:lnTo>
                  <a:lnTo>
                    <a:pt x="0" y="183"/>
                  </a:lnTo>
                  <a:lnTo>
                    <a:pt x="28" y="183"/>
                  </a:lnTo>
                  <a:lnTo>
                    <a:pt x="80" y="215"/>
                  </a:lnTo>
                  <a:lnTo>
                    <a:pt x="94" y="215"/>
                  </a:lnTo>
                  <a:lnTo>
                    <a:pt x="146" y="275"/>
                  </a:lnTo>
                  <a:lnTo>
                    <a:pt x="161" y="258"/>
                  </a:lnTo>
                  <a:lnTo>
                    <a:pt x="161" y="291"/>
                  </a:lnTo>
                  <a:lnTo>
                    <a:pt x="146" y="307"/>
                  </a:lnTo>
                  <a:lnTo>
                    <a:pt x="146" y="340"/>
                  </a:lnTo>
                </a:path>
              </a:pathLst>
            </a:custGeom>
            <a:solidFill>
              <a:srgbClr val="F0AD00">
                <a:lumMod val="40000"/>
                <a:lumOff val="60000"/>
              </a:srgbClr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5625326" y="5596405"/>
              <a:ext cx="799424" cy="517401"/>
            </a:xfrm>
            <a:custGeom>
              <a:avLst/>
              <a:gdLst>
                <a:gd name="T0" fmla="*/ 160 w 204"/>
                <a:gd name="T1" fmla="*/ 170 h 171"/>
                <a:gd name="T2" fmla="*/ 188 w 204"/>
                <a:gd name="T3" fmla="*/ 126 h 171"/>
                <a:gd name="T4" fmla="*/ 203 w 204"/>
                <a:gd name="T5" fmla="*/ 60 h 171"/>
                <a:gd name="T6" fmla="*/ 203 w 204"/>
                <a:gd name="T7" fmla="*/ 16 h 171"/>
                <a:gd name="T8" fmla="*/ 188 w 204"/>
                <a:gd name="T9" fmla="*/ 16 h 171"/>
                <a:gd name="T10" fmla="*/ 160 w 204"/>
                <a:gd name="T11" fmla="*/ 0 h 171"/>
                <a:gd name="T12" fmla="*/ 137 w 204"/>
                <a:gd name="T13" fmla="*/ 0 h 171"/>
                <a:gd name="T14" fmla="*/ 108 w 204"/>
                <a:gd name="T15" fmla="*/ 16 h 171"/>
                <a:gd name="T16" fmla="*/ 94 w 204"/>
                <a:gd name="T17" fmla="*/ 32 h 171"/>
                <a:gd name="T18" fmla="*/ 42 w 204"/>
                <a:gd name="T19" fmla="*/ 16 h 171"/>
                <a:gd name="T20" fmla="*/ 0 w 204"/>
                <a:gd name="T21" fmla="*/ 16 h 171"/>
                <a:gd name="T22" fmla="*/ 0 w 204"/>
                <a:gd name="T23" fmla="*/ 60 h 171"/>
                <a:gd name="T24" fmla="*/ 42 w 204"/>
                <a:gd name="T25" fmla="*/ 60 h 171"/>
                <a:gd name="T26" fmla="*/ 79 w 204"/>
                <a:gd name="T27" fmla="*/ 76 h 171"/>
                <a:gd name="T28" fmla="*/ 94 w 204"/>
                <a:gd name="T29" fmla="*/ 93 h 171"/>
                <a:gd name="T30" fmla="*/ 123 w 204"/>
                <a:gd name="T31" fmla="*/ 109 h 171"/>
                <a:gd name="T32" fmla="*/ 137 w 204"/>
                <a:gd name="T33" fmla="*/ 126 h 171"/>
                <a:gd name="T34" fmla="*/ 150 w 204"/>
                <a:gd name="T35" fmla="*/ 126 h 171"/>
                <a:gd name="T36" fmla="*/ 150 w 204"/>
                <a:gd name="T37" fmla="*/ 153 h 171"/>
                <a:gd name="T38" fmla="*/ 160 w 204"/>
                <a:gd name="T39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4" h="171">
                  <a:moveTo>
                    <a:pt x="160" y="170"/>
                  </a:moveTo>
                  <a:lnTo>
                    <a:pt x="188" y="126"/>
                  </a:lnTo>
                  <a:lnTo>
                    <a:pt x="203" y="60"/>
                  </a:lnTo>
                  <a:lnTo>
                    <a:pt x="203" y="16"/>
                  </a:lnTo>
                  <a:lnTo>
                    <a:pt x="188" y="16"/>
                  </a:lnTo>
                  <a:lnTo>
                    <a:pt x="160" y="0"/>
                  </a:lnTo>
                  <a:lnTo>
                    <a:pt x="137" y="0"/>
                  </a:lnTo>
                  <a:lnTo>
                    <a:pt x="108" y="16"/>
                  </a:lnTo>
                  <a:lnTo>
                    <a:pt x="94" y="32"/>
                  </a:lnTo>
                  <a:lnTo>
                    <a:pt x="42" y="16"/>
                  </a:lnTo>
                  <a:lnTo>
                    <a:pt x="0" y="16"/>
                  </a:lnTo>
                  <a:lnTo>
                    <a:pt x="0" y="60"/>
                  </a:lnTo>
                  <a:lnTo>
                    <a:pt x="42" y="60"/>
                  </a:lnTo>
                  <a:lnTo>
                    <a:pt x="79" y="76"/>
                  </a:lnTo>
                  <a:lnTo>
                    <a:pt x="94" y="93"/>
                  </a:lnTo>
                  <a:lnTo>
                    <a:pt x="123" y="109"/>
                  </a:lnTo>
                  <a:lnTo>
                    <a:pt x="137" y="126"/>
                  </a:lnTo>
                  <a:lnTo>
                    <a:pt x="150" y="126"/>
                  </a:lnTo>
                  <a:lnTo>
                    <a:pt x="150" y="153"/>
                  </a:lnTo>
                  <a:lnTo>
                    <a:pt x="160" y="170"/>
                  </a:lnTo>
                </a:path>
              </a:pathLst>
            </a:custGeom>
            <a:solidFill>
              <a:srgbClr val="C64847">
                <a:lumMod val="60000"/>
                <a:lumOff val="40000"/>
              </a:srgbClr>
            </a:solidFill>
            <a:ln>
              <a:noFill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5625326" y="5596405"/>
              <a:ext cx="799424" cy="517401"/>
            </a:xfrm>
            <a:custGeom>
              <a:avLst/>
              <a:gdLst>
                <a:gd name="T0" fmla="*/ 160 w 204"/>
                <a:gd name="T1" fmla="*/ 170 h 171"/>
                <a:gd name="T2" fmla="*/ 188 w 204"/>
                <a:gd name="T3" fmla="*/ 126 h 171"/>
                <a:gd name="T4" fmla="*/ 203 w 204"/>
                <a:gd name="T5" fmla="*/ 60 h 171"/>
                <a:gd name="T6" fmla="*/ 203 w 204"/>
                <a:gd name="T7" fmla="*/ 16 h 171"/>
                <a:gd name="T8" fmla="*/ 188 w 204"/>
                <a:gd name="T9" fmla="*/ 16 h 171"/>
                <a:gd name="T10" fmla="*/ 160 w 204"/>
                <a:gd name="T11" fmla="*/ 0 h 171"/>
                <a:gd name="T12" fmla="*/ 137 w 204"/>
                <a:gd name="T13" fmla="*/ 0 h 171"/>
                <a:gd name="T14" fmla="*/ 108 w 204"/>
                <a:gd name="T15" fmla="*/ 16 h 171"/>
                <a:gd name="T16" fmla="*/ 94 w 204"/>
                <a:gd name="T17" fmla="*/ 32 h 171"/>
                <a:gd name="T18" fmla="*/ 42 w 204"/>
                <a:gd name="T19" fmla="*/ 16 h 171"/>
                <a:gd name="T20" fmla="*/ 0 w 204"/>
                <a:gd name="T21" fmla="*/ 16 h 171"/>
                <a:gd name="T22" fmla="*/ 0 w 204"/>
                <a:gd name="T23" fmla="*/ 60 h 171"/>
                <a:gd name="T24" fmla="*/ 42 w 204"/>
                <a:gd name="T25" fmla="*/ 60 h 171"/>
                <a:gd name="T26" fmla="*/ 79 w 204"/>
                <a:gd name="T27" fmla="*/ 76 h 171"/>
                <a:gd name="T28" fmla="*/ 94 w 204"/>
                <a:gd name="T29" fmla="*/ 93 h 171"/>
                <a:gd name="T30" fmla="*/ 123 w 204"/>
                <a:gd name="T31" fmla="*/ 109 h 171"/>
                <a:gd name="T32" fmla="*/ 137 w 204"/>
                <a:gd name="T33" fmla="*/ 126 h 171"/>
                <a:gd name="T34" fmla="*/ 150 w 204"/>
                <a:gd name="T35" fmla="*/ 126 h 171"/>
                <a:gd name="T36" fmla="*/ 150 w 204"/>
                <a:gd name="T37" fmla="*/ 153 h 171"/>
                <a:gd name="T38" fmla="*/ 160 w 204"/>
                <a:gd name="T39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4" h="171">
                  <a:moveTo>
                    <a:pt x="160" y="170"/>
                  </a:moveTo>
                  <a:lnTo>
                    <a:pt x="188" y="126"/>
                  </a:lnTo>
                  <a:lnTo>
                    <a:pt x="203" y="60"/>
                  </a:lnTo>
                  <a:lnTo>
                    <a:pt x="203" y="16"/>
                  </a:lnTo>
                  <a:lnTo>
                    <a:pt x="188" y="16"/>
                  </a:lnTo>
                  <a:lnTo>
                    <a:pt x="160" y="0"/>
                  </a:lnTo>
                  <a:lnTo>
                    <a:pt x="137" y="0"/>
                  </a:lnTo>
                  <a:lnTo>
                    <a:pt x="108" y="16"/>
                  </a:lnTo>
                  <a:lnTo>
                    <a:pt x="94" y="32"/>
                  </a:lnTo>
                  <a:lnTo>
                    <a:pt x="42" y="16"/>
                  </a:lnTo>
                  <a:lnTo>
                    <a:pt x="0" y="16"/>
                  </a:lnTo>
                  <a:lnTo>
                    <a:pt x="0" y="60"/>
                  </a:lnTo>
                  <a:lnTo>
                    <a:pt x="42" y="60"/>
                  </a:lnTo>
                  <a:lnTo>
                    <a:pt x="79" y="76"/>
                  </a:lnTo>
                  <a:lnTo>
                    <a:pt x="94" y="93"/>
                  </a:lnTo>
                  <a:lnTo>
                    <a:pt x="123" y="109"/>
                  </a:lnTo>
                  <a:lnTo>
                    <a:pt x="137" y="126"/>
                  </a:lnTo>
                  <a:lnTo>
                    <a:pt x="150" y="126"/>
                  </a:lnTo>
                  <a:lnTo>
                    <a:pt x="150" y="153"/>
                  </a:lnTo>
                  <a:lnTo>
                    <a:pt x="160" y="17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5474141" y="5099518"/>
              <a:ext cx="1062446" cy="606293"/>
            </a:xfrm>
            <a:custGeom>
              <a:avLst/>
              <a:gdLst>
                <a:gd name="T0" fmla="*/ 38 w 272"/>
                <a:gd name="T1" fmla="*/ 183 h 201"/>
                <a:gd name="T2" fmla="*/ 80 w 272"/>
                <a:gd name="T3" fmla="*/ 183 h 201"/>
                <a:gd name="T4" fmla="*/ 133 w 272"/>
                <a:gd name="T5" fmla="*/ 200 h 201"/>
                <a:gd name="T6" fmla="*/ 147 w 272"/>
                <a:gd name="T7" fmla="*/ 183 h 201"/>
                <a:gd name="T8" fmla="*/ 175 w 272"/>
                <a:gd name="T9" fmla="*/ 167 h 201"/>
                <a:gd name="T10" fmla="*/ 199 w 272"/>
                <a:gd name="T11" fmla="*/ 167 h 201"/>
                <a:gd name="T12" fmla="*/ 228 w 272"/>
                <a:gd name="T13" fmla="*/ 183 h 201"/>
                <a:gd name="T14" fmla="*/ 242 w 272"/>
                <a:gd name="T15" fmla="*/ 183 h 201"/>
                <a:gd name="T16" fmla="*/ 242 w 272"/>
                <a:gd name="T17" fmla="*/ 151 h 201"/>
                <a:gd name="T18" fmla="*/ 271 w 272"/>
                <a:gd name="T19" fmla="*/ 118 h 201"/>
                <a:gd name="T20" fmla="*/ 256 w 272"/>
                <a:gd name="T21" fmla="*/ 118 h 201"/>
                <a:gd name="T22" fmla="*/ 228 w 272"/>
                <a:gd name="T23" fmla="*/ 91 h 201"/>
                <a:gd name="T24" fmla="*/ 214 w 272"/>
                <a:gd name="T25" fmla="*/ 91 h 201"/>
                <a:gd name="T26" fmla="*/ 190 w 272"/>
                <a:gd name="T27" fmla="*/ 43 h 201"/>
                <a:gd name="T28" fmla="*/ 175 w 272"/>
                <a:gd name="T29" fmla="*/ 27 h 201"/>
                <a:gd name="T30" fmla="*/ 161 w 272"/>
                <a:gd name="T31" fmla="*/ 16 h 201"/>
                <a:gd name="T32" fmla="*/ 118 w 272"/>
                <a:gd name="T33" fmla="*/ 16 h 201"/>
                <a:gd name="T34" fmla="*/ 80 w 272"/>
                <a:gd name="T35" fmla="*/ 0 h 201"/>
                <a:gd name="T36" fmla="*/ 52 w 272"/>
                <a:gd name="T37" fmla="*/ 0 h 201"/>
                <a:gd name="T38" fmla="*/ 38 w 272"/>
                <a:gd name="T39" fmla="*/ 16 h 201"/>
                <a:gd name="T40" fmla="*/ 14 w 272"/>
                <a:gd name="T41" fmla="*/ 58 h 201"/>
                <a:gd name="T42" fmla="*/ 14 w 272"/>
                <a:gd name="T43" fmla="*/ 91 h 201"/>
                <a:gd name="T44" fmla="*/ 14 w 272"/>
                <a:gd name="T45" fmla="*/ 118 h 201"/>
                <a:gd name="T46" fmla="*/ 0 w 272"/>
                <a:gd name="T47" fmla="*/ 134 h 201"/>
                <a:gd name="T48" fmla="*/ 0 w 272"/>
                <a:gd name="T49" fmla="*/ 151 h 201"/>
                <a:gd name="T50" fmla="*/ 28 w 272"/>
                <a:gd name="T51" fmla="*/ 167 h 201"/>
                <a:gd name="T52" fmla="*/ 38 w 272"/>
                <a:gd name="T53" fmla="*/ 18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2" h="201">
                  <a:moveTo>
                    <a:pt x="38" y="183"/>
                  </a:moveTo>
                  <a:lnTo>
                    <a:pt x="80" y="183"/>
                  </a:lnTo>
                  <a:lnTo>
                    <a:pt x="133" y="200"/>
                  </a:lnTo>
                  <a:lnTo>
                    <a:pt x="147" y="183"/>
                  </a:lnTo>
                  <a:lnTo>
                    <a:pt x="175" y="167"/>
                  </a:lnTo>
                  <a:lnTo>
                    <a:pt x="199" y="167"/>
                  </a:lnTo>
                  <a:lnTo>
                    <a:pt x="228" y="183"/>
                  </a:lnTo>
                  <a:lnTo>
                    <a:pt x="242" y="183"/>
                  </a:lnTo>
                  <a:lnTo>
                    <a:pt x="242" y="151"/>
                  </a:lnTo>
                  <a:lnTo>
                    <a:pt x="271" y="118"/>
                  </a:lnTo>
                  <a:lnTo>
                    <a:pt x="256" y="118"/>
                  </a:lnTo>
                  <a:lnTo>
                    <a:pt x="228" y="91"/>
                  </a:lnTo>
                  <a:lnTo>
                    <a:pt x="214" y="91"/>
                  </a:lnTo>
                  <a:lnTo>
                    <a:pt x="190" y="43"/>
                  </a:lnTo>
                  <a:lnTo>
                    <a:pt x="175" y="27"/>
                  </a:lnTo>
                  <a:lnTo>
                    <a:pt x="161" y="16"/>
                  </a:lnTo>
                  <a:lnTo>
                    <a:pt x="118" y="16"/>
                  </a:lnTo>
                  <a:lnTo>
                    <a:pt x="80" y="0"/>
                  </a:lnTo>
                  <a:lnTo>
                    <a:pt x="52" y="0"/>
                  </a:lnTo>
                  <a:lnTo>
                    <a:pt x="38" y="16"/>
                  </a:lnTo>
                  <a:lnTo>
                    <a:pt x="14" y="58"/>
                  </a:lnTo>
                  <a:lnTo>
                    <a:pt x="14" y="91"/>
                  </a:lnTo>
                  <a:lnTo>
                    <a:pt x="14" y="118"/>
                  </a:lnTo>
                  <a:lnTo>
                    <a:pt x="0" y="134"/>
                  </a:lnTo>
                  <a:lnTo>
                    <a:pt x="0" y="151"/>
                  </a:lnTo>
                  <a:lnTo>
                    <a:pt x="28" y="167"/>
                  </a:lnTo>
                  <a:lnTo>
                    <a:pt x="38" y="183"/>
                  </a:lnTo>
                </a:path>
              </a:pathLst>
            </a:custGeom>
            <a:solidFill>
              <a:srgbClr val="60B5CC">
                <a:lumMod val="60000"/>
                <a:lumOff val="40000"/>
              </a:srgbClr>
            </a:solidFill>
            <a:ln>
              <a:noFill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5474141" y="5099518"/>
              <a:ext cx="1062446" cy="606293"/>
            </a:xfrm>
            <a:custGeom>
              <a:avLst/>
              <a:gdLst>
                <a:gd name="T0" fmla="*/ 38 w 272"/>
                <a:gd name="T1" fmla="*/ 183 h 201"/>
                <a:gd name="T2" fmla="*/ 80 w 272"/>
                <a:gd name="T3" fmla="*/ 183 h 201"/>
                <a:gd name="T4" fmla="*/ 133 w 272"/>
                <a:gd name="T5" fmla="*/ 200 h 201"/>
                <a:gd name="T6" fmla="*/ 147 w 272"/>
                <a:gd name="T7" fmla="*/ 183 h 201"/>
                <a:gd name="T8" fmla="*/ 175 w 272"/>
                <a:gd name="T9" fmla="*/ 167 h 201"/>
                <a:gd name="T10" fmla="*/ 199 w 272"/>
                <a:gd name="T11" fmla="*/ 167 h 201"/>
                <a:gd name="T12" fmla="*/ 228 w 272"/>
                <a:gd name="T13" fmla="*/ 183 h 201"/>
                <a:gd name="T14" fmla="*/ 242 w 272"/>
                <a:gd name="T15" fmla="*/ 183 h 201"/>
                <a:gd name="T16" fmla="*/ 242 w 272"/>
                <a:gd name="T17" fmla="*/ 151 h 201"/>
                <a:gd name="T18" fmla="*/ 271 w 272"/>
                <a:gd name="T19" fmla="*/ 118 h 201"/>
                <a:gd name="T20" fmla="*/ 256 w 272"/>
                <a:gd name="T21" fmla="*/ 118 h 201"/>
                <a:gd name="T22" fmla="*/ 228 w 272"/>
                <a:gd name="T23" fmla="*/ 91 h 201"/>
                <a:gd name="T24" fmla="*/ 214 w 272"/>
                <a:gd name="T25" fmla="*/ 91 h 201"/>
                <a:gd name="T26" fmla="*/ 190 w 272"/>
                <a:gd name="T27" fmla="*/ 43 h 201"/>
                <a:gd name="T28" fmla="*/ 175 w 272"/>
                <a:gd name="T29" fmla="*/ 27 h 201"/>
                <a:gd name="T30" fmla="*/ 161 w 272"/>
                <a:gd name="T31" fmla="*/ 16 h 201"/>
                <a:gd name="T32" fmla="*/ 118 w 272"/>
                <a:gd name="T33" fmla="*/ 16 h 201"/>
                <a:gd name="T34" fmla="*/ 80 w 272"/>
                <a:gd name="T35" fmla="*/ 0 h 201"/>
                <a:gd name="T36" fmla="*/ 52 w 272"/>
                <a:gd name="T37" fmla="*/ 0 h 201"/>
                <a:gd name="T38" fmla="*/ 38 w 272"/>
                <a:gd name="T39" fmla="*/ 16 h 201"/>
                <a:gd name="T40" fmla="*/ 14 w 272"/>
                <a:gd name="T41" fmla="*/ 58 h 201"/>
                <a:gd name="T42" fmla="*/ 14 w 272"/>
                <a:gd name="T43" fmla="*/ 91 h 201"/>
                <a:gd name="T44" fmla="*/ 14 w 272"/>
                <a:gd name="T45" fmla="*/ 118 h 201"/>
                <a:gd name="T46" fmla="*/ 0 w 272"/>
                <a:gd name="T47" fmla="*/ 134 h 201"/>
                <a:gd name="T48" fmla="*/ 0 w 272"/>
                <a:gd name="T49" fmla="*/ 151 h 201"/>
                <a:gd name="T50" fmla="*/ 28 w 272"/>
                <a:gd name="T51" fmla="*/ 167 h 201"/>
                <a:gd name="T52" fmla="*/ 38 w 272"/>
                <a:gd name="T53" fmla="*/ 18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2" h="201">
                  <a:moveTo>
                    <a:pt x="38" y="183"/>
                  </a:moveTo>
                  <a:lnTo>
                    <a:pt x="80" y="183"/>
                  </a:lnTo>
                  <a:lnTo>
                    <a:pt x="133" y="200"/>
                  </a:lnTo>
                  <a:lnTo>
                    <a:pt x="147" y="183"/>
                  </a:lnTo>
                  <a:lnTo>
                    <a:pt x="175" y="167"/>
                  </a:lnTo>
                  <a:lnTo>
                    <a:pt x="199" y="167"/>
                  </a:lnTo>
                  <a:lnTo>
                    <a:pt x="228" y="183"/>
                  </a:lnTo>
                  <a:lnTo>
                    <a:pt x="242" y="183"/>
                  </a:lnTo>
                  <a:lnTo>
                    <a:pt x="242" y="151"/>
                  </a:lnTo>
                  <a:lnTo>
                    <a:pt x="271" y="118"/>
                  </a:lnTo>
                  <a:lnTo>
                    <a:pt x="256" y="118"/>
                  </a:lnTo>
                  <a:lnTo>
                    <a:pt x="228" y="91"/>
                  </a:lnTo>
                  <a:lnTo>
                    <a:pt x="214" y="91"/>
                  </a:lnTo>
                  <a:lnTo>
                    <a:pt x="190" y="43"/>
                  </a:lnTo>
                  <a:lnTo>
                    <a:pt x="175" y="27"/>
                  </a:lnTo>
                  <a:lnTo>
                    <a:pt x="161" y="16"/>
                  </a:lnTo>
                  <a:lnTo>
                    <a:pt x="118" y="16"/>
                  </a:lnTo>
                  <a:lnTo>
                    <a:pt x="80" y="0"/>
                  </a:lnTo>
                  <a:lnTo>
                    <a:pt x="52" y="0"/>
                  </a:lnTo>
                  <a:lnTo>
                    <a:pt x="38" y="16"/>
                  </a:lnTo>
                  <a:lnTo>
                    <a:pt x="14" y="58"/>
                  </a:lnTo>
                  <a:lnTo>
                    <a:pt x="14" y="91"/>
                  </a:lnTo>
                  <a:lnTo>
                    <a:pt x="14" y="118"/>
                  </a:lnTo>
                  <a:lnTo>
                    <a:pt x="0" y="134"/>
                  </a:lnTo>
                  <a:lnTo>
                    <a:pt x="0" y="151"/>
                  </a:lnTo>
                  <a:lnTo>
                    <a:pt x="28" y="167"/>
                  </a:lnTo>
                  <a:lnTo>
                    <a:pt x="38" y="18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5685387" y="4675569"/>
              <a:ext cx="1373103" cy="788637"/>
            </a:xfrm>
            <a:custGeom>
              <a:avLst/>
              <a:gdLst>
                <a:gd name="T0" fmla="*/ 336 w 352"/>
                <a:gd name="T1" fmla="*/ 168 h 261"/>
                <a:gd name="T2" fmla="*/ 336 w 352"/>
                <a:gd name="T3" fmla="*/ 157 h 261"/>
                <a:gd name="T4" fmla="*/ 351 w 352"/>
                <a:gd name="T5" fmla="*/ 141 h 261"/>
                <a:gd name="T6" fmla="*/ 322 w 352"/>
                <a:gd name="T7" fmla="*/ 141 h 261"/>
                <a:gd name="T8" fmla="*/ 298 w 352"/>
                <a:gd name="T9" fmla="*/ 141 h 261"/>
                <a:gd name="T10" fmla="*/ 270 w 352"/>
                <a:gd name="T11" fmla="*/ 124 h 261"/>
                <a:gd name="T12" fmla="*/ 256 w 352"/>
                <a:gd name="T13" fmla="*/ 92 h 261"/>
                <a:gd name="T14" fmla="*/ 256 w 352"/>
                <a:gd name="T15" fmla="*/ 76 h 261"/>
                <a:gd name="T16" fmla="*/ 241 w 352"/>
                <a:gd name="T17" fmla="*/ 65 h 261"/>
                <a:gd name="T18" fmla="*/ 241 w 352"/>
                <a:gd name="T19" fmla="*/ 32 h 261"/>
                <a:gd name="T20" fmla="*/ 227 w 352"/>
                <a:gd name="T21" fmla="*/ 16 h 261"/>
                <a:gd name="T22" fmla="*/ 203 w 352"/>
                <a:gd name="T23" fmla="*/ 0 h 261"/>
                <a:gd name="T24" fmla="*/ 161 w 352"/>
                <a:gd name="T25" fmla="*/ 16 h 261"/>
                <a:gd name="T26" fmla="*/ 137 w 352"/>
                <a:gd name="T27" fmla="*/ 0 h 261"/>
                <a:gd name="T28" fmla="*/ 94 w 352"/>
                <a:gd name="T29" fmla="*/ 0 h 261"/>
                <a:gd name="T30" fmla="*/ 66 w 352"/>
                <a:gd name="T31" fmla="*/ 48 h 261"/>
                <a:gd name="T32" fmla="*/ 42 w 352"/>
                <a:gd name="T33" fmla="*/ 92 h 261"/>
                <a:gd name="T34" fmla="*/ 14 w 352"/>
                <a:gd name="T35" fmla="*/ 124 h 261"/>
                <a:gd name="T36" fmla="*/ 0 w 352"/>
                <a:gd name="T37" fmla="*/ 141 h 261"/>
                <a:gd name="T38" fmla="*/ 28 w 352"/>
                <a:gd name="T39" fmla="*/ 141 h 261"/>
                <a:gd name="T40" fmla="*/ 66 w 352"/>
                <a:gd name="T41" fmla="*/ 157 h 261"/>
                <a:gd name="T42" fmla="*/ 109 w 352"/>
                <a:gd name="T43" fmla="*/ 157 h 261"/>
                <a:gd name="T44" fmla="*/ 123 w 352"/>
                <a:gd name="T45" fmla="*/ 168 h 261"/>
                <a:gd name="T46" fmla="*/ 137 w 352"/>
                <a:gd name="T47" fmla="*/ 184 h 261"/>
                <a:gd name="T48" fmla="*/ 161 w 352"/>
                <a:gd name="T49" fmla="*/ 232 h 261"/>
                <a:gd name="T50" fmla="*/ 176 w 352"/>
                <a:gd name="T51" fmla="*/ 232 h 261"/>
                <a:gd name="T52" fmla="*/ 203 w 352"/>
                <a:gd name="T53" fmla="*/ 260 h 261"/>
                <a:gd name="T54" fmla="*/ 218 w 352"/>
                <a:gd name="T55" fmla="*/ 260 h 261"/>
                <a:gd name="T56" fmla="*/ 227 w 352"/>
                <a:gd name="T57" fmla="*/ 249 h 261"/>
                <a:gd name="T58" fmla="*/ 270 w 352"/>
                <a:gd name="T59" fmla="*/ 216 h 261"/>
                <a:gd name="T60" fmla="*/ 308 w 352"/>
                <a:gd name="T61" fmla="*/ 184 h 261"/>
                <a:gd name="T62" fmla="*/ 336 w 352"/>
                <a:gd name="T63" fmla="*/ 168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2" h="261">
                  <a:moveTo>
                    <a:pt x="336" y="168"/>
                  </a:moveTo>
                  <a:lnTo>
                    <a:pt x="336" y="157"/>
                  </a:lnTo>
                  <a:lnTo>
                    <a:pt x="351" y="141"/>
                  </a:lnTo>
                  <a:lnTo>
                    <a:pt x="322" y="141"/>
                  </a:lnTo>
                  <a:lnTo>
                    <a:pt x="298" y="141"/>
                  </a:lnTo>
                  <a:lnTo>
                    <a:pt x="270" y="124"/>
                  </a:lnTo>
                  <a:lnTo>
                    <a:pt x="256" y="92"/>
                  </a:lnTo>
                  <a:lnTo>
                    <a:pt x="256" y="76"/>
                  </a:lnTo>
                  <a:lnTo>
                    <a:pt x="241" y="65"/>
                  </a:lnTo>
                  <a:lnTo>
                    <a:pt x="241" y="32"/>
                  </a:lnTo>
                  <a:lnTo>
                    <a:pt x="227" y="16"/>
                  </a:lnTo>
                  <a:lnTo>
                    <a:pt x="203" y="0"/>
                  </a:lnTo>
                  <a:lnTo>
                    <a:pt x="161" y="16"/>
                  </a:lnTo>
                  <a:lnTo>
                    <a:pt x="137" y="0"/>
                  </a:lnTo>
                  <a:lnTo>
                    <a:pt x="94" y="0"/>
                  </a:lnTo>
                  <a:lnTo>
                    <a:pt x="66" y="48"/>
                  </a:lnTo>
                  <a:lnTo>
                    <a:pt x="42" y="92"/>
                  </a:lnTo>
                  <a:lnTo>
                    <a:pt x="14" y="124"/>
                  </a:lnTo>
                  <a:lnTo>
                    <a:pt x="0" y="141"/>
                  </a:lnTo>
                  <a:lnTo>
                    <a:pt x="28" y="141"/>
                  </a:lnTo>
                  <a:lnTo>
                    <a:pt x="66" y="157"/>
                  </a:lnTo>
                  <a:lnTo>
                    <a:pt x="109" y="157"/>
                  </a:lnTo>
                  <a:lnTo>
                    <a:pt x="123" y="168"/>
                  </a:lnTo>
                  <a:lnTo>
                    <a:pt x="137" y="184"/>
                  </a:lnTo>
                  <a:lnTo>
                    <a:pt x="161" y="232"/>
                  </a:lnTo>
                  <a:lnTo>
                    <a:pt x="176" y="232"/>
                  </a:lnTo>
                  <a:lnTo>
                    <a:pt x="203" y="260"/>
                  </a:lnTo>
                  <a:lnTo>
                    <a:pt x="218" y="260"/>
                  </a:lnTo>
                  <a:lnTo>
                    <a:pt x="227" y="249"/>
                  </a:lnTo>
                  <a:lnTo>
                    <a:pt x="270" y="216"/>
                  </a:lnTo>
                  <a:lnTo>
                    <a:pt x="308" y="184"/>
                  </a:lnTo>
                  <a:lnTo>
                    <a:pt x="336" y="168"/>
                  </a:lnTo>
                </a:path>
              </a:pathLst>
            </a:custGeom>
            <a:noFill/>
            <a:ln>
              <a:noFill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5685387" y="4675569"/>
              <a:ext cx="1373103" cy="788637"/>
            </a:xfrm>
            <a:custGeom>
              <a:avLst/>
              <a:gdLst>
                <a:gd name="T0" fmla="*/ 336 w 352"/>
                <a:gd name="T1" fmla="*/ 168 h 261"/>
                <a:gd name="T2" fmla="*/ 336 w 352"/>
                <a:gd name="T3" fmla="*/ 157 h 261"/>
                <a:gd name="T4" fmla="*/ 351 w 352"/>
                <a:gd name="T5" fmla="*/ 141 h 261"/>
                <a:gd name="T6" fmla="*/ 322 w 352"/>
                <a:gd name="T7" fmla="*/ 141 h 261"/>
                <a:gd name="T8" fmla="*/ 298 w 352"/>
                <a:gd name="T9" fmla="*/ 141 h 261"/>
                <a:gd name="T10" fmla="*/ 270 w 352"/>
                <a:gd name="T11" fmla="*/ 124 h 261"/>
                <a:gd name="T12" fmla="*/ 256 w 352"/>
                <a:gd name="T13" fmla="*/ 92 h 261"/>
                <a:gd name="T14" fmla="*/ 256 w 352"/>
                <a:gd name="T15" fmla="*/ 76 h 261"/>
                <a:gd name="T16" fmla="*/ 241 w 352"/>
                <a:gd name="T17" fmla="*/ 65 h 261"/>
                <a:gd name="T18" fmla="*/ 241 w 352"/>
                <a:gd name="T19" fmla="*/ 32 h 261"/>
                <a:gd name="T20" fmla="*/ 227 w 352"/>
                <a:gd name="T21" fmla="*/ 16 h 261"/>
                <a:gd name="T22" fmla="*/ 203 w 352"/>
                <a:gd name="T23" fmla="*/ 0 h 261"/>
                <a:gd name="T24" fmla="*/ 161 w 352"/>
                <a:gd name="T25" fmla="*/ 16 h 261"/>
                <a:gd name="T26" fmla="*/ 137 w 352"/>
                <a:gd name="T27" fmla="*/ 0 h 261"/>
                <a:gd name="T28" fmla="*/ 94 w 352"/>
                <a:gd name="T29" fmla="*/ 0 h 261"/>
                <a:gd name="T30" fmla="*/ 66 w 352"/>
                <a:gd name="T31" fmla="*/ 48 h 261"/>
                <a:gd name="T32" fmla="*/ 42 w 352"/>
                <a:gd name="T33" fmla="*/ 92 h 261"/>
                <a:gd name="T34" fmla="*/ 14 w 352"/>
                <a:gd name="T35" fmla="*/ 124 h 261"/>
                <a:gd name="T36" fmla="*/ 0 w 352"/>
                <a:gd name="T37" fmla="*/ 141 h 261"/>
                <a:gd name="T38" fmla="*/ 28 w 352"/>
                <a:gd name="T39" fmla="*/ 141 h 261"/>
                <a:gd name="T40" fmla="*/ 66 w 352"/>
                <a:gd name="T41" fmla="*/ 157 h 261"/>
                <a:gd name="T42" fmla="*/ 109 w 352"/>
                <a:gd name="T43" fmla="*/ 157 h 261"/>
                <a:gd name="T44" fmla="*/ 123 w 352"/>
                <a:gd name="T45" fmla="*/ 168 h 261"/>
                <a:gd name="T46" fmla="*/ 137 w 352"/>
                <a:gd name="T47" fmla="*/ 184 h 261"/>
                <a:gd name="T48" fmla="*/ 161 w 352"/>
                <a:gd name="T49" fmla="*/ 232 h 261"/>
                <a:gd name="T50" fmla="*/ 176 w 352"/>
                <a:gd name="T51" fmla="*/ 232 h 261"/>
                <a:gd name="T52" fmla="*/ 203 w 352"/>
                <a:gd name="T53" fmla="*/ 260 h 261"/>
                <a:gd name="T54" fmla="*/ 218 w 352"/>
                <a:gd name="T55" fmla="*/ 260 h 261"/>
                <a:gd name="T56" fmla="*/ 227 w 352"/>
                <a:gd name="T57" fmla="*/ 249 h 261"/>
                <a:gd name="T58" fmla="*/ 270 w 352"/>
                <a:gd name="T59" fmla="*/ 216 h 261"/>
                <a:gd name="T60" fmla="*/ 308 w 352"/>
                <a:gd name="T61" fmla="*/ 184 h 261"/>
                <a:gd name="T62" fmla="*/ 336 w 352"/>
                <a:gd name="T63" fmla="*/ 168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2" h="261">
                  <a:moveTo>
                    <a:pt x="336" y="168"/>
                  </a:moveTo>
                  <a:lnTo>
                    <a:pt x="336" y="157"/>
                  </a:lnTo>
                  <a:lnTo>
                    <a:pt x="351" y="141"/>
                  </a:lnTo>
                  <a:lnTo>
                    <a:pt x="322" y="141"/>
                  </a:lnTo>
                  <a:lnTo>
                    <a:pt x="298" y="141"/>
                  </a:lnTo>
                  <a:lnTo>
                    <a:pt x="270" y="124"/>
                  </a:lnTo>
                  <a:lnTo>
                    <a:pt x="256" y="92"/>
                  </a:lnTo>
                  <a:lnTo>
                    <a:pt x="256" y="76"/>
                  </a:lnTo>
                  <a:lnTo>
                    <a:pt x="241" y="65"/>
                  </a:lnTo>
                  <a:lnTo>
                    <a:pt x="241" y="32"/>
                  </a:lnTo>
                  <a:lnTo>
                    <a:pt x="227" y="16"/>
                  </a:lnTo>
                  <a:lnTo>
                    <a:pt x="203" y="0"/>
                  </a:lnTo>
                  <a:lnTo>
                    <a:pt x="161" y="16"/>
                  </a:lnTo>
                  <a:lnTo>
                    <a:pt x="137" y="0"/>
                  </a:lnTo>
                  <a:lnTo>
                    <a:pt x="94" y="0"/>
                  </a:lnTo>
                  <a:lnTo>
                    <a:pt x="66" y="48"/>
                  </a:lnTo>
                  <a:lnTo>
                    <a:pt x="42" y="92"/>
                  </a:lnTo>
                  <a:lnTo>
                    <a:pt x="14" y="124"/>
                  </a:lnTo>
                  <a:lnTo>
                    <a:pt x="0" y="141"/>
                  </a:lnTo>
                  <a:lnTo>
                    <a:pt x="28" y="141"/>
                  </a:lnTo>
                  <a:lnTo>
                    <a:pt x="66" y="157"/>
                  </a:lnTo>
                  <a:lnTo>
                    <a:pt x="109" y="157"/>
                  </a:lnTo>
                  <a:lnTo>
                    <a:pt x="123" y="168"/>
                  </a:lnTo>
                  <a:lnTo>
                    <a:pt x="137" y="184"/>
                  </a:lnTo>
                  <a:lnTo>
                    <a:pt x="161" y="232"/>
                  </a:lnTo>
                  <a:lnTo>
                    <a:pt x="176" y="232"/>
                  </a:lnTo>
                  <a:lnTo>
                    <a:pt x="203" y="260"/>
                  </a:lnTo>
                  <a:lnTo>
                    <a:pt x="218" y="260"/>
                  </a:lnTo>
                  <a:lnTo>
                    <a:pt x="227" y="249"/>
                  </a:lnTo>
                  <a:lnTo>
                    <a:pt x="270" y="216"/>
                  </a:lnTo>
                  <a:lnTo>
                    <a:pt x="308" y="184"/>
                  </a:lnTo>
                  <a:lnTo>
                    <a:pt x="336" y="168"/>
                  </a:lnTo>
                </a:path>
              </a:pathLst>
            </a:custGeom>
            <a:solidFill>
              <a:srgbClr val="C64847">
                <a:lumMod val="60000"/>
                <a:lumOff val="40000"/>
              </a:srgbClr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6936299" y="4821444"/>
              <a:ext cx="747647" cy="366968"/>
            </a:xfrm>
            <a:custGeom>
              <a:avLst/>
              <a:gdLst>
                <a:gd name="T0" fmla="*/ 14 w 192"/>
                <a:gd name="T1" fmla="*/ 121 h 122"/>
                <a:gd name="T2" fmla="*/ 14 w 192"/>
                <a:gd name="T3" fmla="*/ 110 h 122"/>
                <a:gd name="T4" fmla="*/ 28 w 192"/>
                <a:gd name="T5" fmla="*/ 93 h 122"/>
                <a:gd name="T6" fmla="*/ 0 w 192"/>
                <a:gd name="T7" fmla="*/ 93 h 122"/>
                <a:gd name="T8" fmla="*/ 28 w 192"/>
                <a:gd name="T9" fmla="*/ 77 h 122"/>
                <a:gd name="T10" fmla="*/ 57 w 192"/>
                <a:gd name="T11" fmla="*/ 60 h 122"/>
                <a:gd name="T12" fmla="*/ 81 w 192"/>
                <a:gd name="T13" fmla="*/ 60 h 122"/>
                <a:gd name="T14" fmla="*/ 109 w 192"/>
                <a:gd name="T15" fmla="*/ 44 h 122"/>
                <a:gd name="T16" fmla="*/ 123 w 192"/>
                <a:gd name="T17" fmla="*/ 16 h 122"/>
                <a:gd name="T18" fmla="*/ 138 w 192"/>
                <a:gd name="T19" fmla="*/ 0 h 122"/>
                <a:gd name="T20" fmla="*/ 147 w 192"/>
                <a:gd name="T21" fmla="*/ 27 h 122"/>
                <a:gd name="T22" fmla="*/ 191 w 192"/>
                <a:gd name="T23" fmla="*/ 27 h 122"/>
                <a:gd name="T24" fmla="*/ 176 w 192"/>
                <a:gd name="T25" fmla="*/ 44 h 122"/>
                <a:gd name="T26" fmla="*/ 176 w 192"/>
                <a:gd name="T27" fmla="*/ 60 h 122"/>
                <a:gd name="T28" fmla="*/ 147 w 192"/>
                <a:gd name="T29" fmla="*/ 77 h 122"/>
                <a:gd name="T30" fmla="*/ 138 w 192"/>
                <a:gd name="T31" fmla="*/ 110 h 122"/>
                <a:gd name="T32" fmla="*/ 66 w 192"/>
                <a:gd name="T33" fmla="*/ 110 h 122"/>
                <a:gd name="T34" fmla="*/ 14 w 192"/>
                <a:gd name="T35" fmla="*/ 12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2" h="122">
                  <a:moveTo>
                    <a:pt x="14" y="121"/>
                  </a:moveTo>
                  <a:lnTo>
                    <a:pt x="14" y="110"/>
                  </a:lnTo>
                  <a:lnTo>
                    <a:pt x="28" y="93"/>
                  </a:lnTo>
                  <a:lnTo>
                    <a:pt x="0" y="93"/>
                  </a:lnTo>
                  <a:lnTo>
                    <a:pt x="28" y="77"/>
                  </a:lnTo>
                  <a:lnTo>
                    <a:pt x="57" y="60"/>
                  </a:lnTo>
                  <a:lnTo>
                    <a:pt x="81" y="60"/>
                  </a:lnTo>
                  <a:lnTo>
                    <a:pt x="109" y="44"/>
                  </a:lnTo>
                  <a:lnTo>
                    <a:pt x="123" y="16"/>
                  </a:lnTo>
                  <a:lnTo>
                    <a:pt x="138" y="0"/>
                  </a:lnTo>
                  <a:lnTo>
                    <a:pt x="147" y="27"/>
                  </a:lnTo>
                  <a:lnTo>
                    <a:pt x="191" y="27"/>
                  </a:lnTo>
                  <a:lnTo>
                    <a:pt x="176" y="44"/>
                  </a:lnTo>
                  <a:lnTo>
                    <a:pt x="176" y="60"/>
                  </a:lnTo>
                  <a:lnTo>
                    <a:pt x="147" y="77"/>
                  </a:lnTo>
                  <a:lnTo>
                    <a:pt x="138" y="110"/>
                  </a:lnTo>
                  <a:lnTo>
                    <a:pt x="66" y="110"/>
                  </a:lnTo>
                  <a:lnTo>
                    <a:pt x="14" y="121"/>
                  </a:lnTo>
                </a:path>
              </a:pathLst>
            </a:custGeom>
            <a:noFill/>
            <a:ln>
              <a:noFill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6936299" y="4821444"/>
              <a:ext cx="747647" cy="366968"/>
            </a:xfrm>
            <a:custGeom>
              <a:avLst/>
              <a:gdLst>
                <a:gd name="T0" fmla="*/ 14 w 192"/>
                <a:gd name="T1" fmla="*/ 121 h 122"/>
                <a:gd name="T2" fmla="*/ 14 w 192"/>
                <a:gd name="T3" fmla="*/ 110 h 122"/>
                <a:gd name="T4" fmla="*/ 28 w 192"/>
                <a:gd name="T5" fmla="*/ 93 h 122"/>
                <a:gd name="T6" fmla="*/ 0 w 192"/>
                <a:gd name="T7" fmla="*/ 93 h 122"/>
                <a:gd name="T8" fmla="*/ 28 w 192"/>
                <a:gd name="T9" fmla="*/ 77 h 122"/>
                <a:gd name="T10" fmla="*/ 57 w 192"/>
                <a:gd name="T11" fmla="*/ 60 h 122"/>
                <a:gd name="T12" fmla="*/ 81 w 192"/>
                <a:gd name="T13" fmla="*/ 60 h 122"/>
                <a:gd name="T14" fmla="*/ 109 w 192"/>
                <a:gd name="T15" fmla="*/ 44 h 122"/>
                <a:gd name="T16" fmla="*/ 123 w 192"/>
                <a:gd name="T17" fmla="*/ 16 h 122"/>
                <a:gd name="T18" fmla="*/ 138 w 192"/>
                <a:gd name="T19" fmla="*/ 0 h 122"/>
                <a:gd name="T20" fmla="*/ 147 w 192"/>
                <a:gd name="T21" fmla="*/ 27 h 122"/>
                <a:gd name="T22" fmla="*/ 191 w 192"/>
                <a:gd name="T23" fmla="*/ 27 h 122"/>
                <a:gd name="T24" fmla="*/ 176 w 192"/>
                <a:gd name="T25" fmla="*/ 44 h 122"/>
                <a:gd name="T26" fmla="*/ 176 w 192"/>
                <a:gd name="T27" fmla="*/ 60 h 122"/>
                <a:gd name="T28" fmla="*/ 147 w 192"/>
                <a:gd name="T29" fmla="*/ 77 h 122"/>
                <a:gd name="T30" fmla="*/ 138 w 192"/>
                <a:gd name="T31" fmla="*/ 110 h 122"/>
                <a:gd name="T32" fmla="*/ 66 w 192"/>
                <a:gd name="T33" fmla="*/ 110 h 122"/>
                <a:gd name="T34" fmla="*/ 14 w 192"/>
                <a:gd name="T35" fmla="*/ 12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2" h="122">
                  <a:moveTo>
                    <a:pt x="14" y="121"/>
                  </a:moveTo>
                  <a:lnTo>
                    <a:pt x="14" y="110"/>
                  </a:lnTo>
                  <a:lnTo>
                    <a:pt x="28" y="93"/>
                  </a:lnTo>
                  <a:lnTo>
                    <a:pt x="0" y="93"/>
                  </a:lnTo>
                  <a:lnTo>
                    <a:pt x="28" y="77"/>
                  </a:lnTo>
                  <a:lnTo>
                    <a:pt x="57" y="60"/>
                  </a:lnTo>
                  <a:lnTo>
                    <a:pt x="81" y="60"/>
                  </a:lnTo>
                  <a:lnTo>
                    <a:pt x="109" y="44"/>
                  </a:lnTo>
                  <a:lnTo>
                    <a:pt x="123" y="16"/>
                  </a:lnTo>
                  <a:lnTo>
                    <a:pt x="138" y="0"/>
                  </a:lnTo>
                  <a:lnTo>
                    <a:pt x="147" y="27"/>
                  </a:lnTo>
                  <a:lnTo>
                    <a:pt x="191" y="27"/>
                  </a:lnTo>
                  <a:lnTo>
                    <a:pt x="176" y="44"/>
                  </a:lnTo>
                  <a:lnTo>
                    <a:pt x="176" y="60"/>
                  </a:lnTo>
                  <a:lnTo>
                    <a:pt x="147" y="77"/>
                  </a:lnTo>
                  <a:lnTo>
                    <a:pt x="138" y="110"/>
                  </a:lnTo>
                  <a:lnTo>
                    <a:pt x="66" y="110"/>
                  </a:lnTo>
                  <a:lnTo>
                    <a:pt x="14" y="121"/>
                  </a:lnTo>
                </a:path>
              </a:pathLst>
            </a:custGeom>
            <a:solidFill>
              <a:srgbClr val="60B5CC">
                <a:lumMod val="60000"/>
                <a:lumOff val="40000"/>
              </a:srgbClr>
            </a:solidFill>
            <a:ln w="1905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7487198" y="4397494"/>
              <a:ext cx="412138" cy="515121"/>
            </a:xfrm>
            <a:custGeom>
              <a:avLst/>
              <a:gdLst>
                <a:gd name="T0" fmla="*/ 53 w 106"/>
                <a:gd name="T1" fmla="*/ 169 h 170"/>
                <a:gd name="T2" fmla="*/ 81 w 106"/>
                <a:gd name="T3" fmla="*/ 109 h 170"/>
                <a:gd name="T4" fmla="*/ 90 w 106"/>
                <a:gd name="T5" fmla="*/ 49 h 170"/>
                <a:gd name="T6" fmla="*/ 105 w 106"/>
                <a:gd name="T7" fmla="*/ 16 h 170"/>
                <a:gd name="T8" fmla="*/ 90 w 106"/>
                <a:gd name="T9" fmla="*/ 0 h 170"/>
                <a:gd name="T10" fmla="*/ 66 w 106"/>
                <a:gd name="T11" fmla="*/ 0 h 170"/>
                <a:gd name="T12" fmla="*/ 53 w 106"/>
                <a:gd name="T13" fmla="*/ 16 h 170"/>
                <a:gd name="T14" fmla="*/ 53 w 106"/>
                <a:gd name="T15" fmla="*/ 32 h 170"/>
                <a:gd name="T16" fmla="*/ 38 w 106"/>
                <a:gd name="T17" fmla="*/ 65 h 170"/>
                <a:gd name="T18" fmla="*/ 38 w 106"/>
                <a:gd name="T19" fmla="*/ 76 h 170"/>
                <a:gd name="T20" fmla="*/ 9 w 106"/>
                <a:gd name="T21" fmla="*/ 109 h 170"/>
                <a:gd name="T22" fmla="*/ 0 w 106"/>
                <a:gd name="T23" fmla="*/ 141 h 170"/>
                <a:gd name="T24" fmla="*/ 9 w 106"/>
                <a:gd name="T25" fmla="*/ 169 h 170"/>
                <a:gd name="T26" fmla="*/ 53 w 106"/>
                <a:gd name="T27" fmla="*/ 16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170">
                  <a:moveTo>
                    <a:pt x="53" y="169"/>
                  </a:moveTo>
                  <a:lnTo>
                    <a:pt x="81" y="109"/>
                  </a:lnTo>
                  <a:lnTo>
                    <a:pt x="90" y="49"/>
                  </a:lnTo>
                  <a:lnTo>
                    <a:pt x="105" y="16"/>
                  </a:lnTo>
                  <a:lnTo>
                    <a:pt x="90" y="0"/>
                  </a:lnTo>
                  <a:lnTo>
                    <a:pt x="66" y="0"/>
                  </a:lnTo>
                  <a:lnTo>
                    <a:pt x="53" y="16"/>
                  </a:lnTo>
                  <a:lnTo>
                    <a:pt x="53" y="32"/>
                  </a:lnTo>
                  <a:lnTo>
                    <a:pt x="38" y="65"/>
                  </a:lnTo>
                  <a:lnTo>
                    <a:pt x="38" y="76"/>
                  </a:lnTo>
                  <a:lnTo>
                    <a:pt x="9" y="109"/>
                  </a:lnTo>
                  <a:lnTo>
                    <a:pt x="0" y="141"/>
                  </a:lnTo>
                  <a:lnTo>
                    <a:pt x="9" y="169"/>
                  </a:lnTo>
                  <a:lnTo>
                    <a:pt x="53" y="169"/>
                  </a:lnTo>
                </a:path>
              </a:pathLst>
            </a:custGeom>
            <a:noFill/>
            <a:ln>
              <a:noFill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7487198" y="4397494"/>
              <a:ext cx="412138" cy="515121"/>
            </a:xfrm>
            <a:custGeom>
              <a:avLst/>
              <a:gdLst>
                <a:gd name="T0" fmla="*/ 53 w 106"/>
                <a:gd name="T1" fmla="*/ 169 h 170"/>
                <a:gd name="T2" fmla="*/ 81 w 106"/>
                <a:gd name="T3" fmla="*/ 109 h 170"/>
                <a:gd name="T4" fmla="*/ 90 w 106"/>
                <a:gd name="T5" fmla="*/ 49 h 170"/>
                <a:gd name="T6" fmla="*/ 105 w 106"/>
                <a:gd name="T7" fmla="*/ 16 h 170"/>
                <a:gd name="T8" fmla="*/ 90 w 106"/>
                <a:gd name="T9" fmla="*/ 0 h 170"/>
                <a:gd name="T10" fmla="*/ 66 w 106"/>
                <a:gd name="T11" fmla="*/ 0 h 170"/>
                <a:gd name="T12" fmla="*/ 53 w 106"/>
                <a:gd name="T13" fmla="*/ 16 h 170"/>
                <a:gd name="T14" fmla="*/ 53 w 106"/>
                <a:gd name="T15" fmla="*/ 32 h 170"/>
                <a:gd name="T16" fmla="*/ 38 w 106"/>
                <a:gd name="T17" fmla="*/ 65 h 170"/>
                <a:gd name="T18" fmla="*/ 38 w 106"/>
                <a:gd name="T19" fmla="*/ 76 h 170"/>
                <a:gd name="T20" fmla="*/ 9 w 106"/>
                <a:gd name="T21" fmla="*/ 109 h 170"/>
                <a:gd name="T22" fmla="*/ 0 w 106"/>
                <a:gd name="T23" fmla="*/ 141 h 170"/>
                <a:gd name="T24" fmla="*/ 9 w 106"/>
                <a:gd name="T25" fmla="*/ 169 h 170"/>
                <a:gd name="T26" fmla="*/ 53 w 106"/>
                <a:gd name="T27" fmla="*/ 16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170">
                  <a:moveTo>
                    <a:pt x="53" y="169"/>
                  </a:moveTo>
                  <a:lnTo>
                    <a:pt x="81" y="109"/>
                  </a:lnTo>
                  <a:lnTo>
                    <a:pt x="90" y="49"/>
                  </a:lnTo>
                  <a:lnTo>
                    <a:pt x="105" y="16"/>
                  </a:lnTo>
                  <a:lnTo>
                    <a:pt x="90" y="0"/>
                  </a:lnTo>
                  <a:lnTo>
                    <a:pt x="66" y="0"/>
                  </a:lnTo>
                  <a:lnTo>
                    <a:pt x="53" y="16"/>
                  </a:lnTo>
                  <a:lnTo>
                    <a:pt x="53" y="32"/>
                  </a:lnTo>
                  <a:lnTo>
                    <a:pt x="38" y="65"/>
                  </a:lnTo>
                  <a:lnTo>
                    <a:pt x="38" y="76"/>
                  </a:lnTo>
                  <a:lnTo>
                    <a:pt x="9" y="109"/>
                  </a:lnTo>
                  <a:lnTo>
                    <a:pt x="0" y="141"/>
                  </a:lnTo>
                  <a:lnTo>
                    <a:pt x="9" y="169"/>
                  </a:lnTo>
                  <a:lnTo>
                    <a:pt x="53" y="169"/>
                  </a:lnTo>
                </a:path>
              </a:pathLst>
            </a:custGeom>
            <a:solidFill>
              <a:srgbClr val="60B5CC">
                <a:lumMod val="60000"/>
                <a:lumOff val="40000"/>
              </a:srgbClr>
            </a:solidFill>
            <a:ln w="1905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6045749" y="3898329"/>
              <a:ext cx="1849444" cy="1205748"/>
            </a:xfrm>
            <a:custGeom>
              <a:avLst/>
              <a:gdLst>
                <a:gd name="T0" fmla="*/ 458 w 474"/>
                <a:gd name="T1" fmla="*/ 150 h 399"/>
                <a:gd name="T2" fmla="*/ 449 w 474"/>
                <a:gd name="T3" fmla="*/ 139 h 399"/>
                <a:gd name="T4" fmla="*/ 458 w 474"/>
                <a:gd name="T5" fmla="*/ 107 h 399"/>
                <a:gd name="T6" fmla="*/ 473 w 474"/>
                <a:gd name="T7" fmla="*/ 91 h 399"/>
                <a:gd name="T8" fmla="*/ 473 w 474"/>
                <a:gd name="T9" fmla="*/ 75 h 399"/>
                <a:gd name="T10" fmla="*/ 434 w 474"/>
                <a:gd name="T11" fmla="*/ 59 h 399"/>
                <a:gd name="T12" fmla="*/ 420 w 474"/>
                <a:gd name="T13" fmla="*/ 59 h 399"/>
                <a:gd name="T14" fmla="*/ 391 w 474"/>
                <a:gd name="T15" fmla="*/ 32 h 399"/>
                <a:gd name="T16" fmla="*/ 368 w 474"/>
                <a:gd name="T17" fmla="*/ 32 h 399"/>
                <a:gd name="T18" fmla="*/ 339 w 474"/>
                <a:gd name="T19" fmla="*/ 16 h 399"/>
                <a:gd name="T20" fmla="*/ 309 w 474"/>
                <a:gd name="T21" fmla="*/ 16 h 399"/>
                <a:gd name="T22" fmla="*/ 286 w 474"/>
                <a:gd name="T23" fmla="*/ 0 h 399"/>
                <a:gd name="T24" fmla="*/ 244 w 474"/>
                <a:gd name="T25" fmla="*/ 0 h 399"/>
                <a:gd name="T26" fmla="*/ 229 w 474"/>
                <a:gd name="T27" fmla="*/ 16 h 399"/>
                <a:gd name="T28" fmla="*/ 205 w 474"/>
                <a:gd name="T29" fmla="*/ 32 h 399"/>
                <a:gd name="T30" fmla="*/ 176 w 474"/>
                <a:gd name="T31" fmla="*/ 16 h 399"/>
                <a:gd name="T32" fmla="*/ 163 w 474"/>
                <a:gd name="T33" fmla="*/ 48 h 399"/>
                <a:gd name="T34" fmla="*/ 148 w 474"/>
                <a:gd name="T35" fmla="*/ 59 h 399"/>
                <a:gd name="T36" fmla="*/ 148 w 474"/>
                <a:gd name="T37" fmla="*/ 91 h 399"/>
                <a:gd name="T38" fmla="*/ 133 w 474"/>
                <a:gd name="T39" fmla="*/ 107 h 399"/>
                <a:gd name="T40" fmla="*/ 148 w 474"/>
                <a:gd name="T41" fmla="*/ 139 h 399"/>
                <a:gd name="T42" fmla="*/ 148 w 474"/>
                <a:gd name="T43" fmla="*/ 150 h 399"/>
                <a:gd name="T44" fmla="*/ 124 w 474"/>
                <a:gd name="T45" fmla="*/ 182 h 399"/>
                <a:gd name="T46" fmla="*/ 67 w 474"/>
                <a:gd name="T47" fmla="*/ 182 h 399"/>
                <a:gd name="T48" fmla="*/ 29 w 474"/>
                <a:gd name="T49" fmla="*/ 198 h 399"/>
                <a:gd name="T50" fmla="*/ 0 w 474"/>
                <a:gd name="T51" fmla="*/ 230 h 399"/>
                <a:gd name="T52" fmla="*/ 0 w 474"/>
                <a:gd name="T53" fmla="*/ 257 h 399"/>
                <a:gd name="T54" fmla="*/ 42 w 474"/>
                <a:gd name="T55" fmla="*/ 257 h 399"/>
                <a:gd name="T56" fmla="*/ 67 w 474"/>
                <a:gd name="T57" fmla="*/ 274 h 399"/>
                <a:gd name="T58" fmla="*/ 110 w 474"/>
                <a:gd name="T59" fmla="*/ 257 h 399"/>
                <a:gd name="T60" fmla="*/ 133 w 474"/>
                <a:gd name="T61" fmla="*/ 274 h 399"/>
                <a:gd name="T62" fmla="*/ 148 w 474"/>
                <a:gd name="T63" fmla="*/ 290 h 399"/>
                <a:gd name="T64" fmla="*/ 148 w 474"/>
                <a:gd name="T65" fmla="*/ 322 h 399"/>
                <a:gd name="T66" fmla="*/ 163 w 474"/>
                <a:gd name="T67" fmla="*/ 333 h 399"/>
                <a:gd name="T68" fmla="*/ 163 w 474"/>
                <a:gd name="T69" fmla="*/ 349 h 399"/>
                <a:gd name="T70" fmla="*/ 176 w 474"/>
                <a:gd name="T71" fmla="*/ 381 h 399"/>
                <a:gd name="T72" fmla="*/ 205 w 474"/>
                <a:gd name="T73" fmla="*/ 398 h 399"/>
                <a:gd name="T74" fmla="*/ 229 w 474"/>
                <a:gd name="T75" fmla="*/ 398 h 399"/>
                <a:gd name="T76" fmla="*/ 258 w 474"/>
                <a:gd name="T77" fmla="*/ 381 h 399"/>
                <a:gd name="T78" fmla="*/ 286 w 474"/>
                <a:gd name="T79" fmla="*/ 365 h 399"/>
                <a:gd name="T80" fmla="*/ 309 w 474"/>
                <a:gd name="T81" fmla="*/ 365 h 399"/>
                <a:gd name="T82" fmla="*/ 339 w 474"/>
                <a:gd name="T83" fmla="*/ 349 h 399"/>
                <a:gd name="T84" fmla="*/ 353 w 474"/>
                <a:gd name="T85" fmla="*/ 322 h 399"/>
                <a:gd name="T86" fmla="*/ 368 w 474"/>
                <a:gd name="T87" fmla="*/ 306 h 399"/>
                <a:gd name="T88" fmla="*/ 377 w 474"/>
                <a:gd name="T89" fmla="*/ 274 h 399"/>
                <a:gd name="T90" fmla="*/ 406 w 474"/>
                <a:gd name="T91" fmla="*/ 241 h 399"/>
                <a:gd name="T92" fmla="*/ 406 w 474"/>
                <a:gd name="T93" fmla="*/ 230 h 399"/>
                <a:gd name="T94" fmla="*/ 420 w 474"/>
                <a:gd name="T95" fmla="*/ 198 h 399"/>
                <a:gd name="T96" fmla="*/ 420 w 474"/>
                <a:gd name="T97" fmla="*/ 182 h 399"/>
                <a:gd name="T98" fmla="*/ 434 w 474"/>
                <a:gd name="T99" fmla="*/ 166 h 399"/>
                <a:gd name="T100" fmla="*/ 458 w 474"/>
                <a:gd name="T101" fmla="*/ 166 h 399"/>
                <a:gd name="T102" fmla="*/ 458 w 474"/>
                <a:gd name="T103" fmla="*/ 15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74" h="399">
                  <a:moveTo>
                    <a:pt x="458" y="150"/>
                  </a:moveTo>
                  <a:lnTo>
                    <a:pt x="449" y="139"/>
                  </a:lnTo>
                  <a:lnTo>
                    <a:pt x="458" y="107"/>
                  </a:lnTo>
                  <a:lnTo>
                    <a:pt x="473" y="91"/>
                  </a:lnTo>
                  <a:lnTo>
                    <a:pt x="473" y="75"/>
                  </a:lnTo>
                  <a:lnTo>
                    <a:pt x="434" y="59"/>
                  </a:lnTo>
                  <a:lnTo>
                    <a:pt x="420" y="59"/>
                  </a:lnTo>
                  <a:lnTo>
                    <a:pt x="391" y="32"/>
                  </a:lnTo>
                  <a:lnTo>
                    <a:pt x="368" y="32"/>
                  </a:lnTo>
                  <a:lnTo>
                    <a:pt x="339" y="16"/>
                  </a:lnTo>
                  <a:lnTo>
                    <a:pt x="309" y="16"/>
                  </a:lnTo>
                  <a:lnTo>
                    <a:pt x="286" y="0"/>
                  </a:lnTo>
                  <a:lnTo>
                    <a:pt x="244" y="0"/>
                  </a:lnTo>
                  <a:lnTo>
                    <a:pt x="229" y="16"/>
                  </a:lnTo>
                  <a:lnTo>
                    <a:pt x="205" y="32"/>
                  </a:lnTo>
                  <a:lnTo>
                    <a:pt x="176" y="16"/>
                  </a:lnTo>
                  <a:lnTo>
                    <a:pt x="163" y="48"/>
                  </a:lnTo>
                  <a:lnTo>
                    <a:pt x="148" y="59"/>
                  </a:lnTo>
                  <a:lnTo>
                    <a:pt x="148" y="91"/>
                  </a:lnTo>
                  <a:lnTo>
                    <a:pt x="133" y="107"/>
                  </a:lnTo>
                  <a:lnTo>
                    <a:pt x="148" y="139"/>
                  </a:lnTo>
                  <a:lnTo>
                    <a:pt x="148" y="150"/>
                  </a:lnTo>
                  <a:lnTo>
                    <a:pt x="124" y="182"/>
                  </a:lnTo>
                  <a:lnTo>
                    <a:pt x="67" y="182"/>
                  </a:lnTo>
                  <a:lnTo>
                    <a:pt x="29" y="198"/>
                  </a:lnTo>
                  <a:lnTo>
                    <a:pt x="0" y="230"/>
                  </a:lnTo>
                  <a:lnTo>
                    <a:pt x="0" y="257"/>
                  </a:lnTo>
                  <a:lnTo>
                    <a:pt x="42" y="257"/>
                  </a:lnTo>
                  <a:lnTo>
                    <a:pt x="67" y="274"/>
                  </a:lnTo>
                  <a:lnTo>
                    <a:pt x="110" y="257"/>
                  </a:lnTo>
                  <a:lnTo>
                    <a:pt x="133" y="274"/>
                  </a:lnTo>
                  <a:lnTo>
                    <a:pt x="148" y="290"/>
                  </a:lnTo>
                  <a:lnTo>
                    <a:pt x="148" y="322"/>
                  </a:lnTo>
                  <a:lnTo>
                    <a:pt x="163" y="333"/>
                  </a:lnTo>
                  <a:lnTo>
                    <a:pt x="163" y="349"/>
                  </a:lnTo>
                  <a:lnTo>
                    <a:pt x="176" y="381"/>
                  </a:lnTo>
                  <a:lnTo>
                    <a:pt x="205" y="398"/>
                  </a:lnTo>
                  <a:lnTo>
                    <a:pt x="229" y="398"/>
                  </a:lnTo>
                  <a:lnTo>
                    <a:pt x="258" y="381"/>
                  </a:lnTo>
                  <a:lnTo>
                    <a:pt x="286" y="365"/>
                  </a:lnTo>
                  <a:lnTo>
                    <a:pt x="309" y="365"/>
                  </a:lnTo>
                  <a:lnTo>
                    <a:pt x="339" y="349"/>
                  </a:lnTo>
                  <a:lnTo>
                    <a:pt x="353" y="322"/>
                  </a:lnTo>
                  <a:lnTo>
                    <a:pt x="368" y="306"/>
                  </a:lnTo>
                  <a:lnTo>
                    <a:pt x="377" y="274"/>
                  </a:lnTo>
                  <a:lnTo>
                    <a:pt x="406" y="241"/>
                  </a:lnTo>
                  <a:lnTo>
                    <a:pt x="406" y="230"/>
                  </a:lnTo>
                  <a:lnTo>
                    <a:pt x="420" y="198"/>
                  </a:lnTo>
                  <a:lnTo>
                    <a:pt x="420" y="182"/>
                  </a:lnTo>
                  <a:lnTo>
                    <a:pt x="434" y="166"/>
                  </a:lnTo>
                  <a:lnTo>
                    <a:pt x="458" y="166"/>
                  </a:lnTo>
                  <a:lnTo>
                    <a:pt x="458" y="150"/>
                  </a:lnTo>
                </a:path>
              </a:pathLst>
            </a:custGeom>
            <a:solidFill>
              <a:srgbClr val="60B5CC">
                <a:lumMod val="60000"/>
                <a:lumOff val="40000"/>
              </a:srgbClr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6733337" y="2968375"/>
              <a:ext cx="1590563" cy="1483822"/>
            </a:xfrm>
            <a:custGeom>
              <a:avLst/>
              <a:gdLst>
                <a:gd name="T0" fmla="*/ 29 w 407"/>
                <a:gd name="T1" fmla="*/ 339 h 491"/>
                <a:gd name="T2" fmla="*/ 53 w 407"/>
                <a:gd name="T3" fmla="*/ 323 h 491"/>
                <a:gd name="T4" fmla="*/ 66 w 407"/>
                <a:gd name="T5" fmla="*/ 307 h 491"/>
                <a:gd name="T6" fmla="*/ 109 w 407"/>
                <a:gd name="T7" fmla="*/ 307 h 491"/>
                <a:gd name="T8" fmla="*/ 133 w 407"/>
                <a:gd name="T9" fmla="*/ 323 h 491"/>
                <a:gd name="T10" fmla="*/ 161 w 407"/>
                <a:gd name="T11" fmla="*/ 323 h 491"/>
                <a:gd name="T12" fmla="*/ 190 w 407"/>
                <a:gd name="T13" fmla="*/ 339 h 491"/>
                <a:gd name="T14" fmla="*/ 214 w 407"/>
                <a:gd name="T15" fmla="*/ 339 h 491"/>
                <a:gd name="T16" fmla="*/ 243 w 407"/>
                <a:gd name="T17" fmla="*/ 366 h 491"/>
                <a:gd name="T18" fmla="*/ 257 w 407"/>
                <a:gd name="T19" fmla="*/ 366 h 491"/>
                <a:gd name="T20" fmla="*/ 295 w 407"/>
                <a:gd name="T21" fmla="*/ 382 h 491"/>
                <a:gd name="T22" fmla="*/ 295 w 407"/>
                <a:gd name="T23" fmla="*/ 398 h 491"/>
                <a:gd name="T24" fmla="*/ 281 w 407"/>
                <a:gd name="T25" fmla="*/ 414 h 491"/>
                <a:gd name="T26" fmla="*/ 271 w 407"/>
                <a:gd name="T27" fmla="*/ 446 h 491"/>
                <a:gd name="T28" fmla="*/ 281 w 407"/>
                <a:gd name="T29" fmla="*/ 457 h 491"/>
                <a:gd name="T30" fmla="*/ 281 w 407"/>
                <a:gd name="T31" fmla="*/ 473 h 491"/>
                <a:gd name="T32" fmla="*/ 295 w 407"/>
                <a:gd name="T33" fmla="*/ 490 h 491"/>
                <a:gd name="T34" fmla="*/ 310 w 407"/>
                <a:gd name="T35" fmla="*/ 473 h 491"/>
                <a:gd name="T36" fmla="*/ 324 w 407"/>
                <a:gd name="T37" fmla="*/ 446 h 491"/>
                <a:gd name="T38" fmla="*/ 324 w 407"/>
                <a:gd name="T39" fmla="*/ 398 h 491"/>
                <a:gd name="T40" fmla="*/ 339 w 407"/>
                <a:gd name="T41" fmla="*/ 366 h 491"/>
                <a:gd name="T42" fmla="*/ 339 w 407"/>
                <a:gd name="T43" fmla="*/ 258 h 491"/>
                <a:gd name="T44" fmla="*/ 352 w 407"/>
                <a:gd name="T45" fmla="*/ 231 h 491"/>
                <a:gd name="T46" fmla="*/ 352 w 407"/>
                <a:gd name="T47" fmla="*/ 247 h 491"/>
                <a:gd name="T48" fmla="*/ 363 w 407"/>
                <a:gd name="T49" fmla="*/ 247 h 491"/>
                <a:gd name="T50" fmla="*/ 391 w 407"/>
                <a:gd name="T51" fmla="*/ 182 h 491"/>
                <a:gd name="T52" fmla="*/ 406 w 407"/>
                <a:gd name="T53" fmla="*/ 166 h 491"/>
                <a:gd name="T54" fmla="*/ 363 w 407"/>
                <a:gd name="T55" fmla="*/ 155 h 491"/>
                <a:gd name="T56" fmla="*/ 363 w 407"/>
                <a:gd name="T57" fmla="*/ 139 h 491"/>
                <a:gd name="T58" fmla="*/ 352 w 407"/>
                <a:gd name="T59" fmla="*/ 123 h 491"/>
                <a:gd name="T60" fmla="*/ 352 w 407"/>
                <a:gd name="T61" fmla="*/ 107 h 491"/>
                <a:gd name="T62" fmla="*/ 363 w 407"/>
                <a:gd name="T63" fmla="*/ 107 h 491"/>
                <a:gd name="T64" fmla="*/ 376 w 407"/>
                <a:gd name="T65" fmla="*/ 91 h 491"/>
                <a:gd name="T66" fmla="*/ 376 w 407"/>
                <a:gd name="T67" fmla="*/ 64 h 491"/>
                <a:gd name="T68" fmla="*/ 363 w 407"/>
                <a:gd name="T69" fmla="*/ 32 h 491"/>
                <a:gd name="T70" fmla="*/ 352 w 407"/>
                <a:gd name="T71" fmla="*/ 32 h 491"/>
                <a:gd name="T72" fmla="*/ 352 w 407"/>
                <a:gd name="T73" fmla="*/ 16 h 491"/>
                <a:gd name="T74" fmla="*/ 295 w 407"/>
                <a:gd name="T75" fmla="*/ 0 h 491"/>
                <a:gd name="T76" fmla="*/ 271 w 407"/>
                <a:gd name="T77" fmla="*/ 32 h 491"/>
                <a:gd name="T78" fmla="*/ 243 w 407"/>
                <a:gd name="T79" fmla="*/ 32 h 491"/>
                <a:gd name="T80" fmla="*/ 243 w 407"/>
                <a:gd name="T81" fmla="*/ 16 h 491"/>
                <a:gd name="T82" fmla="*/ 229 w 407"/>
                <a:gd name="T83" fmla="*/ 0 h 491"/>
                <a:gd name="T84" fmla="*/ 200 w 407"/>
                <a:gd name="T85" fmla="*/ 32 h 491"/>
                <a:gd name="T86" fmla="*/ 148 w 407"/>
                <a:gd name="T87" fmla="*/ 48 h 491"/>
                <a:gd name="T88" fmla="*/ 118 w 407"/>
                <a:gd name="T89" fmla="*/ 32 h 491"/>
                <a:gd name="T90" fmla="*/ 109 w 407"/>
                <a:gd name="T91" fmla="*/ 48 h 491"/>
                <a:gd name="T92" fmla="*/ 109 w 407"/>
                <a:gd name="T93" fmla="*/ 64 h 491"/>
                <a:gd name="T94" fmla="*/ 118 w 407"/>
                <a:gd name="T95" fmla="*/ 74 h 491"/>
                <a:gd name="T96" fmla="*/ 118 w 407"/>
                <a:gd name="T97" fmla="*/ 91 h 491"/>
                <a:gd name="T98" fmla="*/ 95 w 407"/>
                <a:gd name="T99" fmla="*/ 123 h 491"/>
                <a:gd name="T100" fmla="*/ 66 w 407"/>
                <a:gd name="T101" fmla="*/ 123 h 491"/>
                <a:gd name="T102" fmla="*/ 38 w 407"/>
                <a:gd name="T103" fmla="*/ 107 h 491"/>
                <a:gd name="T104" fmla="*/ 29 w 407"/>
                <a:gd name="T105" fmla="*/ 107 h 491"/>
                <a:gd name="T106" fmla="*/ 14 w 407"/>
                <a:gd name="T107" fmla="*/ 123 h 491"/>
                <a:gd name="T108" fmla="*/ 0 w 407"/>
                <a:gd name="T109" fmla="*/ 155 h 491"/>
                <a:gd name="T110" fmla="*/ 14 w 407"/>
                <a:gd name="T111" fmla="*/ 199 h 491"/>
                <a:gd name="T112" fmla="*/ 14 w 407"/>
                <a:gd name="T113" fmla="*/ 258 h 491"/>
                <a:gd name="T114" fmla="*/ 29 w 407"/>
                <a:gd name="T115" fmla="*/ 290 h 491"/>
                <a:gd name="T116" fmla="*/ 29 w 407"/>
                <a:gd name="T117" fmla="*/ 339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7" h="491">
                  <a:moveTo>
                    <a:pt x="29" y="339"/>
                  </a:moveTo>
                  <a:lnTo>
                    <a:pt x="53" y="323"/>
                  </a:lnTo>
                  <a:lnTo>
                    <a:pt x="66" y="307"/>
                  </a:lnTo>
                  <a:lnTo>
                    <a:pt x="109" y="307"/>
                  </a:lnTo>
                  <a:lnTo>
                    <a:pt x="133" y="323"/>
                  </a:lnTo>
                  <a:lnTo>
                    <a:pt x="161" y="323"/>
                  </a:lnTo>
                  <a:lnTo>
                    <a:pt x="190" y="339"/>
                  </a:lnTo>
                  <a:lnTo>
                    <a:pt x="214" y="339"/>
                  </a:lnTo>
                  <a:lnTo>
                    <a:pt x="243" y="366"/>
                  </a:lnTo>
                  <a:lnTo>
                    <a:pt x="257" y="366"/>
                  </a:lnTo>
                  <a:lnTo>
                    <a:pt x="295" y="382"/>
                  </a:lnTo>
                  <a:lnTo>
                    <a:pt x="295" y="398"/>
                  </a:lnTo>
                  <a:lnTo>
                    <a:pt x="281" y="414"/>
                  </a:lnTo>
                  <a:lnTo>
                    <a:pt x="271" y="446"/>
                  </a:lnTo>
                  <a:lnTo>
                    <a:pt x="281" y="457"/>
                  </a:lnTo>
                  <a:lnTo>
                    <a:pt x="281" y="473"/>
                  </a:lnTo>
                  <a:lnTo>
                    <a:pt x="295" y="490"/>
                  </a:lnTo>
                  <a:lnTo>
                    <a:pt x="310" y="473"/>
                  </a:lnTo>
                  <a:lnTo>
                    <a:pt x="324" y="446"/>
                  </a:lnTo>
                  <a:lnTo>
                    <a:pt x="324" y="398"/>
                  </a:lnTo>
                  <a:lnTo>
                    <a:pt x="339" y="366"/>
                  </a:lnTo>
                  <a:lnTo>
                    <a:pt x="339" y="258"/>
                  </a:lnTo>
                  <a:lnTo>
                    <a:pt x="352" y="231"/>
                  </a:lnTo>
                  <a:lnTo>
                    <a:pt x="352" y="247"/>
                  </a:lnTo>
                  <a:lnTo>
                    <a:pt x="363" y="247"/>
                  </a:lnTo>
                  <a:lnTo>
                    <a:pt x="391" y="182"/>
                  </a:lnTo>
                  <a:lnTo>
                    <a:pt x="406" y="166"/>
                  </a:lnTo>
                  <a:lnTo>
                    <a:pt x="363" y="155"/>
                  </a:lnTo>
                  <a:lnTo>
                    <a:pt x="363" y="139"/>
                  </a:lnTo>
                  <a:lnTo>
                    <a:pt x="352" y="123"/>
                  </a:lnTo>
                  <a:lnTo>
                    <a:pt x="352" y="107"/>
                  </a:lnTo>
                  <a:lnTo>
                    <a:pt x="363" y="107"/>
                  </a:lnTo>
                  <a:lnTo>
                    <a:pt x="376" y="91"/>
                  </a:lnTo>
                  <a:lnTo>
                    <a:pt x="376" y="64"/>
                  </a:lnTo>
                  <a:lnTo>
                    <a:pt x="363" y="32"/>
                  </a:lnTo>
                  <a:lnTo>
                    <a:pt x="352" y="32"/>
                  </a:lnTo>
                  <a:lnTo>
                    <a:pt x="352" y="16"/>
                  </a:lnTo>
                  <a:lnTo>
                    <a:pt x="295" y="0"/>
                  </a:lnTo>
                  <a:lnTo>
                    <a:pt x="271" y="32"/>
                  </a:lnTo>
                  <a:lnTo>
                    <a:pt x="243" y="32"/>
                  </a:lnTo>
                  <a:lnTo>
                    <a:pt x="243" y="16"/>
                  </a:lnTo>
                  <a:lnTo>
                    <a:pt x="229" y="0"/>
                  </a:lnTo>
                  <a:lnTo>
                    <a:pt x="200" y="32"/>
                  </a:lnTo>
                  <a:lnTo>
                    <a:pt x="148" y="48"/>
                  </a:lnTo>
                  <a:lnTo>
                    <a:pt x="118" y="32"/>
                  </a:lnTo>
                  <a:lnTo>
                    <a:pt x="109" y="48"/>
                  </a:lnTo>
                  <a:lnTo>
                    <a:pt x="109" y="64"/>
                  </a:lnTo>
                  <a:lnTo>
                    <a:pt x="118" y="74"/>
                  </a:lnTo>
                  <a:lnTo>
                    <a:pt x="118" y="91"/>
                  </a:lnTo>
                  <a:lnTo>
                    <a:pt x="95" y="123"/>
                  </a:lnTo>
                  <a:lnTo>
                    <a:pt x="66" y="123"/>
                  </a:lnTo>
                  <a:lnTo>
                    <a:pt x="38" y="107"/>
                  </a:lnTo>
                  <a:lnTo>
                    <a:pt x="29" y="107"/>
                  </a:lnTo>
                  <a:lnTo>
                    <a:pt x="14" y="123"/>
                  </a:lnTo>
                  <a:lnTo>
                    <a:pt x="0" y="155"/>
                  </a:lnTo>
                  <a:lnTo>
                    <a:pt x="14" y="199"/>
                  </a:lnTo>
                  <a:lnTo>
                    <a:pt x="14" y="258"/>
                  </a:lnTo>
                  <a:lnTo>
                    <a:pt x="29" y="290"/>
                  </a:lnTo>
                  <a:lnTo>
                    <a:pt x="29" y="339"/>
                  </a:lnTo>
                </a:path>
              </a:pathLst>
            </a:custGeom>
            <a:solidFill>
              <a:srgbClr val="60B5CC">
                <a:lumMod val="60000"/>
                <a:lumOff val="40000"/>
              </a:srgbClr>
            </a:solidFill>
            <a:ln>
              <a:noFill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auto">
            <a:xfrm>
              <a:off x="6733337" y="2968375"/>
              <a:ext cx="1590563" cy="1483822"/>
            </a:xfrm>
            <a:custGeom>
              <a:avLst/>
              <a:gdLst>
                <a:gd name="T0" fmla="*/ 29 w 407"/>
                <a:gd name="T1" fmla="*/ 339 h 491"/>
                <a:gd name="T2" fmla="*/ 53 w 407"/>
                <a:gd name="T3" fmla="*/ 323 h 491"/>
                <a:gd name="T4" fmla="*/ 66 w 407"/>
                <a:gd name="T5" fmla="*/ 307 h 491"/>
                <a:gd name="T6" fmla="*/ 109 w 407"/>
                <a:gd name="T7" fmla="*/ 307 h 491"/>
                <a:gd name="T8" fmla="*/ 133 w 407"/>
                <a:gd name="T9" fmla="*/ 323 h 491"/>
                <a:gd name="T10" fmla="*/ 161 w 407"/>
                <a:gd name="T11" fmla="*/ 323 h 491"/>
                <a:gd name="T12" fmla="*/ 190 w 407"/>
                <a:gd name="T13" fmla="*/ 339 h 491"/>
                <a:gd name="T14" fmla="*/ 214 w 407"/>
                <a:gd name="T15" fmla="*/ 339 h 491"/>
                <a:gd name="T16" fmla="*/ 243 w 407"/>
                <a:gd name="T17" fmla="*/ 366 h 491"/>
                <a:gd name="T18" fmla="*/ 257 w 407"/>
                <a:gd name="T19" fmla="*/ 366 h 491"/>
                <a:gd name="T20" fmla="*/ 295 w 407"/>
                <a:gd name="T21" fmla="*/ 382 h 491"/>
                <a:gd name="T22" fmla="*/ 295 w 407"/>
                <a:gd name="T23" fmla="*/ 398 h 491"/>
                <a:gd name="T24" fmla="*/ 281 w 407"/>
                <a:gd name="T25" fmla="*/ 414 h 491"/>
                <a:gd name="T26" fmla="*/ 271 w 407"/>
                <a:gd name="T27" fmla="*/ 446 h 491"/>
                <a:gd name="T28" fmla="*/ 281 w 407"/>
                <a:gd name="T29" fmla="*/ 457 h 491"/>
                <a:gd name="T30" fmla="*/ 281 w 407"/>
                <a:gd name="T31" fmla="*/ 473 h 491"/>
                <a:gd name="T32" fmla="*/ 295 w 407"/>
                <a:gd name="T33" fmla="*/ 490 h 491"/>
                <a:gd name="T34" fmla="*/ 310 w 407"/>
                <a:gd name="T35" fmla="*/ 473 h 491"/>
                <a:gd name="T36" fmla="*/ 324 w 407"/>
                <a:gd name="T37" fmla="*/ 446 h 491"/>
                <a:gd name="T38" fmla="*/ 324 w 407"/>
                <a:gd name="T39" fmla="*/ 398 h 491"/>
                <a:gd name="T40" fmla="*/ 339 w 407"/>
                <a:gd name="T41" fmla="*/ 366 h 491"/>
                <a:gd name="T42" fmla="*/ 339 w 407"/>
                <a:gd name="T43" fmla="*/ 258 h 491"/>
                <a:gd name="T44" fmla="*/ 352 w 407"/>
                <a:gd name="T45" fmla="*/ 231 h 491"/>
                <a:gd name="T46" fmla="*/ 352 w 407"/>
                <a:gd name="T47" fmla="*/ 247 h 491"/>
                <a:gd name="T48" fmla="*/ 363 w 407"/>
                <a:gd name="T49" fmla="*/ 247 h 491"/>
                <a:gd name="T50" fmla="*/ 391 w 407"/>
                <a:gd name="T51" fmla="*/ 182 h 491"/>
                <a:gd name="T52" fmla="*/ 406 w 407"/>
                <a:gd name="T53" fmla="*/ 166 h 491"/>
                <a:gd name="T54" fmla="*/ 363 w 407"/>
                <a:gd name="T55" fmla="*/ 155 h 491"/>
                <a:gd name="T56" fmla="*/ 363 w 407"/>
                <a:gd name="T57" fmla="*/ 139 h 491"/>
                <a:gd name="T58" fmla="*/ 352 w 407"/>
                <a:gd name="T59" fmla="*/ 123 h 491"/>
                <a:gd name="T60" fmla="*/ 352 w 407"/>
                <a:gd name="T61" fmla="*/ 107 h 491"/>
                <a:gd name="T62" fmla="*/ 363 w 407"/>
                <a:gd name="T63" fmla="*/ 107 h 491"/>
                <a:gd name="T64" fmla="*/ 376 w 407"/>
                <a:gd name="T65" fmla="*/ 91 h 491"/>
                <a:gd name="T66" fmla="*/ 376 w 407"/>
                <a:gd name="T67" fmla="*/ 64 h 491"/>
                <a:gd name="T68" fmla="*/ 363 w 407"/>
                <a:gd name="T69" fmla="*/ 32 h 491"/>
                <a:gd name="T70" fmla="*/ 352 w 407"/>
                <a:gd name="T71" fmla="*/ 32 h 491"/>
                <a:gd name="T72" fmla="*/ 352 w 407"/>
                <a:gd name="T73" fmla="*/ 16 h 491"/>
                <a:gd name="T74" fmla="*/ 295 w 407"/>
                <a:gd name="T75" fmla="*/ 0 h 491"/>
                <a:gd name="T76" fmla="*/ 271 w 407"/>
                <a:gd name="T77" fmla="*/ 32 h 491"/>
                <a:gd name="T78" fmla="*/ 243 w 407"/>
                <a:gd name="T79" fmla="*/ 32 h 491"/>
                <a:gd name="T80" fmla="*/ 243 w 407"/>
                <a:gd name="T81" fmla="*/ 16 h 491"/>
                <a:gd name="T82" fmla="*/ 229 w 407"/>
                <a:gd name="T83" fmla="*/ 0 h 491"/>
                <a:gd name="T84" fmla="*/ 200 w 407"/>
                <a:gd name="T85" fmla="*/ 32 h 491"/>
                <a:gd name="T86" fmla="*/ 148 w 407"/>
                <a:gd name="T87" fmla="*/ 48 h 491"/>
                <a:gd name="T88" fmla="*/ 118 w 407"/>
                <a:gd name="T89" fmla="*/ 32 h 491"/>
                <a:gd name="T90" fmla="*/ 109 w 407"/>
                <a:gd name="T91" fmla="*/ 48 h 491"/>
                <a:gd name="T92" fmla="*/ 109 w 407"/>
                <a:gd name="T93" fmla="*/ 64 h 491"/>
                <a:gd name="T94" fmla="*/ 118 w 407"/>
                <a:gd name="T95" fmla="*/ 74 h 491"/>
                <a:gd name="T96" fmla="*/ 118 w 407"/>
                <a:gd name="T97" fmla="*/ 91 h 491"/>
                <a:gd name="T98" fmla="*/ 95 w 407"/>
                <a:gd name="T99" fmla="*/ 123 h 491"/>
                <a:gd name="T100" fmla="*/ 66 w 407"/>
                <a:gd name="T101" fmla="*/ 123 h 491"/>
                <a:gd name="T102" fmla="*/ 38 w 407"/>
                <a:gd name="T103" fmla="*/ 107 h 491"/>
                <a:gd name="T104" fmla="*/ 29 w 407"/>
                <a:gd name="T105" fmla="*/ 107 h 491"/>
                <a:gd name="T106" fmla="*/ 14 w 407"/>
                <a:gd name="T107" fmla="*/ 123 h 491"/>
                <a:gd name="T108" fmla="*/ 0 w 407"/>
                <a:gd name="T109" fmla="*/ 155 h 491"/>
                <a:gd name="T110" fmla="*/ 14 w 407"/>
                <a:gd name="T111" fmla="*/ 199 h 491"/>
                <a:gd name="T112" fmla="*/ 14 w 407"/>
                <a:gd name="T113" fmla="*/ 258 h 491"/>
                <a:gd name="T114" fmla="*/ 29 w 407"/>
                <a:gd name="T115" fmla="*/ 290 h 491"/>
                <a:gd name="T116" fmla="*/ 29 w 407"/>
                <a:gd name="T117" fmla="*/ 339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7" h="491">
                  <a:moveTo>
                    <a:pt x="29" y="339"/>
                  </a:moveTo>
                  <a:lnTo>
                    <a:pt x="53" y="323"/>
                  </a:lnTo>
                  <a:lnTo>
                    <a:pt x="66" y="307"/>
                  </a:lnTo>
                  <a:lnTo>
                    <a:pt x="109" y="307"/>
                  </a:lnTo>
                  <a:lnTo>
                    <a:pt x="133" y="323"/>
                  </a:lnTo>
                  <a:lnTo>
                    <a:pt x="161" y="323"/>
                  </a:lnTo>
                  <a:lnTo>
                    <a:pt x="190" y="339"/>
                  </a:lnTo>
                  <a:lnTo>
                    <a:pt x="214" y="339"/>
                  </a:lnTo>
                  <a:lnTo>
                    <a:pt x="243" y="366"/>
                  </a:lnTo>
                  <a:lnTo>
                    <a:pt x="257" y="366"/>
                  </a:lnTo>
                  <a:lnTo>
                    <a:pt x="295" y="382"/>
                  </a:lnTo>
                  <a:lnTo>
                    <a:pt x="295" y="398"/>
                  </a:lnTo>
                  <a:lnTo>
                    <a:pt x="281" y="414"/>
                  </a:lnTo>
                  <a:lnTo>
                    <a:pt x="271" y="446"/>
                  </a:lnTo>
                  <a:lnTo>
                    <a:pt x="281" y="457"/>
                  </a:lnTo>
                  <a:lnTo>
                    <a:pt x="281" y="473"/>
                  </a:lnTo>
                  <a:lnTo>
                    <a:pt x="295" y="490"/>
                  </a:lnTo>
                  <a:lnTo>
                    <a:pt x="310" y="473"/>
                  </a:lnTo>
                  <a:lnTo>
                    <a:pt x="324" y="446"/>
                  </a:lnTo>
                  <a:lnTo>
                    <a:pt x="324" y="398"/>
                  </a:lnTo>
                  <a:lnTo>
                    <a:pt x="339" y="366"/>
                  </a:lnTo>
                  <a:lnTo>
                    <a:pt x="339" y="258"/>
                  </a:lnTo>
                  <a:lnTo>
                    <a:pt x="352" y="231"/>
                  </a:lnTo>
                  <a:lnTo>
                    <a:pt x="352" y="247"/>
                  </a:lnTo>
                  <a:lnTo>
                    <a:pt x="363" y="247"/>
                  </a:lnTo>
                  <a:lnTo>
                    <a:pt x="391" y="182"/>
                  </a:lnTo>
                  <a:lnTo>
                    <a:pt x="406" y="166"/>
                  </a:lnTo>
                  <a:lnTo>
                    <a:pt x="363" y="155"/>
                  </a:lnTo>
                  <a:lnTo>
                    <a:pt x="363" y="139"/>
                  </a:lnTo>
                  <a:lnTo>
                    <a:pt x="352" y="123"/>
                  </a:lnTo>
                  <a:lnTo>
                    <a:pt x="352" y="107"/>
                  </a:lnTo>
                  <a:lnTo>
                    <a:pt x="363" y="107"/>
                  </a:lnTo>
                  <a:lnTo>
                    <a:pt x="376" y="91"/>
                  </a:lnTo>
                  <a:lnTo>
                    <a:pt x="376" y="64"/>
                  </a:lnTo>
                  <a:lnTo>
                    <a:pt x="363" y="32"/>
                  </a:lnTo>
                  <a:lnTo>
                    <a:pt x="352" y="32"/>
                  </a:lnTo>
                  <a:lnTo>
                    <a:pt x="352" y="16"/>
                  </a:lnTo>
                  <a:lnTo>
                    <a:pt x="295" y="0"/>
                  </a:lnTo>
                  <a:lnTo>
                    <a:pt x="271" y="32"/>
                  </a:lnTo>
                  <a:lnTo>
                    <a:pt x="243" y="32"/>
                  </a:lnTo>
                  <a:lnTo>
                    <a:pt x="243" y="16"/>
                  </a:lnTo>
                  <a:lnTo>
                    <a:pt x="229" y="0"/>
                  </a:lnTo>
                  <a:lnTo>
                    <a:pt x="200" y="32"/>
                  </a:lnTo>
                  <a:lnTo>
                    <a:pt x="148" y="48"/>
                  </a:lnTo>
                  <a:lnTo>
                    <a:pt x="118" y="32"/>
                  </a:lnTo>
                  <a:lnTo>
                    <a:pt x="109" y="48"/>
                  </a:lnTo>
                  <a:lnTo>
                    <a:pt x="109" y="64"/>
                  </a:lnTo>
                  <a:lnTo>
                    <a:pt x="118" y="74"/>
                  </a:lnTo>
                  <a:lnTo>
                    <a:pt x="118" y="91"/>
                  </a:lnTo>
                  <a:lnTo>
                    <a:pt x="95" y="123"/>
                  </a:lnTo>
                  <a:lnTo>
                    <a:pt x="66" y="123"/>
                  </a:lnTo>
                  <a:lnTo>
                    <a:pt x="38" y="107"/>
                  </a:lnTo>
                  <a:lnTo>
                    <a:pt x="29" y="107"/>
                  </a:lnTo>
                  <a:lnTo>
                    <a:pt x="14" y="123"/>
                  </a:lnTo>
                  <a:lnTo>
                    <a:pt x="0" y="155"/>
                  </a:lnTo>
                  <a:lnTo>
                    <a:pt x="14" y="199"/>
                  </a:lnTo>
                  <a:lnTo>
                    <a:pt x="14" y="258"/>
                  </a:lnTo>
                  <a:lnTo>
                    <a:pt x="29" y="290"/>
                  </a:lnTo>
                  <a:lnTo>
                    <a:pt x="29" y="339"/>
                  </a:ln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auto">
            <a:xfrm>
              <a:off x="8106440" y="3159836"/>
              <a:ext cx="325155" cy="314543"/>
            </a:xfrm>
            <a:custGeom>
              <a:avLst/>
              <a:gdLst>
                <a:gd name="T0" fmla="*/ 52 w 83"/>
                <a:gd name="T1" fmla="*/ 103 h 104"/>
                <a:gd name="T2" fmla="*/ 82 w 83"/>
                <a:gd name="T3" fmla="*/ 43 h 104"/>
                <a:gd name="T4" fmla="*/ 67 w 83"/>
                <a:gd name="T5" fmla="*/ 27 h 104"/>
                <a:gd name="T6" fmla="*/ 38 w 83"/>
                <a:gd name="T7" fmla="*/ 0 h 104"/>
                <a:gd name="T8" fmla="*/ 23 w 83"/>
                <a:gd name="T9" fmla="*/ 0 h 104"/>
                <a:gd name="T10" fmla="*/ 23 w 83"/>
                <a:gd name="T11" fmla="*/ 27 h 104"/>
                <a:gd name="T12" fmla="*/ 9 w 83"/>
                <a:gd name="T13" fmla="*/ 43 h 104"/>
                <a:gd name="T14" fmla="*/ 0 w 83"/>
                <a:gd name="T15" fmla="*/ 43 h 104"/>
                <a:gd name="T16" fmla="*/ 0 w 83"/>
                <a:gd name="T17" fmla="*/ 59 h 104"/>
                <a:gd name="T18" fmla="*/ 9 w 83"/>
                <a:gd name="T19" fmla="*/ 75 h 104"/>
                <a:gd name="T20" fmla="*/ 9 w 83"/>
                <a:gd name="T21" fmla="*/ 92 h 104"/>
                <a:gd name="T22" fmla="*/ 52 w 83"/>
                <a:gd name="T23" fmla="*/ 10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104">
                  <a:moveTo>
                    <a:pt x="52" y="103"/>
                  </a:moveTo>
                  <a:lnTo>
                    <a:pt x="82" y="43"/>
                  </a:lnTo>
                  <a:lnTo>
                    <a:pt x="67" y="27"/>
                  </a:lnTo>
                  <a:lnTo>
                    <a:pt x="38" y="0"/>
                  </a:lnTo>
                  <a:lnTo>
                    <a:pt x="23" y="0"/>
                  </a:lnTo>
                  <a:lnTo>
                    <a:pt x="23" y="27"/>
                  </a:lnTo>
                  <a:lnTo>
                    <a:pt x="9" y="43"/>
                  </a:lnTo>
                  <a:lnTo>
                    <a:pt x="0" y="43"/>
                  </a:lnTo>
                  <a:lnTo>
                    <a:pt x="0" y="59"/>
                  </a:lnTo>
                  <a:lnTo>
                    <a:pt x="9" y="75"/>
                  </a:lnTo>
                  <a:lnTo>
                    <a:pt x="9" y="92"/>
                  </a:lnTo>
                  <a:lnTo>
                    <a:pt x="52" y="103"/>
                  </a:lnTo>
                </a:path>
              </a:pathLst>
            </a:custGeom>
            <a:noFill/>
            <a:ln>
              <a:noFill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8106440" y="3159836"/>
              <a:ext cx="325155" cy="314543"/>
            </a:xfrm>
            <a:custGeom>
              <a:avLst/>
              <a:gdLst>
                <a:gd name="T0" fmla="*/ 52 w 83"/>
                <a:gd name="T1" fmla="*/ 103 h 104"/>
                <a:gd name="T2" fmla="*/ 82 w 83"/>
                <a:gd name="T3" fmla="*/ 43 h 104"/>
                <a:gd name="T4" fmla="*/ 67 w 83"/>
                <a:gd name="T5" fmla="*/ 27 h 104"/>
                <a:gd name="T6" fmla="*/ 38 w 83"/>
                <a:gd name="T7" fmla="*/ 0 h 104"/>
                <a:gd name="T8" fmla="*/ 23 w 83"/>
                <a:gd name="T9" fmla="*/ 0 h 104"/>
                <a:gd name="T10" fmla="*/ 23 w 83"/>
                <a:gd name="T11" fmla="*/ 27 h 104"/>
                <a:gd name="T12" fmla="*/ 9 w 83"/>
                <a:gd name="T13" fmla="*/ 43 h 104"/>
                <a:gd name="T14" fmla="*/ 0 w 83"/>
                <a:gd name="T15" fmla="*/ 43 h 104"/>
                <a:gd name="T16" fmla="*/ 0 w 83"/>
                <a:gd name="T17" fmla="*/ 59 h 104"/>
                <a:gd name="T18" fmla="*/ 9 w 83"/>
                <a:gd name="T19" fmla="*/ 75 h 104"/>
                <a:gd name="T20" fmla="*/ 9 w 83"/>
                <a:gd name="T21" fmla="*/ 92 h 104"/>
                <a:gd name="T22" fmla="*/ 52 w 83"/>
                <a:gd name="T23" fmla="*/ 10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104">
                  <a:moveTo>
                    <a:pt x="52" y="103"/>
                  </a:moveTo>
                  <a:lnTo>
                    <a:pt x="82" y="43"/>
                  </a:lnTo>
                  <a:lnTo>
                    <a:pt x="67" y="27"/>
                  </a:lnTo>
                  <a:lnTo>
                    <a:pt x="38" y="0"/>
                  </a:lnTo>
                  <a:lnTo>
                    <a:pt x="23" y="0"/>
                  </a:lnTo>
                  <a:lnTo>
                    <a:pt x="23" y="27"/>
                  </a:lnTo>
                  <a:lnTo>
                    <a:pt x="9" y="43"/>
                  </a:lnTo>
                  <a:lnTo>
                    <a:pt x="0" y="43"/>
                  </a:lnTo>
                  <a:lnTo>
                    <a:pt x="0" y="59"/>
                  </a:lnTo>
                  <a:lnTo>
                    <a:pt x="9" y="75"/>
                  </a:lnTo>
                  <a:lnTo>
                    <a:pt x="9" y="92"/>
                  </a:lnTo>
                  <a:lnTo>
                    <a:pt x="52" y="103"/>
                  </a:lnTo>
                </a:path>
              </a:pathLst>
            </a:custGeom>
            <a:solidFill>
              <a:srgbClr val="C64847">
                <a:lumMod val="60000"/>
                <a:lumOff val="40000"/>
              </a:srgbClr>
            </a:solidFill>
            <a:ln w="1905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8152003" y="3013961"/>
              <a:ext cx="538472" cy="282633"/>
            </a:xfrm>
            <a:custGeom>
              <a:avLst/>
              <a:gdLst>
                <a:gd name="T0" fmla="*/ 70 w 138"/>
                <a:gd name="T1" fmla="*/ 92 h 93"/>
                <a:gd name="T2" fmla="*/ 94 w 138"/>
                <a:gd name="T3" fmla="*/ 75 h 93"/>
                <a:gd name="T4" fmla="*/ 108 w 138"/>
                <a:gd name="T5" fmla="*/ 48 h 93"/>
                <a:gd name="T6" fmla="*/ 137 w 138"/>
                <a:gd name="T7" fmla="*/ 0 h 93"/>
                <a:gd name="T8" fmla="*/ 94 w 138"/>
                <a:gd name="T9" fmla="*/ 0 h 93"/>
                <a:gd name="T10" fmla="*/ 80 w 138"/>
                <a:gd name="T11" fmla="*/ 16 h 93"/>
                <a:gd name="T12" fmla="*/ 70 w 138"/>
                <a:gd name="T13" fmla="*/ 16 h 93"/>
                <a:gd name="T14" fmla="*/ 42 w 138"/>
                <a:gd name="T15" fmla="*/ 0 h 93"/>
                <a:gd name="T16" fmla="*/ 14 w 138"/>
                <a:gd name="T17" fmla="*/ 0 h 93"/>
                <a:gd name="T18" fmla="*/ 0 w 138"/>
                <a:gd name="T19" fmla="*/ 16 h 93"/>
                <a:gd name="T20" fmla="*/ 14 w 138"/>
                <a:gd name="T21" fmla="*/ 48 h 93"/>
                <a:gd name="T22" fmla="*/ 28 w 138"/>
                <a:gd name="T23" fmla="*/ 48 h 93"/>
                <a:gd name="T24" fmla="*/ 56 w 138"/>
                <a:gd name="T25" fmla="*/ 75 h 93"/>
                <a:gd name="T26" fmla="*/ 70 w 138"/>
                <a:gd name="T27" fmla="*/ 9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93">
                  <a:moveTo>
                    <a:pt x="70" y="92"/>
                  </a:moveTo>
                  <a:lnTo>
                    <a:pt x="94" y="75"/>
                  </a:lnTo>
                  <a:lnTo>
                    <a:pt x="108" y="48"/>
                  </a:lnTo>
                  <a:lnTo>
                    <a:pt x="137" y="0"/>
                  </a:lnTo>
                  <a:lnTo>
                    <a:pt x="94" y="0"/>
                  </a:lnTo>
                  <a:lnTo>
                    <a:pt x="80" y="16"/>
                  </a:lnTo>
                  <a:lnTo>
                    <a:pt x="70" y="16"/>
                  </a:lnTo>
                  <a:lnTo>
                    <a:pt x="42" y="0"/>
                  </a:lnTo>
                  <a:lnTo>
                    <a:pt x="14" y="0"/>
                  </a:lnTo>
                  <a:lnTo>
                    <a:pt x="0" y="16"/>
                  </a:lnTo>
                  <a:lnTo>
                    <a:pt x="14" y="48"/>
                  </a:lnTo>
                  <a:lnTo>
                    <a:pt x="28" y="48"/>
                  </a:lnTo>
                  <a:lnTo>
                    <a:pt x="56" y="75"/>
                  </a:lnTo>
                  <a:lnTo>
                    <a:pt x="70" y="92"/>
                  </a:lnTo>
                </a:path>
              </a:pathLst>
            </a:custGeom>
            <a:solidFill>
              <a:srgbClr val="60B5CC">
                <a:lumMod val="60000"/>
                <a:lumOff val="40000"/>
              </a:srgbClr>
            </a:solidFill>
            <a:ln>
              <a:noFill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8152003" y="3013961"/>
              <a:ext cx="538472" cy="282633"/>
            </a:xfrm>
            <a:custGeom>
              <a:avLst/>
              <a:gdLst>
                <a:gd name="T0" fmla="*/ 70 w 138"/>
                <a:gd name="T1" fmla="*/ 92 h 93"/>
                <a:gd name="T2" fmla="*/ 94 w 138"/>
                <a:gd name="T3" fmla="*/ 75 h 93"/>
                <a:gd name="T4" fmla="*/ 108 w 138"/>
                <a:gd name="T5" fmla="*/ 48 h 93"/>
                <a:gd name="T6" fmla="*/ 137 w 138"/>
                <a:gd name="T7" fmla="*/ 0 h 93"/>
                <a:gd name="T8" fmla="*/ 94 w 138"/>
                <a:gd name="T9" fmla="*/ 0 h 93"/>
                <a:gd name="T10" fmla="*/ 80 w 138"/>
                <a:gd name="T11" fmla="*/ 16 h 93"/>
                <a:gd name="T12" fmla="*/ 70 w 138"/>
                <a:gd name="T13" fmla="*/ 16 h 93"/>
                <a:gd name="T14" fmla="*/ 42 w 138"/>
                <a:gd name="T15" fmla="*/ 0 h 93"/>
                <a:gd name="T16" fmla="*/ 14 w 138"/>
                <a:gd name="T17" fmla="*/ 0 h 93"/>
                <a:gd name="T18" fmla="*/ 0 w 138"/>
                <a:gd name="T19" fmla="*/ 16 h 93"/>
                <a:gd name="T20" fmla="*/ 14 w 138"/>
                <a:gd name="T21" fmla="*/ 48 h 93"/>
                <a:gd name="T22" fmla="*/ 28 w 138"/>
                <a:gd name="T23" fmla="*/ 48 h 93"/>
                <a:gd name="T24" fmla="*/ 56 w 138"/>
                <a:gd name="T25" fmla="*/ 75 h 93"/>
                <a:gd name="T26" fmla="*/ 70 w 138"/>
                <a:gd name="T27" fmla="*/ 9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93">
                  <a:moveTo>
                    <a:pt x="70" y="92"/>
                  </a:moveTo>
                  <a:lnTo>
                    <a:pt x="94" y="75"/>
                  </a:lnTo>
                  <a:lnTo>
                    <a:pt x="108" y="48"/>
                  </a:lnTo>
                  <a:lnTo>
                    <a:pt x="137" y="0"/>
                  </a:lnTo>
                  <a:lnTo>
                    <a:pt x="94" y="0"/>
                  </a:lnTo>
                  <a:lnTo>
                    <a:pt x="80" y="16"/>
                  </a:lnTo>
                  <a:lnTo>
                    <a:pt x="70" y="16"/>
                  </a:lnTo>
                  <a:lnTo>
                    <a:pt x="42" y="0"/>
                  </a:lnTo>
                  <a:lnTo>
                    <a:pt x="14" y="0"/>
                  </a:lnTo>
                  <a:lnTo>
                    <a:pt x="0" y="16"/>
                  </a:lnTo>
                  <a:lnTo>
                    <a:pt x="14" y="48"/>
                  </a:lnTo>
                  <a:lnTo>
                    <a:pt x="28" y="48"/>
                  </a:lnTo>
                  <a:lnTo>
                    <a:pt x="56" y="75"/>
                  </a:lnTo>
                  <a:lnTo>
                    <a:pt x="70" y="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7619744" y="2740445"/>
              <a:ext cx="1128720" cy="328219"/>
            </a:xfrm>
            <a:custGeom>
              <a:avLst/>
              <a:gdLst>
                <a:gd name="T0" fmla="*/ 288 w 289"/>
                <a:gd name="T1" fmla="*/ 0 h 109"/>
                <a:gd name="T2" fmla="*/ 273 w 289"/>
                <a:gd name="T3" fmla="*/ 0 h 109"/>
                <a:gd name="T4" fmla="*/ 245 w 289"/>
                <a:gd name="T5" fmla="*/ 32 h 109"/>
                <a:gd name="T6" fmla="*/ 216 w 289"/>
                <a:gd name="T7" fmla="*/ 32 h 109"/>
                <a:gd name="T8" fmla="*/ 206 w 289"/>
                <a:gd name="T9" fmla="*/ 32 h 109"/>
                <a:gd name="T10" fmla="*/ 192 w 289"/>
                <a:gd name="T11" fmla="*/ 48 h 109"/>
                <a:gd name="T12" fmla="*/ 162 w 289"/>
                <a:gd name="T13" fmla="*/ 48 h 109"/>
                <a:gd name="T14" fmla="*/ 177 w 289"/>
                <a:gd name="T15" fmla="*/ 16 h 109"/>
                <a:gd name="T16" fmla="*/ 162 w 289"/>
                <a:gd name="T17" fmla="*/ 16 h 109"/>
                <a:gd name="T18" fmla="*/ 134 w 289"/>
                <a:gd name="T19" fmla="*/ 32 h 109"/>
                <a:gd name="T20" fmla="*/ 125 w 289"/>
                <a:gd name="T21" fmla="*/ 48 h 109"/>
                <a:gd name="T22" fmla="*/ 81 w 289"/>
                <a:gd name="T23" fmla="*/ 32 h 109"/>
                <a:gd name="T24" fmla="*/ 66 w 289"/>
                <a:gd name="T25" fmla="*/ 32 h 109"/>
                <a:gd name="T26" fmla="*/ 53 w 289"/>
                <a:gd name="T27" fmla="*/ 16 h 109"/>
                <a:gd name="T28" fmla="*/ 29 w 289"/>
                <a:gd name="T29" fmla="*/ 16 h 109"/>
                <a:gd name="T30" fmla="*/ 14 w 289"/>
                <a:gd name="T31" fmla="*/ 32 h 109"/>
                <a:gd name="T32" fmla="*/ 14 w 289"/>
                <a:gd name="T33" fmla="*/ 59 h 109"/>
                <a:gd name="T34" fmla="*/ 0 w 289"/>
                <a:gd name="T35" fmla="*/ 75 h 109"/>
                <a:gd name="T36" fmla="*/ 14 w 289"/>
                <a:gd name="T37" fmla="*/ 91 h 109"/>
                <a:gd name="T38" fmla="*/ 14 w 289"/>
                <a:gd name="T39" fmla="*/ 108 h 109"/>
                <a:gd name="T40" fmla="*/ 42 w 289"/>
                <a:gd name="T41" fmla="*/ 108 h 109"/>
                <a:gd name="T42" fmla="*/ 66 w 289"/>
                <a:gd name="T43" fmla="*/ 75 h 109"/>
                <a:gd name="T44" fmla="*/ 125 w 289"/>
                <a:gd name="T45" fmla="*/ 91 h 109"/>
                <a:gd name="T46" fmla="*/ 125 w 289"/>
                <a:gd name="T47" fmla="*/ 108 h 109"/>
                <a:gd name="T48" fmla="*/ 134 w 289"/>
                <a:gd name="T49" fmla="*/ 108 h 109"/>
                <a:gd name="T50" fmla="*/ 149 w 289"/>
                <a:gd name="T51" fmla="*/ 91 h 109"/>
                <a:gd name="T52" fmla="*/ 177 w 289"/>
                <a:gd name="T53" fmla="*/ 91 h 109"/>
                <a:gd name="T54" fmla="*/ 206 w 289"/>
                <a:gd name="T55" fmla="*/ 108 h 109"/>
                <a:gd name="T56" fmla="*/ 216 w 289"/>
                <a:gd name="T57" fmla="*/ 108 h 109"/>
                <a:gd name="T58" fmla="*/ 230 w 289"/>
                <a:gd name="T59" fmla="*/ 91 h 109"/>
                <a:gd name="T60" fmla="*/ 273 w 289"/>
                <a:gd name="T61" fmla="*/ 91 h 109"/>
                <a:gd name="T62" fmla="*/ 288 w 289"/>
                <a:gd name="T63" fmla="*/ 48 h 109"/>
                <a:gd name="T64" fmla="*/ 288 w 289"/>
                <a:gd name="T6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9" h="109">
                  <a:moveTo>
                    <a:pt x="288" y="0"/>
                  </a:moveTo>
                  <a:lnTo>
                    <a:pt x="273" y="0"/>
                  </a:lnTo>
                  <a:lnTo>
                    <a:pt x="245" y="32"/>
                  </a:lnTo>
                  <a:lnTo>
                    <a:pt x="216" y="32"/>
                  </a:lnTo>
                  <a:lnTo>
                    <a:pt x="206" y="32"/>
                  </a:lnTo>
                  <a:lnTo>
                    <a:pt x="192" y="48"/>
                  </a:lnTo>
                  <a:lnTo>
                    <a:pt x="162" y="48"/>
                  </a:lnTo>
                  <a:lnTo>
                    <a:pt x="177" y="16"/>
                  </a:lnTo>
                  <a:lnTo>
                    <a:pt x="162" y="16"/>
                  </a:lnTo>
                  <a:lnTo>
                    <a:pt x="134" y="32"/>
                  </a:lnTo>
                  <a:lnTo>
                    <a:pt x="125" y="48"/>
                  </a:lnTo>
                  <a:lnTo>
                    <a:pt x="81" y="32"/>
                  </a:lnTo>
                  <a:lnTo>
                    <a:pt x="66" y="32"/>
                  </a:lnTo>
                  <a:lnTo>
                    <a:pt x="53" y="16"/>
                  </a:lnTo>
                  <a:lnTo>
                    <a:pt x="29" y="16"/>
                  </a:lnTo>
                  <a:lnTo>
                    <a:pt x="14" y="32"/>
                  </a:lnTo>
                  <a:lnTo>
                    <a:pt x="14" y="59"/>
                  </a:lnTo>
                  <a:lnTo>
                    <a:pt x="0" y="75"/>
                  </a:lnTo>
                  <a:lnTo>
                    <a:pt x="14" y="91"/>
                  </a:lnTo>
                  <a:lnTo>
                    <a:pt x="14" y="108"/>
                  </a:lnTo>
                  <a:lnTo>
                    <a:pt x="42" y="108"/>
                  </a:lnTo>
                  <a:lnTo>
                    <a:pt x="66" y="75"/>
                  </a:lnTo>
                  <a:lnTo>
                    <a:pt x="125" y="91"/>
                  </a:lnTo>
                  <a:lnTo>
                    <a:pt x="125" y="108"/>
                  </a:lnTo>
                  <a:lnTo>
                    <a:pt x="134" y="108"/>
                  </a:lnTo>
                  <a:lnTo>
                    <a:pt x="149" y="91"/>
                  </a:lnTo>
                  <a:lnTo>
                    <a:pt x="177" y="91"/>
                  </a:lnTo>
                  <a:lnTo>
                    <a:pt x="206" y="108"/>
                  </a:lnTo>
                  <a:lnTo>
                    <a:pt x="216" y="108"/>
                  </a:lnTo>
                  <a:lnTo>
                    <a:pt x="230" y="91"/>
                  </a:lnTo>
                  <a:lnTo>
                    <a:pt x="273" y="91"/>
                  </a:lnTo>
                  <a:lnTo>
                    <a:pt x="288" y="48"/>
                  </a:lnTo>
                  <a:lnTo>
                    <a:pt x="288" y="0"/>
                  </a:lnTo>
                </a:path>
              </a:pathLst>
            </a:custGeom>
            <a:noFill/>
            <a:ln>
              <a:noFill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Freeform 24"/>
            <p:cNvSpPr>
              <a:spLocks/>
            </p:cNvSpPr>
            <p:nvPr/>
          </p:nvSpPr>
          <p:spPr bwMode="auto">
            <a:xfrm>
              <a:off x="7619744" y="2740445"/>
              <a:ext cx="1128720" cy="328219"/>
            </a:xfrm>
            <a:custGeom>
              <a:avLst/>
              <a:gdLst>
                <a:gd name="T0" fmla="*/ 288 w 289"/>
                <a:gd name="T1" fmla="*/ 0 h 109"/>
                <a:gd name="T2" fmla="*/ 273 w 289"/>
                <a:gd name="T3" fmla="*/ 0 h 109"/>
                <a:gd name="T4" fmla="*/ 245 w 289"/>
                <a:gd name="T5" fmla="*/ 32 h 109"/>
                <a:gd name="T6" fmla="*/ 216 w 289"/>
                <a:gd name="T7" fmla="*/ 32 h 109"/>
                <a:gd name="T8" fmla="*/ 206 w 289"/>
                <a:gd name="T9" fmla="*/ 32 h 109"/>
                <a:gd name="T10" fmla="*/ 192 w 289"/>
                <a:gd name="T11" fmla="*/ 48 h 109"/>
                <a:gd name="T12" fmla="*/ 162 w 289"/>
                <a:gd name="T13" fmla="*/ 48 h 109"/>
                <a:gd name="T14" fmla="*/ 177 w 289"/>
                <a:gd name="T15" fmla="*/ 16 h 109"/>
                <a:gd name="T16" fmla="*/ 162 w 289"/>
                <a:gd name="T17" fmla="*/ 16 h 109"/>
                <a:gd name="T18" fmla="*/ 134 w 289"/>
                <a:gd name="T19" fmla="*/ 32 h 109"/>
                <a:gd name="T20" fmla="*/ 125 w 289"/>
                <a:gd name="T21" fmla="*/ 48 h 109"/>
                <a:gd name="T22" fmla="*/ 81 w 289"/>
                <a:gd name="T23" fmla="*/ 32 h 109"/>
                <a:gd name="T24" fmla="*/ 66 w 289"/>
                <a:gd name="T25" fmla="*/ 32 h 109"/>
                <a:gd name="T26" fmla="*/ 53 w 289"/>
                <a:gd name="T27" fmla="*/ 16 h 109"/>
                <a:gd name="T28" fmla="*/ 29 w 289"/>
                <a:gd name="T29" fmla="*/ 16 h 109"/>
                <a:gd name="T30" fmla="*/ 14 w 289"/>
                <a:gd name="T31" fmla="*/ 32 h 109"/>
                <a:gd name="T32" fmla="*/ 14 w 289"/>
                <a:gd name="T33" fmla="*/ 59 h 109"/>
                <a:gd name="T34" fmla="*/ 0 w 289"/>
                <a:gd name="T35" fmla="*/ 75 h 109"/>
                <a:gd name="T36" fmla="*/ 14 w 289"/>
                <a:gd name="T37" fmla="*/ 91 h 109"/>
                <a:gd name="T38" fmla="*/ 14 w 289"/>
                <a:gd name="T39" fmla="*/ 108 h 109"/>
                <a:gd name="T40" fmla="*/ 42 w 289"/>
                <a:gd name="T41" fmla="*/ 108 h 109"/>
                <a:gd name="T42" fmla="*/ 66 w 289"/>
                <a:gd name="T43" fmla="*/ 75 h 109"/>
                <a:gd name="T44" fmla="*/ 125 w 289"/>
                <a:gd name="T45" fmla="*/ 91 h 109"/>
                <a:gd name="T46" fmla="*/ 125 w 289"/>
                <a:gd name="T47" fmla="*/ 108 h 109"/>
                <a:gd name="T48" fmla="*/ 134 w 289"/>
                <a:gd name="T49" fmla="*/ 108 h 109"/>
                <a:gd name="T50" fmla="*/ 149 w 289"/>
                <a:gd name="T51" fmla="*/ 91 h 109"/>
                <a:gd name="T52" fmla="*/ 177 w 289"/>
                <a:gd name="T53" fmla="*/ 91 h 109"/>
                <a:gd name="T54" fmla="*/ 206 w 289"/>
                <a:gd name="T55" fmla="*/ 108 h 109"/>
                <a:gd name="T56" fmla="*/ 216 w 289"/>
                <a:gd name="T57" fmla="*/ 108 h 109"/>
                <a:gd name="T58" fmla="*/ 230 w 289"/>
                <a:gd name="T59" fmla="*/ 91 h 109"/>
                <a:gd name="T60" fmla="*/ 273 w 289"/>
                <a:gd name="T61" fmla="*/ 91 h 109"/>
                <a:gd name="T62" fmla="*/ 288 w 289"/>
                <a:gd name="T63" fmla="*/ 48 h 109"/>
                <a:gd name="T64" fmla="*/ 288 w 289"/>
                <a:gd name="T6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9" h="109">
                  <a:moveTo>
                    <a:pt x="288" y="0"/>
                  </a:moveTo>
                  <a:lnTo>
                    <a:pt x="273" y="0"/>
                  </a:lnTo>
                  <a:lnTo>
                    <a:pt x="245" y="32"/>
                  </a:lnTo>
                  <a:lnTo>
                    <a:pt x="216" y="32"/>
                  </a:lnTo>
                  <a:lnTo>
                    <a:pt x="206" y="32"/>
                  </a:lnTo>
                  <a:lnTo>
                    <a:pt x="192" y="48"/>
                  </a:lnTo>
                  <a:lnTo>
                    <a:pt x="162" y="48"/>
                  </a:lnTo>
                  <a:lnTo>
                    <a:pt x="177" y="16"/>
                  </a:lnTo>
                  <a:lnTo>
                    <a:pt x="162" y="16"/>
                  </a:lnTo>
                  <a:lnTo>
                    <a:pt x="134" y="32"/>
                  </a:lnTo>
                  <a:lnTo>
                    <a:pt x="125" y="48"/>
                  </a:lnTo>
                  <a:lnTo>
                    <a:pt x="81" y="32"/>
                  </a:lnTo>
                  <a:lnTo>
                    <a:pt x="66" y="32"/>
                  </a:lnTo>
                  <a:lnTo>
                    <a:pt x="53" y="16"/>
                  </a:lnTo>
                  <a:lnTo>
                    <a:pt x="29" y="16"/>
                  </a:lnTo>
                  <a:lnTo>
                    <a:pt x="14" y="32"/>
                  </a:lnTo>
                  <a:lnTo>
                    <a:pt x="14" y="59"/>
                  </a:lnTo>
                  <a:lnTo>
                    <a:pt x="0" y="75"/>
                  </a:lnTo>
                  <a:lnTo>
                    <a:pt x="14" y="91"/>
                  </a:lnTo>
                  <a:lnTo>
                    <a:pt x="14" y="108"/>
                  </a:lnTo>
                  <a:lnTo>
                    <a:pt x="42" y="108"/>
                  </a:lnTo>
                  <a:lnTo>
                    <a:pt x="66" y="75"/>
                  </a:lnTo>
                  <a:lnTo>
                    <a:pt x="125" y="91"/>
                  </a:lnTo>
                  <a:lnTo>
                    <a:pt x="125" y="108"/>
                  </a:lnTo>
                  <a:lnTo>
                    <a:pt x="134" y="108"/>
                  </a:lnTo>
                  <a:lnTo>
                    <a:pt x="149" y="91"/>
                  </a:lnTo>
                  <a:lnTo>
                    <a:pt x="177" y="91"/>
                  </a:lnTo>
                  <a:lnTo>
                    <a:pt x="206" y="108"/>
                  </a:lnTo>
                  <a:lnTo>
                    <a:pt x="216" y="108"/>
                  </a:lnTo>
                  <a:lnTo>
                    <a:pt x="230" y="91"/>
                  </a:lnTo>
                  <a:lnTo>
                    <a:pt x="273" y="91"/>
                  </a:lnTo>
                  <a:lnTo>
                    <a:pt x="288" y="48"/>
                  </a:lnTo>
                  <a:lnTo>
                    <a:pt x="288" y="0"/>
                  </a:lnTo>
                </a:path>
              </a:pathLst>
            </a:custGeom>
            <a:solidFill>
              <a:srgbClr val="60B5CC">
                <a:lumMod val="60000"/>
                <a:lumOff val="40000"/>
              </a:srgbClr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7949040" y="2555822"/>
              <a:ext cx="799424" cy="335058"/>
            </a:xfrm>
            <a:custGeom>
              <a:avLst/>
              <a:gdLst>
                <a:gd name="T0" fmla="*/ 203 w 204"/>
                <a:gd name="T1" fmla="*/ 60 h 111"/>
                <a:gd name="T2" fmla="*/ 188 w 204"/>
                <a:gd name="T3" fmla="*/ 27 h 111"/>
                <a:gd name="T4" fmla="*/ 146 w 204"/>
                <a:gd name="T5" fmla="*/ 27 h 111"/>
                <a:gd name="T6" fmla="*/ 132 w 204"/>
                <a:gd name="T7" fmla="*/ 16 h 111"/>
                <a:gd name="T8" fmla="*/ 123 w 204"/>
                <a:gd name="T9" fmla="*/ 16 h 111"/>
                <a:gd name="T10" fmla="*/ 123 w 204"/>
                <a:gd name="T11" fmla="*/ 27 h 111"/>
                <a:gd name="T12" fmla="*/ 123 w 204"/>
                <a:gd name="T13" fmla="*/ 44 h 111"/>
                <a:gd name="T14" fmla="*/ 66 w 204"/>
                <a:gd name="T15" fmla="*/ 44 h 111"/>
                <a:gd name="T16" fmla="*/ 94 w 204"/>
                <a:gd name="T17" fmla="*/ 16 h 111"/>
                <a:gd name="T18" fmla="*/ 79 w 204"/>
                <a:gd name="T19" fmla="*/ 0 h 111"/>
                <a:gd name="T20" fmla="*/ 66 w 204"/>
                <a:gd name="T21" fmla="*/ 16 h 111"/>
                <a:gd name="T22" fmla="*/ 42 w 204"/>
                <a:gd name="T23" fmla="*/ 27 h 111"/>
                <a:gd name="T24" fmla="*/ 28 w 204"/>
                <a:gd name="T25" fmla="*/ 27 h 111"/>
                <a:gd name="T26" fmla="*/ 14 w 204"/>
                <a:gd name="T27" fmla="*/ 77 h 111"/>
                <a:gd name="T28" fmla="*/ 0 w 204"/>
                <a:gd name="T29" fmla="*/ 93 h 111"/>
                <a:gd name="T30" fmla="*/ 42 w 204"/>
                <a:gd name="T31" fmla="*/ 110 h 111"/>
                <a:gd name="T32" fmla="*/ 52 w 204"/>
                <a:gd name="T33" fmla="*/ 93 h 111"/>
                <a:gd name="T34" fmla="*/ 79 w 204"/>
                <a:gd name="T35" fmla="*/ 77 h 111"/>
                <a:gd name="T36" fmla="*/ 94 w 204"/>
                <a:gd name="T37" fmla="*/ 77 h 111"/>
                <a:gd name="T38" fmla="*/ 79 w 204"/>
                <a:gd name="T39" fmla="*/ 110 h 111"/>
                <a:gd name="T40" fmla="*/ 108 w 204"/>
                <a:gd name="T41" fmla="*/ 110 h 111"/>
                <a:gd name="T42" fmla="*/ 123 w 204"/>
                <a:gd name="T43" fmla="*/ 93 h 111"/>
                <a:gd name="T44" fmla="*/ 160 w 204"/>
                <a:gd name="T45" fmla="*/ 93 h 111"/>
                <a:gd name="T46" fmla="*/ 188 w 204"/>
                <a:gd name="T47" fmla="*/ 60 h 111"/>
                <a:gd name="T48" fmla="*/ 203 w 204"/>
                <a:gd name="T49" fmla="*/ 6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4" h="111">
                  <a:moveTo>
                    <a:pt x="203" y="60"/>
                  </a:moveTo>
                  <a:lnTo>
                    <a:pt x="188" y="27"/>
                  </a:lnTo>
                  <a:lnTo>
                    <a:pt x="146" y="27"/>
                  </a:lnTo>
                  <a:lnTo>
                    <a:pt x="132" y="16"/>
                  </a:lnTo>
                  <a:lnTo>
                    <a:pt x="123" y="16"/>
                  </a:lnTo>
                  <a:lnTo>
                    <a:pt x="123" y="27"/>
                  </a:lnTo>
                  <a:lnTo>
                    <a:pt x="123" y="44"/>
                  </a:lnTo>
                  <a:lnTo>
                    <a:pt x="66" y="44"/>
                  </a:lnTo>
                  <a:lnTo>
                    <a:pt x="94" y="16"/>
                  </a:lnTo>
                  <a:lnTo>
                    <a:pt x="79" y="0"/>
                  </a:lnTo>
                  <a:lnTo>
                    <a:pt x="66" y="16"/>
                  </a:lnTo>
                  <a:lnTo>
                    <a:pt x="42" y="27"/>
                  </a:lnTo>
                  <a:lnTo>
                    <a:pt x="28" y="27"/>
                  </a:lnTo>
                  <a:lnTo>
                    <a:pt x="14" y="77"/>
                  </a:lnTo>
                  <a:lnTo>
                    <a:pt x="0" y="93"/>
                  </a:lnTo>
                  <a:lnTo>
                    <a:pt x="42" y="110"/>
                  </a:lnTo>
                  <a:lnTo>
                    <a:pt x="52" y="93"/>
                  </a:lnTo>
                  <a:lnTo>
                    <a:pt x="79" y="77"/>
                  </a:lnTo>
                  <a:lnTo>
                    <a:pt x="94" y="77"/>
                  </a:lnTo>
                  <a:lnTo>
                    <a:pt x="79" y="110"/>
                  </a:lnTo>
                  <a:lnTo>
                    <a:pt x="108" y="110"/>
                  </a:lnTo>
                  <a:lnTo>
                    <a:pt x="123" y="93"/>
                  </a:lnTo>
                  <a:lnTo>
                    <a:pt x="160" y="93"/>
                  </a:lnTo>
                  <a:lnTo>
                    <a:pt x="188" y="60"/>
                  </a:lnTo>
                  <a:lnTo>
                    <a:pt x="203" y="60"/>
                  </a:lnTo>
                </a:path>
              </a:pathLst>
            </a:custGeom>
            <a:noFill/>
            <a:ln>
              <a:noFill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7949040" y="2555822"/>
              <a:ext cx="799424" cy="335058"/>
            </a:xfrm>
            <a:custGeom>
              <a:avLst/>
              <a:gdLst>
                <a:gd name="T0" fmla="*/ 203 w 204"/>
                <a:gd name="T1" fmla="*/ 60 h 111"/>
                <a:gd name="T2" fmla="*/ 188 w 204"/>
                <a:gd name="T3" fmla="*/ 27 h 111"/>
                <a:gd name="T4" fmla="*/ 146 w 204"/>
                <a:gd name="T5" fmla="*/ 27 h 111"/>
                <a:gd name="T6" fmla="*/ 132 w 204"/>
                <a:gd name="T7" fmla="*/ 16 h 111"/>
                <a:gd name="T8" fmla="*/ 123 w 204"/>
                <a:gd name="T9" fmla="*/ 16 h 111"/>
                <a:gd name="T10" fmla="*/ 123 w 204"/>
                <a:gd name="T11" fmla="*/ 27 h 111"/>
                <a:gd name="T12" fmla="*/ 123 w 204"/>
                <a:gd name="T13" fmla="*/ 44 h 111"/>
                <a:gd name="T14" fmla="*/ 66 w 204"/>
                <a:gd name="T15" fmla="*/ 44 h 111"/>
                <a:gd name="T16" fmla="*/ 94 w 204"/>
                <a:gd name="T17" fmla="*/ 16 h 111"/>
                <a:gd name="T18" fmla="*/ 79 w 204"/>
                <a:gd name="T19" fmla="*/ 0 h 111"/>
                <a:gd name="T20" fmla="*/ 66 w 204"/>
                <a:gd name="T21" fmla="*/ 16 h 111"/>
                <a:gd name="T22" fmla="*/ 42 w 204"/>
                <a:gd name="T23" fmla="*/ 27 h 111"/>
                <a:gd name="T24" fmla="*/ 28 w 204"/>
                <a:gd name="T25" fmla="*/ 27 h 111"/>
                <a:gd name="T26" fmla="*/ 14 w 204"/>
                <a:gd name="T27" fmla="*/ 77 h 111"/>
                <a:gd name="T28" fmla="*/ 0 w 204"/>
                <a:gd name="T29" fmla="*/ 93 h 111"/>
                <a:gd name="T30" fmla="*/ 42 w 204"/>
                <a:gd name="T31" fmla="*/ 110 h 111"/>
                <a:gd name="T32" fmla="*/ 52 w 204"/>
                <a:gd name="T33" fmla="*/ 93 h 111"/>
                <a:gd name="T34" fmla="*/ 79 w 204"/>
                <a:gd name="T35" fmla="*/ 77 h 111"/>
                <a:gd name="T36" fmla="*/ 94 w 204"/>
                <a:gd name="T37" fmla="*/ 77 h 111"/>
                <a:gd name="T38" fmla="*/ 79 w 204"/>
                <a:gd name="T39" fmla="*/ 110 h 111"/>
                <a:gd name="T40" fmla="*/ 108 w 204"/>
                <a:gd name="T41" fmla="*/ 110 h 111"/>
                <a:gd name="T42" fmla="*/ 123 w 204"/>
                <a:gd name="T43" fmla="*/ 93 h 111"/>
                <a:gd name="T44" fmla="*/ 160 w 204"/>
                <a:gd name="T45" fmla="*/ 93 h 111"/>
                <a:gd name="T46" fmla="*/ 188 w 204"/>
                <a:gd name="T47" fmla="*/ 60 h 111"/>
                <a:gd name="T48" fmla="*/ 203 w 204"/>
                <a:gd name="T49" fmla="*/ 6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4" h="111">
                  <a:moveTo>
                    <a:pt x="203" y="60"/>
                  </a:moveTo>
                  <a:lnTo>
                    <a:pt x="188" y="27"/>
                  </a:lnTo>
                  <a:lnTo>
                    <a:pt x="146" y="27"/>
                  </a:lnTo>
                  <a:lnTo>
                    <a:pt x="132" y="16"/>
                  </a:lnTo>
                  <a:lnTo>
                    <a:pt x="123" y="16"/>
                  </a:lnTo>
                  <a:lnTo>
                    <a:pt x="123" y="27"/>
                  </a:lnTo>
                  <a:lnTo>
                    <a:pt x="123" y="44"/>
                  </a:lnTo>
                  <a:lnTo>
                    <a:pt x="66" y="44"/>
                  </a:lnTo>
                  <a:lnTo>
                    <a:pt x="94" y="16"/>
                  </a:lnTo>
                  <a:lnTo>
                    <a:pt x="79" y="0"/>
                  </a:lnTo>
                  <a:lnTo>
                    <a:pt x="66" y="16"/>
                  </a:lnTo>
                  <a:lnTo>
                    <a:pt x="42" y="27"/>
                  </a:lnTo>
                  <a:lnTo>
                    <a:pt x="28" y="27"/>
                  </a:lnTo>
                  <a:lnTo>
                    <a:pt x="14" y="77"/>
                  </a:lnTo>
                  <a:lnTo>
                    <a:pt x="0" y="93"/>
                  </a:lnTo>
                  <a:lnTo>
                    <a:pt x="42" y="110"/>
                  </a:lnTo>
                  <a:lnTo>
                    <a:pt x="52" y="93"/>
                  </a:lnTo>
                  <a:lnTo>
                    <a:pt x="79" y="77"/>
                  </a:lnTo>
                  <a:lnTo>
                    <a:pt x="94" y="77"/>
                  </a:lnTo>
                  <a:lnTo>
                    <a:pt x="79" y="110"/>
                  </a:lnTo>
                  <a:lnTo>
                    <a:pt x="108" y="110"/>
                  </a:lnTo>
                  <a:lnTo>
                    <a:pt x="123" y="93"/>
                  </a:lnTo>
                  <a:lnTo>
                    <a:pt x="160" y="93"/>
                  </a:lnTo>
                  <a:lnTo>
                    <a:pt x="188" y="60"/>
                  </a:lnTo>
                  <a:lnTo>
                    <a:pt x="203" y="60"/>
                  </a:lnTo>
                </a:path>
              </a:pathLst>
            </a:custGeom>
            <a:solidFill>
              <a:srgbClr val="60B5CC">
                <a:lumMod val="60000"/>
                <a:lumOff val="40000"/>
              </a:srgbClr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058806" y="2362082"/>
              <a:ext cx="633740" cy="328219"/>
            </a:xfrm>
            <a:custGeom>
              <a:avLst/>
              <a:gdLst>
                <a:gd name="T0" fmla="*/ 161 w 162"/>
                <a:gd name="T1" fmla="*/ 91 h 109"/>
                <a:gd name="T2" fmla="*/ 146 w 162"/>
                <a:gd name="T3" fmla="*/ 32 h 109"/>
                <a:gd name="T4" fmla="*/ 132 w 162"/>
                <a:gd name="T5" fmla="*/ 16 h 109"/>
                <a:gd name="T6" fmla="*/ 104 w 162"/>
                <a:gd name="T7" fmla="*/ 16 h 109"/>
                <a:gd name="T8" fmla="*/ 66 w 162"/>
                <a:gd name="T9" fmla="*/ 0 h 109"/>
                <a:gd name="T10" fmla="*/ 52 w 162"/>
                <a:gd name="T11" fmla="*/ 0 h 109"/>
                <a:gd name="T12" fmla="*/ 37 w 162"/>
                <a:gd name="T13" fmla="*/ 16 h 109"/>
                <a:gd name="T14" fmla="*/ 23 w 162"/>
                <a:gd name="T15" fmla="*/ 48 h 109"/>
                <a:gd name="T16" fmla="*/ 0 w 162"/>
                <a:gd name="T17" fmla="*/ 91 h 109"/>
                <a:gd name="T18" fmla="*/ 14 w 162"/>
                <a:gd name="T19" fmla="*/ 91 h 109"/>
                <a:gd name="T20" fmla="*/ 37 w 162"/>
                <a:gd name="T21" fmla="*/ 81 h 109"/>
                <a:gd name="T22" fmla="*/ 52 w 162"/>
                <a:gd name="T23" fmla="*/ 64 h 109"/>
                <a:gd name="T24" fmla="*/ 66 w 162"/>
                <a:gd name="T25" fmla="*/ 81 h 109"/>
                <a:gd name="T26" fmla="*/ 37 w 162"/>
                <a:gd name="T27" fmla="*/ 108 h 109"/>
                <a:gd name="T28" fmla="*/ 94 w 162"/>
                <a:gd name="T29" fmla="*/ 108 h 109"/>
                <a:gd name="T30" fmla="*/ 94 w 162"/>
                <a:gd name="T31" fmla="*/ 81 h 109"/>
                <a:gd name="T32" fmla="*/ 104 w 162"/>
                <a:gd name="T33" fmla="*/ 81 h 109"/>
                <a:gd name="T34" fmla="*/ 118 w 162"/>
                <a:gd name="T35" fmla="*/ 91 h 109"/>
                <a:gd name="T36" fmla="*/ 161 w 162"/>
                <a:gd name="T37" fmla="*/ 9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109">
                  <a:moveTo>
                    <a:pt x="161" y="91"/>
                  </a:moveTo>
                  <a:lnTo>
                    <a:pt x="146" y="32"/>
                  </a:lnTo>
                  <a:lnTo>
                    <a:pt x="132" y="16"/>
                  </a:lnTo>
                  <a:lnTo>
                    <a:pt x="104" y="16"/>
                  </a:lnTo>
                  <a:lnTo>
                    <a:pt x="66" y="0"/>
                  </a:lnTo>
                  <a:lnTo>
                    <a:pt x="52" y="0"/>
                  </a:lnTo>
                  <a:lnTo>
                    <a:pt x="37" y="16"/>
                  </a:lnTo>
                  <a:lnTo>
                    <a:pt x="23" y="48"/>
                  </a:lnTo>
                  <a:lnTo>
                    <a:pt x="0" y="91"/>
                  </a:lnTo>
                  <a:lnTo>
                    <a:pt x="14" y="91"/>
                  </a:lnTo>
                  <a:lnTo>
                    <a:pt x="37" y="81"/>
                  </a:lnTo>
                  <a:lnTo>
                    <a:pt x="52" y="64"/>
                  </a:lnTo>
                  <a:lnTo>
                    <a:pt x="66" y="81"/>
                  </a:lnTo>
                  <a:lnTo>
                    <a:pt x="37" y="108"/>
                  </a:lnTo>
                  <a:lnTo>
                    <a:pt x="94" y="108"/>
                  </a:lnTo>
                  <a:lnTo>
                    <a:pt x="94" y="81"/>
                  </a:lnTo>
                  <a:lnTo>
                    <a:pt x="104" y="81"/>
                  </a:lnTo>
                  <a:lnTo>
                    <a:pt x="118" y="91"/>
                  </a:lnTo>
                  <a:lnTo>
                    <a:pt x="161" y="91"/>
                  </a:lnTo>
                </a:path>
              </a:pathLst>
            </a:custGeom>
            <a:noFill/>
            <a:ln>
              <a:noFill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058806" y="2362082"/>
              <a:ext cx="633740" cy="328219"/>
            </a:xfrm>
            <a:custGeom>
              <a:avLst/>
              <a:gdLst>
                <a:gd name="T0" fmla="*/ 161 w 162"/>
                <a:gd name="T1" fmla="*/ 91 h 109"/>
                <a:gd name="T2" fmla="*/ 146 w 162"/>
                <a:gd name="T3" fmla="*/ 32 h 109"/>
                <a:gd name="T4" fmla="*/ 132 w 162"/>
                <a:gd name="T5" fmla="*/ 16 h 109"/>
                <a:gd name="T6" fmla="*/ 104 w 162"/>
                <a:gd name="T7" fmla="*/ 16 h 109"/>
                <a:gd name="T8" fmla="*/ 66 w 162"/>
                <a:gd name="T9" fmla="*/ 0 h 109"/>
                <a:gd name="T10" fmla="*/ 52 w 162"/>
                <a:gd name="T11" fmla="*/ 0 h 109"/>
                <a:gd name="T12" fmla="*/ 37 w 162"/>
                <a:gd name="T13" fmla="*/ 16 h 109"/>
                <a:gd name="T14" fmla="*/ 23 w 162"/>
                <a:gd name="T15" fmla="*/ 48 h 109"/>
                <a:gd name="T16" fmla="*/ 0 w 162"/>
                <a:gd name="T17" fmla="*/ 91 h 109"/>
                <a:gd name="T18" fmla="*/ 14 w 162"/>
                <a:gd name="T19" fmla="*/ 91 h 109"/>
                <a:gd name="T20" fmla="*/ 37 w 162"/>
                <a:gd name="T21" fmla="*/ 81 h 109"/>
                <a:gd name="T22" fmla="*/ 52 w 162"/>
                <a:gd name="T23" fmla="*/ 64 h 109"/>
                <a:gd name="T24" fmla="*/ 66 w 162"/>
                <a:gd name="T25" fmla="*/ 81 h 109"/>
                <a:gd name="T26" fmla="*/ 37 w 162"/>
                <a:gd name="T27" fmla="*/ 108 h 109"/>
                <a:gd name="T28" fmla="*/ 94 w 162"/>
                <a:gd name="T29" fmla="*/ 108 h 109"/>
                <a:gd name="T30" fmla="*/ 94 w 162"/>
                <a:gd name="T31" fmla="*/ 81 h 109"/>
                <a:gd name="T32" fmla="*/ 104 w 162"/>
                <a:gd name="T33" fmla="*/ 81 h 109"/>
                <a:gd name="T34" fmla="*/ 118 w 162"/>
                <a:gd name="T35" fmla="*/ 91 h 109"/>
                <a:gd name="T36" fmla="*/ 161 w 162"/>
                <a:gd name="T37" fmla="*/ 9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109">
                  <a:moveTo>
                    <a:pt x="161" y="91"/>
                  </a:moveTo>
                  <a:lnTo>
                    <a:pt x="146" y="32"/>
                  </a:lnTo>
                  <a:lnTo>
                    <a:pt x="132" y="16"/>
                  </a:lnTo>
                  <a:lnTo>
                    <a:pt x="104" y="16"/>
                  </a:lnTo>
                  <a:lnTo>
                    <a:pt x="66" y="0"/>
                  </a:lnTo>
                  <a:lnTo>
                    <a:pt x="52" y="0"/>
                  </a:lnTo>
                  <a:lnTo>
                    <a:pt x="37" y="16"/>
                  </a:lnTo>
                  <a:lnTo>
                    <a:pt x="23" y="48"/>
                  </a:lnTo>
                  <a:lnTo>
                    <a:pt x="0" y="91"/>
                  </a:lnTo>
                  <a:lnTo>
                    <a:pt x="14" y="91"/>
                  </a:lnTo>
                  <a:lnTo>
                    <a:pt x="37" y="81"/>
                  </a:lnTo>
                  <a:lnTo>
                    <a:pt x="52" y="64"/>
                  </a:lnTo>
                  <a:lnTo>
                    <a:pt x="66" y="81"/>
                  </a:lnTo>
                  <a:lnTo>
                    <a:pt x="37" y="108"/>
                  </a:lnTo>
                  <a:lnTo>
                    <a:pt x="94" y="108"/>
                  </a:lnTo>
                  <a:lnTo>
                    <a:pt x="94" y="81"/>
                  </a:lnTo>
                  <a:lnTo>
                    <a:pt x="104" y="81"/>
                  </a:lnTo>
                  <a:lnTo>
                    <a:pt x="118" y="91"/>
                  </a:lnTo>
                  <a:lnTo>
                    <a:pt x="161" y="91"/>
                  </a:lnTo>
                </a:path>
              </a:pathLst>
            </a:custGeom>
            <a:solidFill>
              <a:srgbClr val="60B5CC">
                <a:lumMod val="60000"/>
                <a:lumOff val="40000"/>
              </a:srgbClr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auto">
            <a:xfrm>
              <a:off x="7582466" y="2134152"/>
              <a:ext cx="743505" cy="699744"/>
            </a:xfrm>
            <a:custGeom>
              <a:avLst/>
              <a:gdLst>
                <a:gd name="T0" fmla="*/ 190 w 191"/>
                <a:gd name="T1" fmla="*/ 74 h 231"/>
                <a:gd name="T2" fmla="*/ 147 w 191"/>
                <a:gd name="T3" fmla="*/ 48 h 231"/>
                <a:gd name="T4" fmla="*/ 137 w 191"/>
                <a:gd name="T5" fmla="*/ 48 h 231"/>
                <a:gd name="T6" fmla="*/ 109 w 191"/>
                <a:gd name="T7" fmla="*/ 16 h 231"/>
                <a:gd name="T8" fmla="*/ 66 w 191"/>
                <a:gd name="T9" fmla="*/ 0 h 231"/>
                <a:gd name="T10" fmla="*/ 0 w 191"/>
                <a:gd name="T11" fmla="*/ 0 h 231"/>
                <a:gd name="T12" fmla="*/ 0 w 191"/>
                <a:gd name="T13" fmla="*/ 32 h 231"/>
                <a:gd name="T14" fmla="*/ 0 w 191"/>
                <a:gd name="T15" fmla="*/ 64 h 231"/>
                <a:gd name="T16" fmla="*/ 14 w 191"/>
                <a:gd name="T17" fmla="*/ 123 h 231"/>
                <a:gd name="T18" fmla="*/ 14 w 191"/>
                <a:gd name="T19" fmla="*/ 155 h 231"/>
                <a:gd name="T20" fmla="*/ 42 w 191"/>
                <a:gd name="T21" fmla="*/ 197 h 231"/>
                <a:gd name="T22" fmla="*/ 42 w 191"/>
                <a:gd name="T23" fmla="*/ 213 h 231"/>
                <a:gd name="T24" fmla="*/ 66 w 191"/>
                <a:gd name="T25" fmla="*/ 213 h 231"/>
                <a:gd name="T26" fmla="*/ 80 w 191"/>
                <a:gd name="T27" fmla="*/ 230 h 231"/>
                <a:gd name="T28" fmla="*/ 95 w 191"/>
                <a:gd name="T29" fmla="*/ 230 h 231"/>
                <a:gd name="T30" fmla="*/ 109 w 191"/>
                <a:gd name="T31" fmla="*/ 213 h 231"/>
                <a:gd name="T32" fmla="*/ 123 w 191"/>
                <a:gd name="T33" fmla="*/ 165 h 231"/>
                <a:gd name="T34" fmla="*/ 147 w 191"/>
                <a:gd name="T35" fmla="*/ 123 h 231"/>
                <a:gd name="T36" fmla="*/ 161 w 191"/>
                <a:gd name="T37" fmla="*/ 90 h 231"/>
                <a:gd name="T38" fmla="*/ 175 w 191"/>
                <a:gd name="T39" fmla="*/ 74 h 231"/>
                <a:gd name="T40" fmla="*/ 190 w 191"/>
                <a:gd name="T41" fmla="*/ 74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1" h="231">
                  <a:moveTo>
                    <a:pt x="190" y="74"/>
                  </a:moveTo>
                  <a:lnTo>
                    <a:pt x="147" y="48"/>
                  </a:lnTo>
                  <a:lnTo>
                    <a:pt x="137" y="48"/>
                  </a:lnTo>
                  <a:lnTo>
                    <a:pt x="109" y="1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0" y="64"/>
                  </a:lnTo>
                  <a:lnTo>
                    <a:pt x="14" y="123"/>
                  </a:lnTo>
                  <a:lnTo>
                    <a:pt x="14" y="155"/>
                  </a:lnTo>
                  <a:lnTo>
                    <a:pt x="42" y="197"/>
                  </a:lnTo>
                  <a:lnTo>
                    <a:pt x="42" y="213"/>
                  </a:lnTo>
                  <a:lnTo>
                    <a:pt x="66" y="213"/>
                  </a:lnTo>
                  <a:lnTo>
                    <a:pt x="80" y="230"/>
                  </a:lnTo>
                  <a:lnTo>
                    <a:pt x="95" y="230"/>
                  </a:lnTo>
                  <a:lnTo>
                    <a:pt x="109" y="213"/>
                  </a:lnTo>
                  <a:lnTo>
                    <a:pt x="123" y="165"/>
                  </a:lnTo>
                  <a:lnTo>
                    <a:pt x="147" y="123"/>
                  </a:lnTo>
                  <a:lnTo>
                    <a:pt x="161" y="90"/>
                  </a:lnTo>
                  <a:lnTo>
                    <a:pt x="175" y="74"/>
                  </a:lnTo>
                  <a:lnTo>
                    <a:pt x="190" y="74"/>
                  </a:lnTo>
                </a:path>
              </a:pathLst>
            </a:custGeom>
            <a:solidFill>
              <a:srgbClr val="60B5CC">
                <a:lumMod val="60000"/>
                <a:lumOff val="40000"/>
              </a:srgbClr>
            </a:solidFill>
            <a:ln>
              <a:noFill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Freeform 30"/>
            <p:cNvSpPr>
              <a:spLocks/>
            </p:cNvSpPr>
            <p:nvPr/>
          </p:nvSpPr>
          <p:spPr bwMode="auto">
            <a:xfrm>
              <a:off x="7582466" y="2134152"/>
              <a:ext cx="743505" cy="699744"/>
            </a:xfrm>
            <a:custGeom>
              <a:avLst/>
              <a:gdLst>
                <a:gd name="T0" fmla="*/ 190 w 191"/>
                <a:gd name="T1" fmla="*/ 74 h 231"/>
                <a:gd name="T2" fmla="*/ 147 w 191"/>
                <a:gd name="T3" fmla="*/ 48 h 231"/>
                <a:gd name="T4" fmla="*/ 137 w 191"/>
                <a:gd name="T5" fmla="*/ 48 h 231"/>
                <a:gd name="T6" fmla="*/ 109 w 191"/>
                <a:gd name="T7" fmla="*/ 16 h 231"/>
                <a:gd name="T8" fmla="*/ 66 w 191"/>
                <a:gd name="T9" fmla="*/ 0 h 231"/>
                <a:gd name="T10" fmla="*/ 0 w 191"/>
                <a:gd name="T11" fmla="*/ 0 h 231"/>
                <a:gd name="T12" fmla="*/ 0 w 191"/>
                <a:gd name="T13" fmla="*/ 32 h 231"/>
                <a:gd name="T14" fmla="*/ 0 w 191"/>
                <a:gd name="T15" fmla="*/ 64 h 231"/>
                <a:gd name="T16" fmla="*/ 14 w 191"/>
                <a:gd name="T17" fmla="*/ 123 h 231"/>
                <a:gd name="T18" fmla="*/ 14 w 191"/>
                <a:gd name="T19" fmla="*/ 155 h 231"/>
                <a:gd name="T20" fmla="*/ 42 w 191"/>
                <a:gd name="T21" fmla="*/ 197 h 231"/>
                <a:gd name="T22" fmla="*/ 42 w 191"/>
                <a:gd name="T23" fmla="*/ 213 h 231"/>
                <a:gd name="T24" fmla="*/ 66 w 191"/>
                <a:gd name="T25" fmla="*/ 213 h 231"/>
                <a:gd name="T26" fmla="*/ 80 w 191"/>
                <a:gd name="T27" fmla="*/ 230 h 231"/>
                <a:gd name="T28" fmla="*/ 95 w 191"/>
                <a:gd name="T29" fmla="*/ 230 h 231"/>
                <a:gd name="T30" fmla="*/ 109 w 191"/>
                <a:gd name="T31" fmla="*/ 213 h 231"/>
                <a:gd name="T32" fmla="*/ 123 w 191"/>
                <a:gd name="T33" fmla="*/ 165 h 231"/>
                <a:gd name="T34" fmla="*/ 147 w 191"/>
                <a:gd name="T35" fmla="*/ 123 h 231"/>
                <a:gd name="T36" fmla="*/ 161 w 191"/>
                <a:gd name="T37" fmla="*/ 90 h 231"/>
                <a:gd name="T38" fmla="*/ 175 w 191"/>
                <a:gd name="T39" fmla="*/ 74 h 231"/>
                <a:gd name="T40" fmla="*/ 190 w 191"/>
                <a:gd name="T41" fmla="*/ 74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1" h="231">
                  <a:moveTo>
                    <a:pt x="190" y="74"/>
                  </a:moveTo>
                  <a:lnTo>
                    <a:pt x="147" y="48"/>
                  </a:lnTo>
                  <a:lnTo>
                    <a:pt x="137" y="48"/>
                  </a:lnTo>
                  <a:lnTo>
                    <a:pt x="109" y="1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0" y="64"/>
                  </a:lnTo>
                  <a:lnTo>
                    <a:pt x="14" y="123"/>
                  </a:lnTo>
                  <a:lnTo>
                    <a:pt x="14" y="155"/>
                  </a:lnTo>
                  <a:lnTo>
                    <a:pt x="42" y="197"/>
                  </a:lnTo>
                  <a:lnTo>
                    <a:pt x="42" y="213"/>
                  </a:lnTo>
                  <a:lnTo>
                    <a:pt x="66" y="213"/>
                  </a:lnTo>
                  <a:lnTo>
                    <a:pt x="80" y="230"/>
                  </a:lnTo>
                  <a:lnTo>
                    <a:pt x="95" y="230"/>
                  </a:lnTo>
                  <a:lnTo>
                    <a:pt x="109" y="213"/>
                  </a:lnTo>
                  <a:lnTo>
                    <a:pt x="123" y="165"/>
                  </a:lnTo>
                  <a:lnTo>
                    <a:pt x="147" y="123"/>
                  </a:lnTo>
                  <a:lnTo>
                    <a:pt x="161" y="90"/>
                  </a:lnTo>
                  <a:lnTo>
                    <a:pt x="175" y="74"/>
                  </a:lnTo>
                  <a:lnTo>
                    <a:pt x="190" y="74"/>
                  </a:lnTo>
                </a:path>
              </a:pathLst>
            </a:custGeom>
            <a:noFill/>
            <a:ln w="9525" cap="flat" cmpd="sng">
              <a:solidFill>
                <a:sysClr val="windowText" lastClr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797539" y="2134152"/>
              <a:ext cx="950611" cy="1208028"/>
            </a:xfrm>
            <a:custGeom>
              <a:avLst/>
              <a:gdLst>
                <a:gd name="T0" fmla="*/ 185 w 243"/>
                <a:gd name="T1" fmla="*/ 0 h 400"/>
                <a:gd name="T2" fmla="*/ 175 w 243"/>
                <a:gd name="T3" fmla="*/ 16 h 400"/>
                <a:gd name="T4" fmla="*/ 161 w 243"/>
                <a:gd name="T5" fmla="*/ 16 h 400"/>
                <a:gd name="T6" fmla="*/ 147 w 243"/>
                <a:gd name="T7" fmla="*/ 32 h 400"/>
                <a:gd name="T8" fmla="*/ 132 w 243"/>
                <a:gd name="T9" fmla="*/ 64 h 400"/>
                <a:gd name="T10" fmla="*/ 132 w 243"/>
                <a:gd name="T11" fmla="*/ 91 h 400"/>
                <a:gd name="T12" fmla="*/ 118 w 243"/>
                <a:gd name="T13" fmla="*/ 140 h 400"/>
                <a:gd name="T14" fmla="*/ 118 w 243"/>
                <a:gd name="T15" fmla="*/ 167 h 400"/>
                <a:gd name="T16" fmla="*/ 103 w 243"/>
                <a:gd name="T17" fmla="*/ 183 h 400"/>
                <a:gd name="T18" fmla="*/ 67 w 243"/>
                <a:gd name="T19" fmla="*/ 199 h 400"/>
                <a:gd name="T20" fmla="*/ 38 w 243"/>
                <a:gd name="T21" fmla="*/ 216 h 400"/>
                <a:gd name="T22" fmla="*/ 14 w 243"/>
                <a:gd name="T23" fmla="*/ 248 h 400"/>
                <a:gd name="T24" fmla="*/ 0 w 243"/>
                <a:gd name="T25" fmla="*/ 307 h 400"/>
                <a:gd name="T26" fmla="*/ 14 w 243"/>
                <a:gd name="T27" fmla="*/ 366 h 400"/>
                <a:gd name="T28" fmla="*/ 14 w 243"/>
                <a:gd name="T29" fmla="*/ 382 h 400"/>
                <a:gd name="T30" fmla="*/ 23 w 243"/>
                <a:gd name="T31" fmla="*/ 382 h 400"/>
                <a:gd name="T32" fmla="*/ 52 w 243"/>
                <a:gd name="T33" fmla="*/ 399 h 400"/>
                <a:gd name="T34" fmla="*/ 80 w 243"/>
                <a:gd name="T35" fmla="*/ 399 h 400"/>
                <a:gd name="T36" fmla="*/ 103 w 243"/>
                <a:gd name="T37" fmla="*/ 366 h 400"/>
                <a:gd name="T38" fmla="*/ 103 w 243"/>
                <a:gd name="T39" fmla="*/ 350 h 400"/>
                <a:gd name="T40" fmla="*/ 94 w 243"/>
                <a:gd name="T41" fmla="*/ 339 h 400"/>
                <a:gd name="T42" fmla="*/ 94 w 243"/>
                <a:gd name="T43" fmla="*/ 324 h 400"/>
                <a:gd name="T44" fmla="*/ 103 w 243"/>
                <a:gd name="T45" fmla="*/ 307 h 400"/>
                <a:gd name="T46" fmla="*/ 132 w 243"/>
                <a:gd name="T47" fmla="*/ 324 h 400"/>
                <a:gd name="T48" fmla="*/ 185 w 243"/>
                <a:gd name="T49" fmla="*/ 307 h 400"/>
                <a:gd name="T50" fmla="*/ 213 w 243"/>
                <a:gd name="T51" fmla="*/ 275 h 400"/>
                <a:gd name="T52" fmla="*/ 227 w 243"/>
                <a:gd name="T53" fmla="*/ 259 h 400"/>
                <a:gd name="T54" fmla="*/ 227 w 243"/>
                <a:gd name="T55" fmla="*/ 232 h 400"/>
                <a:gd name="T56" fmla="*/ 242 w 243"/>
                <a:gd name="T57" fmla="*/ 216 h 400"/>
                <a:gd name="T58" fmla="*/ 242 w 243"/>
                <a:gd name="T59" fmla="*/ 199 h 400"/>
                <a:gd name="T60" fmla="*/ 213 w 243"/>
                <a:gd name="T61" fmla="*/ 156 h 400"/>
                <a:gd name="T62" fmla="*/ 213 w 243"/>
                <a:gd name="T63" fmla="*/ 124 h 400"/>
                <a:gd name="T64" fmla="*/ 199 w 243"/>
                <a:gd name="T65" fmla="*/ 64 h 400"/>
                <a:gd name="T66" fmla="*/ 199 w 243"/>
                <a:gd name="T67" fmla="*/ 32 h 400"/>
                <a:gd name="T68" fmla="*/ 199 w 243"/>
                <a:gd name="T69" fmla="*/ 0 h 400"/>
                <a:gd name="T70" fmla="*/ 185 w 243"/>
                <a:gd name="T71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3" h="400">
                  <a:moveTo>
                    <a:pt x="185" y="0"/>
                  </a:moveTo>
                  <a:lnTo>
                    <a:pt x="175" y="16"/>
                  </a:lnTo>
                  <a:lnTo>
                    <a:pt x="161" y="16"/>
                  </a:lnTo>
                  <a:lnTo>
                    <a:pt x="147" y="32"/>
                  </a:lnTo>
                  <a:lnTo>
                    <a:pt x="132" y="64"/>
                  </a:lnTo>
                  <a:lnTo>
                    <a:pt x="132" y="91"/>
                  </a:lnTo>
                  <a:lnTo>
                    <a:pt x="118" y="140"/>
                  </a:lnTo>
                  <a:lnTo>
                    <a:pt x="118" y="167"/>
                  </a:lnTo>
                  <a:lnTo>
                    <a:pt x="103" y="183"/>
                  </a:lnTo>
                  <a:lnTo>
                    <a:pt x="67" y="199"/>
                  </a:lnTo>
                  <a:lnTo>
                    <a:pt x="38" y="216"/>
                  </a:lnTo>
                  <a:lnTo>
                    <a:pt x="14" y="248"/>
                  </a:lnTo>
                  <a:lnTo>
                    <a:pt x="0" y="307"/>
                  </a:lnTo>
                  <a:lnTo>
                    <a:pt x="14" y="366"/>
                  </a:lnTo>
                  <a:lnTo>
                    <a:pt x="14" y="382"/>
                  </a:lnTo>
                  <a:lnTo>
                    <a:pt x="23" y="382"/>
                  </a:lnTo>
                  <a:lnTo>
                    <a:pt x="52" y="399"/>
                  </a:lnTo>
                  <a:lnTo>
                    <a:pt x="80" y="399"/>
                  </a:lnTo>
                  <a:lnTo>
                    <a:pt x="103" y="366"/>
                  </a:lnTo>
                  <a:lnTo>
                    <a:pt x="103" y="350"/>
                  </a:lnTo>
                  <a:lnTo>
                    <a:pt x="94" y="339"/>
                  </a:lnTo>
                  <a:lnTo>
                    <a:pt x="94" y="324"/>
                  </a:lnTo>
                  <a:lnTo>
                    <a:pt x="103" y="307"/>
                  </a:lnTo>
                  <a:lnTo>
                    <a:pt x="132" y="324"/>
                  </a:lnTo>
                  <a:lnTo>
                    <a:pt x="185" y="307"/>
                  </a:lnTo>
                  <a:lnTo>
                    <a:pt x="213" y="275"/>
                  </a:lnTo>
                  <a:lnTo>
                    <a:pt x="227" y="259"/>
                  </a:lnTo>
                  <a:lnTo>
                    <a:pt x="227" y="232"/>
                  </a:lnTo>
                  <a:lnTo>
                    <a:pt x="242" y="216"/>
                  </a:lnTo>
                  <a:lnTo>
                    <a:pt x="242" y="199"/>
                  </a:lnTo>
                  <a:lnTo>
                    <a:pt x="213" y="156"/>
                  </a:lnTo>
                  <a:lnTo>
                    <a:pt x="213" y="124"/>
                  </a:lnTo>
                  <a:lnTo>
                    <a:pt x="199" y="64"/>
                  </a:lnTo>
                  <a:lnTo>
                    <a:pt x="199" y="32"/>
                  </a:lnTo>
                  <a:lnTo>
                    <a:pt x="199" y="0"/>
                  </a:lnTo>
                  <a:lnTo>
                    <a:pt x="185" y="0"/>
                  </a:lnTo>
                </a:path>
              </a:pathLst>
            </a:custGeom>
            <a:noFill/>
            <a:ln>
              <a:noFill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6797539" y="2134152"/>
              <a:ext cx="950611" cy="1208028"/>
            </a:xfrm>
            <a:custGeom>
              <a:avLst/>
              <a:gdLst>
                <a:gd name="T0" fmla="*/ 185 w 243"/>
                <a:gd name="T1" fmla="*/ 0 h 400"/>
                <a:gd name="T2" fmla="*/ 175 w 243"/>
                <a:gd name="T3" fmla="*/ 16 h 400"/>
                <a:gd name="T4" fmla="*/ 161 w 243"/>
                <a:gd name="T5" fmla="*/ 16 h 400"/>
                <a:gd name="T6" fmla="*/ 147 w 243"/>
                <a:gd name="T7" fmla="*/ 32 h 400"/>
                <a:gd name="T8" fmla="*/ 132 w 243"/>
                <a:gd name="T9" fmla="*/ 64 h 400"/>
                <a:gd name="T10" fmla="*/ 132 w 243"/>
                <a:gd name="T11" fmla="*/ 91 h 400"/>
                <a:gd name="T12" fmla="*/ 118 w 243"/>
                <a:gd name="T13" fmla="*/ 140 h 400"/>
                <a:gd name="T14" fmla="*/ 118 w 243"/>
                <a:gd name="T15" fmla="*/ 167 h 400"/>
                <a:gd name="T16" fmla="*/ 103 w 243"/>
                <a:gd name="T17" fmla="*/ 183 h 400"/>
                <a:gd name="T18" fmla="*/ 67 w 243"/>
                <a:gd name="T19" fmla="*/ 199 h 400"/>
                <a:gd name="T20" fmla="*/ 38 w 243"/>
                <a:gd name="T21" fmla="*/ 216 h 400"/>
                <a:gd name="T22" fmla="*/ 14 w 243"/>
                <a:gd name="T23" fmla="*/ 248 h 400"/>
                <a:gd name="T24" fmla="*/ 0 w 243"/>
                <a:gd name="T25" fmla="*/ 307 h 400"/>
                <a:gd name="T26" fmla="*/ 14 w 243"/>
                <a:gd name="T27" fmla="*/ 366 h 400"/>
                <a:gd name="T28" fmla="*/ 14 w 243"/>
                <a:gd name="T29" fmla="*/ 382 h 400"/>
                <a:gd name="T30" fmla="*/ 23 w 243"/>
                <a:gd name="T31" fmla="*/ 382 h 400"/>
                <a:gd name="T32" fmla="*/ 52 w 243"/>
                <a:gd name="T33" fmla="*/ 399 h 400"/>
                <a:gd name="T34" fmla="*/ 80 w 243"/>
                <a:gd name="T35" fmla="*/ 399 h 400"/>
                <a:gd name="T36" fmla="*/ 103 w 243"/>
                <a:gd name="T37" fmla="*/ 366 h 400"/>
                <a:gd name="T38" fmla="*/ 103 w 243"/>
                <a:gd name="T39" fmla="*/ 350 h 400"/>
                <a:gd name="T40" fmla="*/ 94 w 243"/>
                <a:gd name="T41" fmla="*/ 339 h 400"/>
                <a:gd name="T42" fmla="*/ 94 w 243"/>
                <a:gd name="T43" fmla="*/ 324 h 400"/>
                <a:gd name="T44" fmla="*/ 103 w 243"/>
                <a:gd name="T45" fmla="*/ 307 h 400"/>
                <a:gd name="T46" fmla="*/ 132 w 243"/>
                <a:gd name="T47" fmla="*/ 324 h 400"/>
                <a:gd name="T48" fmla="*/ 185 w 243"/>
                <a:gd name="T49" fmla="*/ 307 h 400"/>
                <a:gd name="T50" fmla="*/ 213 w 243"/>
                <a:gd name="T51" fmla="*/ 275 h 400"/>
                <a:gd name="T52" fmla="*/ 227 w 243"/>
                <a:gd name="T53" fmla="*/ 259 h 400"/>
                <a:gd name="T54" fmla="*/ 227 w 243"/>
                <a:gd name="T55" fmla="*/ 232 h 400"/>
                <a:gd name="T56" fmla="*/ 242 w 243"/>
                <a:gd name="T57" fmla="*/ 216 h 400"/>
                <a:gd name="T58" fmla="*/ 242 w 243"/>
                <a:gd name="T59" fmla="*/ 199 h 400"/>
                <a:gd name="T60" fmla="*/ 213 w 243"/>
                <a:gd name="T61" fmla="*/ 156 h 400"/>
                <a:gd name="T62" fmla="*/ 213 w 243"/>
                <a:gd name="T63" fmla="*/ 124 h 400"/>
                <a:gd name="T64" fmla="*/ 199 w 243"/>
                <a:gd name="T65" fmla="*/ 64 h 400"/>
                <a:gd name="T66" fmla="*/ 199 w 243"/>
                <a:gd name="T67" fmla="*/ 32 h 400"/>
                <a:gd name="T68" fmla="*/ 199 w 243"/>
                <a:gd name="T69" fmla="*/ 0 h 400"/>
                <a:gd name="T70" fmla="*/ 185 w 243"/>
                <a:gd name="T71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3" h="400">
                  <a:moveTo>
                    <a:pt x="185" y="0"/>
                  </a:moveTo>
                  <a:lnTo>
                    <a:pt x="175" y="16"/>
                  </a:lnTo>
                  <a:lnTo>
                    <a:pt x="161" y="16"/>
                  </a:lnTo>
                  <a:lnTo>
                    <a:pt x="147" y="32"/>
                  </a:lnTo>
                  <a:lnTo>
                    <a:pt x="132" y="64"/>
                  </a:lnTo>
                  <a:lnTo>
                    <a:pt x="132" y="91"/>
                  </a:lnTo>
                  <a:lnTo>
                    <a:pt x="118" y="140"/>
                  </a:lnTo>
                  <a:lnTo>
                    <a:pt x="118" y="167"/>
                  </a:lnTo>
                  <a:lnTo>
                    <a:pt x="103" y="183"/>
                  </a:lnTo>
                  <a:lnTo>
                    <a:pt x="67" y="199"/>
                  </a:lnTo>
                  <a:lnTo>
                    <a:pt x="38" y="216"/>
                  </a:lnTo>
                  <a:lnTo>
                    <a:pt x="14" y="248"/>
                  </a:lnTo>
                  <a:lnTo>
                    <a:pt x="0" y="307"/>
                  </a:lnTo>
                  <a:lnTo>
                    <a:pt x="14" y="366"/>
                  </a:lnTo>
                  <a:lnTo>
                    <a:pt x="14" y="382"/>
                  </a:lnTo>
                  <a:lnTo>
                    <a:pt x="23" y="382"/>
                  </a:lnTo>
                  <a:lnTo>
                    <a:pt x="52" y="399"/>
                  </a:lnTo>
                  <a:lnTo>
                    <a:pt x="80" y="399"/>
                  </a:lnTo>
                  <a:lnTo>
                    <a:pt x="103" y="366"/>
                  </a:lnTo>
                  <a:lnTo>
                    <a:pt x="103" y="350"/>
                  </a:lnTo>
                  <a:lnTo>
                    <a:pt x="94" y="339"/>
                  </a:lnTo>
                  <a:lnTo>
                    <a:pt x="94" y="324"/>
                  </a:lnTo>
                  <a:lnTo>
                    <a:pt x="103" y="307"/>
                  </a:lnTo>
                  <a:lnTo>
                    <a:pt x="132" y="324"/>
                  </a:lnTo>
                  <a:lnTo>
                    <a:pt x="185" y="307"/>
                  </a:lnTo>
                  <a:lnTo>
                    <a:pt x="213" y="275"/>
                  </a:lnTo>
                  <a:lnTo>
                    <a:pt x="227" y="259"/>
                  </a:lnTo>
                  <a:lnTo>
                    <a:pt x="227" y="232"/>
                  </a:lnTo>
                  <a:lnTo>
                    <a:pt x="242" y="216"/>
                  </a:lnTo>
                  <a:lnTo>
                    <a:pt x="242" y="199"/>
                  </a:lnTo>
                  <a:lnTo>
                    <a:pt x="213" y="156"/>
                  </a:lnTo>
                  <a:lnTo>
                    <a:pt x="213" y="124"/>
                  </a:lnTo>
                  <a:lnTo>
                    <a:pt x="199" y="64"/>
                  </a:lnTo>
                  <a:lnTo>
                    <a:pt x="199" y="32"/>
                  </a:lnTo>
                  <a:lnTo>
                    <a:pt x="199" y="0"/>
                  </a:lnTo>
                  <a:lnTo>
                    <a:pt x="185" y="0"/>
                  </a:lnTo>
                </a:path>
              </a:pathLst>
            </a:custGeom>
            <a:solidFill>
              <a:srgbClr val="60B5CC">
                <a:lumMod val="60000"/>
                <a:lumOff val="40000"/>
              </a:srgbClr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6364691" y="1846961"/>
              <a:ext cx="1155644" cy="1394930"/>
            </a:xfrm>
            <a:custGeom>
              <a:avLst/>
              <a:gdLst>
                <a:gd name="T0" fmla="*/ 95 w 296"/>
                <a:gd name="T1" fmla="*/ 0 h 462"/>
                <a:gd name="T2" fmla="*/ 95 w 296"/>
                <a:gd name="T3" fmla="*/ 48 h 462"/>
                <a:gd name="T4" fmla="*/ 80 w 296"/>
                <a:gd name="T5" fmla="*/ 108 h 462"/>
                <a:gd name="T6" fmla="*/ 66 w 296"/>
                <a:gd name="T7" fmla="*/ 157 h 462"/>
                <a:gd name="T8" fmla="*/ 42 w 296"/>
                <a:gd name="T9" fmla="*/ 184 h 462"/>
                <a:gd name="T10" fmla="*/ 14 w 296"/>
                <a:gd name="T11" fmla="*/ 200 h 462"/>
                <a:gd name="T12" fmla="*/ 0 w 296"/>
                <a:gd name="T13" fmla="*/ 216 h 462"/>
                <a:gd name="T14" fmla="*/ 29 w 296"/>
                <a:gd name="T15" fmla="*/ 216 h 462"/>
                <a:gd name="T16" fmla="*/ 42 w 296"/>
                <a:gd name="T17" fmla="*/ 233 h 462"/>
                <a:gd name="T18" fmla="*/ 42 w 296"/>
                <a:gd name="T19" fmla="*/ 249 h 462"/>
                <a:gd name="T20" fmla="*/ 29 w 296"/>
                <a:gd name="T21" fmla="*/ 276 h 462"/>
                <a:gd name="T22" fmla="*/ 42 w 296"/>
                <a:gd name="T23" fmla="*/ 325 h 462"/>
                <a:gd name="T24" fmla="*/ 66 w 296"/>
                <a:gd name="T25" fmla="*/ 342 h 462"/>
                <a:gd name="T26" fmla="*/ 80 w 296"/>
                <a:gd name="T27" fmla="*/ 325 h 462"/>
                <a:gd name="T28" fmla="*/ 95 w 296"/>
                <a:gd name="T29" fmla="*/ 342 h 462"/>
                <a:gd name="T30" fmla="*/ 95 w 296"/>
                <a:gd name="T31" fmla="*/ 352 h 462"/>
                <a:gd name="T32" fmla="*/ 80 w 296"/>
                <a:gd name="T33" fmla="*/ 369 h 462"/>
                <a:gd name="T34" fmla="*/ 66 w 296"/>
                <a:gd name="T35" fmla="*/ 401 h 462"/>
                <a:gd name="T36" fmla="*/ 80 w 296"/>
                <a:gd name="T37" fmla="*/ 433 h 462"/>
                <a:gd name="T38" fmla="*/ 109 w 296"/>
                <a:gd name="T39" fmla="*/ 461 h 462"/>
                <a:gd name="T40" fmla="*/ 124 w 296"/>
                <a:gd name="T41" fmla="*/ 461 h 462"/>
                <a:gd name="T42" fmla="*/ 109 w 296"/>
                <a:gd name="T43" fmla="*/ 401 h 462"/>
                <a:gd name="T44" fmla="*/ 124 w 296"/>
                <a:gd name="T45" fmla="*/ 342 h 462"/>
                <a:gd name="T46" fmla="*/ 148 w 296"/>
                <a:gd name="T47" fmla="*/ 309 h 462"/>
                <a:gd name="T48" fmla="*/ 176 w 296"/>
                <a:gd name="T49" fmla="*/ 293 h 462"/>
                <a:gd name="T50" fmla="*/ 214 w 296"/>
                <a:gd name="T51" fmla="*/ 276 h 462"/>
                <a:gd name="T52" fmla="*/ 228 w 296"/>
                <a:gd name="T53" fmla="*/ 260 h 462"/>
                <a:gd name="T54" fmla="*/ 228 w 296"/>
                <a:gd name="T55" fmla="*/ 233 h 462"/>
                <a:gd name="T56" fmla="*/ 242 w 296"/>
                <a:gd name="T57" fmla="*/ 184 h 462"/>
                <a:gd name="T58" fmla="*/ 242 w 296"/>
                <a:gd name="T59" fmla="*/ 157 h 462"/>
                <a:gd name="T60" fmla="*/ 256 w 296"/>
                <a:gd name="T61" fmla="*/ 124 h 462"/>
                <a:gd name="T62" fmla="*/ 271 w 296"/>
                <a:gd name="T63" fmla="*/ 108 h 462"/>
                <a:gd name="T64" fmla="*/ 285 w 296"/>
                <a:gd name="T65" fmla="*/ 108 h 462"/>
                <a:gd name="T66" fmla="*/ 295 w 296"/>
                <a:gd name="T67" fmla="*/ 91 h 462"/>
                <a:gd name="T68" fmla="*/ 285 w 296"/>
                <a:gd name="T69" fmla="*/ 91 h 462"/>
                <a:gd name="T70" fmla="*/ 256 w 296"/>
                <a:gd name="T71" fmla="*/ 75 h 462"/>
                <a:gd name="T72" fmla="*/ 214 w 296"/>
                <a:gd name="T73" fmla="*/ 65 h 462"/>
                <a:gd name="T74" fmla="*/ 190 w 296"/>
                <a:gd name="T75" fmla="*/ 48 h 462"/>
                <a:gd name="T76" fmla="*/ 176 w 296"/>
                <a:gd name="T77" fmla="*/ 75 h 462"/>
                <a:gd name="T78" fmla="*/ 176 w 296"/>
                <a:gd name="T79" fmla="*/ 48 h 462"/>
                <a:gd name="T80" fmla="*/ 148 w 296"/>
                <a:gd name="T81" fmla="*/ 32 h 462"/>
                <a:gd name="T82" fmla="*/ 133 w 296"/>
                <a:gd name="T83" fmla="*/ 16 h 462"/>
                <a:gd name="T84" fmla="*/ 95 w 296"/>
                <a:gd name="T85" fmla="*/ 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6" h="462">
                  <a:moveTo>
                    <a:pt x="95" y="0"/>
                  </a:moveTo>
                  <a:lnTo>
                    <a:pt x="95" y="48"/>
                  </a:lnTo>
                  <a:lnTo>
                    <a:pt x="80" y="108"/>
                  </a:lnTo>
                  <a:lnTo>
                    <a:pt x="66" y="157"/>
                  </a:lnTo>
                  <a:lnTo>
                    <a:pt x="42" y="184"/>
                  </a:lnTo>
                  <a:lnTo>
                    <a:pt x="14" y="200"/>
                  </a:lnTo>
                  <a:lnTo>
                    <a:pt x="0" y="216"/>
                  </a:lnTo>
                  <a:lnTo>
                    <a:pt x="29" y="216"/>
                  </a:lnTo>
                  <a:lnTo>
                    <a:pt x="42" y="233"/>
                  </a:lnTo>
                  <a:lnTo>
                    <a:pt x="42" y="249"/>
                  </a:lnTo>
                  <a:lnTo>
                    <a:pt x="29" y="276"/>
                  </a:lnTo>
                  <a:lnTo>
                    <a:pt x="42" y="325"/>
                  </a:lnTo>
                  <a:lnTo>
                    <a:pt x="66" y="342"/>
                  </a:lnTo>
                  <a:lnTo>
                    <a:pt x="80" y="325"/>
                  </a:lnTo>
                  <a:lnTo>
                    <a:pt x="95" y="342"/>
                  </a:lnTo>
                  <a:lnTo>
                    <a:pt x="95" y="352"/>
                  </a:lnTo>
                  <a:lnTo>
                    <a:pt x="80" y="369"/>
                  </a:lnTo>
                  <a:lnTo>
                    <a:pt x="66" y="401"/>
                  </a:lnTo>
                  <a:lnTo>
                    <a:pt x="80" y="433"/>
                  </a:lnTo>
                  <a:lnTo>
                    <a:pt x="109" y="461"/>
                  </a:lnTo>
                  <a:lnTo>
                    <a:pt x="124" y="461"/>
                  </a:lnTo>
                  <a:lnTo>
                    <a:pt x="109" y="401"/>
                  </a:lnTo>
                  <a:lnTo>
                    <a:pt x="124" y="342"/>
                  </a:lnTo>
                  <a:lnTo>
                    <a:pt x="148" y="309"/>
                  </a:lnTo>
                  <a:lnTo>
                    <a:pt x="176" y="293"/>
                  </a:lnTo>
                  <a:lnTo>
                    <a:pt x="214" y="276"/>
                  </a:lnTo>
                  <a:lnTo>
                    <a:pt x="228" y="260"/>
                  </a:lnTo>
                  <a:lnTo>
                    <a:pt x="228" y="233"/>
                  </a:lnTo>
                  <a:lnTo>
                    <a:pt x="242" y="184"/>
                  </a:lnTo>
                  <a:lnTo>
                    <a:pt x="242" y="157"/>
                  </a:lnTo>
                  <a:lnTo>
                    <a:pt x="256" y="124"/>
                  </a:lnTo>
                  <a:lnTo>
                    <a:pt x="271" y="108"/>
                  </a:lnTo>
                  <a:lnTo>
                    <a:pt x="285" y="108"/>
                  </a:lnTo>
                  <a:lnTo>
                    <a:pt x="295" y="91"/>
                  </a:lnTo>
                  <a:lnTo>
                    <a:pt x="285" y="91"/>
                  </a:lnTo>
                  <a:lnTo>
                    <a:pt x="256" y="75"/>
                  </a:lnTo>
                  <a:lnTo>
                    <a:pt x="214" y="65"/>
                  </a:lnTo>
                  <a:lnTo>
                    <a:pt x="190" y="48"/>
                  </a:lnTo>
                  <a:lnTo>
                    <a:pt x="176" y="75"/>
                  </a:lnTo>
                  <a:lnTo>
                    <a:pt x="176" y="48"/>
                  </a:lnTo>
                  <a:lnTo>
                    <a:pt x="148" y="32"/>
                  </a:lnTo>
                  <a:lnTo>
                    <a:pt x="133" y="16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6364691" y="1846961"/>
              <a:ext cx="1155644" cy="1394930"/>
            </a:xfrm>
            <a:custGeom>
              <a:avLst/>
              <a:gdLst>
                <a:gd name="T0" fmla="*/ 95 w 296"/>
                <a:gd name="T1" fmla="*/ 0 h 462"/>
                <a:gd name="T2" fmla="*/ 95 w 296"/>
                <a:gd name="T3" fmla="*/ 48 h 462"/>
                <a:gd name="T4" fmla="*/ 80 w 296"/>
                <a:gd name="T5" fmla="*/ 108 h 462"/>
                <a:gd name="T6" fmla="*/ 66 w 296"/>
                <a:gd name="T7" fmla="*/ 157 h 462"/>
                <a:gd name="T8" fmla="*/ 42 w 296"/>
                <a:gd name="T9" fmla="*/ 184 h 462"/>
                <a:gd name="T10" fmla="*/ 14 w 296"/>
                <a:gd name="T11" fmla="*/ 200 h 462"/>
                <a:gd name="T12" fmla="*/ 0 w 296"/>
                <a:gd name="T13" fmla="*/ 216 h 462"/>
                <a:gd name="T14" fmla="*/ 29 w 296"/>
                <a:gd name="T15" fmla="*/ 216 h 462"/>
                <a:gd name="T16" fmla="*/ 42 w 296"/>
                <a:gd name="T17" fmla="*/ 233 h 462"/>
                <a:gd name="T18" fmla="*/ 42 w 296"/>
                <a:gd name="T19" fmla="*/ 249 h 462"/>
                <a:gd name="T20" fmla="*/ 29 w 296"/>
                <a:gd name="T21" fmla="*/ 276 h 462"/>
                <a:gd name="T22" fmla="*/ 42 w 296"/>
                <a:gd name="T23" fmla="*/ 325 h 462"/>
                <a:gd name="T24" fmla="*/ 66 w 296"/>
                <a:gd name="T25" fmla="*/ 342 h 462"/>
                <a:gd name="T26" fmla="*/ 80 w 296"/>
                <a:gd name="T27" fmla="*/ 325 h 462"/>
                <a:gd name="T28" fmla="*/ 95 w 296"/>
                <a:gd name="T29" fmla="*/ 342 h 462"/>
                <a:gd name="T30" fmla="*/ 95 w 296"/>
                <a:gd name="T31" fmla="*/ 352 h 462"/>
                <a:gd name="T32" fmla="*/ 80 w 296"/>
                <a:gd name="T33" fmla="*/ 369 h 462"/>
                <a:gd name="T34" fmla="*/ 66 w 296"/>
                <a:gd name="T35" fmla="*/ 401 h 462"/>
                <a:gd name="T36" fmla="*/ 80 w 296"/>
                <a:gd name="T37" fmla="*/ 433 h 462"/>
                <a:gd name="T38" fmla="*/ 109 w 296"/>
                <a:gd name="T39" fmla="*/ 461 h 462"/>
                <a:gd name="T40" fmla="*/ 124 w 296"/>
                <a:gd name="T41" fmla="*/ 461 h 462"/>
                <a:gd name="T42" fmla="*/ 109 w 296"/>
                <a:gd name="T43" fmla="*/ 401 h 462"/>
                <a:gd name="T44" fmla="*/ 124 w 296"/>
                <a:gd name="T45" fmla="*/ 342 h 462"/>
                <a:gd name="T46" fmla="*/ 148 w 296"/>
                <a:gd name="T47" fmla="*/ 309 h 462"/>
                <a:gd name="T48" fmla="*/ 176 w 296"/>
                <a:gd name="T49" fmla="*/ 293 h 462"/>
                <a:gd name="T50" fmla="*/ 214 w 296"/>
                <a:gd name="T51" fmla="*/ 276 h 462"/>
                <a:gd name="T52" fmla="*/ 228 w 296"/>
                <a:gd name="T53" fmla="*/ 260 h 462"/>
                <a:gd name="T54" fmla="*/ 228 w 296"/>
                <a:gd name="T55" fmla="*/ 233 h 462"/>
                <a:gd name="T56" fmla="*/ 242 w 296"/>
                <a:gd name="T57" fmla="*/ 184 h 462"/>
                <a:gd name="T58" fmla="*/ 242 w 296"/>
                <a:gd name="T59" fmla="*/ 157 h 462"/>
                <a:gd name="T60" fmla="*/ 256 w 296"/>
                <a:gd name="T61" fmla="*/ 124 h 462"/>
                <a:gd name="T62" fmla="*/ 271 w 296"/>
                <a:gd name="T63" fmla="*/ 108 h 462"/>
                <a:gd name="T64" fmla="*/ 285 w 296"/>
                <a:gd name="T65" fmla="*/ 108 h 462"/>
                <a:gd name="T66" fmla="*/ 295 w 296"/>
                <a:gd name="T67" fmla="*/ 91 h 462"/>
                <a:gd name="T68" fmla="*/ 285 w 296"/>
                <a:gd name="T69" fmla="*/ 91 h 462"/>
                <a:gd name="T70" fmla="*/ 256 w 296"/>
                <a:gd name="T71" fmla="*/ 75 h 462"/>
                <a:gd name="T72" fmla="*/ 214 w 296"/>
                <a:gd name="T73" fmla="*/ 65 h 462"/>
                <a:gd name="T74" fmla="*/ 190 w 296"/>
                <a:gd name="T75" fmla="*/ 48 h 462"/>
                <a:gd name="T76" fmla="*/ 176 w 296"/>
                <a:gd name="T77" fmla="*/ 75 h 462"/>
                <a:gd name="T78" fmla="*/ 176 w 296"/>
                <a:gd name="T79" fmla="*/ 48 h 462"/>
                <a:gd name="T80" fmla="*/ 148 w 296"/>
                <a:gd name="T81" fmla="*/ 32 h 462"/>
                <a:gd name="T82" fmla="*/ 133 w 296"/>
                <a:gd name="T83" fmla="*/ 16 h 462"/>
                <a:gd name="T84" fmla="*/ 95 w 296"/>
                <a:gd name="T85" fmla="*/ 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6" h="462">
                  <a:moveTo>
                    <a:pt x="95" y="0"/>
                  </a:moveTo>
                  <a:lnTo>
                    <a:pt x="95" y="48"/>
                  </a:lnTo>
                  <a:lnTo>
                    <a:pt x="80" y="108"/>
                  </a:lnTo>
                  <a:lnTo>
                    <a:pt x="66" y="157"/>
                  </a:lnTo>
                  <a:lnTo>
                    <a:pt x="42" y="184"/>
                  </a:lnTo>
                  <a:lnTo>
                    <a:pt x="14" y="200"/>
                  </a:lnTo>
                  <a:lnTo>
                    <a:pt x="0" y="216"/>
                  </a:lnTo>
                  <a:lnTo>
                    <a:pt x="29" y="216"/>
                  </a:lnTo>
                  <a:lnTo>
                    <a:pt x="42" y="233"/>
                  </a:lnTo>
                  <a:lnTo>
                    <a:pt x="42" y="249"/>
                  </a:lnTo>
                  <a:lnTo>
                    <a:pt x="29" y="276"/>
                  </a:lnTo>
                  <a:lnTo>
                    <a:pt x="42" y="325"/>
                  </a:lnTo>
                  <a:lnTo>
                    <a:pt x="66" y="342"/>
                  </a:lnTo>
                  <a:lnTo>
                    <a:pt x="80" y="325"/>
                  </a:lnTo>
                  <a:lnTo>
                    <a:pt x="95" y="342"/>
                  </a:lnTo>
                  <a:lnTo>
                    <a:pt x="95" y="352"/>
                  </a:lnTo>
                  <a:lnTo>
                    <a:pt x="80" y="369"/>
                  </a:lnTo>
                  <a:lnTo>
                    <a:pt x="66" y="401"/>
                  </a:lnTo>
                  <a:lnTo>
                    <a:pt x="80" y="433"/>
                  </a:lnTo>
                  <a:lnTo>
                    <a:pt x="109" y="461"/>
                  </a:lnTo>
                  <a:lnTo>
                    <a:pt x="124" y="461"/>
                  </a:lnTo>
                  <a:lnTo>
                    <a:pt x="109" y="401"/>
                  </a:lnTo>
                  <a:lnTo>
                    <a:pt x="124" y="342"/>
                  </a:lnTo>
                  <a:lnTo>
                    <a:pt x="148" y="309"/>
                  </a:lnTo>
                  <a:lnTo>
                    <a:pt x="176" y="293"/>
                  </a:lnTo>
                  <a:lnTo>
                    <a:pt x="214" y="276"/>
                  </a:lnTo>
                  <a:lnTo>
                    <a:pt x="228" y="260"/>
                  </a:lnTo>
                  <a:lnTo>
                    <a:pt x="228" y="233"/>
                  </a:lnTo>
                  <a:lnTo>
                    <a:pt x="242" y="184"/>
                  </a:lnTo>
                  <a:lnTo>
                    <a:pt x="242" y="157"/>
                  </a:lnTo>
                  <a:lnTo>
                    <a:pt x="256" y="124"/>
                  </a:lnTo>
                  <a:lnTo>
                    <a:pt x="271" y="108"/>
                  </a:lnTo>
                  <a:lnTo>
                    <a:pt x="285" y="108"/>
                  </a:lnTo>
                  <a:lnTo>
                    <a:pt x="295" y="91"/>
                  </a:lnTo>
                  <a:lnTo>
                    <a:pt x="285" y="91"/>
                  </a:lnTo>
                  <a:lnTo>
                    <a:pt x="256" y="75"/>
                  </a:lnTo>
                  <a:lnTo>
                    <a:pt x="214" y="65"/>
                  </a:lnTo>
                  <a:lnTo>
                    <a:pt x="190" y="48"/>
                  </a:lnTo>
                  <a:lnTo>
                    <a:pt x="176" y="75"/>
                  </a:lnTo>
                  <a:lnTo>
                    <a:pt x="176" y="48"/>
                  </a:lnTo>
                  <a:lnTo>
                    <a:pt x="148" y="32"/>
                  </a:lnTo>
                  <a:lnTo>
                    <a:pt x="133" y="16"/>
                  </a:lnTo>
                  <a:lnTo>
                    <a:pt x="95" y="0"/>
                  </a:lnTo>
                </a:path>
              </a:pathLst>
            </a:custGeom>
            <a:solidFill>
              <a:srgbClr val="60B5CC">
                <a:lumMod val="60000"/>
                <a:lumOff val="40000"/>
              </a:srgbClr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991902" y="2505677"/>
              <a:ext cx="861555" cy="1294641"/>
            </a:xfrm>
            <a:custGeom>
              <a:avLst/>
              <a:gdLst>
                <a:gd name="T0" fmla="*/ 95 w 220"/>
                <a:gd name="T1" fmla="*/ 0 h 428"/>
                <a:gd name="T2" fmla="*/ 110 w 220"/>
                <a:gd name="T3" fmla="*/ 16 h 428"/>
                <a:gd name="T4" fmla="*/ 110 w 220"/>
                <a:gd name="T5" fmla="*/ 32 h 428"/>
                <a:gd name="T6" fmla="*/ 66 w 220"/>
                <a:gd name="T7" fmla="*/ 75 h 428"/>
                <a:gd name="T8" fmla="*/ 57 w 220"/>
                <a:gd name="T9" fmla="*/ 108 h 428"/>
                <a:gd name="T10" fmla="*/ 57 w 220"/>
                <a:gd name="T11" fmla="*/ 151 h 428"/>
                <a:gd name="T12" fmla="*/ 42 w 220"/>
                <a:gd name="T13" fmla="*/ 184 h 428"/>
                <a:gd name="T14" fmla="*/ 14 w 220"/>
                <a:gd name="T15" fmla="*/ 226 h 428"/>
                <a:gd name="T16" fmla="*/ 0 w 220"/>
                <a:gd name="T17" fmla="*/ 275 h 428"/>
                <a:gd name="T18" fmla="*/ 0 w 220"/>
                <a:gd name="T19" fmla="*/ 318 h 428"/>
                <a:gd name="T20" fmla="*/ 14 w 220"/>
                <a:gd name="T21" fmla="*/ 367 h 428"/>
                <a:gd name="T22" fmla="*/ 0 w 220"/>
                <a:gd name="T23" fmla="*/ 410 h 428"/>
                <a:gd name="T24" fmla="*/ 14 w 220"/>
                <a:gd name="T25" fmla="*/ 410 h 428"/>
                <a:gd name="T26" fmla="*/ 42 w 220"/>
                <a:gd name="T27" fmla="*/ 399 h 428"/>
                <a:gd name="T28" fmla="*/ 66 w 220"/>
                <a:gd name="T29" fmla="*/ 399 h 428"/>
                <a:gd name="T30" fmla="*/ 80 w 220"/>
                <a:gd name="T31" fmla="*/ 410 h 428"/>
                <a:gd name="T32" fmla="*/ 110 w 220"/>
                <a:gd name="T33" fmla="*/ 427 h 428"/>
                <a:gd name="T34" fmla="*/ 123 w 220"/>
                <a:gd name="T35" fmla="*/ 410 h 428"/>
                <a:gd name="T36" fmla="*/ 147 w 220"/>
                <a:gd name="T37" fmla="*/ 399 h 428"/>
                <a:gd name="T38" fmla="*/ 204 w 220"/>
                <a:gd name="T39" fmla="*/ 410 h 428"/>
                <a:gd name="T40" fmla="*/ 204 w 220"/>
                <a:gd name="T41" fmla="*/ 351 h 428"/>
                <a:gd name="T42" fmla="*/ 190 w 220"/>
                <a:gd name="T43" fmla="*/ 307 h 428"/>
                <a:gd name="T44" fmla="*/ 204 w 220"/>
                <a:gd name="T45" fmla="*/ 275 h 428"/>
                <a:gd name="T46" fmla="*/ 219 w 220"/>
                <a:gd name="T47" fmla="*/ 259 h 428"/>
                <a:gd name="T48" fmla="*/ 219 w 220"/>
                <a:gd name="T49" fmla="*/ 242 h 428"/>
                <a:gd name="T50" fmla="*/ 204 w 220"/>
                <a:gd name="T51" fmla="*/ 242 h 428"/>
                <a:gd name="T52" fmla="*/ 176 w 220"/>
                <a:gd name="T53" fmla="*/ 215 h 428"/>
                <a:gd name="T54" fmla="*/ 161 w 220"/>
                <a:gd name="T55" fmla="*/ 184 h 428"/>
                <a:gd name="T56" fmla="*/ 176 w 220"/>
                <a:gd name="T57" fmla="*/ 151 h 428"/>
                <a:gd name="T58" fmla="*/ 190 w 220"/>
                <a:gd name="T59" fmla="*/ 135 h 428"/>
                <a:gd name="T60" fmla="*/ 190 w 220"/>
                <a:gd name="T61" fmla="*/ 124 h 428"/>
                <a:gd name="T62" fmla="*/ 176 w 220"/>
                <a:gd name="T63" fmla="*/ 108 h 428"/>
                <a:gd name="T64" fmla="*/ 161 w 220"/>
                <a:gd name="T65" fmla="*/ 124 h 428"/>
                <a:gd name="T66" fmla="*/ 138 w 220"/>
                <a:gd name="T67" fmla="*/ 108 h 428"/>
                <a:gd name="T68" fmla="*/ 123 w 220"/>
                <a:gd name="T69" fmla="*/ 59 h 428"/>
                <a:gd name="T70" fmla="*/ 138 w 220"/>
                <a:gd name="T71" fmla="*/ 32 h 428"/>
                <a:gd name="T72" fmla="*/ 138 w 220"/>
                <a:gd name="T73" fmla="*/ 16 h 428"/>
                <a:gd name="T74" fmla="*/ 123 w 220"/>
                <a:gd name="T75" fmla="*/ 0 h 428"/>
                <a:gd name="T76" fmla="*/ 95 w 220"/>
                <a:gd name="T77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0" h="428">
                  <a:moveTo>
                    <a:pt x="95" y="0"/>
                  </a:moveTo>
                  <a:lnTo>
                    <a:pt x="110" y="16"/>
                  </a:lnTo>
                  <a:lnTo>
                    <a:pt x="110" y="32"/>
                  </a:lnTo>
                  <a:lnTo>
                    <a:pt x="66" y="75"/>
                  </a:lnTo>
                  <a:lnTo>
                    <a:pt x="57" y="108"/>
                  </a:lnTo>
                  <a:lnTo>
                    <a:pt x="57" y="151"/>
                  </a:lnTo>
                  <a:lnTo>
                    <a:pt x="42" y="184"/>
                  </a:lnTo>
                  <a:lnTo>
                    <a:pt x="14" y="226"/>
                  </a:lnTo>
                  <a:lnTo>
                    <a:pt x="0" y="275"/>
                  </a:lnTo>
                  <a:lnTo>
                    <a:pt x="0" y="318"/>
                  </a:lnTo>
                  <a:lnTo>
                    <a:pt x="14" y="367"/>
                  </a:lnTo>
                  <a:lnTo>
                    <a:pt x="0" y="410"/>
                  </a:lnTo>
                  <a:lnTo>
                    <a:pt x="14" y="410"/>
                  </a:lnTo>
                  <a:lnTo>
                    <a:pt x="42" y="399"/>
                  </a:lnTo>
                  <a:lnTo>
                    <a:pt x="66" y="399"/>
                  </a:lnTo>
                  <a:lnTo>
                    <a:pt x="80" y="410"/>
                  </a:lnTo>
                  <a:lnTo>
                    <a:pt x="110" y="427"/>
                  </a:lnTo>
                  <a:lnTo>
                    <a:pt x="123" y="410"/>
                  </a:lnTo>
                  <a:lnTo>
                    <a:pt x="147" y="399"/>
                  </a:lnTo>
                  <a:lnTo>
                    <a:pt x="204" y="410"/>
                  </a:lnTo>
                  <a:lnTo>
                    <a:pt x="204" y="351"/>
                  </a:lnTo>
                  <a:lnTo>
                    <a:pt x="190" y="307"/>
                  </a:lnTo>
                  <a:lnTo>
                    <a:pt x="204" y="275"/>
                  </a:lnTo>
                  <a:lnTo>
                    <a:pt x="219" y="259"/>
                  </a:lnTo>
                  <a:lnTo>
                    <a:pt x="219" y="242"/>
                  </a:lnTo>
                  <a:lnTo>
                    <a:pt x="204" y="242"/>
                  </a:lnTo>
                  <a:lnTo>
                    <a:pt x="176" y="215"/>
                  </a:lnTo>
                  <a:lnTo>
                    <a:pt x="161" y="184"/>
                  </a:lnTo>
                  <a:lnTo>
                    <a:pt x="176" y="151"/>
                  </a:lnTo>
                  <a:lnTo>
                    <a:pt x="190" y="135"/>
                  </a:lnTo>
                  <a:lnTo>
                    <a:pt x="190" y="124"/>
                  </a:lnTo>
                  <a:lnTo>
                    <a:pt x="176" y="108"/>
                  </a:lnTo>
                  <a:lnTo>
                    <a:pt x="161" y="124"/>
                  </a:lnTo>
                  <a:lnTo>
                    <a:pt x="138" y="108"/>
                  </a:lnTo>
                  <a:lnTo>
                    <a:pt x="123" y="59"/>
                  </a:lnTo>
                  <a:lnTo>
                    <a:pt x="138" y="32"/>
                  </a:lnTo>
                  <a:lnTo>
                    <a:pt x="138" y="16"/>
                  </a:lnTo>
                  <a:lnTo>
                    <a:pt x="123" y="0"/>
                  </a:lnTo>
                  <a:lnTo>
                    <a:pt x="95" y="0"/>
                  </a:lnTo>
                </a:path>
              </a:pathLst>
            </a:custGeom>
            <a:noFill/>
            <a:ln w="12700" cap="rnd" cmpd="sng">
              <a:solidFill>
                <a:sysClr val="windowText" lastClr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991902" y="2505677"/>
              <a:ext cx="861555" cy="1294641"/>
            </a:xfrm>
            <a:custGeom>
              <a:avLst/>
              <a:gdLst>
                <a:gd name="T0" fmla="*/ 95 w 220"/>
                <a:gd name="T1" fmla="*/ 0 h 428"/>
                <a:gd name="T2" fmla="*/ 110 w 220"/>
                <a:gd name="T3" fmla="*/ 16 h 428"/>
                <a:gd name="T4" fmla="*/ 110 w 220"/>
                <a:gd name="T5" fmla="*/ 32 h 428"/>
                <a:gd name="T6" fmla="*/ 66 w 220"/>
                <a:gd name="T7" fmla="*/ 75 h 428"/>
                <a:gd name="T8" fmla="*/ 57 w 220"/>
                <a:gd name="T9" fmla="*/ 108 h 428"/>
                <a:gd name="T10" fmla="*/ 57 w 220"/>
                <a:gd name="T11" fmla="*/ 151 h 428"/>
                <a:gd name="T12" fmla="*/ 42 w 220"/>
                <a:gd name="T13" fmla="*/ 184 h 428"/>
                <a:gd name="T14" fmla="*/ 14 w 220"/>
                <a:gd name="T15" fmla="*/ 226 h 428"/>
                <a:gd name="T16" fmla="*/ 0 w 220"/>
                <a:gd name="T17" fmla="*/ 275 h 428"/>
                <a:gd name="T18" fmla="*/ 0 w 220"/>
                <a:gd name="T19" fmla="*/ 318 h 428"/>
                <a:gd name="T20" fmla="*/ 14 w 220"/>
                <a:gd name="T21" fmla="*/ 367 h 428"/>
                <a:gd name="T22" fmla="*/ 0 w 220"/>
                <a:gd name="T23" fmla="*/ 410 h 428"/>
                <a:gd name="T24" fmla="*/ 14 w 220"/>
                <a:gd name="T25" fmla="*/ 410 h 428"/>
                <a:gd name="T26" fmla="*/ 42 w 220"/>
                <a:gd name="T27" fmla="*/ 399 h 428"/>
                <a:gd name="T28" fmla="*/ 66 w 220"/>
                <a:gd name="T29" fmla="*/ 399 h 428"/>
                <a:gd name="T30" fmla="*/ 80 w 220"/>
                <a:gd name="T31" fmla="*/ 410 h 428"/>
                <a:gd name="T32" fmla="*/ 110 w 220"/>
                <a:gd name="T33" fmla="*/ 427 h 428"/>
                <a:gd name="T34" fmla="*/ 123 w 220"/>
                <a:gd name="T35" fmla="*/ 410 h 428"/>
                <a:gd name="T36" fmla="*/ 147 w 220"/>
                <a:gd name="T37" fmla="*/ 399 h 428"/>
                <a:gd name="T38" fmla="*/ 204 w 220"/>
                <a:gd name="T39" fmla="*/ 410 h 428"/>
                <a:gd name="T40" fmla="*/ 204 w 220"/>
                <a:gd name="T41" fmla="*/ 351 h 428"/>
                <a:gd name="T42" fmla="*/ 190 w 220"/>
                <a:gd name="T43" fmla="*/ 307 h 428"/>
                <a:gd name="T44" fmla="*/ 204 w 220"/>
                <a:gd name="T45" fmla="*/ 275 h 428"/>
                <a:gd name="T46" fmla="*/ 219 w 220"/>
                <a:gd name="T47" fmla="*/ 259 h 428"/>
                <a:gd name="T48" fmla="*/ 219 w 220"/>
                <a:gd name="T49" fmla="*/ 242 h 428"/>
                <a:gd name="T50" fmla="*/ 204 w 220"/>
                <a:gd name="T51" fmla="*/ 242 h 428"/>
                <a:gd name="T52" fmla="*/ 176 w 220"/>
                <a:gd name="T53" fmla="*/ 215 h 428"/>
                <a:gd name="T54" fmla="*/ 161 w 220"/>
                <a:gd name="T55" fmla="*/ 184 h 428"/>
                <a:gd name="T56" fmla="*/ 176 w 220"/>
                <a:gd name="T57" fmla="*/ 151 h 428"/>
                <a:gd name="T58" fmla="*/ 190 w 220"/>
                <a:gd name="T59" fmla="*/ 135 h 428"/>
                <a:gd name="T60" fmla="*/ 190 w 220"/>
                <a:gd name="T61" fmla="*/ 124 h 428"/>
                <a:gd name="T62" fmla="*/ 176 w 220"/>
                <a:gd name="T63" fmla="*/ 108 h 428"/>
                <a:gd name="T64" fmla="*/ 161 w 220"/>
                <a:gd name="T65" fmla="*/ 124 h 428"/>
                <a:gd name="T66" fmla="*/ 138 w 220"/>
                <a:gd name="T67" fmla="*/ 108 h 428"/>
                <a:gd name="T68" fmla="*/ 123 w 220"/>
                <a:gd name="T69" fmla="*/ 59 h 428"/>
                <a:gd name="T70" fmla="*/ 138 w 220"/>
                <a:gd name="T71" fmla="*/ 32 h 428"/>
                <a:gd name="T72" fmla="*/ 138 w 220"/>
                <a:gd name="T73" fmla="*/ 16 h 428"/>
                <a:gd name="T74" fmla="*/ 123 w 220"/>
                <a:gd name="T75" fmla="*/ 0 h 428"/>
                <a:gd name="T76" fmla="*/ 95 w 220"/>
                <a:gd name="T77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0" h="428">
                  <a:moveTo>
                    <a:pt x="95" y="0"/>
                  </a:moveTo>
                  <a:lnTo>
                    <a:pt x="110" y="16"/>
                  </a:lnTo>
                  <a:lnTo>
                    <a:pt x="110" y="32"/>
                  </a:lnTo>
                  <a:lnTo>
                    <a:pt x="66" y="75"/>
                  </a:lnTo>
                  <a:lnTo>
                    <a:pt x="57" y="108"/>
                  </a:lnTo>
                  <a:lnTo>
                    <a:pt x="57" y="151"/>
                  </a:lnTo>
                  <a:lnTo>
                    <a:pt x="42" y="184"/>
                  </a:lnTo>
                  <a:lnTo>
                    <a:pt x="14" y="226"/>
                  </a:lnTo>
                  <a:lnTo>
                    <a:pt x="0" y="275"/>
                  </a:lnTo>
                  <a:lnTo>
                    <a:pt x="0" y="318"/>
                  </a:lnTo>
                  <a:lnTo>
                    <a:pt x="14" y="367"/>
                  </a:lnTo>
                  <a:lnTo>
                    <a:pt x="0" y="410"/>
                  </a:lnTo>
                  <a:lnTo>
                    <a:pt x="14" y="410"/>
                  </a:lnTo>
                  <a:lnTo>
                    <a:pt x="42" y="399"/>
                  </a:lnTo>
                  <a:lnTo>
                    <a:pt x="66" y="399"/>
                  </a:lnTo>
                  <a:lnTo>
                    <a:pt x="80" y="410"/>
                  </a:lnTo>
                  <a:lnTo>
                    <a:pt x="110" y="427"/>
                  </a:lnTo>
                  <a:lnTo>
                    <a:pt x="123" y="410"/>
                  </a:lnTo>
                  <a:lnTo>
                    <a:pt x="147" y="399"/>
                  </a:lnTo>
                  <a:lnTo>
                    <a:pt x="204" y="410"/>
                  </a:lnTo>
                  <a:lnTo>
                    <a:pt x="204" y="351"/>
                  </a:lnTo>
                  <a:lnTo>
                    <a:pt x="190" y="307"/>
                  </a:lnTo>
                  <a:lnTo>
                    <a:pt x="204" y="275"/>
                  </a:lnTo>
                  <a:lnTo>
                    <a:pt x="219" y="259"/>
                  </a:lnTo>
                  <a:lnTo>
                    <a:pt x="219" y="242"/>
                  </a:lnTo>
                  <a:lnTo>
                    <a:pt x="204" y="242"/>
                  </a:lnTo>
                  <a:lnTo>
                    <a:pt x="176" y="215"/>
                  </a:lnTo>
                  <a:lnTo>
                    <a:pt x="161" y="184"/>
                  </a:lnTo>
                  <a:lnTo>
                    <a:pt x="176" y="151"/>
                  </a:lnTo>
                  <a:lnTo>
                    <a:pt x="190" y="135"/>
                  </a:lnTo>
                  <a:lnTo>
                    <a:pt x="190" y="124"/>
                  </a:lnTo>
                  <a:lnTo>
                    <a:pt x="176" y="108"/>
                  </a:lnTo>
                  <a:lnTo>
                    <a:pt x="161" y="124"/>
                  </a:lnTo>
                  <a:lnTo>
                    <a:pt x="138" y="108"/>
                  </a:lnTo>
                  <a:lnTo>
                    <a:pt x="123" y="59"/>
                  </a:lnTo>
                  <a:lnTo>
                    <a:pt x="138" y="32"/>
                  </a:lnTo>
                  <a:lnTo>
                    <a:pt x="138" y="16"/>
                  </a:lnTo>
                  <a:lnTo>
                    <a:pt x="123" y="0"/>
                  </a:lnTo>
                  <a:lnTo>
                    <a:pt x="95" y="0"/>
                  </a:lnTo>
                </a:path>
              </a:pathLst>
            </a:custGeom>
            <a:solidFill>
              <a:srgbClr val="60B5CC">
                <a:lumMod val="60000"/>
                <a:lumOff val="40000"/>
              </a:srgbClr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25326" y="3711426"/>
              <a:ext cx="1230201" cy="882088"/>
            </a:xfrm>
            <a:custGeom>
              <a:avLst/>
              <a:gdLst>
                <a:gd name="T0" fmla="*/ 95 w 315"/>
                <a:gd name="T1" fmla="*/ 10 h 292"/>
                <a:gd name="T2" fmla="*/ 95 w 315"/>
                <a:gd name="T3" fmla="*/ 43 h 292"/>
                <a:gd name="T4" fmla="*/ 80 w 315"/>
                <a:gd name="T5" fmla="*/ 75 h 292"/>
                <a:gd name="T6" fmla="*/ 56 w 315"/>
                <a:gd name="T7" fmla="*/ 91 h 292"/>
                <a:gd name="T8" fmla="*/ 42 w 315"/>
                <a:gd name="T9" fmla="*/ 118 h 292"/>
                <a:gd name="T10" fmla="*/ 14 w 315"/>
                <a:gd name="T11" fmla="*/ 151 h 292"/>
                <a:gd name="T12" fmla="*/ 0 w 315"/>
                <a:gd name="T13" fmla="*/ 199 h 292"/>
                <a:gd name="T14" fmla="*/ 0 w 315"/>
                <a:gd name="T15" fmla="*/ 226 h 292"/>
                <a:gd name="T16" fmla="*/ 28 w 315"/>
                <a:gd name="T17" fmla="*/ 242 h 292"/>
                <a:gd name="T18" fmla="*/ 80 w 315"/>
                <a:gd name="T19" fmla="*/ 291 h 292"/>
                <a:gd name="T20" fmla="*/ 109 w 315"/>
                <a:gd name="T21" fmla="*/ 291 h 292"/>
                <a:gd name="T22" fmla="*/ 138 w 315"/>
                <a:gd name="T23" fmla="*/ 258 h 292"/>
                <a:gd name="T24" fmla="*/ 175 w 315"/>
                <a:gd name="T25" fmla="*/ 242 h 292"/>
                <a:gd name="T26" fmla="*/ 233 w 315"/>
                <a:gd name="T27" fmla="*/ 242 h 292"/>
                <a:gd name="T28" fmla="*/ 257 w 315"/>
                <a:gd name="T29" fmla="*/ 209 h 292"/>
                <a:gd name="T30" fmla="*/ 257 w 315"/>
                <a:gd name="T31" fmla="*/ 199 h 292"/>
                <a:gd name="T32" fmla="*/ 242 w 315"/>
                <a:gd name="T33" fmla="*/ 166 h 292"/>
                <a:gd name="T34" fmla="*/ 257 w 315"/>
                <a:gd name="T35" fmla="*/ 151 h 292"/>
                <a:gd name="T36" fmla="*/ 257 w 315"/>
                <a:gd name="T37" fmla="*/ 118 h 292"/>
                <a:gd name="T38" fmla="*/ 271 w 315"/>
                <a:gd name="T39" fmla="*/ 108 h 292"/>
                <a:gd name="T40" fmla="*/ 285 w 315"/>
                <a:gd name="T41" fmla="*/ 75 h 292"/>
                <a:gd name="T42" fmla="*/ 314 w 315"/>
                <a:gd name="T43" fmla="*/ 91 h 292"/>
                <a:gd name="T44" fmla="*/ 314 w 315"/>
                <a:gd name="T45" fmla="*/ 43 h 292"/>
                <a:gd name="T46" fmla="*/ 299 w 315"/>
                <a:gd name="T47" fmla="*/ 10 h 292"/>
                <a:gd name="T48" fmla="*/ 242 w 315"/>
                <a:gd name="T49" fmla="*/ 0 h 292"/>
                <a:gd name="T50" fmla="*/ 218 w 315"/>
                <a:gd name="T51" fmla="*/ 10 h 292"/>
                <a:gd name="T52" fmla="*/ 204 w 315"/>
                <a:gd name="T53" fmla="*/ 27 h 292"/>
                <a:gd name="T54" fmla="*/ 175 w 315"/>
                <a:gd name="T55" fmla="*/ 10 h 292"/>
                <a:gd name="T56" fmla="*/ 162 w 315"/>
                <a:gd name="T57" fmla="*/ 0 h 292"/>
                <a:gd name="T58" fmla="*/ 138 w 315"/>
                <a:gd name="T59" fmla="*/ 0 h 292"/>
                <a:gd name="T60" fmla="*/ 109 w 315"/>
                <a:gd name="T61" fmla="*/ 10 h 292"/>
                <a:gd name="T62" fmla="*/ 95 w 315"/>
                <a:gd name="T63" fmla="*/ 1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5" h="292">
                  <a:moveTo>
                    <a:pt x="95" y="10"/>
                  </a:moveTo>
                  <a:lnTo>
                    <a:pt x="95" y="43"/>
                  </a:lnTo>
                  <a:lnTo>
                    <a:pt x="80" y="75"/>
                  </a:lnTo>
                  <a:lnTo>
                    <a:pt x="56" y="91"/>
                  </a:lnTo>
                  <a:lnTo>
                    <a:pt x="42" y="118"/>
                  </a:lnTo>
                  <a:lnTo>
                    <a:pt x="14" y="151"/>
                  </a:lnTo>
                  <a:lnTo>
                    <a:pt x="0" y="199"/>
                  </a:lnTo>
                  <a:lnTo>
                    <a:pt x="0" y="226"/>
                  </a:lnTo>
                  <a:lnTo>
                    <a:pt x="28" y="242"/>
                  </a:lnTo>
                  <a:lnTo>
                    <a:pt x="80" y="291"/>
                  </a:lnTo>
                  <a:lnTo>
                    <a:pt x="109" y="291"/>
                  </a:lnTo>
                  <a:lnTo>
                    <a:pt x="138" y="258"/>
                  </a:lnTo>
                  <a:lnTo>
                    <a:pt x="175" y="242"/>
                  </a:lnTo>
                  <a:lnTo>
                    <a:pt x="233" y="242"/>
                  </a:lnTo>
                  <a:lnTo>
                    <a:pt x="257" y="209"/>
                  </a:lnTo>
                  <a:lnTo>
                    <a:pt x="257" y="199"/>
                  </a:lnTo>
                  <a:lnTo>
                    <a:pt x="242" y="166"/>
                  </a:lnTo>
                  <a:lnTo>
                    <a:pt x="257" y="151"/>
                  </a:lnTo>
                  <a:lnTo>
                    <a:pt x="257" y="118"/>
                  </a:lnTo>
                  <a:lnTo>
                    <a:pt x="271" y="108"/>
                  </a:lnTo>
                  <a:lnTo>
                    <a:pt x="285" y="75"/>
                  </a:lnTo>
                  <a:lnTo>
                    <a:pt x="314" y="91"/>
                  </a:lnTo>
                  <a:lnTo>
                    <a:pt x="314" y="43"/>
                  </a:lnTo>
                  <a:lnTo>
                    <a:pt x="299" y="10"/>
                  </a:lnTo>
                  <a:lnTo>
                    <a:pt x="242" y="0"/>
                  </a:lnTo>
                  <a:lnTo>
                    <a:pt x="218" y="10"/>
                  </a:lnTo>
                  <a:lnTo>
                    <a:pt x="204" y="27"/>
                  </a:lnTo>
                  <a:lnTo>
                    <a:pt x="175" y="10"/>
                  </a:lnTo>
                  <a:lnTo>
                    <a:pt x="162" y="0"/>
                  </a:lnTo>
                  <a:lnTo>
                    <a:pt x="138" y="0"/>
                  </a:lnTo>
                  <a:lnTo>
                    <a:pt x="109" y="10"/>
                  </a:lnTo>
                  <a:lnTo>
                    <a:pt x="95" y="10"/>
                  </a:lnTo>
                </a:path>
              </a:pathLst>
            </a:custGeom>
            <a:solidFill>
              <a:srgbClr val="60B5CC">
                <a:lumMod val="60000"/>
                <a:lumOff val="40000"/>
              </a:srgbClr>
            </a:solidFill>
            <a:ln w="12700" cap="rnd" cmpd="sng">
              <a:solidFill>
                <a:sysClr val="windowText" lastClr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4991586" y="4315439"/>
              <a:ext cx="1056234" cy="1012008"/>
            </a:xfrm>
            <a:custGeom>
              <a:avLst/>
              <a:gdLst>
                <a:gd name="T0" fmla="*/ 160 w 270"/>
                <a:gd name="T1" fmla="*/ 10 h 335"/>
                <a:gd name="T2" fmla="*/ 150 w 270"/>
                <a:gd name="T3" fmla="*/ 10 h 335"/>
                <a:gd name="T4" fmla="*/ 136 w 270"/>
                <a:gd name="T5" fmla="*/ 0 h 335"/>
                <a:gd name="T6" fmla="*/ 123 w 270"/>
                <a:gd name="T7" fmla="*/ 0 h 335"/>
                <a:gd name="T8" fmla="*/ 108 w 270"/>
                <a:gd name="T9" fmla="*/ 10 h 335"/>
                <a:gd name="T10" fmla="*/ 80 w 270"/>
                <a:gd name="T11" fmla="*/ 26 h 335"/>
                <a:gd name="T12" fmla="*/ 42 w 270"/>
                <a:gd name="T13" fmla="*/ 10 h 335"/>
                <a:gd name="T14" fmla="*/ 14 w 270"/>
                <a:gd name="T15" fmla="*/ 10 h 335"/>
                <a:gd name="T16" fmla="*/ 0 w 270"/>
                <a:gd name="T17" fmla="*/ 26 h 335"/>
                <a:gd name="T18" fmla="*/ 0 w 270"/>
                <a:gd name="T19" fmla="*/ 75 h 335"/>
                <a:gd name="T20" fmla="*/ 14 w 270"/>
                <a:gd name="T21" fmla="*/ 91 h 335"/>
                <a:gd name="T22" fmla="*/ 14 w 270"/>
                <a:gd name="T23" fmla="*/ 118 h 335"/>
                <a:gd name="T24" fmla="*/ 0 w 270"/>
                <a:gd name="T25" fmla="*/ 151 h 335"/>
                <a:gd name="T26" fmla="*/ 0 w 270"/>
                <a:gd name="T27" fmla="*/ 242 h 335"/>
                <a:gd name="T28" fmla="*/ 14 w 270"/>
                <a:gd name="T29" fmla="*/ 259 h 335"/>
                <a:gd name="T30" fmla="*/ 70 w 270"/>
                <a:gd name="T31" fmla="*/ 259 h 335"/>
                <a:gd name="T32" fmla="*/ 80 w 270"/>
                <a:gd name="T33" fmla="*/ 275 h 335"/>
                <a:gd name="T34" fmla="*/ 94 w 270"/>
                <a:gd name="T35" fmla="*/ 317 h 335"/>
                <a:gd name="T36" fmla="*/ 108 w 270"/>
                <a:gd name="T37" fmla="*/ 334 h 335"/>
                <a:gd name="T38" fmla="*/ 136 w 270"/>
                <a:gd name="T39" fmla="*/ 334 h 335"/>
                <a:gd name="T40" fmla="*/ 136 w 270"/>
                <a:gd name="T41" fmla="*/ 317 h 335"/>
                <a:gd name="T42" fmla="*/ 160 w 270"/>
                <a:gd name="T43" fmla="*/ 275 h 335"/>
                <a:gd name="T44" fmla="*/ 174 w 270"/>
                <a:gd name="T45" fmla="*/ 259 h 335"/>
                <a:gd name="T46" fmla="*/ 216 w 270"/>
                <a:gd name="T47" fmla="*/ 210 h 335"/>
                <a:gd name="T48" fmla="*/ 240 w 270"/>
                <a:gd name="T49" fmla="*/ 167 h 335"/>
                <a:gd name="T50" fmla="*/ 269 w 270"/>
                <a:gd name="T51" fmla="*/ 118 h 335"/>
                <a:gd name="T52" fmla="*/ 269 w 270"/>
                <a:gd name="T53" fmla="*/ 91 h 335"/>
                <a:gd name="T54" fmla="*/ 240 w 270"/>
                <a:gd name="T55" fmla="*/ 91 h 335"/>
                <a:gd name="T56" fmla="*/ 188 w 270"/>
                <a:gd name="T57" fmla="*/ 43 h 335"/>
                <a:gd name="T58" fmla="*/ 160 w 270"/>
                <a:gd name="T59" fmla="*/ 26 h 335"/>
                <a:gd name="T60" fmla="*/ 160 w 270"/>
                <a:gd name="T61" fmla="*/ 1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70" h="335">
                  <a:moveTo>
                    <a:pt x="160" y="10"/>
                  </a:moveTo>
                  <a:lnTo>
                    <a:pt x="150" y="10"/>
                  </a:lnTo>
                  <a:lnTo>
                    <a:pt x="136" y="0"/>
                  </a:lnTo>
                  <a:lnTo>
                    <a:pt x="123" y="0"/>
                  </a:lnTo>
                  <a:lnTo>
                    <a:pt x="108" y="10"/>
                  </a:lnTo>
                  <a:lnTo>
                    <a:pt x="80" y="26"/>
                  </a:lnTo>
                  <a:lnTo>
                    <a:pt x="42" y="10"/>
                  </a:lnTo>
                  <a:lnTo>
                    <a:pt x="14" y="10"/>
                  </a:lnTo>
                  <a:lnTo>
                    <a:pt x="0" y="26"/>
                  </a:lnTo>
                  <a:lnTo>
                    <a:pt x="0" y="75"/>
                  </a:lnTo>
                  <a:lnTo>
                    <a:pt x="14" y="91"/>
                  </a:lnTo>
                  <a:lnTo>
                    <a:pt x="14" y="118"/>
                  </a:lnTo>
                  <a:lnTo>
                    <a:pt x="0" y="151"/>
                  </a:lnTo>
                  <a:lnTo>
                    <a:pt x="0" y="242"/>
                  </a:lnTo>
                  <a:lnTo>
                    <a:pt x="14" y="259"/>
                  </a:lnTo>
                  <a:lnTo>
                    <a:pt x="70" y="259"/>
                  </a:lnTo>
                  <a:lnTo>
                    <a:pt x="80" y="275"/>
                  </a:lnTo>
                  <a:lnTo>
                    <a:pt x="94" y="317"/>
                  </a:lnTo>
                  <a:lnTo>
                    <a:pt x="108" y="334"/>
                  </a:lnTo>
                  <a:lnTo>
                    <a:pt x="136" y="334"/>
                  </a:lnTo>
                  <a:lnTo>
                    <a:pt x="136" y="317"/>
                  </a:lnTo>
                  <a:lnTo>
                    <a:pt x="160" y="275"/>
                  </a:lnTo>
                  <a:lnTo>
                    <a:pt x="174" y="259"/>
                  </a:lnTo>
                  <a:lnTo>
                    <a:pt x="216" y="210"/>
                  </a:lnTo>
                  <a:lnTo>
                    <a:pt x="240" y="167"/>
                  </a:lnTo>
                  <a:lnTo>
                    <a:pt x="269" y="118"/>
                  </a:lnTo>
                  <a:lnTo>
                    <a:pt x="269" y="91"/>
                  </a:lnTo>
                  <a:lnTo>
                    <a:pt x="240" y="91"/>
                  </a:lnTo>
                  <a:lnTo>
                    <a:pt x="188" y="43"/>
                  </a:lnTo>
                  <a:lnTo>
                    <a:pt x="160" y="26"/>
                  </a:lnTo>
                  <a:lnTo>
                    <a:pt x="160" y="10"/>
                  </a:lnTo>
                </a:path>
              </a:pathLst>
            </a:custGeom>
            <a:noFill/>
            <a:ln>
              <a:noFill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4991586" y="4315439"/>
              <a:ext cx="1056234" cy="1012008"/>
            </a:xfrm>
            <a:custGeom>
              <a:avLst/>
              <a:gdLst>
                <a:gd name="T0" fmla="*/ 160 w 270"/>
                <a:gd name="T1" fmla="*/ 10 h 335"/>
                <a:gd name="T2" fmla="*/ 150 w 270"/>
                <a:gd name="T3" fmla="*/ 10 h 335"/>
                <a:gd name="T4" fmla="*/ 136 w 270"/>
                <a:gd name="T5" fmla="*/ 0 h 335"/>
                <a:gd name="T6" fmla="*/ 123 w 270"/>
                <a:gd name="T7" fmla="*/ 0 h 335"/>
                <a:gd name="T8" fmla="*/ 108 w 270"/>
                <a:gd name="T9" fmla="*/ 10 h 335"/>
                <a:gd name="T10" fmla="*/ 80 w 270"/>
                <a:gd name="T11" fmla="*/ 26 h 335"/>
                <a:gd name="T12" fmla="*/ 42 w 270"/>
                <a:gd name="T13" fmla="*/ 10 h 335"/>
                <a:gd name="T14" fmla="*/ 14 w 270"/>
                <a:gd name="T15" fmla="*/ 10 h 335"/>
                <a:gd name="T16" fmla="*/ 0 w 270"/>
                <a:gd name="T17" fmla="*/ 26 h 335"/>
                <a:gd name="T18" fmla="*/ 0 w 270"/>
                <a:gd name="T19" fmla="*/ 75 h 335"/>
                <a:gd name="T20" fmla="*/ 14 w 270"/>
                <a:gd name="T21" fmla="*/ 91 h 335"/>
                <a:gd name="T22" fmla="*/ 14 w 270"/>
                <a:gd name="T23" fmla="*/ 118 h 335"/>
                <a:gd name="T24" fmla="*/ 0 w 270"/>
                <a:gd name="T25" fmla="*/ 151 h 335"/>
                <a:gd name="T26" fmla="*/ 0 w 270"/>
                <a:gd name="T27" fmla="*/ 242 h 335"/>
                <a:gd name="T28" fmla="*/ 14 w 270"/>
                <a:gd name="T29" fmla="*/ 259 h 335"/>
                <a:gd name="T30" fmla="*/ 70 w 270"/>
                <a:gd name="T31" fmla="*/ 259 h 335"/>
                <a:gd name="T32" fmla="*/ 80 w 270"/>
                <a:gd name="T33" fmla="*/ 275 h 335"/>
                <a:gd name="T34" fmla="*/ 94 w 270"/>
                <a:gd name="T35" fmla="*/ 317 h 335"/>
                <a:gd name="T36" fmla="*/ 108 w 270"/>
                <a:gd name="T37" fmla="*/ 334 h 335"/>
                <a:gd name="T38" fmla="*/ 136 w 270"/>
                <a:gd name="T39" fmla="*/ 334 h 335"/>
                <a:gd name="T40" fmla="*/ 136 w 270"/>
                <a:gd name="T41" fmla="*/ 317 h 335"/>
                <a:gd name="T42" fmla="*/ 160 w 270"/>
                <a:gd name="T43" fmla="*/ 275 h 335"/>
                <a:gd name="T44" fmla="*/ 174 w 270"/>
                <a:gd name="T45" fmla="*/ 259 h 335"/>
                <a:gd name="T46" fmla="*/ 216 w 270"/>
                <a:gd name="T47" fmla="*/ 210 h 335"/>
                <a:gd name="T48" fmla="*/ 240 w 270"/>
                <a:gd name="T49" fmla="*/ 167 h 335"/>
                <a:gd name="T50" fmla="*/ 269 w 270"/>
                <a:gd name="T51" fmla="*/ 118 h 335"/>
                <a:gd name="T52" fmla="*/ 269 w 270"/>
                <a:gd name="T53" fmla="*/ 91 h 335"/>
                <a:gd name="T54" fmla="*/ 240 w 270"/>
                <a:gd name="T55" fmla="*/ 91 h 335"/>
                <a:gd name="T56" fmla="*/ 188 w 270"/>
                <a:gd name="T57" fmla="*/ 43 h 335"/>
                <a:gd name="T58" fmla="*/ 160 w 270"/>
                <a:gd name="T59" fmla="*/ 26 h 335"/>
                <a:gd name="T60" fmla="*/ 160 w 270"/>
                <a:gd name="T61" fmla="*/ 1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70" h="335">
                  <a:moveTo>
                    <a:pt x="160" y="10"/>
                  </a:moveTo>
                  <a:lnTo>
                    <a:pt x="150" y="10"/>
                  </a:lnTo>
                  <a:lnTo>
                    <a:pt x="136" y="0"/>
                  </a:lnTo>
                  <a:lnTo>
                    <a:pt x="123" y="0"/>
                  </a:lnTo>
                  <a:lnTo>
                    <a:pt x="108" y="10"/>
                  </a:lnTo>
                  <a:lnTo>
                    <a:pt x="80" y="26"/>
                  </a:lnTo>
                  <a:lnTo>
                    <a:pt x="42" y="10"/>
                  </a:lnTo>
                  <a:lnTo>
                    <a:pt x="14" y="10"/>
                  </a:lnTo>
                  <a:lnTo>
                    <a:pt x="0" y="26"/>
                  </a:lnTo>
                  <a:lnTo>
                    <a:pt x="0" y="75"/>
                  </a:lnTo>
                  <a:lnTo>
                    <a:pt x="14" y="91"/>
                  </a:lnTo>
                  <a:lnTo>
                    <a:pt x="14" y="118"/>
                  </a:lnTo>
                  <a:lnTo>
                    <a:pt x="0" y="151"/>
                  </a:lnTo>
                  <a:lnTo>
                    <a:pt x="0" y="242"/>
                  </a:lnTo>
                  <a:lnTo>
                    <a:pt x="14" y="259"/>
                  </a:lnTo>
                  <a:lnTo>
                    <a:pt x="70" y="259"/>
                  </a:lnTo>
                  <a:lnTo>
                    <a:pt x="80" y="275"/>
                  </a:lnTo>
                  <a:lnTo>
                    <a:pt x="94" y="317"/>
                  </a:lnTo>
                  <a:lnTo>
                    <a:pt x="108" y="334"/>
                  </a:lnTo>
                  <a:lnTo>
                    <a:pt x="136" y="334"/>
                  </a:lnTo>
                  <a:lnTo>
                    <a:pt x="136" y="317"/>
                  </a:lnTo>
                  <a:lnTo>
                    <a:pt x="160" y="275"/>
                  </a:lnTo>
                  <a:lnTo>
                    <a:pt x="174" y="259"/>
                  </a:lnTo>
                  <a:lnTo>
                    <a:pt x="216" y="210"/>
                  </a:lnTo>
                  <a:lnTo>
                    <a:pt x="240" y="167"/>
                  </a:lnTo>
                  <a:lnTo>
                    <a:pt x="269" y="118"/>
                  </a:lnTo>
                  <a:lnTo>
                    <a:pt x="269" y="91"/>
                  </a:lnTo>
                  <a:lnTo>
                    <a:pt x="240" y="91"/>
                  </a:lnTo>
                  <a:lnTo>
                    <a:pt x="188" y="43"/>
                  </a:lnTo>
                  <a:lnTo>
                    <a:pt x="160" y="26"/>
                  </a:lnTo>
                  <a:lnTo>
                    <a:pt x="160" y="10"/>
                  </a:lnTo>
                </a:path>
              </a:pathLst>
            </a:custGeom>
            <a:solidFill>
              <a:srgbClr val="F0AD00">
                <a:lumMod val="40000"/>
                <a:lumOff val="60000"/>
              </a:srgbClr>
            </a:solidFill>
            <a:ln w="12700" cap="rnd" cmpd="sng">
              <a:solidFill>
                <a:sysClr val="windowText" lastClr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4279146" y="2833896"/>
              <a:ext cx="1776958" cy="1618302"/>
            </a:xfrm>
            <a:custGeom>
              <a:avLst/>
              <a:gdLst>
                <a:gd name="T0" fmla="*/ 454 w 455"/>
                <a:gd name="T1" fmla="*/ 118 h 536"/>
                <a:gd name="T2" fmla="*/ 212 w 455"/>
                <a:gd name="T3" fmla="*/ 107 h 536"/>
                <a:gd name="T4" fmla="*/ 184 w 455"/>
                <a:gd name="T5" fmla="*/ 92 h 536"/>
                <a:gd name="T6" fmla="*/ 174 w 455"/>
                <a:gd name="T7" fmla="*/ 75 h 536"/>
                <a:gd name="T8" fmla="*/ 161 w 455"/>
                <a:gd name="T9" fmla="*/ 43 h 536"/>
                <a:gd name="T10" fmla="*/ 132 w 455"/>
                <a:gd name="T11" fmla="*/ 0 h 536"/>
                <a:gd name="T12" fmla="*/ 132 w 455"/>
                <a:gd name="T13" fmla="*/ 27 h 536"/>
                <a:gd name="T14" fmla="*/ 118 w 455"/>
                <a:gd name="T15" fmla="*/ 59 h 536"/>
                <a:gd name="T16" fmla="*/ 118 w 455"/>
                <a:gd name="T17" fmla="*/ 92 h 536"/>
                <a:gd name="T18" fmla="*/ 9 w 455"/>
                <a:gd name="T19" fmla="*/ 92 h 536"/>
                <a:gd name="T20" fmla="*/ 0 w 455"/>
                <a:gd name="T21" fmla="*/ 118 h 536"/>
                <a:gd name="T22" fmla="*/ 0 w 455"/>
                <a:gd name="T23" fmla="*/ 199 h 536"/>
                <a:gd name="T24" fmla="*/ 66 w 455"/>
                <a:gd name="T25" fmla="*/ 210 h 536"/>
                <a:gd name="T26" fmla="*/ 66 w 455"/>
                <a:gd name="T27" fmla="*/ 275 h 536"/>
                <a:gd name="T28" fmla="*/ 38 w 455"/>
                <a:gd name="T29" fmla="*/ 335 h 536"/>
                <a:gd name="T30" fmla="*/ 52 w 455"/>
                <a:gd name="T31" fmla="*/ 383 h 536"/>
                <a:gd name="T32" fmla="*/ 38 w 455"/>
                <a:gd name="T33" fmla="*/ 400 h 536"/>
                <a:gd name="T34" fmla="*/ 52 w 455"/>
                <a:gd name="T35" fmla="*/ 427 h 536"/>
                <a:gd name="T36" fmla="*/ 52 w 455"/>
                <a:gd name="T37" fmla="*/ 459 h 536"/>
                <a:gd name="T38" fmla="*/ 118 w 455"/>
                <a:gd name="T39" fmla="*/ 475 h 536"/>
                <a:gd name="T40" fmla="*/ 147 w 455"/>
                <a:gd name="T41" fmla="*/ 475 h 536"/>
                <a:gd name="T42" fmla="*/ 147 w 455"/>
                <a:gd name="T43" fmla="*/ 491 h 536"/>
                <a:gd name="T44" fmla="*/ 161 w 455"/>
                <a:gd name="T45" fmla="*/ 518 h 536"/>
                <a:gd name="T46" fmla="*/ 184 w 455"/>
                <a:gd name="T47" fmla="*/ 535 h 536"/>
                <a:gd name="T48" fmla="*/ 184 w 455"/>
                <a:gd name="T49" fmla="*/ 518 h 536"/>
                <a:gd name="T50" fmla="*/ 197 w 455"/>
                <a:gd name="T51" fmla="*/ 502 h 536"/>
                <a:gd name="T52" fmla="*/ 226 w 455"/>
                <a:gd name="T53" fmla="*/ 502 h 536"/>
                <a:gd name="T54" fmla="*/ 264 w 455"/>
                <a:gd name="T55" fmla="*/ 518 h 536"/>
                <a:gd name="T56" fmla="*/ 293 w 455"/>
                <a:gd name="T57" fmla="*/ 502 h 536"/>
                <a:gd name="T58" fmla="*/ 306 w 455"/>
                <a:gd name="T59" fmla="*/ 491 h 536"/>
                <a:gd name="T60" fmla="*/ 321 w 455"/>
                <a:gd name="T61" fmla="*/ 491 h 536"/>
                <a:gd name="T62" fmla="*/ 335 w 455"/>
                <a:gd name="T63" fmla="*/ 502 h 536"/>
                <a:gd name="T64" fmla="*/ 344 w 455"/>
                <a:gd name="T65" fmla="*/ 502 h 536"/>
                <a:gd name="T66" fmla="*/ 344 w 455"/>
                <a:gd name="T67" fmla="*/ 491 h 536"/>
                <a:gd name="T68" fmla="*/ 359 w 455"/>
                <a:gd name="T69" fmla="*/ 443 h 536"/>
                <a:gd name="T70" fmla="*/ 388 w 455"/>
                <a:gd name="T71" fmla="*/ 411 h 536"/>
                <a:gd name="T72" fmla="*/ 401 w 455"/>
                <a:gd name="T73" fmla="*/ 383 h 536"/>
                <a:gd name="T74" fmla="*/ 425 w 455"/>
                <a:gd name="T75" fmla="*/ 367 h 536"/>
                <a:gd name="T76" fmla="*/ 439 w 455"/>
                <a:gd name="T77" fmla="*/ 335 h 536"/>
                <a:gd name="T78" fmla="*/ 439 w 455"/>
                <a:gd name="T79" fmla="*/ 302 h 536"/>
                <a:gd name="T80" fmla="*/ 454 w 455"/>
                <a:gd name="T81" fmla="*/ 259 h 536"/>
                <a:gd name="T82" fmla="*/ 439 w 455"/>
                <a:gd name="T83" fmla="*/ 210 h 536"/>
                <a:gd name="T84" fmla="*/ 439 w 455"/>
                <a:gd name="T85" fmla="*/ 167 h 536"/>
                <a:gd name="T86" fmla="*/ 454 w 455"/>
                <a:gd name="T87" fmla="*/ 118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55" h="536">
                  <a:moveTo>
                    <a:pt x="454" y="118"/>
                  </a:moveTo>
                  <a:lnTo>
                    <a:pt x="212" y="107"/>
                  </a:lnTo>
                  <a:lnTo>
                    <a:pt x="184" y="92"/>
                  </a:lnTo>
                  <a:lnTo>
                    <a:pt x="174" y="75"/>
                  </a:lnTo>
                  <a:lnTo>
                    <a:pt x="161" y="43"/>
                  </a:lnTo>
                  <a:lnTo>
                    <a:pt x="132" y="0"/>
                  </a:lnTo>
                  <a:lnTo>
                    <a:pt x="132" y="27"/>
                  </a:lnTo>
                  <a:lnTo>
                    <a:pt x="118" y="59"/>
                  </a:lnTo>
                  <a:lnTo>
                    <a:pt x="118" y="92"/>
                  </a:lnTo>
                  <a:lnTo>
                    <a:pt x="9" y="92"/>
                  </a:lnTo>
                  <a:lnTo>
                    <a:pt x="0" y="118"/>
                  </a:lnTo>
                  <a:lnTo>
                    <a:pt x="0" y="199"/>
                  </a:lnTo>
                  <a:lnTo>
                    <a:pt x="66" y="210"/>
                  </a:lnTo>
                  <a:lnTo>
                    <a:pt x="66" y="275"/>
                  </a:lnTo>
                  <a:lnTo>
                    <a:pt x="38" y="335"/>
                  </a:lnTo>
                  <a:lnTo>
                    <a:pt x="52" y="383"/>
                  </a:lnTo>
                  <a:lnTo>
                    <a:pt x="38" y="400"/>
                  </a:lnTo>
                  <a:lnTo>
                    <a:pt x="52" y="427"/>
                  </a:lnTo>
                  <a:lnTo>
                    <a:pt x="52" y="459"/>
                  </a:lnTo>
                  <a:lnTo>
                    <a:pt x="118" y="475"/>
                  </a:lnTo>
                  <a:lnTo>
                    <a:pt x="147" y="475"/>
                  </a:lnTo>
                  <a:lnTo>
                    <a:pt x="147" y="491"/>
                  </a:lnTo>
                  <a:lnTo>
                    <a:pt x="161" y="518"/>
                  </a:lnTo>
                  <a:lnTo>
                    <a:pt x="184" y="535"/>
                  </a:lnTo>
                  <a:lnTo>
                    <a:pt x="184" y="518"/>
                  </a:lnTo>
                  <a:lnTo>
                    <a:pt x="197" y="502"/>
                  </a:lnTo>
                  <a:lnTo>
                    <a:pt x="226" y="502"/>
                  </a:lnTo>
                  <a:lnTo>
                    <a:pt x="264" y="518"/>
                  </a:lnTo>
                  <a:lnTo>
                    <a:pt x="293" y="502"/>
                  </a:lnTo>
                  <a:lnTo>
                    <a:pt x="306" y="491"/>
                  </a:lnTo>
                  <a:lnTo>
                    <a:pt x="321" y="491"/>
                  </a:lnTo>
                  <a:lnTo>
                    <a:pt x="335" y="502"/>
                  </a:lnTo>
                  <a:lnTo>
                    <a:pt x="344" y="502"/>
                  </a:lnTo>
                  <a:lnTo>
                    <a:pt x="344" y="491"/>
                  </a:lnTo>
                  <a:lnTo>
                    <a:pt x="359" y="443"/>
                  </a:lnTo>
                  <a:lnTo>
                    <a:pt x="388" y="411"/>
                  </a:lnTo>
                  <a:lnTo>
                    <a:pt x="401" y="383"/>
                  </a:lnTo>
                  <a:lnTo>
                    <a:pt x="425" y="367"/>
                  </a:lnTo>
                  <a:lnTo>
                    <a:pt x="439" y="335"/>
                  </a:lnTo>
                  <a:lnTo>
                    <a:pt x="439" y="302"/>
                  </a:lnTo>
                  <a:lnTo>
                    <a:pt x="454" y="259"/>
                  </a:lnTo>
                  <a:lnTo>
                    <a:pt x="439" y="210"/>
                  </a:lnTo>
                  <a:lnTo>
                    <a:pt x="439" y="167"/>
                  </a:lnTo>
                  <a:lnTo>
                    <a:pt x="454" y="118"/>
                  </a:lnTo>
                </a:path>
              </a:pathLst>
            </a:custGeom>
            <a:noFill/>
            <a:ln>
              <a:noFill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4279146" y="2833896"/>
              <a:ext cx="1776958" cy="1618302"/>
            </a:xfrm>
            <a:custGeom>
              <a:avLst/>
              <a:gdLst>
                <a:gd name="T0" fmla="*/ 454 w 455"/>
                <a:gd name="T1" fmla="*/ 118 h 536"/>
                <a:gd name="T2" fmla="*/ 212 w 455"/>
                <a:gd name="T3" fmla="*/ 107 h 536"/>
                <a:gd name="T4" fmla="*/ 184 w 455"/>
                <a:gd name="T5" fmla="*/ 92 h 536"/>
                <a:gd name="T6" fmla="*/ 174 w 455"/>
                <a:gd name="T7" fmla="*/ 75 h 536"/>
                <a:gd name="T8" fmla="*/ 161 w 455"/>
                <a:gd name="T9" fmla="*/ 43 h 536"/>
                <a:gd name="T10" fmla="*/ 132 w 455"/>
                <a:gd name="T11" fmla="*/ 0 h 536"/>
                <a:gd name="T12" fmla="*/ 132 w 455"/>
                <a:gd name="T13" fmla="*/ 27 h 536"/>
                <a:gd name="T14" fmla="*/ 118 w 455"/>
                <a:gd name="T15" fmla="*/ 59 h 536"/>
                <a:gd name="T16" fmla="*/ 118 w 455"/>
                <a:gd name="T17" fmla="*/ 92 h 536"/>
                <a:gd name="T18" fmla="*/ 9 w 455"/>
                <a:gd name="T19" fmla="*/ 92 h 536"/>
                <a:gd name="T20" fmla="*/ 0 w 455"/>
                <a:gd name="T21" fmla="*/ 118 h 536"/>
                <a:gd name="T22" fmla="*/ 0 w 455"/>
                <a:gd name="T23" fmla="*/ 199 h 536"/>
                <a:gd name="T24" fmla="*/ 66 w 455"/>
                <a:gd name="T25" fmla="*/ 210 h 536"/>
                <a:gd name="T26" fmla="*/ 66 w 455"/>
                <a:gd name="T27" fmla="*/ 275 h 536"/>
                <a:gd name="T28" fmla="*/ 38 w 455"/>
                <a:gd name="T29" fmla="*/ 335 h 536"/>
                <a:gd name="T30" fmla="*/ 52 w 455"/>
                <a:gd name="T31" fmla="*/ 383 h 536"/>
                <a:gd name="T32" fmla="*/ 38 w 455"/>
                <a:gd name="T33" fmla="*/ 400 h 536"/>
                <a:gd name="T34" fmla="*/ 52 w 455"/>
                <a:gd name="T35" fmla="*/ 427 h 536"/>
                <a:gd name="T36" fmla="*/ 52 w 455"/>
                <a:gd name="T37" fmla="*/ 459 h 536"/>
                <a:gd name="T38" fmla="*/ 118 w 455"/>
                <a:gd name="T39" fmla="*/ 475 h 536"/>
                <a:gd name="T40" fmla="*/ 147 w 455"/>
                <a:gd name="T41" fmla="*/ 475 h 536"/>
                <a:gd name="T42" fmla="*/ 147 w 455"/>
                <a:gd name="T43" fmla="*/ 491 h 536"/>
                <a:gd name="T44" fmla="*/ 161 w 455"/>
                <a:gd name="T45" fmla="*/ 518 h 536"/>
                <a:gd name="T46" fmla="*/ 184 w 455"/>
                <a:gd name="T47" fmla="*/ 535 h 536"/>
                <a:gd name="T48" fmla="*/ 184 w 455"/>
                <a:gd name="T49" fmla="*/ 518 h 536"/>
                <a:gd name="T50" fmla="*/ 197 w 455"/>
                <a:gd name="T51" fmla="*/ 502 h 536"/>
                <a:gd name="T52" fmla="*/ 226 w 455"/>
                <a:gd name="T53" fmla="*/ 502 h 536"/>
                <a:gd name="T54" fmla="*/ 264 w 455"/>
                <a:gd name="T55" fmla="*/ 518 h 536"/>
                <a:gd name="T56" fmla="*/ 293 w 455"/>
                <a:gd name="T57" fmla="*/ 502 h 536"/>
                <a:gd name="T58" fmla="*/ 306 w 455"/>
                <a:gd name="T59" fmla="*/ 491 h 536"/>
                <a:gd name="T60" fmla="*/ 321 w 455"/>
                <a:gd name="T61" fmla="*/ 491 h 536"/>
                <a:gd name="T62" fmla="*/ 335 w 455"/>
                <a:gd name="T63" fmla="*/ 502 h 536"/>
                <a:gd name="T64" fmla="*/ 344 w 455"/>
                <a:gd name="T65" fmla="*/ 502 h 536"/>
                <a:gd name="T66" fmla="*/ 344 w 455"/>
                <a:gd name="T67" fmla="*/ 491 h 536"/>
                <a:gd name="T68" fmla="*/ 359 w 455"/>
                <a:gd name="T69" fmla="*/ 443 h 536"/>
                <a:gd name="T70" fmla="*/ 388 w 455"/>
                <a:gd name="T71" fmla="*/ 411 h 536"/>
                <a:gd name="T72" fmla="*/ 401 w 455"/>
                <a:gd name="T73" fmla="*/ 383 h 536"/>
                <a:gd name="T74" fmla="*/ 425 w 455"/>
                <a:gd name="T75" fmla="*/ 367 h 536"/>
                <a:gd name="T76" fmla="*/ 439 w 455"/>
                <a:gd name="T77" fmla="*/ 335 h 536"/>
                <a:gd name="T78" fmla="*/ 439 w 455"/>
                <a:gd name="T79" fmla="*/ 302 h 536"/>
                <a:gd name="T80" fmla="*/ 454 w 455"/>
                <a:gd name="T81" fmla="*/ 259 h 536"/>
                <a:gd name="T82" fmla="*/ 439 w 455"/>
                <a:gd name="T83" fmla="*/ 210 h 536"/>
                <a:gd name="T84" fmla="*/ 439 w 455"/>
                <a:gd name="T85" fmla="*/ 167 h 536"/>
                <a:gd name="T86" fmla="*/ 454 w 455"/>
                <a:gd name="T87" fmla="*/ 118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55" h="536">
                  <a:moveTo>
                    <a:pt x="454" y="118"/>
                  </a:moveTo>
                  <a:lnTo>
                    <a:pt x="212" y="107"/>
                  </a:lnTo>
                  <a:lnTo>
                    <a:pt x="184" y="92"/>
                  </a:lnTo>
                  <a:lnTo>
                    <a:pt x="174" y="75"/>
                  </a:lnTo>
                  <a:lnTo>
                    <a:pt x="161" y="43"/>
                  </a:lnTo>
                  <a:lnTo>
                    <a:pt x="132" y="0"/>
                  </a:lnTo>
                  <a:lnTo>
                    <a:pt x="132" y="27"/>
                  </a:lnTo>
                  <a:lnTo>
                    <a:pt x="118" y="59"/>
                  </a:lnTo>
                  <a:lnTo>
                    <a:pt x="118" y="92"/>
                  </a:lnTo>
                  <a:lnTo>
                    <a:pt x="9" y="92"/>
                  </a:lnTo>
                  <a:lnTo>
                    <a:pt x="0" y="118"/>
                  </a:lnTo>
                  <a:lnTo>
                    <a:pt x="0" y="199"/>
                  </a:lnTo>
                  <a:lnTo>
                    <a:pt x="66" y="210"/>
                  </a:lnTo>
                  <a:lnTo>
                    <a:pt x="66" y="275"/>
                  </a:lnTo>
                  <a:lnTo>
                    <a:pt x="38" y="335"/>
                  </a:lnTo>
                  <a:lnTo>
                    <a:pt x="52" y="383"/>
                  </a:lnTo>
                  <a:lnTo>
                    <a:pt x="38" y="400"/>
                  </a:lnTo>
                  <a:lnTo>
                    <a:pt x="52" y="427"/>
                  </a:lnTo>
                  <a:lnTo>
                    <a:pt x="52" y="459"/>
                  </a:lnTo>
                  <a:lnTo>
                    <a:pt x="118" y="475"/>
                  </a:lnTo>
                  <a:lnTo>
                    <a:pt x="147" y="475"/>
                  </a:lnTo>
                  <a:lnTo>
                    <a:pt x="147" y="491"/>
                  </a:lnTo>
                  <a:lnTo>
                    <a:pt x="161" y="518"/>
                  </a:lnTo>
                  <a:lnTo>
                    <a:pt x="184" y="535"/>
                  </a:lnTo>
                  <a:lnTo>
                    <a:pt x="184" y="518"/>
                  </a:lnTo>
                  <a:lnTo>
                    <a:pt x="197" y="502"/>
                  </a:lnTo>
                  <a:lnTo>
                    <a:pt x="226" y="502"/>
                  </a:lnTo>
                  <a:lnTo>
                    <a:pt x="264" y="518"/>
                  </a:lnTo>
                  <a:lnTo>
                    <a:pt x="293" y="502"/>
                  </a:lnTo>
                  <a:lnTo>
                    <a:pt x="306" y="491"/>
                  </a:lnTo>
                  <a:lnTo>
                    <a:pt x="321" y="491"/>
                  </a:lnTo>
                  <a:lnTo>
                    <a:pt x="335" y="502"/>
                  </a:lnTo>
                  <a:lnTo>
                    <a:pt x="344" y="502"/>
                  </a:lnTo>
                  <a:lnTo>
                    <a:pt x="344" y="491"/>
                  </a:lnTo>
                  <a:lnTo>
                    <a:pt x="359" y="443"/>
                  </a:lnTo>
                  <a:lnTo>
                    <a:pt x="388" y="411"/>
                  </a:lnTo>
                  <a:lnTo>
                    <a:pt x="401" y="383"/>
                  </a:lnTo>
                  <a:lnTo>
                    <a:pt x="425" y="367"/>
                  </a:lnTo>
                  <a:lnTo>
                    <a:pt x="439" y="335"/>
                  </a:lnTo>
                  <a:lnTo>
                    <a:pt x="439" y="302"/>
                  </a:lnTo>
                  <a:lnTo>
                    <a:pt x="454" y="259"/>
                  </a:lnTo>
                  <a:lnTo>
                    <a:pt x="439" y="210"/>
                  </a:lnTo>
                  <a:lnTo>
                    <a:pt x="439" y="167"/>
                  </a:lnTo>
                  <a:lnTo>
                    <a:pt x="454" y="118"/>
                  </a:lnTo>
                </a:path>
              </a:pathLst>
            </a:custGeom>
            <a:solidFill>
              <a:srgbClr val="60B5CC">
                <a:lumMod val="60000"/>
                <a:lumOff val="40000"/>
              </a:srgbClr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3365816" y="2968375"/>
              <a:ext cx="1176354" cy="879809"/>
            </a:xfrm>
            <a:custGeom>
              <a:avLst/>
              <a:gdLst>
                <a:gd name="T0" fmla="*/ 242 w 301"/>
                <a:gd name="T1" fmla="*/ 48 h 291"/>
                <a:gd name="T2" fmla="*/ 219 w 301"/>
                <a:gd name="T3" fmla="*/ 48 h 291"/>
                <a:gd name="T4" fmla="*/ 204 w 301"/>
                <a:gd name="T5" fmla="*/ 63 h 291"/>
                <a:gd name="T6" fmla="*/ 190 w 301"/>
                <a:gd name="T7" fmla="*/ 63 h 291"/>
                <a:gd name="T8" fmla="*/ 190 w 301"/>
                <a:gd name="T9" fmla="*/ 32 h 291"/>
                <a:gd name="T10" fmla="*/ 176 w 301"/>
                <a:gd name="T11" fmla="*/ 16 h 291"/>
                <a:gd name="T12" fmla="*/ 161 w 301"/>
                <a:gd name="T13" fmla="*/ 16 h 291"/>
                <a:gd name="T14" fmla="*/ 138 w 301"/>
                <a:gd name="T15" fmla="*/ 0 h 291"/>
                <a:gd name="T16" fmla="*/ 110 w 301"/>
                <a:gd name="T17" fmla="*/ 16 h 291"/>
                <a:gd name="T18" fmla="*/ 110 w 301"/>
                <a:gd name="T19" fmla="*/ 32 h 291"/>
                <a:gd name="T20" fmla="*/ 95 w 301"/>
                <a:gd name="T21" fmla="*/ 48 h 291"/>
                <a:gd name="T22" fmla="*/ 71 w 301"/>
                <a:gd name="T23" fmla="*/ 63 h 291"/>
                <a:gd name="T24" fmla="*/ 71 w 301"/>
                <a:gd name="T25" fmla="*/ 74 h 291"/>
                <a:gd name="T26" fmla="*/ 29 w 301"/>
                <a:gd name="T27" fmla="*/ 90 h 291"/>
                <a:gd name="T28" fmla="*/ 0 w 301"/>
                <a:gd name="T29" fmla="*/ 123 h 291"/>
                <a:gd name="T30" fmla="*/ 14 w 301"/>
                <a:gd name="T31" fmla="*/ 139 h 291"/>
                <a:gd name="T32" fmla="*/ 42 w 301"/>
                <a:gd name="T33" fmla="*/ 123 h 291"/>
                <a:gd name="T34" fmla="*/ 57 w 301"/>
                <a:gd name="T35" fmla="*/ 123 h 291"/>
                <a:gd name="T36" fmla="*/ 71 w 301"/>
                <a:gd name="T37" fmla="*/ 139 h 291"/>
                <a:gd name="T38" fmla="*/ 71 w 301"/>
                <a:gd name="T39" fmla="*/ 182 h 291"/>
                <a:gd name="T40" fmla="*/ 95 w 301"/>
                <a:gd name="T41" fmla="*/ 230 h 291"/>
                <a:gd name="T42" fmla="*/ 152 w 301"/>
                <a:gd name="T43" fmla="*/ 246 h 291"/>
                <a:gd name="T44" fmla="*/ 176 w 301"/>
                <a:gd name="T45" fmla="*/ 257 h 291"/>
                <a:gd name="T46" fmla="*/ 242 w 301"/>
                <a:gd name="T47" fmla="*/ 273 h 291"/>
                <a:gd name="T48" fmla="*/ 271 w 301"/>
                <a:gd name="T49" fmla="*/ 290 h 291"/>
                <a:gd name="T50" fmla="*/ 300 w 301"/>
                <a:gd name="T51" fmla="*/ 230 h 291"/>
                <a:gd name="T52" fmla="*/ 300 w 301"/>
                <a:gd name="T53" fmla="*/ 166 h 291"/>
                <a:gd name="T54" fmla="*/ 233 w 301"/>
                <a:gd name="T55" fmla="*/ 155 h 291"/>
                <a:gd name="T56" fmla="*/ 233 w 301"/>
                <a:gd name="T57" fmla="*/ 74 h 291"/>
                <a:gd name="T58" fmla="*/ 242 w 301"/>
                <a:gd name="T59" fmla="*/ 4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1" h="291">
                  <a:moveTo>
                    <a:pt x="242" y="48"/>
                  </a:moveTo>
                  <a:lnTo>
                    <a:pt x="219" y="48"/>
                  </a:lnTo>
                  <a:lnTo>
                    <a:pt x="204" y="63"/>
                  </a:lnTo>
                  <a:lnTo>
                    <a:pt x="190" y="63"/>
                  </a:lnTo>
                  <a:lnTo>
                    <a:pt x="190" y="32"/>
                  </a:lnTo>
                  <a:lnTo>
                    <a:pt x="176" y="16"/>
                  </a:lnTo>
                  <a:lnTo>
                    <a:pt x="161" y="16"/>
                  </a:lnTo>
                  <a:lnTo>
                    <a:pt x="138" y="0"/>
                  </a:lnTo>
                  <a:lnTo>
                    <a:pt x="110" y="16"/>
                  </a:lnTo>
                  <a:lnTo>
                    <a:pt x="110" y="32"/>
                  </a:lnTo>
                  <a:lnTo>
                    <a:pt x="95" y="48"/>
                  </a:lnTo>
                  <a:lnTo>
                    <a:pt x="71" y="63"/>
                  </a:lnTo>
                  <a:lnTo>
                    <a:pt x="71" y="74"/>
                  </a:lnTo>
                  <a:lnTo>
                    <a:pt x="29" y="90"/>
                  </a:lnTo>
                  <a:lnTo>
                    <a:pt x="0" y="123"/>
                  </a:lnTo>
                  <a:lnTo>
                    <a:pt x="14" y="139"/>
                  </a:lnTo>
                  <a:lnTo>
                    <a:pt x="42" y="123"/>
                  </a:lnTo>
                  <a:lnTo>
                    <a:pt x="57" y="123"/>
                  </a:lnTo>
                  <a:lnTo>
                    <a:pt x="71" y="139"/>
                  </a:lnTo>
                  <a:lnTo>
                    <a:pt x="71" y="182"/>
                  </a:lnTo>
                  <a:lnTo>
                    <a:pt x="95" y="230"/>
                  </a:lnTo>
                  <a:lnTo>
                    <a:pt x="152" y="246"/>
                  </a:lnTo>
                  <a:lnTo>
                    <a:pt x="176" y="257"/>
                  </a:lnTo>
                  <a:lnTo>
                    <a:pt x="242" y="273"/>
                  </a:lnTo>
                  <a:lnTo>
                    <a:pt x="271" y="290"/>
                  </a:lnTo>
                  <a:lnTo>
                    <a:pt x="300" y="230"/>
                  </a:lnTo>
                  <a:lnTo>
                    <a:pt x="300" y="166"/>
                  </a:lnTo>
                  <a:lnTo>
                    <a:pt x="233" y="155"/>
                  </a:lnTo>
                  <a:lnTo>
                    <a:pt x="233" y="74"/>
                  </a:lnTo>
                  <a:lnTo>
                    <a:pt x="242" y="48"/>
                  </a:lnTo>
                </a:path>
              </a:pathLst>
            </a:custGeom>
            <a:noFill/>
            <a:ln>
              <a:noFill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3365816" y="2968375"/>
              <a:ext cx="1176354" cy="879809"/>
            </a:xfrm>
            <a:custGeom>
              <a:avLst/>
              <a:gdLst>
                <a:gd name="T0" fmla="*/ 242 w 301"/>
                <a:gd name="T1" fmla="*/ 48 h 291"/>
                <a:gd name="T2" fmla="*/ 219 w 301"/>
                <a:gd name="T3" fmla="*/ 48 h 291"/>
                <a:gd name="T4" fmla="*/ 204 w 301"/>
                <a:gd name="T5" fmla="*/ 63 h 291"/>
                <a:gd name="T6" fmla="*/ 190 w 301"/>
                <a:gd name="T7" fmla="*/ 63 h 291"/>
                <a:gd name="T8" fmla="*/ 190 w 301"/>
                <a:gd name="T9" fmla="*/ 32 h 291"/>
                <a:gd name="T10" fmla="*/ 176 w 301"/>
                <a:gd name="T11" fmla="*/ 16 h 291"/>
                <a:gd name="T12" fmla="*/ 161 w 301"/>
                <a:gd name="T13" fmla="*/ 16 h 291"/>
                <a:gd name="T14" fmla="*/ 138 w 301"/>
                <a:gd name="T15" fmla="*/ 0 h 291"/>
                <a:gd name="T16" fmla="*/ 110 w 301"/>
                <a:gd name="T17" fmla="*/ 16 h 291"/>
                <a:gd name="T18" fmla="*/ 110 w 301"/>
                <a:gd name="T19" fmla="*/ 32 h 291"/>
                <a:gd name="T20" fmla="*/ 95 w 301"/>
                <a:gd name="T21" fmla="*/ 48 h 291"/>
                <a:gd name="T22" fmla="*/ 71 w 301"/>
                <a:gd name="T23" fmla="*/ 63 h 291"/>
                <a:gd name="T24" fmla="*/ 71 w 301"/>
                <a:gd name="T25" fmla="*/ 74 h 291"/>
                <a:gd name="T26" fmla="*/ 29 w 301"/>
                <a:gd name="T27" fmla="*/ 90 h 291"/>
                <a:gd name="T28" fmla="*/ 0 w 301"/>
                <a:gd name="T29" fmla="*/ 123 h 291"/>
                <a:gd name="T30" fmla="*/ 14 w 301"/>
                <a:gd name="T31" fmla="*/ 139 h 291"/>
                <a:gd name="T32" fmla="*/ 42 w 301"/>
                <a:gd name="T33" fmla="*/ 123 h 291"/>
                <a:gd name="T34" fmla="*/ 57 w 301"/>
                <a:gd name="T35" fmla="*/ 123 h 291"/>
                <a:gd name="T36" fmla="*/ 71 w 301"/>
                <a:gd name="T37" fmla="*/ 139 h 291"/>
                <a:gd name="T38" fmla="*/ 71 w 301"/>
                <a:gd name="T39" fmla="*/ 182 h 291"/>
                <a:gd name="T40" fmla="*/ 95 w 301"/>
                <a:gd name="T41" fmla="*/ 230 h 291"/>
                <a:gd name="T42" fmla="*/ 152 w 301"/>
                <a:gd name="T43" fmla="*/ 246 h 291"/>
                <a:gd name="T44" fmla="*/ 176 w 301"/>
                <a:gd name="T45" fmla="*/ 257 h 291"/>
                <a:gd name="T46" fmla="*/ 242 w 301"/>
                <a:gd name="T47" fmla="*/ 273 h 291"/>
                <a:gd name="T48" fmla="*/ 271 w 301"/>
                <a:gd name="T49" fmla="*/ 290 h 291"/>
                <a:gd name="T50" fmla="*/ 300 w 301"/>
                <a:gd name="T51" fmla="*/ 230 h 291"/>
                <a:gd name="T52" fmla="*/ 300 w 301"/>
                <a:gd name="T53" fmla="*/ 166 h 291"/>
                <a:gd name="T54" fmla="*/ 233 w 301"/>
                <a:gd name="T55" fmla="*/ 155 h 291"/>
                <a:gd name="T56" fmla="*/ 233 w 301"/>
                <a:gd name="T57" fmla="*/ 74 h 291"/>
                <a:gd name="T58" fmla="*/ 242 w 301"/>
                <a:gd name="T59" fmla="*/ 4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1" h="291">
                  <a:moveTo>
                    <a:pt x="242" y="48"/>
                  </a:moveTo>
                  <a:lnTo>
                    <a:pt x="219" y="48"/>
                  </a:lnTo>
                  <a:lnTo>
                    <a:pt x="204" y="63"/>
                  </a:lnTo>
                  <a:lnTo>
                    <a:pt x="190" y="63"/>
                  </a:lnTo>
                  <a:lnTo>
                    <a:pt x="190" y="32"/>
                  </a:lnTo>
                  <a:lnTo>
                    <a:pt x="176" y="16"/>
                  </a:lnTo>
                  <a:lnTo>
                    <a:pt x="161" y="16"/>
                  </a:lnTo>
                  <a:lnTo>
                    <a:pt x="138" y="0"/>
                  </a:lnTo>
                  <a:lnTo>
                    <a:pt x="110" y="16"/>
                  </a:lnTo>
                  <a:lnTo>
                    <a:pt x="110" y="32"/>
                  </a:lnTo>
                  <a:lnTo>
                    <a:pt x="95" y="48"/>
                  </a:lnTo>
                  <a:lnTo>
                    <a:pt x="71" y="63"/>
                  </a:lnTo>
                  <a:lnTo>
                    <a:pt x="71" y="74"/>
                  </a:lnTo>
                  <a:lnTo>
                    <a:pt x="29" y="90"/>
                  </a:lnTo>
                  <a:lnTo>
                    <a:pt x="0" y="123"/>
                  </a:lnTo>
                  <a:lnTo>
                    <a:pt x="14" y="139"/>
                  </a:lnTo>
                  <a:lnTo>
                    <a:pt x="42" y="123"/>
                  </a:lnTo>
                  <a:lnTo>
                    <a:pt x="57" y="123"/>
                  </a:lnTo>
                  <a:lnTo>
                    <a:pt x="71" y="139"/>
                  </a:lnTo>
                  <a:lnTo>
                    <a:pt x="71" y="182"/>
                  </a:lnTo>
                  <a:lnTo>
                    <a:pt x="95" y="230"/>
                  </a:lnTo>
                  <a:lnTo>
                    <a:pt x="152" y="246"/>
                  </a:lnTo>
                  <a:lnTo>
                    <a:pt x="176" y="257"/>
                  </a:lnTo>
                  <a:lnTo>
                    <a:pt x="242" y="273"/>
                  </a:lnTo>
                  <a:lnTo>
                    <a:pt x="271" y="290"/>
                  </a:lnTo>
                  <a:lnTo>
                    <a:pt x="300" y="230"/>
                  </a:lnTo>
                  <a:lnTo>
                    <a:pt x="300" y="166"/>
                  </a:lnTo>
                  <a:lnTo>
                    <a:pt x="233" y="155"/>
                  </a:lnTo>
                  <a:lnTo>
                    <a:pt x="233" y="74"/>
                  </a:lnTo>
                  <a:lnTo>
                    <a:pt x="242" y="48"/>
                  </a:lnTo>
                </a:path>
              </a:pathLst>
            </a:custGeom>
            <a:solidFill>
              <a:srgbClr val="60B5CC">
                <a:lumMod val="60000"/>
                <a:lumOff val="40000"/>
              </a:srgbClr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2218456" y="2968375"/>
              <a:ext cx="1207419" cy="553869"/>
            </a:xfrm>
            <a:custGeom>
              <a:avLst/>
              <a:gdLst>
                <a:gd name="T0" fmla="*/ 0 w 309"/>
                <a:gd name="T1" fmla="*/ 0 h 183"/>
                <a:gd name="T2" fmla="*/ 28 w 309"/>
                <a:gd name="T3" fmla="*/ 16 h 183"/>
                <a:gd name="T4" fmla="*/ 66 w 309"/>
                <a:gd name="T5" fmla="*/ 32 h 183"/>
                <a:gd name="T6" fmla="*/ 109 w 309"/>
                <a:gd name="T7" fmla="*/ 32 h 183"/>
                <a:gd name="T8" fmla="*/ 147 w 309"/>
                <a:gd name="T9" fmla="*/ 48 h 183"/>
                <a:gd name="T10" fmla="*/ 203 w 309"/>
                <a:gd name="T11" fmla="*/ 74 h 183"/>
                <a:gd name="T12" fmla="*/ 241 w 309"/>
                <a:gd name="T13" fmla="*/ 106 h 183"/>
                <a:gd name="T14" fmla="*/ 293 w 309"/>
                <a:gd name="T15" fmla="*/ 122 h 183"/>
                <a:gd name="T16" fmla="*/ 308 w 309"/>
                <a:gd name="T17" fmla="*/ 139 h 183"/>
                <a:gd name="T18" fmla="*/ 269 w 309"/>
                <a:gd name="T19" fmla="*/ 165 h 183"/>
                <a:gd name="T20" fmla="*/ 213 w 309"/>
                <a:gd name="T21" fmla="*/ 182 h 183"/>
                <a:gd name="T22" fmla="*/ 147 w 309"/>
                <a:gd name="T23" fmla="*/ 182 h 183"/>
                <a:gd name="T24" fmla="*/ 133 w 309"/>
                <a:gd name="T25" fmla="*/ 165 h 183"/>
                <a:gd name="T26" fmla="*/ 133 w 309"/>
                <a:gd name="T27" fmla="*/ 122 h 183"/>
                <a:gd name="T28" fmla="*/ 109 w 309"/>
                <a:gd name="T29" fmla="*/ 155 h 183"/>
                <a:gd name="T30" fmla="*/ 80 w 309"/>
                <a:gd name="T31" fmla="*/ 155 h 183"/>
                <a:gd name="T32" fmla="*/ 66 w 309"/>
                <a:gd name="T33" fmla="*/ 139 h 183"/>
                <a:gd name="T34" fmla="*/ 52 w 309"/>
                <a:gd name="T35" fmla="*/ 139 h 183"/>
                <a:gd name="T36" fmla="*/ 42 w 309"/>
                <a:gd name="T37" fmla="*/ 106 h 183"/>
                <a:gd name="T38" fmla="*/ 14 w 309"/>
                <a:gd name="T39" fmla="*/ 74 h 183"/>
                <a:gd name="T40" fmla="*/ 0 w 309"/>
                <a:gd name="T41" fmla="*/ 48 h 183"/>
                <a:gd name="T42" fmla="*/ 0 w 309"/>
                <a:gd name="T43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9" h="183">
                  <a:moveTo>
                    <a:pt x="0" y="0"/>
                  </a:moveTo>
                  <a:lnTo>
                    <a:pt x="28" y="16"/>
                  </a:lnTo>
                  <a:lnTo>
                    <a:pt x="66" y="32"/>
                  </a:lnTo>
                  <a:lnTo>
                    <a:pt x="109" y="32"/>
                  </a:lnTo>
                  <a:lnTo>
                    <a:pt x="147" y="48"/>
                  </a:lnTo>
                  <a:lnTo>
                    <a:pt x="203" y="74"/>
                  </a:lnTo>
                  <a:lnTo>
                    <a:pt x="241" y="106"/>
                  </a:lnTo>
                  <a:lnTo>
                    <a:pt x="293" y="122"/>
                  </a:lnTo>
                  <a:lnTo>
                    <a:pt x="308" y="139"/>
                  </a:lnTo>
                  <a:lnTo>
                    <a:pt x="269" y="165"/>
                  </a:lnTo>
                  <a:lnTo>
                    <a:pt x="213" y="182"/>
                  </a:lnTo>
                  <a:lnTo>
                    <a:pt x="147" y="182"/>
                  </a:lnTo>
                  <a:lnTo>
                    <a:pt x="133" y="165"/>
                  </a:lnTo>
                  <a:lnTo>
                    <a:pt x="133" y="122"/>
                  </a:lnTo>
                  <a:lnTo>
                    <a:pt x="109" y="155"/>
                  </a:lnTo>
                  <a:lnTo>
                    <a:pt x="80" y="155"/>
                  </a:lnTo>
                  <a:lnTo>
                    <a:pt x="66" y="139"/>
                  </a:lnTo>
                  <a:lnTo>
                    <a:pt x="52" y="139"/>
                  </a:lnTo>
                  <a:lnTo>
                    <a:pt x="42" y="106"/>
                  </a:lnTo>
                  <a:lnTo>
                    <a:pt x="14" y="74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solidFill>
              <a:srgbClr val="60B5CC">
                <a:lumMod val="60000"/>
                <a:lumOff val="40000"/>
              </a:srgbClr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4535956" y="1354632"/>
              <a:ext cx="2203593" cy="1837114"/>
            </a:xfrm>
            <a:custGeom>
              <a:avLst/>
              <a:gdLst>
                <a:gd name="T0" fmla="*/ 0 w 564"/>
                <a:gd name="T1" fmla="*/ 59 h 609"/>
                <a:gd name="T2" fmla="*/ 14 w 564"/>
                <a:gd name="T3" fmla="*/ 107 h 609"/>
                <a:gd name="T4" fmla="*/ 14 w 564"/>
                <a:gd name="T5" fmla="*/ 140 h 609"/>
                <a:gd name="T6" fmla="*/ 38 w 564"/>
                <a:gd name="T7" fmla="*/ 199 h 609"/>
                <a:gd name="T8" fmla="*/ 52 w 564"/>
                <a:gd name="T9" fmla="*/ 215 h 609"/>
                <a:gd name="T10" fmla="*/ 80 w 564"/>
                <a:gd name="T11" fmla="*/ 215 h 609"/>
                <a:gd name="T12" fmla="*/ 109 w 564"/>
                <a:gd name="T13" fmla="*/ 231 h 609"/>
                <a:gd name="T14" fmla="*/ 109 w 564"/>
                <a:gd name="T15" fmla="*/ 258 h 609"/>
                <a:gd name="T16" fmla="*/ 117 w 564"/>
                <a:gd name="T17" fmla="*/ 274 h 609"/>
                <a:gd name="T18" fmla="*/ 66 w 564"/>
                <a:gd name="T19" fmla="*/ 441 h 609"/>
                <a:gd name="T20" fmla="*/ 66 w 564"/>
                <a:gd name="T21" fmla="*/ 490 h 609"/>
                <a:gd name="T22" fmla="*/ 94 w 564"/>
                <a:gd name="T23" fmla="*/ 533 h 609"/>
                <a:gd name="T24" fmla="*/ 109 w 564"/>
                <a:gd name="T25" fmla="*/ 565 h 609"/>
                <a:gd name="T26" fmla="*/ 117 w 564"/>
                <a:gd name="T27" fmla="*/ 581 h 609"/>
                <a:gd name="T28" fmla="*/ 146 w 564"/>
                <a:gd name="T29" fmla="*/ 597 h 609"/>
                <a:gd name="T30" fmla="*/ 388 w 564"/>
                <a:gd name="T31" fmla="*/ 608 h 609"/>
                <a:gd name="T32" fmla="*/ 415 w 564"/>
                <a:gd name="T33" fmla="*/ 565 h 609"/>
                <a:gd name="T34" fmla="*/ 430 w 564"/>
                <a:gd name="T35" fmla="*/ 533 h 609"/>
                <a:gd name="T36" fmla="*/ 430 w 564"/>
                <a:gd name="T37" fmla="*/ 490 h 609"/>
                <a:gd name="T38" fmla="*/ 439 w 564"/>
                <a:gd name="T39" fmla="*/ 457 h 609"/>
                <a:gd name="T40" fmla="*/ 482 w 564"/>
                <a:gd name="T41" fmla="*/ 414 h 609"/>
                <a:gd name="T42" fmla="*/ 482 w 564"/>
                <a:gd name="T43" fmla="*/ 398 h 609"/>
                <a:gd name="T44" fmla="*/ 468 w 564"/>
                <a:gd name="T45" fmla="*/ 382 h 609"/>
                <a:gd name="T46" fmla="*/ 482 w 564"/>
                <a:gd name="T47" fmla="*/ 366 h 609"/>
                <a:gd name="T48" fmla="*/ 510 w 564"/>
                <a:gd name="T49" fmla="*/ 349 h 609"/>
                <a:gd name="T50" fmla="*/ 534 w 564"/>
                <a:gd name="T51" fmla="*/ 322 h 609"/>
                <a:gd name="T52" fmla="*/ 548 w 564"/>
                <a:gd name="T53" fmla="*/ 274 h 609"/>
                <a:gd name="T54" fmla="*/ 563 w 564"/>
                <a:gd name="T55" fmla="*/ 215 h 609"/>
                <a:gd name="T56" fmla="*/ 563 w 564"/>
                <a:gd name="T57" fmla="*/ 167 h 609"/>
                <a:gd name="T58" fmla="*/ 548 w 564"/>
                <a:gd name="T59" fmla="*/ 150 h 609"/>
                <a:gd name="T60" fmla="*/ 497 w 564"/>
                <a:gd name="T61" fmla="*/ 140 h 609"/>
                <a:gd name="T62" fmla="*/ 482 w 564"/>
                <a:gd name="T63" fmla="*/ 167 h 609"/>
                <a:gd name="T64" fmla="*/ 453 w 564"/>
                <a:gd name="T65" fmla="*/ 199 h 609"/>
                <a:gd name="T66" fmla="*/ 439 w 564"/>
                <a:gd name="T67" fmla="*/ 231 h 609"/>
                <a:gd name="T68" fmla="*/ 430 w 564"/>
                <a:gd name="T69" fmla="*/ 274 h 609"/>
                <a:gd name="T70" fmla="*/ 430 w 564"/>
                <a:gd name="T71" fmla="*/ 231 h 609"/>
                <a:gd name="T72" fmla="*/ 373 w 564"/>
                <a:gd name="T73" fmla="*/ 215 h 609"/>
                <a:gd name="T74" fmla="*/ 350 w 564"/>
                <a:gd name="T75" fmla="*/ 183 h 609"/>
                <a:gd name="T76" fmla="*/ 321 w 564"/>
                <a:gd name="T77" fmla="*/ 183 h 609"/>
                <a:gd name="T78" fmla="*/ 293 w 564"/>
                <a:gd name="T79" fmla="*/ 150 h 609"/>
                <a:gd name="T80" fmla="*/ 279 w 564"/>
                <a:gd name="T81" fmla="*/ 107 h 609"/>
                <a:gd name="T82" fmla="*/ 255 w 564"/>
                <a:gd name="T83" fmla="*/ 59 h 609"/>
                <a:gd name="T84" fmla="*/ 226 w 564"/>
                <a:gd name="T85" fmla="*/ 48 h 609"/>
                <a:gd name="T86" fmla="*/ 212 w 564"/>
                <a:gd name="T87" fmla="*/ 48 h 609"/>
                <a:gd name="T88" fmla="*/ 188 w 564"/>
                <a:gd name="T89" fmla="*/ 32 h 609"/>
                <a:gd name="T90" fmla="*/ 188 w 564"/>
                <a:gd name="T91" fmla="*/ 0 h 609"/>
                <a:gd name="T92" fmla="*/ 146 w 564"/>
                <a:gd name="T93" fmla="*/ 0 h 609"/>
                <a:gd name="T94" fmla="*/ 132 w 564"/>
                <a:gd name="T95" fmla="*/ 16 h 609"/>
                <a:gd name="T96" fmla="*/ 146 w 564"/>
                <a:gd name="T97" fmla="*/ 16 h 609"/>
                <a:gd name="T98" fmla="*/ 132 w 564"/>
                <a:gd name="T99" fmla="*/ 32 h 609"/>
                <a:gd name="T100" fmla="*/ 94 w 564"/>
                <a:gd name="T101" fmla="*/ 32 h 609"/>
                <a:gd name="T102" fmla="*/ 52 w 564"/>
                <a:gd name="T103" fmla="*/ 48 h 609"/>
                <a:gd name="T104" fmla="*/ 14 w 564"/>
                <a:gd name="T105" fmla="*/ 59 h 609"/>
                <a:gd name="T106" fmla="*/ 0 w 564"/>
                <a:gd name="T107" fmla="*/ 5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64" h="609">
                  <a:moveTo>
                    <a:pt x="0" y="59"/>
                  </a:moveTo>
                  <a:lnTo>
                    <a:pt x="14" y="107"/>
                  </a:lnTo>
                  <a:lnTo>
                    <a:pt x="14" y="140"/>
                  </a:lnTo>
                  <a:lnTo>
                    <a:pt x="38" y="199"/>
                  </a:lnTo>
                  <a:lnTo>
                    <a:pt x="52" y="215"/>
                  </a:lnTo>
                  <a:lnTo>
                    <a:pt x="80" y="215"/>
                  </a:lnTo>
                  <a:lnTo>
                    <a:pt x="109" y="231"/>
                  </a:lnTo>
                  <a:lnTo>
                    <a:pt x="109" y="258"/>
                  </a:lnTo>
                  <a:lnTo>
                    <a:pt x="117" y="274"/>
                  </a:lnTo>
                  <a:lnTo>
                    <a:pt x="66" y="441"/>
                  </a:lnTo>
                  <a:lnTo>
                    <a:pt x="66" y="490"/>
                  </a:lnTo>
                  <a:lnTo>
                    <a:pt x="94" y="533"/>
                  </a:lnTo>
                  <a:lnTo>
                    <a:pt x="109" y="565"/>
                  </a:lnTo>
                  <a:lnTo>
                    <a:pt x="117" y="581"/>
                  </a:lnTo>
                  <a:lnTo>
                    <a:pt x="146" y="597"/>
                  </a:lnTo>
                  <a:lnTo>
                    <a:pt x="388" y="608"/>
                  </a:lnTo>
                  <a:lnTo>
                    <a:pt x="415" y="565"/>
                  </a:lnTo>
                  <a:lnTo>
                    <a:pt x="430" y="533"/>
                  </a:lnTo>
                  <a:lnTo>
                    <a:pt x="430" y="490"/>
                  </a:lnTo>
                  <a:lnTo>
                    <a:pt x="439" y="457"/>
                  </a:lnTo>
                  <a:lnTo>
                    <a:pt x="482" y="414"/>
                  </a:lnTo>
                  <a:lnTo>
                    <a:pt x="482" y="398"/>
                  </a:lnTo>
                  <a:lnTo>
                    <a:pt x="468" y="382"/>
                  </a:lnTo>
                  <a:lnTo>
                    <a:pt x="482" y="366"/>
                  </a:lnTo>
                  <a:lnTo>
                    <a:pt x="510" y="349"/>
                  </a:lnTo>
                  <a:lnTo>
                    <a:pt x="534" y="322"/>
                  </a:lnTo>
                  <a:lnTo>
                    <a:pt x="548" y="274"/>
                  </a:lnTo>
                  <a:lnTo>
                    <a:pt x="563" y="215"/>
                  </a:lnTo>
                  <a:lnTo>
                    <a:pt x="563" y="167"/>
                  </a:lnTo>
                  <a:lnTo>
                    <a:pt x="548" y="150"/>
                  </a:lnTo>
                  <a:lnTo>
                    <a:pt x="497" y="140"/>
                  </a:lnTo>
                  <a:lnTo>
                    <a:pt x="482" y="167"/>
                  </a:lnTo>
                  <a:lnTo>
                    <a:pt x="453" y="199"/>
                  </a:lnTo>
                  <a:lnTo>
                    <a:pt x="439" y="231"/>
                  </a:lnTo>
                  <a:lnTo>
                    <a:pt x="430" y="274"/>
                  </a:lnTo>
                  <a:lnTo>
                    <a:pt x="430" y="231"/>
                  </a:lnTo>
                  <a:lnTo>
                    <a:pt x="373" y="215"/>
                  </a:lnTo>
                  <a:lnTo>
                    <a:pt x="350" y="183"/>
                  </a:lnTo>
                  <a:lnTo>
                    <a:pt x="321" y="183"/>
                  </a:lnTo>
                  <a:lnTo>
                    <a:pt x="293" y="150"/>
                  </a:lnTo>
                  <a:lnTo>
                    <a:pt x="279" y="107"/>
                  </a:lnTo>
                  <a:lnTo>
                    <a:pt x="255" y="59"/>
                  </a:lnTo>
                  <a:lnTo>
                    <a:pt x="226" y="48"/>
                  </a:lnTo>
                  <a:lnTo>
                    <a:pt x="212" y="48"/>
                  </a:lnTo>
                  <a:lnTo>
                    <a:pt x="188" y="32"/>
                  </a:lnTo>
                  <a:lnTo>
                    <a:pt x="188" y="0"/>
                  </a:lnTo>
                  <a:lnTo>
                    <a:pt x="146" y="0"/>
                  </a:lnTo>
                  <a:lnTo>
                    <a:pt x="132" y="16"/>
                  </a:lnTo>
                  <a:lnTo>
                    <a:pt x="146" y="16"/>
                  </a:lnTo>
                  <a:lnTo>
                    <a:pt x="132" y="32"/>
                  </a:lnTo>
                  <a:lnTo>
                    <a:pt x="94" y="32"/>
                  </a:lnTo>
                  <a:lnTo>
                    <a:pt x="52" y="48"/>
                  </a:lnTo>
                  <a:lnTo>
                    <a:pt x="14" y="59"/>
                  </a:lnTo>
                  <a:lnTo>
                    <a:pt x="0" y="59"/>
                  </a:lnTo>
                </a:path>
              </a:pathLst>
            </a:custGeom>
            <a:solidFill>
              <a:srgbClr val="60B5CC">
                <a:lumMod val="60000"/>
                <a:lumOff val="40000"/>
              </a:srgbClr>
            </a:solidFill>
            <a:ln>
              <a:noFill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4535956" y="1354632"/>
              <a:ext cx="2203593" cy="1837114"/>
            </a:xfrm>
            <a:custGeom>
              <a:avLst/>
              <a:gdLst>
                <a:gd name="T0" fmla="*/ 0 w 564"/>
                <a:gd name="T1" fmla="*/ 59 h 609"/>
                <a:gd name="T2" fmla="*/ 14 w 564"/>
                <a:gd name="T3" fmla="*/ 107 h 609"/>
                <a:gd name="T4" fmla="*/ 14 w 564"/>
                <a:gd name="T5" fmla="*/ 140 h 609"/>
                <a:gd name="T6" fmla="*/ 38 w 564"/>
                <a:gd name="T7" fmla="*/ 199 h 609"/>
                <a:gd name="T8" fmla="*/ 52 w 564"/>
                <a:gd name="T9" fmla="*/ 215 h 609"/>
                <a:gd name="T10" fmla="*/ 80 w 564"/>
                <a:gd name="T11" fmla="*/ 215 h 609"/>
                <a:gd name="T12" fmla="*/ 109 w 564"/>
                <a:gd name="T13" fmla="*/ 231 h 609"/>
                <a:gd name="T14" fmla="*/ 109 w 564"/>
                <a:gd name="T15" fmla="*/ 258 h 609"/>
                <a:gd name="T16" fmla="*/ 117 w 564"/>
                <a:gd name="T17" fmla="*/ 274 h 609"/>
                <a:gd name="T18" fmla="*/ 66 w 564"/>
                <a:gd name="T19" fmla="*/ 441 h 609"/>
                <a:gd name="T20" fmla="*/ 66 w 564"/>
                <a:gd name="T21" fmla="*/ 490 h 609"/>
                <a:gd name="T22" fmla="*/ 94 w 564"/>
                <a:gd name="T23" fmla="*/ 533 h 609"/>
                <a:gd name="T24" fmla="*/ 109 w 564"/>
                <a:gd name="T25" fmla="*/ 565 h 609"/>
                <a:gd name="T26" fmla="*/ 117 w 564"/>
                <a:gd name="T27" fmla="*/ 581 h 609"/>
                <a:gd name="T28" fmla="*/ 146 w 564"/>
                <a:gd name="T29" fmla="*/ 597 h 609"/>
                <a:gd name="T30" fmla="*/ 388 w 564"/>
                <a:gd name="T31" fmla="*/ 608 h 609"/>
                <a:gd name="T32" fmla="*/ 415 w 564"/>
                <a:gd name="T33" fmla="*/ 565 h 609"/>
                <a:gd name="T34" fmla="*/ 430 w 564"/>
                <a:gd name="T35" fmla="*/ 533 h 609"/>
                <a:gd name="T36" fmla="*/ 430 w 564"/>
                <a:gd name="T37" fmla="*/ 490 h 609"/>
                <a:gd name="T38" fmla="*/ 439 w 564"/>
                <a:gd name="T39" fmla="*/ 457 h 609"/>
                <a:gd name="T40" fmla="*/ 482 w 564"/>
                <a:gd name="T41" fmla="*/ 414 h 609"/>
                <a:gd name="T42" fmla="*/ 482 w 564"/>
                <a:gd name="T43" fmla="*/ 398 h 609"/>
                <a:gd name="T44" fmla="*/ 468 w 564"/>
                <a:gd name="T45" fmla="*/ 382 h 609"/>
                <a:gd name="T46" fmla="*/ 482 w 564"/>
                <a:gd name="T47" fmla="*/ 366 h 609"/>
                <a:gd name="T48" fmla="*/ 510 w 564"/>
                <a:gd name="T49" fmla="*/ 349 h 609"/>
                <a:gd name="T50" fmla="*/ 534 w 564"/>
                <a:gd name="T51" fmla="*/ 322 h 609"/>
                <a:gd name="T52" fmla="*/ 548 w 564"/>
                <a:gd name="T53" fmla="*/ 274 h 609"/>
                <a:gd name="T54" fmla="*/ 563 w 564"/>
                <a:gd name="T55" fmla="*/ 215 h 609"/>
                <a:gd name="T56" fmla="*/ 563 w 564"/>
                <a:gd name="T57" fmla="*/ 167 h 609"/>
                <a:gd name="T58" fmla="*/ 548 w 564"/>
                <a:gd name="T59" fmla="*/ 150 h 609"/>
                <a:gd name="T60" fmla="*/ 497 w 564"/>
                <a:gd name="T61" fmla="*/ 140 h 609"/>
                <a:gd name="T62" fmla="*/ 482 w 564"/>
                <a:gd name="T63" fmla="*/ 167 h 609"/>
                <a:gd name="T64" fmla="*/ 453 w 564"/>
                <a:gd name="T65" fmla="*/ 199 h 609"/>
                <a:gd name="T66" fmla="*/ 439 w 564"/>
                <a:gd name="T67" fmla="*/ 231 h 609"/>
                <a:gd name="T68" fmla="*/ 430 w 564"/>
                <a:gd name="T69" fmla="*/ 274 h 609"/>
                <a:gd name="T70" fmla="*/ 430 w 564"/>
                <a:gd name="T71" fmla="*/ 231 h 609"/>
                <a:gd name="T72" fmla="*/ 373 w 564"/>
                <a:gd name="T73" fmla="*/ 215 h 609"/>
                <a:gd name="T74" fmla="*/ 350 w 564"/>
                <a:gd name="T75" fmla="*/ 183 h 609"/>
                <a:gd name="T76" fmla="*/ 321 w 564"/>
                <a:gd name="T77" fmla="*/ 183 h 609"/>
                <a:gd name="T78" fmla="*/ 293 w 564"/>
                <a:gd name="T79" fmla="*/ 150 h 609"/>
                <a:gd name="T80" fmla="*/ 279 w 564"/>
                <a:gd name="T81" fmla="*/ 107 h 609"/>
                <a:gd name="T82" fmla="*/ 255 w 564"/>
                <a:gd name="T83" fmla="*/ 59 h 609"/>
                <a:gd name="T84" fmla="*/ 226 w 564"/>
                <a:gd name="T85" fmla="*/ 48 h 609"/>
                <a:gd name="T86" fmla="*/ 212 w 564"/>
                <a:gd name="T87" fmla="*/ 48 h 609"/>
                <a:gd name="T88" fmla="*/ 188 w 564"/>
                <a:gd name="T89" fmla="*/ 32 h 609"/>
                <a:gd name="T90" fmla="*/ 188 w 564"/>
                <a:gd name="T91" fmla="*/ 0 h 609"/>
                <a:gd name="T92" fmla="*/ 146 w 564"/>
                <a:gd name="T93" fmla="*/ 0 h 609"/>
                <a:gd name="T94" fmla="*/ 132 w 564"/>
                <a:gd name="T95" fmla="*/ 16 h 609"/>
                <a:gd name="T96" fmla="*/ 146 w 564"/>
                <a:gd name="T97" fmla="*/ 16 h 609"/>
                <a:gd name="T98" fmla="*/ 132 w 564"/>
                <a:gd name="T99" fmla="*/ 32 h 609"/>
                <a:gd name="T100" fmla="*/ 94 w 564"/>
                <a:gd name="T101" fmla="*/ 32 h 609"/>
                <a:gd name="T102" fmla="*/ 52 w 564"/>
                <a:gd name="T103" fmla="*/ 48 h 609"/>
                <a:gd name="T104" fmla="*/ 14 w 564"/>
                <a:gd name="T105" fmla="*/ 59 h 609"/>
                <a:gd name="T106" fmla="*/ 0 w 564"/>
                <a:gd name="T107" fmla="*/ 5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64" h="609">
                  <a:moveTo>
                    <a:pt x="0" y="59"/>
                  </a:moveTo>
                  <a:lnTo>
                    <a:pt x="14" y="107"/>
                  </a:lnTo>
                  <a:lnTo>
                    <a:pt x="14" y="140"/>
                  </a:lnTo>
                  <a:lnTo>
                    <a:pt x="38" y="199"/>
                  </a:lnTo>
                  <a:lnTo>
                    <a:pt x="52" y="215"/>
                  </a:lnTo>
                  <a:lnTo>
                    <a:pt x="80" y="215"/>
                  </a:lnTo>
                  <a:lnTo>
                    <a:pt x="109" y="231"/>
                  </a:lnTo>
                  <a:lnTo>
                    <a:pt x="109" y="258"/>
                  </a:lnTo>
                  <a:lnTo>
                    <a:pt x="117" y="274"/>
                  </a:lnTo>
                  <a:lnTo>
                    <a:pt x="66" y="441"/>
                  </a:lnTo>
                  <a:lnTo>
                    <a:pt x="66" y="490"/>
                  </a:lnTo>
                  <a:lnTo>
                    <a:pt x="94" y="533"/>
                  </a:lnTo>
                  <a:lnTo>
                    <a:pt x="109" y="565"/>
                  </a:lnTo>
                  <a:lnTo>
                    <a:pt x="117" y="581"/>
                  </a:lnTo>
                  <a:lnTo>
                    <a:pt x="146" y="597"/>
                  </a:lnTo>
                  <a:lnTo>
                    <a:pt x="388" y="608"/>
                  </a:lnTo>
                  <a:lnTo>
                    <a:pt x="415" y="565"/>
                  </a:lnTo>
                  <a:lnTo>
                    <a:pt x="430" y="533"/>
                  </a:lnTo>
                  <a:lnTo>
                    <a:pt x="430" y="490"/>
                  </a:lnTo>
                  <a:lnTo>
                    <a:pt x="439" y="457"/>
                  </a:lnTo>
                  <a:lnTo>
                    <a:pt x="482" y="414"/>
                  </a:lnTo>
                  <a:lnTo>
                    <a:pt x="482" y="398"/>
                  </a:lnTo>
                  <a:lnTo>
                    <a:pt x="468" y="382"/>
                  </a:lnTo>
                  <a:lnTo>
                    <a:pt x="482" y="366"/>
                  </a:lnTo>
                  <a:lnTo>
                    <a:pt x="510" y="349"/>
                  </a:lnTo>
                  <a:lnTo>
                    <a:pt x="534" y="322"/>
                  </a:lnTo>
                  <a:lnTo>
                    <a:pt x="548" y="274"/>
                  </a:lnTo>
                  <a:lnTo>
                    <a:pt x="563" y="215"/>
                  </a:lnTo>
                  <a:lnTo>
                    <a:pt x="563" y="167"/>
                  </a:lnTo>
                  <a:lnTo>
                    <a:pt x="548" y="150"/>
                  </a:lnTo>
                  <a:lnTo>
                    <a:pt x="497" y="140"/>
                  </a:lnTo>
                  <a:lnTo>
                    <a:pt x="482" y="167"/>
                  </a:lnTo>
                  <a:lnTo>
                    <a:pt x="453" y="199"/>
                  </a:lnTo>
                  <a:lnTo>
                    <a:pt x="439" y="231"/>
                  </a:lnTo>
                  <a:lnTo>
                    <a:pt x="430" y="274"/>
                  </a:lnTo>
                  <a:lnTo>
                    <a:pt x="430" y="231"/>
                  </a:lnTo>
                  <a:lnTo>
                    <a:pt x="373" y="215"/>
                  </a:lnTo>
                  <a:lnTo>
                    <a:pt x="350" y="183"/>
                  </a:lnTo>
                  <a:lnTo>
                    <a:pt x="321" y="183"/>
                  </a:lnTo>
                  <a:lnTo>
                    <a:pt x="293" y="150"/>
                  </a:lnTo>
                  <a:lnTo>
                    <a:pt x="279" y="107"/>
                  </a:lnTo>
                  <a:lnTo>
                    <a:pt x="255" y="59"/>
                  </a:lnTo>
                  <a:lnTo>
                    <a:pt x="226" y="48"/>
                  </a:lnTo>
                  <a:lnTo>
                    <a:pt x="212" y="48"/>
                  </a:lnTo>
                  <a:lnTo>
                    <a:pt x="188" y="32"/>
                  </a:lnTo>
                  <a:lnTo>
                    <a:pt x="188" y="0"/>
                  </a:lnTo>
                  <a:lnTo>
                    <a:pt x="146" y="0"/>
                  </a:lnTo>
                  <a:lnTo>
                    <a:pt x="132" y="16"/>
                  </a:lnTo>
                  <a:lnTo>
                    <a:pt x="146" y="16"/>
                  </a:lnTo>
                  <a:lnTo>
                    <a:pt x="132" y="32"/>
                  </a:lnTo>
                  <a:lnTo>
                    <a:pt x="94" y="32"/>
                  </a:lnTo>
                  <a:lnTo>
                    <a:pt x="52" y="48"/>
                  </a:lnTo>
                  <a:lnTo>
                    <a:pt x="14" y="59"/>
                  </a:lnTo>
                  <a:lnTo>
                    <a:pt x="0" y="5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5267036" y="1117585"/>
              <a:ext cx="840845" cy="786357"/>
            </a:xfrm>
            <a:custGeom>
              <a:avLst/>
              <a:gdLst>
                <a:gd name="T0" fmla="*/ 161 w 215"/>
                <a:gd name="T1" fmla="*/ 259 h 260"/>
                <a:gd name="T2" fmla="*/ 133 w 215"/>
                <a:gd name="T3" fmla="*/ 259 h 260"/>
                <a:gd name="T4" fmla="*/ 104 w 215"/>
                <a:gd name="T5" fmla="*/ 226 h 260"/>
                <a:gd name="T6" fmla="*/ 89 w 215"/>
                <a:gd name="T7" fmla="*/ 183 h 260"/>
                <a:gd name="T8" fmla="*/ 66 w 215"/>
                <a:gd name="T9" fmla="*/ 134 h 260"/>
                <a:gd name="T10" fmla="*/ 38 w 215"/>
                <a:gd name="T11" fmla="*/ 124 h 260"/>
                <a:gd name="T12" fmla="*/ 23 w 215"/>
                <a:gd name="T13" fmla="*/ 124 h 260"/>
                <a:gd name="T14" fmla="*/ 0 w 215"/>
                <a:gd name="T15" fmla="*/ 107 h 260"/>
                <a:gd name="T16" fmla="*/ 0 w 215"/>
                <a:gd name="T17" fmla="*/ 75 h 260"/>
                <a:gd name="T18" fmla="*/ 38 w 215"/>
                <a:gd name="T19" fmla="*/ 91 h 260"/>
                <a:gd name="T20" fmla="*/ 80 w 215"/>
                <a:gd name="T21" fmla="*/ 91 h 260"/>
                <a:gd name="T22" fmla="*/ 118 w 215"/>
                <a:gd name="T23" fmla="*/ 59 h 260"/>
                <a:gd name="T24" fmla="*/ 147 w 215"/>
                <a:gd name="T25" fmla="*/ 16 h 260"/>
                <a:gd name="T26" fmla="*/ 161 w 215"/>
                <a:gd name="T27" fmla="*/ 0 h 260"/>
                <a:gd name="T28" fmla="*/ 171 w 215"/>
                <a:gd name="T29" fmla="*/ 0 h 260"/>
                <a:gd name="T30" fmla="*/ 171 w 215"/>
                <a:gd name="T31" fmla="*/ 43 h 260"/>
                <a:gd name="T32" fmla="*/ 185 w 215"/>
                <a:gd name="T33" fmla="*/ 91 h 260"/>
                <a:gd name="T34" fmla="*/ 199 w 215"/>
                <a:gd name="T35" fmla="*/ 124 h 260"/>
                <a:gd name="T36" fmla="*/ 214 w 215"/>
                <a:gd name="T37" fmla="*/ 134 h 260"/>
                <a:gd name="T38" fmla="*/ 214 w 215"/>
                <a:gd name="T39" fmla="*/ 151 h 260"/>
                <a:gd name="T40" fmla="*/ 199 w 215"/>
                <a:gd name="T41" fmla="*/ 167 h 260"/>
                <a:gd name="T42" fmla="*/ 171 w 215"/>
                <a:gd name="T43" fmla="*/ 199 h 260"/>
                <a:gd name="T44" fmla="*/ 161 w 215"/>
                <a:gd name="T45" fmla="*/ 242 h 260"/>
                <a:gd name="T46" fmla="*/ 161 w 215"/>
                <a:gd name="T47" fmla="*/ 259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5" h="260">
                  <a:moveTo>
                    <a:pt x="161" y="259"/>
                  </a:moveTo>
                  <a:lnTo>
                    <a:pt x="133" y="259"/>
                  </a:lnTo>
                  <a:lnTo>
                    <a:pt x="104" y="226"/>
                  </a:lnTo>
                  <a:lnTo>
                    <a:pt x="89" y="183"/>
                  </a:lnTo>
                  <a:lnTo>
                    <a:pt x="66" y="134"/>
                  </a:lnTo>
                  <a:lnTo>
                    <a:pt x="38" y="124"/>
                  </a:lnTo>
                  <a:lnTo>
                    <a:pt x="23" y="124"/>
                  </a:lnTo>
                  <a:lnTo>
                    <a:pt x="0" y="107"/>
                  </a:lnTo>
                  <a:lnTo>
                    <a:pt x="0" y="75"/>
                  </a:lnTo>
                  <a:lnTo>
                    <a:pt x="38" y="91"/>
                  </a:lnTo>
                  <a:lnTo>
                    <a:pt x="80" y="91"/>
                  </a:lnTo>
                  <a:lnTo>
                    <a:pt x="118" y="59"/>
                  </a:lnTo>
                  <a:lnTo>
                    <a:pt x="147" y="16"/>
                  </a:lnTo>
                  <a:lnTo>
                    <a:pt x="161" y="0"/>
                  </a:lnTo>
                  <a:lnTo>
                    <a:pt x="171" y="0"/>
                  </a:lnTo>
                  <a:lnTo>
                    <a:pt x="171" y="43"/>
                  </a:lnTo>
                  <a:lnTo>
                    <a:pt x="185" y="91"/>
                  </a:lnTo>
                  <a:lnTo>
                    <a:pt x="199" y="124"/>
                  </a:lnTo>
                  <a:lnTo>
                    <a:pt x="214" y="134"/>
                  </a:lnTo>
                  <a:lnTo>
                    <a:pt x="214" y="151"/>
                  </a:lnTo>
                  <a:lnTo>
                    <a:pt x="199" y="167"/>
                  </a:lnTo>
                  <a:lnTo>
                    <a:pt x="171" y="199"/>
                  </a:lnTo>
                  <a:lnTo>
                    <a:pt x="161" y="242"/>
                  </a:lnTo>
                  <a:lnTo>
                    <a:pt x="161" y="259"/>
                  </a:lnTo>
                </a:path>
              </a:pathLst>
            </a:custGeom>
            <a:noFill/>
            <a:ln>
              <a:noFill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5267036" y="1117585"/>
              <a:ext cx="840845" cy="786357"/>
            </a:xfrm>
            <a:custGeom>
              <a:avLst/>
              <a:gdLst>
                <a:gd name="T0" fmla="*/ 161 w 215"/>
                <a:gd name="T1" fmla="*/ 259 h 260"/>
                <a:gd name="T2" fmla="*/ 133 w 215"/>
                <a:gd name="T3" fmla="*/ 259 h 260"/>
                <a:gd name="T4" fmla="*/ 104 w 215"/>
                <a:gd name="T5" fmla="*/ 226 h 260"/>
                <a:gd name="T6" fmla="*/ 89 w 215"/>
                <a:gd name="T7" fmla="*/ 183 h 260"/>
                <a:gd name="T8" fmla="*/ 66 w 215"/>
                <a:gd name="T9" fmla="*/ 134 h 260"/>
                <a:gd name="T10" fmla="*/ 38 w 215"/>
                <a:gd name="T11" fmla="*/ 124 h 260"/>
                <a:gd name="T12" fmla="*/ 23 w 215"/>
                <a:gd name="T13" fmla="*/ 124 h 260"/>
                <a:gd name="T14" fmla="*/ 0 w 215"/>
                <a:gd name="T15" fmla="*/ 107 h 260"/>
                <a:gd name="T16" fmla="*/ 0 w 215"/>
                <a:gd name="T17" fmla="*/ 75 h 260"/>
                <a:gd name="T18" fmla="*/ 38 w 215"/>
                <a:gd name="T19" fmla="*/ 91 h 260"/>
                <a:gd name="T20" fmla="*/ 80 w 215"/>
                <a:gd name="T21" fmla="*/ 91 h 260"/>
                <a:gd name="T22" fmla="*/ 118 w 215"/>
                <a:gd name="T23" fmla="*/ 59 h 260"/>
                <a:gd name="T24" fmla="*/ 147 w 215"/>
                <a:gd name="T25" fmla="*/ 16 h 260"/>
                <a:gd name="T26" fmla="*/ 161 w 215"/>
                <a:gd name="T27" fmla="*/ 0 h 260"/>
                <a:gd name="T28" fmla="*/ 171 w 215"/>
                <a:gd name="T29" fmla="*/ 0 h 260"/>
                <a:gd name="T30" fmla="*/ 171 w 215"/>
                <a:gd name="T31" fmla="*/ 43 h 260"/>
                <a:gd name="T32" fmla="*/ 185 w 215"/>
                <a:gd name="T33" fmla="*/ 91 h 260"/>
                <a:gd name="T34" fmla="*/ 199 w 215"/>
                <a:gd name="T35" fmla="*/ 124 h 260"/>
                <a:gd name="T36" fmla="*/ 214 w 215"/>
                <a:gd name="T37" fmla="*/ 134 h 260"/>
                <a:gd name="T38" fmla="*/ 214 w 215"/>
                <a:gd name="T39" fmla="*/ 151 h 260"/>
                <a:gd name="T40" fmla="*/ 199 w 215"/>
                <a:gd name="T41" fmla="*/ 167 h 260"/>
                <a:gd name="T42" fmla="*/ 171 w 215"/>
                <a:gd name="T43" fmla="*/ 199 h 260"/>
                <a:gd name="T44" fmla="*/ 161 w 215"/>
                <a:gd name="T45" fmla="*/ 242 h 260"/>
                <a:gd name="T46" fmla="*/ 161 w 215"/>
                <a:gd name="T47" fmla="*/ 259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5" h="260">
                  <a:moveTo>
                    <a:pt x="161" y="259"/>
                  </a:moveTo>
                  <a:lnTo>
                    <a:pt x="133" y="259"/>
                  </a:lnTo>
                  <a:lnTo>
                    <a:pt x="104" y="226"/>
                  </a:lnTo>
                  <a:lnTo>
                    <a:pt x="89" y="183"/>
                  </a:lnTo>
                  <a:lnTo>
                    <a:pt x="66" y="134"/>
                  </a:lnTo>
                  <a:lnTo>
                    <a:pt x="38" y="124"/>
                  </a:lnTo>
                  <a:lnTo>
                    <a:pt x="23" y="124"/>
                  </a:lnTo>
                  <a:lnTo>
                    <a:pt x="0" y="107"/>
                  </a:lnTo>
                  <a:lnTo>
                    <a:pt x="0" y="75"/>
                  </a:lnTo>
                  <a:lnTo>
                    <a:pt x="38" y="91"/>
                  </a:lnTo>
                  <a:lnTo>
                    <a:pt x="80" y="91"/>
                  </a:lnTo>
                  <a:lnTo>
                    <a:pt x="118" y="59"/>
                  </a:lnTo>
                  <a:lnTo>
                    <a:pt x="147" y="16"/>
                  </a:lnTo>
                  <a:lnTo>
                    <a:pt x="161" y="0"/>
                  </a:lnTo>
                  <a:lnTo>
                    <a:pt x="171" y="0"/>
                  </a:lnTo>
                  <a:lnTo>
                    <a:pt x="171" y="43"/>
                  </a:lnTo>
                  <a:lnTo>
                    <a:pt x="185" y="91"/>
                  </a:lnTo>
                  <a:lnTo>
                    <a:pt x="199" y="124"/>
                  </a:lnTo>
                  <a:lnTo>
                    <a:pt x="214" y="134"/>
                  </a:lnTo>
                  <a:lnTo>
                    <a:pt x="214" y="151"/>
                  </a:lnTo>
                  <a:lnTo>
                    <a:pt x="199" y="167"/>
                  </a:lnTo>
                  <a:lnTo>
                    <a:pt x="171" y="199"/>
                  </a:lnTo>
                  <a:lnTo>
                    <a:pt x="161" y="242"/>
                  </a:lnTo>
                  <a:lnTo>
                    <a:pt x="161" y="259"/>
                  </a:lnTo>
                </a:path>
              </a:pathLst>
            </a:custGeom>
            <a:solidFill>
              <a:srgbClr val="F0AD00">
                <a:lumMod val="40000"/>
                <a:lumOff val="60000"/>
              </a:srgbClr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3639194" y="946637"/>
              <a:ext cx="950610" cy="1009730"/>
            </a:xfrm>
            <a:custGeom>
              <a:avLst/>
              <a:gdLst>
                <a:gd name="T0" fmla="*/ 242 w 243"/>
                <a:gd name="T1" fmla="*/ 274 h 335"/>
                <a:gd name="T2" fmla="*/ 199 w 243"/>
                <a:gd name="T3" fmla="*/ 274 h 335"/>
                <a:gd name="T4" fmla="*/ 185 w 243"/>
                <a:gd name="T5" fmla="*/ 285 h 335"/>
                <a:gd name="T6" fmla="*/ 185 w 243"/>
                <a:gd name="T7" fmla="*/ 301 h 335"/>
                <a:gd name="T8" fmla="*/ 170 w 243"/>
                <a:gd name="T9" fmla="*/ 317 h 335"/>
                <a:gd name="T10" fmla="*/ 161 w 243"/>
                <a:gd name="T11" fmla="*/ 317 h 335"/>
                <a:gd name="T12" fmla="*/ 147 w 243"/>
                <a:gd name="T13" fmla="*/ 301 h 335"/>
                <a:gd name="T14" fmla="*/ 132 w 243"/>
                <a:gd name="T15" fmla="*/ 301 h 335"/>
                <a:gd name="T16" fmla="*/ 118 w 243"/>
                <a:gd name="T17" fmla="*/ 334 h 335"/>
                <a:gd name="T18" fmla="*/ 90 w 243"/>
                <a:gd name="T19" fmla="*/ 317 h 335"/>
                <a:gd name="T20" fmla="*/ 80 w 243"/>
                <a:gd name="T21" fmla="*/ 301 h 335"/>
                <a:gd name="T22" fmla="*/ 90 w 243"/>
                <a:gd name="T23" fmla="*/ 285 h 335"/>
                <a:gd name="T24" fmla="*/ 90 w 243"/>
                <a:gd name="T25" fmla="*/ 242 h 335"/>
                <a:gd name="T26" fmla="*/ 80 w 243"/>
                <a:gd name="T27" fmla="*/ 209 h 335"/>
                <a:gd name="T28" fmla="*/ 80 w 243"/>
                <a:gd name="T29" fmla="*/ 182 h 335"/>
                <a:gd name="T30" fmla="*/ 66 w 243"/>
                <a:gd name="T31" fmla="*/ 166 h 335"/>
                <a:gd name="T32" fmla="*/ 38 w 243"/>
                <a:gd name="T33" fmla="*/ 150 h 335"/>
                <a:gd name="T34" fmla="*/ 23 w 243"/>
                <a:gd name="T35" fmla="*/ 118 h 335"/>
                <a:gd name="T36" fmla="*/ 23 w 243"/>
                <a:gd name="T37" fmla="*/ 91 h 335"/>
                <a:gd name="T38" fmla="*/ 0 w 243"/>
                <a:gd name="T39" fmla="*/ 74 h 335"/>
                <a:gd name="T40" fmla="*/ 9 w 243"/>
                <a:gd name="T41" fmla="*/ 58 h 335"/>
                <a:gd name="T42" fmla="*/ 66 w 243"/>
                <a:gd name="T43" fmla="*/ 74 h 335"/>
                <a:gd name="T44" fmla="*/ 80 w 243"/>
                <a:gd name="T45" fmla="*/ 74 h 335"/>
                <a:gd name="T46" fmla="*/ 90 w 243"/>
                <a:gd name="T47" fmla="*/ 91 h 335"/>
                <a:gd name="T48" fmla="*/ 104 w 243"/>
                <a:gd name="T49" fmla="*/ 58 h 335"/>
                <a:gd name="T50" fmla="*/ 161 w 243"/>
                <a:gd name="T51" fmla="*/ 26 h 335"/>
                <a:gd name="T52" fmla="*/ 161 w 243"/>
                <a:gd name="T53" fmla="*/ 0 h 335"/>
                <a:gd name="T54" fmla="*/ 185 w 243"/>
                <a:gd name="T55" fmla="*/ 10 h 335"/>
                <a:gd name="T56" fmla="*/ 185 w 243"/>
                <a:gd name="T57" fmla="*/ 42 h 335"/>
                <a:gd name="T58" fmla="*/ 199 w 243"/>
                <a:gd name="T59" fmla="*/ 42 h 335"/>
                <a:gd name="T60" fmla="*/ 213 w 243"/>
                <a:gd name="T61" fmla="*/ 74 h 335"/>
                <a:gd name="T62" fmla="*/ 199 w 243"/>
                <a:gd name="T63" fmla="*/ 118 h 335"/>
                <a:gd name="T64" fmla="*/ 213 w 243"/>
                <a:gd name="T65" fmla="*/ 182 h 335"/>
                <a:gd name="T66" fmla="*/ 227 w 243"/>
                <a:gd name="T67" fmla="*/ 193 h 335"/>
                <a:gd name="T68" fmla="*/ 242 w 243"/>
                <a:gd name="T69" fmla="*/ 242 h 335"/>
                <a:gd name="T70" fmla="*/ 242 w 243"/>
                <a:gd name="T71" fmla="*/ 274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3" h="335">
                  <a:moveTo>
                    <a:pt x="242" y="274"/>
                  </a:moveTo>
                  <a:lnTo>
                    <a:pt x="199" y="274"/>
                  </a:lnTo>
                  <a:lnTo>
                    <a:pt x="185" y="285"/>
                  </a:lnTo>
                  <a:lnTo>
                    <a:pt x="185" y="301"/>
                  </a:lnTo>
                  <a:lnTo>
                    <a:pt x="170" y="317"/>
                  </a:lnTo>
                  <a:lnTo>
                    <a:pt x="161" y="317"/>
                  </a:lnTo>
                  <a:lnTo>
                    <a:pt x="147" y="301"/>
                  </a:lnTo>
                  <a:lnTo>
                    <a:pt x="132" y="301"/>
                  </a:lnTo>
                  <a:lnTo>
                    <a:pt x="118" y="334"/>
                  </a:lnTo>
                  <a:lnTo>
                    <a:pt x="90" y="317"/>
                  </a:lnTo>
                  <a:lnTo>
                    <a:pt x="80" y="301"/>
                  </a:lnTo>
                  <a:lnTo>
                    <a:pt x="90" y="285"/>
                  </a:lnTo>
                  <a:lnTo>
                    <a:pt x="90" y="242"/>
                  </a:lnTo>
                  <a:lnTo>
                    <a:pt x="80" y="209"/>
                  </a:lnTo>
                  <a:lnTo>
                    <a:pt x="80" y="182"/>
                  </a:lnTo>
                  <a:lnTo>
                    <a:pt x="66" y="166"/>
                  </a:lnTo>
                  <a:lnTo>
                    <a:pt x="38" y="150"/>
                  </a:lnTo>
                  <a:lnTo>
                    <a:pt x="23" y="118"/>
                  </a:lnTo>
                  <a:lnTo>
                    <a:pt x="23" y="91"/>
                  </a:lnTo>
                  <a:lnTo>
                    <a:pt x="0" y="74"/>
                  </a:lnTo>
                  <a:lnTo>
                    <a:pt x="9" y="58"/>
                  </a:lnTo>
                  <a:lnTo>
                    <a:pt x="66" y="74"/>
                  </a:lnTo>
                  <a:lnTo>
                    <a:pt x="80" y="74"/>
                  </a:lnTo>
                  <a:lnTo>
                    <a:pt x="90" y="91"/>
                  </a:lnTo>
                  <a:lnTo>
                    <a:pt x="104" y="58"/>
                  </a:lnTo>
                  <a:lnTo>
                    <a:pt x="161" y="26"/>
                  </a:lnTo>
                  <a:lnTo>
                    <a:pt x="161" y="0"/>
                  </a:lnTo>
                  <a:lnTo>
                    <a:pt x="185" y="10"/>
                  </a:lnTo>
                  <a:lnTo>
                    <a:pt x="185" y="42"/>
                  </a:lnTo>
                  <a:lnTo>
                    <a:pt x="199" y="42"/>
                  </a:lnTo>
                  <a:lnTo>
                    <a:pt x="213" y="74"/>
                  </a:lnTo>
                  <a:lnTo>
                    <a:pt x="199" y="118"/>
                  </a:lnTo>
                  <a:lnTo>
                    <a:pt x="213" y="182"/>
                  </a:lnTo>
                  <a:lnTo>
                    <a:pt x="227" y="193"/>
                  </a:lnTo>
                  <a:lnTo>
                    <a:pt x="242" y="242"/>
                  </a:lnTo>
                  <a:lnTo>
                    <a:pt x="242" y="274"/>
                  </a:lnTo>
                </a:path>
              </a:pathLst>
            </a:custGeom>
            <a:noFill/>
            <a:ln>
              <a:noFill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Freeform 52"/>
            <p:cNvSpPr>
              <a:spLocks/>
            </p:cNvSpPr>
            <p:nvPr/>
          </p:nvSpPr>
          <p:spPr bwMode="auto">
            <a:xfrm>
              <a:off x="2214314" y="1443524"/>
              <a:ext cx="2791770" cy="1898656"/>
            </a:xfrm>
            <a:custGeom>
              <a:avLst/>
              <a:gdLst>
                <a:gd name="T0" fmla="*/ 446 w 714"/>
                <a:gd name="T1" fmla="*/ 16 h 629"/>
                <a:gd name="T2" fmla="*/ 456 w 714"/>
                <a:gd name="T3" fmla="*/ 75 h 629"/>
                <a:gd name="T4" fmla="*/ 446 w 714"/>
                <a:gd name="T5" fmla="*/ 135 h 629"/>
                <a:gd name="T6" fmla="*/ 485 w 714"/>
                <a:gd name="T7" fmla="*/ 168 h 629"/>
                <a:gd name="T8" fmla="*/ 514 w 714"/>
                <a:gd name="T9" fmla="*/ 135 h 629"/>
                <a:gd name="T10" fmla="*/ 537 w 714"/>
                <a:gd name="T11" fmla="*/ 151 h 629"/>
                <a:gd name="T12" fmla="*/ 551 w 714"/>
                <a:gd name="T13" fmla="*/ 119 h 629"/>
                <a:gd name="T14" fmla="*/ 609 w 714"/>
                <a:gd name="T15" fmla="*/ 108 h 629"/>
                <a:gd name="T16" fmla="*/ 647 w 714"/>
                <a:gd name="T17" fmla="*/ 184 h 629"/>
                <a:gd name="T18" fmla="*/ 704 w 714"/>
                <a:gd name="T19" fmla="*/ 200 h 629"/>
                <a:gd name="T20" fmla="*/ 713 w 714"/>
                <a:gd name="T21" fmla="*/ 243 h 629"/>
                <a:gd name="T22" fmla="*/ 660 w 714"/>
                <a:gd name="T23" fmla="*/ 487 h 629"/>
                <a:gd name="T24" fmla="*/ 647 w 714"/>
                <a:gd name="T25" fmla="*/ 552 h 629"/>
                <a:gd name="T26" fmla="*/ 514 w 714"/>
                <a:gd name="T27" fmla="*/ 552 h 629"/>
                <a:gd name="T28" fmla="*/ 485 w 714"/>
                <a:gd name="T29" fmla="*/ 568 h 629"/>
                <a:gd name="T30" fmla="*/ 470 w 714"/>
                <a:gd name="T31" fmla="*/ 520 h 629"/>
                <a:gd name="T32" fmla="*/ 432 w 714"/>
                <a:gd name="T33" fmla="*/ 503 h 629"/>
                <a:gd name="T34" fmla="*/ 404 w 714"/>
                <a:gd name="T35" fmla="*/ 536 h 629"/>
                <a:gd name="T36" fmla="*/ 366 w 714"/>
                <a:gd name="T37" fmla="*/ 568 h 629"/>
                <a:gd name="T38" fmla="*/ 322 w 714"/>
                <a:gd name="T39" fmla="*/ 595 h 629"/>
                <a:gd name="T40" fmla="*/ 242 w 714"/>
                <a:gd name="T41" fmla="*/ 611 h 629"/>
                <a:gd name="T42" fmla="*/ 147 w 714"/>
                <a:gd name="T43" fmla="*/ 552 h 629"/>
                <a:gd name="T44" fmla="*/ 66 w 714"/>
                <a:gd name="T45" fmla="*/ 536 h 629"/>
                <a:gd name="T46" fmla="*/ 0 w 714"/>
                <a:gd name="T47" fmla="*/ 503 h 629"/>
                <a:gd name="T48" fmla="*/ 28 w 714"/>
                <a:gd name="T49" fmla="*/ 460 h 629"/>
                <a:gd name="T50" fmla="*/ 42 w 714"/>
                <a:gd name="T51" fmla="*/ 411 h 629"/>
                <a:gd name="T52" fmla="*/ 133 w 714"/>
                <a:gd name="T53" fmla="*/ 351 h 629"/>
                <a:gd name="T54" fmla="*/ 161 w 714"/>
                <a:gd name="T55" fmla="*/ 292 h 629"/>
                <a:gd name="T56" fmla="*/ 147 w 714"/>
                <a:gd name="T57" fmla="*/ 168 h 629"/>
                <a:gd name="T58" fmla="*/ 147 w 714"/>
                <a:gd name="T59" fmla="*/ 92 h 629"/>
                <a:gd name="T60" fmla="*/ 175 w 714"/>
                <a:gd name="T61" fmla="*/ 75 h 629"/>
                <a:gd name="T62" fmla="*/ 147 w 714"/>
                <a:gd name="T63" fmla="*/ 43 h 629"/>
                <a:gd name="T64" fmla="*/ 256 w 714"/>
                <a:gd name="T65" fmla="*/ 27 h 629"/>
                <a:gd name="T66" fmla="*/ 284 w 714"/>
                <a:gd name="T67" fmla="*/ 75 h 629"/>
                <a:gd name="T68" fmla="*/ 366 w 714"/>
                <a:gd name="T69" fmla="*/ 75 h 629"/>
                <a:gd name="T70" fmla="*/ 432 w 714"/>
                <a:gd name="T71" fmla="*/ 16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4" h="629">
                  <a:moveTo>
                    <a:pt x="432" y="0"/>
                  </a:moveTo>
                  <a:lnTo>
                    <a:pt x="446" y="16"/>
                  </a:lnTo>
                  <a:lnTo>
                    <a:pt x="446" y="43"/>
                  </a:lnTo>
                  <a:lnTo>
                    <a:pt x="456" y="75"/>
                  </a:lnTo>
                  <a:lnTo>
                    <a:pt x="456" y="119"/>
                  </a:lnTo>
                  <a:lnTo>
                    <a:pt x="446" y="135"/>
                  </a:lnTo>
                  <a:lnTo>
                    <a:pt x="456" y="151"/>
                  </a:lnTo>
                  <a:lnTo>
                    <a:pt x="485" y="168"/>
                  </a:lnTo>
                  <a:lnTo>
                    <a:pt x="499" y="135"/>
                  </a:lnTo>
                  <a:lnTo>
                    <a:pt x="514" y="135"/>
                  </a:lnTo>
                  <a:lnTo>
                    <a:pt x="527" y="151"/>
                  </a:lnTo>
                  <a:lnTo>
                    <a:pt x="537" y="151"/>
                  </a:lnTo>
                  <a:lnTo>
                    <a:pt x="551" y="135"/>
                  </a:lnTo>
                  <a:lnTo>
                    <a:pt x="551" y="119"/>
                  </a:lnTo>
                  <a:lnTo>
                    <a:pt x="565" y="108"/>
                  </a:lnTo>
                  <a:lnTo>
                    <a:pt x="609" y="108"/>
                  </a:lnTo>
                  <a:lnTo>
                    <a:pt x="633" y="168"/>
                  </a:lnTo>
                  <a:lnTo>
                    <a:pt x="647" y="184"/>
                  </a:lnTo>
                  <a:lnTo>
                    <a:pt x="675" y="184"/>
                  </a:lnTo>
                  <a:lnTo>
                    <a:pt x="704" y="200"/>
                  </a:lnTo>
                  <a:lnTo>
                    <a:pt x="704" y="227"/>
                  </a:lnTo>
                  <a:lnTo>
                    <a:pt x="713" y="243"/>
                  </a:lnTo>
                  <a:lnTo>
                    <a:pt x="660" y="411"/>
                  </a:lnTo>
                  <a:lnTo>
                    <a:pt x="660" y="487"/>
                  </a:lnTo>
                  <a:lnTo>
                    <a:pt x="647" y="520"/>
                  </a:lnTo>
                  <a:lnTo>
                    <a:pt x="647" y="552"/>
                  </a:lnTo>
                  <a:lnTo>
                    <a:pt x="537" y="552"/>
                  </a:lnTo>
                  <a:lnTo>
                    <a:pt x="514" y="552"/>
                  </a:lnTo>
                  <a:lnTo>
                    <a:pt x="499" y="568"/>
                  </a:lnTo>
                  <a:lnTo>
                    <a:pt x="485" y="568"/>
                  </a:lnTo>
                  <a:lnTo>
                    <a:pt x="485" y="536"/>
                  </a:lnTo>
                  <a:lnTo>
                    <a:pt x="470" y="520"/>
                  </a:lnTo>
                  <a:lnTo>
                    <a:pt x="456" y="520"/>
                  </a:lnTo>
                  <a:lnTo>
                    <a:pt x="432" y="503"/>
                  </a:lnTo>
                  <a:lnTo>
                    <a:pt x="404" y="520"/>
                  </a:lnTo>
                  <a:lnTo>
                    <a:pt x="404" y="536"/>
                  </a:lnTo>
                  <a:lnTo>
                    <a:pt x="390" y="552"/>
                  </a:lnTo>
                  <a:lnTo>
                    <a:pt x="366" y="568"/>
                  </a:lnTo>
                  <a:lnTo>
                    <a:pt x="366" y="579"/>
                  </a:lnTo>
                  <a:lnTo>
                    <a:pt x="322" y="595"/>
                  </a:lnTo>
                  <a:lnTo>
                    <a:pt x="294" y="628"/>
                  </a:lnTo>
                  <a:lnTo>
                    <a:pt x="242" y="611"/>
                  </a:lnTo>
                  <a:lnTo>
                    <a:pt x="204" y="579"/>
                  </a:lnTo>
                  <a:lnTo>
                    <a:pt x="147" y="552"/>
                  </a:lnTo>
                  <a:lnTo>
                    <a:pt x="109" y="536"/>
                  </a:lnTo>
                  <a:lnTo>
                    <a:pt x="66" y="536"/>
                  </a:lnTo>
                  <a:lnTo>
                    <a:pt x="28" y="520"/>
                  </a:lnTo>
                  <a:lnTo>
                    <a:pt x="0" y="503"/>
                  </a:lnTo>
                  <a:lnTo>
                    <a:pt x="14" y="476"/>
                  </a:lnTo>
                  <a:lnTo>
                    <a:pt x="28" y="460"/>
                  </a:lnTo>
                  <a:lnTo>
                    <a:pt x="28" y="444"/>
                  </a:lnTo>
                  <a:lnTo>
                    <a:pt x="42" y="411"/>
                  </a:lnTo>
                  <a:lnTo>
                    <a:pt x="66" y="384"/>
                  </a:lnTo>
                  <a:lnTo>
                    <a:pt x="133" y="351"/>
                  </a:lnTo>
                  <a:lnTo>
                    <a:pt x="147" y="351"/>
                  </a:lnTo>
                  <a:lnTo>
                    <a:pt x="161" y="292"/>
                  </a:lnTo>
                  <a:lnTo>
                    <a:pt x="175" y="200"/>
                  </a:lnTo>
                  <a:lnTo>
                    <a:pt x="147" y="168"/>
                  </a:lnTo>
                  <a:lnTo>
                    <a:pt x="133" y="108"/>
                  </a:lnTo>
                  <a:lnTo>
                    <a:pt x="147" y="92"/>
                  </a:lnTo>
                  <a:lnTo>
                    <a:pt x="175" y="92"/>
                  </a:lnTo>
                  <a:lnTo>
                    <a:pt x="175" y="75"/>
                  </a:lnTo>
                  <a:lnTo>
                    <a:pt x="147" y="59"/>
                  </a:lnTo>
                  <a:lnTo>
                    <a:pt x="147" y="43"/>
                  </a:lnTo>
                  <a:lnTo>
                    <a:pt x="213" y="27"/>
                  </a:lnTo>
                  <a:lnTo>
                    <a:pt x="256" y="27"/>
                  </a:lnTo>
                  <a:lnTo>
                    <a:pt x="271" y="43"/>
                  </a:lnTo>
                  <a:lnTo>
                    <a:pt x="284" y="75"/>
                  </a:lnTo>
                  <a:lnTo>
                    <a:pt x="308" y="92"/>
                  </a:lnTo>
                  <a:lnTo>
                    <a:pt x="366" y="75"/>
                  </a:lnTo>
                  <a:lnTo>
                    <a:pt x="390" y="43"/>
                  </a:lnTo>
                  <a:lnTo>
                    <a:pt x="432" y="16"/>
                  </a:lnTo>
                  <a:lnTo>
                    <a:pt x="432" y="0"/>
                  </a:lnTo>
                </a:path>
              </a:pathLst>
            </a:custGeom>
            <a:solidFill>
              <a:srgbClr val="F0AD00">
                <a:lumMod val="40000"/>
                <a:lumOff val="60000"/>
              </a:srgbClr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Freeform 53"/>
            <p:cNvSpPr>
              <a:spLocks/>
            </p:cNvSpPr>
            <p:nvPr/>
          </p:nvSpPr>
          <p:spPr bwMode="auto">
            <a:xfrm>
              <a:off x="5948410" y="1710203"/>
              <a:ext cx="463914" cy="280353"/>
            </a:xfrm>
            <a:custGeom>
              <a:avLst/>
              <a:gdLst>
                <a:gd name="T0" fmla="*/ 118 w 119"/>
                <a:gd name="T1" fmla="*/ 16 h 93"/>
                <a:gd name="T2" fmla="*/ 108 w 119"/>
                <a:gd name="T3" fmla="*/ 48 h 93"/>
                <a:gd name="T4" fmla="*/ 80 w 119"/>
                <a:gd name="T5" fmla="*/ 75 h 93"/>
                <a:gd name="T6" fmla="*/ 52 w 119"/>
                <a:gd name="T7" fmla="*/ 92 h 93"/>
                <a:gd name="T8" fmla="*/ 28 w 119"/>
                <a:gd name="T9" fmla="*/ 75 h 93"/>
                <a:gd name="T10" fmla="*/ 0 w 119"/>
                <a:gd name="T11" fmla="*/ 64 h 93"/>
                <a:gd name="T12" fmla="*/ 14 w 119"/>
                <a:gd name="T13" fmla="*/ 16 h 93"/>
                <a:gd name="T14" fmla="*/ 37 w 119"/>
                <a:gd name="T15" fmla="*/ 0 h 93"/>
                <a:gd name="T16" fmla="*/ 52 w 119"/>
                <a:gd name="T17" fmla="*/ 0 h 93"/>
                <a:gd name="T18" fmla="*/ 80 w 119"/>
                <a:gd name="T19" fmla="*/ 16 h 93"/>
                <a:gd name="T20" fmla="*/ 108 w 119"/>
                <a:gd name="T21" fmla="*/ 0 h 93"/>
                <a:gd name="T22" fmla="*/ 118 w 119"/>
                <a:gd name="T23" fmla="*/ 1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" h="93">
                  <a:moveTo>
                    <a:pt x="118" y="16"/>
                  </a:moveTo>
                  <a:lnTo>
                    <a:pt x="108" y="48"/>
                  </a:lnTo>
                  <a:lnTo>
                    <a:pt x="80" y="75"/>
                  </a:lnTo>
                  <a:lnTo>
                    <a:pt x="52" y="92"/>
                  </a:lnTo>
                  <a:lnTo>
                    <a:pt x="28" y="75"/>
                  </a:lnTo>
                  <a:lnTo>
                    <a:pt x="0" y="64"/>
                  </a:lnTo>
                  <a:lnTo>
                    <a:pt x="14" y="16"/>
                  </a:lnTo>
                  <a:lnTo>
                    <a:pt x="37" y="0"/>
                  </a:lnTo>
                  <a:lnTo>
                    <a:pt x="52" y="0"/>
                  </a:lnTo>
                  <a:lnTo>
                    <a:pt x="80" y="16"/>
                  </a:lnTo>
                  <a:lnTo>
                    <a:pt x="108" y="0"/>
                  </a:lnTo>
                  <a:lnTo>
                    <a:pt x="118" y="16"/>
                  </a:lnTo>
                </a:path>
              </a:pathLst>
            </a:custGeom>
            <a:solidFill>
              <a:srgbClr val="5A6378">
                <a:lumMod val="60000"/>
                <a:lumOff val="40000"/>
              </a:srgbClr>
            </a:solidFill>
            <a:ln>
              <a:noFill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Freeform 54"/>
            <p:cNvSpPr>
              <a:spLocks/>
            </p:cNvSpPr>
            <p:nvPr/>
          </p:nvSpPr>
          <p:spPr bwMode="auto">
            <a:xfrm>
              <a:off x="5948410" y="1710203"/>
              <a:ext cx="463914" cy="280353"/>
            </a:xfrm>
            <a:custGeom>
              <a:avLst/>
              <a:gdLst>
                <a:gd name="T0" fmla="*/ 118 w 119"/>
                <a:gd name="T1" fmla="*/ 16 h 93"/>
                <a:gd name="T2" fmla="*/ 108 w 119"/>
                <a:gd name="T3" fmla="*/ 48 h 93"/>
                <a:gd name="T4" fmla="*/ 80 w 119"/>
                <a:gd name="T5" fmla="*/ 75 h 93"/>
                <a:gd name="T6" fmla="*/ 52 w 119"/>
                <a:gd name="T7" fmla="*/ 92 h 93"/>
                <a:gd name="T8" fmla="*/ 28 w 119"/>
                <a:gd name="T9" fmla="*/ 75 h 93"/>
                <a:gd name="T10" fmla="*/ 0 w 119"/>
                <a:gd name="T11" fmla="*/ 64 h 93"/>
                <a:gd name="T12" fmla="*/ 14 w 119"/>
                <a:gd name="T13" fmla="*/ 16 h 93"/>
                <a:gd name="T14" fmla="*/ 37 w 119"/>
                <a:gd name="T15" fmla="*/ 0 h 93"/>
                <a:gd name="T16" fmla="*/ 52 w 119"/>
                <a:gd name="T17" fmla="*/ 0 h 93"/>
                <a:gd name="T18" fmla="*/ 80 w 119"/>
                <a:gd name="T19" fmla="*/ 16 h 93"/>
                <a:gd name="T20" fmla="*/ 108 w 119"/>
                <a:gd name="T21" fmla="*/ 0 h 93"/>
                <a:gd name="T22" fmla="*/ 118 w 119"/>
                <a:gd name="T23" fmla="*/ 1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" h="93">
                  <a:moveTo>
                    <a:pt x="118" y="16"/>
                  </a:moveTo>
                  <a:lnTo>
                    <a:pt x="108" y="48"/>
                  </a:lnTo>
                  <a:lnTo>
                    <a:pt x="80" y="75"/>
                  </a:lnTo>
                  <a:lnTo>
                    <a:pt x="52" y="92"/>
                  </a:lnTo>
                  <a:lnTo>
                    <a:pt x="28" y="75"/>
                  </a:lnTo>
                  <a:lnTo>
                    <a:pt x="0" y="64"/>
                  </a:lnTo>
                  <a:lnTo>
                    <a:pt x="14" y="16"/>
                  </a:lnTo>
                  <a:lnTo>
                    <a:pt x="37" y="0"/>
                  </a:lnTo>
                  <a:lnTo>
                    <a:pt x="52" y="0"/>
                  </a:lnTo>
                  <a:lnTo>
                    <a:pt x="80" y="16"/>
                  </a:lnTo>
                  <a:lnTo>
                    <a:pt x="108" y="0"/>
                  </a:lnTo>
                  <a:lnTo>
                    <a:pt x="118" y="16"/>
                  </a:lnTo>
                </a:path>
              </a:pathLst>
            </a:custGeom>
            <a:solidFill>
              <a:srgbClr val="60B5CC">
                <a:lumMod val="60000"/>
                <a:lumOff val="40000"/>
              </a:srgbClr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Freeform 55"/>
            <p:cNvSpPr>
              <a:spLocks/>
            </p:cNvSpPr>
            <p:nvPr/>
          </p:nvSpPr>
          <p:spPr bwMode="auto">
            <a:xfrm>
              <a:off x="6047820" y="1628148"/>
              <a:ext cx="157400" cy="104848"/>
            </a:xfrm>
            <a:custGeom>
              <a:avLst/>
              <a:gdLst>
                <a:gd name="T0" fmla="*/ 0 w 40"/>
                <a:gd name="T1" fmla="*/ 33 h 34"/>
                <a:gd name="T2" fmla="*/ 9 w 40"/>
                <a:gd name="T3" fmla="*/ 0 h 34"/>
                <a:gd name="T4" fmla="*/ 24 w 40"/>
                <a:gd name="T5" fmla="*/ 0 h 34"/>
                <a:gd name="T6" fmla="*/ 39 w 40"/>
                <a:gd name="T7" fmla="*/ 33 h 34"/>
                <a:gd name="T8" fmla="*/ 0 w 40"/>
                <a:gd name="T9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4">
                  <a:moveTo>
                    <a:pt x="0" y="33"/>
                  </a:moveTo>
                  <a:lnTo>
                    <a:pt x="9" y="0"/>
                  </a:lnTo>
                  <a:lnTo>
                    <a:pt x="24" y="0"/>
                  </a:lnTo>
                  <a:lnTo>
                    <a:pt x="39" y="33"/>
                  </a:lnTo>
                  <a:lnTo>
                    <a:pt x="0" y="33"/>
                  </a:lnTo>
                </a:path>
              </a:pathLst>
            </a:custGeom>
            <a:solidFill>
              <a:srgbClr val="C64847">
                <a:lumMod val="40000"/>
                <a:lumOff val="60000"/>
              </a:srgbClr>
            </a:solidFill>
            <a:ln>
              <a:noFill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Freeform 56"/>
            <p:cNvSpPr>
              <a:spLocks/>
            </p:cNvSpPr>
            <p:nvPr/>
          </p:nvSpPr>
          <p:spPr bwMode="auto">
            <a:xfrm>
              <a:off x="6047820" y="1628148"/>
              <a:ext cx="157400" cy="104848"/>
            </a:xfrm>
            <a:custGeom>
              <a:avLst/>
              <a:gdLst>
                <a:gd name="T0" fmla="*/ 0 w 40"/>
                <a:gd name="T1" fmla="*/ 33 h 34"/>
                <a:gd name="T2" fmla="*/ 9 w 40"/>
                <a:gd name="T3" fmla="*/ 0 h 34"/>
                <a:gd name="T4" fmla="*/ 24 w 40"/>
                <a:gd name="T5" fmla="*/ 0 h 34"/>
                <a:gd name="T6" fmla="*/ 39 w 40"/>
                <a:gd name="T7" fmla="*/ 33 h 34"/>
                <a:gd name="T8" fmla="*/ 0 w 40"/>
                <a:gd name="T9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4">
                  <a:moveTo>
                    <a:pt x="0" y="33"/>
                  </a:moveTo>
                  <a:lnTo>
                    <a:pt x="9" y="0"/>
                  </a:lnTo>
                  <a:lnTo>
                    <a:pt x="24" y="0"/>
                  </a:lnTo>
                  <a:lnTo>
                    <a:pt x="39" y="33"/>
                  </a:lnTo>
                  <a:lnTo>
                    <a:pt x="0" y="33"/>
                  </a:lnTo>
                </a:path>
              </a:pathLst>
            </a:custGeom>
            <a:solidFill>
              <a:srgbClr val="60B5CC">
                <a:lumMod val="60000"/>
                <a:lumOff val="40000"/>
              </a:srgbClr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3603985" y="939800"/>
              <a:ext cx="1006528" cy="1012008"/>
            </a:xfrm>
            <a:custGeom>
              <a:avLst/>
              <a:gdLst>
                <a:gd name="T0" fmla="*/ 242 w 243"/>
                <a:gd name="T1" fmla="*/ 274 h 335"/>
                <a:gd name="T2" fmla="*/ 199 w 243"/>
                <a:gd name="T3" fmla="*/ 274 h 335"/>
                <a:gd name="T4" fmla="*/ 185 w 243"/>
                <a:gd name="T5" fmla="*/ 285 h 335"/>
                <a:gd name="T6" fmla="*/ 185 w 243"/>
                <a:gd name="T7" fmla="*/ 301 h 335"/>
                <a:gd name="T8" fmla="*/ 170 w 243"/>
                <a:gd name="T9" fmla="*/ 317 h 335"/>
                <a:gd name="T10" fmla="*/ 161 w 243"/>
                <a:gd name="T11" fmla="*/ 317 h 335"/>
                <a:gd name="T12" fmla="*/ 147 w 243"/>
                <a:gd name="T13" fmla="*/ 301 h 335"/>
                <a:gd name="T14" fmla="*/ 132 w 243"/>
                <a:gd name="T15" fmla="*/ 301 h 335"/>
                <a:gd name="T16" fmla="*/ 118 w 243"/>
                <a:gd name="T17" fmla="*/ 334 h 335"/>
                <a:gd name="T18" fmla="*/ 90 w 243"/>
                <a:gd name="T19" fmla="*/ 317 h 335"/>
                <a:gd name="T20" fmla="*/ 80 w 243"/>
                <a:gd name="T21" fmla="*/ 301 h 335"/>
                <a:gd name="T22" fmla="*/ 90 w 243"/>
                <a:gd name="T23" fmla="*/ 285 h 335"/>
                <a:gd name="T24" fmla="*/ 90 w 243"/>
                <a:gd name="T25" fmla="*/ 242 h 335"/>
                <a:gd name="T26" fmla="*/ 80 w 243"/>
                <a:gd name="T27" fmla="*/ 209 h 335"/>
                <a:gd name="T28" fmla="*/ 80 w 243"/>
                <a:gd name="T29" fmla="*/ 182 h 335"/>
                <a:gd name="T30" fmla="*/ 66 w 243"/>
                <a:gd name="T31" fmla="*/ 166 h 335"/>
                <a:gd name="T32" fmla="*/ 38 w 243"/>
                <a:gd name="T33" fmla="*/ 150 h 335"/>
                <a:gd name="T34" fmla="*/ 23 w 243"/>
                <a:gd name="T35" fmla="*/ 118 h 335"/>
                <a:gd name="T36" fmla="*/ 23 w 243"/>
                <a:gd name="T37" fmla="*/ 91 h 335"/>
                <a:gd name="T38" fmla="*/ 0 w 243"/>
                <a:gd name="T39" fmla="*/ 74 h 335"/>
                <a:gd name="T40" fmla="*/ 9 w 243"/>
                <a:gd name="T41" fmla="*/ 58 h 335"/>
                <a:gd name="T42" fmla="*/ 66 w 243"/>
                <a:gd name="T43" fmla="*/ 74 h 335"/>
                <a:gd name="T44" fmla="*/ 80 w 243"/>
                <a:gd name="T45" fmla="*/ 74 h 335"/>
                <a:gd name="T46" fmla="*/ 90 w 243"/>
                <a:gd name="T47" fmla="*/ 91 h 335"/>
                <a:gd name="T48" fmla="*/ 104 w 243"/>
                <a:gd name="T49" fmla="*/ 58 h 335"/>
                <a:gd name="T50" fmla="*/ 161 w 243"/>
                <a:gd name="T51" fmla="*/ 26 h 335"/>
                <a:gd name="T52" fmla="*/ 161 w 243"/>
                <a:gd name="T53" fmla="*/ 0 h 335"/>
                <a:gd name="T54" fmla="*/ 185 w 243"/>
                <a:gd name="T55" fmla="*/ 10 h 335"/>
                <a:gd name="T56" fmla="*/ 185 w 243"/>
                <a:gd name="T57" fmla="*/ 42 h 335"/>
                <a:gd name="T58" fmla="*/ 199 w 243"/>
                <a:gd name="T59" fmla="*/ 42 h 335"/>
                <a:gd name="T60" fmla="*/ 213 w 243"/>
                <a:gd name="T61" fmla="*/ 74 h 335"/>
                <a:gd name="T62" fmla="*/ 199 w 243"/>
                <a:gd name="T63" fmla="*/ 118 h 335"/>
                <a:gd name="T64" fmla="*/ 213 w 243"/>
                <a:gd name="T65" fmla="*/ 182 h 335"/>
                <a:gd name="T66" fmla="*/ 227 w 243"/>
                <a:gd name="T67" fmla="*/ 193 h 335"/>
                <a:gd name="T68" fmla="*/ 242 w 243"/>
                <a:gd name="T69" fmla="*/ 242 h 335"/>
                <a:gd name="T70" fmla="*/ 242 w 243"/>
                <a:gd name="T71" fmla="*/ 274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3" h="335">
                  <a:moveTo>
                    <a:pt x="242" y="274"/>
                  </a:moveTo>
                  <a:lnTo>
                    <a:pt x="199" y="274"/>
                  </a:lnTo>
                  <a:lnTo>
                    <a:pt x="185" y="285"/>
                  </a:lnTo>
                  <a:lnTo>
                    <a:pt x="185" y="301"/>
                  </a:lnTo>
                  <a:lnTo>
                    <a:pt x="170" y="317"/>
                  </a:lnTo>
                  <a:lnTo>
                    <a:pt x="161" y="317"/>
                  </a:lnTo>
                  <a:lnTo>
                    <a:pt x="147" y="301"/>
                  </a:lnTo>
                  <a:lnTo>
                    <a:pt x="132" y="301"/>
                  </a:lnTo>
                  <a:lnTo>
                    <a:pt x="118" y="334"/>
                  </a:lnTo>
                  <a:lnTo>
                    <a:pt x="90" y="317"/>
                  </a:lnTo>
                  <a:lnTo>
                    <a:pt x="80" y="301"/>
                  </a:lnTo>
                  <a:lnTo>
                    <a:pt x="90" y="285"/>
                  </a:lnTo>
                  <a:lnTo>
                    <a:pt x="90" y="242"/>
                  </a:lnTo>
                  <a:lnTo>
                    <a:pt x="80" y="209"/>
                  </a:lnTo>
                  <a:lnTo>
                    <a:pt x="80" y="182"/>
                  </a:lnTo>
                  <a:lnTo>
                    <a:pt x="66" y="166"/>
                  </a:lnTo>
                  <a:lnTo>
                    <a:pt x="38" y="150"/>
                  </a:lnTo>
                  <a:lnTo>
                    <a:pt x="23" y="118"/>
                  </a:lnTo>
                  <a:lnTo>
                    <a:pt x="23" y="91"/>
                  </a:lnTo>
                  <a:lnTo>
                    <a:pt x="0" y="74"/>
                  </a:lnTo>
                  <a:lnTo>
                    <a:pt x="9" y="58"/>
                  </a:lnTo>
                  <a:lnTo>
                    <a:pt x="66" y="74"/>
                  </a:lnTo>
                  <a:lnTo>
                    <a:pt x="80" y="74"/>
                  </a:lnTo>
                  <a:lnTo>
                    <a:pt x="90" y="91"/>
                  </a:lnTo>
                  <a:lnTo>
                    <a:pt x="104" y="58"/>
                  </a:lnTo>
                  <a:lnTo>
                    <a:pt x="161" y="26"/>
                  </a:lnTo>
                  <a:lnTo>
                    <a:pt x="161" y="0"/>
                  </a:lnTo>
                  <a:lnTo>
                    <a:pt x="185" y="10"/>
                  </a:lnTo>
                  <a:lnTo>
                    <a:pt x="185" y="42"/>
                  </a:lnTo>
                  <a:lnTo>
                    <a:pt x="199" y="42"/>
                  </a:lnTo>
                  <a:lnTo>
                    <a:pt x="213" y="74"/>
                  </a:lnTo>
                  <a:lnTo>
                    <a:pt x="199" y="118"/>
                  </a:lnTo>
                  <a:lnTo>
                    <a:pt x="213" y="182"/>
                  </a:lnTo>
                  <a:lnTo>
                    <a:pt x="227" y="193"/>
                  </a:lnTo>
                  <a:lnTo>
                    <a:pt x="242" y="242"/>
                  </a:lnTo>
                  <a:lnTo>
                    <a:pt x="242" y="274"/>
                  </a:lnTo>
                </a:path>
              </a:pathLst>
            </a:custGeom>
            <a:solidFill>
              <a:srgbClr val="F0AD00">
                <a:lumMod val="40000"/>
                <a:lumOff val="60000"/>
              </a:srgbClr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Line 76"/>
            <p:cNvSpPr>
              <a:spLocks noChangeShapeType="1"/>
            </p:cNvSpPr>
            <p:nvPr/>
          </p:nvSpPr>
          <p:spPr bwMode="auto">
            <a:xfrm>
              <a:off x="6039536" y="4684686"/>
              <a:ext cx="149115" cy="228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Line 77"/>
            <p:cNvSpPr>
              <a:spLocks noChangeShapeType="1"/>
            </p:cNvSpPr>
            <p:nvPr/>
          </p:nvSpPr>
          <p:spPr bwMode="auto">
            <a:xfrm flipV="1">
              <a:off x="5933913" y="4684686"/>
              <a:ext cx="113907" cy="152714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Line 78"/>
            <p:cNvSpPr>
              <a:spLocks noChangeShapeType="1"/>
            </p:cNvSpPr>
            <p:nvPr/>
          </p:nvSpPr>
          <p:spPr bwMode="auto">
            <a:xfrm rot="163661" flipH="1">
              <a:off x="6039536" y="4684686"/>
              <a:ext cx="198820" cy="4559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Retângulo 64"/>
            <p:cNvSpPr/>
            <p:nvPr/>
          </p:nvSpPr>
          <p:spPr>
            <a:xfrm>
              <a:off x="6472385" y="4005455"/>
              <a:ext cx="128405" cy="45586"/>
            </a:xfrm>
            <a:prstGeom prst="rect">
              <a:avLst/>
            </a:prstGeom>
            <a:solidFill>
              <a:srgbClr val="60B5CC">
                <a:lumMod val="60000"/>
                <a:lumOff val="40000"/>
              </a:srgbClr>
            </a:solidFill>
            <a:ln w="3175" cap="flat" cmpd="thickThin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kern="0">
                <a:solidFill>
                  <a:sysClr val="window" lastClr="FFFFFF"/>
                </a:solidFill>
                <a:latin typeface="Corbel"/>
              </a:endParaRPr>
            </a:p>
          </p:txBody>
        </p:sp>
      </p:grpSp>
      <p:grpSp>
        <p:nvGrpSpPr>
          <p:cNvPr id="66" name="Grupo 6"/>
          <p:cNvGrpSpPr>
            <a:grpSpLocks/>
          </p:cNvGrpSpPr>
          <p:nvPr/>
        </p:nvGrpSpPr>
        <p:grpSpPr bwMode="auto">
          <a:xfrm>
            <a:off x="58750" y="5087702"/>
            <a:ext cx="2120496" cy="1079971"/>
            <a:chOff x="200472" y="5013176"/>
            <a:chExt cx="2845408" cy="1440160"/>
          </a:xfrm>
        </p:grpSpPr>
        <p:sp>
          <p:nvSpPr>
            <p:cNvPr id="67" name="Rectangle 93"/>
            <p:cNvSpPr>
              <a:spLocks noChangeArrowheads="1"/>
            </p:cNvSpPr>
            <p:nvPr/>
          </p:nvSpPr>
          <p:spPr bwMode="auto">
            <a:xfrm>
              <a:off x="1113868" y="6055668"/>
              <a:ext cx="1355948" cy="3976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lnSpc>
                  <a:spcPct val="130000"/>
                </a:lnSpc>
              </a:pPr>
              <a:r>
                <a:rPr lang="en-US" sz="2000" b="1">
                  <a:latin typeface="Calibri" pitchFamily="34" charset="0"/>
                </a:rPr>
                <a:t>TIM</a:t>
              </a:r>
              <a:endParaRPr lang="pt-BR" sz="2000" b="1">
                <a:latin typeface="Calibri" pitchFamily="34" charset="0"/>
              </a:endParaRPr>
            </a:p>
          </p:txBody>
        </p:sp>
        <p:sp>
          <p:nvSpPr>
            <p:cNvPr id="68" name="Rectangle 112"/>
            <p:cNvSpPr>
              <a:spLocks noChangeArrowheads="1"/>
            </p:cNvSpPr>
            <p:nvPr/>
          </p:nvSpPr>
          <p:spPr bwMode="auto">
            <a:xfrm>
              <a:off x="208407" y="6111953"/>
              <a:ext cx="791889" cy="325505"/>
            </a:xfrm>
            <a:prstGeom prst="rect">
              <a:avLst/>
            </a:prstGeom>
            <a:solidFill>
              <a:srgbClr val="60B5CC">
                <a:lumMod val="60000"/>
                <a:lumOff val="40000"/>
              </a:srgbClr>
            </a:solidFill>
            <a:ln w="19050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800" b="1" kern="0">
                <a:solidFill>
                  <a:sysClr val="window" lastClr="FFFFFF"/>
                </a:solidFill>
                <a:latin typeface="Verdana" pitchFamily="34" charset="0"/>
              </a:endParaRPr>
            </a:p>
          </p:txBody>
        </p:sp>
        <p:sp>
          <p:nvSpPr>
            <p:cNvPr id="69" name="Rectangle 112"/>
            <p:cNvSpPr>
              <a:spLocks noChangeArrowheads="1"/>
            </p:cNvSpPr>
            <p:nvPr/>
          </p:nvSpPr>
          <p:spPr bwMode="auto">
            <a:xfrm>
              <a:off x="200472" y="5079865"/>
              <a:ext cx="828390" cy="323917"/>
            </a:xfrm>
            <a:prstGeom prst="rect">
              <a:avLst/>
            </a:prstGeom>
            <a:solidFill>
              <a:srgbClr val="C64847">
                <a:lumMod val="60000"/>
                <a:lumOff val="40000"/>
              </a:srgbClr>
            </a:solidFill>
            <a:ln w="19050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800" b="1" kern="0">
                <a:solidFill>
                  <a:sysClr val="window" lastClr="FFFFFF"/>
                </a:solidFill>
                <a:latin typeface="Verdana" pitchFamily="34" charset="0"/>
              </a:endParaRPr>
            </a:p>
          </p:txBody>
        </p:sp>
        <p:sp>
          <p:nvSpPr>
            <p:cNvPr id="70" name="Rectangle 112"/>
            <p:cNvSpPr>
              <a:spLocks noChangeArrowheads="1"/>
            </p:cNvSpPr>
            <p:nvPr/>
          </p:nvSpPr>
          <p:spPr bwMode="auto">
            <a:xfrm>
              <a:off x="222689" y="5575267"/>
              <a:ext cx="791890" cy="325505"/>
            </a:xfrm>
            <a:prstGeom prst="rect">
              <a:avLst/>
            </a:prstGeom>
            <a:solidFill>
              <a:srgbClr val="F0AD00">
                <a:lumMod val="40000"/>
                <a:lumOff val="60000"/>
              </a:srgbClr>
            </a:solidFill>
            <a:ln w="19050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800" b="1" kern="0">
                <a:solidFill>
                  <a:sysClr val="window" lastClr="FFFFFF"/>
                </a:solidFill>
                <a:latin typeface="Verdana" pitchFamily="34" charset="0"/>
              </a:endParaRPr>
            </a:p>
          </p:txBody>
        </p:sp>
        <p:sp>
          <p:nvSpPr>
            <p:cNvPr id="71" name="Rectangle 93"/>
            <p:cNvSpPr>
              <a:spLocks noChangeArrowheads="1"/>
            </p:cNvSpPr>
            <p:nvPr/>
          </p:nvSpPr>
          <p:spPr bwMode="auto">
            <a:xfrm>
              <a:off x="1101557" y="5013176"/>
              <a:ext cx="1355949" cy="3976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lnSpc>
                  <a:spcPct val="130000"/>
                </a:lnSpc>
              </a:pPr>
              <a:r>
                <a:rPr lang="en-US" sz="2000" b="1">
                  <a:latin typeface="Calibri" pitchFamily="34" charset="0"/>
                </a:rPr>
                <a:t>CLARO</a:t>
              </a:r>
              <a:endParaRPr lang="pt-BR" sz="2000" b="1">
                <a:latin typeface="Calibri" pitchFamily="34" charset="0"/>
              </a:endParaRPr>
            </a:p>
          </p:txBody>
        </p:sp>
        <p:sp>
          <p:nvSpPr>
            <p:cNvPr id="72" name="Rectangle 93"/>
            <p:cNvSpPr>
              <a:spLocks noChangeArrowheads="1"/>
            </p:cNvSpPr>
            <p:nvPr/>
          </p:nvSpPr>
          <p:spPr bwMode="auto">
            <a:xfrm>
              <a:off x="1121904" y="5513270"/>
              <a:ext cx="1923976" cy="3976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lnSpc>
                  <a:spcPct val="130000"/>
                </a:lnSpc>
              </a:pPr>
              <a:r>
                <a:rPr lang="en-US" sz="2000" b="1">
                  <a:latin typeface="Calibri" pitchFamily="34" charset="0"/>
                </a:rPr>
                <a:t>OI</a:t>
              </a:r>
              <a:endParaRPr lang="pt-BR" sz="2000" b="1">
                <a:latin typeface="Calibri" pitchFamily="34" charset="0"/>
              </a:endParaRPr>
            </a:p>
          </p:txBody>
        </p:sp>
      </p:grpSp>
      <p:sp>
        <p:nvSpPr>
          <p:cNvPr id="73" name="Espaço Reservado para Conteúdo 72"/>
          <p:cNvSpPr txBox="1">
            <a:spLocks noGrp="1"/>
          </p:cNvSpPr>
          <p:nvPr>
            <p:ph idx="1"/>
          </p:nvPr>
        </p:nvSpPr>
        <p:spPr>
          <a:xfrm>
            <a:off x="4606652" y="1938834"/>
            <a:ext cx="4392488" cy="2682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pt-BR" sz="1650" b="1" dirty="0" smtClean="0"/>
              <a:t>CLARO, OI </a:t>
            </a:r>
            <a:r>
              <a:rPr lang="pt-BR" sz="1650" b="1" dirty="0"/>
              <a:t>e TIM:</a:t>
            </a:r>
            <a:r>
              <a:rPr lang="pt-BR" sz="1650" dirty="0"/>
              <a:t> </a:t>
            </a:r>
            <a:r>
              <a:rPr lang="pt-BR" sz="1650" dirty="0" smtClean="0"/>
              <a:t>apresentaram Planos, detalhados </a:t>
            </a:r>
            <a:r>
              <a:rPr lang="pt-BR" sz="1650" dirty="0"/>
              <a:t>por Estado, </a:t>
            </a:r>
            <a:r>
              <a:rPr lang="pt-BR" sz="1650" dirty="0" smtClean="0"/>
              <a:t>dentro do prazo estabelecido. Novas vendas foram permitidas após análise e aprovação preliminar, pela Anatel, dos Planos apresentados.</a:t>
            </a:r>
          </a:p>
          <a:p>
            <a:pPr marL="285750" indent="-285750" algn="just">
              <a:defRPr/>
            </a:pPr>
            <a:r>
              <a:rPr lang="pt-BR" sz="1650" b="1" dirty="0" smtClean="0"/>
              <a:t>VIVO, CTBC e SERCOMTEL</a:t>
            </a:r>
            <a:r>
              <a:rPr lang="pt-BR" sz="1650" dirty="0" smtClean="0"/>
              <a:t> não foram proibidas de comercializar em nenhum Estado</a:t>
            </a:r>
            <a:r>
              <a:rPr lang="pt-BR" sz="1650" dirty="0"/>
              <a:t>. </a:t>
            </a:r>
            <a:r>
              <a:rPr lang="pt-BR" sz="1650" dirty="0" smtClean="0"/>
              <a:t>Todavia, delas </a:t>
            </a:r>
            <a:r>
              <a:rPr lang="pt-BR" sz="1650" dirty="0"/>
              <a:t>também foi requerida  a apresentação o Plano de Ação de Melhoria em suas áreas de atuação.</a:t>
            </a:r>
          </a:p>
        </p:txBody>
      </p:sp>
    </p:spTree>
    <p:extLst>
      <p:ext uri="{BB962C8B-B14F-4D97-AF65-F5344CB8AC3E}">
        <p14:creationId xmlns:p14="http://schemas.microsoft.com/office/powerpoint/2010/main" val="202844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3"/>
          <p:cNvSpPr>
            <a:spLocks noChangeArrowheads="1"/>
          </p:cNvSpPr>
          <p:nvPr/>
        </p:nvSpPr>
        <p:spPr bwMode="auto">
          <a:xfrm>
            <a:off x="1947664" y="0"/>
            <a:ext cx="492859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pt-BR" b="1" dirty="0" smtClean="0">
                <a:solidFill>
                  <a:srgbClr val="FFFF00"/>
                </a:solidFill>
                <a:latin typeface="Arial" charset="0"/>
              </a:rPr>
              <a:t>Medida Cautelar – Contextualização</a:t>
            </a:r>
            <a:endParaRPr lang="pt-BR" i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74" name="Espaço Reservado para Conteúdo 12"/>
          <p:cNvSpPr txBox="1">
            <a:spLocks/>
          </p:cNvSpPr>
          <p:nvPr/>
        </p:nvSpPr>
        <p:spPr>
          <a:xfrm>
            <a:off x="467544" y="764704"/>
            <a:ext cx="8208912" cy="7920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hangingPunct="0">
              <a:buNone/>
            </a:pPr>
            <a:r>
              <a:rPr lang="pt-BR" sz="2400" dirty="0"/>
              <a:t>Plano Nacional de Ação de Melhoria da Prestação do </a:t>
            </a:r>
            <a:r>
              <a:rPr lang="pt-BR" sz="2400" dirty="0">
                <a:latin typeface="Verdana" pitchFamily="34" charset="0"/>
              </a:rPr>
              <a:t>Serviço</a:t>
            </a:r>
            <a:r>
              <a:rPr lang="pt-BR" sz="2400" dirty="0"/>
              <a:t> Móvel Pessoal (SMP)</a:t>
            </a:r>
            <a:r>
              <a:rPr lang="pt-BR" sz="2400" b="1" i="1" dirty="0">
                <a:latin typeface="Calibri" pitchFamily="34" charset="0"/>
              </a:rPr>
              <a:t>:</a:t>
            </a:r>
          </a:p>
        </p:txBody>
      </p:sp>
      <p:sp>
        <p:nvSpPr>
          <p:cNvPr id="75" name="Espaço Reservado para Conteúdo 72"/>
          <p:cNvSpPr txBox="1">
            <a:spLocks/>
          </p:cNvSpPr>
          <p:nvPr/>
        </p:nvSpPr>
        <p:spPr>
          <a:xfrm>
            <a:off x="467544" y="1700808"/>
            <a:ext cx="8208912" cy="150810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defRPr/>
            </a:pPr>
            <a:r>
              <a:rPr lang="pt-BR" sz="2000" b="1" dirty="0" smtClean="0"/>
              <a:t>Avaliação Trimestral</a:t>
            </a:r>
            <a:r>
              <a:rPr lang="pt-BR" sz="2000" dirty="0" smtClean="0"/>
              <a:t>;</a:t>
            </a:r>
          </a:p>
          <a:p>
            <a:pPr marL="285750" indent="-285750" algn="just">
              <a:defRPr/>
            </a:pPr>
            <a:r>
              <a:rPr lang="pt-BR" sz="2000" dirty="0" smtClean="0"/>
              <a:t>Compromissos para todas as Unidades da Federação;</a:t>
            </a:r>
          </a:p>
          <a:p>
            <a:pPr marL="285750" indent="-285750" algn="just">
              <a:defRPr/>
            </a:pPr>
            <a:r>
              <a:rPr lang="pt-BR" sz="2000" dirty="0" smtClean="0"/>
              <a:t>Possibilidade de novas suspensões de comercialização;</a:t>
            </a:r>
          </a:p>
          <a:p>
            <a:pPr marL="285750" indent="-285750" algn="just">
              <a:defRPr/>
            </a:pPr>
            <a:r>
              <a:rPr lang="pt-BR" sz="2000" dirty="0" smtClean="0"/>
              <a:t>Outras sanções previstas na regulamentação vigente.</a:t>
            </a:r>
          </a:p>
        </p:txBody>
      </p:sp>
      <p:sp>
        <p:nvSpPr>
          <p:cNvPr id="76" name="Espaço Reservado para Conteúdo 12"/>
          <p:cNvSpPr txBox="1">
            <a:spLocks/>
          </p:cNvSpPr>
          <p:nvPr/>
        </p:nvSpPr>
        <p:spPr>
          <a:xfrm>
            <a:off x="467544" y="3645024"/>
            <a:ext cx="8208912" cy="57606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hangingPunct="0">
              <a:buNone/>
            </a:pPr>
            <a:r>
              <a:rPr lang="pt-BR" sz="2400" dirty="0" smtClean="0"/>
              <a:t>Parâmetros de Monitoramento</a:t>
            </a:r>
            <a:r>
              <a:rPr lang="pt-BR" sz="2400" b="1" dirty="0" smtClean="0"/>
              <a:t>:</a:t>
            </a:r>
            <a:endParaRPr lang="pt-BR" sz="2400" b="1" dirty="0"/>
          </a:p>
        </p:txBody>
      </p:sp>
      <p:sp>
        <p:nvSpPr>
          <p:cNvPr id="77" name="Espaço Reservado para Conteúdo 72"/>
          <p:cNvSpPr txBox="1">
            <a:spLocks/>
          </p:cNvSpPr>
          <p:nvPr/>
        </p:nvSpPr>
        <p:spPr>
          <a:xfrm>
            <a:off x="467544" y="4472911"/>
            <a:ext cx="7560840" cy="150810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defRPr/>
            </a:pPr>
            <a:r>
              <a:rPr lang="pt-BR" sz="2000" dirty="0" smtClean="0"/>
              <a:t>Indicadores de desempenho de Rede;</a:t>
            </a:r>
          </a:p>
          <a:p>
            <a:pPr marL="285750" indent="-285750" algn="just">
              <a:defRPr/>
            </a:pPr>
            <a:r>
              <a:rPr lang="pt-BR" sz="2000" dirty="0" smtClean="0"/>
              <a:t>Atendimento ao Usuário;</a:t>
            </a:r>
          </a:p>
          <a:p>
            <a:pPr marL="285750" indent="-285750" algn="just">
              <a:defRPr/>
            </a:pPr>
            <a:r>
              <a:rPr lang="pt-BR" sz="2000" dirty="0" smtClean="0"/>
              <a:t>Interrupções do Serviço de Telefonia Móvel;</a:t>
            </a:r>
          </a:p>
          <a:p>
            <a:pPr marL="285750" indent="-285750" algn="just">
              <a:defRPr/>
            </a:pPr>
            <a:r>
              <a:rPr lang="pt-BR" sz="2000" dirty="0" smtClean="0"/>
              <a:t>Investimentos para o triênio 2012-2014.</a:t>
            </a:r>
          </a:p>
        </p:txBody>
      </p:sp>
    </p:spTree>
    <p:extLst>
      <p:ext uri="{BB962C8B-B14F-4D97-AF65-F5344CB8AC3E}">
        <p14:creationId xmlns:p14="http://schemas.microsoft.com/office/powerpoint/2010/main" val="315529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3"/>
          <p:cNvSpPr>
            <a:spLocks noChangeArrowheads="1"/>
          </p:cNvSpPr>
          <p:nvPr/>
        </p:nvSpPr>
        <p:spPr bwMode="auto">
          <a:xfrm>
            <a:off x="2051720" y="0"/>
            <a:ext cx="492859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pt-BR" b="1" dirty="0" smtClean="0">
                <a:solidFill>
                  <a:srgbClr val="FFFF00"/>
                </a:solidFill>
                <a:latin typeface="Arial" charset="0"/>
              </a:rPr>
              <a:t>Previsão de Investimentos </a:t>
            </a:r>
            <a:r>
              <a:rPr lang="pt-BR" b="1" dirty="0">
                <a:solidFill>
                  <a:srgbClr val="FFFF00"/>
                </a:solidFill>
                <a:latin typeface="Arial" charset="0"/>
              </a:rPr>
              <a:t>2012-2014 </a:t>
            </a:r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1206600"/>
              </p:ext>
            </p:extLst>
          </p:nvPr>
        </p:nvGraphicFramePr>
        <p:xfrm>
          <a:off x="957263" y="1226692"/>
          <a:ext cx="7229474" cy="4650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Imagem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16" y="1412776"/>
            <a:ext cx="72390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98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3"/>
          <p:cNvSpPr>
            <a:spLocks noChangeArrowheads="1"/>
          </p:cNvSpPr>
          <p:nvPr/>
        </p:nvSpPr>
        <p:spPr bwMode="auto">
          <a:xfrm>
            <a:off x="2411760" y="38100"/>
            <a:ext cx="367240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pt-BR" b="1" dirty="0" smtClean="0">
                <a:solidFill>
                  <a:schemeClr val="bg1"/>
                </a:solidFill>
              </a:rPr>
              <a:t>Previsto x Realizado - Investimentos</a:t>
            </a:r>
            <a:endParaRPr lang="pt-BR" i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" y="2205038"/>
            <a:ext cx="9099826" cy="2664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97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3"/>
          <p:cNvSpPr>
            <a:spLocks noChangeArrowheads="1"/>
          </p:cNvSpPr>
          <p:nvPr/>
        </p:nvSpPr>
        <p:spPr bwMode="auto">
          <a:xfrm>
            <a:off x="2051720" y="0"/>
            <a:ext cx="492859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pt-BR" b="1" dirty="0" smtClean="0">
                <a:solidFill>
                  <a:srgbClr val="FFFF00"/>
                </a:solidFill>
                <a:latin typeface="Arial" charset="0"/>
              </a:rPr>
              <a:t>Licenciamento</a:t>
            </a:r>
            <a:endParaRPr lang="pt-BR" i="1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88" y="1484784"/>
            <a:ext cx="7704856" cy="331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ta para a direita 1"/>
          <p:cNvSpPr/>
          <p:nvPr/>
        </p:nvSpPr>
        <p:spPr>
          <a:xfrm>
            <a:off x="1187624" y="5301208"/>
            <a:ext cx="108012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2411760" y="5398616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/>
              <a:t>Em média, 438 </a:t>
            </a:r>
            <a:r>
              <a:rPr lang="pt-BR" i="1" dirty="0" err="1" smtClean="0"/>
              <a:t>ERB’s</a:t>
            </a:r>
            <a:r>
              <a:rPr lang="pt-BR" i="1" dirty="0" smtClean="0"/>
              <a:t> mensalmente </a:t>
            </a:r>
            <a:r>
              <a:rPr lang="pt-BR" i="1" dirty="0"/>
              <a:t>licenciadas</a:t>
            </a:r>
            <a:r>
              <a:rPr lang="pt-BR" i="1" dirty="0" smtClean="0"/>
              <a:t> 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202357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BB256-86D3-489E-9A1A-203768C86EA5}" type="slidenum">
              <a:rPr lang="pt-BR" smtClean="0"/>
              <a:t>2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07504" y="5525964"/>
            <a:ext cx="8568952" cy="84549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07504" y="6011670"/>
            <a:ext cx="360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latin typeface="Calibri" pitchFamily="34" charset="0"/>
                <a:cs typeface="Calibri" pitchFamily="34" charset="0"/>
              </a:rPr>
              <a:t>1G</a:t>
            </a:r>
            <a:endParaRPr lang="pt-BR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39552" y="6011670"/>
            <a:ext cx="360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latin typeface="Calibri" pitchFamily="34" charset="0"/>
                <a:cs typeface="Calibri" pitchFamily="34" charset="0"/>
              </a:rPr>
              <a:t>2G</a:t>
            </a:r>
            <a:endParaRPr lang="pt-BR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147108" y="6011670"/>
            <a:ext cx="360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latin typeface="Calibri" pitchFamily="34" charset="0"/>
                <a:cs typeface="Calibri" pitchFamily="34" charset="0"/>
              </a:rPr>
              <a:t>3G</a:t>
            </a:r>
            <a:endParaRPr lang="pt-BR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703870" y="6011670"/>
            <a:ext cx="360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latin typeface="Calibri" pitchFamily="34" charset="0"/>
                <a:cs typeface="Calibri" pitchFamily="34" charset="0"/>
              </a:rPr>
              <a:t>4G</a:t>
            </a:r>
            <a:endParaRPr lang="pt-BR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987824" y="6011670"/>
            <a:ext cx="478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latin typeface="Calibri" pitchFamily="34" charset="0"/>
                <a:cs typeface="Calibri" pitchFamily="34" charset="0"/>
              </a:rPr>
              <a:t>2,5G</a:t>
            </a:r>
            <a:endParaRPr lang="pt-BR" sz="12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2" name="Conector de seta reta 11"/>
          <p:cNvCxnSpPr/>
          <p:nvPr/>
        </p:nvCxnSpPr>
        <p:spPr>
          <a:xfrm flipV="1">
            <a:off x="328189" y="5625423"/>
            <a:ext cx="0" cy="34143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V="1">
            <a:off x="3226832" y="5625423"/>
            <a:ext cx="0" cy="34143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flipV="1">
            <a:off x="5327606" y="5625423"/>
            <a:ext cx="0" cy="34143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V="1">
            <a:off x="7884368" y="5607273"/>
            <a:ext cx="0" cy="34143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flipV="1">
            <a:off x="720050" y="5625423"/>
            <a:ext cx="0" cy="34143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do 16"/>
          <p:cNvCxnSpPr>
            <a:endCxn id="18" idx="1"/>
          </p:cNvCxnSpPr>
          <p:nvPr/>
        </p:nvCxnSpPr>
        <p:spPr>
          <a:xfrm>
            <a:off x="1835696" y="6371456"/>
            <a:ext cx="946028" cy="288032"/>
          </a:xfrm>
          <a:prstGeom prst="bentConnector3">
            <a:avLst>
              <a:gd name="adj1" fmla="val -1732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2781724" y="6505599"/>
            <a:ext cx="3252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 smtClean="0"/>
              <a:t>Avanço de tecnologias na telefonia móvel.</a:t>
            </a:r>
            <a:endParaRPr lang="pt-BR" sz="14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6574710" y="6502151"/>
            <a:ext cx="2281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*5.565 </a:t>
            </a:r>
            <a:r>
              <a:rPr lang="pt-BR" sz="1400" dirty="0"/>
              <a:t>municípios </a:t>
            </a:r>
            <a:r>
              <a:rPr lang="pt-BR" sz="1400" dirty="0" smtClean="0"/>
              <a:t>atendidos</a:t>
            </a:r>
            <a:endParaRPr lang="pt-BR" sz="1400" dirty="0"/>
          </a:p>
        </p:txBody>
      </p:sp>
      <p:sp>
        <p:nvSpPr>
          <p:cNvPr id="20" name="Texto explicativo retangular com cantos arredondados 19"/>
          <p:cNvSpPr/>
          <p:nvPr/>
        </p:nvSpPr>
        <p:spPr>
          <a:xfrm>
            <a:off x="328189" y="2214166"/>
            <a:ext cx="1224136" cy="936104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tx1"/>
                </a:solidFill>
              </a:rPr>
              <a:t>Crescimento de </a:t>
            </a:r>
            <a:r>
              <a:rPr lang="pt-BR" sz="1400" b="1" dirty="0" smtClean="0">
                <a:solidFill>
                  <a:schemeClr val="tx1"/>
                </a:solidFill>
              </a:rPr>
              <a:t>3.680% </a:t>
            </a:r>
            <a:r>
              <a:rPr lang="pt-BR" sz="1400" dirty="0" smtClean="0">
                <a:solidFill>
                  <a:schemeClr val="tx1"/>
                </a:solidFill>
              </a:rPr>
              <a:t>em 16 anos.</a:t>
            </a:r>
            <a:endParaRPr lang="pt-BR" sz="1400" dirty="0">
              <a:solidFill>
                <a:schemeClr val="tx1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052736"/>
            <a:ext cx="9540552" cy="4363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61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3"/>
          <p:cNvSpPr>
            <a:spLocks noChangeArrowheads="1"/>
          </p:cNvSpPr>
          <p:nvPr/>
        </p:nvSpPr>
        <p:spPr bwMode="auto">
          <a:xfrm>
            <a:off x="1547664" y="0"/>
            <a:ext cx="492859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Arial" charset="0"/>
              </a:rPr>
              <a:t>Conclusões: Indicadores de Rede</a:t>
            </a:r>
            <a:endParaRPr lang="pt-BR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52784" y="872128"/>
            <a:ext cx="87117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pt-BR" sz="2200" dirty="0" smtClean="0"/>
              <a:t>Para </a:t>
            </a:r>
            <a:r>
              <a:rPr lang="pt-BR" sz="2200" dirty="0"/>
              <a:t>a rede de </a:t>
            </a:r>
            <a:r>
              <a:rPr lang="pt-BR" sz="2200" dirty="0" smtClean="0"/>
              <a:t>voz: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pt-BR" sz="2200" dirty="0" smtClean="0"/>
              <a:t>há </a:t>
            </a:r>
            <a:r>
              <a:rPr lang="pt-BR" sz="2200" dirty="0"/>
              <a:t>o cumprimento dos parâmetros de referência em nível nacional</a:t>
            </a:r>
            <a:r>
              <a:rPr lang="pt-BR" sz="2200" dirty="0" smtClean="0"/>
              <a:t>;</a:t>
            </a:r>
          </a:p>
          <a:p>
            <a:pPr lvl="1"/>
            <a:endParaRPr lang="pt-BR" sz="2200" dirty="0"/>
          </a:p>
          <a:p>
            <a:pPr marL="342900" indent="-342900">
              <a:buAutoNum type="arabicParenR"/>
            </a:pPr>
            <a:r>
              <a:rPr lang="pt-BR" sz="2200" dirty="0" smtClean="0"/>
              <a:t>Para a rede de dados: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pt-BR" sz="2200" dirty="0" smtClean="0"/>
              <a:t>há o cumprimento dos parâmetros de referência em nível nacional para a rede 3G;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pt-BR" sz="2200" dirty="0" smtClean="0"/>
              <a:t>Na rede 2G o desafio é na conexão de dados; trata-se de uma rede já em processo de substituição e não é adequada a transações de dados nos volumes atuais demandados pelos usuários;</a:t>
            </a:r>
          </a:p>
          <a:p>
            <a:pPr lvl="1"/>
            <a:endParaRPr lang="pt-BR" sz="2200" dirty="0"/>
          </a:p>
          <a:p>
            <a:pPr marL="0" lvl="1"/>
            <a:r>
              <a:rPr lang="pt-BR" sz="2200" dirty="0" smtClean="0"/>
              <a:t>3)   Há desafios localizados em municípios e em sites específicos que podem afetar o desempenho da rede em determinados locais;</a:t>
            </a:r>
          </a:p>
          <a:p>
            <a:pPr marL="0" lvl="1"/>
            <a:endParaRPr lang="pt-BR" sz="2200" dirty="0"/>
          </a:p>
          <a:p>
            <a:pPr marL="0" lvl="1"/>
            <a:r>
              <a:rPr lang="pt-BR" sz="2200" dirty="0" smtClean="0"/>
              <a:t>4)   A Anatel está coletando os dados via fiscalização e os publicando por município no sítio</a:t>
            </a:r>
            <a:r>
              <a:rPr lang="pt-BR" sz="2200" dirty="0"/>
              <a:t>: </a:t>
            </a:r>
            <a:r>
              <a:rPr lang="pt-BR" sz="2200" i="1" u="sng" dirty="0">
                <a:solidFill>
                  <a:srgbClr val="0070C0"/>
                </a:solidFill>
              </a:rPr>
              <a:t>http://</a:t>
            </a:r>
            <a:r>
              <a:rPr lang="pt-BR" sz="2200" i="1" u="sng" dirty="0" smtClean="0">
                <a:solidFill>
                  <a:srgbClr val="0070C0"/>
                </a:solidFill>
              </a:rPr>
              <a:t>sistemas.anatel.gov.br/sqp/qualidade/principal/consulta.asp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52094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3"/>
          <p:cNvSpPr>
            <a:spLocks noChangeArrowheads="1"/>
          </p:cNvSpPr>
          <p:nvPr/>
        </p:nvSpPr>
        <p:spPr bwMode="auto">
          <a:xfrm>
            <a:off x="1371600" y="0"/>
            <a:ext cx="492859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pt-BR" sz="3200" i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107504" y="1772816"/>
            <a:ext cx="8895940" cy="396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Outras medidas: Concatenação de Chamadas Sucessivas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899592" y="2276872"/>
            <a:ext cx="81038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Caso haja chamadas sucessivas, consideradas estas as efetuadas entre o mesmo Código de Acesso de origem e de destino, e o tempo compreendido entre o final de uma chamada e o início da seguinte for inferior ou igual a 120 (cento e vinte) segundos, </a:t>
            </a:r>
            <a:r>
              <a:rPr lang="pt-B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devem ser consideradas como sendo </a:t>
            </a:r>
            <a:r>
              <a:rPr lang="pt-BR" sz="24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uma única </a:t>
            </a:r>
            <a:r>
              <a:rPr lang="pt-BR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chamada</a:t>
            </a: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.</a:t>
            </a:r>
            <a:endParaRPr lang="pt-BR" sz="24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Seta em curva para a direita 2"/>
          <p:cNvSpPr/>
          <p:nvPr/>
        </p:nvSpPr>
        <p:spPr>
          <a:xfrm>
            <a:off x="22796" y="2564904"/>
            <a:ext cx="876796" cy="241633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43608" y="4581128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u="sng" dirty="0" smtClean="0"/>
              <a:t>Entrada em vigor</a:t>
            </a:r>
            <a:r>
              <a:rPr lang="pt-BR" sz="2000" b="1" dirty="0" smtClean="0"/>
              <a:t>: 1º de Março de 2013</a:t>
            </a:r>
          </a:p>
        </p:txBody>
      </p:sp>
    </p:spTree>
    <p:extLst>
      <p:ext uri="{BB962C8B-B14F-4D97-AF65-F5344CB8AC3E}">
        <p14:creationId xmlns:p14="http://schemas.microsoft.com/office/powerpoint/2010/main" val="372503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3"/>
          <p:cNvSpPr>
            <a:spLocks noChangeArrowheads="1"/>
          </p:cNvSpPr>
          <p:nvPr/>
        </p:nvSpPr>
        <p:spPr bwMode="auto">
          <a:xfrm>
            <a:off x="1371600" y="0"/>
            <a:ext cx="492859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pt-BR" sz="3200" i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107504" y="620688"/>
            <a:ext cx="889594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Outras Medidas: FEMTOCÉLULA</a:t>
            </a:r>
            <a:endParaRPr lang="pt-BR" sz="2000" dirty="0"/>
          </a:p>
        </p:txBody>
      </p:sp>
      <p:sp>
        <p:nvSpPr>
          <p:cNvPr id="7" name="Rectangle 73"/>
          <p:cNvSpPr>
            <a:spLocks noChangeArrowheads="1"/>
          </p:cNvSpPr>
          <p:nvPr/>
        </p:nvSpPr>
        <p:spPr bwMode="auto">
          <a:xfrm>
            <a:off x="1524000" y="25400"/>
            <a:ext cx="600032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pt-BR" i="1" dirty="0">
              <a:solidFill>
                <a:srgbClr val="FFFF00"/>
              </a:solidFill>
              <a:latin typeface="Arial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47179" y="1124744"/>
            <a:ext cx="8954909" cy="4642336"/>
            <a:chOff x="53964" y="416745"/>
            <a:chExt cx="9722100" cy="5227523"/>
          </a:xfrm>
        </p:grpSpPr>
        <p:pic>
          <p:nvPicPr>
            <p:cNvPr id="10" name="Picture 6" descr="http://www.teleco.com.br/imagens/tutoriais/tutorialfemto_figura1.jpg" title="Fonte: Teleco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92043" y="922275"/>
              <a:ext cx="5784021" cy="472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CaixaDeTexto 10"/>
            <p:cNvSpPr txBox="1"/>
            <p:nvPr/>
          </p:nvSpPr>
          <p:spPr>
            <a:xfrm>
              <a:off x="53964" y="416745"/>
              <a:ext cx="9721080" cy="762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2000" b="1" dirty="0" smtClean="0">
                  <a:solidFill>
                    <a:srgbClr val="003399"/>
                  </a:solidFill>
                </a:rPr>
                <a:t>Definição</a:t>
              </a:r>
              <a:r>
                <a:rPr lang="pt-BR" sz="1800" b="1" dirty="0" smtClean="0">
                  <a:solidFill>
                    <a:srgbClr val="003399"/>
                  </a:solidFill>
                </a:rPr>
                <a:t>: </a:t>
              </a:r>
              <a:r>
                <a:rPr lang="pt-BR" sz="1800" dirty="0" smtClean="0">
                  <a:latin typeface="Calibri" pitchFamily="34" charset="0"/>
                </a:rPr>
                <a:t>Equipamento </a:t>
              </a:r>
              <a:r>
                <a:rPr lang="pt-BR" dirty="0">
                  <a:latin typeface="Calibri" pitchFamily="34" charset="0"/>
                </a:rPr>
                <a:t>de </a:t>
              </a:r>
              <a:r>
                <a:rPr lang="pt-BR" b="1" dirty="0">
                  <a:latin typeface="Calibri" pitchFamily="34" charset="0"/>
                </a:rPr>
                <a:t>Radiocomunicação de Radiação </a:t>
              </a:r>
              <a:r>
                <a:rPr lang="pt-BR" b="1" dirty="0" smtClean="0">
                  <a:latin typeface="Calibri" pitchFamily="34" charset="0"/>
                </a:rPr>
                <a:t>Restrita. </a:t>
              </a:r>
              <a:r>
                <a:rPr lang="pt-BR" dirty="0" smtClean="0">
                  <a:latin typeface="Calibri" pitchFamily="34" charset="0"/>
                </a:rPr>
                <a:t>De</a:t>
              </a:r>
              <a:r>
                <a:rPr lang="pt-BR" b="1" dirty="0" smtClean="0">
                  <a:latin typeface="Calibri" pitchFamily="34" charset="0"/>
                </a:rPr>
                <a:t> </a:t>
              </a:r>
              <a:r>
                <a:rPr lang="pt-BR" sz="1800" b="1" dirty="0">
                  <a:latin typeface="Calibri" pitchFamily="34" charset="0"/>
                </a:rPr>
                <a:t>baixa potência de transmissão, autoconfigurado e gerenciado pela Prestadora de </a:t>
              </a:r>
              <a:r>
                <a:rPr lang="pt-BR" sz="1800" b="1" dirty="0" smtClean="0">
                  <a:latin typeface="Calibri" pitchFamily="34" charset="0"/>
                </a:rPr>
                <a:t>SMP. </a:t>
              </a:r>
              <a:endParaRPr lang="pt-BR" sz="1800" b="1" dirty="0">
                <a:solidFill>
                  <a:srgbClr val="003399"/>
                </a:solidFill>
              </a:endParaRPr>
            </a:p>
          </p:txBody>
        </p:sp>
      </p:grpSp>
      <p:sp>
        <p:nvSpPr>
          <p:cNvPr id="15" name="Espaço Reservado para Conteúdo 12"/>
          <p:cNvSpPr txBox="1">
            <a:spLocks/>
          </p:cNvSpPr>
          <p:nvPr/>
        </p:nvSpPr>
        <p:spPr>
          <a:xfrm>
            <a:off x="195920" y="1988840"/>
            <a:ext cx="3295960" cy="291121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pt-BR" sz="1800" dirty="0"/>
              <a:t>maiores taxas de transmissão de </a:t>
            </a:r>
            <a:r>
              <a:rPr lang="pt-BR" sz="1800" dirty="0" smtClean="0"/>
              <a:t>dados;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sz="1800" dirty="0" smtClean="0"/>
              <a:t>melhoria </a:t>
            </a:r>
            <a:r>
              <a:rPr lang="pt-BR" sz="1800" dirty="0"/>
              <a:t>na cobertura em ambientes </a:t>
            </a:r>
            <a:r>
              <a:rPr lang="pt-BR" sz="1800" dirty="0" smtClean="0"/>
              <a:t>internos;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sz="1800" dirty="0" smtClean="0"/>
              <a:t>maior</a:t>
            </a:r>
            <a:r>
              <a:rPr lang="pt-BR" sz="1800" b="1" dirty="0" smtClean="0"/>
              <a:t> </a:t>
            </a:r>
            <a:r>
              <a:rPr lang="pt-BR" sz="1800" dirty="0"/>
              <a:t>eficiência no uso do espectro.</a:t>
            </a:r>
          </a:p>
        </p:txBody>
      </p:sp>
      <p:sp>
        <p:nvSpPr>
          <p:cNvPr id="2" name="Seta para a direita 1"/>
          <p:cNvSpPr/>
          <p:nvPr/>
        </p:nvSpPr>
        <p:spPr>
          <a:xfrm>
            <a:off x="132904" y="5529932"/>
            <a:ext cx="33637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539552" y="5209303"/>
            <a:ext cx="4536504" cy="956001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i="1" dirty="0" smtClean="0">
                <a:solidFill>
                  <a:schemeClr val="tx1"/>
                </a:solidFill>
              </a:rPr>
              <a:t>Não incidência de Taxa de Fiscalização de Instalação (R</a:t>
            </a:r>
            <a:r>
              <a:rPr lang="pt-BR" sz="1400" i="1" dirty="0">
                <a:solidFill>
                  <a:schemeClr val="tx1"/>
                </a:solidFill>
              </a:rPr>
              <a:t>$ 1.340,80) </a:t>
            </a:r>
            <a:r>
              <a:rPr lang="pt-BR" sz="1400" i="1" dirty="0" smtClean="0">
                <a:solidFill>
                  <a:schemeClr val="tx1"/>
                </a:solidFill>
              </a:rPr>
              <a:t> nem de Taxa de Fiscalização de Funcionamento (TFF)</a:t>
            </a:r>
          </a:p>
        </p:txBody>
      </p:sp>
    </p:spTree>
    <p:extLst>
      <p:ext uri="{BB962C8B-B14F-4D97-AF65-F5344CB8AC3E}">
        <p14:creationId xmlns:p14="http://schemas.microsoft.com/office/powerpoint/2010/main" val="366291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3"/>
          <p:cNvSpPr>
            <a:spLocks noChangeArrowheads="1"/>
          </p:cNvSpPr>
          <p:nvPr/>
        </p:nvSpPr>
        <p:spPr bwMode="auto">
          <a:xfrm>
            <a:off x="1371600" y="0"/>
            <a:ext cx="492859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pt-BR" sz="3200" i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107504" y="620688"/>
            <a:ext cx="889594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Regulamento Geral de Direitos do Consumidor de Serviços de </a:t>
            </a:r>
            <a:r>
              <a:rPr lang="pt-BR" sz="2000" b="1" dirty="0" smtClean="0"/>
              <a:t>Telecomunicações</a:t>
            </a:r>
          </a:p>
        </p:txBody>
      </p:sp>
      <p:sp>
        <p:nvSpPr>
          <p:cNvPr id="6" name="Rectangle 73"/>
          <p:cNvSpPr>
            <a:spLocks noChangeArrowheads="1"/>
          </p:cNvSpPr>
          <p:nvPr/>
        </p:nvSpPr>
        <p:spPr bwMode="auto">
          <a:xfrm>
            <a:off x="1524000" y="25400"/>
            <a:ext cx="600032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pt-BR" i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528" y="1556792"/>
            <a:ext cx="849694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i="1" u="sng" dirty="0" smtClean="0"/>
              <a:t>Atendimento</a:t>
            </a:r>
            <a:r>
              <a:rPr lang="pt-BR" dirty="0" smtClean="0"/>
              <a:t>:</a:t>
            </a:r>
          </a:p>
          <a:p>
            <a:pPr algn="just"/>
            <a:endParaRPr lang="pt-BR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pt-BR" dirty="0" smtClean="0"/>
              <a:t>Histórico </a:t>
            </a:r>
            <a:r>
              <a:rPr lang="pt-BR" dirty="0"/>
              <a:t>de demandas dos últimos 3 anos:</a:t>
            </a:r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pt-BR" dirty="0"/>
              <a:t>Envio ao consumidor caso solicitado;</a:t>
            </a:r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pt-BR" dirty="0"/>
              <a:t>Disponível na internet.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pt-BR" dirty="0"/>
              <a:t>Rescisão:</a:t>
            </a:r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pt-BR" dirty="0" smtClean="0"/>
              <a:t>De </a:t>
            </a:r>
            <a:r>
              <a:rPr lang="pt-BR" dirty="0"/>
              <a:t>forma automática: poderá ser realizada por telefone, internet e por terminais de autoatendimento e será efetivada em até 2 dias úteis, período no qual o consumidor poderá desistir (processo semelhante à portabilidade).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pt-BR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pt-BR" dirty="0" smtClean="0"/>
              <a:t>Gravação </a:t>
            </a:r>
            <a:r>
              <a:rPr lang="pt-BR" dirty="0"/>
              <a:t>de todas as interações, inclusive aquelas iniciadas pela prestadora, que devem ser armazenadas por até 6 meses e podem ser requeridas pelo consumidor</a:t>
            </a:r>
            <a:r>
              <a:rPr lang="pt-BR" dirty="0" smtClean="0"/>
              <a:t>;</a:t>
            </a:r>
          </a:p>
          <a:p>
            <a:pPr algn="just"/>
            <a:endParaRPr lang="pt-BR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pt-BR" dirty="0"/>
              <a:t>Prestadora deve retornar a ligação em caso de descontinuidade da chamada</a:t>
            </a:r>
            <a:r>
              <a:rPr lang="pt-BR" dirty="0" smtClean="0"/>
              <a:t>;</a:t>
            </a:r>
          </a:p>
          <a:p>
            <a:pPr algn="just"/>
            <a:endParaRPr lang="pt-BR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pt-BR" dirty="0"/>
              <a:t>Recebimento de chamadas fixas e móveis;</a:t>
            </a:r>
          </a:p>
          <a:p>
            <a:pPr algn="just"/>
            <a:endParaRPr lang="pt-BR" dirty="0" smtClean="0"/>
          </a:p>
          <a:p>
            <a:pPr marL="285750" indent="-285750" algn="just">
              <a:buFont typeface="Wingdings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597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3"/>
          <p:cNvSpPr>
            <a:spLocks noChangeArrowheads="1"/>
          </p:cNvSpPr>
          <p:nvPr/>
        </p:nvSpPr>
        <p:spPr bwMode="auto">
          <a:xfrm>
            <a:off x="1371600" y="0"/>
            <a:ext cx="492859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pt-BR" sz="3200" i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107504" y="620688"/>
            <a:ext cx="889594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Regulamento Geral de Direitos do Consumidor de Serviços de </a:t>
            </a:r>
            <a:r>
              <a:rPr lang="pt-BR" sz="2000" b="1" dirty="0" smtClean="0"/>
              <a:t>Telecomunicações</a:t>
            </a:r>
          </a:p>
        </p:txBody>
      </p:sp>
      <p:sp>
        <p:nvSpPr>
          <p:cNvPr id="6" name="Rectangle 73"/>
          <p:cNvSpPr>
            <a:spLocks noChangeArrowheads="1"/>
          </p:cNvSpPr>
          <p:nvPr/>
        </p:nvSpPr>
        <p:spPr bwMode="auto">
          <a:xfrm>
            <a:off x="1524000" y="25400"/>
            <a:ext cx="600032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pt-BR" i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45108" y="1556791"/>
            <a:ext cx="849694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i="1" u="sng" dirty="0" smtClean="0"/>
              <a:t>Oferta</a:t>
            </a:r>
            <a:r>
              <a:rPr lang="pt-BR" dirty="0" smtClean="0"/>
              <a:t>:</a:t>
            </a:r>
          </a:p>
          <a:p>
            <a:pPr algn="just"/>
            <a:endParaRPr lang="pt-BR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pt-BR" dirty="0"/>
              <a:t>Apresentação de todos os planos comercializados na página na Internet da Prestadora;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pt-BR" dirty="0"/>
              <a:t>Todas as ofertas devem estar disponíveis a todos os interessados, inclusive atuais </a:t>
            </a:r>
            <a:r>
              <a:rPr lang="pt-BR" dirty="0" smtClean="0"/>
              <a:t>consumidores;</a:t>
            </a:r>
            <a:endParaRPr lang="pt-BR" dirty="0"/>
          </a:p>
          <a:p>
            <a:pPr algn="just"/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45108" y="4011364"/>
            <a:ext cx="849694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i="1" u="sng" dirty="0" smtClean="0"/>
              <a:t>Contratação</a:t>
            </a:r>
            <a:r>
              <a:rPr lang="pt-BR" dirty="0" smtClean="0"/>
              <a:t>:</a:t>
            </a:r>
          </a:p>
          <a:p>
            <a:pPr algn="just"/>
            <a:endParaRPr lang="pt-BR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pt-BR" dirty="0"/>
              <a:t>Consolidação das informações relevantes da oferta em Sumário a ser entregue ao consumidor antes da Contratação;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pt-BR" dirty="0"/>
              <a:t>Comunicado de alteração ou extinção de planos ou promoções com antecedência mínima de 30 dias;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pt-BR" dirty="0"/>
              <a:t>Combos: um só contrato, valor discriminado com e sem fidelização, informação do valor avulso de cada serviço e reajuste em data única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018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3"/>
          <p:cNvSpPr>
            <a:spLocks noChangeArrowheads="1"/>
          </p:cNvSpPr>
          <p:nvPr/>
        </p:nvSpPr>
        <p:spPr bwMode="auto">
          <a:xfrm>
            <a:off x="1371600" y="0"/>
            <a:ext cx="492859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pt-BR" sz="3200" i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107504" y="620688"/>
            <a:ext cx="889594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Regulamento Geral de Direitos do Consumidor de Serviços de </a:t>
            </a:r>
            <a:r>
              <a:rPr lang="pt-BR" sz="2000" b="1" dirty="0" smtClean="0"/>
              <a:t>Telecomunicações</a:t>
            </a:r>
          </a:p>
        </p:txBody>
      </p:sp>
      <p:sp>
        <p:nvSpPr>
          <p:cNvPr id="6" name="Rectangle 73"/>
          <p:cNvSpPr>
            <a:spLocks noChangeArrowheads="1"/>
          </p:cNvSpPr>
          <p:nvPr/>
        </p:nvSpPr>
        <p:spPr bwMode="auto">
          <a:xfrm>
            <a:off x="1524000" y="25400"/>
            <a:ext cx="600032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pt-BR" i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528" y="1556792"/>
            <a:ext cx="849694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i="1" u="sng" dirty="0" smtClean="0"/>
              <a:t>Cobrança Pré-Pago</a:t>
            </a:r>
            <a:r>
              <a:rPr lang="pt-BR" dirty="0" smtClean="0"/>
              <a:t>:</a:t>
            </a:r>
          </a:p>
          <a:p>
            <a:pPr algn="just"/>
            <a:endParaRPr lang="pt-BR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pt-BR" dirty="0"/>
              <a:t>Validade mínima de créditos de 30 dias, com comercialização obrigatória de créditos de 90 e 180 dias;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pt-BR" dirty="0"/>
              <a:t>Revalidação do saldo de créditos já vencidos quando da inserção de novos créditos;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pt-BR" dirty="0"/>
              <a:t>Comunicação ao consumidor quando os créditos estiverem na iminência de acabar ou </a:t>
            </a:r>
            <a:r>
              <a:rPr lang="pt-BR" dirty="0" smtClean="0"/>
              <a:t>expirar.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75692" y="3742006"/>
            <a:ext cx="849694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i="1" u="sng" dirty="0" smtClean="0"/>
              <a:t>Cobrança Pós-Pago</a:t>
            </a:r>
            <a:r>
              <a:rPr lang="pt-BR" dirty="0" smtClean="0"/>
              <a:t>:</a:t>
            </a:r>
          </a:p>
          <a:p>
            <a:pPr algn="just"/>
            <a:endParaRPr lang="pt-BR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pt-BR" dirty="0"/>
              <a:t>Proibição de cobrança antecipada;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pt-BR" dirty="0"/>
              <a:t>Fatura deve detalhar o valor dos tributos por serviço, na forma da Lei nº 12.741/2012;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pt-BR" dirty="0"/>
              <a:t>Fatura terá campo “Mensagens Importantes” contendo novos serviços contratados, alterações nas condições de provimento, promoções a expirar, término do prazo de permanência, reajustes, existência de débito vencido;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pt-BR" dirty="0"/>
              <a:t>Comunicação quando o consumo se aproximar da franquia contratada.</a:t>
            </a:r>
          </a:p>
        </p:txBody>
      </p:sp>
    </p:spTree>
    <p:extLst>
      <p:ext uri="{BB962C8B-B14F-4D97-AF65-F5344CB8AC3E}">
        <p14:creationId xmlns:p14="http://schemas.microsoft.com/office/powerpoint/2010/main" val="356269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3"/>
          <p:cNvSpPr>
            <a:spLocks noChangeArrowheads="1"/>
          </p:cNvSpPr>
          <p:nvPr/>
        </p:nvSpPr>
        <p:spPr bwMode="auto">
          <a:xfrm>
            <a:off x="1371600" y="0"/>
            <a:ext cx="492859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pt-BR" sz="3200" i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107504" y="1124744"/>
            <a:ext cx="889594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Regulamento Geral de Direitos do Consumidor de Serviços de </a:t>
            </a:r>
            <a:r>
              <a:rPr lang="pt-BR" sz="2000" b="1" dirty="0" smtClean="0"/>
              <a:t>Telecomunicações</a:t>
            </a:r>
          </a:p>
        </p:txBody>
      </p:sp>
      <p:sp>
        <p:nvSpPr>
          <p:cNvPr id="6" name="Rectangle 73"/>
          <p:cNvSpPr>
            <a:spLocks noChangeArrowheads="1"/>
          </p:cNvSpPr>
          <p:nvPr/>
        </p:nvSpPr>
        <p:spPr bwMode="auto">
          <a:xfrm>
            <a:off x="1524000" y="25400"/>
            <a:ext cx="600032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pt-BR" i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38808" y="2492896"/>
            <a:ext cx="8496944" cy="2773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i="1" u="sng" dirty="0" smtClean="0"/>
              <a:t>Contestação</a:t>
            </a:r>
            <a:r>
              <a:rPr lang="pt-BR" dirty="0" smtClean="0"/>
              <a:t>:</a:t>
            </a:r>
          </a:p>
          <a:p>
            <a:pPr algn="just">
              <a:lnSpc>
                <a:spcPct val="150000"/>
              </a:lnSpc>
            </a:pPr>
            <a:endParaRPr lang="pt-BR" dirty="0" smtClean="0"/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/>
              <a:t>Prazo de 3 anos para contestação de débitos;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/>
              <a:t>Emissão sem ônus de novo documento de cobrança sem os valores contestados;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/>
              <a:t>Em caso de ausência de resposta à contestação do consumidor no prazo de 30 dias, a prestadora deverá devolver em dobro o valor questionado e já pago;</a:t>
            </a:r>
          </a:p>
        </p:txBody>
      </p:sp>
    </p:spTree>
    <p:extLst>
      <p:ext uri="{BB962C8B-B14F-4D97-AF65-F5344CB8AC3E}">
        <p14:creationId xmlns:p14="http://schemas.microsoft.com/office/powerpoint/2010/main" val="236545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3"/>
          <p:cNvSpPr>
            <a:spLocks noChangeArrowheads="1"/>
          </p:cNvSpPr>
          <p:nvPr/>
        </p:nvSpPr>
        <p:spPr bwMode="auto">
          <a:xfrm>
            <a:off x="1371600" y="0"/>
            <a:ext cx="492859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pt-BR" sz="3200" i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107504" y="692696"/>
            <a:ext cx="889594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Pesquisa de Qualidade Percebida</a:t>
            </a:r>
          </a:p>
        </p:txBody>
      </p:sp>
      <p:sp>
        <p:nvSpPr>
          <p:cNvPr id="6" name="Rectangle 73"/>
          <p:cNvSpPr>
            <a:spLocks noChangeArrowheads="1"/>
          </p:cNvSpPr>
          <p:nvPr/>
        </p:nvSpPr>
        <p:spPr bwMode="auto">
          <a:xfrm>
            <a:off x="1524000" y="25400"/>
            <a:ext cx="600032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pt-BR" i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79512" y="1556792"/>
            <a:ext cx="84969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chemeClr val="tx2"/>
              </a:buClr>
              <a:buSzPct val="120000"/>
              <a:buFont typeface="Wingdings" pitchFamily="2" charset="2"/>
              <a:buChar char="v"/>
            </a:pPr>
            <a:r>
              <a:rPr lang="pt-BR" dirty="0" smtClean="0"/>
              <a:t>Prevista </a:t>
            </a:r>
            <a:r>
              <a:rPr lang="pt-BR" dirty="0"/>
              <a:t>nos Regulamentos Gerais de </a:t>
            </a:r>
            <a:r>
              <a:rPr lang="pt-BR" dirty="0" smtClean="0"/>
              <a:t>Qualidade;</a:t>
            </a:r>
            <a:endParaRPr lang="pt-BR" dirty="0"/>
          </a:p>
          <a:p>
            <a:pPr marL="285750" indent="-285750" algn="just">
              <a:lnSpc>
                <a:spcPct val="150000"/>
              </a:lnSpc>
              <a:buClr>
                <a:schemeClr val="tx2"/>
              </a:buClr>
              <a:buSzPct val="120000"/>
              <a:buFont typeface="Wingdings" pitchFamily="2" charset="2"/>
              <a:buChar char="v"/>
            </a:pPr>
            <a:r>
              <a:rPr lang="pt-BR" dirty="0"/>
              <a:t> </a:t>
            </a:r>
            <a:r>
              <a:rPr lang="pt-BR" b="1" dirty="0"/>
              <a:t>Em 2013, foram pesquisados os serviços de telefonia móvel (SMP) e banda larga </a:t>
            </a:r>
            <a:r>
              <a:rPr lang="pt-BR" b="1" dirty="0" smtClean="0"/>
              <a:t>fixa;</a:t>
            </a:r>
          </a:p>
          <a:p>
            <a:pPr marL="285750" indent="-285750" algn="just">
              <a:lnSpc>
                <a:spcPct val="150000"/>
              </a:lnSpc>
              <a:buClr>
                <a:schemeClr val="tx2"/>
              </a:buClr>
              <a:buSzPct val="120000"/>
              <a:buFont typeface="Wingdings" pitchFamily="2" charset="2"/>
              <a:buChar char="v"/>
            </a:pPr>
            <a:r>
              <a:rPr lang="pt-BR" dirty="0" smtClean="0"/>
              <a:t> Realizada por meio de entrevistas telefônicas (</a:t>
            </a:r>
            <a:r>
              <a:rPr lang="pt-BR" b="1" dirty="0" smtClean="0"/>
              <a:t>142 mil entrevistas realizadas entre usuários dos serviços</a:t>
            </a:r>
            <a:r>
              <a:rPr lang="pt-BR" dirty="0" smtClean="0"/>
              <a:t>);</a:t>
            </a:r>
          </a:p>
          <a:p>
            <a:pPr marL="285750" indent="-285750" algn="just">
              <a:lnSpc>
                <a:spcPct val="150000"/>
              </a:lnSpc>
              <a:buClr>
                <a:schemeClr val="tx2"/>
              </a:buClr>
              <a:buSzPct val="120000"/>
              <a:buFont typeface="Wingdings" pitchFamily="2" charset="2"/>
              <a:buChar char="v"/>
            </a:pPr>
            <a:r>
              <a:rPr lang="pt-BR" dirty="0" smtClean="0"/>
              <a:t> </a:t>
            </a:r>
            <a:r>
              <a:rPr lang="pt-BR" dirty="0"/>
              <a:t>Para cada tema pesquisado, há um </a:t>
            </a:r>
            <a:r>
              <a:rPr lang="pt-BR" b="1" dirty="0"/>
              <a:t>conjunto de perguntas e o respondente avalia dando notas de 1 a </a:t>
            </a:r>
            <a:r>
              <a:rPr lang="pt-BR" b="1" dirty="0" smtClean="0"/>
              <a:t>5;</a:t>
            </a:r>
            <a:endParaRPr lang="pt-BR" b="1" dirty="0"/>
          </a:p>
          <a:p>
            <a:pPr marL="285750" indent="-285750" algn="just">
              <a:lnSpc>
                <a:spcPct val="150000"/>
              </a:lnSpc>
              <a:buClr>
                <a:schemeClr val="tx2"/>
              </a:buClr>
              <a:buSzPct val="120000"/>
              <a:buFont typeface="Wingdings" pitchFamily="2" charset="2"/>
              <a:buChar char="v"/>
            </a:pPr>
            <a:r>
              <a:rPr lang="pt-BR" b="1" dirty="0"/>
              <a:t> Temas pesquisados: </a:t>
            </a:r>
            <a:r>
              <a:rPr lang="pt-BR" dirty="0"/>
              <a:t>Capacidade de Resolução; Competência do Atendente; Competência e Organização da Prestadora; Orientação ao Usuário/Assinante; Conta e Cartão; Qualidade das Ligações; Conta e Cobrança; Qualidade da Conexão; Suporte Técnico</a:t>
            </a:r>
            <a:r>
              <a:rPr lang="pt-BR" b="1" dirty="0"/>
              <a:t>.</a:t>
            </a:r>
          </a:p>
          <a:p>
            <a:pPr marL="285750" indent="-285750" algn="just">
              <a:lnSpc>
                <a:spcPct val="150000"/>
              </a:lnSpc>
              <a:buClr>
                <a:schemeClr val="tx2"/>
              </a:buClr>
              <a:buSzPct val="120000"/>
              <a:buFont typeface="Wingdings" pitchFamily="2" charset="2"/>
              <a:buChar char="v"/>
            </a:pPr>
            <a:r>
              <a:rPr lang="pt-BR" b="1" dirty="0"/>
              <a:t> Anatel divulgará em breve os </a:t>
            </a:r>
            <a:r>
              <a:rPr lang="pt-BR" b="1" dirty="0" smtClean="0"/>
              <a:t>resultados.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14869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mestreazu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6034" name="Rectangle 7"/>
          <p:cNvSpPr>
            <a:spLocks noChangeArrowheads="1"/>
          </p:cNvSpPr>
          <p:nvPr/>
        </p:nvSpPr>
        <p:spPr bwMode="auto">
          <a:xfrm>
            <a:off x="351693" y="2757488"/>
            <a:ext cx="844061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pt-BR" sz="3300" b="0" i="1" dirty="0" smtClean="0">
                <a:solidFill>
                  <a:srgbClr val="FFFF00"/>
                </a:solidFill>
                <a:latin typeface="Calibri" pitchFamily="34" charset="0"/>
              </a:rPr>
              <a:t>Obrigado!</a:t>
            </a:r>
            <a:endParaRPr lang="pt-BR" sz="3300" b="0" i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" name="Rectangle 73"/>
          <p:cNvSpPr>
            <a:spLocks noChangeArrowheads="1"/>
          </p:cNvSpPr>
          <p:nvPr/>
        </p:nvSpPr>
        <p:spPr bwMode="auto">
          <a:xfrm>
            <a:off x="1421176" y="4005064"/>
            <a:ext cx="633670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pt-BR" sz="1600" b="1" dirty="0" smtClean="0">
                <a:solidFill>
                  <a:srgbClr val="FFFF00"/>
                </a:solidFill>
                <a:latin typeface="+mj-lt"/>
              </a:rPr>
              <a:t>João Batista de Rezende</a:t>
            </a:r>
          </a:p>
          <a:p>
            <a:pPr algn="ctr"/>
            <a:r>
              <a:rPr lang="pt-BR" sz="1600" dirty="0" smtClean="0">
                <a:solidFill>
                  <a:srgbClr val="FFFF00"/>
                </a:solidFill>
                <a:latin typeface="+mj-lt"/>
              </a:rPr>
              <a:t>Presidente do Conselho Diretor</a:t>
            </a:r>
          </a:p>
          <a:p>
            <a:pPr algn="ctr"/>
            <a:r>
              <a:rPr lang="pt-BR" sz="1600" dirty="0" smtClean="0">
                <a:solidFill>
                  <a:srgbClr val="FFFF00"/>
                </a:solidFill>
                <a:latin typeface="+mj-lt"/>
              </a:rPr>
              <a:t>Agência Nacional de Telecomunicações - Anatel</a:t>
            </a:r>
            <a:endParaRPr lang="pt-BR" sz="1600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961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5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03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BB256-86D3-489E-9A1A-203768C86EA5}" type="slidenum">
              <a:rPr lang="pt-BR" smtClean="0"/>
              <a:t>3</a:t>
            </a:fld>
            <a:endParaRPr lang="pt-BR" dirty="0"/>
          </a:p>
        </p:txBody>
      </p:sp>
      <p:graphicFrame>
        <p:nvGraphicFramePr>
          <p:cNvPr id="8" name="Gráfic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478186"/>
              </p:ext>
            </p:extLst>
          </p:nvPr>
        </p:nvGraphicFramePr>
        <p:xfrm>
          <a:off x="251520" y="1052736"/>
          <a:ext cx="871296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7139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BB256-86D3-489E-9A1A-203768C86EA5}" type="slidenum">
              <a:rPr lang="pt-BR" smtClean="0"/>
              <a:t>4</a:t>
            </a:fld>
            <a:endParaRPr lang="pt-BR"/>
          </a:p>
        </p:txBody>
      </p:sp>
      <p:graphicFrame>
        <p:nvGraphicFramePr>
          <p:cNvPr id="8" name="Gráfic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082165"/>
              </p:ext>
            </p:extLst>
          </p:nvPr>
        </p:nvGraphicFramePr>
        <p:xfrm>
          <a:off x="179512" y="1052736"/>
          <a:ext cx="8847865" cy="5080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7884368" y="159489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5"/>
                </a:solidFill>
              </a:rPr>
              <a:t>Total</a:t>
            </a:r>
            <a:endParaRPr lang="pt-BR" b="1" dirty="0">
              <a:solidFill>
                <a:schemeClr val="accent5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8172400" y="2780928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2G</a:t>
            </a:r>
            <a:endParaRPr lang="pt-BR" sz="2400" b="1" dirty="0">
              <a:solidFill>
                <a:srgbClr val="C0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812360" y="4077072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accent3"/>
                </a:solidFill>
              </a:rPr>
              <a:t>3G</a:t>
            </a:r>
            <a:endParaRPr lang="pt-BR" sz="2400" b="1" dirty="0">
              <a:solidFill>
                <a:schemeClr val="accent3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236296" y="4926801"/>
            <a:ext cx="1702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</a:rPr>
              <a:t>Somente dados móveis</a:t>
            </a:r>
            <a:endParaRPr lang="pt-BR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30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BB256-86D3-489E-9A1A-203768C86EA5}" type="slidenum">
              <a:rPr lang="pt-BR" smtClean="0"/>
              <a:t>5</a:t>
            </a:fld>
            <a:endParaRPr lang="pt-BR"/>
          </a:p>
        </p:txBody>
      </p:sp>
      <p:graphicFrame>
        <p:nvGraphicFramePr>
          <p:cNvPr id="6" name="Gráfic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780448"/>
              </p:ext>
            </p:extLst>
          </p:nvPr>
        </p:nvGraphicFramePr>
        <p:xfrm>
          <a:off x="27203" y="980729"/>
          <a:ext cx="8793269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730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BB256-86D3-489E-9A1A-203768C86EA5}" type="slidenum">
              <a:rPr lang="pt-BR" smtClean="0"/>
              <a:t>6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899592" y="5391820"/>
            <a:ext cx="6912768" cy="84549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331640" y="5877526"/>
            <a:ext cx="360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latin typeface="Calibri" pitchFamily="34" charset="0"/>
                <a:cs typeface="Calibri" pitchFamily="34" charset="0"/>
              </a:rPr>
              <a:t>3G</a:t>
            </a:r>
            <a:endParaRPr lang="pt-BR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831662" y="5843649"/>
            <a:ext cx="360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latin typeface="Calibri" pitchFamily="34" charset="0"/>
                <a:cs typeface="Calibri" pitchFamily="34" charset="0"/>
              </a:rPr>
              <a:t>4G</a:t>
            </a:r>
            <a:endParaRPr lang="pt-BR" sz="12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Conector de seta reta 8"/>
          <p:cNvCxnSpPr/>
          <p:nvPr/>
        </p:nvCxnSpPr>
        <p:spPr>
          <a:xfrm flipV="1">
            <a:off x="1512138" y="5491279"/>
            <a:ext cx="0" cy="34143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V="1">
            <a:off x="6012160" y="5491279"/>
            <a:ext cx="0" cy="34143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angulado 10"/>
          <p:cNvCxnSpPr>
            <a:endCxn id="12" idx="1"/>
          </p:cNvCxnSpPr>
          <p:nvPr/>
        </p:nvCxnSpPr>
        <p:spPr>
          <a:xfrm>
            <a:off x="1835696" y="6237312"/>
            <a:ext cx="841067" cy="288032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2676763" y="6371455"/>
            <a:ext cx="34628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 smtClean="0"/>
              <a:t>Avanço de tecnologias de banda larga móvel.</a:t>
            </a:r>
            <a:endParaRPr lang="pt-BR" sz="1400" dirty="0"/>
          </a:p>
        </p:txBody>
      </p:sp>
      <p:sp>
        <p:nvSpPr>
          <p:cNvPr id="13" name="Texto explicativo retangular com cantos arredondados 12"/>
          <p:cNvSpPr/>
          <p:nvPr/>
        </p:nvSpPr>
        <p:spPr>
          <a:xfrm>
            <a:off x="7505004" y="1237806"/>
            <a:ext cx="1543425" cy="792088"/>
          </a:xfrm>
          <a:prstGeom prst="wedgeRoundRectCallout">
            <a:avLst>
              <a:gd name="adj1" fmla="val -79771"/>
              <a:gd name="adj2" fmla="val -904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4G = 1.566.362</a:t>
            </a:r>
          </a:p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Acessos em jan/14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115616" y="1196753"/>
            <a:ext cx="207642" cy="3096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exto explicativo retangular com cantos arredondados 14"/>
          <p:cNvSpPr/>
          <p:nvPr/>
        </p:nvSpPr>
        <p:spPr>
          <a:xfrm>
            <a:off x="584176" y="1385491"/>
            <a:ext cx="1224136" cy="936104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tx1"/>
                </a:solidFill>
              </a:rPr>
              <a:t>Crescimento de </a:t>
            </a:r>
            <a:r>
              <a:rPr lang="pt-BR" sz="1400" b="1" dirty="0" smtClean="0">
                <a:solidFill>
                  <a:schemeClr val="tx1"/>
                </a:solidFill>
              </a:rPr>
              <a:t>1.199%</a:t>
            </a:r>
            <a:r>
              <a:rPr lang="pt-BR" sz="1400" dirty="0" smtClean="0">
                <a:solidFill>
                  <a:schemeClr val="tx1"/>
                </a:solidFill>
              </a:rPr>
              <a:t> em 5 anos.</a:t>
            </a:r>
            <a:endParaRPr lang="pt-BR" sz="1400" dirty="0">
              <a:solidFill>
                <a:schemeClr val="tx1"/>
              </a:solidFill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52663"/>
            <a:ext cx="7856127" cy="297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73"/>
          <p:cNvSpPr>
            <a:spLocks noChangeArrowheads="1"/>
          </p:cNvSpPr>
          <p:nvPr/>
        </p:nvSpPr>
        <p:spPr bwMode="auto">
          <a:xfrm>
            <a:off x="-27688" y="519336"/>
            <a:ext cx="884816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pt-BR" sz="1600" b="1" dirty="0" smtClean="0"/>
              <a:t>Evolução de acessos da Banda Larga </a:t>
            </a:r>
            <a:r>
              <a:rPr lang="pt-BR" sz="1600" b="1" dirty="0"/>
              <a:t>Móvel e indicação da evolução de tecnologias</a:t>
            </a:r>
            <a:endParaRPr lang="pt-BR" sz="1600" i="1" dirty="0"/>
          </a:p>
        </p:txBody>
      </p:sp>
    </p:spTree>
    <p:extLst>
      <p:ext uri="{BB962C8B-B14F-4D97-AF65-F5344CB8AC3E}">
        <p14:creationId xmlns:p14="http://schemas.microsoft.com/office/powerpoint/2010/main" val="1867116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3"/>
          <p:cNvSpPr>
            <a:spLocks noChangeArrowheads="1"/>
          </p:cNvSpPr>
          <p:nvPr/>
        </p:nvSpPr>
        <p:spPr bwMode="auto">
          <a:xfrm>
            <a:off x="1524000" y="25400"/>
            <a:ext cx="600032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pt-BR" b="1" dirty="0" smtClean="0">
                <a:solidFill>
                  <a:srgbClr val="FFFF00"/>
                </a:solidFill>
                <a:latin typeface="Arial" charset="0"/>
              </a:rPr>
              <a:t>Agenda Regulatória</a:t>
            </a:r>
            <a:endParaRPr lang="pt-BR" i="1" dirty="0">
              <a:solidFill>
                <a:srgbClr val="FFFF00"/>
              </a:solidFill>
              <a:latin typeface="Arial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157038" y="1680467"/>
            <a:ext cx="8807450" cy="4268813"/>
            <a:chOff x="538038" y="838200"/>
            <a:chExt cx="8807450" cy="4268813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038" y="1628800"/>
              <a:ext cx="8807450" cy="347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1352600" y="838200"/>
              <a:ext cx="67687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i="1" dirty="0" smtClean="0">
                  <a:solidFill>
                    <a:srgbClr val="003399"/>
                  </a:solidFill>
                </a:rPr>
                <a:t>Interconexão</a:t>
              </a:r>
              <a:endParaRPr lang="pt-BR" sz="2400" b="1" i="1" dirty="0">
                <a:solidFill>
                  <a:srgbClr val="003399"/>
                </a:solidFill>
              </a:endParaRPr>
            </a:p>
          </p:txBody>
        </p:sp>
      </p:grpSp>
      <p:sp>
        <p:nvSpPr>
          <p:cNvPr id="9" name="Retângulo de cantos arredondados 8"/>
          <p:cNvSpPr/>
          <p:nvPr/>
        </p:nvSpPr>
        <p:spPr>
          <a:xfrm>
            <a:off x="107504" y="692696"/>
            <a:ext cx="889594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Medidas Pró-Competição</a:t>
            </a:r>
            <a:endParaRPr lang="pt-BR" sz="2000" b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BB256-86D3-489E-9A1A-203768C86EA5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359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3"/>
          <p:cNvSpPr>
            <a:spLocks noChangeArrowheads="1"/>
          </p:cNvSpPr>
          <p:nvPr/>
        </p:nvSpPr>
        <p:spPr bwMode="auto">
          <a:xfrm>
            <a:off x="1524000" y="25400"/>
            <a:ext cx="600032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pt-BR" b="1" dirty="0" smtClean="0">
                <a:solidFill>
                  <a:srgbClr val="FFFF00"/>
                </a:solidFill>
                <a:latin typeface="Arial" charset="0"/>
              </a:rPr>
              <a:t>Agenda Regulatória</a:t>
            </a:r>
            <a:endParaRPr lang="pt-BR" i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107504" y="692696"/>
            <a:ext cx="889594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Medidas Pró-Competição</a:t>
            </a:r>
            <a:endParaRPr lang="pt-BR" sz="2000" b="1" dirty="0"/>
          </a:p>
        </p:txBody>
      </p:sp>
      <p:sp>
        <p:nvSpPr>
          <p:cNvPr id="13" name="Retângulo de cantos arredondados 12"/>
          <p:cNvSpPr/>
          <p:nvPr/>
        </p:nvSpPr>
        <p:spPr bwMode="auto">
          <a:xfrm>
            <a:off x="323528" y="2204865"/>
            <a:ext cx="8763604" cy="3312368"/>
          </a:xfrm>
          <a:prstGeom prst="roundRect">
            <a:avLst/>
          </a:prstGeom>
          <a:ln/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34" y="1628800"/>
            <a:ext cx="756819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upo 1"/>
          <p:cNvGrpSpPr/>
          <p:nvPr/>
        </p:nvGrpSpPr>
        <p:grpSpPr>
          <a:xfrm>
            <a:off x="755576" y="5805264"/>
            <a:ext cx="6768752" cy="550247"/>
            <a:chOff x="107504" y="6263129"/>
            <a:chExt cx="6768752" cy="550247"/>
          </a:xfrm>
        </p:grpSpPr>
        <p:sp>
          <p:nvSpPr>
            <p:cNvPr id="15" name="Seta para a direita 14"/>
            <p:cNvSpPr/>
            <p:nvPr/>
          </p:nvSpPr>
          <p:spPr bwMode="auto">
            <a:xfrm>
              <a:off x="107504" y="6263129"/>
              <a:ext cx="576064" cy="550247"/>
            </a:xfrm>
            <a:prstGeom prst="rightArrow">
              <a:avLst/>
            </a:prstGeom>
            <a:ln/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smtClean="0">
                <a:ln>
                  <a:noFill/>
                </a:ln>
                <a:solidFill>
                  <a:srgbClr val="003399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811336" y="6381328"/>
              <a:ext cx="6064920" cy="33855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pt-BR" sz="1600" b="1" dirty="0" smtClean="0">
                  <a:solidFill>
                    <a:srgbClr val="003399"/>
                  </a:solidFill>
                </a:rPr>
                <a:t>O custo de chamadas realizadas entre prestadoras distintas diminuirá </a:t>
              </a:r>
              <a:endParaRPr lang="pt-BR" sz="1600" b="1" dirty="0">
                <a:solidFill>
                  <a:srgbClr val="003399"/>
                </a:solidFill>
              </a:endParaRPr>
            </a:p>
          </p:txBody>
        </p:sp>
      </p:grpSp>
      <p:sp>
        <p:nvSpPr>
          <p:cNvPr id="17" name="CaixaDeTexto 16"/>
          <p:cNvSpPr txBox="1"/>
          <p:nvPr/>
        </p:nvSpPr>
        <p:spPr>
          <a:xfrm>
            <a:off x="971600" y="1680467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 smtClean="0">
                <a:solidFill>
                  <a:srgbClr val="003399"/>
                </a:solidFill>
              </a:rPr>
              <a:t>Interconexão</a:t>
            </a:r>
            <a:endParaRPr lang="pt-BR" sz="2400" b="1" i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22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3"/>
          <p:cNvSpPr>
            <a:spLocks noChangeArrowheads="1"/>
          </p:cNvSpPr>
          <p:nvPr/>
        </p:nvSpPr>
        <p:spPr bwMode="auto">
          <a:xfrm>
            <a:off x="1524000" y="25400"/>
            <a:ext cx="600032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pt-BR" b="1" dirty="0" smtClean="0">
                <a:solidFill>
                  <a:srgbClr val="FFFF00"/>
                </a:solidFill>
                <a:latin typeface="Arial" charset="0"/>
              </a:rPr>
              <a:t>Agenda Regulatória</a:t>
            </a:r>
            <a:endParaRPr lang="pt-BR" i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107504" y="692696"/>
            <a:ext cx="889594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Medidas Pró-Competição</a:t>
            </a:r>
            <a:endParaRPr lang="pt-BR" sz="2000" b="1" dirty="0"/>
          </a:p>
        </p:txBody>
      </p:sp>
      <p:grpSp>
        <p:nvGrpSpPr>
          <p:cNvPr id="2" name="Grupo 1"/>
          <p:cNvGrpSpPr/>
          <p:nvPr/>
        </p:nvGrpSpPr>
        <p:grpSpPr>
          <a:xfrm>
            <a:off x="755576" y="5805264"/>
            <a:ext cx="6768752" cy="550247"/>
            <a:chOff x="107504" y="6263129"/>
            <a:chExt cx="6768752" cy="550247"/>
          </a:xfrm>
        </p:grpSpPr>
        <p:sp>
          <p:nvSpPr>
            <p:cNvPr id="15" name="Seta para a direita 14"/>
            <p:cNvSpPr/>
            <p:nvPr/>
          </p:nvSpPr>
          <p:spPr bwMode="auto">
            <a:xfrm>
              <a:off x="107504" y="6263129"/>
              <a:ext cx="576064" cy="550247"/>
            </a:xfrm>
            <a:prstGeom prst="rightArrow">
              <a:avLst/>
            </a:prstGeom>
            <a:ln/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smtClean="0">
                <a:ln>
                  <a:noFill/>
                </a:ln>
                <a:solidFill>
                  <a:srgbClr val="003399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811336" y="6381328"/>
              <a:ext cx="6064920" cy="33855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pt-BR" sz="1600" b="1" dirty="0" smtClean="0">
                  <a:solidFill>
                    <a:srgbClr val="003399"/>
                  </a:solidFill>
                </a:rPr>
                <a:t>O custo de chamadas realizadas entre prestadoras distintas </a:t>
              </a:r>
              <a:r>
                <a:rPr lang="pt-BR" sz="1600" b="1" dirty="0" err="1" smtClean="0">
                  <a:solidFill>
                    <a:srgbClr val="003399"/>
                  </a:solidFill>
                </a:rPr>
                <a:t>diminuiá</a:t>
              </a:r>
              <a:r>
                <a:rPr lang="pt-BR" sz="1600" b="1" dirty="0" smtClean="0">
                  <a:solidFill>
                    <a:srgbClr val="003399"/>
                  </a:solidFill>
                </a:rPr>
                <a:t> </a:t>
              </a:r>
              <a:endParaRPr lang="pt-BR" sz="1600" b="1" dirty="0">
                <a:solidFill>
                  <a:srgbClr val="003399"/>
                </a:solidFill>
              </a:endParaRPr>
            </a:p>
          </p:txBody>
        </p:sp>
      </p:grpSp>
      <p:sp>
        <p:nvSpPr>
          <p:cNvPr id="17" name="CaixaDeTexto 16"/>
          <p:cNvSpPr txBox="1"/>
          <p:nvPr/>
        </p:nvSpPr>
        <p:spPr>
          <a:xfrm>
            <a:off x="971600" y="1680467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 smtClean="0">
                <a:solidFill>
                  <a:srgbClr val="003399"/>
                </a:solidFill>
              </a:rPr>
              <a:t>Interconexão</a:t>
            </a:r>
            <a:endParaRPr lang="pt-BR" sz="2400" b="1" i="1" dirty="0">
              <a:solidFill>
                <a:srgbClr val="00339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2856"/>
            <a:ext cx="6208713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564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Times New Roman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chemeClr val="folHlink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009900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t-B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chemeClr val="folHlink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009900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t-B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8967</TotalTime>
  <Words>4453</Words>
  <Application>Microsoft Office PowerPoint</Application>
  <PresentationFormat>Apresentação na tela (4:3)</PresentationFormat>
  <Paragraphs>430</Paragraphs>
  <Slides>28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28</vt:i4>
      </vt:variant>
    </vt:vector>
  </HeadingPairs>
  <TitlesOfParts>
    <vt:vector size="30" baseType="lpstr">
      <vt:lpstr>Tema do Office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Edital 450 MHz + 2,5 GHz</dc:title>
  <dc:creator/>
  <cp:lastModifiedBy>ANATEL</cp:lastModifiedBy>
  <cp:revision>394</cp:revision>
  <cp:lastPrinted>2012-12-11T14:37:02Z</cp:lastPrinted>
  <dcterms:created xsi:type="dcterms:W3CDTF">2011-11-16T10:12:13Z</dcterms:created>
  <dcterms:modified xsi:type="dcterms:W3CDTF">2014-05-20T10:41:46Z</dcterms:modified>
</cp:coreProperties>
</file>