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6" r:id="rId2"/>
    <p:sldId id="276" r:id="rId3"/>
    <p:sldId id="277" r:id="rId4"/>
    <p:sldId id="278" r:id="rId5"/>
    <p:sldId id="266" r:id="rId6"/>
    <p:sldId id="267" r:id="rId7"/>
    <p:sldId id="283" r:id="rId8"/>
    <p:sldId id="268" r:id="rId9"/>
    <p:sldId id="269" r:id="rId10"/>
    <p:sldId id="270" r:id="rId11"/>
    <p:sldId id="279" r:id="rId12"/>
    <p:sldId id="272" r:id="rId13"/>
    <p:sldId id="280" r:id="rId14"/>
    <p:sldId id="282" r:id="rId15"/>
    <p:sldId id="281" r:id="rId16"/>
    <p:sldId id="284" r:id="rId17"/>
    <p:sldId id="274" r:id="rId18"/>
    <p:sldId id="292" r:id="rId19"/>
    <p:sldId id="291" r:id="rId20"/>
    <p:sldId id="285" r:id="rId21"/>
    <p:sldId id="286" r:id="rId22"/>
    <p:sldId id="287" r:id="rId23"/>
    <p:sldId id="288" r:id="rId24"/>
    <p:sldId id="289" r:id="rId25"/>
    <p:sldId id="290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ernanda\Documents\infraestrutura%20CTI\Livro\15%20graficos%20e%20tabelas%20cap&#237;tulo%20sobr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53653871\Documents\ocde\Tabela%20Pol&#237;ticas%20de%20Inova&#231;&#227;o%20-%20vs%2027041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ony\Documents\OR&#199;AMENTO%20FEDERAL\Calculos%20e%20tabelas%20Or&#231;amento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ernanda.denegri\Documents\DADOS_INFORMA&#199;&#213;ES\SIAFI\Subven&#231;&#227;o%20a&#231;&#227;o%200a29_total%20de%20empresas-1.xls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53653871\Documents\ocde\Tabela%20Pol&#237;ticas%20de%20Inova&#231;&#227;o%20-%20vs%20270415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53653871\Documents\politicas%20de%20CTI%20ppts\cr&#233;dito%20FINEP%20por%20faixa%20de%20tamanh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v>Brasil: nº artigos por milhão de habitantes</c:v>
          </c:tx>
          <c:spPr>
            <a:solidFill>
              <a:schemeClr val="accent5">
                <a:lumMod val="75000"/>
              </a:schemeClr>
            </a:solidFill>
          </c:spPr>
          <c:invertIfNegative val="0"/>
          <c:cat>
            <c:strRef>
              <c:f>'[1]Participação geral'!$B$1:$X$1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'[1]Participação geral'!$B$7:$X$7</c:f>
              <c:numCache>
                <c:formatCode>General</c:formatCode>
                <c:ptCount val="23"/>
                <c:pt idx="0">
                  <c:v>23.127953665277548</c:v>
                </c:pt>
                <c:pt idx="1">
                  <c:v>25.886495221784422</c:v>
                </c:pt>
                <c:pt idx="2">
                  <c:v>24.953644847001325</c:v>
                </c:pt>
                <c:pt idx="3">
                  <c:v>27.541365377708814</c:v>
                </c:pt>
                <c:pt idx="4">
                  <c:v>31.453297511330106</c:v>
                </c:pt>
                <c:pt idx="5">
                  <c:v>36.966423933054386</c:v>
                </c:pt>
                <c:pt idx="6">
                  <c:v>44.097527916308174</c:v>
                </c:pt>
                <c:pt idx="7">
                  <c:v>51.076179407605657</c:v>
                </c:pt>
                <c:pt idx="8">
                  <c:v>56.24791948102478</c:v>
                </c:pt>
                <c:pt idx="9">
                  <c:v>60.324954317328107</c:v>
                </c:pt>
                <c:pt idx="10">
                  <c:v>63.271252595911228</c:v>
                </c:pt>
                <c:pt idx="11">
                  <c:v>69.92439113046558</c:v>
                </c:pt>
                <c:pt idx="12">
                  <c:v>74.337169909279766</c:v>
                </c:pt>
                <c:pt idx="13">
                  <c:v>84.674615711557806</c:v>
                </c:pt>
                <c:pt idx="14">
                  <c:v>88.792235050280297</c:v>
                </c:pt>
                <c:pt idx="15">
                  <c:v>98.036341748712886</c:v>
                </c:pt>
                <c:pt idx="16">
                  <c:v>119.5703241087374</c:v>
                </c:pt>
                <c:pt idx="17">
                  <c:v>140.56225224208265</c:v>
                </c:pt>
                <c:pt idx="18">
                  <c:v>148.40489519193051</c:v>
                </c:pt>
                <c:pt idx="19">
                  <c:v>154.53089596968402</c:v>
                </c:pt>
                <c:pt idx="20">
                  <c:v>166.47105741934294</c:v>
                </c:pt>
                <c:pt idx="21">
                  <c:v>174.20564538746746</c:v>
                </c:pt>
                <c:pt idx="22">
                  <c:v>182.06053869765924</c:v>
                </c:pt>
              </c:numCache>
            </c:numRef>
          </c:val>
        </c:ser>
        <c:ser>
          <c:idx val="2"/>
          <c:order val="2"/>
          <c:tx>
            <c:v>Mundo: nº de artigos por milhão de habitantes</c:v>
          </c:tx>
          <c:spPr>
            <a:solidFill>
              <a:schemeClr val="accent1">
                <a:lumMod val="75000"/>
              </a:schemeClr>
            </a:solidFill>
          </c:spPr>
          <c:invertIfNegative val="0"/>
          <c:cat>
            <c:strRef>
              <c:f>'[1]Participação geral'!$B$1:$X$1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'[1]Participação geral'!$B$8:$Y$8</c:f>
              <c:numCache>
                <c:formatCode>General</c:formatCode>
                <c:ptCount val="24"/>
                <c:pt idx="0">
                  <c:v>97.599450677594731</c:v>
                </c:pt>
                <c:pt idx="1">
                  <c:v>97.203129280649804</c:v>
                </c:pt>
                <c:pt idx="2">
                  <c:v>96.944312139524499</c:v>
                </c:pt>
                <c:pt idx="3">
                  <c:v>99.860765540832674</c:v>
                </c:pt>
                <c:pt idx="4">
                  <c:v>103.12901440298519</c:v>
                </c:pt>
                <c:pt idx="5">
                  <c:v>115.07468005955448</c:v>
                </c:pt>
                <c:pt idx="6">
                  <c:v>115.32217847592628</c:v>
                </c:pt>
                <c:pt idx="7">
                  <c:v>116.40284739289937</c:v>
                </c:pt>
                <c:pt idx="8">
                  <c:v>116.86242797477156</c:v>
                </c:pt>
                <c:pt idx="9">
                  <c:v>117.17793698836822</c:v>
                </c:pt>
                <c:pt idx="10">
                  <c:v>115.96232569282104</c:v>
                </c:pt>
                <c:pt idx="11">
                  <c:v>117.35394311671448</c:v>
                </c:pt>
                <c:pt idx="12">
                  <c:v>121.60655582238711</c:v>
                </c:pt>
                <c:pt idx="13">
                  <c:v>125.96442302310645</c:v>
                </c:pt>
                <c:pt idx="14">
                  <c:v>130.67471413719872</c:v>
                </c:pt>
                <c:pt idx="15">
                  <c:v>135.69038580075622</c:v>
                </c:pt>
                <c:pt idx="16">
                  <c:v>139.98340022191434</c:v>
                </c:pt>
                <c:pt idx="17">
                  <c:v>146.48293080244412</c:v>
                </c:pt>
                <c:pt idx="18">
                  <c:v>149.97349978880828</c:v>
                </c:pt>
                <c:pt idx="19">
                  <c:v>153.85837095434511</c:v>
                </c:pt>
                <c:pt idx="20">
                  <c:v>161.66554466076059</c:v>
                </c:pt>
                <c:pt idx="21">
                  <c:v>167.40512899687974</c:v>
                </c:pt>
                <c:pt idx="22">
                  <c:v>173.87498857572493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299008"/>
        <c:axId val="44360064"/>
      </c:barChart>
      <c:lineChart>
        <c:grouping val="standard"/>
        <c:varyColors val="0"/>
        <c:ser>
          <c:idx val="0"/>
          <c:order val="0"/>
          <c:tx>
            <c:v>Participação de artigos brasileiros na produção científica mundial (em %)</c:v>
          </c:tx>
          <c:spPr>
            <a:ln>
              <a:solidFill>
                <a:schemeClr val="tx1">
                  <a:lumMod val="95000"/>
                  <a:lumOff val="5000"/>
                </a:schemeClr>
              </a:solidFill>
            </a:ln>
          </c:spPr>
          <c:marker>
            <c:symbol val="none"/>
          </c:marker>
          <c:cat>
            <c:strRef>
              <c:f>'[1]Participação geral'!$B$1:$X$1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'[1]Participação geral'!$B$6:$X$6</c:f>
              <c:numCache>
                <c:formatCode>General</c:formatCode>
                <c:ptCount val="23"/>
                <c:pt idx="0">
                  <c:v>6.7201503297055851E-3</c:v>
                </c:pt>
                <c:pt idx="1">
                  <c:v>7.5569604477527391E-3</c:v>
                </c:pt>
                <c:pt idx="2">
                  <c:v>7.3059394789250307E-3</c:v>
                </c:pt>
                <c:pt idx="3">
                  <c:v>7.8319807366449661E-3</c:v>
                </c:pt>
                <c:pt idx="4">
                  <c:v>8.6654050889684552E-3</c:v>
                </c:pt>
                <c:pt idx="5">
                  <c:v>9.1365872433576689E-3</c:v>
                </c:pt>
                <c:pt idx="6">
                  <c:v>1.0888876068584684E-2</c:v>
                </c:pt>
                <c:pt idx="7">
                  <c:v>1.2512558092470927E-2</c:v>
                </c:pt>
                <c:pt idx="8">
                  <c:v>1.3745475003835947E-2</c:v>
                </c:pt>
                <c:pt idx="9">
                  <c:v>1.4722665100276915E-2</c:v>
                </c:pt>
                <c:pt idx="10">
                  <c:v>1.5624106082615059E-2</c:v>
                </c:pt>
                <c:pt idx="11">
                  <c:v>1.708112171116237E-2</c:v>
                </c:pt>
                <c:pt idx="12">
                  <c:v>1.7537915959230932E-2</c:v>
                </c:pt>
                <c:pt idx="13">
                  <c:v>1.9289407972030916E-2</c:v>
                </c:pt>
                <c:pt idx="14">
                  <c:v>1.948822193556907E-2</c:v>
                </c:pt>
                <c:pt idx="15">
                  <c:v>2.0695482204510951E-2</c:v>
                </c:pt>
                <c:pt idx="16">
                  <c:v>2.4420342043878791E-2</c:v>
                </c:pt>
                <c:pt idx="17">
                  <c:v>2.7364204311270741E-2</c:v>
                </c:pt>
                <c:pt idx="18">
                  <c:v>2.8141449125375719E-2</c:v>
                </c:pt>
                <c:pt idx="19">
                  <c:v>2.8483050479375611E-2</c:v>
                </c:pt>
                <c:pt idx="20">
                  <c:v>2.9116952738240512E-2</c:v>
                </c:pt>
                <c:pt idx="21">
                  <c:v>2.9351546835932597E-2</c:v>
                </c:pt>
                <c:pt idx="22">
                  <c:v>2.9446713702190864E-2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274816"/>
        <c:axId val="44286720"/>
      </c:lineChart>
      <c:catAx>
        <c:axId val="44274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4286720"/>
        <c:crosses val="autoZero"/>
        <c:auto val="1"/>
        <c:lblAlgn val="ctr"/>
        <c:lblOffset val="100"/>
        <c:noMultiLvlLbl val="0"/>
      </c:catAx>
      <c:valAx>
        <c:axId val="442867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pt-BR" sz="1200"/>
                  <a:t>Participação de artigos brasileiros na produção</a:t>
                </a:r>
                <a:r>
                  <a:rPr lang="pt-BR" sz="1200" baseline="0"/>
                  <a:t> científica mundial (%)</a:t>
                </a:r>
                <a:endParaRPr lang="pt-BR" sz="12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4274816"/>
        <c:crosses val="autoZero"/>
        <c:crossBetween val="between"/>
      </c:valAx>
      <c:catAx>
        <c:axId val="442990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4360064"/>
        <c:crosses val="autoZero"/>
        <c:auto val="1"/>
        <c:lblAlgn val="ctr"/>
        <c:lblOffset val="100"/>
        <c:noMultiLvlLbl val="0"/>
      </c:catAx>
      <c:valAx>
        <c:axId val="44360064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pt-BR" sz="1200"/>
                  <a:t>nº de artigos por milhão de habitantes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44299008"/>
        <c:crosses val="max"/>
        <c:crossBetween val="between"/>
      </c:valAx>
    </c:plotArea>
    <c:legend>
      <c:legendPos val="t"/>
      <c:layout>
        <c:manualLayout>
          <c:xMode val="edge"/>
          <c:yMode val="edge"/>
          <c:x val="8.5415233580223154E-2"/>
          <c:y val="3.1688313416549117E-2"/>
          <c:w val="0.84029045635413679"/>
          <c:h val="0.11548452346099591"/>
        </c:manualLayout>
      </c:layout>
      <c:overlay val="1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'[Tabela Políticas de Inovação - vs 270415.xlsx]orçamento executado MCTI'!$A$54</c:f>
              <c:strCache>
                <c:ptCount val="1"/>
                <c:pt idx="0">
                  <c:v>Fundo Nacional de Desenvolvimento Científico e Tecnológico - FNDCT</c:v>
                </c:pt>
              </c:strCache>
            </c:strRef>
          </c:tx>
          <c:invertIfNegative val="0"/>
          <c:dLbls>
            <c:numFmt formatCode="#,##0.0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'[Tabela Políticas de Inovação - vs 270415.xlsx]orçamento executado MCTI'!$B$53:$N$53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'[Tabela Políticas de Inovação - vs 270415.xlsx]orçamento executado MCTI'!$B$54:$N$54</c:f>
              <c:numCache>
                <c:formatCode>General</c:formatCode>
                <c:ptCount val="13"/>
                <c:pt idx="0">
                  <c:v>176.3</c:v>
                </c:pt>
                <c:pt idx="1">
                  <c:v>372.1</c:v>
                </c:pt>
                <c:pt idx="2">
                  <c:v>333.6</c:v>
                </c:pt>
                <c:pt idx="3">
                  <c:v>628.4</c:v>
                </c:pt>
                <c:pt idx="4">
                  <c:v>628.5</c:v>
                </c:pt>
                <c:pt idx="5">
                  <c:v>784.9</c:v>
                </c:pt>
                <c:pt idx="6" formatCode="#,##0.00">
                  <c:v>1095.0999999999999</c:v>
                </c:pt>
                <c:pt idx="7" formatCode="#,##0.00">
                  <c:v>1518</c:v>
                </c:pt>
                <c:pt idx="8" formatCode="#,##0.00">
                  <c:v>1986.1</c:v>
                </c:pt>
                <c:pt idx="9" formatCode="#,##0.00">
                  <c:v>2357</c:v>
                </c:pt>
                <c:pt idx="10" formatCode="#,##0.00">
                  <c:v>3105.6</c:v>
                </c:pt>
                <c:pt idx="11" formatCode="#,##0.00">
                  <c:v>2774.1</c:v>
                </c:pt>
                <c:pt idx="12" formatCode="#,##0.00">
                  <c:v>2981.4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0969728"/>
        <c:axId val="173778816"/>
      </c:barChart>
      <c:catAx>
        <c:axId val="170969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3778816"/>
        <c:crosses val="autoZero"/>
        <c:auto val="1"/>
        <c:lblAlgn val="ctr"/>
        <c:lblOffset val="100"/>
        <c:noMultiLvlLbl val="0"/>
      </c:catAx>
      <c:valAx>
        <c:axId val="1737788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0969728"/>
        <c:crosses val="autoZero"/>
        <c:crossBetween val="between"/>
        <c:dispUnits>
          <c:builtInUnit val="thousands"/>
        </c:dispUnits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'MCTI e FNDCT'!$J$73</c:f>
              <c:strCache>
                <c:ptCount val="1"/>
                <c:pt idx="0">
                  <c:v>MCTI/OGU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Lbls>
            <c:numFmt formatCode="0.0%" sourceLinked="0"/>
            <c:spPr>
              <a:ln>
                <a:noFill/>
              </a:ln>
            </c:spPr>
            <c:txPr>
              <a:bodyPr rot="0" vert="horz"/>
              <a:lstStyle/>
              <a:p>
                <a:pPr>
                  <a:defRPr b="1">
                    <a:solidFill>
                      <a:schemeClr val="accent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'MCTI e FNDCT'!$I$74:$I$86</c:f>
              <c:numCache>
                <c:formatCode>General</c:formatCode>
                <c:ptCount val="13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</c:numCache>
            </c:numRef>
          </c:cat>
          <c:val>
            <c:numRef>
              <c:f>'MCTI e FNDCT'!$J$74:$J$86</c:f>
              <c:numCache>
                <c:formatCode>0.00%</c:formatCode>
                <c:ptCount val="13"/>
                <c:pt idx="0">
                  <c:v>2.7585075015528714E-2</c:v>
                </c:pt>
                <c:pt idx="1">
                  <c:v>1.9583713104171403E-2</c:v>
                </c:pt>
                <c:pt idx="2">
                  <c:v>2.5200238577240418E-2</c:v>
                </c:pt>
                <c:pt idx="3">
                  <c:v>2.3369471447889277E-2</c:v>
                </c:pt>
                <c:pt idx="4">
                  <c:v>2.4535499075396205E-2</c:v>
                </c:pt>
                <c:pt idx="5">
                  <c:v>2.3520218611027151E-2</c:v>
                </c:pt>
                <c:pt idx="6">
                  <c:v>2.1435093499357676E-2</c:v>
                </c:pt>
                <c:pt idx="7">
                  <c:v>2.2126771726156902E-2</c:v>
                </c:pt>
                <c:pt idx="8">
                  <c:v>2.0761286508093411E-2</c:v>
                </c:pt>
                <c:pt idx="9">
                  <c:v>2.3355300339489304E-2</c:v>
                </c:pt>
                <c:pt idx="10">
                  <c:v>1.8859170091727353E-2</c:v>
                </c:pt>
                <c:pt idx="11">
                  <c:v>1.8150524107189352E-2</c:v>
                </c:pt>
                <c:pt idx="12">
                  <c:v>1.9860780473737582E-2</c:v>
                </c:pt>
              </c:numCache>
            </c:numRef>
          </c:val>
        </c:ser>
        <c:ser>
          <c:idx val="1"/>
          <c:order val="1"/>
          <c:tx>
            <c:strRef>
              <c:f>'MCTI e FNDCT'!$L$73</c:f>
              <c:strCache>
                <c:ptCount val="1"/>
                <c:pt idx="0">
                  <c:v>MCTI (semFNDCT)/OGU</c:v>
                </c:pt>
              </c:strCache>
            </c:strRef>
          </c:tx>
          <c:invertIfNegative val="0"/>
          <c:dLbls>
            <c:numFmt formatCode="0.0%" sourceLinked="0"/>
            <c:txPr>
              <a:bodyPr rot="0" vert="horz"/>
              <a:lstStyle/>
              <a:p>
                <a:pPr>
                  <a:defRPr b="1" i="0">
                    <a:solidFill>
                      <a:schemeClr val="accent6">
                        <a:lumMod val="50000"/>
                      </a:schemeClr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'MCTI e FNDCT'!$I$74:$I$86</c:f>
              <c:numCache>
                <c:formatCode>General</c:formatCode>
                <c:ptCount val="13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</c:numCache>
            </c:numRef>
          </c:cat>
          <c:val>
            <c:numRef>
              <c:f>'MCTI e FNDCT'!$L$74:$L$86</c:f>
              <c:numCache>
                <c:formatCode>0.00%</c:formatCode>
                <c:ptCount val="13"/>
                <c:pt idx="0">
                  <c:v>2.3563124734756177E-2</c:v>
                </c:pt>
                <c:pt idx="1">
                  <c:v>1.6440596839128251E-2</c:v>
                </c:pt>
                <c:pt idx="2">
                  <c:v>1.9241628441204545E-2</c:v>
                </c:pt>
                <c:pt idx="3">
                  <c:v>1.8378297600664506E-2</c:v>
                </c:pt>
                <c:pt idx="4">
                  <c:v>1.9170003306834809E-2</c:v>
                </c:pt>
                <c:pt idx="5">
                  <c:v>1.7411902644429711E-2</c:v>
                </c:pt>
                <c:pt idx="6">
                  <c:v>1.4440555335605964E-2</c:v>
                </c:pt>
                <c:pt idx="7">
                  <c:v>1.4597518289543801E-2</c:v>
                </c:pt>
                <c:pt idx="8">
                  <c:v>1.4567815229157051E-2</c:v>
                </c:pt>
                <c:pt idx="9">
                  <c:v>1.4908058764755733E-2</c:v>
                </c:pt>
                <c:pt idx="10">
                  <c:v>1.3156250304373899E-2</c:v>
                </c:pt>
                <c:pt idx="11">
                  <c:v>1.3083635714552054E-2</c:v>
                </c:pt>
                <c:pt idx="12">
                  <c:v>1.3337982329135604E-2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0"/>
        <c:overlap val="-50"/>
        <c:axId val="54701056"/>
        <c:axId val="54711040"/>
      </c:barChart>
      <c:catAx>
        <c:axId val="5470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54711040"/>
        <c:crosses val="autoZero"/>
        <c:auto val="1"/>
        <c:lblAlgn val="ctr"/>
        <c:lblOffset val="100"/>
        <c:noMultiLvlLbl val="0"/>
      </c:catAx>
      <c:valAx>
        <c:axId val="54711040"/>
        <c:scaling>
          <c:orientation val="minMax"/>
        </c:scaling>
        <c:delete val="1"/>
        <c:axPos val="l"/>
        <c:numFmt formatCode="0.0%" sourceLinked="0"/>
        <c:majorTickMark val="none"/>
        <c:minorTickMark val="none"/>
        <c:tickLblPos val="none"/>
        <c:crossAx val="547010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4659127533684438"/>
          <c:y val="0.92879207181980261"/>
          <c:w val="0.53693488316040805"/>
          <c:h val="6.3250891031244899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3356473063346566"/>
          <c:y val="8.5559038076661362E-2"/>
          <c:w val="0.7707723199422376"/>
          <c:h val="0.80474577830997196"/>
        </c:manualLayout>
      </c:layout>
      <c:barChart>
        <c:barDir val="col"/>
        <c:grouping val="clustered"/>
        <c:varyColors val="0"/>
        <c:ser>
          <c:idx val="2"/>
          <c:order val="1"/>
          <c:tx>
            <c:strRef>
              <c:f>'Total de Valores'!$D$20</c:f>
              <c:strCache>
                <c:ptCount val="1"/>
                <c:pt idx="0">
                  <c:v>Valor empenhado</c:v>
                </c:pt>
              </c:strCache>
            </c:strRef>
          </c:tx>
          <c:spPr>
            <a:solidFill>
              <a:schemeClr val="accent5">
                <a:lumMod val="2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9607843137254923E-3"/>
                  <c:y val="7.3887509044212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7.0528985905838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1894594304113779E-17"/>
                  <c:y val="6.7170198316824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0.167926156918663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9607843137254923E-3"/>
                  <c:y val="8.0604555320958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 baseline="0">
                    <a:solidFill>
                      <a:schemeClr val="bg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'Total de Valores'!$A$21:$A$25</c:f>
              <c:numCache>
                <c:formatCode>General</c:formatCode>
                <c:ptCount val="5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</c:numCache>
            </c:numRef>
          </c:cat>
          <c:val>
            <c:numRef>
              <c:f>'Total de Valores'!$D$21:$D$25</c:f>
              <c:numCache>
                <c:formatCode>_(* #,##0_);_(* \(#,##0\);_(* "-"??_);_(@_)</c:formatCode>
                <c:ptCount val="5"/>
                <c:pt idx="0">
                  <c:v>344773538.56</c:v>
                </c:pt>
                <c:pt idx="1">
                  <c:v>319025852.13000005</c:v>
                </c:pt>
                <c:pt idx="2">
                  <c:v>229288386.60999995</c:v>
                </c:pt>
                <c:pt idx="3">
                  <c:v>525875725.27000004</c:v>
                </c:pt>
                <c:pt idx="4">
                  <c:v>336142830.84999985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310912"/>
        <c:axId val="44312448"/>
      </c:barChart>
      <c:lineChart>
        <c:grouping val="standard"/>
        <c:varyColors val="0"/>
        <c:ser>
          <c:idx val="0"/>
          <c:order val="0"/>
          <c:tx>
            <c:strRef>
              <c:f>'Total de Valores'!$B$20</c:f>
              <c:strCache>
                <c:ptCount val="1"/>
                <c:pt idx="0">
                  <c:v>N. de empresas 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1.1764705882352976E-2"/>
                  <c:y val="3.6943754522106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1176470588235363E-2"/>
                  <c:y val="-6.381193962909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764705882352976E-2"/>
                  <c:y val="-2.35096619686128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'Total de Valores'!$A$21:$A$25</c:f>
              <c:numCache>
                <c:formatCode>General</c:formatCode>
                <c:ptCount val="5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</c:numCache>
            </c:numRef>
          </c:cat>
          <c:val>
            <c:numRef>
              <c:f>'Total de Valores'!$B$21:$B$25</c:f>
              <c:numCache>
                <c:formatCode>General</c:formatCode>
                <c:ptCount val="5"/>
                <c:pt idx="0">
                  <c:v>149</c:v>
                </c:pt>
                <c:pt idx="1">
                  <c:v>167</c:v>
                </c:pt>
                <c:pt idx="2">
                  <c:v>270</c:v>
                </c:pt>
                <c:pt idx="3">
                  <c:v>485</c:v>
                </c:pt>
                <c:pt idx="4">
                  <c:v>428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320256"/>
        <c:axId val="44318720"/>
      </c:lineChart>
      <c:catAx>
        <c:axId val="44310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4312448"/>
        <c:crosses val="autoZero"/>
        <c:auto val="1"/>
        <c:lblAlgn val="ctr"/>
        <c:lblOffset val="100"/>
        <c:noMultiLvlLbl val="0"/>
      </c:catAx>
      <c:valAx>
        <c:axId val="44312448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crossAx val="44310912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4.0589129456499319E-2"/>
                <c:y val="0.35028836199869129"/>
              </c:manualLayout>
            </c:layout>
            <c:tx>
              <c:rich>
                <a:bodyPr/>
                <a:lstStyle/>
                <a:p>
                  <a:pPr>
                    <a:defRPr/>
                  </a:pPr>
                  <a:r>
                    <a:rPr lang="en-US" dirty="0" smtClean="0"/>
                    <a:t>R$ </a:t>
                  </a:r>
                  <a:r>
                    <a:rPr lang="en-US" dirty="0" err="1"/>
                    <a:t>Milhões</a:t>
                  </a:r>
                  <a:endParaRPr lang="en-US" dirty="0"/>
                </a:p>
              </c:rich>
            </c:tx>
          </c:dispUnitsLbl>
        </c:dispUnits>
      </c:valAx>
      <c:valAx>
        <c:axId val="443187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crossAx val="44320256"/>
        <c:crosses val="max"/>
        <c:crossBetween val="between"/>
      </c:valAx>
      <c:catAx>
        <c:axId val="44320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4318720"/>
        <c:crosses val="autoZero"/>
        <c:auto val="1"/>
        <c:lblAlgn val="ctr"/>
        <c:lblOffset val="100"/>
        <c:noMultiLvlLbl val="0"/>
      </c:cat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0.21054546858113404"/>
          <c:y val="9.5656292444328064E-2"/>
          <c:w val="0.37804986876640495"/>
          <c:h val="0.12146376603099801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38990795194731"/>
          <c:y val="5.989712768462082E-2"/>
          <c:w val="0.83620603674540683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'BNDES e FINEP'!$B$78</c:f>
              <c:strCache>
                <c:ptCount val="1"/>
                <c:pt idx="0">
                  <c:v>FINEP contracts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-6.790123346778728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790123346778728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'BNDES e FINEP'!$A$79:$A$86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'BNDES e FINEP'!$B$79:$B$86</c:f>
              <c:numCache>
                <c:formatCode>_-* #,##0.0_-;\-* #,##0.0_-;_-* "-"??_-;_-@_-</c:formatCode>
                <c:ptCount val="8"/>
                <c:pt idx="0">
                  <c:v>0.57242953745000003</c:v>
                </c:pt>
                <c:pt idx="1">
                  <c:v>0.82719180336999998</c:v>
                </c:pt>
                <c:pt idx="2">
                  <c:v>1.6739904888900001</c:v>
                </c:pt>
                <c:pt idx="3">
                  <c:v>1.4582150885</c:v>
                </c:pt>
                <c:pt idx="4">
                  <c:v>1.9690935012799999</c:v>
                </c:pt>
                <c:pt idx="5">
                  <c:v>2.7328377719999999</c:v>
                </c:pt>
                <c:pt idx="6">
                  <c:v>6.1984304778199997</c:v>
                </c:pt>
                <c:pt idx="7">
                  <c:v>8.7031308217999985</c:v>
                </c:pt>
              </c:numCache>
            </c:numRef>
          </c:val>
        </c:ser>
        <c:ser>
          <c:idx val="1"/>
          <c:order val="1"/>
          <c:tx>
            <c:strRef>
              <c:f>'BNDES e FINEP'!$C$78</c:f>
              <c:strCache>
                <c:ptCount val="1"/>
                <c:pt idx="0">
                  <c:v>FINEP disbursements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0534977957049713E-3"/>
                  <c:y val="1.6580532757323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0370370040336185E-2"/>
                  <c:y val="1.2435399567992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'BNDES e FINEP'!$A$79:$A$86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'BNDES e FINEP'!$C$79:$C$86</c:f>
              <c:numCache>
                <c:formatCode>_-* #,##0.0_-;\-* #,##0.0_-;_-* "-"??_-;_-@_-</c:formatCode>
                <c:ptCount val="8"/>
                <c:pt idx="0">
                  <c:v>0.40639164983999998</c:v>
                </c:pt>
                <c:pt idx="1">
                  <c:v>0.73993734713000003</c:v>
                </c:pt>
                <c:pt idx="2">
                  <c:v>0.88452970987000001</c:v>
                </c:pt>
                <c:pt idx="3">
                  <c:v>1.21810993296</c:v>
                </c:pt>
                <c:pt idx="4">
                  <c:v>1.7532717290499999</c:v>
                </c:pt>
                <c:pt idx="5">
                  <c:v>1.76505852857</c:v>
                </c:pt>
                <c:pt idx="6">
                  <c:v>2.5128998015700001</c:v>
                </c:pt>
                <c:pt idx="7">
                  <c:v>4.4638341780200008</c:v>
                </c:pt>
              </c:numCache>
            </c:numRef>
          </c:val>
        </c:ser>
        <c:ser>
          <c:idx val="2"/>
          <c:order val="2"/>
          <c:tx>
            <c:strRef>
              <c:f>'BNDES e FINEP'!$D$78</c:f>
              <c:strCache>
                <c:ptCount val="1"/>
                <c:pt idx="0">
                  <c:v>BNDES disbursements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6.7901233467787285E-3"/>
                  <c:y val="4.14513318933075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1316872244631213E-2"/>
                  <c:y val="2.0725665946653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1316872244631213E-2"/>
                  <c:y val="4.14513318933067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6.790123346778728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'BNDES e FINEP'!$A$79:$A$86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'BNDES e FINEP'!$D$79:$D$86</c:f>
              <c:numCache>
                <c:formatCode>General</c:formatCode>
                <c:ptCount val="8"/>
                <c:pt idx="2">
                  <c:v>0.6</c:v>
                </c:pt>
                <c:pt idx="3">
                  <c:v>1.4</c:v>
                </c:pt>
                <c:pt idx="4">
                  <c:v>1.7</c:v>
                </c:pt>
                <c:pt idx="5">
                  <c:v>2.2000000000000002</c:v>
                </c:pt>
                <c:pt idx="6">
                  <c:v>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733696"/>
        <c:axId val="56735616"/>
      </c:barChart>
      <c:catAx>
        <c:axId val="56733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6735616"/>
        <c:crosses val="autoZero"/>
        <c:auto val="1"/>
        <c:lblAlgn val="ctr"/>
        <c:lblOffset val="100"/>
        <c:noMultiLvlLbl val="0"/>
      </c:catAx>
      <c:valAx>
        <c:axId val="56735616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numFmt formatCode="_-* #,##0.0_-;\-* #,##0.0_-;_-* &quot;-&quot;??_-;_-@_-" sourceLinked="1"/>
        <c:majorTickMark val="out"/>
        <c:minorTickMark val="none"/>
        <c:tickLblPos val="nextTo"/>
        <c:crossAx val="567336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0168041230239956"/>
          <c:y val="6.9809398825146862E-2"/>
          <c:w val="0.43100762066045722"/>
          <c:h val="0.16211473565804274"/>
        </c:manualLayout>
      </c:layout>
      <c:overlay val="0"/>
      <c:txPr>
        <a:bodyPr/>
        <a:lstStyle/>
        <a:p>
          <a:pPr>
            <a:defRPr sz="1200"/>
          </a:pPr>
          <a:endParaRPr lang="pt-BR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4"/>
              <c:layout>
                <c:manualLayout>
                  <c:x val="7.885691689986641E-3"/>
                  <c:y val="-3.5252761934746878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Plan1!$A$27:$A$32</c:f>
              <c:strCache>
                <c:ptCount val="6"/>
                <c:pt idx="0">
                  <c:v>menos de 30</c:v>
                </c:pt>
                <c:pt idx="1">
                  <c:v>30 a 99</c:v>
                </c:pt>
                <c:pt idx="2">
                  <c:v>100 a 249</c:v>
                </c:pt>
                <c:pt idx="3">
                  <c:v>250 a 499</c:v>
                </c:pt>
                <c:pt idx="4">
                  <c:v>500 ou mais</c:v>
                </c:pt>
                <c:pt idx="5">
                  <c:v>nd</c:v>
                </c:pt>
              </c:strCache>
            </c:strRef>
          </c:cat>
          <c:val>
            <c:numRef>
              <c:f>Plan1!$B$27:$B$32</c:f>
              <c:numCache>
                <c:formatCode>_-* #,##0_-;\-* #,##0_-;_-* "-"??_-;_-@_-</c:formatCode>
                <c:ptCount val="6"/>
                <c:pt idx="0">
                  <c:v>30951</c:v>
                </c:pt>
                <c:pt idx="1">
                  <c:v>83837</c:v>
                </c:pt>
                <c:pt idx="2">
                  <c:v>89992</c:v>
                </c:pt>
                <c:pt idx="3">
                  <c:v>236482</c:v>
                </c:pt>
                <c:pt idx="4">
                  <c:v>768866</c:v>
                </c:pt>
                <c:pt idx="5">
                  <c:v>7982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4922309711286095"/>
          <c:y val="0.26273731408573825"/>
          <c:w val="0.19244356955380579"/>
          <c:h val="0.50230314960629741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1AFB8E-9725-4EC8-B0F1-C44A49DCE90C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1A03C-3E86-4D2E-A55B-737C5FB22D0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5894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7706B-A7C4-4D31-80AC-C06516FBF81E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386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>
            <a:normAutofit/>
          </a:bodyPr>
          <a:lstStyle/>
          <a:p>
            <a:pPr lvl="0"/>
            <a:endParaRPr lang="pt-B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80129-4788-455A-B15F-BF18FA340971}" type="slidenum">
              <a:rPr lang="pt-BR" altLang="en-US"/>
              <a:pPr>
                <a:defRPr/>
              </a:pPr>
              <a:t>‹nº›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67880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F4BF4E0-BCA7-41B7-8AE5-274B1979DF34}" type="datetimeFigureOut">
              <a:rPr lang="pt-BR" smtClean="0"/>
              <a:t>25/04/2016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CC7ED6A-E938-43BB-8526-C40C7E08A64C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Char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pt.wikipedia.org/wiki/Ficheiro:Flag_of_Brazil.sv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www.google.com.br/url?sa=i&amp;rct=j&amp;q=&amp;esrc=s&amp;source=images&amp;cd=&amp;cad=rja&amp;uact=8&amp;ved=0CAcQjRw&amp;url=http://br.freepik.com/fotos-gratis/20-estrelas-bandeira-dos-estados-unidos_537866.htm&amp;ei=zKhkVYfpKISYNtfpgPgO&amp;bvm=bv.93990622,d.eXY&amp;psig=AFQjCNHX_tgbfro2DNTZL1M1sevBmCxsKg&amp;ust=1432746568667509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Fundos de Incentivo ao Desenvolvimento Científico e tecnológico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3827930"/>
            <a:ext cx="4953000" cy="969222"/>
          </a:xfrm>
        </p:spPr>
        <p:txBody>
          <a:bodyPr/>
          <a:lstStyle/>
          <a:p>
            <a:r>
              <a:rPr lang="pt-BR" dirty="0" smtClean="0"/>
              <a:t>O que nos diz a avaliação dos Fundos Setoriais </a:t>
            </a:r>
            <a:endParaRPr lang="pt-BR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4067944" y="5048426"/>
            <a:ext cx="4953000" cy="96922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t-BR" i="1" dirty="0" smtClean="0"/>
              <a:t>Fernanda De Negri (IPEA)</a:t>
            </a:r>
            <a:endParaRPr lang="pt-BR" i="1" dirty="0"/>
          </a:p>
        </p:txBody>
      </p:sp>
      <p:sp>
        <p:nvSpPr>
          <p:cNvPr id="5" name="AutoShape 2" descr="Resultado de imagem para ipea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165304"/>
            <a:ext cx="1152128" cy="667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787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Rectangle 2"/>
          <p:cNvSpPr>
            <a:spLocks noGrp="1"/>
          </p:cNvSpPr>
          <p:nvPr>
            <p:ph type="title"/>
          </p:nvPr>
        </p:nvSpPr>
        <p:spPr bwMode="auto">
          <a:xfrm>
            <a:off x="107504" y="332656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pt-BR" sz="3900" dirty="0" smtClean="0">
                <a:effectLst/>
              </a:rPr>
              <a:t>Subvenção por tamanho de empresa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18492"/>
              </p:ext>
            </p:extLst>
          </p:nvPr>
        </p:nvGraphicFramePr>
        <p:xfrm>
          <a:off x="611560" y="1589274"/>
          <a:ext cx="8039387" cy="4472287"/>
        </p:xfrm>
        <a:graphic>
          <a:graphicData uri="http://schemas.openxmlformats.org/drawingml/2006/table">
            <a:tbl>
              <a:tblPr/>
              <a:tblGrid>
                <a:gridCol w="2401858"/>
                <a:gridCol w="1576483"/>
                <a:gridCol w="1949504"/>
                <a:gridCol w="2111542"/>
              </a:tblGrid>
              <a:tr h="77518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Tamanho da empresa (número de funcionários)</a:t>
                      </a:r>
                      <a:endParaRPr kumimoji="0" lang="pt-BR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Número de empresas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Valor empenhado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%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4314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Menos de 30</a:t>
                      </a:r>
                      <a:endParaRPr kumimoji="0" lang="pt-BR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242</a:t>
                      </a:r>
                      <a:endParaRPr kumimoji="0" lang="pt-BR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                    135.225.886 </a:t>
                      </a:r>
                      <a:endParaRPr kumimoji="0" lang="pt-BR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40%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43001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30 a 99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95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                       72.113.659 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21%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43001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100 a 249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26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                       31.252.972 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9%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43001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250 a 499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21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                       26.424.590 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8%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43001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500 ou mais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29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                       44.704.101 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13%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43001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Total</a:t>
                      </a:r>
                      <a:endParaRPr kumimoji="0" lang="pt-BR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413</a:t>
                      </a:r>
                      <a:endParaRPr kumimoji="0" lang="pt-BR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                309.721.208</a:t>
                      </a:r>
                      <a:endParaRPr kumimoji="0" lang="pt-BR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92%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8F4"/>
                    </a:solidFill>
                  </a:tcPr>
                </a:tc>
              </a:tr>
              <a:tr h="43001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Não disponível *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15 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                       26.421.623 </a:t>
                      </a:r>
                      <a:endParaRPr kumimoji="0" lang="pt-B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8%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43001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TOTAL</a:t>
                      </a:r>
                      <a:endParaRPr kumimoji="0" lang="pt-BR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428</a:t>
                      </a:r>
                      <a:endParaRPr kumimoji="0" lang="pt-BR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 MT"/>
                        </a:rPr>
                        <a:t>                    336.142.831 </a:t>
                      </a:r>
                      <a:endParaRPr kumimoji="0" lang="pt-BR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MS Sans Serif"/>
                      </a:endParaRP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8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MS Sans Serif"/>
                        </a:rPr>
                        <a:t>100%</a:t>
                      </a:r>
                    </a:p>
                  </a:txBody>
                  <a:tcPr marL="9525" marR="9525" marT="9527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F8F4"/>
                    </a:solidFill>
                  </a:tcPr>
                </a:tc>
              </a:tr>
            </a:tbl>
          </a:graphicData>
        </a:graphic>
      </p:graphicFrame>
      <p:sp>
        <p:nvSpPr>
          <p:cNvPr id="148534" name="CaixaDeTexto 3"/>
          <p:cNvSpPr txBox="1">
            <a:spLocks noChangeArrowheads="1"/>
          </p:cNvSpPr>
          <p:nvPr/>
        </p:nvSpPr>
        <p:spPr bwMode="auto">
          <a:xfrm>
            <a:off x="1127125" y="6237288"/>
            <a:ext cx="760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200" i="1"/>
              <a:t>Fonte: ASCAV/MCTI. * inclui taxa de administração da FINEP, pessoas físicas e empresas não classificadas. </a:t>
            </a:r>
          </a:p>
        </p:txBody>
      </p:sp>
    </p:spTree>
    <p:extLst>
      <p:ext uri="{BB962C8B-B14F-4D97-AF65-F5344CB8AC3E}">
        <p14:creationId xmlns:p14="http://schemas.microsoft.com/office/powerpoint/2010/main" val="2824297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251520" y="332656"/>
            <a:ext cx="8892480" cy="1440160"/>
          </a:xfrm>
        </p:spPr>
        <p:txBody>
          <a:bodyPr>
            <a:normAutofit/>
          </a:bodyPr>
          <a:lstStyle/>
          <a:p>
            <a:r>
              <a:rPr lang="pt-BR" dirty="0" smtClean="0"/>
              <a:t>Crédito para inovação: 2007-2014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(R$ bi)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535025"/>
              </p:ext>
            </p:extLst>
          </p:nvPr>
        </p:nvGraphicFramePr>
        <p:xfrm>
          <a:off x="1259632" y="1844824"/>
          <a:ext cx="7488832" cy="43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315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2"/>
          <p:cNvSpPr>
            <a:spLocks noGrp="1"/>
          </p:cNvSpPr>
          <p:nvPr>
            <p:ph type="title"/>
          </p:nvPr>
        </p:nvSpPr>
        <p:spPr bwMode="auto">
          <a:xfrm>
            <a:off x="179512" y="188640"/>
            <a:ext cx="8435454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pt-BR" sz="3900" dirty="0" smtClean="0">
                <a:effectLst/>
              </a:rPr>
              <a:t>Crédito FINEP, por tamanho de empresa</a:t>
            </a:r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9002338"/>
              </p:ext>
            </p:extLst>
          </p:nvPr>
        </p:nvGraphicFramePr>
        <p:xfrm>
          <a:off x="827584" y="1340768"/>
          <a:ext cx="8208912" cy="5112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629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Avaliação de impacto e resultados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799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229600" cy="1066800"/>
          </a:xfrm>
        </p:spPr>
        <p:txBody>
          <a:bodyPr/>
          <a:lstStyle/>
          <a:p>
            <a:r>
              <a:rPr lang="pt-BR" dirty="0" smtClean="0"/>
              <a:t>Excessiva fragmentação</a:t>
            </a:r>
            <a:endParaRPr lang="pt-BR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272779"/>
              </p:ext>
            </p:extLst>
          </p:nvPr>
        </p:nvGraphicFramePr>
        <p:xfrm>
          <a:off x="107504" y="1700808"/>
          <a:ext cx="8803404" cy="4104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Gráfico" r:id="rId3" imgW="6048451" imgH="2819400" progId="Excel.Chart.8">
                  <p:embed/>
                </p:oleObj>
              </mc:Choice>
              <mc:Fallback>
                <p:oleObj name="Gráfico" r:id="rId3" imgW="6048451" imgH="2819400" progId="Excel.Char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700808"/>
                        <a:ext cx="8803404" cy="41044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990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536" y="548680"/>
            <a:ext cx="8229600" cy="1066800"/>
          </a:xfrm>
        </p:spPr>
        <p:txBody>
          <a:bodyPr/>
          <a:lstStyle/>
          <a:p>
            <a:r>
              <a:rPr lang="pt-BR" altLang="pt-BR" sz="3200" dirty="0" smtClean="0"/>
              <a:t>Baixa participação de empresas como beneficiárias </a:t>
            </a:r>
            <a:endParaRPr lang="pt-BR" altLang="pt-BR" sz="3200" dirty="0"/>
          </a:p>
        </p:txBody>
      </p:sp>
      <p:graphicFrame>
        <p:nvGraphicFramePr>
          <p:cNvPr id="17415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539750" y="1557338"/>
          <a:ext cx="8135938" cy="467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Gráfico" r:id="rId3" imgW="4629302" imgH="2657551" progId="Excel.Chart.8">
                  <p:embed/>
                </p:oleObj>
              </mc:Choice>
              <mc:Fallback>
                <p:oleObj name="Gráfico" r:id="rId3" imgW="4629302" imgH="2657551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557338"/>
                        <a:ext cx="8135938" cy="4670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692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84188" y="620713"/>
            <a:ext cx="7543800" cy="1295400"/>
          </a:xfrm>
        </p:spPr>
        <p:txBody>
          <a:bodyPr/>
          <a:lstStyle/>
          <a:p>
            <a:pPr algn="ctr"/>
            <a:r>
              <a:rPr lang="pt-BR" altLang="pt-BR" sz="2800" dirty="0"/>
              <a:t>Empresas financiadas pela FINEP por Modalidade (2005-2008)</a:t>
            </a:r>
          </a:p>
        </p:txBody>
      </p:sp>
      <p:graphicFrame>
        <p:nvGraphicFramePr>
          <p:cNvPr id="260221" name="Group 125"/>
          <p:cNvGraphicFramePr>
            <a:graphicFrameLocks noGrp="1"/>
          </p:cNvGraphicFramePr>
          <p:nvPr>
            <p:ph idx="1"/>
          </p:nvPr>
        </p:nvGraphicFramePr>
        <p:xfrm>
          <a:off x="457200" y="2205038"/>
          <a:ext cx="8229600" cy="3249300"/>
        </p:xfrm>
        <a:graphic>
          <a:graphicData uri="http://schemas.openxmlformats.org/drawingml/2006/table">
            <a:tbl>
              <a:tblPr/>
              <a:tblGrid>
                <a:gridCol w="3427413"/>
                <a:gridCol w="2351087"/>
                <a:gridCol w="2451100"/>
              </a:tblGrid>
              <a:tr h="8001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Modalidade</a:t>
                      </a:r>
                      <a:endParaRPr kumimoji="1" lang="pt-BR" alt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Número de empresas </a:t>
                      </a:r>
                      <a:endParaRPr kumimoji="1" lang="pt-BR" alt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%</a:t>
                      </a:r>
                      <a:endParaRPr kumimoji="1" lang="pt-BR" alt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Interveniente</a:t>
                      </a:r>
                      <a:endParaRPr kumimoji="1" lang="pt-BR" alt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Reembolsável</a:t>
                      </a:r>
                      <a:endParaRPr kumimoji="1" lang="pt-BR" alt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156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Subvenção</a:t>
                      </a:r>
                      <a:endParaRPr kumimoji="1" lang="pt-BR" alt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381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Mais de uma modalidade</a:t>
                      </a:r>
                      <a:endParaRPr kumimoji="1" lang="pt-BR" alt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99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pt-BR" alt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Total</a:t>
                      </a:r>
                      <a:endParaRPr kumimoji="1" lang="pt-BR" alt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1132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692150" indent="-34766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987425" indent="-29368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281113" indent="-29210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1598613" indent="-315913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0558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5130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29702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427413" indent="-3159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86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-18168" y="476672"/>
            <a:ext cx="8467582" cy="72008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pt-BR" sz="3200" dirty="0" smtClean="0"/>
              <a:t>IMPACTOS </a:t>
            </a:r>
            <a:endParaRPr lang="pt-BR" sz="3200" dirty="0"/>
          </a:p>
        </p:txBody>
      </p:sp>
      <p:graphicFrame>
        <p:nvGraphicFramePr>
          <p:cNvPr id="1031" name="Object 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354182"/>
              </p:ext>
            </p:extLst>
          </p:nvPr>
        </p:nvGraphicFramePr>
        <p:xfrm>
          <a:off x="899343" y="1916832"/>
          <a:ext cx="7921129" cy="4363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Gráfico" r:id="rId3" imgW="8229600" imgH="4533900" progId="MSGraph.Chart.8">
                  <p:embed followColorScheme="full"/>
                </p:oleObj>
              </mc:Choice>
              <mc:Fallback>
                <p:oleObj name="Gráfico" r:id="rId3" imgW="8229600" imgH="45339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343" y="1916832"/>
                        <a:ext cx="7921129" cy="436399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Text Box 4"/>
          <p:cNvSpPr txBox="1">
            <a:spLocks noChangeArrowheads="1"/>
          </p:cNvSpPr>
          <p:nvPr/>
        </p:nvSpPr>
        <p:spPr bwMode="auto">
          <a:xfrm>
            <a:off x="303213" y="3422650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>
                <a:latin typeface="Gill Sans MT"/>
              </a:rPr>
              <a:t>%</a:t>
            </a:r>
          </a:p>
        </p:txBody>
      </p:sp>
      <p:sp>
        <p:nvSpPr>
          <p:cNvPr id="2" name="Retângulo 1"/>
          <p:cNvSpPr/>
          <p:nvPr/>
        </p:nvSpPr>
        <p:spPr>
          <a:xfrm>
            <a:off x="1691680" y="1340768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/>
              <a:t>Diferencial de crescimento dos esforços tecnológicos (pessoal técnico-científico)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786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29600" cy="1066800"/>
          </a:xfrm>
        </p:spPr>
        <p:txBody>
          <a:bodyPr/>
          <a:lstStyle/>
          <a:p>
            <a:r>
              <a:rPr lang="pt-BR" dirty="0" smtClean="0"/>
              <a:t>Falta de foco e sentido estratégico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73728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Os editais dos FS são vagos (sem objetivos claramente definidos) </a:t>
            </a:r>
          </a:p>
          <a:p>
            <a:r>
              <a:rPr lang="pt-BR" dirty="0" smtClean="0"/>
              <a:t>Não há acompanhamento técnico dos projetos e dos resultados (e nem há capacidade técnica no Estado para fazer isso) </a:t>
            </a:r>
          </a:p>
          <a:p>
            <a:r>
              <a:rPr lang="pt-BR" dirty="0" smtClean="0"/>
              <a:t>É preciso desenvolver sistemas de monitoramento e avaliação </a:t>
            </a:r>
          </a:p>
          <a:p>
            <a:r>
              <a:rPr lang="pt-BR" dirty="0" smtClean="0"/>
              <a:t>A seleção de projetos precisa estar mais fortemente baseada no mérito dos projetos: o crescimento das Ações Transversais torna o processo de seleção ainda mais discricionário (governança fraca)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23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Uma agenda para a C&amp;T no Brasil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629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7847316" cy="936104"/>
          </a:xfrm>
        </p:spPr>
        <p:txBody>
          <a:bodyPr>
            <a:noAutofit/>
          </a:bodyPr>
          <a:lstStyle/>
          <a:p>
            <a:r>
              <a:rPr lang="pt-BR" sz="3600" dirty="0" smtClean="0"/>
              <a:t>P&amp;D empresarial / PIB </a:t>
            </a:r>
            <a:endParaRPr lang="pt-BR" sz="36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514B8-3D43-440F-872E-95709261D3C3}" type="slidenum">
              <a:rPr lang="pt-BR" smtClean="0"/>
              <a:pPr/>
              <a:t>2</a:t>
            </a:fld>
            <a:endParaRPr lang="pt-BR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818483"/>
              </p:ext>
            </p:extLst>
          </p:nvPr>
        </p:nvGraphicFramePr>
        <p:xfrm>
          <a:off x="827584" y="1844824"/>
          <a:ext cx="7200801" cy="3877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99997"/>
                <a:gridCol w="1000268"/>
                <a:gridCol w="1000268"/>
                <a:gridCol w="1000268"/>
              </a:tblGrid>
              <a:tr h="5921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 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2005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2008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2011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7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err="1" smtClean="0">
                          <a:effectLst/>
                        </a:rPr>
                        <a:t>Brasil</a:t>
                      </a:r>
                      <a:r>
                        <a:rPr lang="en-US" sz="2000" noProof="0" dirty="0" smtClean="0">
                          <a:effectLst/>
                        </a:rPr>
                        <a:t> 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0.49%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0.56%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0.54%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7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EUA 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1.73%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1.97%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1.83%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7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Zona do Euro (17 </a:t>
                      </a:r>
                      <a:r>
                        <a:rPr lang="en-US" sz="2000" noProof="0" dirty="0" err="1" smtClean="0">
                          <a:effectLst/>
                        </a:rPr>
                        <a:t>países</a:t>
                      </a:r>
                      <a:r>
                        <a:rPr lang="en-US" sz="2000" noProof="0" dirty="0" smtClean="0">
                          <a:effectLst/>
                        </a:rPr>
                        <a:t>)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1.16%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1.24%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1.34%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7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err="1" smtClean="0">
                          <a:effectLst/>
                        </a:rPr>
                        <a:t>Espanha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0.60%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0.74%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0.71%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57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China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0.91%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1.08%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2000" noProof="0" dirty="0" smtClean="0">
                          <a:effectLst/>
                        </a:rPr>
                        <a:t>1.39%</a:t>
                      </a:r>
                      <a:endParaRPr lang="en-US" sz="3600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00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24426" y="476672"/>
            <a:ext cx="8552029" cy="864096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1. Ampliar o P&amp;D orientado a resultados 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242731"/>
              </p:ext>
            </p:extLst>
          </p:nvPr>
        </p:nvGraphicFramePr>
        <p:xfrm>
          <a:off x="539552" y="2088556"/>
          <a:ext cx="3960440" cy="28083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1875"/>
                <a:gridCol w="858565"/>
              </a:tblGrid>
              <a:tr h="280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MINISTRIES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61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Ministry of Science, Technology and Innovation (MCTI)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36%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80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Ministry of Education (MEC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19%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80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Ministry of Agriculture (MAPA)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13%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80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Ministry of Health (MS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11%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842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Ministry of Development, Industry and Foreign Trade (INMETRO and INPI)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80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Ministry of Planning (IBGE)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870501"/>
              </p:ext>
            </p:extLst>
          </p:nvPr>
        </p:nvGraphicFramePr>
        <p:xfrm>
          <a:off x="4788024" y="2088556"/>
          <a:ext cx="4176464" cy="2808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3199"/>
                <a:gridCol w="743265"/>
              </a:tblGrid>
              <a:tr h="306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DEPARTAMENTS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%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573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</a:rPr>
                        <a:t>Department</a:t>
                      </a:r>
                      <a:r>
                        <a:rPr lang="pt-BR" sz="1400" dirty="0">
                          <a:effectLst/>
                        </a:rPr>
                        <a:t> </a:t>
                      </a:r>
                      <a:r>
                        <a:rPr lang="pt-BR" sz="1400" dirty="0" err="1">
                          <a:effectLst/>
                        </a:rPr>
                        <a:t>of</a:t>
                      </a:r>
                      <a:r>
                        <a:rPr lang="pt-BR" sz="1400" dirty="0">
                          <a:effectLst/>
                        </a:rPr>
                        <a:t> </a:t>
                      </a:r>
                      <a:r>
                        <a:rPr lang="pt-BR" sz="1400" dirty="0" err="1">
                          <a:effectLst/>
                        </a:rPr>
                        <a:t>Defense</a:t>
                      </a:r>
                      <a:r>
                        <a:rPr lang="pt-BR" sz="1400" dirty="0">
                          <a:effectLst/>
                        </a:rPr>
                        <a:t> (</a:t>
                      </a:r>
                      <a:r>
                        <a:rPr lang="pt-BR" sz="1400" dirty="0" err="1">
                          <a:effectLst/>
                        </a:rPr>
                        <a:t>DoD</a:t>
                      </a:r>
                      <a:r>
                        <a:rPr lang="pt-BR" sz="1400" dirty="0">
                          <a:effectLst/>
                        </a:rPr>
                        <a:t>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49%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573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</a:rPr>
                        <a:t>Department</a:t>
                      </a:r>
                      <a:r>
                        <a:rPr lang="pt-BR" sz="1400" dirty="0">
                          <a:effectLst/>
                        </a:rPr>
                        <a:t> </a:t>
                      </a:r>
                      <a:r>
                        <a:rPr lang="pt-BR" sz="1400" dirty="0" err="1">
                          <a:effectLst/>
                        </a:rPr>
                        <a:t>of</a:t>
                      </a:r>
                      <a:r>
                        <a:rPr lang="pt-BR" sz="1400" dirty="0">
                          <a:effectLst/>
                        </a:rPr>
                        <a:t> Health (DHHS)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23%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573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Departmente</a:t>
                      </a:r>
                      <a:r>
                        <a:rPr lang="en-US" sz="1400" dirty="0">
                          <a:effectLst/>
                        </a:rPr>
                        <a:t> of Energy (DOE)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8%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573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NASA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9%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573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National Science Foundation (NSF)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573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Departament</a:t>
                      </a:r>
                      <a:r>
                        <a:rPr lang="en-US" sz="1400" dirty="0">
                          <a:effectLst/>
                        </a:rPr>
                        <a:t> of Agriculture (USDA)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573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Others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5%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683568" y="5445224"/>
            <a:ext cx="36724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/>
              <a:t>Menos</a:t>
            </a:r>
            <a:r>
              <a:rPr lang="en-US" dirty="0" smtClean="0"/>
              <a:t> de 30% do </a:t>
            </a:r>
            <a:r>
              <a:rPr lang="en-US" dirty="0" err="1" smtClean="0"/>
              <a:t>investimento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C&amp;T é </a:t>
            </a:r>
            <a:r>
              <a:rPr lang="en-US" dirty="0" err="1" smtClean="0"/>
              <a:t>feito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instituições</a:t>
            </a:r>
            <a:r>
              <a:rPr lang="en-US" dirty="0" smtClean="0"/>
              <a:t> com </a:t>
            </a:r>
            <a:r>
              <a:rPr lang="en-US" dirty="0" err="1" smtClean="0"/>
              <a:t>missão</a:t>
            </a:r>
            <a:r>
              <a:rPr lang="en-US" dirty="0" smtClean="0"/>
              <a:t> de resolver </a:t>
            </a:r>
            <a:r>
              <a:rPr lang="en-US" dirty="0" err="1" smtClean="0"/>
              <a:t>problemas</a:t>
            </a:r>
            <a:r>
              <a:rPr lang="en-US" dirty="0" smtClean="0"/>
              <a:t>  </a:t>
            </a:r>
            <a:endParaRPr lang="en-US" dirty="0" smtClean="0"/>
          </a:p>
        </p:txBody>
      </p:sp>
      <p:sp>
        <p:nvSpPr>
          <p:cNvPr id="8" name="Seta para baixo 7"/>
          <p:cNvSpPr/>
          <p:nvPr/>
        </p:nvSpPr>
        <p:spPr>
          <a:xfrm>
            <a:off x="1259632" y="5040884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baixo 8"/>
          <p:cNvSpPr/>
          <p:nvPr/>
        </p:nvSpPr>
        <p:spPr>
          <a:xfrm>
            <a:off x="2771800" y="5040884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4932040" y="5465789"/>
            <a:ext cx="36724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/>
              <a:t>Mais</a:t>
            </a:r>
            <a:r>
              <a:rPr lang="en-US" dirty="0" smtClean="0"/>
              <a:t> de 90% dos </a:t>
            </a:r>
            <a:r>
              <a:rPr lang="en-US" dirty="0" err="1" smtClean="0"/>
              <a:t>investimentos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C&amp;T é </a:t>
            </a:r>
            <a:r>
              <a:rPr lang="en-US" dirty="0" err="1" smtClean="0"/>
              <a:t>feito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Ministérios</a:t>
            </a:r>
            <a:r>
              <a:rPr lang="en-US" dirty="0" smtClean="0"/>
              <a:t> </a:t>
            </a:r>
            <a:r>
              <a:rPr lang="en-US" dirty="0" err="1" smtClean="0"/>
              <a:t>Setoriais</a:t>
            </a:r>
            <a:r>
              <a:rPr lang="en-US" dirty="0" smtClean="0"/>
              <a:t> (</a:t>
            </a:r>
            <a:r>
              <a:rPr lang="en-US" dirty="0" err="1" smtClean="0"/>
              <a:t>resolução</a:t>
            </a:r>
            <a:r>
              <a:rPr lang="en-US" dirty="0" smtClean="0"/>
              <a:t> de </a:t>
            </a:r>
            <a:r>
              <a:rPr lang="en-US" dirty="0" err="1" smtClean="0"/>
              <a:t>problemas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11" name="Seta para baixo 10"/>
          <p:cNvSpPr/>
          <p:nvPr/>
        </p:nvSpPr>
        <p:spPr>
          <a:xfrm>
            <a:off x="5868144" y="5040884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Seta para baixo 11"/>
          <p:cNvSpPr/>
          <p:nvPr/>
        </p:nvSpPr>
        <p:spPr>
          <a:xfrm>
            <a:off x="7380312" y="5040884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AutoShape 2" descr="Resultado de imagem para bandeira do brasil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AutoShape 4" descr="Resultado de imagem para bandeira do brasil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5" name="Picture 4" descr="Bandeira do Brasil">
            <a:hlinkClick r:id="rId2" tooltip="Bandeira do Brasil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758" y="1412776"/>
            <a:ext cx="784075" cy="5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http://cdns2.freepik.com/fotos-gratis/_19-103770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35804"/>
            <a:ext cx="864096" cy="528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45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83568" y="2420888"/>
            <a:ext cx="8013252" cy="4320480"/>
          </a:xfrm>
        </p:spPr>
        <p:txBody>
          <a:bodyPr>
            <a:noAutofit/>
          </a:bodyPr>
          <a:lstStyle/>
          <a:p>
            <a:r>
              <a:rPr lang="pt-BR" sz="1800" dirty="0" smtClean="0"/>
              <a:t>The </a:t>
            </a:r>
            <a:r>
              <a:rPr lang="pt-BR" sz="1800" dirty="0" err="1" smtClean="0"/>
              <a:t>Brazilian</a:t>
            </a:r>
            <a:r>
              <a:rPr lang="pt-BR" sz="1800" dirty="0" smtClean="0"/>
              <a:t> </a:t>
            </a:r>
            <a:r>
              <a:rPr lang="pt-BR" sz="1800" dirty="0" err="1" smtClean="0"/>
              <a:t>Procurement</a:t>
            </a:r>
            <a:r>
              <a:rPr lang="pt-BR" sz="1800" dirty="0" smtClean="0"/>
              <a:t> Law (Lei 8.666) </a:t>
            </a:r>
            <a:r>
              <a:rPr lang="pt-BR" sz="1800" dirty="0" err="1" smtClean="0"/>
              <a:t>doesn’t</a:t>
            </a:r>
            <a:r>
              <a:rPr lang="pt-BR" sz="1800" dirty="0" smtClean="0"/>
              <a:t> </a:t>
            </a:r>
            <a:r>
              <a:rPr lang="pt-BR" sz="1800" dirty="0" err="1" smtClean="0"/>
              <a:t>mention</a:t>
            </a:r>
            <a:r>
              <a:rPr lang="pt-BR" sz="1800" dirty="0" smtClean="0"/>
              <a:t> R&amp;D </a:t>
            </a:r>
            <a:r>
              <a:rPr lang="pt-BR" sz="1800" dirty="0" err="1" smtClean="0"/>
              <a:t>acquisition</a:t>
            </a:r>
            <a:r>
              <a:rPr lang="pt-BR" sz="1800" dirty="0" smtClean="0"/>
              <a:t>. </a:t>
            </a:r>
            <a:endParaRPr lang="pt-BR" sz="1800" dirty="0" smtClean="0"/>
          </a:p>
          <a:p>
            <a:r>
              <a:rPr lang="en-US" sz="1800" dirty="0"/>
              <a:t>The law </a:t>
            </a:r>
            <a:r>
              <a:rPr lang="en-US" sz="1800" dirty="0" smtClean="0"/>
              <a:t>establishes, since 2010, </a:t>
            </a:r>
            <a:r>
              <a:rPr lang="en-US" sz="1800" dirty="0"/>
              <a:t>a margin of </a:t>
            </a:r>
            <a:r>
              <a:rPr lang="en-US" sz="1800" dirty="0" smtClean="0"/>
              <a:t>preference for products produced in Brazil (up to 20%) and for products with Brazilian technology (up to 25%)</a:t>
            </a:r>
            <a:endParaRPr lang="pt-BR" sz="1800" dirty="0" smtClean="0"/>
          </a:p>
          <a:p>
            <a:r>
              <a:rPr lang="en-US" sz="1800" dirty="0"/>
              <a:t>There is no </a:t>
            </a:r>
            <a:r>
              <a:rPr lang="en-US" sz="1800" dirty="0" smtClean="0"/>
              <a:t>a special part devoted </a:t>
            </a:r>
            <a:r>
              <a:rPr lang="en-US" sz="1800" dirty="0"/>
              <a:t>to R&amp;D acquisition as there is in the </a:t>
            </a:r>
            <a:r>
              <a:rPr lang="en-US" sz="1800" dirty="0" smtClean="0"/>
              <a:t>American Federal </a:t>
            </a:r>
            <a:r>
              <a:rPr lang="en-US" sz="1800" dirty="0"/>
              <a:t>Acquisition Regulation.</a:t>
            </a:r>
            <a:endParaRPr lang="pt-BR" sz="1800" dirty="0"/>
          </a:p>
          <a:p>
            <a:r>
              <a:rPr lang="en-US" sz="1800" dirty="0" smtClean="0"/>
              <a:t>The Innovation Law (</a:t>
            </a:r>
            <a:r>
              <a:rPr lang="en-US" sz="1800" i="1" dirty="0" smtClean="0"/>
              <a:t>20th Article)</a:t>
            </a:r>
            <a:r>
              <a:rPr lang="en-US" sz="1800" dirty="0" smtClean="0"/>
              <a:t> prescribes that Brazilian government can hire a company to do R&amp;D to develop new products and process. </a:t>
            </a:r>
          </a:p>
          <a:p>
            <a:r>
              <a:rPr lang="en-US" sz="1800" dirty="0" smtClean="0"/>
              <a:t>However, this possibility has never been used up to now</a:t>
            </a:r>
            <a:r>
              <a:rPr lang="en-US" sz="1800" dirty="0"/>
              <a:t> </a:t>
            </a:r>
            <a:r>
              <a:rPr lang="en-US" sz="1800" dirty="0" smtClean="0"/>
              <a:t>(difficulties of implementation?) </a:t>
            </a:r>
          </a:p>
          <a:p>
            <a:r>
              <a:rPr lang="en-US" sz="1800" dirty="0" smtClean="0"/>
              <a:t>The Knowledge Platform Program (launched last year but not implemented) is a good example of using public procurement to foster innovation. </a:t>
            </a:r>
          </a:p>
          <a:p>
            <a:endParaRPr lang="en-US" sz="1800" dirty="0" smtClean="0"/>
          </a:p>
          <a:p>
            <a:endParaRPr lang="pt-BR" sz="18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236887" y="548680"/>
            <a:ext cx="8928992" cy="936104"/>
          </a:xfrm>
        </p:spPr>
        <p:txBody>
          <a:bodyPr>
            <a:noAutofit/>
          </a:bodyPr>
          <a:lstStyle/>
          <a:p>
            <a:r>
              <a:rPr lang="pt-BR" sz="3200" dirty="0" smtClean="0"/>
              <a:t>2. Incluir</a:t>
            </a:r>
            <a:r>
              <a:rPr lang="pt-BR" sz="3200" dirty="0" smtClean="0"/>
              <a:t>, na lei 8.666 , a possibilidade de aquisição de P&amp;D</a:t>
            </a:r>
            <a:endParaRPr lang="pt-BR" sz="3200" dirty="0"/>
          </a:p>
        </p:txBody>
      </p:sp>
      <p:sp>
        <p:nvSpPr>
          <p:cNvPr id="4" name="Retângulo 3"/>
          <p:cNvSpPr/>
          <p:nvPr/>
        </p:nvSpPr>
        <p:spPr>
          <a:xfrm>
            <a:off x="611560" y="1556793"/>
            <a:ext cx="8292036" cy="79208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2296" algn="ctr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r>
              <a:rPr lang="pt-BR" sz="2400" dirty="0" smtClean="0">
                <a:solidFill>
                  <a:schemeClr val="lt1"/>
                </a:solidFill>
              </a:rPr>
              <a:t>Não há uma regulação clara para a aquisição de P&amp;D pelo poder público</a:t>
            </a:r>
            <a:endParaRPr lang="pt-BR" sz="2400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78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988840"/>
            <a:ext cx="8496944" cy="4752528"/>
          </a:xfrm>
        </p:spPr>
        <p:txBody>
          <a:bodyPr>
            <a:noAutofit/>
          </a:bodyPr>
          <a:lstStyle/>
          <a:p>
            <a:r>
              <a:rPr lang="pt-BR" sz="2000" dirty="0" smtClean="0"/>
              <a:t>The </a:t>
            </a:r>
            <a:r>
              <a:rPr lang="pt-BR" sz="2000" dirty="0" err="1" smtClean="0"/>
              <a:t>Brazilian</a:t>
            </a:r>
            <a:r>
              <a:rPr lang="pt-BR" sz="2000" dirty="0" smtClean="0"/>
              <a:t> S&amp;T </a:t>
            </a:r>
            <a:r>
              <a:rPr lang="pt-BR" sz="2000" dirty="0" err="1" smtClean="0"/>
              <a:t>institutions</a:t>
            </a:r>
            <a:r>
              <a:rPr lang="pt-BR" sz="2000" dirty="0" smtClean="0"/>
              <a:t> are </a:t>
            </a:r>
            <a:r>
              <a:rPr lang="pt-BR" sz="2000" dirty="0" err="1" smtClean="0"/>
              <a:t>mainly</a:t>
            </a:r>
            <a:r>
              <a:rPr lang="pt-BR" sz="2000" dirty="0" smtClean="0"/>
              <a:t> public. </a:t>
            </a:r>
            <a:r>
              <a:rPr lang="pt-BR" sz="2000" dirty="0" err="1" smtClean="0"/>
              <a:t>It’s</a:t>
            </a:r>
            <a:r>
              <a:rPr lang="pt-BR" sz="2000" dirty="0" smtClean="0"/>
              <a:t> </a:t>
            </a:r>
            <a:r>
              <a:rPr lang="pt-BR" sz="2000" dirty="0" err="1" smtClean="0"/>
              <a:t>necessary</a:t>
            </a:r>
            <a:r>
              <a:rPr lang="pt-BR" sz="2000" dirty="0" smtClean="0"/>
              <a:t> </a:t>
            </a:r>
            <a:r>
              <a:rPr lang="pt-BR" sz="2000" dirty="0" err="1" smtClean="0"/>
              <a:t>to</a:t>
            </a:r>
            <a:r>
              <a:rPr lang="pt-BR" sz="2000" dirty="0" smtClean="0"/>
              <a:t> </a:t>
            </a:r>
            <a:r>
              <a:rPr lang="pt-BR" sz="2000" dirty="0" err="1" smtClean="0"/>
              <a:t>allow</a:t>
            </a:r>
            <a:r>
              <a:rPr lang="pt-BR" sz="2000" dirty="0" smtClean="0"/>
              <a:t> </a:t>
            </a:r>
            <a:r>
              <a:rPr lang="pt-BR" sz="2000" dirty="0" err="1" smtClean="0"/>
              <a:t>and</a:t>
            </a:r>
            <a:r>
              <a:rPr lang="pt-BR" sz="2000" dirty="0" smtClean="0"/>
              <a:t> </a:t>
            </a:r>
            <a:r>
              <a:rPr lang="pt-BR" sz="2000" dirty="0" err="1" smtClean="0"/>
              <a:t>facilitate</a:t>
            </a:r>
            <a:r>
              <a:rPr lang="pt-BR" sz="2000" dirty="0" smtClean="0"/>
              <a:t> </a:t>
            </a:r>
            <a:r>
              <a:rPr lang="pt-BR" sz="2000" dirty="0" err="1" smtClean="0"/>
              <a:t>the</a:t>
            </a:r>
            <a:r>
              <a:rPr lang="pt-BR" sz="2000" dirty="0" smtClean="0"/>
              <a:t> </a:t>
            </a:r>
            <a:r>
              <a:rPr lang="pt-BR" sz="2000" dirty="0" err="1" smtClean="0"/>
              <a:t>operation</a:t>
            </a:r>
            <a:r>
              <a:rPr lang="pt-BR" sz="2000" dirty="0" smtClean="0"/>
              <a:t> </a:t>
            </a:r>
            <a:r>
              <a:rPr lang="pt-BR" sz="2000" dirty="0" err="1" smtClean="0"/>
              <a:t>of</a:t>
            </a:r>
            <a:r>
              <a:rPr lang="pt-BR" sz="2000" dirty="0" smtClean="0"/>
              <a:t> </a:t>
            </a:r>
            <a:r>
              <a:rPr lang="pt-BR" sz="2000" dirty="0" err="1" smtClean="0"/>
              <a:t>private</a:t>
            </a:r>
            <a:r>
              <a:rPr lang="pt-BR" sz="2000" dirty="0" smtClean="0"/>
              <a:t> </a:t>
            </a:r>
            <a:r>
              <a:rPr lang="pt-BR" sz="2000" dirty="0" err="1" smtClean="0"/>
              <a:t>research</a:t>
            </a:r>
            <a:r>
              <a:rPr lang="pt-BR" sz="2000" dirty="0" smtClean="0"/>
              <a:t> </a:t>
            </a:r>
            <a:r>
              <a:rPr lang="pt-BR" sz="2000" dirty="0" err="1" smtClean="0"/>
              <a:t>institutions</a:t>
            </a:r>
            <a:r>
              <a:rPr lang="pt-BR" sz="2000" dirty="0" smtClean="0"/>
              <a:t>. </a:t>
            </a:r>
          </a:p>
          <a:p>
            <a:r>
              <a:rPr lang="pt-BR" sz="2000" dirty="0" err="1" smtClean="0"/>
              <a:t>Reinforce</a:t>
            </a:r>
            <a:r>
              <a:rPr lang="pt-BR" sz="2000" dirty="0" smtClean="0"/>
              <a:t> </a:t>
            </a:r>
            <a:r>
              <a:rPr lang="pt-BR" sz="2000" dirty="0" err="1" smtClean="0"/>
              <a:t>different</a:t>
            </a:r>
            <a:r>
              <a:rPr lang="pt-BR" sz="2000" dirty="0" smtClean="0"/>
              <a:t> </a:t>
            </a:r>
            <a:r>
              <a:rPr lang="pt-BR" sz="2000" dirty="0" err="1" smtClean="0"/>
              <a:t>models</a:t>
            </a:r>
            <a:r>
              <a:rPr lang="pt-BR" sz="2000" dirty="0" smtClean="0"/>
              <a:t> </a:t>
            </a:r>
            <a:r>
              <a:rPr lang="pt-BR" sz="2000" dirty="0" err="1" smtClean="0"/>
              <a:t>of</a:t>
            </a:r>
            <a:r>
              <a:rPr lang="pt-BR" sz="2000" dirty="0" smtClean="0"/>
              <a:t> </a:t>
            </a:r>
            <a:r>
              <a:rPr lang="pt-BR" sz="2000" dirty="0" err="1" smtClean="0"/>
              <a:t>institutions</a:t>
            </a:r>
            <a:r>
              <a:rPr lang="pt-BR" sz="2000" dirty="0" smtClean="0"/>
              <a:t>, </a:t>
            </a:r>
            <a:r>
              <a:rPr lang="pt-BR" sz="2000" dirty="0" err="1" smtClean="0"/>
              <a:t>such</a:t>
            </a:r>
            <a:r>
              <a:rPr lang="pt-BR" sz="2000" dirty="0" smtClean="0"/>
              <a:t> </a:t>
            </a:r>
            <a:r>
              <a:rPr lang="pt-BR" sz="2000" dirty="0" err="1" smtClean="0"/>
              <a:t>the</a:t>
            </a:r>
            <a:r>
              <a:rPr lang="pt-BR" sz="2000" dirty="0" smtClean="0"/>
              <a:t> </a:t>
            </a:r>
            <a:r>
              <a:rPr lang="pt-BR" sz="2000" dirty="0" err="1" smtClean="0"/>
              <a:t>so</a:t>
            </a:r>
            <a:r>
              <a:rPr lang="pt-BR" sz="2000" dirty="0" smtClean="0"/>
              <a:t> </a:t>
            </a:r>
            <a:r>
              <a:rPr lang="pt-BR" sz="2000" dirty="0" err="1" smtClean="0"/>
              <a:t>called</a:t>
            </a:r>
            <a:r>
              <a:rPr lang="pt-BR" sz="2000" dirty="0" smtClean="0"/>
              <a:t> Social </a:t>
            </a:r>
            <a:r>
              <a:rPr lang="pt-BR" sz="2000" dirty="0" err="1" smtClean="0"/>
              <a:t>Organizations</a:t>
            </a:r>
            <a:r>
              <a:rPr lang="pt-BR" sz="2000" dirty="0" smtClean="0"/>
              <a:t> (OS), </a:t>
            </a:r>
            <a:r>
              <a:rPr lang="pt-BR" sz="2000" dirty="0" err="1" smtClean="0"/>
              <a:t>that</a:t>
            </a:r>
            <a:r>
              <a:rPr lang="pt-BR" sz="2000" dirty="0" smtClean="0"/>
              <a:t> are </a:t>
            </a:r>
            <a:r>
              <a:rPr lang="pt-BR" sz="2000" i="1" dirty="0" err="1" smtClean="0"/>
              <a:t>Government</a:t>
            </a:r>
            <a:r>
              <a:rPr lang="pt-BR" sz="2000" dirty="0" err="1" smtClean="0"/>
              <a:t>-</a:t>
            </a:r>
            <a:r>
              <a:rPr lang="pt-BR" sz="2000" i="1" dirty="0" err="1" smtClean="0"/>
              <a:t>owned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and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privately</a:t>
            </a:r>
            <a:r>
              <a:rPr lang="pt-BR" sz="2000" dirty="0" err="1" smtClean="0"/>
              <a:t>-</a:t>
            </a:r>
            <a:r>
              <a:rPr lang="pt-BR" sz="2000" i="1" dirty="0" err="1" smtClean="0"/>
              <a:t>operated</a:t>
            </a:r>
            <a:r>
              <a:rPr lang="pt-BR" sz="2000" dirty="0" smtClean="0"/>
              <a:t> </a:t>
            </a:r>
            <a:r>
              <a:rPr lang="pt-BR" sz="2000" dirty="0" err="1" smtClean="0"/>
              <a:t>institutions</a:t>
            </a:r>
            <a:r>
              <a:rPr lang="pt-BR" sz="2000" dirty="0" smtClean="0"/>
              <a:t>.</a:t>
            </a:r>
          </a:p>
          <a:p>
            <a:r>
              <a:rPr lang="en-US" sz="2000" dirty="0" smtClean="0"/>
              <a:t>Create different </a:t>
            </a:r>
            <a:r>
              <a:rPr lang="en-US" sz="2000" dirty="0"/>
              <a:t>ways in which the public sector can </a:t>
            </a:r>
            <a:r>
              <a:rPr lang="en-US" sz="2000" dirty="0" smtClean="0"/>
              <a:t>foster innovation, besides the existing ones (grants, credit and direct investment in public research institutions): </a:t>
            </a:r>
            <a:r>
              <a:rPr lang="en-US" sz="2000" dirty="0" err="1" smtClean="0"/>
              <a:t>i</a:t>
            </a:r>
            <a:r>
              <a:rPr lang="en-US" sz="2000" dirty="0" smtClean="0"/>
              <a:t>) R&amp;D acquisition; ii) Venture capital and seed money funds; iii) Cooperation agreements and so on. </a:t>
            </a:r>
          </a:p>
          <a:p>
            <a:r>
              <a:rPr lang="en-US" sz="2000" dirty="0" smtClean="0"/>
              <a:t>Create different models of public agencies to foster innovation: the recent creation of </a:t>
            </a:r>
            <a:r>
              <a:rPr lang="en-US" sz="2000" dirty="0" err="1" smtClean="0"/>
              <a:t>Embrapii</a:t>
            </a:r>
            <a:r>
              <a:rPr lang="en-US" sz="2000" dirty="0" smtClean="0"/>
              <a:t> (inspired in </a:t>
            </a:r>
            <a:r>
              <a:rPr lang="en-US" sz="2000" dirty="0"/>
              <a:t>the </a:t>
            </a:r>
            <a:r>
              <a:rPr lang="en-US" sz="2000" dirty="0" err="1"/>
              <a:t>Fraunhofer</a:t>
            </a:r>
            <a:r>
              <a:rPr lang="en-US" sz="2000" dirty="0"/>
              <a:t> model</a:t>
            </a:r>
            <a:r>
              <a:rPr lang="en-US" sz="2000" dirty="0" smtClean="0"/>
              <a:t>) is a good example of institutional diversification. Others examples are necessary. </a:t>
            </a:r>
          </a:p>
          <a:p>
            <a:endParaRPr lang="pt-BR" sz="20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7847316" cy="936104"/>
          </a:xfrm>
        </p:spPr>
        <p:txBody>
          <a:bodyPr>
            <a:noAutofit/>
          </a:bodyPr>
          <a:lstStyle/>
          <a:p>
            <a:r>
              <a:rPr lang="pt-BR" sz="3600" dirty="0" smtClean="0"/>
              <a:t>3. Diversificar o Sistema de C&amp;T brasileiro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94018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1700808"/>
            <a:ext cx="8424936" cy="4680520"/>
          </a:xfrm>
        </p:spPr>
        <p:txBody>
          <a:bodyPr>
            <a:noAutofit/>
          </a:bodyPr>
          <a:lstStyle/>
          <a:p>
            <a:r>
              <a:rPr lang="en-US" sz="2400" dirty="0" smtClean="0"/>
              <a:t>Besides improving general business environment, allowing more competition and entrepreneurship, specific actions are needed: </a:t>
            </a:r>
          </a:p>
          <a:p>
            <a:r>
              <a:rPr lang="en-US" sz="2400" dirty="0" smtClean="0"/>
              <a:t>Reduce bureaucracy associated with research and development. Examples: biological research; patent application mechanisms… </a:t>
            </a:r>
          </a:p>
          <a:p>
            <a:pPr lvl="1"/>
            <a:r>
              <a:rPr lang="en-US" sz="1800" dirty="0" smtClean="0"/>
              <a:t>One important improvement was the Biodiversity Law (recently approved). </a:t>
            </a:r>
          </a:p>
          <a:p>
            <a:r>
              <a:rPr lang="en-US" sz="2400" dirty="0" smtClean="0"/>
              <a:t>Reformulate and update the Innovation Law. Created in 2004, some articles have never been used. </a:t>
            </a:r>
          </a:p>
          <a:p>
            <a:r>
              <a:rPr lang="en-US" sz="2400" dirty="0" smtClean="0"/>
              <a:t>Facilitate the ways for researchers and professors in public institutions to work for companies. </a:t>
            </a:r>
          </a:p>
          <a:p>
            <a:pPr lvl="1"/>
            <a:r>
              <a:rPr lang="pt-BR" sz="1800" dirty="0" smtClean="0"/>
              <a:t>The S&amp;T </a:t>
            </a:r>
            <a:r>
              <a:rPr lang="pt-BR" sz="1800" dirty="0" err="1"/>
              <a:t>C</a:t>
            </a:r>
            <a:r>
              <a:rPr lang="pt-BR" sz="1800" dirty="0" err="1" smtClean="0"/>
              <a:t>ode</a:t>
            </a:r>
            <a:r>
              <a:rPr lang="pt-BR" sz="1800" dirty="0" smtClean="0"/>
              <a:t> (</a:t>
            </a:r>
            <a:r>
              <a:rPr lang="pt-BR" sz="1800" dirty="0" err="1" smtClean="0"/>
              <a:t>now</a:t>
            </a:r>
            <a:r>
              <a:rPr lang="pt-BR" sz="1800" dirty="0" smtClean="0"/>
              <a:t> in </a:t>
            </a:r>
            <a:r>
              <a:rPr lang="pt-BR" sz="1800" dirty="0" err="1" smtClean="0"/>
              <a:t>National</a:t>
            </a:r>
            <a:r>
              <a:rPr lang="pt-BR" sz="1800" dirty="0" smtClean="0"/>
              <a:t> </a:t>
            </a:r>
            <a:r>
              <a:rPr lang="pt-BR" sz="1800" dirty="0" err="1" smtClean="0"/>
              <a:t>Congress</a:t>
            </a:r>
            <a:r>
              <a:rPr lang="pt-BR" sz="1800" dirty="0" smtClean="0"/>
              <a:t>) </a:t>
            </a:r>
            <a:r>
              <a:rPr lang="pt-BR" sz="1800" dirty="0" err="1" smtClean="0"/>
              <a:t>adress</a:t>
            </a:r>
            <a:r>
              <a:rPr lang="pt-BR" sz="1800" dirty="0" smtClean="0"/>
              <a:t> some </a:t>
            </a:r>
            <a:r>
              <a:rPr lang="pt-BR" sz="1800" dirty="0" err="1" smtClean="0"/>
              <a:t>of</a:t>
            </a:r>
            <a:r>
              <a:rPr lang="pt-BR" sz="1800" dirty="0" smtClean="0"/>
              <a:t> </a:t>
            </a:r>
            <a:r>
              <a:rPr lang="pt-BR" sz="1800" dirty="0" err="1" smtClean="0"/>
              <a:t>the</a:t>
            </a:r>
            <a:r>
              <a:rPr lang="pt-BR" sz="1800" dirty="0" smtClean="0"/>
              <a:t> legal </a:t>
            </a:r>
            <a:r>
              <a:rPr lang="pt-BR" sz="1800" dirty="0" err="1" smtClean="0"/>
              <a:t>problems</a:t>
            </a:r>
            <a:r>
              <a:rPr lang="pt-BR" sz="1800" dirty="0" smtClean="0"/>
              <a:t>. </a:t>
            </a:r>
          </a:p>
          <a:p>
            <a:endParaRPr lang="pt-BR" sz="24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8424936" cy="936104"/>
          </a:xfrm>
        </p:spPr>
        <p:txBody>
          <a:bodyPr>
            <a:noAutofit/>
          </a:bodyPr>
          <a:lstStyle/>
          <a:p>
            <a:r>
              <a:rPr lang="pt-BR" sz="3600" dirty="0" smtClean="0"/>
              <a:t>4. Melhorar o ambiente de negócios para a inovação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47846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1844824"/>
            <a:ext cx="8280920" cy="4392488"/>
          </a:xfrm>
        </p:spPr>
        <p:txBody>
          <a:bodyPr>
            <a:noAutofit/>
          </a:bodyPr>
          <a:lstStyle/>
          <a:p>
            <a:r>
              <a:rPr lang="pt-BR" sz="2400" dirty="0" err="1" smtClean="0"/>
              <a:t>Brazil</a:t>
            </a:r>
            <a:r>
              <a:rPr lang="pt-BR" sz="2400" dirty="0" smtClean="0"/>
              <a:t> </a:t>
            </a:r>
            <a:r>
              <a:rPr lang="pt-BR" sz="2400" dirty="0" err="1" smtClean="0"/>
              <a:t>is</a:t>
            </a:r>
            <a:r>
              <a:rPr lang="pt-BR" sz="2400" dirty="0" smtClean="0"/>
              <a:t> a </a:t>
            </a:r>
            <a:r>
              <a:rPr lang="pt-BR" sz="2400" dirty="0" err="1" smtClean="0"/>
              <a:t>very</a:t>
            </a:r>
            <a:r>
              <a:rPr lang="pt-BR" sz="2400" dirty="0" smtClean="0"/>
              <a:t> </a:t>
            </a:r>
            <a:r>
              <a:rPr lang="pt-BR" sz="2400" dirty="0" err="1" smtClean="0"/>
              <a:t>closed</a:t>
            </a:r>
            <a:r>
              <a:rPr lang="pt-BR" sz="2400" dirty="0" smtClean="0"/>
              <a:t> </a:t>
            </a:r>
            <a:r>
              <a:rPr lang="pt-BR" sz="2400" dirty="0" err="1" smtClean="0"/>
              <a:t>economy</a:t>
            </a:r>
            <a:r>
              <a:rPr lang="pt-BR" sz="2400" dirty="0" smtClean="0"/>
              <a:t>. </a:t>
            </a:r>
            <a:r>
              <a:rPr lang="pt-BR" sz="2400" dirty="0" err="1" smtClean="0"/>
              <a:t>It’s</a:t>
            </a:r>
            <a:r>
              <a:rPr lang="pt-BR" sz="2400" dirty="0" smtClean="0"/>
              <a:t> </a:t>
            </a:r>
            <a:r>
              <a:rPr lang="pt-BR" sz="2400" dirty="0" err="1" smtClean="0"/>
              <a:t>necessary</a:t>
            </a:r>
            <a:r>
              <a:rPr lang="pt-BR" sz="2400" dirty="0" smtClean="0"/>
              <a:t> (</a:t>
            </a:r>
            <a:r>
              <a:rPr lang="pt-BR" sz="2400" dirty="0" err="1" smtClean="0"/>
              <a:t>not</a:t>
            </a:r>
            <a:r>
              <a:rPr lang="pt-BR" sz="2400" dirty="0" smtClean="0"/>
              <a:t> </a:t>
            </a:r>
            <a:r>
              <a:rPr lang="pt-BR" sz="2400" dirty="0" err="1" smtClean="0"/>
              <a:t>sufficient</a:t>
            </a:r>
            <a:r>
              <a:rPr lang="pt-BR" sz="2400" dirty="0" smtClean="0"/>
              <a:t> </a:t>
            </a:r>
            <a:r>
              <a:rPr lang="pt-BR" sz="2400" dirty="0" err="1" smtClean="0"/>
              <a:t>but</a:t>
            </a:r>
            <a:r>
              <a:rPr lang="pt-BR" sz="2400" dirty="0" smtClean="0"/>
              <a:t> </a:t>
            </a:r>
            <a:r>
              <a:rPr lang="pt-BR" sz="2400" dirty="0" err="1" smtClean="0"/>
              <a:t>necessary</a:t>
            </a:r>
            <a:r>
              <a:rPr lang="pt-BR" sz="2400" dirty="0" smtClean="0"/>
              <a:t>) </a:t>
            </a:r>
            <a:r>
              <a:rPr lang="pt-BR" sz="2400" dirty="0" err="1" smtClean="0"/>
              <a:t>to</a:t>
            </a:r>
            <a:r>
              <a:rPr lang="pt-BR" sz="2400" dirty="0" smtClean="0"/>
              <a:t> open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economy</a:t>
            </a:r>
            <a:r>
              <a:rPr lang="pt-BR" sz="2400" dirty="0" smtClean="0"/>
              <a:t> </a:t>
            </a:r>
            <a:r>
              <a:rPr lang="pt-BR" sz="2400" dirty="0" err="1" smtClean="0"/>
              <a:t>and</a:t>
            </a:r>
            <a:r>
              <a:rPr lang="pt-BR" sz="2400" dirty="0" smtClean="0"/>
              <a:t> </a:t>
            </a:r>
            <a:r>
              <a:rPr lang="pt-BR" sz="2400" dirty="0" err="1" smtClean="0"/>
              <a:t>to</a:t>
            </a:r>
            <a:r>
              <a:rPr lang="pt-BR" sz="2400" dirty="0" smtClean="0"/>
              <a:t> </a:t>
            </a:r>
            <a:r>
              <a:rPr lang="pt-BR" sz="2400" dirty="0" err="1" smtClean="0"/>
              <a:t>import</a:t>
            </a:r>
            <a:r>
              <a:rPr lang="pt-BR" sz="2400" dirty="0" smtClean="0"/>
              <a:t> more </a:t>
            </a:r>
            <a:r>
              <a:rPr lang="pt-BR" sz="2400" dirty="0" err="1" smtClean="0"/>
              <a:t>technology</a:t>
            </a:r>
            <a:r>
              <a:rPr lang="pt-BR" sz="2400" dirty="0"/>
              <a:t> </a:t>
            </a:r>
            <a:r>
              <a:rPr lang="pt-BR" sz="2400" dirty="0" err="1" smtClean="0"/>
              <a:t>and</a:t>
            </a:r>
            <a:r>
              <a:rPr lang="pt-BR" sz="2400" dirty="0" smtClean="0"/>
              <a:t> </a:t>
            </a:r>
            <a:r>
              <a:rPr lang="pt-BR" sz="2400" dirty="0" err="1" smtClean="0"/>
              <a:t>knowledge</a:t>
            </a:r>
            <a:r>
              <a:rPr lang="pt-BR" sz="2400" dirty="0" smtClean="0"/>
              <a:t>. </a:t>
            </a:r>
          </a:p>
          <a:p>
            <a:r>
              <a:rPr lang="pt-BR" sz="2400" dirty="0" err="1" smtClean="0"/>
              <a:t>Increase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internationalization</a:t>
            </a:r>
            <a:r>
              <a:rPr lang="pt-BR" sz="2400" dirty="0" smtClean="0"/>
              <a:t> </a:t>
            </a:r>
            <a:r>
              <a:rPr lang="pt-BR" sz="2400" dirty="0" err="1" smtClean="0"/>
              <a:t>of</a:t>
            </a:r>
            <a:r>
              <a:rPr lang="pt-BR" sz="2400" dirty="0" smtClean="0"/>
              <a:t> </a:t>
            </a:r>
            <a:r>
              <a:rPr lang="pt-BR" sz="2400" dirty="0" err="1" smtClean="0"/>
              <a:t>Brazilian</a:t>
            </a:r>
            <a:r>
              <a:rPr lang="pt-BR" sz="2400" dirty="0" smtClean="0"/>
              <a:t> Science (</a:t>
            </a:r>
            <a:r>
              <a:rPr lang="pt-BR" sz="2400" dirty="0" err="1" smtClean="0"/>
              <a:t>the</a:t>
            </a:r>
            <a:r>
              <a:rPr lang="pt-BR" sz="2400" dirty="0" smtClean="0"/>
              <a:t> “Science </a:t>
            </a:r>
            <a:r>
              <a:rPr lang="pt-BR" sz="2400" dirty="0" err="1"/>
              <a:t>without</a:t>
            </a:r>
            <a:r>
              <a:rPr lang="pt-BR" sz="2400" dirty="0"/>
              <a:t> </a:t>
            </a:r>
            <a:r>
              <a:rPr lang="pt-BR" sz="2400" dirty="0" err="1" smtClean="0"/>
              <a:t>borders</a:t>
            </a:r>
            <a:r>
              <a:rPr lang="pt-BR" sz="2400" dirty="0" smtClean="0"/>
              <a:t>” </a:t>
            </a:r>
            <a:r>
              <a:rPr lang="pt-BR" sz="2400" dirty="0" err="1" smtClean="0"/>
              <a:t>program</a:t>
            </a:r>
            <a:r>
              <a:rPr lang="pt-BR" sz="2400" dirty="0" smtClean="0"/>
              <a:t> </a:t>
            </a:r>
            <a:r>
              <a:rPr lang="pt-BR" sz="2400" dirty="0" err="1" smtClean="0"/>
              <a:t>is</a:t>
            </a:r>
            <a:r>
              <a:rPr lang="pt-BR" sz="2400" dirty="0" smtClean="0"/>
              <a:t> a </a:t>
            </a:r>
            <a:r>
              <a:rPr lang="pt-BR" sz="2400" dirty="0" err="1" smtClean="0"/>
              <a:t>good</a:t>
            </a:r>
            <a:r>
              <a:rPr lang="pt-BR" sz="2400" dirty="0" smtClean="0"/>
              <a:t> </a:t>
            </a:r>
            <a:r>
              <a:rPr lang="pt-BR" sz="2400" dirty="0" err="1" smtClean="0"/>
              <a:t>iniciative</a:t>
            </a:r>
            <a:r>
              <a:rPr lang="pt-BR" sz="2400" dirty="0" smtClean="0"/>
              <a:t>) </a:t>
            </a:r>
          </a:p>
          <a:p>
            <a:r>
              <a:rPr lang="pt-BR" sz="2400" dirty="0" err="1" smtClean="0"/>
              <a:t>Facilitate</a:t>
            </a:r>
            <a:r>
              <a:rPr lang="pt-BR" sz="2400" dirty="0" smtClean="0"/>
              <a:t> </a:t>
            </a:r>
            <a:r>
              <a:rPr lang="pt-BR" sz="2400" dirty="0" err="1" smtClean="0"/>
              <a:t>imports</a:t>
            </a:r>
            <a:r>
              <a:rPr lang="pt-BR" sz="2400" dirty="0" smtClean="0"/>
              <a:t> </a:t>
            </a:r>
            <a:r>
              <a:rPr lang="pt-BR" sz="2400" dirty="0" err="1" smtClean="0"/>
              <a:t>of</a:t>
            </a:r>
            <a:r>
              <a:rPr lang="pt-BR" sz="2400" dirty="0" smtClean="0"/>
              <a:t> </a:t>
            </a:r>
            <a:r>
              <a:rPr lang="pt-BR" sz="2400" dirty="0" err="1" smtClean="0"/>
              <a:t>research</a:t>
            </a:r>
            <a:r>
              <a:rPr lang="pt-BR" sz="2400" dirty="0" smtClean="0"/>
              <a:t> </a:t>
            </a:r>
            <a:r>
              <a:rPr lang="pt-BR" sz="2400" dirty="0" err="1" smtClean="0"/>
              <a:t>equipments</a:t>
            </a:r>
            <a:r>
              <a:rPr lang="pt-BR" sz="2400" dirty="0" smtClean="0"/>
              <a:t> </a:t>
            </a:r>
            <a:r>
              <a:rPr lang="pt-BR" sz="2400" dirty="0" err="1" smtClean="0"/>
              <a:t>and</a:t>
            </a:r>
            <a:r>
              <a:rPr lang="pt-BR" sz="2400" dirty="0" smtClean="0"/>
              <a:t> inputs </a:t>
            </a:r>
          </a:p>
          <a:p>
            <a:r>
              <a:rPr lang="pt-BR" sz="2400" dirty="0" err="1" smtClean="0"/>
              <a:t>Increase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presence</a:t>
            </a:r>
            <a:r>
              <a:rPr lang="pt-BR" sz="2400" dirty="0" smtClean="0"/>
              <a:t> </a:t>
            </a:r>
            <a:r>
              <a:rPr lang="pt-BR" sz="2400" dirty="0" err="1" smtClean="0"/>
              <a:t>of</a:t>
            </a:r>
            <a:r>
              <a:rPr lang="pt-BR" sz="2400" dirty="0" smtClean="0"/>
              <a:t> </a:t>
            </a:r>
            <a:r>
              <a:rPr lang="pt-BR" sz="2400" dirty="0" err="1" smtClean="0"/>
              <a:t>foreign</a:t>
            </a:r>
            <a:r>
              <a:rPr lang="pt-BR" sz="2400" dirty="0" smtClean="0"/>
              <a:t> </a:t>
            </a:r>
            <a:r>
              <a:rPr lang="pt-BR" sz="2400" dirty="0" err="1" smtClean="0"/>
              <a:t>reserachers</a:t>
            </a:r>
            <a:r>
              <a:rPr lang="pt-BR" sz="2400" dirty="0" smtClean="0"/>
              <a:t> in </a:t>
            </a:r>
            <a:r>
              <a:rPr lang="pt-BR" sz="2400" dirty="0" err="1" smtClean="0"/>
              <a:t>Brazilian</a:t>
            </a:r>
            <a:r>
              <a:rPr lang="pt-BR" sz="2400" dirty="0" smtClean="0"/>
              <a:t> </a:t>
            </a:r>
            <a:r>
              <a:rPr lang="pt-BR" sz="2400" dirty="0" err="1" smtClean="0"/>
              <a:t>Institutions</a:t>
            </a:r>
            <a:r>
              <a:rPr lang="pt-BR" sz="2400" dirty="0" smtClean="0"/>
              <a:t>. </a:t>
            </a: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8568952" cy="936104"/>
          </a:xfrm>
        </p:spPr>
        <p:txBody>
          <a:bodyPr>
            <a:noAutofit/>
          </a:bodyPr>
          <a:lstStyle/>
          <a:p>
            <a:r>
              <a:rPr lang="pt-BR" sz="3600" dirty="0" smtClean="0"/>
              <a:t>5. Construir uma economia mais aberta e competitiva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71102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187624" y="1700808"/>
            <a:ext cx="7776864" cy="1584176"/>
          </a:xfrm>
        </p:spPr>
        <p:txBody>
          <a:bodyPr>
            <a:noAutofit/>
          </a:bodyPr>
          <a:lstStyle/>
          <a:p>
            <a:r>
              <a:rPr lang="en-US" sz="2000" dirty="0" smtClean="0"/>
              <a:t>Brazil needs scale up it’s research infrastructure </a:t>
            </a:r>
          </a:p>
          <a:p>
            <a:r>
              <a:rPr lang="en-US" sz="2000" dirty="0" smtClean="0"/>
              <a:t>Create new, big and mission oriented research institutions</a:t>
            </a:r>
          </a:p>
          <a:p>
            <a:r>
              <a:rPr lang="en-US" sz="2000" dirty="0" smtClean="0"/>
              <a:t>The size of Brazilian research laboratories is not enough to make a competitive science. 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pt-BR" sz="20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23528" y="548680"/>
            <a:ext cx="8712968" cy="936104"/>
          </a:xfrm>
        </p:spPr>
        <p:txBody>
          <a:bodyPr>
            <a:noAutofit/>
          </a:bodyPr>
          <a:lstStyle/>
          <a:p>
            <a:r>
              <a:rPr lang="pt-BR" sz="3600" dirty="0" smtClean="0"/>
              <a:t>6. Investir em big </a:t>
            </a:r>
            <a:r>
              <a:rPr lang="pt-BR" sz="3600" dirty="0" err="1" smtClean="0"/>
              <a:t>science</a:t>
            </a:r>
            <a:r>
              <a:rPr lang="pt-BR" sz="3600" dirty="0" smtClean="0"/>
              <a:t> e em infraestrutura de pesquisa </a:t>
            </a:r>
            <a:endParaRPr lang="pt-BR" sz="3600" dirty="0"/>
          </a:p>
        </p:txBody>
      </p:sp>
      <p:sp>
        <p:nvSpPr>
          <p:cNvPr id="4" name="Título 2"/>
          <p:cNvSpPr txBox="1">
            <a:spLocks/>
          </p:cNvSpPr>
          <p:nvPr/>
        </p:nvSpPr>
        <p:spPr>
          <a:xfrm>
            <a:off x="504596" y="3429000"/>
            <a:ext cx="8639404" cy="1512168"/>
          </a:xfrm>
          <a:prstGeom prst="rect">
            <a:avLst/>
          </a:prstGeom>
        </p:spPr>
        <p:txBody>
          <a:bodyPr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600" dirty="0" smtClean="0"/>
              <a:t>7. </a:t>
            </a:r>
            <a:r>
              <a:rPr lang="pt-BR" sz="3600" dirty="0">
                <a:solidFill>
                  <a:schemeClr val="tx2"/>
                </a:solidFill>
              </a:rPr>
              <a:t>Aprimorar </a:t>
            </a:r>
            <a:r>
              <a:rPr lang="pt-BR" sz="3600" dirty="0">
                <a:solidFill>
                  <a:schemeClr val="tx2"/>
                </a:solidFill>
              </a:rPr>
              <a:t>indicadores </a:t>
            </a:r>
            <a:r>
              <a:rPr lang="pt-BR" sz="3600" dirty="0">
                <a:solidFill>
                  <a:schemeClr val="tx2"/>
                </a:solidFill>
              </a:rPr>
              <a:t>de acompanhamento e </a:t>
            </a:r>
            <a:r>
              <a:rPr lang="pt-BR" sz="3600" dirty="0">
                <a:solidFill>
                  <a:schemeClr val="tx2"/>
                </a:solidFill>
              </a:rPr>
              <a:t>avaliação das políticas</a:t>
            </a:r>
            <a:endParaRPr lang="pt-BR" sz="3600" dirty="0">
              <a:solidFill>
                <a:schemeClr val="tx2"/>
              </a:solidFill>
            </a:endParaRPr>
          </a:p>
        </p:txBody>
      </p:sp>
      <p:sp>
        <p:nvSpPr>
          <p:cNvPr id="5" name="Espaço Reservado para Conteúdo 1"/>
          <p:cNvSpPr txBox="1">
            <a:spLocks/>
          </p:cNvSpPr>
          <p:nvPr/>
        </p:nvSpPr>
        <p:spPr>
          <a:xfrm>
            <a:off x="1176316" y="5013176"/>
            <a:ext cx="7776864" cy="1584176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000" dirty="0" err="1" smtClean="0"/>
              <a:t>Maior</a:t>
            </a:r>
            <a:r>
              <a:rPr lang="en-US" sz="2000" dirty="0" smtClean="0"/>
              <a:t> </a:t>
            </a:r>
            <a:r>
              <a:rPr lang="en-US" sz="2000" dirty="0" err="1" smtClean="0"/>
              <a:t>transparência</a:t>
            </a:r>
            <a:r>
              <a:rPr lang="en-US" sz="2000" dirty="0" smtClean="0"/>
              <a:t> </a:t>
            </a:r>
            <a:r>
              <a:rPr lang="en-US" sz="2000" dirty="0" err="1" smtClean="0"/>
              <a:t>nas</a:t>
            </a:r>
            <a:r>
              <a:rPr lang="en-US" sz="2000" dirty="0" smtClean="0"/>
              <a:t> </a:t>
            </a:r>
            <a:r>
              <a:rPr lang="en-US" sz="2000" dirty="0" err="1" smtClean="0"/>
              <a:t>políticas</a:t>
            </a:r>
            <a:r>
              <a:rPr lang="en-US" sz="2000" dirty="0" smtClean="0"/>
              <a:t> </a:t>
            </a:r>
          </a:p>
          <a:p>
            <a:pPr fontAlgn="auto">
              <a:spcAft>
                <a:spcPts val="0"/>
              </a:spcAft>
            </a:pPr>
            <a:r>
              <a:rPr lang="en-US" sz="2000" dirty="0" err="1" smtClean="0"/>
              <a:t>Estabelecer</a:t>
            </a:r>
            <a:r>
              <a:rPr lang="en-US" sz="2000" dirty="0" smtClean="0"/>
              <a:t> </a:t>
            </a:r>
            <a:r>
              <a:rPr lang="en-US" sz="2000" dirty="0" err="1" smtClean="0"/>
              <a:t>processos</a:t>
            </a:r>
            <a:r>
              <a:rPr lang="en-US" sz="2000" dirty="0" smtClean="0"/>
              <a:t> </a:t>
            </a:r>
            <a:r>
              <a:rPr lang="en-US" sz="2000" dirty="0" err="1" smtClean="0"/>
              <a:t>claros</a:t>
            </a:r>
            <a:r>
              <a:rPr lang="en-US" sz="2000" dirty="0" smtClean="0"/>
              <a:t>, </a:t>
            </a:r>
            <a:r>
              <a:rPr lang="en-US" sz="2000" dirty="0" err="1" smtClean="0"/>
              <a:t>objetivos</a:t>
            </a:r>
            <a:r>
              <a:rPr lang="en-US" sz="2000" dirty="0" smtClean="0"/>
              <a:t> e </a:t>
            </a:r>
            <a:r>
              <a:rPr lang="en-US" sz="2000" dirty="0" err="1" smtClean="0"/>
              <a:t>transparentes</a:t>
            </a:r>
            <a:r>
              <a:rPr lang="en-US" sz="2000" dirty="0" smtClean="0"/>
              <a:t> de </a:t>
            </a:r>
            <a:r>
              <a:rPr lang="en-US" sz="2000" dirty="0" err="1" smtClean="0"/>
              <a:t>análise</a:t>
            </a:r>
            <a:r>
              <a:rPr lang="en-US" sz="2000" dirty="0" smtClean="0"/>
              <a:t>, </a:t>
            </a:r>
            <a:r>
              <a:rPr lang="en-US" sz="2000" dirty="0" err="1" smtClean="0"/>
              <a:t>seleção</a:t>
            </a:r>
            <a:r>
              <a:rPr lang="en-US" sz="2000" dirty="0"/>
              <a:t> </a:t>
            </a:r>
            <a:r>
              <a:rPr lang="en-US" sz="2000" dirty="0" smtClean="0"/>
              <a:t>e </a:t>
            </a:r>
            <a:r>
              <a:rPr lang="en-US" sz="2000" dirty="0" err="1" smtClean="0"/>
              <a:t>apoio</a:t>
            </a:r>
            <a:r>
              <a:rPr lang="en-US" sz="2000" dirty="0" smtClean="0"/>
              <a:t> a </a:t>
            </a:r>
            <a:r>
              <a:rPr lang="en-US" sz="2000" dirty="0" err="1" smtClean="0"/>
              <a:t>projetos</a:t>
            </a:r>
            <a:endParaRPr lang="en-US" sz="2000" dirty="0" smtClean="0"/>
          </a:p>
          <a:p>
            <a:pPr fontAlgn="auto">
              <a:spcAft>
                <a:spcPts val="0"/>
              </a:spcAft>
            </a:pPr>
            <a:endParaRPr lang="en-US" sz="2000" dirty="0" smtClean="0"/>
          </a:p>
          <a:p>
            <a:pPr fontAlgn="auto">
              <a:spcAft>
                <a:spcPts val="0"/>
              </a:spcAft>
            </a:pPr>
            <a:endParaRPr lang="en-US" sz="2000" dirty="0" smtClean="0"/>
          </a:p>
          <a:p>
            <a:pPr fontAlgn="auto">
              <a:spcAft>
                <a:spcPts val="0"/>
              </a:spcAft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29949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156974"/>
              </p:ext>
            </p:extLst>
          </p:nvPr>
        </p:nvGraphicFramePr>
        <p:xfrm>
          <a:off x="124612" y="1556792"/>
          <a:ext cx="9018748" cy="4843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0" y="332656"/>
            <a:ext cx="8964488" cy="1080120"/>
          </a:xfrm>
        </p:spPr>
        <p:txBody>
          <a:bodyPr>
            <a:noAutofit/>
          </a:bodyPr>
          <a:lstStyle/>
          <a:p>
            <a:r>
              <a:rPr lang="pt-BR" sz="3200" dirty="0" smtClean="0"/>
              <a:t>Produção científica no Brasil: artigos por milhão de habitantes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25697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8999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Principais políticas de inovação no Brasil 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6855"/>
              </p:ext>
            </p:extLst>
          </p:nvPr>
        </p:nvGraphicFramePr>
        <p:xfrm>
          <a:off x="323528" y="2060850"/>
          <a:ext cx="8352929" cy="45241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8431"/>
                <a:gridCol w="3278431"/>
                <a:gridCol w="1796067"/>
              </a:tblGrid>
              <a:tr h="47944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Políticas</a:t>
                      </a:r>
                      <a:r>
                        <a:rPr lang="en-US" sz="1400" baseline="0" dirty="0" smtClean="0">
                          <a:effectLst/>
                        </a:rPr>
                        <a:t> de C&amp;T </a:t>
                      </a:r>
                      <a:r>
                        <a:rPr lang="en-US" sz="1400" dirty="0" smtClean="0">
                          <a:effectLst/>
                        </a:rPr>
                        <a:t>(</a:t>
                      </a:r>
                      <a:r>
                        <a:rPr lang="en-US" sz="1400" dirty="0" err="1" smtClean="0">
                          <a:effectLst/>
                        </a:rPr>
                        <a:t>principais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</a:rPr>
                        <a:t>fontes</a:t>
                      </a:r>
                      <a:r>
                        <a:rPr lang="en-US" sz="1400" baseline="0" dirty="0" smtClean="0">
                          <a:effectLst/>
                        </a:rPr>
                        <a:t> de </a:t>
                      </a:r>
                      <a:r>
                        <a:rPr lang="en-US" sz="1400" baseline="0" dirty="0" err="1" smtClean="0">
                          <a:effectLst/>
                        </a:rPr>
                        <a:t>financiamento</a:t>
                      </a:r>
                      <a:r>
                        <a:rPr lang="en-US" sz="1400" baseline="0" dirty="0" smtClean="0">
                          <a:effectLst/>
                        </a:rPr>
                        <a:t> à C&amp;T 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2012 (R$– </a:t>
                      </a:r>
                      <a:r>
                        <a:rPr lang="en-US" sz="1400" dirty="0">
                          <a:effectLst/>
                        </a:rPr>
                        <a:t>mi)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ctr"/>
                </a:tc>
              </a:tr>
              <a:tr h="459369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Incentivos fiscais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Lei do </a:t>
                      </a:r>
                      <a:r>
                        <a:rPr lang="en-US" sz="1400" dirty="0" err="1" smtClean="0">
                          <a:effectLst/>
                        </a:rPr>
                        <a:t>Bem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1,476.8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28282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Lei de </a:t>
                      </a:r>
                      <a:r>
                        <a:rPr lang="en-US" sz="1400" dirty="0" err="1" smtClean="0">
                          <a:effectLst/>
                        </a:rPr>
                        <a:t>informática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4,482.2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24960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Outros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464.0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24960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TOTAL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6,423.0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24960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Crédito</a:t>
                      </a:r>
                      <a:r>
                        <a:rPr lang="en-US" sz="1400" baseline="0" dirty="0" smtClean="0">
                          <a:effectLst/>
                        </a:rPr>
                        <a:t> para </a:t>
                      </a:r>
                      <a:r>
                        <a:rPr lang="en-US" sz="1400" baseline="0" dirty="0" err="1" smtClean="0">
                          <a:effectLst/>
                        </a:rPr>
                        <a:t>inovação</a:t>
                      </a:r>
                      <a:r>
                        <a:rPr lang="en-US" sz="1400" baseline="0" dirty="0" smtClean="0">
                          <a:effectLst/>
                        </a:rPr>
                        <a:t> (</a:t>
                      </a:r>
                      <a:r>
                        <a:rPr lang="en-US" sz="1400" baseline="0" dirty="0" err="1" smtClean="0">
                          <a:effectLst/>
                        </a:rPr>
                        <a:t>desembolsos</a:t>
                      </a:r>
                      <a:r>
                        <a:rPr lang="en-US" sz="1400" baseline="0" dirty="0" smtClean="0">
                          <a:effectLst/>
                        </a:rPr>
                        <a:t>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 volume operated by FINEP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1,800.0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24960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 volume operated by BNDES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2,200.0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24960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 (credit)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4,000.0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249607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Investimento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público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em</a:t>
                      </a:r>
                      <a:r>
                        <a:rPr lang="en-US" sz="1400" dirty="0" smtClean="0">
                          <a:effectLst/>
                        </a:rPr>
                        <a:t> C&amp;T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effectLst/>
                        </a:rPr>
                        <a:t>Estados</a:t>
                      </a:r>
                      <a:r>
                        <a:rPr lang="en-US" sz="1400" dirty="0" smtClean="0">
                          <a:effectLst/>
                        </a:rPr>
                        <a:t> (</a:t>
                      </a:r>
                      <a:r>
                        <a:rPr lang="en-US" sz="1400" dirty="0" err="1" smtClean="0">
                          <a:effectLst/>
                        </a:rPr>
                        <a:t>exceto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pós-graduação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endParaRPr lang="pt-BR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7,033.7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2536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effectLst/>
                        </a:rPr>
                        <a:t>Governo</a:t>
                      </a:r>
                      <a:r>
                        <a:rPr lang="en-US" sz="1400" dirty="0" smtClean="0">
                          <a:effectLst/>
                        </a:rPr>
                        <a:t> Federal (</a:t>
                      </a:r>
                      <a:r>
                        <a:rPr lang="en-US" sz="1400" dirty="0" err="1" smtClean="0">
                          <a:effectLst/>
                        </a:rPr>
                        <a:t>exceto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pós-graduação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endParaRPr lang="pt-BR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18,387.9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24960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 </a:t>
                      </a:r>
                      <a:r>
                        <a:rPr lang="en-US" sz="1400" dirty="0" smtClean="0">
                          <a:effectLst/>
                        </a:rPr>
                        <a:t>(</a:t>
                      </a:r>
                      <a:r>
                        <a:rPr lang="en-US" sz="1400" dirty="0" err="1" smtClean="0">
                          <a:effectLst/>
                        </a:rPr>
                        <a:t>exceto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pós-graduação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25,421.6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24960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TOTAL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40,045.0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401206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Programas</a:t>
                      </a:r>
                      <a:r>
                        <a:rPr lang="en-US" sz="1400" dirty="0" smtClean="0">
                          <a:effectLst/>
                        </a:rPr>
                        <a:t> de P&amp;D de </a:t>
                      </a:r>
                      <a:r>
                        <a:rPr lang="en-US" sz="1400" dirty="0" err="1" smtClean="0">
                          <a:effectLst/>
                        </a:rPr>
                        <a:t>agências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reguladoras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ANEEL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~ 300.0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40120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ANP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1,226.7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  <a:tr h="24960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1,526.7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571" marR="42571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28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247065"/>
              </p:ext>
            </p:extLst>
          </p:nvPr>
        </p:nvGraphicFramePr>
        <p:xfrm>
          <a:off x="395536" y="1553627"/>
          <a:ext cx="8424936" cy="48277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43886"/>
                <a:gridCol w="1790525"/>
                <a:gridCol w="1790525"/>
              </a:tblGrid>
              <a:tr h="2711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MINISTÉRIOS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R$ </a:t>
                      </a:r>
                      <a:r>
                        <a:rPr lang="pt-BR" sz="1400" dirty="0" smtClean="0">
                          <a:effectLst/>
                        </a:rPr>
                        <a:t>MILHÕES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71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ORÇAMENTO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 TOTAL PARA C&amp;T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18.387,9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100%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122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MCTI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6.640,2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36%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1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MEC </a:t>
                      </a:r>
                      <a:r>
                        <a:rPr lang="en-US" sz="1400" baseline="0" dirty="0" smtClean="0">
                          <a:effectLst/>
                        </a:rPr>
                        <a:t> (</a:t>
                      </a:r>
                      <a:r>
                        <a:rPr lang="en-US" sz="1400" dirty="0" err="1" smtClean="0">
                          <a:effectLst/>
                        </a:rPr>
                        <a:t>principalmente</a:t>
                      </a:r>
                      <a:r>
                        <a:rPr lang="en-US" sz="1400" dirty="0" smtClean="0">
                          <a:effectLst/>
                        </a:rPr>
                        <a:t> CAPES)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3.479,9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19%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1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Agricultura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(</a:t>
                      </a:r>
                      <a:r>
                        <a:rPr lang="en-US" sz="1400" dirty="0" err="1" smtClean="0">
                          <a:effectLst/>
                        </a:rPr>
                        <a:t>principalmente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</a:rPr>
                        <a:t>Embrapa</a:t>
                      </a:r>
                      <a:r>
                        <a:rPr lang="en-US" sz="1400" dirty="0" smtClean="0">
                          <a:effectLst/>
                        </a:rPr>
                        <a:t> 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2.448,3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13%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1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Saúde</a:t>
                      </a:r>
                      <a:r>
                        <a:rPr lang="en-US" sz="1400" dirty="0" smtClean="0">
                          <a:effectLst/>
                        </a:rPr>
                        <a:t> (</a:t>
                      </a:r>
                      <a:r>
                        <a:rPr lang="en-US" sz="1400" dirty="0" err="1" smtClean="0">
                          <a:effectLst/>
                        </a:rPr>
                        <a:t>Fiocruz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2.072,3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11%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23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MDIC (INMETRO e </a:t>
                      </a:r>
                      <a:r>
                        <a:rPr lang="en-US" sz="1400" dirty="0">
                          <a:effectLst/>
                        </a:rPr>
                        <a:t>INPI)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1.041,5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1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Planejamento</a:t>
                      </a:r>
                      <a:r>
                        <a:rPr lang="en-US" sz="1400" dirty="0" smtClean="0">
                          <a:effectLst/>
                        </a:rPr>
                        <a:t> (IBGE</a:t>
                      </a:r>
                      <a:r>
                        <a:rPr lang="en-US" sz="1400" dirty="0">
                          <a:effectLst/>
                        </a:rPr>
                        <a:t>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1.013,6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144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 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 dirty="0">
                          <a:effectLst/>
                        </a:rPr>
                        <a:t> 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8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1224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MCTI – ORÇAMENTO</a:t>
                      </a:r>
                      <a:r>
                        <a:rPr lang="en-US" sz="1400" baseline="0" dirty="0" smtClean="0">
                          <a:effectLst/>
                        </a:rPr>
                        <a:t> DETALHADO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1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MCTI - TOTAL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6.640,2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36%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1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FNDCT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2.981,4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16%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952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CNPq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1.515,9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8%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1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MCTI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sede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en-US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instituições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pesquisa</a:t>
                      </a:r>
                      <a:r>
                        <a:rPr lang="en-US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1.265,5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7%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1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AEB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278,1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218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Programa</a:t>
                      </a:r>
                      <a:r>
                        <a:rPr kumimoji="0" lang="en-US" sz="14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Nuclear </a:t>
                      </a:r>
                      <a:r>
                        <a:rPr kumimoji="0" lang="en-US" sz="1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(CNEN</a:t>
                      </a:r>
                      <a:r>
                        <a:rPr kumimoji="0" lang="en-US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pt-BR" sz="1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515,5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3%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0" y="260648"/>
            <a:ext cx="8964488" cy="1066800"/>
          </a:xfrm>
          <a:prstGeom prst="rect">
            <a:avLst/>
          </a:prstGeom>
        </p:spPr>
        <p:txBody>
          <a:bodyPr vert="horz" anchor="ctr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Investimento em C&amp;T do Governo Federal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971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35496" y="404664"/>
            <a:ext cx="8229600" cy="1066800"/>
          </a:xfrm>
        </p:spPr>
        <p:txBody>
          <a:bodyPr/>
          <a:lstStyle/>
          <a:p>
            <a:r>
              <a:rPr lang="pt-BR" dirty="0" smtClean="0"/>
              <a:t>O orçamento do FNDCT cresceu... 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353119"/>
              </p:ext>
            </p:extLst>
          </p:nvPr>
        </p:nvGraphicFramePr>
        <p:xfrm>
          <a:off x="611560" y="1700808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979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... Ao passo que o do MCTI diminuiu</a:t>
            </a:r>
            <a:endParaRPr lang="pt-BR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3806259"/>
              </p:ext>
            </p:extLst>
          </p:nvPr>
        </p:nvGraphicFramePr>
        <p:xfrm>
          <a:off x="755576" y="1628800"/>
          <a:ext cx="691276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853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07504" y="47667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Para onde vão os recursos do FNDCT?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3426965"/>
              </p:ext>
            </p:extLst>
          </p:nvPr>
        </p:nvGraphicFramePr>
        <p:xfrm>
          <a:off x="611560" y="1700808"/>
          <a:ext cx="7776864" cy="4392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1041"/>
                <a:gridCol w="1545823"/>
              </a:tblGrid>
              <a:tr h="428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20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RS MI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20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Total FNDCT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3.056,1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857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P&amp;D </a:t>
                      </a:r>
                      <a:r>
                        <a:rPr lang="en-US" sz="2000" dirty="0" err="1" smtClean="0">
                          <a:effectLst/>
                        </a:rPr>
                        <a:t>em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universidades</a:t>
                      </a:r>
                      <a:r>
                        <a:rPr lang="en-US" sz="2000" baseline="0" dirty="0" smtClean="0">
                          <a:effectLst/>
                        </a:rPr>
                        <a:t> e </a:t>
                      </a:r>
                      <a:r>
                        <a:rPr lang="en-US" sz="2000" baseline="0" dirty="0" err="1" smtClean="0">
                          <a:effectLst/>
                        </a:rPr>
                        <a:t>instituições</a:t>
                      </a:r>
                      <a:r>
                        <a:rPr lang="en-US" sz="2000" baseline="0" dirty="0" smtClean="0">
                          <a:effectLst/>
                        </a:rPr>
                        <a:t> de </a:t>
                      </a:r>
                      <a:r>
                        <a:rPr lang="en-US" sz="2000" baseline="0" dirty="0" err="1" smtClean="0">
                          <a:effectLst/>
                        </a:rPr>
                        <a:t>pesquisa</a:t>
                      </a:r>
                      <a:r>
                        <a:rPr lang="en-US" sz="2000" baseline="0" dirty="0" smtClean="0">
                          <a:effectLst/>
                        </a:rPr>
                        <a:t>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2.004,9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67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   </a:t>
                      </a:r>
                      <a:r>
                        <a:rPr lang="en-US" sz="1600" dirty="0" err="1" smtClean="0">
                          <a:effectLst/>
                        </a:rPr>
                        <a:t>Ciência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sem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</a:rPr>
                        <a:t>fronteiras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307,6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04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    </a:t>
                      </a:r>
                      <a:r>
                        <a:rPr lang="pt-BR" sz="1600" dirty="0" smtClean="0">
                          <a:effectLst/>
                        </a:rPr>
                        <a:t>Infraestrutura</a:t>
                      </a:r>
                      <a:r>
                        <a:rPr lang="pt-BR" sz="1600" baseline="0" dirty="0" smtClean="0">
                          <a:effectLst/>
                        </a:rPr>
                        <a:t> de C&amp;T (CT-INFRA)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367,0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8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Equalização</a:t>
                      </a:r>
                      <a:r>
                        <a:rPr lang="pt-BR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308,3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8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Subvenção para empresas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345,0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8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Instituições</a:t>
                      </a:r>
                      <a:r>
                        <a:rPr lang="en-US" sz="2000" dirty="0" smtClean="0">
                          <a:effectLst/>
                        </a:rPr>
                        <a:t> de </a:t>
                      </a:r>
                      <a:r>
                        <a:rPr lang="en-US" sz="2000" dirty="0" err="1" smtClean="0">
                          <a:effectLst/>
                        </a:rPr>
                        <a:t>pesquisa</a:t>
                      </a:r>
                      <a:r>
                        <a:rPr lang="en-US" sz="2000" dirty="0" smtClean="0">
                          <a:effectLst/>
                        </a:rPr>
                        <a:t> do MCTI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320,1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28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 smtClean="0">
                          <a:effectLst/>
                        </a:rPr>
                        <a:t>Outras ações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77,8 </a:t>
                      </a:r>
                      <a:endParaRPr lang="pt-B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01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2"/>
          <p:cNvSpPr>
            <a:spLocks noChangeArrowheads="1"/>
          </p:cNvSpPr>
          <p:nvPr/>
        </p:nvSpPr>
        <p:spPr bwMode="auto">
          <a:xfrm>
            <a:off x="124544" y="404664"/>
            <a:ext cx="7543800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Subvenção</a:t>
            </a:r>
            <a:endParaRPr lang="pt-BR" sz="3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3209346"/>
              </p:ext>
            </p:extLst>
          </p:nvPr>
        </p:nvGraphicFramePr>
        <p:xfrm>
          <a:off x="374134" y="1556792"/>
          <a:ext cx="8208911" cy="5032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63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157</TotalTime>
  <Words>1336</Words>
  <Application>Microsoft Office PowerPoint</Application>
  <PresentationFormat>Apresentação na tela (4:3)</PresentationFormat>
  <Paragraphs>291</Paragraphs>
  <Slides>25</Slides>
  <Notes>1</Notes>
  <HiddenSlides>1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Urbano</vt:lpstr>
      <vt:lpstr>Gráfico</vt:lpstr>
      <vt:lpstr>Gráfico do Microsoft Office Excel</vt:lpstr>
      <vt:lpstr>Fundos de Incentivo ao Desenvolvimento Científico e tecnológico</vt:lpstr>
      <vt:lpstr>P&amp;D empresarial / PIB </vt:lpstr>
      <vt:lpstr>Produção científica no Brasil: artigos por milhão de habitantes </vt:lpstr>
      <vt:lpstr>Principais políticas de inovação no Brasil </vt:lpstr>
      <vt:lpstr>Apresentação do PowerPoint</vt:lpstr>
      <vt:lpstr>O orçamento do FNDCT cresceu... </vt:lpstr>
      <vt:lpstr>... Ao passo que o do MCTI diminuiu</vt:lpstr>
      <vt:lpstr>Para onde vão os recursos do FNDCT?</vt:lpstr>
      <vt:lpstr>Apresentação do PowerPoint</vt:lpstr>
      <vt:lpstr>Subvenção por tamanho de empresa</vt:lpstr>
      <vt:lpstr>Crédito para inovação: 2007-2014  (R$ bi)</vt:lpstr>
      <vt:lpstr>Crédito FINEP, por tamanho de empresa</vt:lpstr>
      <vt:lpstr>Avaliação de impacto e resultados</vt:lpstr>
      <vt:lpstr>Excessiva fragmentação</vt:lpstr>
      <vt:lpstr>Baixa participação de empresas como beneficiárias </vt:lpstr>
      <vt:lpstr>Empresas financiadas pela FINEP por Modalidade (2005-2008)</vt:lpstr>
      <vt:lpstr>IMPACTOS </vt:lpstr>
      <vt:lpstr>Falta de foco e sentido estratégico</vt:lpstr>
      <vt:lpstr>Uma agenda para a C&amp;T no Brasil </vt:lpstr>
      <vt:lpstr>1. Ampliar o P&amp;D orientado a resultados </vt:lpstr>
      <vt:lpstr>2. Incluir, na lei 8.666 , a possibilidade de aquisição de P&amp;D</vt:lpstr>
      <vt:lpstr>3. Diversificar o Sistema de C&amp;T brasileiro</vt:lpstr>
      <vt:lpstr>4. Melhorar o ambiente de negócios para a inovação</vt:lpstr>
      <vt:lpstr>5. Construir uma economia mais aberta e competitiva</vt:lpstr>
      <vt:lpstr>6. Investir em big science e em infraestrutura de pesquisa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Fundos de Incentivo ao Desenvolvimento Científico e tecnológico</dc:title>
  <dc:creator>fernanda</dc:creator>
  <cp:lastModifiedBy>fernanda</cp:lastModifiedBy>
  <cp:revision>13</cp:revision>
  <dcterms:created xsi:type="dcterms:W3CDTF">2016-04-26T00:37:39Z</dcterms:created>
  <dcterms:modified xsi:type="dcterms:W3CDTF">2016-04-26T03:14:54Z</dcterms:modified>
</cp:coreProperties>
</file>