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embeddedFontLst>
    <p:embeddedFont>
      <p:font typeface="Alfa Slab One" charset="0"/>
      <p:regular r:id="rId14"/>
    </p:embeddedFont>
    <p:embeddedFont>
      <p:font typeface="Proxima Nova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3d6ec8ee8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3d6ec8ee8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3d6ec8ee8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3d6ec8ee8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3d6ec8ee8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3d6ec8ee8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3d6ec8ee8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3d6ec8ee8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3d6ec8ee8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3d6ec8ee8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3d6ec8ee8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3d6ec8ee8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3fe3cee46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3fe3cee46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3d6ec8ee8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3d6ec8ee8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3d6ec8ee8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3d6ec8ee8_0_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3d6ec8ee8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3d6ec8ee8_0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4278300" y="2751163"/>
            <a:ext cx="5874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67925"/>
            <a:ext cx="8520600" cy="19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2242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11700" y="2480550"/>
            <a:ext cx="8114400" cy="244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490875"/>
            <a:ext cx="2808000" cy="30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83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375599"/>
            <a:ext cx="4045200" cy="155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981125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roxima Nova"/>
              <a:buChar char="●"/>
              <a:defRPr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marinapita@intervozes.org.br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ervozes.org.b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489075" y="2117238"/>
            <a:ext cx="8520600" cy="90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CCT - Lei 12.485/2011</a:t>
            </a:r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650325" y="2923950"/>
            <a:ext cx="7137600" cy="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defesa do consumidor e o melhor interesse para o desenvolvimento econômico e cultural nacional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Velhos e novos problemas</a:t>
            </a:r>
            <a:endParaRPr/>
          </a:p>
        </p:txBody>
      </p:sp>
      <p:sp>
        <p:nvSpPr>
          <p:cNvPr id="117" name="Google Shape;117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69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Quando há disponibilização de Comunicação Audiovisual de Acesso Condicionado na Internet, a empresa de telecomunicações não consegue limitar que o consumidor vá buscar conteúdo diferente? </a:t>
            </a:r>
            <a:endParaRPr sz="24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400"/>
              <a:t>Não é assim, as empresas de telecomunicações têm casado a geração de escassez artificial de conteúdo, por meio do estabelecimento de franquias de dados restritivas, com a liberação </a:t>
            </a:r>
            <a:endParaRPr sz="24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"/>
          <p:cNvSpPr txBox="1">
            <a:spLocks noGrp="1"/>
          </p:cNvSpPr>
          <p:nvPr>
            <p:ph type="title"/>
          </p:nvPr>
        </p:nvSpPr>
        <p:spPr>
          <a:xfrm>
            <a:off x="467600" y="526350"/>
            <a:ext cx="8676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Obrigada</a:t>
            </a:r>
            <a:br>
              <a:rPr lang="en"/>
            </a:br>
            <a:r>
              <a:rPr lang="en" sz="3600" u="sng">
                <a:solidFill>
                  <a:schemeClr val="hlink"/>
                </a:solidFill>
                <a:hlinkClick r:id="rId3"/>
              </a:rPr>
              <a:t>marinapita@intervozes.org.br</a:t>
            </a:r>
            <a:r>
              <a:rPr lang="en" sz="3600"/>
              <a:t/>
            </a:r>
            <a:br>
              <a:rPr lang="en" sz="3600"/>
            </a:br>
            <a:r>
              <a:rPr lang="en" sz="3600"/>
              <a:t>Intervozes.org.br</a:t>
            </a:r>
            <a:br>
              <a:rPr lang="en" sz="3600"/>
            </a:br>
            <a:r>
              <a:rPr lang="en" sz="3600"/>
              <a:t>@intervozes</a:t>
            </a:r>
            <a:endParaRPr sz="3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799050" y="2184400"/>
            <a:ext cx="7545900" cy="171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O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Intervozes – Coletivo Brasil de Comunicação Social</a:t>
            </a:r>
            <a:r>
              <a:rPr lang="en" sz="2400"/>
              <a:t> é uma organização que há mais de 15 anos trabalha pela efetivação do direito humano à comunicação no Brasil.</a:t>
            </a:r>
            <a:endParaRPr sz="24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8275" y="820450"/>
            <a:ext cx="6616096" cy="1049825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5358450" y="3901900"/>
            <a:ext cx="27249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Proxima Nova"/>
                <a:ea typeface="Proxima Nova"/>
                <a:cs typeface="Proxima Nova"/>
                <a:sym typeface="Proxima Nova"/>
              </a:rPr>
              <a:t>intervozes.org.br</a:t>
            </a:r>
            <a:endParaRPr sz="180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6385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Serviço de Acesso Condicionado</a:t>
            </a:r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1362075"/>
            <a:ext cx="8520600" cy="33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/>
              <a:t>Inciso XXIII do artigo 2°</a:t>
            </a:r>
            <a:r>
              <a:rPr lang="en"/>
              <a:t> - "serviço de telecomunicações de interesse coletivo prestado em regime privado cuja receptação é condicionada à contratação remunerada de assinantes e destinado à distribuição de conteúdos audiovisuais na forma de pacotes, de canais nas modalidades avulsa de programação e avulsa de conteúdo programado e de canais de distribuição obrigatória, por meio de tecnologias, processos, meios eletrônicos e protocolos de comunicação quaisquer"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Comunicação de Acesso Condicionado</a:t>
            </a:r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403100" y="1184700"/>
            <a:ext cx="8026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/>
              <a:t>Art 2°, inciso VI -</a:t>
            </a:r>
            <a:r>
              <a:rPr lang="en"/>
              <a:t> um complexo de atividades que permite a emissão, transmissão e recepção, por meios eletrônicos quaisquer, de imagens, acompanhadas ou não de sons, que resulta na entrega de conteúdo audiovisual exclusivamente a assinantes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 o serviço de valor adicionado?</a:t>
            </a:r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311700" y="1402775"/>
            <a:ext cx="8520600" cy="324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Artigo 61 da Lei Geral de Telecomunicações </a:t>
            </a:r>
            <a:br>
              <a:rPr lang="en"/>
            </a:br>
            <a:r>
              <a:rPr lang="en"/>
              <a:t>(LEI Nº 9.472, DE 16 DE JULHO DE 1997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Art. 61. Serviço de valor adicionado é a atividade que acrescenta, a um serviço de telecomunicações que lhe dá suporte e com o qual não se confunde, novas utilidades relacionadas ao acesso, armazenamento, apresentação, movimentação ou recuperação de informações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§ 1º Serviço de valor adicionado não constitui serviço de telecomunicações, classificando-se seu provedor como usuário do serviço de telecomunicações que lhe dá suporte, com os direitos e deveres inerentes a essa condição.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Distribuir x Disponibilizar</a:t>
            </a:r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/>
            </a:r>
            <a:br>
              <a:rPr lang="en" sz="2400"/>
            </a:br>
            <a:r>
              <a:rPr lang="en" sz="2400"/>
              <a:t>Quando você distribuir, chega na casa do consumidor.</a:t>
            </a:r>
            <a:endParaRPr sz="24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400"/>
              <a:t>Quando você disponibiliza, o consumidor pode ir buscar. </a:t>
            </a:r>
            <a:endParaRPr sz="24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400"/>
              <a:t>A oferta de Comunicação Audiovisual de Acesso Condicionado na Internet é disponibilizar o conteúdo. Mas a atividade econômica é programadora e empacotadora. </a:t>
            </a:r>
            <a:endParaRPr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311700" y="3483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 que isso significa?</a:t>
            </a:r>
            <a:endParaRPr/>
          </a:p>
        </p:txBody>
      </p:sp>
      <p:sp>
        <p:nvSpPr>
          <p:cNvPr id="94" name="Google Shape;94;p19"/>
          <p:cNvSpPr/>
          <p:nvPr/>
        </p:nvSpPr>
        <p:spPr>
          <a:xfrm>
            <a:off x="2595925" y="1120650"/>
            <a:ext cx="5998200" cy="2902200"/>
          </a:xfrm>
          <a:prstGeom prst="ellipse">
            <a:avLst/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9"/>
          <p:cNvSpPr/>
          <p:nvPr/>
        </p:nvSpPr>
        <p:spPr>
          <a:xfrm>
            <a:off x="2450725" y="2483050"/>
            <a:ext cx="2209200" cy="1652700"/>
          </a:xfrm>
          <a:prstGeom prst="flowChartConnector">
            <a:avLst/>
          </a:prstGeom>
          <a:solidFill>
            <a:srgbClr val="4A86E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9"/>
          <p:cNvSpPr/>
          <p:nvPr/>
        </p:nvSpPr>
        <p:spPr>
          <a:xfrm>
            <a:off x="-886800" y="3172725"/>
            <a:ext cx="3732600" cy="2153400"/>
          </a:xfrm>
          <a:prstGeom prst="ellipse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9"/>
          <p:cNvSpPr txBox="1"/>
          <p:nvPr/>
        </p:nvSpPr>
        <p:spPr>
          <a:xfrm>
            <a:off x="4804875" y="2143650"/>
            <a:ext cx="73395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latin typeface="Proxima Nova"/>
                <a:ea typeface="Proxima Nova"/>
                <a:cs typeface="Proxima Nova"/>
                <a:sym typeface="Proxima Nova"/>
              </a:rPr>
              <a:t>SVA</a:t>
            </a:r>
            <a:endParaRPr sz="4800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8" name="Google Shape;98;p19"/>
          <p:cNvSpPr txBox="1"/>
          <p:nvPr/>
        </p:nvSpPr>
        <p:spPr>
          <a:xfrm>
            <a:off x="2620225" y="2667625"/>
            <a:ext cx="18702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Proxima Nova"/>
                <a:ea typeface="Proxima Nova"/>
                <a:cs typeface="Proxima Nova"/>
                <a:sym typeface="Proxima Nova"/>
              </a:rPr>
              <a:t>Comunicação</a:t>
            </a:r>
            <a:br>
              <a:rPr lang="en" sz="2000" b="1"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 sz="2000" b="1">
                <a:latin typeface="Proxima Nova"/>
                <a:ea typeface="Proxima Nova"/>
                <a:cs typeface="Proxima Nova"/>
                <a:sym typeface="Proxima Nova"/>
              </a:rPr>
              <a:t>Audiovisual de Acesso Condicionado</a:t>
            </a:r>
            <a:endParaRPr sz="2000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9" name="Google Shape;99;p19"/>
          <p:cNvSpPr txBox="1"/>
          <p:nvPr/>
        </p:nvSpPr>
        <p:spPr>
          <a:xfrm>
            <a:off x="129025" y="3360825"/>
            <a:ext cx="2466900" cy="17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Proxima Nova"/>
                <a:ea typeface="Proxima Nova"/>
                <a:cs typeface="Proxima Nova"/>
                <a:sym typeface="Proxima Nova"/>
              </a:rPr>
              <a:t>Serviço de </a:t>
            </a:r>
            <a:endParaRPr sz="2400" b="1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Proxima Nova"/>
                <a:ea typeface="Proxima Nova"/>
                <a:cs typeface="Proxima Nova"/>
                <a:sym typeface="Proxima Nova"/>
              </a:rPr>
              <a:t>Acesso </a:t>
            </a:r>
            <a:endParaRPr sz="2400" b="1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Proxima Nova"/>
                <a:ea typeface="Proxima Nova"/>
                <a:cs typeface="Proxima Nova"/>
                <a:sym typeface="Proxima Nova"/>
              </a:rPr>
              <a:t>Condicionado </a:t>
            </a:r>
            <a:endParaRPr sz="2400" b="1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Proxima Nova"/>
                <a:ea typeface="Proxima Nova"/>
                <a:cs typeface="Proxima Nova"/>
                <a:sym typeface="Proxima Nova"/>
              </a:rPr>
              <a:t>(Telecom)</a:t>
            </a:r>
            <a:endParaRPr sz="2400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obrigação de cotas de conteúdo </a:t>
            </a:r>
            <a:endParaRPr/>
          </a:p>
        </p:txBody>
      </p:sp>
      <p:sp>
        <p:nvSpPr>
          <p:cNvPr id="105" name="Google Shape;105;p20"/>
          <p:cNvSpPr txBox="1">
            <a:spLocks noGrp="1"/>
          </p:cNvSpPr>
          <p:nvPr>
            <p:ph type="body" idx="1"/>
          </p:nvPr>
        </p:nvSpPr>
        <p:spPr>
          <a:xfrm>
            <a:off x="311700" y="1136350"/>
            <a:ext cx="8520600" cy="369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A atividade de Comunicação Audiovisual de Acesso Condicionado, tanto programação quanto empacotamento, deve atender aos dispositivos que regulam a obrigação de cotas de conteúdo nacional e nacional independente</a:t>
            </a:r>
            <a:br>
              <a:rPr lang="en" sz="3000"/>
            </a:br>
            <a:r>
              <a:rPr lang="en" sz="3000" b="1"/>
              <a:t>+ Porém deveria ser ajustada pelas especificidades</a:t>
            </a:r>
            <a:endParaRPr sz="3000" b="1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Por que a vedação à verticalização  </a:t>
            </a:r>
            <a:endParaRPr/>
          </a:p>
        </p:txBody>
      </p:sp>
      <p:sp>
        <p:nvSpPr>
          <p:cNvPr id="111" name="Google Shape;111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201700" cy="34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Impedia a diversidade de canais </a:t>
            </a:r>
            <a:endParaRPr sz="30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3000"/>
              <a:t>Impedia a diversidade de conteúdo</a:t>
            </a:r>
            <a:endParaRPr sz="30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3000"/>
              <a:t>O impacto é para o consumidor </a:t>
            </a:r>
            <a:endParaRPr sz="30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3000"/>
              <a:t>Para a cultura nacional</a:t>
            </a:r>
            <a:endParaRPr sz="30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3000"/>
              <a:t>E para a economia nacional</a:t>
            </a:r>
            <a:endParaRPr sz="30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333</Words>
  <Application>Microsoft Office PowerPoint</Application>
  <PresentationFormat>Apresentação na tela (16:9)</PresentationFormat>
  <Paragraphs>42</Paragraphs>
  <Slides>11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Arial</vt:lpstr>
      <vt:lpstr>Alfa Slab One</vt:lpstr>
      <vt:lpstr>Proxima Nova</vt:lpstr>
      <vt:lpstr>Gameday</vt:lpstr>
      <vt:lpstr>CCT - Lei 12.485/2011</vt:lpstr>
      <vt:lpstr>Slide 2</vt:lpstr>
      <vt:lpstr>Serviço de Acesso Condicionado</vt:lpstr>
      <vt:lpstr>Comunicação de Acesso Condicionado</vt:lpstr>
      <vt:lpstr>E o serviço de valor adicionado?</vt:lpstr>
      <vt:lpstr>Distribuir x Disponibilizar</vt:lpstr>
      <vt:lpstr>O que isso significa?</vt:lpstr>
      <vt:lpstr>A obrigação de cotas de conteúdo </vt:lpstr>
      <vt:lpstr>Por que a vedação à verticalização  </vt:lpstr>
      <vt:lpstr>Velhos e novos problemas</vt:lpstr>
      <vt:lpstr>Obrigada marinapita@intervozes.org.br Intervozes.org.br @intervozes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CCT - Lei 12.485/2011</dc:title>
  <dc:creator>Aguirre Estorilio Silva Pinto Neto</dc:creator>
  <cp:lastModifiedBy>aguirren</cp:lastModifiedBy>
  <cp:revision>1</cp:revision>
  <dcterms:modified xsi:type="dcterms:W3CDTF">2019-08-27T17:04:33Z</dcterms:modified>
</cp:coreProperties>
</file>