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5143500" type="screen16x9"/>
  <p:notesSz cx="6858000" cy="9144000"/>
  <p:embeddedFontLst>
    <p:embeddedFont>
      <p:font typeface="Alfa Slab One" charset="0"/>
      <p:regular r:id="rId14"/>
    </p:embeddedFont>
    <p:embeddedFont>
      <p:font typeface="Proxima Nova" charset="0"/>
      <p:regular r:id="rId15"/>
      <p:bold r:id="rId16"/>
      <p:italic r:id="rId17"/>
      <p:boldItalic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-786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5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" name="Google Shape;5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33d6ec8ee8_0_2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33d6ec8ee8_0_2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33d6ec8ee8_0_2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33d6ec8ee8_0_2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33d6ec8ee8_0_1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33d6ec8ee8_0_1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3d6ec8ee8_0_1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33d6ec8ee8_0_1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33d6ec8ee8_0_1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33d6ec8ee8_0_1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33d6ec8ee8_0_1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33d6ec8ee8_0_1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3fe3cee46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3fe3cee46_0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33d6ec8ee8_0_1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33d6ec8ee8_0_1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33d6ec8ee8_0_20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33d6ec8ee8_0_20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33d6ec8ee8_0_18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33d6ec8ee8_0_18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2"/>
          <p:cNvCxnSpPr/>
          <p:nvPr/>
        </p:nvCxnSpPr>
        <p:spPr>
          <a:xfrm>
            <a:off x="4278300" y="2751163"/>
            <a:ext cx="587400" cy="0"/>
          </a:xfrm>
          <a:prstGeom prst="straightConnector1">
            <a:avLst/>
          </a:prstGeom>
          <a:noFill/>
          <a:ln w="762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311700" y="595975"/>
            <a:ext cx="8520600" cy="1957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311700" y="3165823"/>
            <a:ext cx="8520600" cy="73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67925"/>
            <a:ext cx="8520600" cy="198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48" name="Google Shape;48;p11"/>
          <p:cNvSpPr txBox="1">
            <a:spLocks noGrp="1"/>
          </p:cNvSpPr>
          <p:nvPr>
            <p:ph type="body" idx="1"/>
          </p:nvPr>
        </p:nvSpPr>
        <p:spPr>
          <a:xfrm>
            <a:off x="311700" y="3224250"/>
            <a:ext cx="8520600" cy="107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9" name="Google Shape;49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dk1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>
            <a:spLocks noGrp="1"/>
          </p:cNvSpPr>
          <p:nvPr>
            <p:ph type="title"/>
          </p:nvPr>
        </p:nvSpPr>
        <p:spPr>
          <a:xfrm>
            <a:off x="311700" y="2480550"/>
            <a:ext cx="8114400" cy="2445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>
            <a:spLocks noGrp="1"/>
          </p:cNvSpPr>
          <p:nvPr>
            <p:ph type="title"/>
          </p:nvPr>
        </p:nvSpPr>
        <p:spPr>
          <a:xfrm>
            <a:off x="311700" y="6318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body" idx="1"/>
          </p:nvPr>
        </p:nvSpPr>
        <p:spPr>
          <a:xfrm>
            <a:off x="311700" y="1490875"/>
            <a:ext cx="2808000" cy="307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3"/>
        </a:solidFill>
        <a:effectLst/>
      </p:bgPr>
    </p:bg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83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5" name="Google Shape;35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/>
          <p:nvPr/>
        </p:nvSpPr>
        <p:spPr>
          <a:xfrm>
            <a:off x="4572000" y="100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38" name="Google Shape;38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9" name="Google Shape;39;p9"/>
          <p:cNvSpPr txBox="1">
            <a:spLocks noGrp="1"/>
          </p:cNvSpPr>
          <p:nvPr>
            <p:ph type="title"/>
          </p:nvPr>
        </p:nvSpPr>
        <p:spPr>
          <a:xfrm>
            <a:off x="265500" y="1375599"/>
            <a:ext cx="4045200" cy="1551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ubTitle" idx="1"/>
          </p:nvPr>
        </p:nvSpPr>
        <p:spPr>
          <a:xfrm>
            <a:off x="265500" y="2981125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>
            <a:spLocks noGrp="1"/>
          </p:cNvSpPr>
          <p:nvPr>
            <p:ph type="body" idx="1"/>
          </p:nvPr>
        </p:nvSpPr>
        <p:spPr>
          <a:xfrm>
            <a:off x="319500" y="4233725"/>
            <a:ext cx="5998800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lfa Slab One"/>
              <a:buNone/>
              <a:defRPr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1pPr>
          </a:lstStyle>
          <a:p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gameday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Proxima Nova"/>
              <a:buChar char="●"/>
              <a:defRPr sz="18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○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■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●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○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■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●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○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Proxima Nova"/>
              <a:buChar char="■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marinapita@intervozes.org.br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tervozes.org.br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>
            <a:spLocks noGrp="1"/>
          </p:cNvSpPr>
          <p:nvPr>
            <p:ph type="ctrTitle"/>
          </p:nvPr>
        </p:nvSpPr>
        <p:spPr>
          <a:xfrm>
            <a:off x="489075" y="2117238"/>
            <a:ext cx="8520600" cy="909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CCT - Lei 12.485/2011</a:t>
            </a:r>
            <a:endParaRPr/>
          </a:p>
        </p:txBody>
      </p:sp>
      <p:sp>
        <p:nvSpPr>
          <p:cNvPr id="57" name="Google Shape;57;p13"/>
          <p:cNvSpPr txBox="1">
            <a:spLocks noGrp="1"/>
          </p:cNvSpPr>
          <p:nvPr>
            <p:ph type="subTitle" idx="1"/>
          </p:nvPr>
        </p:nvSpPr>
        <p:spPr>
          <a:xfrm>
            <a:off x="650325" y="2923950"/>
            <a:ext cx="7137600" cy="9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defesa do consumidor e o melhor interesse para o desenvolvimento econômico e cultural nacional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Velhos e novos problemas</a:t>
            </a:r>
            <a:endParaRPr/>
          </a:p>
        </p:txBody>
      </p:sp>
      <p:sp>
        <p:nvSpPr>
          <p:cNvPr id="117" name="Google Shape;117;p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69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Quando há disponibilização de Comunicação Audiovisual de Acesso Condicionado na Internet, a empresa de telecomunicações não consegue limitar que o consumidor vá buscar conteúdo diferente? </a:t>
            </a:r>
            <a:endParaRPr sz="240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2400"/>
              <a:t>Não é assim, as empresas de telecomunicações têm casado a geração de escassez artificial de conteúdo, por meio do estabelecimento de franquias de dados restritivas, com a liberação </a:t>
            </a:r>
            <a:endParaRPr sz="240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3"/>
          <p:cNvSpPr txBox="1">
            <a:spLocks noGrp="1"/>
          </p:cNvSpPr>
          <p:nvPr>
            <p:ph type="title"/>
          </p:nvPr>
        </p:nvSpPr>
        <p:spPr>
          <a:xfrm>
            <a:off x="467600" y="526350"/>
            <a:ext cx="86766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Obrigada</a:t>
            </a:r>
            <a:br>
              <a:rPr lang="en"/>
            </a:br>
            <a:r>
              <a:rPr lang="en" sz="3600" u="sng">
                <a:solidFill>
                  <a:schemeClr val="hlink"/>
                </a:solidFill>
                <a:hlinkClick r:id="rId3"/>
              </a:rPr>
              <a:t>marinapita@intervozes.org.br</a:t>
            </a:r>
            <a:r>
              <a:rPr lang="en" sz="3600"/>
              <a:t/>
            </a:r>
            <a:br>
              <a:rPr lang="en" sz="3600"/>
            </a:br>
            <a:r>
              <a:rPr lang="en" sz="3600"/>
              <a:t>Intervozes.org.br</a:t>
            </a:r>
            <a:br>
              <a:rPr lang="en" sz="3600"/>
            </a:br>
            <a:r>
              <a:rPr lang="en" sz="3600"/>
              <a:t>@intervozes</a:t>
            </a:r>
            <a:endParaRPr sz="36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>
            <a:spLocks noGrp="1"/>
          </p:cNvSpPr>
          <p:nvPr>
            <p:ph type="body" idx="1"/>
          </p:nvPr>
        </p:nvSpPr>
        <p:spPr>
          <a:xfrm>
            <a:off x="799050" y="2184400"/>
            <a:ext cx="7545900" cy="171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O </a:t>
            </a:r>
            <a:r>
              <a:rPr lang="en" sz="2400" u="sng">
                <a:solidFill>
                  <a:schemeClr val="hlink"/>
                </a:solidFill>
                <a:hlinkClick r:id="rId3"/>
              </a:rPr>
              <a:t>Intervozes – Coletivo Brasil de Comunicação Social</a:t>
            </a:r>
            <a:r>
              <a:rPr lang="en" sz="2400"/>
              <a:t> é uma organização que há mais de 15 anos trabalha pela efetivação do direito humano à comunicação no Brasil.</a:t>
            </a:r>
            <a:endParaRPr sz="240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  <p:pic>
        <p:nvPicPr>
          <p:cNvPr id="63" name="Google Shape;63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08275" y="820450"/>
            <a:ext cx="6616096" cy="1049825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14"/>
          <p:cNvSpPr txBox="1"/>
          <p:nvPr/>
        </p:nvSpPr>
        <p:spPr>
          <a:xfrm>
            <a:off x="5358450" y="3901900"/>
            <a:ext cx="2724900" cy="41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Proxima Nova"/>
                <a:ea typeface="Proxima Nova"/>
                <a:cs typeface="Proxima Nova"/>
                <a:sym typeface="Proxima Nova"/>
              </a:rPr>
              <a:t>intervozes.org.br</a:t>
            </a:r>
            <a:endParaRPr sz="1800"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>
            <a:spLocks noGrp="1"/>
          </p:cNvSpPr>
          <p:nvPr>
            <p:ph type="title"/>
          </p:nvPr>
        </p:nvSpPr>
        <p:spPr>
          <a:xfrm>
            <a:off x="311700" y="63850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Serviço de Acesso Condicionado</a:t>
            </a:r>
            <a:endParaRPr/>
          </a:p>
        </p:txBody>
      </p:sp>
      <p:sp>
        <p:nvSpPr>
          <p:cNvPr id="70" name="Google Shape;70;p15"/>
          <p:cNvSpPr txBox="1">
            <a:spLocks noGrp="1"/>
          </p:cNvSpPr>
          <p:nvPr>
            <p:ph type="body" idx="1"/>
          </p:nvPr>
        </p:nvSpPr>
        <p:spPr>
          <a:xfrm>
            <a:off x="311700" y="1362075"/>
            <a:ext cx="8520600" cy="333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b="1"/>
              <a:t>Inciso XXIII do artigo 2°</a:t>
            </a:r>
            <a:r>
              <a:rPr lang="en"/>
              <a:t> - "serviço de telecomunicações de interesse coletivo prestado em regime privado cuja receptação é condicionada à contratação remunerada de assinantes e destinado à distribuição de conteúdos audiovisuais na forma de pacotes, de canais nas modalidades avulsa de programação e avulsa de conteúdo programado e de canais de distribuição obrigatória, por meio de tecnologias, processos, meios eletrônicos e protocolos de comunicação quaisquer"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Comunicação de Acesso Condicionado</a:t>
            </a:r>
            <a:endParaRPr/>
          </a:p>
        </p:txBody>
      </p:sp>
      <p:sp>
        <p:nvSpPr>
          <p:cNvPr id="76" name="Google Shape;76;p16"/>
          <p:cNvSpPr txBox="1">
            <a:spLocks noGrp="1"/>
          </p:cNvSpPr>
          <p:nvPr>
            <p:ph type="body" idx="1"/>
          </p:nvPr>
        </p:nvSpPr>
        <p:spPr>
          <a:xfrm>
            <a:off x="403100" y="1184700"/>
            <a:ext cx="80262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b="1"/>
              <a:t>Art 2°, inciso VI -</a:t>
            </a:r>
            <a:r>
              <a:rPr lang="en"/>
              <a:t> um complexo de atividades que permite a emissão, transmissão e recepção, por meios eletrônicos quaisquer, de imagens, acompanhadas ou não de sons, que resulta na entrega de conteúdo audiovisual exclusivamente a assinantes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6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 o serviço de valor adicionado?</a:t>
            </a:r>
            <a:endParaRPr/>
          </a:p>
        </p:txBody>
      </p:sp>
      <p:sp>
        <p:nvSpPr>
          <p:cNvPr id="82" name="Google Shape;82;p17"/>
          <p:cNvSpPr txBox="1">
            <a:spLocks noGrp="1"/>
          </p:cNvSpPr>
          <p:nvPr>
            <p:ph type="body" idx="1"/>
          </p:nvPr>
        </p:nvSpPr>
        <p:spPr>
          <a:xfrm>
            <a:off x="311700" y="1402775"/>
            <a:ext cx="8520600" cy="324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Artigo 61 da Lei Geral de Telecomunicações </a:t>
            </a:r>
            <a:br>
              <a:rPr lang="en"/>
            </a:br>
            <a:r>
              <a:rPr lang="en"/>
              <a:t>(LEI Nº 9.472, DE 16 DE JULHO DE 1997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Art. 61. Serviço de valor adicionado é a atividade que acrescenta, a um serviço de telecomunicações que lhe dá suporte e com o qual não se confunde, novas utilidades relacionadas ao acesso, armazenamento, apresentação, movimentação ou recuperação de informações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§ 1º Serviço de valor adicionado não constitui serviço de telecomunicações, classificando-se seu provedor como usuário do serviço de telecomunicações que lhe dá suporte, com os direitos e deveres inerentes a essa condição.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Distribuir x Disponibilizar</a:t>
            </a:r>
            <a:endParaRPr/>
          </a:p>
        </p:txBody>
      </p:sp>
      <p:sp>
        <p:nvSpPr>
          <p:cNvPr id="88" name="Google Shape;88;p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/>
            </a:r>
            <a:br>
              <a:rPr lang="en" sz="2400"/>
            </a:br>
            <a:r>
              <a:rPr lang="en" sz="2400"/>
              <a:t>Quando você distribuir, chega na casa do consumidor.</a:t>
            </a:r>
            <a:endParaRPr sz="240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2400"/>
              <a:t>Quando você disponibiliza, o consumidor pode ir buscar. </a:t>
            </a:r>
            <a:endParaRPr sz="2400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 sz="2400"/>
              <a:t>A oferta de Comunicação Audiovisual de Acesso Condicionado na Internet é disponibilizar o conteúdo. Mas a atividade econômica é programadora e empacotadora. </a:t>
            </a:r>
            <a:endParaRPr sz="24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>
            <a:spLocks noGrp="1"/>
          </p:cNvSpPr>
          <p:nvPr>
            <p:ph type="title"/>
          </p:nvPr>
        </p:nvSpPr>
        <p:spPr>
          <a:xfrm>
            <a:off x="311700" y="34830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 que isso significa?</a:t>
            </a:r>
            <a:endParaRPr/>
          </a:p>
        </p:txBody>
      </p:sp>
      <p:sp>
        <p:nvSpPr>
          <p:cNvPr id="94" name="Google Shape;94;p19"/>
          <p:cNvSpPr/>
          <p:nvPr/>
        </p:nvSpPr>
        <p:spPr>
          <a:xfrm>
            <a:off x="2595925" y="1120650"/>
            <a:ext cx="5998200" cy="2902200"/>
          </a:xfrm>
          <a:prstGeom prst="ellipse">
            <a:avLst/>
          </a:prstGeom>
          <a:solidFill>
            <a:srgbClr val="6AA84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19"/>
          <p:cNvSpPr/>
          <p:nvPr/>
        </p:nvSpPr>
        <p:spPr>
          <a:xfrm>
            <a:off x="2450725" y="2483050"/>
            <a:ext cx="2209200" cy="1652700"/>
          </a:xfrm>
          <a:prstGeom prst="flowChartConnector">
            <a:avLst/>
          </a:prstGeom>
          <a:solidFill>
            <a:srgbClr val="4A86E8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19"/>
          <p:cNvSpPr/>
          <p:nvPr/>
        </p:nvSpPr>
        <p:spPr>
          <a:xfrm>
            <a:off x="-886800" y="3172725"/>
            <a:ext cx="3732600" cy="2153400"/>
          </a:xfrm>
          <a:prstGeom prst="ellipse">
            <a:avLst/>
          </a:prstGeom>
          <a:solidFill>
            <a:srgbClr val="FFD966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19"/>
          <p:cNvSpPr txBox="1"/>
          <p:nvPr/>
        </p:nvSpPr>
        <p:spPr>
          <a:xfrm>
            <a:off x="4804875" y="2143650"/>
            <a:ext cx="7339500" cy="85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b="1">
                <a:latin typeface="Proxima Nova"/>
                <a:ea typeface="Proxima Nova"/>
                <a:cs typeface="Proxima Nova"/>
                <a:sym typeface="Proxima Nova"/>
              </a:rPr>
              <a:t>SVA</a:t>
            </a:r>
            <a:endParaRPr sz="4800" b="1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98" name="Google Shape;98;p19"/>
          <p:cNvSpPr txBox="1"/>
          <p:nvPr/>
        </p:nvSpPr>
        <p:spPr>
          <a:xfrm>
            <a:off x="2620225" y="2667625"/>
            <a:ext cx="1870200" cy="85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>
                <a:latin typeface="Proxima Nova"/>
                <a:ea typeface="Proxima Nova"/>
                <a:cs typeface="Proxima Nova"/>
                <a:sym typeface="Proxima Nova"/>
              </a:rPr>
              <a:t>Comunicação</a:t>
            </a:r>
            <a:br>
              <a:rPr lang="en" sz="2000" b="1">
                <a:latin typeface="Proxima Nova"/>
                <a:ea typeface="Proxima Nova"/>
                <a:cs typeface="Proxima Nova"/>
                <a:sym typeface="Proxima Nova"/>
              </a:rPr>
            </a:br>
            <a:r>
              <a:rPr lang="en" sz="2000" b="1">
                <a:latin typeface="Proxima Nova"/>
                <a:ea typeface="Proxima Nova"/>
                <a:cs typeface="Proxima Nova"/>
                <a:sym typeface="Proxima Nova"/>
              </a:rPr>
              <a:t>Audiovisual de Acesso Condicionado</a:t>
            </a:r>
            <a:endParaRPr sz="2000" b="1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99" name="Google Shape;99;p19"/>
          <p:cNvSpPr txBox="1"/>
          <p:nvPr/>
        </p:nvSpPr>
        <p:spPr>
          <a:xfrm>
            <a:off x="129025" y="3360825"/>
            <a:ext cx="2466900" cy="177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latin typeface="Proxima Nova"/>
                <a:ea typeface="Proxima Nova"/>
                <a:cs typeface="Proxima Nova"/>
                <a:sym typeface="Proxima Nova"/>
              </a:rPr>
              <a:t>Serviço de </a:t>
            </a:r>
            <a:endParaRPr sz="2400" b="1">
              <a:latin typeface="Proxima Nova"/>
              <a:ea typeface="Proxima Nova"/>
              <a:cs typeface="Proxima Nova"/>
              <a:sym typeface="Proxima Nova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latin typeface="Proxima Nova"/>
                <a:ea typeface="Proxima Nova"/>
                <a:cs typeface="Proxima Nova"/>
                <a:sym typeface="Proxima Nova"/>
              </a:rPr>
              <a:t>Acesso </a:t>
            </a:r>
            <a:endParaRPr sz="2400" b="1">
              <a:latin typeface="Proxima Nova"/>
              <a:ea typeface="Proxima Nova"/>
              <a:cs typeface="Proxima Nova"/>
              <a:sym typeface="Proxima Nova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latin typeface="Proxima Nova"/>
                <a:ea typeface="Proxima Nova"/>
                <a:cs typeface="Proxima Nova"/>
                <a:sym typeface="Proxima Nova"/>
              </a:rPr>
              <a:t>Condicionado </a:t>
            </a:r>
            <a:endParaRPr sz="2400" b="1">
              <a:latin typeface="Proxima Nova"/>
              <a:ea typeface="Proxima Nova"/>
              <a:cs typeface="Proxima Nova"/>
              <a:sym typeface="Proxima Nova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latin typeface="Proxima Nova"/>
                <a:ea typeface="Proxima Nova"/>
                <a:cs typeface="Proxima Nova"/>
                <a:sym typeface="Proxima Nova"/>
              </a:rPr>
              <a:t>(Telecom)</a:t>
            </a:r>
            <a:endParaRPr sz="2400" b="1"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obrigação de cotas de conteúdo </a:t>
            </a:r>
            <a:endParaRPr/>
          </a:p>
        </p:txBody>
      </p:sp>
      <p:sp>
        <p:nvSpPr>
          <p:cNvPr id="105" name="Google Shape;105;p20"/>
          <p:cNvSpPr txBox="1">
            <a:spLocks noGrp="1"/>
          </p:cNvSpPr>
          <p:nvPr>
            <p:ph type="body" idx="1"/>
          </p:nvPr>
        </p:nvSpPr>
        <p:spPr>
          <a:xfrm>
            <a:off x="311700" y="1136350"/>
            <a:ext cx="8520600" cy="369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A atividade de Comunicação Audiovisual de Acesso Condicionado, tanto programação quanto empacotamento, deve atender aos dispositivos que regulam a obrigação de cotas de conteúdo nacional e nacional independente</a:t>
            </a:r>
            <a:br>
              <a:rPr lang="en" sz="3000"/>
            </a:br>
            <a:r>
              <a:rPr lang="en" sz="3000" b="1"/>
              <a:t>+ Porém deveria ser ajustada pelas especificidades</a:t>
            </a:r>
            <a:endParaRPr sz="3000" b="1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3000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Por que a vedação à verticalização  </a:t>
            </a:r>
            <a:endParaRPr/>
          </a:p>
        </p:txBody>
      </p:sp>
      <p:sp>
        <p:nvSpPr>
          <p:cNvPr id="111" name="Google Shape;111;p2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201700" cy="345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Impedia a diversidade de canais </a:t>
            </a:r>
            <a:endParaRPr sz="300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3000"/>
              <a:t>Impedia a diversidade de conteúdo</a:t>
            </a:r>
            <a:endParaRPr sz="300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3000"/>
              <a:t>O impacto é para o consumidor </a:t>
            </a:r>
            <a:endParaRPr sz="300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3000"/>
              <a:t>Para a cultura nacional</a:t>
            </a:r>
            <a:endParaRPr sz="300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3000"/>
              <a:t>E para a economia nacional</a:t>
            </a:r>
            <a:endParaRPr sz="300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ameday">
  <a:themeElements>
    <a:clrScheme name="Gameday">
      <a:dk1>
        <a:srgbClr val="4285F4"/>
      </a:dk1>
      <a:lt1>
        <a:srgbClr val="FFFFFF"/>
      </a:lt1>
      <a:dk2>
        <a:srgbClr val="666666"/>
      </a:dk2>
      <a:lt2>
        <a:srgbClr val="D9D9D9"/>
      </a:lt2>
      <a:accent1>
        <a:srgbClr val="455A64"/>
      </a:accent1>
      <a:accent2>
        <a:srgbClr val="607D8B"/>
      </a:accent2>
      <a:accent3>
        <a:srgbClr val="FF5722"/>
      </a:accent3>
      <a:accent4>
        <a:srgbClr val="D84315"/>
      </a:accent4>
      <a:accent5>
        <a:srgbClr val="1C3AA9"/>
      </a:accent5>
      <a:accent6>
        <a:srgbClr val="FFAB40"/>
      </a:accent6>
      <a:hlink>
        <a:srgbClr val="1C3AA9"/>
      </a:hlink>
      <a:folHlink>
        <a:srgbClr val="1C3AA9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333</Words>
  <Application>Microsoft Office PowerPoint</Application>
  <PresentationFormat>Apresentação na tela (16:9)</PresentationFormat>
  <Paragraphs>42</Paragraphs>
  <Slides>11</Slides>
  <Notes>11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5" baseType="lpstr">
      <vt:lpstr>Arial</vt:lpstr>
      <vt:lpstr>Alfa Slab One</vt:lpstr>
      <vt:lpstr>Proxima Nova</vt:lpstr>
      <vt:lpstr>Gameday</vt:lpstr>
      <vt:lpstr>CCT - Lei 12.485/2011</vt:lpstr>
      <vt:lpstr>Slide 2</vt:lpstr>
      <vt:lpstr>Serviço de Acesso Condicionado</vt:lpstr>
      <vt:lpstr>Comunicação de Acesso Condicionado</vt:lpstr>
      <vt:lpstr>E o serviço de valor adicionado?</vt:lpstr>
      <vt:lpstr>Distribuir x Disponibilizar</vt:lpstr>
      <vt:lpstr>O que isso significa?</vt:lpstr>
      <vt:lpstr>A obrigação de cotas de conteúdo </vt:lpstr>
      <vt:lpstr>Por que a vedação à verticalização  </vt:lpstr>
      <vt:lpstr>Velhos e novos problemas</vt:lpstr>
      <vt:lpstr>Obrigada marinapita@intervozes.org.br Intervozes.org.br @intervozes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CCT - Lei 12.485/2011</dc:title>
  <dc:creator>Aguirre Estorilio Silva Pinto Neto</dc:creator>
  <cp:lastModifiedBy>aguirren</cp:lastModifiedBy>
  <cp:revision>1</cp:revision>
  <dcterms:modified xsi:type="dcterms:W3CDTF">2019-08-27T17:04:33Z</dcterms:modified>
</cp:coreProperties>
</file>