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79" r:id="rId4"/>
    <p:sldId id="259" r:id="rId5"/>
    <p:sldId id="260" r:id="rId6"/>
    <p:sldId id="261" r:id="rId7"/>
    <p:sldId id="262" r:id="rId8"/>
    <p:sldId id="263" r:id="rId9"/>
    <p:sldId id="294" r:id="rId10"/>
    <p:sldId id="291" r:id="rId11"/>
    <p:sldId id="292" r:id="rId12"/>
    <p:sldId id="293" r:id="rId13"/>
    <p:sldId id="295" r:id="rId14"/>
    <p:sldId id="284" r:id="rId15"/>
    <p:sldId id="288" r:id="rId16"/>
    <p:sldId id="299" r:id="rId17"/>
    <p:sldId id="297" r:id="rId18"/>
    <p:sldId id="298" r:id="rId19"/>
    <p:sldId id="278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8AB0A2-A039-5F48-B0D2-C5CBE618CB85}" v="13" dt="2024-09-16T23:16:44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5"/>
    <p:restoredTop sz="91423"/>
  </p:normalViewPr>
  <p:slideViewPr>
    <p:cSldViewPr snapToGrid="0">
      <p:cViewPr varScale="1">
        <p:scale>
          <a:sx n="82" d="100"/>
          <a:sy n="82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3CAEB-A9D0-0F4B-B199-019EF3B0E79A}" type="datetimeFigureOut">
              <a:rPr lang="pt-BR" smtClean="0"/>
              <a:t>17/09/2024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DF8AE-32CD-9F4B-9FA4-384C354129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1335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DF8AE-32CD-9F4B-9FA4-384C354129F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87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DF8AE-32CD-9F4B-9FA4-384C354129F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4852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DF8AE-32CD-9F4B-9FA4-384C354129F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5480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DF8AE-32CD-9F4B-9FA4-384C354129F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2597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DF8AE-32CD-9F4B-9FA4-384C354129F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8968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DF8AE-32CD-9F4B-9FA4-384C354129FE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7791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DF8AE-32CD-9F4B-9FA4-384C354129F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952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DF8AE-32CD-9F4B-9FA4-384C354129F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176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DF8AE-32CD-9F4B-9FA4-384C354129F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5451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DF8AE-32CD-9F4B-9FA4-384C354129F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175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DF8AE-32CD-9F4B-9FA4-384C354129F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2268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DF8AE-32CD-9F4B-9FA4-384C354129F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2223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DF8AE-32CD-9F4B-9FA4-384C354129F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10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61F77D-2FDD-8F41-AC55-589DABD1E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70C6F9-2453-FD4F-8BF3-C3C1B4391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A4E804-3C3C-6C4F-A6FC-7AB77EFCE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D15C-5246-CD4F-B895-BFD999E2802F}" type="datetimeFigureOut">
              <a:rPr lang="pt-BR" smtClean="0"/>
              <a:t>17/09/2024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FEBAFD-4D7B-3846-9A71-BA82837F3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091BD1-D101-E043-BE2E-62734A1B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EF84-874C-A94A-BA6B-8F49B7C6C1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741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3289E-25BF-354E-83EA-E8FAA33FE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4722E39-EA09-C040-9933-BF28B228A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A9F0D3-96E8-0C4F-A5EE-D6CFF12C5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D15C-5246-CD4F-B895-BFD999E2802F}" type="datetimeFigureOut">
              <a:rPr lang="pt-BR" smtClean="0"/>
              <a:t>17/09/2024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577737-71FC-4745-ACEB-DA4E8187B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A688C2-61FD-2447-86FB-E3BE81EE6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EF84-874C-A94A-BA6B-8F49B7C6C1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743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C687CE3-9296-6547-9F41-8895A9546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36820A1-6E4A-9549-B235-D65021C4D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20FE7E-9FDC-F541-9725-AE3FD5EAD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D15C-5246-CD4F-B895-BFD999E2802F}" type="datetimeFigureOut">
              <a:rPr lang="pt-BR" smtClean="0"/>
              <a:t>17/09/2024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09DBCB-6048-DF4D-ACC3-DC80C1AA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88F76C-E1C1-EC42-9AFC-8FCD6554B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EF84-874C-A94A-BA6B-8F49B7C6C1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231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41830E-5F41-DC44-A530-5A37B5632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479ED6-D7BF-C94D-B08F-385E66524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FD2FE8-07DF-434F-81EE-1A9EC06A7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D15C-5246-CD4F-B895-BFD999E2802F}" type="datetimeFigureOut">
              <a:rPr lang="pt-BR" smtClean="0"/>
              <a:t>17/09/2024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0A34EE-345A-9743-BAC7-6C409332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136E25-20E0-2347-A865-B1E28BF1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EF84-874C-A94A-BA6B-8F49B7C6C1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1638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E8F9F-0A66-5F4D-B928-30188308F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0F950C-7045-6245-95FF-F43A11E1B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718441-1DE6-CF45-906E-FA7777621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D15C-5246-CD4F-B895-BFD999E2802F}" type="datetimeFigureOut">
              <a:rPr lang="pt-BR" smtClean="0"/>
              <a:t>17/09/2024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36176D-DE30-414B-92E2-0E386807C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5C83E1-23AE-BF4B-BE7C-FBE3E3425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EF84-874C-A94A-BA6B-8F49B7C6C1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3126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3B650-ADA5-4E40-9FC5-ED8845A6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1BF456-56E3-F646-B550-0CCA50A1B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821A79-AD55-754E-B1F2-3CDACC2C3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A3DD6B-5C75-724D-8303-7ABF07DAB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D15C-5246-CD4F-B895-BFD999E2802F}" type="datetimeFigureOut">
              <a:rPr lang="pt-BR" smtClean="0"/>
              <a:t>17/09/2024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C589FAC-B22E-7741-BCB1-619E87B06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22412C-92EE-8A45-97F5-AE4786934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EF84-874C-A94A-BA6B-8F49B7C6C1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9551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3A44C4-E9F9-7F47-B908-0DC0D23D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B523B2-782C-9849-913C-4D6838157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7EC46F9-A673-BE4A-BDFC-A148A3EB6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777B5E4-B69F-7043-81C0-EC3B53332D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AD565B1-8F2D-7546-BD15-51E26263E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C6DD142-4C2C-E44D-8443-1DE14AF4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D15C-5246-CD4F-B895-BFD999E2802F}" type="datetimeFigureOut">
              <a:rPr lang="pt-BR" smtClean="0"/>
              <a:t>17/09/2024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7C74FDD-3D34-B741-B31A-62DD9151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0F179B8-C0AC-C84E-A007-AA71B43FD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EF84-874C-A94A-BA6B-8F49B7C6C1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798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8C7FB8-FF0D-A24D-B947-B7915DD6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57CD369-3DF4-5042-AA8E-9018D1E8D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D15C-5246-CD4F-B895-BFD999E2802F}" type="datetimeFigureOut">
              <a:rPr lang="pt-BR" smtClean="0"/>
              <a:t>17/09/2024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B73D617-3700-6D43-9E93-E0BB21641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274EA41-B71D-8C44-85B8-71DAA9F1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EF84-874C-A94A-BA6B-8F49B7C6C1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32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FC3EA90-C8DD-3E4F-881E-429F3C74D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D15C-5246-CD4F-B895-BFD999E2802F}" type="datetimeFigureOut">
              <a:rPr lang="pt-BR" smtClean="0"/>
              <a:t>17/09/2024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1CEE02A-D124-CE40-AF47-20ADE4D0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2C484EA-99AC-A143-80E2-5FBA31EA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EF84-874C-A94A-BA6B-8F49B7C6C1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6318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DC0C33-2001-7A40-A5A2-187970378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4ABDB4-A890-FE43-B2DD-800F6E421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06768F9-B862-F64B-BDBE-7B75E983E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FAD777-9AFE-8D4C-B079-81FA81B3B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D15C-5246-CD4F-B895-BFD999E2802F}" type="datetimeFigureOut">
              <a:rPr lang="pt-BR" smtClean="0"/>
              <a:t>17/09/2024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6637BF-A1F6-FB48-A98F-EDEFBFD0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B89AF1-0C09-AC4B-B4AD-CB2429CB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EF84-874C-A94A-BA6B-8F49B7C6C1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729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C2678E-3444-2D4A-BBAC-361BBDA00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6B4B7EE-AA2F-6047-BC2C-60509D4C3D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7B99FAF-5065-884E-9B35-FB427390E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23E5422-D2C2-744F-AA88-0D7DF443F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D15C-5246-CD4F-B895-BFD999E2802F}" type="datetimeFigureOut">
              <a:rPr lang="pt-BR" smtClean="0"/>
              <a:t>17/09/2024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EF5278-8C7D-3743-8097-84393F4CE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EECFC10-EEF4-1643-9026-0FCE12BEE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EF84-874C-A94A-BA6B-8F49B7C6C1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05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88FFCDF-6379-9C4C-9635-4F4FF2C0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56C1D6-01ED-D642-BD1B-D9C081AA3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85D53F-04CD-6F41-BCAC-82C3D42F49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0D15C-5246-CD4F-B895-BFD999E2802F}" type="datetimeFigureOut">
              <a:rPr lang="pt-BR" smtClean="0"/>
              <a:t>17/09/2024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B7692E-A346-D543-B3E0-528220ED83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2D2682-0AB4-1444-AEBA-A0F291B3A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CEF84-874C-A94A-BA6B-8F49B7C6C1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3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helson.braga@abrazpe.org.b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72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74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76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78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0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2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EE70BE-F827-B844-A3E2-077F3E11D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138"/>
            <a:ext cx="5595894" cy="3827288"/>
          </a:xfrm>
        </p:spPr>
        <p:txBody>
          <a:bodyPr anchor="ctr">
            <a:normAutofit/>
          </a:bodyPr>
          <a:lstStyle/>
          <a:p>
            <a:br>
              <a:rPr lang="en-US" sz="4400" b="1" dirty="0">
                <a:solidFill>
                  <a:srgbClr val="FFFFFF"/>
                </a:solidFill>
              </a:rPr>
            </a:br>
            <a:r>
              <a:rPr lang="en-US" sz="4400" b="1" dirty="0">
                <a:solidFill>
                  <a:srgbClr val="FFFFFF"/>
                </a:solidFill>
              </a:rPr>
              <a:t>Regimes </a:t>
            </a:r>
            <a:r>
              <a:rPr lang="en-US" sz="4400" b="1" dirty="0" err="1">
                <a:solidFill>
                  <a:srgbClr val="FFFFFF"/>
                </a:solidFill>
              </a:rPr>
              <a:t>Aduaneiros</a:t>
            </a:r>
            <a:r>
              <a:rPr lang="en-US" sz="4400" b="1" dirty="0">
                <a:solidFill>
                  <a:srgbClr val="FFFFFF"/>
                </a:solidFill>
              </a:rPr>
              <a:t> </a:t>
            </a:r>
            <a:r>
              <a:rPr lang="en-US" sz="4400" b="1" dirty="0" err="1">
                <a:solidFill>
                  <a:srgbClr val="FFFFFF"/>
                </a:solidFill>
              </a:rPr>
              <a:t>Especiais</a:t>
            </a:r>
            <a:r>
              <a:rPr lang="en-US" sz="4400" b="1" dirty="0">
                <a:solidFill>
                  <a:srgbClr val="FFFFFF"/>
                </a:solidFill>
              </a:rPr>
              <a:t>, ZPEs e Regime de Bens de Capital</a:t>
            </a:r>
            <a:endParaRPr lang="pt-BR" sz="4400" b="1" dirty="0">
              <a:solidFill>
                <a:srgbClr val="FFFFFF"/>
              </a:solidFill>
            </a:endParaRPr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id="{3FC1A995-8E1A-674B-A161-03147616B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107" y="1104951"/>
            <a:ext cx="4581082" cy="176372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4A29849-3DAA-CBD5-6B49-A19D0B4BADEA}"/>
              </a:ext>
            </a:extLst>
          </p:cNvPr>
          <p:cNvSpPr txBox="1"/>
          <p:nvPr/>
        </p:nvSpPr>
        <p:spPr>
          <a:xfrm>
            <a:off x="5567936" y="6461706"/>
            <a:ext cx="6632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Brasília, 17/09/2024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F678D4E-E297-91FB-9AC2-E44E53EAE492}"/>
              </a:ext>
            </a:extLst>
          </p:cNvPr>
          <p:cNvSpPr txBox="1"/>
          <p:nvPr/>
        </p:nvSpPr>
        <p:spPr>
          <a:xfrm>
            <a:off x="-23833" y="4641734"/>
            <a:ext cx="552801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indent="133200" algn="ctr" defTabSz="194400"/>
            <a:r>
              <a:rPr lang="en-US" sz="3600" dirty="0" err="1">
                <a:solidFill>
                  <a:schemeClr val="bg1"/>
                </a:solidFill>
              </a:rPr>
              <a:t>Helson</a:t>
            </a:r>
            <a:r>
              <a:rPr lang="en-US" sz="3600" dirty="0">
                <a:solidFill>
                  <a:schemeClr val="bg1"/>
                </a:solidFill>
              </a:rPr>
              <a:t> Braga </a:t>
            </a:r>
            <a:endParaRPr lang="pt-BR" sz="1600" dirty="0">
              <a:solidFill>
                <a:schemeClr val="bg1"/>
              </a:solidFill>
            </a:endParaRPr>
          </a:p>
          <a:p>
            <a:pPr indent="133200" algn="ctr" defTabSz="194400"/>
            <a:r>
              <a:rPr lang="pt-BR" sz="2400" dirty="0">
                <a:solidFill>
                  <a:schemeClr val="bg1"/>
                </a:solidFill>
              </a:rPr>
              <a:t>Presidente da ABRAZPE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0978A46-E5B2-0D6C-DE7E-3BDA446BEBA1}"/>
              </a:ext>
            </a:extLst>
          </p:cNvPr>
          <p:cNvSpPr txBox="1"/>
          <p:nvPr/>
        </p:nvSpPr>
        <p:spPr>
          <a:xfrm>
            <a:off x="5931209" y="4032851"/>
            <a:ext cx="7997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COMISSÃO DE ASSUNTOS ECONÔMICOS,</a:t>
            </a:r>
          </a:p>
          <a:p>
            <a:r>
              <a:rPr lang="pt-BR" sz="2800" b="1" dirty="0"/>
              <a:t>               DO SENADO FEDERAL</a:t>
            </a:r>
          </a:p>
        </p:txBody>
      </p:sp>
    </p:spTree>
    <p:extLst>
      <p:ext uri="{BB962C8B-B14F-4D97-AF65-F5344CB8AC3E}">
        <p14:creationId xmlns:p14="http://schemas.microsoft.com/office/powerpoint/2010/main" val="2040196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Cidade vista de cima&#10;&#10;Descrição gerada automaticamente">
            <a:extLst>
              <a:ext uri="{FF2B5EF4-FFF2-40B4-BE49-F238E27FC236}">
                <a16:creationId xmlns:a16="http://schemas.microsoft.com/office/drawing/2014/main" id="{C609BA6F-FB8F-664F-B746-6BA4B4AEB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9" r="-2" b="-2"/>
          <a:stretch/>
        </p:blipFill>
        <p:spPr>
          <a:xfrm>
            <a:off x="207252" y="2227961"/>
            <a:ext cx="5826441" cy="2609907"/>
          </a:xfrm>
          <a:prstGeom prst="rect">
            <a:avLst/>
          </a:prstGeom>
        </p:spPr>
      </p:pic>
      <p:pic>
        <p:nvPicPr>
          <p:cNvPr id="20" name="Espaço Reservado para Conteúdo 14" descr="Logotipo&#10;&#10;Descrição gerada automaticamente com confiança baixa">
            <a:extLst>
              <a:ext uri="{FF2B5EF4-FFF2-40B4-BE49-F238E27FC236}">
                <a16:creationId xmlns:a16="http://schemas.microsoft.com/office/drawing/2014/main" id="{9B8DC958-B62A-6549-A80B-A43105E5C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60" y="438890"/>
            <a:ext cx="3129888" cy="982940"/>
          </a:xfrm>
          <a:solidFill>
            <a:schemeClr val="bg1"/>
          </a:solidFill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43281FD-53D1-BF13-3956-16C9E82EA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441" y="2222025"/>
            <a:ext cx="6696559" cy="261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81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ço Reservado para Conteúdo 4">
            <a:extLst>
              <a:ext uri="{FF2B5EF4-FFF2-40B4-BE49-F238E27FC236}">
                <a16:creationId xmlns:a16="http://schemas.microsoft.com/office/drawing/2014/main" id="{5CF8B0BF-992C-B147-A95D-715F2BD0B0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2" r="-2" b="1499"/>
          <a:stretch/>
        </p:blipFill>
        <p:spPr>
          <a:xfrm>
            <a:off x="123986" y="2330546"/>
            <a:ext cx="6973119" cy="3123552"/>
          </a:xfrm>
          <a:prstGeom prst="rect">
            <a:avLst/>
          </a:prstGeom>
        </p:spPr>
      </p:pic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152EBCE3-E0E5-B746-B74D-3CB4F2DBA85E}"/>
              </a:ext>
            </a:extLst>
          </p:cNvPr>
          <p:cNvSpPr txBox="1">
            <a:spLocks/>
          </p:cNvSpPr>
          <p:nvPr/>
        </p:nvSpPr>
        <p:spPr>
          <a:xfrm>
            <a:off x="1000450" y="3067026"/>
            <a:ext cx="3058623" cy="3272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400"/>
          </a:p>
          <a:p>
            <a:endParaRPr lang="pt-BR" sz="24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B533B5-23C1-C8CB-D43D-0B67E3AD8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105" y="2330547"/>
            <a:ext cx="4858857" cy="3123551"/>
          </a:xfrm>
          <a:prstGeom prst="rect">
            <a:avLst/>
          </a:prstGeom>
        </p:spPr>
      </p:pic>
      <p:pic>
        <p:nvPicPr>
          <p:cNvPr id="5" name="Imagem 4" descr="Logotipo, nome da empresa&#10;&#10;Descrição gerada automaticamente">
            <a:extLst>
              <a:ext uri="{FF2B5EF4-FFF2-40B4-BE49-F238E27FC236}">
                <a16:creationId xmlns:a16="http://schemas.microsoft.com/office/drawing/2014/main" id="{DFC8F31F-1041-6F01-322B-3142E998B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03" y="289787"/>
            <a:ext cx="2367097" cy="14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42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F79B0DD-2C63-4EE5-804F-B8E391FC1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7DB8AB-CD55-4C8F-9043-52652B89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6"/>
            <a:ext cx="5364255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059C5A-91CB-4024-9B4E-20082E25C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589" y="643466"/>
            <a:ext cx="5376806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Avião em pista de asfalto&#10;&#10;Descrição gerada automaticamente com confiança média">
            <a:extLst>
              <a:ext uri="{FF2B5EF4-FFF2-40B4-BE49-F238E27FC236}">
                <a16:creationId xmlns:a16="http://schemas.microsoft.com/office/drawing/2014/main" id="{A549B418-D5C0-68AF-0C6F-8CB2EF331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294" y="965200"/>
            <a:ext cx="3662753" cy="206029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84884BF-A898-4EFF-9504-E13EBE3FF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3514513"/>
            <a:ext cx="5364255" cy="270340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B533B5-23C1-C8CB-D43D-0B67E3AD88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22" b="13878"/>
          <a:stretch/>
        </p:blipFill>
        <p:spPr>
          <a:xfrm>
            <a:off x="889871" y="3930622"/>
            <a:ext cx="4970873" cy="184319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B32D337-FDA6-4468-ADB1-7038E5FC0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589" y="3514513"/>
            <a:ext cx="5376806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152EBCE3-E0E5-B746-B74D-3CB4F2DBA85E}"/>
              </a:ext>
            </a:extLst>
          </p:cNvPr>
          <p:cNvSpPr txBox="1">
            <a:spLocks/>
          </p:cNvSpPr>
          <p:nvPr/>
        </p:nvSpPr>
        <p:spPr>
          <a:xfrm>
            <a:off x="1000450" y="3067026"/>
            <a:ext cx="3058623" cy="3272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400"/>
          </a:p>
          <a:p>
            <a:endParaRPr lang="pt-BR" sz="240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FDC5C5B-D3D5-58B0-B40B-C3B0D310E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456" y="3856847"/>
            <a:ext cx="4972673" cy="210902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CE6FC9D-38D4-DD92-55BF-7AF4149C6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608" y="739178"/>
            <a:ext cx="2565191" cy="1413196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96D2F2B-393F-04DF-DCA0-FED8C718C4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96" y="2163657"/>
            <a:ext cx="2376831" cy="1127561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710039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803F8D-AFF9-1F45-A599-0C8613F6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0" y="341466"/>
            <a:ext cx="10240840" cy="1033669"/>
          </a:xfrm>
        </p:spPr>
        <p:txBody>
          <a:bodyPr>
            <a:normAutofit/>
          </a:bodyPr>
          <a:lstStyle/>
          <a:p>
            <a:r>
              <a:rPr lang="pt-BR" altLang="pt-BR" i="1" dirty="0">
                <a:solidFill>
                  <a:schemeClr val="bg1"/>
                </a:solidFill>
              </a:rPr>
              <a:t>Características principais do modelo ZPE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1CEFB6-9DB4-3643-A67B-5534236B2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0" y="1583494"/>
            <a:ext cx="10838130" cy="5274506"/>
          </a:xfrm>
        </p:spPr>
        <p:txBody>
          <a:bodyPr anchor="t">
            <a:normAutofit/>
          </a:bodyPr>
          <a:lstStyle/>
          <a:p>
            <a:pPr marL="0" lvl="0" indent="0" algn="just">
              <a:buNone/>
            </a:pPr>
            <a:endParaRPr lang="pt-BR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Font typeface="Wingdings" pitchFamily="2" charset="2"/>
              <a:buChar char="§"/>
            </a:pPr>
            <a:r>
              <a:rPr lang="pt-B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Não depende de recursos do governo federal.</a:t>
            </a:r>
          </a:p>
          <a:p>
            <a:pPr marL="0" lvl="0" indent="0" algn="just">
              <a:buNone/>
            </a:pPr>
            <a:endParaRPr lang="pt-BR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 algn="just">
              <a:buFont typeface="Wingdings" pitchFamily="2" charset="2"/>
              <a:buChar char="§"/>
            </a:pPr>
            <a:r>
              <a:rPr lang="pt-B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Não acarreta perda de receita</a:t>
            </a:r>
            <a:r>
              <a:rPr lang="pt-BR" dirty="0">
                <a:solidFill>
                  <a:srgbClr val="000000"/>
                </a:solidFill>
                <a:ea typeface="Times New Roman" panose="02020603050405020304" pitchFamily="18" charset="0"/>
              </a:rPr>
              <a:t>, não compromete as contas públicas.</a:t>
            </a:r>
          </a:p>
          <a:p>
            <a:pPr lvl="0" algn="just">
              <a:buFont typeface="Wingdings" pitchFamily="2" charset="2"/>
              <a:buChar char="§"/>
            </a:pPr>
            <a:endParaRPr lang="pt-BR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 algn="just">
              <a:buFont typeface="Wingdings" pitchFamily="2" charset="2"/>
              <a:buChar char="§"/>
            </a:pPr>
            <a:r>
              <a:rPr lang="pt-B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Não cria concorrência desleal com empresas fora das ZPEs.</a:t>
            </a:r>
          </a:p>
          <a:p>
            <a:pPr lvl="0" algn="just">
              <a:buFont typeface="Wingdings" pitchFamily="2" charset="2"/>
              <a:buChar char="§"/>
            </a:pPr>
            <a:endParaRPr lang="pt-BR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 algn="just">
              <a:buFont typeface="Wingdings" pitchFamily="2" charset="2"/>
              <a:buChar char="§"/>
            </a:pPr>
            <a:r>
              <a:rPr lang="pt-BR" dirty="0">
                <a:solidFill>
                  <a:srgbClr val="000000"/>
                </a:solidFill>
                <a:ea typeface="Times New Roman" panose="02020603050405020304" pitchFamily="18" charset="0"/>
              </a:rPr>
              <a:t>É c</a:t>
            </a:r>
            <a:r>
              <a:rPr lang="pt-B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ompatível com o restante da política industrial</a:t>
            </a:r>
            <a:r>
              <a:rPr lang="pt-BR" dirty="0">
                <a:solidFill>
                  <a:srgbClr val="000000"/>
                </a:solidFill>
                <a:ea typeface="Times New Roman" panose="02020603050405020304" pitchFamily="18" charset="0"/>
              </a:rPr>
              <a:t>, com a teoria do desenvolvimento e com a experiência internacional.</a:t>
            </a:r>
            <a:endParaRPr lang="pt-BR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 algn="just">
              <a:buFont typeface="Wingdings" pitchFamily="2" charset="2"/>
              <a:buChar char="§"/>
            </a:pPr>
            <a:endParaRPr lang="pt-BR" sz="3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973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803F8D-AFF9-1F45-A599-0C8613F6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0" y="341466"/>
            <a:ext cx="9895951" cy="1033669"/>
          </a:xfrm>
        </p:spPr>
        <p:txBody>
          <a:bodyPr>
            <a:normAutofit/>
          </a:bodyPr>
          <a:lstStyle/>
          <a:p>
            <a:r>
              <a:rPr lang="pt-BR" altLang="pt-BR" i="1" dirty="0">
                <a:solidFill>
                  <a:schemeClr val="bg1"/>
                </a:solidFill>
              </a:rPr>
              <a:t>Oportunidades para a </a:t>
            </a:r>
            <a:r>
              <a:rPr lang="pt-BR" altLang="pt-BR" i="1" dirty="0" err="1">
                <a:solidFill>
                  <a:schemeClr val="bg1"/>
                </a:solidFill>
              </a:rPr>
              <a:t>neoindustrialização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1CEFB6-9DB4-3643-A67B-5534236B2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33" y="1375135"/>
            <a:ext cx="10838130" cy="5274506"/>
          </a:xfrm>
        </p:spPr>
        <p:txBody>
          <a:bodyPr anchor="t">
            <a:normAutofit/>
          </a:bodyPr>
          <a:lstStyle/>
          <a:p>
            <a:pPr marL="0" lvl="1" indent="0">
              <a:spcBef>
                <a:spcPts val="0"/>
              </a:spcBef>
              <a:buNone/>
            </a:pPr>
            <a:endParaRPr lang="pt-BR" altLang="pt-BR" sz="1600" dirty="0"/>
          </a:p>
          <a:p>
            <a:pPr marL="0" lvl="1" indent="0">
              <a:spcBef>
                <a:spcPts val="0"/>
              </a:spcBef>
              <a:buNone/>
            </a:pPr>
            <a:endParaRPr lang="pt-BR" altLang="pt-BR" sz="1600" dirty="0"/>
          </a:p>
          <a:p>
            <a:pPr lvl="0" algn="just">
              <a:buFont typeface="Wingdings" pitchFamily="2" charset="2"/>
              <a:buChar char="§"/>
            </a:pPr>
            <a:r>
              <a:rPr lang="pt-B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“Guerra” comercial EUA </a:t>
            </a:r>
            <a:r>
              <a:rPr lang="pt-BR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x</a:t>
            </a:r>
            <a:r>
              <a:rPr lang="pt-B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China e Guerra Ucrânia </a:t>
            </a:r>
            <a:r>
              <a:rPr lang="pt-BR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x</a:t>
            </a:r>
            <a:r>
              <a:rPr lang="pt-B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Rússia.</a:t>
            </a:r>
          </a:p>
          <a:p>
            <a:pPr lvl="0" algn="just">
              <a:buFont typeface="Wingdings" pitchFamily="2" charset="2"/>
              <a:buChar char="§"/>
            </a:pPr>
            <a:endParaRPr lang="pt-BR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 algn="just">
              <a:buFont typeface="Wingdings" pitchFamily="2" charset="2"/>
              <a:buChar char="§"/>
            </a:pPr>
            <a:r>
              <a:rPr lang="pt-BR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Near-</a:t>
            </a:r>
            <a:r>
              <a:rPr lang="pt-BR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shoring</a:t>
            </a:r>
            <a:r>
              <a:rPr lang="pt-BR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friend-</a:t>
            </a:r>
            <a:r>
              <a:rPr lang="pt-BR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shoring</a:t>
            </a:r>
            <a:r>
              <a:rPr lang="pt-BR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pt-BR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power-shoring</a:t>
            </a:r>
            <a:r>
              <a:rPr lang="pt-BR" i="1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pt-BR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greenpower-shoring</a:t>
            </a:r>
            <a:r>
              <a:rPr lang="pt-BR" i="1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pt-BR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water-shoring</a:t>
            </a:r>
            <a:r>
              <a:rPr lang="pt-BR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pPr lvl="0" algn="just">
              <a:buFont typeface="Wingdings" pitchFamily="2" charset="2"/>
              <a:buChar char="§"/>
            </a:pPr>
            <a:endParaRPr lang="pt-BR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 algn="just">
              <a:buFont typeface="Wingdings" pitchFamily="2" charset="2"/>
              <a:buChar char="§"/>
            </a:pPr>
            <a:r>
              <a:rPr lang="pt-B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Agregação de valor às </a:t>
            </a:r>
            <a:r>
              <a:rPr lang="pt-BR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commodities</a:t>
            </a:r>
            <a:r>
              <a:rPr lang="pt-B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e integração nas cadeias globais de valor.</a:t>
            </a:r>
          </a:p>
          <a:p>
            <a:pPr lvl="0" algn="just">
              <a:buFont typeface="Wingdings" pitchFamily="2" charset="2"/>
              <a:buChar char="§"/>
            </a:pPr>
            <a:endParaRPr lang="pt-BR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 algn="just">
              <a:buFont typeface="Wingdings" pitchFamily="2" charset="2"/>
              <a:buChar char="§"/>
            </a:pPr>
            <a:r>
              <a:rPr lang="pt-B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ZPEs e hidrogênio verde (PNH2) e seus derivados.</a:t>
            </a:r>
          </a:p>
          <a:p>
            <a:pPr lvl="0" algn="just">
              <a:buFont typeface="Wingdings" pitchFamily="2" charset="2"/>
              <a:buChar char="§"/>
            </a:pPr>
            <a:endParaRPr lang="pt-BR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 algn="just">
              <a:buFont typeface="Wingdings" pitchFamily="2" charset="2"/>
              <a:buChar char="§"/>
            </a:pPr>
            <a:r>
              <a:rPr lang="pt-B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Papel estratégico das ZPEs para viabilizar esses investimentos.</a:t>
            </a:r>
          </a:p>
          <a:p>
            <a:pPr marL="0" lvl="1" indent="0">
              <a:spcBef>
                <a:spcPts val="0"/>
              </a:spcBef>
              <a:buNone/>
            </a:pPr>
            <a:endParaRPr lang="pt-BR" altLang="pt-BR" sz="2400" dirty="0"/>
          </a:p>
        </p:txBody>
      </p:sp>
    </p:spTree>
    <p:extLst>
      <p:ext uri="{BB962C8B-B14F-4D97-AF65-F5344CB8AC3E}">
        <p14:creationId xmlns:p14="http://schemas.microsoft.com/office/powerpoint/2010/main" val="4251108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803F8D-AFF9-1F45-A599-0C8613F6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0" y="341466"/>
            <a:ext cx="9895951" cy="1033669"/>
          </a:xfrm>
        </p:spPr>
        <p:txBody>
          <a:bodyPr>
            <a:normAutofit/>
          </a:bodyPr>
          <a:lstStyle/>
          <a:p>
            <a:r>
              <a:rPr lang="pt-BR" altLang="pt-BR" i="1" dirty="0">
                <a:solidFill>
                  <a:schemeClr val="bg1"/>
                </a:solidFill>
              </a:rPr>
              <a:t> Situação atual do programa das ZPEs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1CEFB6-9DB4-3643-A67B-5534236B2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46" y="1583494"/>
            <a:ext cx="11273304" cy="5274506"/>
          </a:xfrm>
        </p:spPr>
        <p:txBody>
          <a:bodyPr anchor="t">
            <a:normAutofit/>
          </a:bodyPr>
          <a:lstStyle/>
          <a:p>
            <a:pPr marL="0" lvl="1" indent="0">
              <a:spcBef>
                <a:spcPts val="0"/>
              </a:spcBef>
              <a:buNone/>
            </a:pPr>
            <a:endParaRPr lang="pt-BR" altLang="pt-BR" sz="3200" dirty="0"/>
          </a:p>
          <a:p>
            <a:pPr lvl="0" algn="just">
              <a:buFont typeface="Wingdings" pitchFamily="2" charset="2"/>
              <a:buChar char="§"/>
            </a:pPr>
            <a:r>
              <a:rPr lang="pt-BR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Temos um novo marco legal do Programa: extinção do desempenho exportador e inclus</a:t>
            </a:r>
            <a:r>
              <a:rPr lang="pt-BR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ão de serviços</a:t>
            </a:r>
            <a:r>
              <a:rPr lang="pt-BR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lvl="0" algn="just">
              <a:buFont typeface="Wingdings" pitchFamily="2" charset="2"/>
              <a:buChar char="§"/>
            </a:pPr>
            <a:endParaRPr lang="pt-BR" sz="3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 algn="just">
              <a:buFont typeface="Wingdings" pitchFamily="2" charset="2"/>
              <a:buChar char="§"/>
            </a:pPr>
            <a:r>
              <a:rPr lang="pt-BR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Temos 12 </a:t>
            </a:r>
            <a:r>
              <a:rPr lang="pt-BR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ZPEs criadas; 2 em operação; 1 alfandegada; 6 sendo criadas.</a:t>
            </a:r>
            <a:r>
              <a:rPr lang="pt-BR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lvl="0" algn="just">
              <a:buFont typeface="Wingdings" pitchFamily="2" charset="2"/>
              <a:buChar char="§"/>
            </a:pPr>
            <a:endParaRPr lang="pt-BR" sz="3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 algn="just">
              <a:buFont typeface="Wingdings" pitchFamily="2" charset="2"/>
              <a:buChar char="§"/>
            </a:pPr>
            <a:r>
              <a:rPr lang="pt-BR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Há correções importantes a serem feitas no PLP 68/24: objeto do próximo slide.</a:t>
            </a:r>
          </a:p>
          <a:p>
            <a:pPr marL="0" lvl="0" indent="0" algn="just">
              <a:buNone/>
            </a:pPr>
            <a:endParaRPr lang="pt-BR" sz="3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115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803F8D-AFF9-1F45-A599-0C8613F6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0" y="341466"/>
            <a:ext cx="9895951" cy="1033669"/>
          </a:xfrm>
        </p:spPr>
        <p:txBody>
          <a:bodyPr>
            <a:normAutofit/>
          </a:bodyPr>
          <a:lstStyle/>
          <a:p>
            <a:r>
              <a:rPr lang="pt-BR" altLang="pt-BR" i="1" dirty="0">
                <a:solidFill>
                  <a:schemeClr val="bg1"/>
                </a:solidFill>
              </a:rPr>
              <a:t> Situação atual do programa das ZPEs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1CEFB6-9DB4-3643-A67B-5534236B2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08" y="1716601"/>
            <a:ext cx="5295020" cy="5039833"/>
          </a:xfrm>
          <a:ln>
            <a:solidFill>
              <a:srgbClr val="002060"/>
            </a:solidFill>
          </a:ln>
        </p:spPr>
        <p:txBody>
          <a:bodyPr anchor="t">
            <a:normAutofit/>
          </a:bodyPr>
          <a:lstStyle/>
          <a:p>
            <a:pPr marL="0" lvl="1" indent="0">
              <a:spcBef>
                <a:spcPts val="0"/>
              </a:spcBef>
              <a:buNone/>
            </a:pPr>
            <a:endParaRPr lang="pt-BR" altLang="pt-BR" sz="3200" dirty="0"/>
          </a:p>
          <a:p>
            <a:pPr marL="0" lvl="1" indent="0" algn="ctr">
              <a:spcBef>
                <a:spcPts val="0"/>
              </a:spcBef>
              <a:buNone/>
            </a:pPr>
            <a:r>
              <a:rPr lang="pt-BR" altLang="pt-BR" sz="3200" b="1" dirty="0"/>
              <a:t>Incentivos Fiscais</a:t>
            </a:r>
            <a:r>
              <a:rPr lang="pt-BR" sz="3200" b="1" dirty="0"/>
              <a:t>:</a:t>
            </a:r>
            <a:endParaRPr lang="pt-BR" altLang="pt-BR" sz="3200" b="1" dirty="0"/>
          </a:p>
          <a:p>
            <a:pPr marL="0" lvl="1" indent="0">
              <a:spcBef>
                <a:spcPts val="0"/>
              </a:spcBef>
              <a:buNone/>
            </a:pPr>
            <a:endParaRPr lang="pt-BR" altLang="pt-BR" sz="3200" dirty="0"/>
          </a:p>
          <a:p>
            <a:pPr algn="just">
              <a:buFont typeface="Wingdings" pitchFamily="2" charset="2"/>
              <a:buChar char="§"/>
            </a:pPr>
            <a:r>
              <a:rPr lang="pt-BR" sz="3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Aquisição insumos</a:t>
            </a:r>
            <a:r>
              <a:rPr lang="pt-BR" sz="3000" dirty="0">
                <a:solidFill>
                  <a:srgbClr val="000000"/>
                </a:solidFill>
                <a:ea typeface="Times New Roman" panose="02020603050405020304" pitchFamily="18" charset="0"/>
              </a:rPr>
              <a:t>;</a:t>
            </a:r>
          </a:p>
          <a:p>
            <a:pPr algn="just">
              <a:buFont typeface="Wingdings" pitchFamily="2" charset="2"/>
              <a:buChar char="§"/>
            </a:pPr>
            <a:endParaRPr lang="pt-BR" sz="3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pt-BR" sz="3000" dirty="0">
                <a:solidFill>
                  <a:srgbClr val="000000"/>
                </a:solidFill>
                <a:ea typeface="Times New Roman" panose="02020603050405020304" pitchFamily="18" charset="0"/>
              </a:rPr>
              <a:t>Aquisição ativos fixos; e</a:t>
            </a:r>
          </a:p>
          <a:p>
            <a:pPr algn="just">
              <a:buFont typeface="Wingdings" pitchFamily="2" charset="2"/>
              <a:buChar char="§"/>
            </a:pPr>
            <a:endParaRPr lang="pt-BR" sz="30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lvl="0" algn="just">
              <a:buFont typeface="Wingdings" pitchFamily="2" charset="2"/>
              <a:buChar char="§"/>
            </a:pPr>
            <a:r>
              <a:rPr lang="pt-BR" sz="3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Aquisição serviços.</a:t>
            </a:r>
          </a:p>
          <a:p>
            <a:pPr lvl="0" algn="just">
              <a:buFont typeface="Wingdings" pitchFamily="2" charset="2"/>
              <a:buChar char="§"/>
            </a:pPr>
            <a:endParaRPr lang="pt-BR" sz="3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lvl="0" indent="0" algn="just">
              <a:buNone/>
            </a:pPr>
            <a:endParaRPr lang="pt-BR" sz="3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DCAA6D89-948D-EAE7-774E-B9BA23F00740}"/>
              </a:ext>
            </a:extLst>
          </p:cNvPr>
          <p:cNvSpPr txBox="1">
            <a:spLocks/>
          </p:cNvSpPr>
          <p:nvPr/>
        </p:nvSpPr>
        <p:spPr>
          <a:xfrm>
            <a:off x="6325673" y="1716601"/>
            <a:ext cx="5295020" cy="503983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pt-BR" altLang="pt-BR" sz="3200" dirty="0"/>
          </a:p>
          <a:p>
            <a:pPr marL="0" lvl="1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b="1" dirty="0"/>
              <a:t>Beneficiários:</a:t>
            </a:r>
            <a:endParaRPr lang="pt-BR" altLang="pt-BR" sz="3200" b="1" dirty="0"/>
          </a:p>
          <a:p>
            <a:pPr marL="0" lvl="1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pt-BR" altLang="pt-BR" sz="3200" dirty="0"/>
          </a:p>
          <a:p>
            <a:pPr algn="just">
              <a:buFont typeface="Wingdings" pitchFamily="2" charset="2"/>
              <a:buChar char="§"/>
            </a:pPr>
            <a:r>
              <a:rPr lang="pt-BR" sz="3000" dirty="0">
                <a:solidFill>
                  <a:srgbClr val="000000"/>
                </a:solidFill>
                <a:ea typeface="Times New Roman" panose="02020603050405020304" pitchFamily="18" charset="0"/>
              </a:rPr>
              <a:t>Indústrias;</a:t>
            </a:r>
          </a:p>
          <a:p>
            <a:pPr algn="just">
              <a:buFont typeface="Wingdings" pitchFamily="2" charset="2"/>
              <a:buChar char="§"/>
            </a:pPr>
            <a:endParaRPr lang="pt-BR" sz="30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pt-BR" sz="3000" dirty="0">
                <a:solidFill>
                  <a:srgbClr val="000000"/>
                </a:solidFill>
                <a:ea typeface="Times New Roman" panose="02020603050405020304" pitchFamily="18" charset="0"/>
              </a:rPr>
              <a:t>Prestadores de Serviços Vinculados à Industrialização; e</a:t>
            </a:r>
          </a:p>
          <a:p>
            <a:pPr marL="0" indent="0" algn="just">
              <a:buNone/>
            </a:pPr>
            <a:endParaRPr lang="pt-BR" sz="30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pt-BR" sz="3000" dirty="0">
                <a:solidFill>
                  <a:srgbClr val="000000"/>
                </a:solidFill>
                <a:ea typeface="Times New Roman" panose="02020603050405020304" pitchFamily="18" charset="0"/>
              </a:rPr>
              <a:t>Prestadores de Serviços “Puros”.</a:t>
            </a:r>
          </a:p>
          <a:p>
            <a:pPr algn="just">
              <a:buFont typeface="Wingdings" pitchFamily="2" charset="2"/>
              <a:buChar char="§"/>
            </a:pPr>
            <a:endParaRPr lang="pt-BR" sz="32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pt-BR" sz="32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15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803F8D-AFF9-1F45-A599-0C8613F6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45" y="341466"/>
            <a:ext cx="11444183" cy="1033669"/>
          </a:xfrm>
        </p:spPr>
        <p:txBody>
          <a:bodyPr>
            <a:normAutofit fontScale="90000"/>
          </a:bodyPr>
          <a:lstStyle/>
          <a:p>
            <a:r>
              <a:rPr lang="pt-BR" altLang="pt-BR" i="1" dirty="0">
                <a:solidFill>
                  <a:schemeClr val="bg1"/>
                </a:solidFill>
              </a:rPr>
              <a:t>Emendas ao PLP 68/24: pontos aprovados pela Câmara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1CEFB6-9DB4-3643-A67B-5534236B2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0" y="1583494"/>
            <a:ext cx="10838130" cy="5111220"/>
          </a:xfrm>
        </p:spPr>
        <p:txBody>
          <a:bodyPr anchor="t">
            <a:normAutofit/>
          </a:bodyPr>
          <a:lstStyle/>
          <a:p>
            <a:pPr marL="0" lvl="1" indent="0">
              <a:spcBef>
                <a:spcPts val="0"/>
              </a:spcBef>
              <a:buNone/>
            </a:pPr>
            <a:endParaRPr lang="pt-BR" altLang="pt-BR" sz="2400" dirty="0"/>
          </a:p>
          <a:p>
            <a:pPr algn="just"/>
            <a:r>
              <a:rPr lang="pt-BR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Na</a:t>
            </a:r>
            <a:r>
              <a:rPr lang="pt-BR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suspensão do IBS e da CBS aplica-se o conceito de “bem material”, mais amplo que MP/PI/ME, mantidos para só para ZPEs, como </a:t>
            </a:r>
            <a:r>
              <a:rPr lang="pt-BR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no marco legal.</a:t>
            </a:r>
            <a:endParaRPr lang="pt-BR" sz="3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BR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E</a:t>
            </a:r>
            <a:r>
              <a:rPr lang="pt-BR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xclusão de multa nas vendas no mercado interno (que são permitidas), </a:t>
            </a:r>
            <a:r>
              <a:rPr lang="pt-BR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e</a:t>
            </a:r>
            <a:r>
              <a:rPr lang="pt-BR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não existe em regimes concorrentes, como Regime de Aperfeiçoamento (inclusive, RECOF).</a:t>
            </a:r>
          </a:p>
          <a:p>
            <a:pPr algn="just"/>
            <a:r>
              <a:rPr lang="pt-BR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R</a:t>
            </a:r>
            <a:r>
              <a:rPr lang="pt-BR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evogação do art. 6º-D da Lei 11.508/07, que desonerava de PIS/COFINS as aquisições de serviços por empresa em ZPE</a:t>
            </a:r>
            <a:r>
              <a:rPr lang="pt-BR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, que, agora, passam a ser tributadas.</a:t>
            </a:r>
            <a:endParaRPr lang="pt-BR" sz="3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691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803F8D-AFF9-1F45-A599-0C8613F6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45" y="341466"/>
            <a:ext cx="11444183" cy="1033669"/>
          </a:xfrm>
        </p:spPr>
        <p:txBody>
          <a:bodyPr>
            <a:normAutofit/>
          </a:bodyPr>
          <a:lstStyle/>
          <a:p>
            <a:r>
              <a:rPr lang="pt-BR" altLang="pt-BR" i="1" dirty="0">
                <a:solidFill>
                  <a:schemeClr val="bg1"/>
                </a:solidFill>
              </a:rPr>
              <a:t>Emendas ao PLP 68/24: pontos do Marco Legal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1CEFB6-9DB4-3643-A67B-5534236B2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76" y="1924960"/>
            <a:ext cx="11141536" cy="4933040"/>
          </a:xfrm>
        </p:spPr>
        <p:txBody>
          <a:bodyPr anchor="t">
            <a:normAutofit/>
          </a:bodyPr>
          <a:lstStyle/>
          <a:p>
            <a:pPr marL="0" lvl="1" indent="0">
              <a:spcBef>
                <a:spcPts val="0"/>
              </a:spcBef>
              <a:buNone/>
            </a:pPr>
            <a:endParaRPr lang="pt-BR" altLang="pt-BR" sz="2400" dirty="0"/>
          </a:p>
          <a:p>
            <a:pPr algn="just"/>
            <a:r>
              <a:rPr lang="pt-BR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A suspensão de IBS/CBS aplica-se a veículos e embarcações, a serem incorporados ao ativo imobilizado da empresa em ZPE.</a:t>
            </a:r>
          </a:p>
          <a:p>
            <a:pPr marL="0" indent="0" algn="just">
              <a:buNone/>
            </a:pPr>
            <a:endParaRPr lang="pt-BR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/>
            <a:r>
              <a:rPr lang="pt-BR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A suspensão de IBS/CBS aplica-se a energia elétrica e água consideradas matéria-prima, para qualquer empresa em ZPE, e não somente para produção de H2V.</a:t>
            </a:r>
          </a:p>
        </p:txBody>
      </p:sp>
    </p:spTree>
    <p:extLst>
      <p:ext uri="{BB962C8B-B14F-4D97-AF65-F5344CB8AC3E}">
        <p14:creationId xmlns:p14="http://schemas.microsoft.com/office/powerpoint/2010/main" val="1669611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803F8D-AFF9-1F45-A599-0C8613F6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chemeClr val="bg1"/>
                </a:solidFill>
              </a:rPr>
              <a:t>Obrigado</a:t>
            </a:r>
            <a:r>
              <a:rPr lang="en-US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1CEFB6-9DB4-3643-A67B-5534236B2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51" y="1891970"/>
            <a:ext cx="11315554" cy="4556955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endParaRPr lang="en-US">
              <a:hlinkClick r:id="rId2"/>
            </a:endParaRPr>
          </a:p>
          <a:p>
            <a:pPr lvl="1"/>
            <a:endParaRPr lang="en-US">
              <a:hlinkClick r:id="rId2"/>
            </a:endParaRPr>
          </a:p>
          <a:p>
            <a:pPr lvl="1"/>
            <a:endParaRPr lang="en-US">
              <a:hlinkClick r:id="rId2"/>
            </a:endParaRPr>
          </a:p>
          <a:p>
            <a:pPr lvl="1"/>
            <a:endParaRPr lang="en-US">
              <a:hlinkClick r:id="rId2"/>
            </a:endParaRPr>
          </a:p>
          <a:p>
            <a:pPr lvl="1"/>
            <a:endParaRPr lang="en-US">
              <a:hlinkClick r:id="rId2"/>
            </a:endParaRPr>
          </a:p>
          <a:p>
            <a:pPr lvl="1"/>
            <a:endParaRPr lang="en-US">
              <a:hlinkClick r:id="rId2"/>
            </a:endParaRPr>
          </a:p>
          <a:p>
            <a:pPr lvl="1"/>
            <a:endParaRPr lang="en-US">
              <a:hlinkClick r:id="rId2"/>
            </a:endParaRPr>
          </a:p>
          <a:p>
            <a:pPr lvl="1"/>
            <a:endParaRPr lang="en-US">
              <a:hlinkClick r:id="rId2"/>
            </a:endParaRPr>
          </a:p>
          <a:p>
            <a:pPr marL="457200" lvl="1" indent="0">
              <a:buNone/>
            </a:pPr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13" name="Imagem 12" descr="Texto&#10;&#10;Descrição gerada automaticamente com confiança média">
            <a:extLst>
              <a:ext uri="{FF2B5EF4-FFF2-40B4-BE49-F238E27FC236}">
                <a16:creationId xmlns:a16="http://schemas.microsoft.com/office/drawing/2014/main" id="{B1BB630D-C8D6-943A-F23D-CAF31043C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341" y="3288447"/>
            <a:ext cx="4581805" cy="1764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2A5BEB6-FEBB-ABC0-E3E6-233779F3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31" y="1680881"/>
            <a:ext cx="3970851" cy="475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08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803F8D-AFF9-1F45-A599-0C8613F6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0" y="341466"/>
            <a:ext cx="9895951" cy="1033669"/>
          </a:xfrm>
        </p:spPr>
        <p:txBody>
          <a:bodyPr>
            <a:normAutofit/>
          </a:bodyPr>
          <a:lstStyle/>
          <a:p>
            <a:r>
              <a:rPr lang="pt-BR" altLang="pt-BR" i="1" dirty="0">
                <a:solidFill>
                  <a:schemeClr val="bg1"/>
                </a:solidFill>
              </a:rPr>
              <a:t>Conceito e objetivos</a:t>
            </a:r>
            <a:r>
              <a:rPr lang="en-US" i="1" dirty="0">
                <a:solidFill>
                  <a:schemeClr val="bg1"/>
                </a:solidFill>
              </a:rPr>
              <a:t>  das ZPEs</a:t>
            </a:r>
            <a:endParaRPr lang="pt-BR" sz="4000" i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1CEFB6-9DB4-3643-A67B-5534236B2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0" y="1600377"/>
            <a:ext cx="10822199" cy="527450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pt-BR" altLang="pt-BR" sz="3600" dirty="0"/>
          </a:p>
          <a:p>
            <a:pPr>
              <a:buFont typeface="Wingdings" pitchFamily="2" charset="2"/>
              <a:buChar char="§"/>
            </a:pPr>
            <a:r>
              <a:rPr lang="pt-BR" altLang="pt-BR" dirty="0"/>
              <a:t>Condomínio industrial incentivado/alfandegado.</a:t>
            </a:r>
          </a:p>
          <a:p>
            <a:pPr>
              <a:buFont typeface="Wingdings" pitchFamily="2" charset="2"/>
              <a:buChar char="§"/>
            </a:pPr>
            <a:endParaRPr lang="pt-BR" altLang="pt-BR" sz="1600" dirty="0"/>
          </a:p>
          <a:p>
            <a:pPr>
              <a:buFont typeface="Wingdings" pitchFamily="2" charset="2"/>
              <a:buChar char="§"/>
            </a:pPr>
            <a:r>
              <a:rPr lang="pt-BR" altLang="pt-BR" dirty="0"/>
              <a:t>“Pacote” de incentivos: tributários, cambiais e administrativos.</a:t>
            </a:r>
          </a:p>
          <a:p>
            <a:pPr>
              <a:buFont typeface="Wingdings" pitchFamily="2" charset="2"/>
              <a:buChar char="§"/>
            </a:pPr>
            <a:endParaRPr lang="pt-BR" altLang="pt-BR" sz="1600" dirty="0"/>
          </a:p>
          <a:p>
            <a:pPr>
              <a:buFont typeface="Wingdings" pitchFamily="2" charset="2"/>
              <a:buChar char="§"/>
            </a:pPr>
            <a:r>
              <a:rPr lang="pt-BR" altLang="pt-BR" dirty="0"/>
              <a:t>Segurança jurídica (20 anos).</a:t>
            </a:r>
          </a:p>
          <a:p>
            <a:pPr>
              <a:buFont typeface="Wingdings" pitchFamily="2" charset="2"/>
              <a:buChar char="§"/>
            </a:pPr>
            <a:endParaRPr lang="pt-BR" altLang="pt-BR" sz="1600" dirty="0"/>
          </a:p>
          <a:p>
            <a:pPr>
              <a:buFont typeface="Wingdings" pitchFamily="2" charset="2"/>
              <a:buChar char="§"/>
            </a:pPr>
            <a:r>
              <a:rPr lang="pt-BR" altLang="pt-BR" dirty="0"/>
              <a:t>Objetivos: atração/viabilização de investimentos, geração de empregos, desconcentração da base industrial, agregação de valor às exportações, integração nas cadeias globais de valor e desenvolvimento da cultura exportadora.</a:t>
            </a:r>
          </a:p>
        </p:txBody>
      </p:sp>
    </p:spTree>
    <p:extLst>
      <p:ext uri="{BB962C8B-B14F-4D97-AF65-F5344CB8AC3E}">
        <p14:creationId xmlns:p14="http://schemas.microsoft.com/office/powerpoint/2010/main" val="960048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803F8D-AFF9-1F45-A599-0C8613F6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0" y="341466"/>
            <a:ext cx="9895951" cy="1033669"/>
          </a:xfrm>
        </p:spPr>
        <p:txBody>
          <a:bodyPr>
            <a:normAutofit/>
          </a:bodyPr>
          <a:lstStyle/>
          <a:p>
            <a:r>
              <a:rPr lang="pt-BR" altLang="pt-BR" i="1" dirty="0">
                <a:solidFill>
                  <a:schemeClr val="bg1"/>
                </a:solidFill>
              </a:rPr>
              <a:t>Experiência internacional 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1CEFB6-9DB4-3643-A67B-5534236B2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0" y="1583494"/>
            <a:ext cx="10838130" cy="5274506"/>
          </a:xfrm>
        </p:spPr>
        <p:txBody>
          <a:bodyPr anchor="t">
            <a:normAutofit/>
          </a:bodyPr>
          <a:lstStyle/>
          <a:p>
            <a:pPr marL="0" lvl="0" indent="0" algn="just">
              <a:buNone/>
            </a:pPr>
            <a:endParaRPr lang="pt-BR" sz="3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pt-BR" dirty="0">
                <a:solidFill>
                  <a:srgbClr val="000000"/>
                </a:solidFill>
                <a:ea typeface="Times New Roman" panose="02020603050405020304" pitchFamily="18" charset="0"/>
              </a:rPr>
              <a:t>7.000 </a:t>
            </a:r>
            <a:r>
              <a:rPr lang="pt-BR" dirty="0" err="1">
                <a:solidFill>
                  <a:srgbClr val="000000"/>
                </a:solidFill>
                <a:ea typeface="Times New Roman" panose="02020603050405020304" pitchFamily="18" charset="0"/>
              </a:rPr>
              <a:t>SEZs</a:t>
            </a:r>
            <a:r>
              <a:rPr lang="pt-BR" dirty="0">
                <a:solidFill>
                  <a:srgbClr val="000000"/>
                </a:solidFill>
                <a:ea typeface="Times New Roman" panose="02020603050405020304" pitchFamily="18" charset="0"/>
              </a:rPr>
              <a:t>, 150 países (UNCTAD)</a:t>
            </a:r>
            <a:r>
              <a:rPr lang="pt-B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pt-BR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0" lvl="0" indent="0">
              <a:buNone/>
            </a:pPr>
            <a:endParaRPr lang="pt-BR" sz="1600" dirty="0">
              <a:ea typeface="Times New Roman" panose="02020603050405020304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pt-BR" dirty="0">
                <a:solidFill>
                  <a:srgbClr val="000000"/>
                </a:solidFill>
                <a:ea typeface="Times New Roman" panose="02020603050405020304" pitchFamily="18" charset="0"/>
              </a:rPr>
              <a:t>China (2.540), Filipinas (530), Índia (370), Turquia (102), Colômbia (122), Rep. Dominicana (973), </a:t>
            </a:r>
            <a:r>
              <a:rPr lang="pt-BR" dirty="0" err="1">
                <a:solidFill>
                  <a:srgbClr val="000000"/>
                </a:solidFill>
                <a:ea typeface="Times New Roman" panose="02020603050405020304" pitchFamily="18" charset="0"/>
              </a:rPr>
              <a:t>Kênia</a:t>
            </a:r>
            <a:r>
              <a:rPr lang="pt-BR" dirty="0">
                <a:solidFill>
                  <a:srgbClr val="000000"/>
                </a:solidFill>
                <a:ea typeface="Times New Roman" panose="02020603050405020304" pitchFamily="18" charset="0"/>
              </a:rPr>
              <a:t> (61).</a:t>
            </a:r>
          </a:p>
          <a:p>
            <a:pPr marL="0" lvl="0" indent="0">
              <a:buNone/>
            </a:pPr>
            <a:endParaRPr lang="pt-BR" sz="1600" dirty="0">
              <a:effectLst/>
              <a:ea typeface="Times New Roman" panose="02020603050405020304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pt-B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Banco Mundial, UNCTAD, UNIDO apoiam e recomendam </a:t>
            </a:r>
            <a:r>
              <a:rPr lang="pt-BR" dirty="0">
                <a:solidFill>
                  <a:srgbClr val="000000"/>
                </a:solidFill>
                <a:ea typeface="Times New Roman" panose="02020603050405020304" pitchFamily="18" charset="0"/>
              </a:rPr>
              <a:t>o seu uso.</a:t>
            </a:r>
            <a:endParaRPr lang="pt-BR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i="1" dirty="0">
                <a:effectLst/>
              </a:rPr>
              <a:t>“</a:t>
            </a:r>
            <a:r>
              <a:rPr lang="pt-BR" i="1" dirty="0" err="1">
                <a:effectLst/>
              </a:rPr>
              <a:t>I</a:t>
            </a:r>
            <a:r>
              <a:rPr lang="pt-BR" i="1" dirty="0">
                <a:effectLst/>
              </a:rPr>
              <a:t> </a:t>
            </a:r>
            <a:r>
              <a:rPr lang="pt-BR" i="1" dirty="0" err="1">
                <a:effectLst/>
              </a:rPr>
              <a:t>hope</a:t>
            </a:r>
            <a:r>
              <a:rPr lang="pt-BR" i="1" dirty="0">
                <a:effectLst/>
              </a:rPr>
              <a:t> </a:t>
            </a:r>
            <a:r>
              <a:rPr lang="pt-BR" i="1" dirty="0" err="1">
                <a:effectLst/>
              </a:rPr>
              <a:t>that</a:t>
            </a:r>
            <a:r>
              <a:rPr lang="pt-BR" i="1" dirty="0">
                <a:effectLst/>
              </a:rPr>
              <a:t> </a:t>
            </a:r>
            <a:r>
              <a:rPr lang="pt-BR" i="1" dirty="0" err="1">
                <a:effectLst/>
              </a:rPr>
              <a:t>the</a:t>
            </a:r>
            <a:r>
              <a:rPr lang="pt-BR" i="1" dirty="0">
                <a:effectLst/>
              </a:rPr>
              <a:t> </a:t>
            </a:r>
            <a:r>
              <a:rPr lang="pt-BR" i="1" dirty="0" err="1">
                <a:effectLst/>
              </a:rPr>
              <a:t>report</a:t>
            </a:r>
            <a:r>
              <a:rPr lang="pt-BR" i="1" dirty="0">
                <a:effectLst/>
              </a:rPr>
              <a:t> </a:t>
            </a:r>
            <a:r>
              <a:rPr lang="pt-BR" i="1" dirty="0" err="1">
                <a:effectLst/>
              </a:rPr>
              <a:t>will</a:t>
            </a:r>
            <a:r>
              <a:rPr lang="pt-BR" i="1" dirty="0">
                <a:effectLst/>
              </a:rPr>
              <a:t> inspire </a:t>
            </a:r>
            <a:r>
              <a:rPr lang="pt-BR" i="1" dirty="0" err="1">
                <a:effectLst/>
              </a:rPr>
              <a:t>and</a:t>
            </a:r>
            <a:r>
              <a:rPr lang="pt-BR" i="1" dirty="0">
                <a:effectLst/>
              </a:rPr>
              <a:t> </a:t>
            </a:r>
            <a:r>
              <a:rPr lang="pt-BR" i="1" dirty="0" err="1">
                <a:effectLst/>
              </a:rPr>
              <a:t>reinvigorate</a:t>
            </a:r>
            <a:r>
              <a:rPr lang="pt-BR" i="1" dirty="0">
                <a:effectLst/>
              </a:rPr>
              <a:t> </a:t>
            </a:r>
            <a:r>
              <a:rPr lang="pt-BR" i="1" dirty="0" err="1">
                <a:effectLst/>
              </a:rPr>
              <a:t>efforts</a:t>
            </a:r>
            <a:r>
              <a:rPr lang="pt-BR" i="1" dirty="0">
                <a:effectLst/>
              </a:rPr>
              <a:t> </a:t>
            </a:r>
            <a:r>
              <a:rPr lang="pt-BR" i="1" dirty="0" err="1">
                <a:effectLst/>
              </a:rPr>
              <a:t>around</a:t>
            </a:r>
            <a:r>
              <a:rPr lang="pt-BR" i="1" dirty="0">
                <a:effectLst/>
              </a:rPr>
              <a:t> </a:t>
            </a:r>
            <a:r>
              <a:rPr lang="pt-BR" i="1" dirty="0" err="1">
                <a:effectLst/>
              </a:rPr>
              <a:t>the</a:t>
            </a:r>
            <a:r>
              <a:rPr lang="pt-BR" i="1" dirty="0">
                <a:effectLst/>
              </a:rPr>
              <a:t> world </a:t>
            </a:r>
            <a:r>
              <a:rPr lang="pt-BR" i="1" dirty="0" err="1">
                <a:effectLst/>
              </a:rPr>
              <a:t>to</a:t>
            </a:r>
            <a:r>
              <a:rPr lang="pt-BR" i="1" dirty="0">
                <a:effectLst/>
              </a:rPr>
              <a:t> make </a:t>
            </a:r>
            <a:r>
              <a:rPr lang="pt-BR" i="1" dirty="0" err="1">
                <a:effectLst/>
              </a:rPr>
              <a:t>investment</a:t>
            </a:r>
            <a:r>
              <a:rPr lang="pt-BR" i="1" dirty="0">
                <a:effectLst/>
              </a:rPr>
              <a:t> </a:t>
            </a:r>
            <a:r>
              <a:rPr lang="pt-BR" i="1" dirty="0" err="1">
                <a:effectLst/>
              </a:rPr>
              <a:t>work</a:t>
            </a:r>
            <a:r>
              <a:rPr lang="pt-BR" i="1" dirty="0">
                <a:effectLst/>
              </a:rPr>
              <a:t> for </a:t>
            </a:r>
            <a:r>
              <a:rPr lang="pt-BR" i="1" dirty="0" err="1">
                <a:effectLst/>
              </a:rPr>
              <a:t>development</a:t>
            </a:r>
            <a:r>
              <a:rPr lang="pt-BR" i="1" dirty="0">
                <a:effectLst/>
              </a:rPr>
              <a:t> </a:t>
            </a:r>
            <a:r>
              <a:rPr lang="pt-BR" i="1" dirty="0" err="1">
                <a:effectLst/>
              </a:rPr>
              <a:t>through</a:t>
            </a:r>
            <a:r>
              <a:rPr lang="pt-BR" i="1" dirty="0">
                <a:effectLst/>
              </a:rPr>
              <a:t> </a:t>
            </a:r>
            <a:r>
              <a:rPr lang="pt-BR" i="1" dirty="0" err="1">
                <a:effectLst/>
              </a:rPr>
              <a:t>SEZs</a:t>
            </a:r>
            <a:r>
              <a:rPr lang="pt-BR" i="1" dirty="0">
                <a:effectLst/>
              </a:rPr>
              <a:t>. UNCTAD stands </a:t>
            </a:r>
            <a:r>
              <a:rPr lang="pt-BR" i="1" dirty="0" err="1">
                <a:effectLst/>
              </a:rPr>
              <a:t>ready</a:t>
            </a:r>
            <a:r>
              <a:rPr lang="pt-BR" i="1" dirty="0">
                <a:effectLst/>
              </a:rPr>
              <a:t> </a:t>
            </a:r>
            <a:r>
              <a:rPr lang="pt-BR" i="1" dirty="0" err="1">
                <a:effectLst/>
              </a:rPr>
              <a:t>to</a:t>
            </a:r>
            <a:r>
              <a:rPr lang="pt-BR" i="1" dirty="0">
                <a:effectLst/>
              </a:rPr>
              <a:t> </a:t>
            </a:r>
            <a:r>
              <a:rPr lang="pt-BR" i="1" dirty="0" err="1">
                <a:effectLst/>
              </a:rPr>
              <a:t>support</a:t>
            </a:r>
            <a:r>
              <a:rPr lang="pt-BR" i="1" dirty="0">
                <a:effectLst/>
              </a:rPr>
              <a:t> stakeholders in </a:t>
            </a:r>
            <a:r>
              <a:rPr lang="pt-BR" i="1" dirty="0" err="1">
                <a:effectLst/>
              </a:rPr>
              <a:t>this</a:t>
            </a:r>
            <a:r>
              <a:rPr lang="pt-BR" i="1" dirty="0">
                <a:effectLst/>
              </a:rPr>
              <a:t> </a:t>
            </a:r>
            <a:r>
              <a:rPr lang="pt-BR" i="1" dirty="0" err="1">
                <a:effectLst/>
              </a:rPr>
              <a:t>endeavour</a:t>
            </a:r>
            <a:r>
              <a:rPr lang="pt-BR" i="1" dirty="0">
                <a:effectLst/>
              </a:rPr>
              <a:t>”</a:t>
            </a:r>
            <a:r>
              <a:rPr lang="pt-BR" dirty="0">
                <a:effectLst/>
              </a:rPr>
              <a:t>, </a:t>
            </a:r>
            <a:r>
              <a:rPr lang="pt-BR" b="1" dirty="0" err="1">
                <a:effectLst/>
              </a:rPr>
              <a:t>Mukhisa</a:t>
            </a:r>
            <a:r>
              <a:rPr lang="pt-BR" b="1" dirty="0">
                <a:effectLst/>
              </a:rPr>
              <a:t> </a:t>
            </a:r>
            <a:r>
              <a:rPr lang="pt-BR" b="1" dirty="0" err="1">
                <a:effectLst/>
              </a:rPr>
              <a:t>Kituyi</a:t>
            </a:r>
            <a:r>
              <a:rPr lang="pt-BR" b="1" dirty="0">
                <a:effectLst/>
              </a:rPr>
              <a:t>,</a:t>
            </a:r>
            <a:r>
              <a:rPr lang="pt-BR" b="1" dirty="0"/>
              <a:t> </a:t>
            </a:r>
            <a:r>
              <a:rPr lang="pt-BR" b="1" dirty="0" err="1">
                <a:effectLst/>
              </a:rPr>
              <a:t>Secretary</a:t>
            </a:r>
            <a:r>
              <a:rPr lang="pt-BR" b="1" dirty="0">
                <a:effectLst/>
              </a:rPr>
              <a:t>-General </a:t>
            </a:r>
            <a:r>
              <a:rPr lang="pt-BR" b="1" dirty="0" err="1">
                <a:effectLst/>
              </a:rPr>
              <a:t>of</a:t>
            </a:r>
            <a:r>
              <a:rPr lang="pt-BR" b="1" dirty="0">
                <a:effectLst/>
              </a:rPr>
              <a:t> UNCTAD</a:t>
            </a:r>
            <a:r>
              <a:rPr lang="pt-B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</a:t>
            </a:r>
            <a:endParaRPr lang="pt-BR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altLang="pt-BR" sz="2400" dirty="0"/>
          </a:p>
        </p:txBody>
      </p:sp>
    </p:spTree>
    <p:extLst>
      <p:ext uri="{BB962C8B-B14F-4D97-AF65-F5344CB8AC3E}">
        <p14:creationId xmlns:p14="http://schemas.microsoft.com/office/powerpoint/2010/main" val="2578071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536E48EB-7075-B440-8E03-EFEE7FD41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0" y="3067026"/>
            <a:ext cx="5585307" cy="2901974"/>
          </a:xfrm>
        </p:spPr>
        <p:txBody>
          <a:bodyPr anchor="t">
            <a:normAutofit fontScale="77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pt-BR" sz="3600" dirty="0"/>
              <a:t>1970s: vila de pescadores com 30 mil habitantes.</a:t>
            </a:r>
          </a:p>
          <a:p>
            <a:pPr>
              <a:buFont typeface="Wingdings" pitchFamily="2" charset="2"/>
              <a:buChar char="§"/>
            </a:pPr>
            <a:endParaRPr lang="pt-BR" sz="1900" dirty="0"/>
          </a:p>
          <a:p>
            <a:pPr>
              <a:buFont typeface="Wingdings" pitchFamily="2" charset="2"/>
              <a:buChar char="§"/>
            </a:pPr>
            <a:r>
              <a:rPr lang="pt-BR" altLang="pt-BR" sz="3600" dirty="0"/>
              <a:t>2019: 14 milhões de habitantes e PIB de US$390 bilhões.</a:t>
            </a:r>
          </a:p>
          <a:p>
            <a:pPr>
              <a:buFont typeface="Wingdings" pitchFamily="2" charset="2"/>
              <a:buChar char="§"/>
            </a:pPr>
            <a:endParaRPr lang="pt-BR" altLang="pt-BR" sz="1900" dirty="0"/>
          </a:p>
          <a:p>
            <a:pPr>
              <a:buFont typeface="Wingdings" pitchFamily="2" charset="2"/>
              <a:buChar char="§"/>
            </a:pPr>
            <a:r>
              <a:rPr lang="pt-BR" altLang="pt-BR" sz="3600" dirty="0" err="1"/>
              <a:t>Futian</a:t>
            </a:r>
            <a:r>
              <a:rPr lang="pt-BR" altLang="pt-BR" sz="3600" dirty="0"/>
              <a:t> e </a:t>
            </a:r>
            <a:r>
              <a:rPr lang="pt-BR" altLang="pt-BR" sz="3600" dirty="0" err="1"/>
              <a:t>Yantian</a:t>
            </a:r>
            <a:r>
              <a:rPr lang="pt-BR" altLang="pt-BR" sz="3600" dirty="0"/>
              <a:t> Free Trade Zones.</a:t>
            </a:r>
          </a:p>
        </p:txBody>
      </p:sp>
      <p:pic>
        <p:nvPicPr>
          <p:cNvPr id="15" name="Imagem 14" descr="Site&#10;&#10;Descrição gerada automaticamente">
            <a:extLst>
              <a:ext uri="{FF2B5EF4-FFF2-40B4-BE49-F238E27FC236}">
                <a16:creationId xmlns:a16="http://schemas.microsoft.com/office/drawing/2014/main" id="{2E44C721-B12C-8F46-B191-443FFB555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77" y="1798966"/>
            <a:ext cx="6255051" cy="4170034"/>
          </a:xfrm>
          <a:prstGeom prst="rect">
            <a:avLst/>
          </a:prstGeom>
        </p:spPr>
      </p:pic>
      <p:pic>
        <p:nvPicPr>
          <p:cNvPr id="16" name="Imagem 15" descr="Mapa&#10;&#10;Descrição gerada automaticamente">
            <a:extLst>
              <a:ext uri="{FF2B5EF4-FFF2-40B4-BE49-F238E27FC236}">
                <a16:creationId xmlns:a16="http://schemas.microsoft.com/office/drawing/2014/main" id="{48919426-908F-E046-B8AC-B1DE7ED91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0" y="171764"/>
            <a:ext cx="4190201" cy="22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42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EC8DEE25-C085-2441-BA0D-098B88E6F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2" y="2691227"/>
            <a:ext cx="5584021" cy="3272324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pt-BR" dirty="0"/>
              <a:t>1985: 19 empresas.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endParaRPr lang="pt-BR" sz="1600" dirty="0"/>
          </a:p>
          <a:p>
            <a:pPr>
              <a:buFont typeface="Wingdings" pitchFamily="2" charset="2"/>
              <a:buChar char="§"/>
            </a:pPr>
            <a:r>
              <a:rPr lang="pt-BR" dirty="0"/>
              <a:t>1995: mais de 500 empresas.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endParaRPr lang="pt-BR" sz="1600" dirty="0"/>
          </a:p>
          <a:p>
            <a:pPr>
              <a:buFont typeface="Wingdings" pitchFamily="2" charset="2"/>
              <a:buChar char="§"/>
            </a:pPr>
            <a:r>
              <a:rPr lang="pt-BR" dirty="0"/>
              <a:t>Hoje: mais de 10.000 empresas, 135.000 empregos, 23,9% do FDI.</a:t>
            </a:r>
            <a:endParaRPr lang="pt-BR" altLang="pt-BR" dirty="0"/>
          </a:p>
        </p:txBody>
      </p:sp>
      <p:pic>
        <p:nvPicPr>
          <p:cNvPr id="21" name="Imagem 20" descr="Vista aérea de uma cidade&#10;&#10;Descrição gerada automaticamente">
            <a:extLst>
              <a:ext uri="{FF2B5EF4-FFF2-40B4-BE49-F238E27FC236}">
                <a16:creationId xmlns:a16="http://schemas.microsoft.com/office/drawing/2014/main" id="{9D5426B3-1215-DA48-87EC-5C6FD1F4A0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r="9952"/>
          <a:stretch/>
        </p:blipFill>
        <p:spPr>
          <a:xfrm>
            <a:off x="7101967" y="250242"/>
            <a:ext cx="3979855" cy="3612663"/>
          </a:xfrm>
          <a:prstGeom prst="rect">
            <a:avLst/>
          </a:prstGeom>
        </p:spPr>
      </p:pic>
      <p:pic>
        <p:nvPicPr>
          <p:cNvPr id="22" name="Imagem 21" descr="Logotipo&#10;&#10;Descrição gerada automaticamente">
            <a:extLst>
              <a:ext uri="{FF2B5EF4-FFF2-40B4-BE49-F238E27FC236}">
                <a16:creationId xmlns:a16="http://schemas.microsoft.com/office/drawing/2014/main" id="{7C678F85-BB03-7045-B794-85C4851A6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1" y="250242"/>
            <a:ext cx="3124200" cy="1930400"/>
          </a:xfrm>
          <a:prstGeom prst="rect">
            <a:avLst/>
          </a:prstGeom>
        </p:spPr>
      </p:pic>
      <p:pic>
        <p:nvPicPr>
          <p:cNvPr id="4" name="Imagem 3" descr="Sol batendo em uma pista&#10;&#10;Descrição gerada automaticamente com confiança média">
            <a:extLst>
              <a:ext uri="{FF2B5EF4-FFF2-40B4-BE49-F238E27FC236}">
                <a16:creationId xmlns:a16="http://schemas.microsoft.com/office/drawing/2014/main" id="{77C9710D-7B76-0D27-4885-469DAAB16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037" y="3964902"/>
            <a:ext cx="4905716" cy="275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91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1">
            <a:extLst>
              <a:ext uri="{FF2B5EF4-FFF2-40B4-BE49-F238E27FC236}">
                <a16:creationId xmlns:a16="http://schemas.microsoft.com/office/drawing/2014/main" id="{BA56F827-0928-EB47-9943-0357A4A6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89" y="2796674"/>
            <a:ext cx="4846599" cy="3272324"/>
          </a:xfrm>
        </p:spPr>
        <p:txBody>
          <a:bodyPr anchor="t">
            <a:normAutofit fontScale="25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sz="11200" dirty="0"/>
              <a:t>197 FTZs.</a:t>
            </a:r>
          </a:p>
          <a:p>
            <a:pPr>
              <a:buFont typeface="Wingdings" pitchFamily="2" charset="2"/>
              <a:buChar char="§"/>
            </a:pPr>
            <a:endParaRPr lang="en-US" sz="1700" dirty="0"/>
          </a:p>
          <a:p>
            <a:pPr>
              <a:buFont typeface="Wingdings" pitchFamily="2" charset="2"/>
              <a:buChar char="§"/>
            </a:pPr>
            <a:r>
              <a:rPr lang="en-US" sz="11200" dirty="0"/>
              <a:t>3.400 </a:t>
            </a:r>
            <a:r>
              <a:rPr lang="en-US" sz="11200" dirty="0" err="1"/>
              <a:t>empresas</a:t>
            </a:r>
            <a:r>
              <a:rPr lang="en-US" sz="11200" dirty="0"/>
              <a:t>.</a:t>
            </a:r>
          </a:p>
          <a:p>
            <a:pPr>
              <a:buFont typeface="Wingdings" pitchFamily="2" charset="2"/>
              <a:buChar char="§"/>
            </a:pPr>
            <a:endParaRPr lang="en-US" sz="2600" dirty="0"/>
          </a:p>
          <a:p>
            <a:pPr>
              <a:buFont typeface="Wingdings" pitchFamily="2" charset="2"/>
              <a:buChar char="§"/>
            </a:pPr>
            <a:r>
              <a:rPr lang="en-US" sz="11200" dirty="0"/>
              <a:t>500.000 </a:t>
            </a:r>
            <a:r>
              <a:rPr lang="en-US" sz="11200" dirty="0" err="1"/>
              <a:t>empregos</a:t>
            </a:r>
            <a:r>
              <a:rPr lang="en-US" sz="11200" dirty="0"/>
              <a:t>.</a:t>
            </a:r>
          </a:p>
          <a:p>
            <a:pPr>
              <a:buFont typeface="Wingdings" pitchFamily="2" charset="2"/>
              <a:buChar char="§"/>
            </a:pPr>
            <a:endParaRPr lang="en-US" sz="3000" dirty="0"/>
          </a:p>
          <a:p>
            <a:pPr>
              <a:buFont typeface="Wingdings" pitchFamily="2" charset="2"/>
              <a:buChar char="§"/>
            </a:pPr>
            <a:r>
              <a:rPr lang="en-US" sz="11200" dirty="0" err="1"/>
              <a:t>Exportações</a:t>
            </a:r>
            <a:r>
              <a:rPr lang="en-US" sz="11200" dirty="0"/>
              <a:t>: US$162 </a:t>
            </a:r>
            <a:r>
              <a:rPr lang="en-US" sz="11200" dirty="0" err="1"/>
              <a:t>bilhões</a:t>
            </a:r>
            <a:r>
              <a:rPr lang="en-US" sz="11200" dirty="0"/>
              <a:t>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5600" i="1" dirty="0"/>
              <a:t>Annual Report of the Foreign-Trade Zones Board – 2022</a:t>
            </a: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23" name="Imagem 22" descr="Diagrama&#10;&#10;Descrição gerada automaticamente">
            <a:extLst>
              <a:ext uri="{FF2B5EF4-FFF2-40B4-BE49-F238E27FC236}">
                <a16:creationId xmlns:a16="http://schemas.microsoft.com/office/drawing/2014/main" id="{0ECDCCAE-EB48-1643-8687-06DA2E09C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66" y="1107879"/>
            <a:ext cx="7247028" cy="469245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8DA6563-0C1F-C305-152A-3E2379A84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800"/>
            <a:ext cx="3715912" cy="22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6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299563F5-93E8-664A-AEB8-B644AC5C7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54" y="1519304"/>
            <a:ext cx="4164942" cy="3819390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10.000 </a:t>
            </a:r>
            <a:r>
              <a:rPr lang="en-US" dirty="0" err="1"/>
              <a:t>empregos</a:t>
            </a:r>
            <a:r>
              <a:rPr lang="en-US" dirty="0"/>
              <a:t>.</a:t>
            </a:r>
          </a:p>
          <a:p>
            <a:pPr>
              <a:buFont typeface="Wingdings" pitchFamily="2" charset="2"/>
              <a:buChar char="§"/>
            </a:pPr>
            <a:endParaRPr lang="en-US" sz="1600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500 </a:t>
            </a:r>
            <a:r>
              <a:rPr lang="en-US" dirty="0" err="1"/>
              <a:t>empresas</a:t>
            </a:r>
            <a:r>
              <a:rPr lang="en-US" dirty="0"/>
              <a:t>.</a:t>
            </a:r>
          </a:p>
          <a:p>
            <a:pPr>
              <a:buFont typeface="Wingdings" pitchFamily="2" charset="2"/>
              <a:buChar char="§"/>
            </a:pPr>
            <a:endParaRPr lang="en-US" sz="1600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2,5% do PIB do </a:t>
            </a:r>
            <a:r>
              <a:rPr lang="en-US" dirty="0" err="1"/>
              <a:t>Uruguai</a:t>
            </a:r>
            <a:r>
              <a:rPr lang="en-US" dirty="0"/>
              <a:t>.</a:t>
            </a:r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21" name="Espaço Reservado para Conteúdo 4" descr="Estrada com carros&#10;&#10;Descrição gerada automaticamente">
            <a:extLst>
              <a:ext uri="{FF2B5EF4-FFF2-40B4-BE49-F238E27FC236}">
                <a16:creationId xmlns:a16="http://schemas.microsoft.com/office/drawing/2014/main" id="{3F881AB5-1190-A44C-B7DB-078F4DE0AE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1" r="22322"/>
          <a:stretch/>
        </p:blipFill>
        <p:spPr>
          <a:xfrm>
            <a:off x="4649183" y="1519304"/>
            <a:ext cx="4207594" cy="381939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0F7F45A-797F-3D3E-C120-AB4E0434C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610" y="1519304"/>
            <a:ext cx="3819390" cy="381939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B9B6A87-A51C-97BF-8158-6B2A62C35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21" y="570063"/>
            <a:ext cx="4076315" cy="67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58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285A28A4-C79F-044A-9BBC-642EB5AB5BA6}"/>
              </a:ext>
            </a:extLst>
          </p:cNvPr>
          <p:cNvSpPr txBox="1">
            <a:spLocks/>
          </p:cNvSpPr>
          <p:nvPr/>
        </p:nvSpPr>
        <p:spPr>
          <a:xfrm>
            <a:off x="493786" y="2762652"/>
            <a:ext cx="5602214" cy="3272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Mais de 30.000 empregos.</a:t>
            </a:r>
          </a:p>
          <a:p>
            <a:endParaRPr lang="pt-BR" sz="1600" dirty="0"/>
          </a:p>
          <a:p>
            <a:r>
              <a:rPr lang="pt-BR" dirty="0"/>
              <a:t>400 empresas.</a:t>
            </a:r>
          </a:p>
          <a:p>
            <a:endParaRPr lang="pt-BR" sz="1600" dirty="0"/>
          </a:p>
          <a:p>
            <a:r>
              <a:rPr lang="pt-BR" dirty="0"/>
              <a:t>A Colômbia possui 119 ZPEs.</a:t>
            </a:r>
            <a:endParaRPr lang="en-US" dirty="0"/>
          </a:p>
        </p:txBody>
      </p:sp>
      <p:pic>
        <p:nvPicPr>
          <p:cNvPr id="23" name="Imagem 22" descr="Caminhão azul parado na rua&#10;&#10;Descrição gerada automaticamente com confiança média">
            <a:extLst>
              <a:ext uri="{FF2B5EF4-FFF2-40B4-BE49-F238E27FC236}">
                <a16:creationId xmlns:a16="http://schemas.microsoft.com/office/drawing/2014/main" id="{205A4F51-6D75-AD41-8307-0C1EC1F65A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5" r="2362" b="-1"/>
          <a:stretch/>
        </p:blipFill>
        <p:spPr>
          <a:xfrm>
            <a:off x="6096000" y="337137"/>
            <a:ext cx="6096000" cy="2729889"/>
          </a:xfrm>
          <a:prstGeom prst="rect">
            <a:avLst/>
          </a:prstGeom>
        </p:spPr>
      </p:pic>
      <p:pic>
        <p:nvPicPr>
          <p:cNvPr id="24" name="Espaço Reservado para Conteúdo 4" descr="Vista aérea de casas e prédios&#10;&#10;Descrição gerada automaticamente">
            <a:extLst>
              <a:ext uri="{FF2B5EF4-FFF2-40B4-BE49-F238E27FC236}">
                <a16:creationId xmlns:a16="http://schemas.microsoft.com/office/drawing/2014/main" id="{E0665943-262B-B545-AFF4-354BD64FD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6" r="1" b="16967"/>
          <a:stretch/>
        </p:blipFill>
        <p:spPr>
          <a:xfrm>
            <a:off x="6096000" y="3404163"/>
            <a:ext cx="6096000" cy="273065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10EBA96-97BB-0A40-63DF-9B5943ED3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86" y="337137"/>
            <a:ext cx="36703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94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803F8D-AFF9-1F45-A599-0C8613F6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0" y="341466"/>
            <a:ext cx="9895951" cy="1033669"/>
          </a:xfrm>
        </p:spPr>
        <p:txBody>
          <a:bodyPr>
            <a:normAutofit/>
          </a:bodyPr>
          <a:lstStyle/>
          <a:p>
            <a:r>
              <a:rPr lang="pt-BR" altLang="pt-BR" i="1" dirty="0">
                <a:solidFill>
                  <a:schemeClr val="bg1"/>
                </a:solidFill>
              </a:rPr>
              <a:t>ZPEs autorizadas no 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1CEFB6-9DB4-3643-A67B-5534236B2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2" y="1583494"/>
            <a:ext cx="12169976" cy="5274506"/>
          </a:xfrm>
        </p:spPr>
        <p:txBody>
          <a:bodyPr anchor="t">
            <a:normAutofit/>
          </a:bodyPr>
          <a:lstStyle/>
          <a:p>
            <a:pPr marL="0" lvl="0" indent="0" algn="just">
              <a:buNone/>
            </a:pPr>
            <a:endParaRPr lang="pt-BR" sz="3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altLang="pt-BR" sz="2400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84C8B66-B47E-F785-0BC6-2571835AAEA1}"/>
              </a:ext>
            </a:extLst>
          </p:cNvPr>
          <p:cNvSpPr txBox="1">
            <a:spLocks/>
          </p:cNvSpPr>
          <p:nvPr/>
        </p:nvSpPr>
        <p:spPr>
          <a:xfrm>
            <a:off x="146221" y="2418138"/>
            <a:ext cx="2813913" cy="2592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buFont typeface="+mj-lt"/>
              <a:buAutoNum type="arabicPeriod"/>
            </a:pPr>
            <a:r>
              <a:rPr lang="pt-BR" sz="1800" dirty="0"/>
              <a:t>ZPE de Senador Guiomard  (AC)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pt-BR" sz="1800" dirty="0"/>
              <a:t>ZPE do Açu (RJ)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pt-BR" sz="1800" dirty="0"/>
              <a:t>ZPE de Araguaína (TO)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pt-BR" sz="1800" dirty="0"/>
              <a:t>ZPE de Bataguassu (MS)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pt-BR" sz="1800" dirty="0"/>
              <a:t>ZPE de Cáceres (MT)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pt-BR" sz="1800" dirty="0"/>
              <a:t>ZPE de Ilhéus (BA)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976CA42-213A-0072-EC60-69DEE7A4AED8}"/>
              </a:ext>
            </a:extLst>
          </p:cNvPr>
          <p:cNvSpPr txBox="1">
            <a:spLocks/>
          </p:cNvSpPr>
          <p:nvPr/>
        </p:nvSpPr>
        <p:spPr>
          <a:xfrm>
            <a:off x="3173281" y="2418137"/>
            <a:ext cx="3190448" cy="2382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pt-BR" sz="1800" dirty="0"/>
              <a:t>7.   ZPE de Imbituba (SC)</a:t>
            </a:r>
          </a:p>
          <a:p>
            <a:pPr marL="342900" indent="-342900" fontAlgn="base">
              <a:buFont typeface="+mj-lt"/>
              <a:buAutoNum type="arabicPeriod" startAt="8"/>
            </a:pPr>
            <a:r>
              <a:rPr lang="pt-BR" sz="1800" dirty="0"/>
              <a:t>ZPE de Parnaíba (PI)</a:t>
            </a:r>
          </a:p>
          <a:p>
            <a:pPr marL="342900" indent="-342900" fontAlgn="base">
              <a:buFont typeface="+mj-lt"/>
              <a:buAutoNum type="arabicPeriod" startAt="8"/>
            </a:pPr>
            <a:r>
              <a:rPr lang="pt-BR" sz="1800" dirty="0"/>
              <a:t>ZPE de </a:t>
            </a:r>
            <a:r>
              <a:rPr lang="pt-BR" sz="1800" dirty="0" err="1"/>
              <a:t>Pecém</a:t>
            </a:r>
            <a:r>
              <a:rPr lang="pt-BR" sz="1800" dirty="0"/>
              <a:t> (CE)</a:t>
            </a:r>
          </a:p>
          <a:p>
            <a:pPr marL="342900" indent="-342900" fontAlgn="base">
              <a:buFont typeface="+mj-lt"/>
              <a:buAutoNum type="arabicPeriod" startAt="8"/>
            </a:pPr>
            <a:r>
              <a:rPr lang="pt-BR" sz="1800" dirty="0"/>
              <a:t>ZPE de Suape (PE))</a:t>
            </a:r>
          </a:p>
          <a:p>
            <a:pPr marL="342900" indent="-342900" fontAlgn="base">
              <a:buFont typeface="+mj-lt"/>
              <a:buAutoNum type="arabicPeriod" startAt="8"/>
            </a:pPr>
            <a:r>
              <a:rPr lang="pt-BR" sz="1800" dirty="0"/>
              <a:t>ZPE de Uberaba (MG)</a:t>
            </a:r>
          </a:p>
          <a:p>
            <a:pPr marL="342900" indent="-342900" fontAlgn="base">
              <a:buFont typeface="+mj-lt"/>
              <a:buAutoNum type="arabicPeriod" startAt="8"/>
            </a:pPr>
            <a:r>
              <a:rPr lang="pt-BR" sz="1800" dirty="0"/>
              <a:t>ZPE de Aracruz (ES)</a:t>
            </a:r>
          </a:p>
        </p:txBody>
      </p:sp>
      <p:pic>
        <p:nvPicPr>
          <p:cNvPr id="6" name="Imagem 5" descr="Mapa&#10;&#10;Descrição gerada automaticamente">
            <a:extLst>
              <a:ext uri="{FF2B5EF4-FFF2-40B4-BE49-F238E27FC236}">
                <a16:creationId xmlns:a16="http://schemas.microsoft.com/office/drawing/2014/main" id="{B65EDF86-4EDE-704F-C952-06FE1A52B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76" y="2056652"/>
            <a:ext cx="4534741" cy="43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785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766</Words>
  <Application>Microsoft Office PowerPoint</Application>
  <PresentationFormat>Widescreen</PresentationFormat>
  <Paragraphs>147</Paragraphs>
  <Slides>19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Tema do Office</vt:lpstr>
      <vt:lpstr> Regimes Aduaneiros Especiais, ZPEs e Regime de Bens de Capital</vt:lpstr>
      <vt:lpstr>Conceito e objetivos  das ZPEs</vt:lpstr>
      <vt:lpstr>Experiência internacional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ZPEs autorizadas no Brasil</vt:lpstr>
      <vt:lpstr>Apresentação do PowerPoint</vt:lpstr>
      <vt:lpstr>Apresentação do PowerPoint</vt:lpstr>
      <vt:lpstr>Apresentação do PowerPoint</vt:lpstr>
      <vt:lpstr>Características principais do modelo ZPE</vt:lpstr>
      <vt:lpstr>Oportunidades para a neoindustrialização</vt:lpstr>
      <vt:lpstr> Situação atual do programa das ZPEs</vt:lpstr>
      <vt:lpstr> Situação atual do programa das ZPEs</vt:lpstr>
      <vt:lpstr>Emendas ao PLP 68/24: pontos aprovados pela Câmara</vt:lpstr>
      <vt:lpstr>Emendas ao PLP 68/24: pontos do Marco Legal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ZPE Seropédica/RJ</dc:title>
  <dc:creator>Felipe Braga</dc:creator>
  <cp:lastModifiedBy>Juliana Soares Amorim</cp:lastModifiedBy>
  <cp:revision>29</cp:revision>
  <dcterms:created xsi:type="dcterms:W3CDTF">2020-05-11T18:06:59Z</dcterms:created>
  <dcterms:modified xsi:type="dcterms:W3CDTF">2024-09-17T12:03:51Z</dcterms:modified>
</cp:coreProperties>
</file>