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9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9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93.xml" ContentType="application/vnd.openxmlformats-officedocument.presentationml.tags+xml"/>
  <Override PartName="/ppt/notesSlides/notesSlide15.xml" ContentType="application/vnd.openxmlformats-officedocument.presentationml.notesSlide+xml"/>
  <Override PartName="/ppt/tags/tag94.xml" ContentType="application/vnd.openxmlformats-officedocument.presentationml.tags+xml"/>
  <Override PartName="/ppt/charts/chart1.xml" ContentType="application/vnd.openxmlformats-officedocument.drawingml.chart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16.xml" ContentType="application/vnd.openxmlformats-officedocument.presentationml.notesSlide+xml"/>
  <Override PartName="/ppt/tags/tag98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  <p:sldMasterId id="2147483667" r:id="rId2"/>
    <p:sldMasterId id="2147483676" r:id="rId3"/>
    <p:sldMasterId id="2147483727" r:id="rId4"/>
  </p:sldMasterIdLst>
  <p:notesMasterIdLst>
    <p:notesMasterId r:id="rId37"/>
  </p:notesMasterIdLst>
  <p:handoutMasterIdLst>
    <p:handoutMasterId r:id="rId38"/>
  </p:handoutMasterIdLst>
  <p:sldIdLst>
    <p:sldId id="462" r:id="rId5"/>
    <p:sldId id="682" r:id="rId6"/>
    <p:sldId id="683" r:id="rId7"/>
    <p:sldId id="684" r:id="rId8"/>
    <p:sldId id="685" r:id="rId9"/>
    <p:sldId id="680" r:id="rId10"/>
    <p:sldId id="681" r:id="rId11"/>
    <p:sldId id="686" r:id="rId12"/>
    <p:sldId id="692" r:id="rId13"/>
    <p:sldId id="688" r:id="rId14"/>
    <p:sldId id="695" r:id="rId15"/>
    <p:sldId id="696" r:id="rId16"/>
    <p:sldId id="701" r:id="rId17"/>
    <p:sldId id="702" r:id="rId18"/>
    <p:sldId id="703" r:id="rId19"/>
    <p:sldId id="704" r:id="rId20"/>
    <p:sldId id="697" r:id="rId21"/>
    <p:sldId id="707" r:id="rId22"/>
    <p:sldId id="705" r:id="rId23"/>
    <p:sldId id="700" r:id="rId24"/>
    <p:sldId id="698" r:id="rId25"/>
    <p:sldId id="706" r:id="rId26"/>
    <p:sldId id="586" r:id="rId27"/>
    <p:sldId id="445" r:id="rId28"/>
    <p:sldId id="667" r:id="rId29"/>
    <p:sldId id="446" r:id="rId30"/>
    <p:sldId id="447" r:id="rId31"/>
    <p:sldId id="687" r:id="rId32"/>
    <p:sldId id="689" r:id="rId33"/>
    <p:sldId id="691" r:id="rId34"/>
    <p:sldId id="584" r:id="rId35"/>
    <p:sldId id="585" r:id="rId36"/>
  </p:sldIdLst>
  <p:sldSz cx="11949113" cy="6721475"/>
  <p:notesSz cx="6805613" cy="9944100"/>
  <p:custDataLst>
    <p:tags r:id="rId3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7" userDrawn="1">
          <p15:clr>
            <a:srgbClr val="A4A3A4"/>
          </p15:clr>
        </p15:guide>
        <p15:guide id="2" pos="376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39933"/>
    <a:srgbClr val="FF9933"/>
    <a:srgbClr val="0049A6"/>
    <a:srgbClr val="0563BB"/>
    <a:srgbClr val="0354B0"/>
    <a:srgbClr val="0457B5"/>
    <a:srgbClr val="10A2ED"/>
    <a:srgbClr val="087CE3"/>
    <a:srgbClr val="055C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90" autoAdjust="0"/>
    <p:restoredTop sz="96000" autoAdjust="0"/>
  </p:normalViewPr>
  <p:slideViewPr>
    <p:cSldViewPr snapToGrid="0">
      <p:cViewPr>
        <p:scale>
          <a:sx n="67" d="100"/>
          <a:sy n="67" d="100"/>
        </p:scale>
        <p:origin x="668" y="156"/>
      </p:cViewPr>
      <p:guideLst>
        <p:guide orient="horz" pos="2117"/>
        <p:guide pos="37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530" y="102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gs" Target="tags/tag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5.2610598531234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0.222399348336580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0.411319224880557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0.408927834038228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3191772216622961E-3"/>
                  <c:y val="-0.140797117608547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1691109795168618E-16"/>
                  <c:y val="-7.1741725269864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11653</c:v>
                </c:pt>
                <c:pt idx="1">
                  <c:v>288261</c:v>
                </c:pt>
                <c:pt idx="2">
                  <c:v>542627</c:v>
                </c:pt>
                <c:pt idx="3">
                  <c:v>538559</c:v>
                </c:pt>
                <c:pt idx="4">
                  <c:v>87715</c:v>
                </c:pt>
                <c:pt idx="5">
                  <c:v>22905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638424384"/>
        <c:axId val="1638423840"/>
      </c:barChart>
      <c:catAx>
        <c:axId val="163842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pt-BR"/>
          </a:p>
        </c:txPr>
        <c:crossAx val="1638423840"/>
        <c:crosses val="autoZero"/>
        <c:auto val="1"/>
        <c:lblAlgn val="ctr"/>
        <c:lblOffset val="100"/>
        <c:noMultiLvlLbl val="0"/>
      </c:catAx>
      <c:valAx>
        <c:axId val="16384238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384243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51A17F-31BC-448E-9F58-7B7208C6CEA5}" type="doc">
      <dgm:prSet loTypeId="urn:microsoft.com/office/officeart/2005/8/layout/pyramid1" loCatId="pyramid" qsTypeId="urn:microsoft.com/office/officeart/2005/8/quickstyle/simple1" qsCatId="simple" csTypeId="urn:microsoft.com/office/officeart/2005/8/colors/colorful4" csCatId="colorful" phldr="1"/>
      <dgm:spPr/>
    </dgm:pt>
    <dgm:pt modelId="{36A99AAA-2038-440E-856E-487CF80B23FB}">
      <dgm:prSet phldrT="[Texto]" custT="1"/>
      <dgm:spPr/>
      <dgm:t>
        <a:bodyPr/>
        <a:lstStyle/>
        <a:p>
          <a:endParaRPr lang="pt-BR" sz="1800" b="0" i="0" u="none" dirty="0" smtClean="0">
            <a:solidFill>
              <a:schemeClr val="bg1"/>
            </a:solidFill>
          </a:endParaRPr>
        </a:p>
        <a:p>
          <a:r>
            <a:rPr lang="pt-BR" sz="1800" b="0" i="0" u="none" dirty="0" smtClean="0">
              <a:solidFill>
                <a:schemeClr val="bg1"/>
              </a:solidFill>
            </a:rPr>
            <a:t> 1.010.142 </a:t>
          </a:r>
        </a:p>
      </dgm:t>
    </dgm:pt>
    <dgm:pt modelId="{4193E7A5-2504-4C09-9C05-D5008AE1566F}" type="parTrans" cxnId="{4B733F06-2DE2-4DF3-BEFE-5E409ADD3D78}">
      <dgm:prSet/>
      <dgm:spPr/>
      <dgm:t>
        <a:bodyPr/>
        <a:lstStyle/>
        <a:p>
          <a:endParaRPr lang="pt-BR" sz="1050"/>
        </a:p>
      </dgm:t>
    </dgm:pt>
    <dgm:pt modelId="{26D2F59B-1B6E-4861-83C9-955326ED9E21}" type="sibTrans" cxnId="{4B733F06-2DE2-4DF3-BEFE-5E409ADD3D78}">
      <dgm:prSet/>
      <dgm:spPr/>
      <dgm:t>
        <a:bodyPr/>
        <a:lstStyle/>
        <a:p>
          <a:endParaRPr lang="pt-BR" sz="1050"/>
        </a:p>
      </dgm:t>
    </dgm:pt>
    <dgm:pt modelId="{1A09EE69-98A7-4750-B884-A22E4C364011}">
      <dgm:prSet phldrT="[Texto]" custT="1"/>
      <dgm:spPr/>
      <dgm:t>
        <a:bodyPr/>
        <a:lstStyle/>
        <a:p>
          <a:r>
            <a:rPr lang="pt-BR" sz="2000" b="1" i="0" u="none" dirty="0" smtClean="0"/>
            <a:t>1.731.538</a:t>
          </a:r>
          <a:r>
            <a:rPr lang="pt-BR" sz="2000" b="0" i="0" u="none" dirty="0" smtClean="0"/>
            <a:t> </a:t>
          </a:r>
          <a:endParaRPr lang="pt-BR" sz="2000" b="1" dirty="0"/>
        </a:p>
      </dgm:t>
    </dgm:pt>
    <dgm:pt modelId="{69593F1B-6EF2-413B-A3FD-5E56378DEB0A}" type="parTrans" cxnId="{421BABBD-8AED-4E09-A873-D6C882303C2C}">
      <dgm:prSet/>
      <dgm:spPr/>
      <dgm:t>
        <a:bodyPr/>
        <a:lstStyle/>
        <a:p>
          <a:endParaRPr lang="pt-BR" sz="1050"/>
        </a:p>
      </dgm:t>
    </dgm:pt>
    <dgm:pt modelId="{3EF2CC41-6C71-438F-90D2-BDC34E8B290E}" type="sibTrans" cxnId="{421BABBD-8AED-4E09-A873-D6C882303C2C}">
      <dgm:prSet/>
      <dgm:spPr/>
      <dgm:t>
        <a:bodyPr/>
        <a:lstStyle/>
        <a:p>
          <a:endParaRPr lang="pt-BR" sz="1050"/>
        </a:p>
      </dgm:t>
    </dgm:pt>
    <dgm:pt modelId="{8F05D7BD-4311-4E79-A138-A70C698EF73A}">
      <dgm:prSet phldrT="[Texto]" custT="1"/>
      <dgm:spPr/>
      <dgm:t>
        <a:bodyPr/>
        <a:lstStyle/>
        <a:p>
          <a:r>
            <a:rPr lang="pt-BR" sz="2000" b="1" i="0" u="none" dirty="0" smtClean="0"/>
            <a:t>6.068.862</a:t>
          </a:r>
        </a:p>
      </dgm:t>
    </dgm:pt>
    <dgm:pt modelId="{265F3EAD-E2B1-4EDC-8CBF-90FFAE78A60B}" type="parTrans" cxnId="{03CBA6B8-9512-4943-82C8-EB7B8D3F90DA}">
      <dgm:prSet/>
      <dgm:spPr/>
      <dgm:t>
        <a:bodyPr/>
        <a:lstStyle/>
        <a:p>
          <a:endParaRPr lang="pt-BR" sz="1050"/>
        </a:p>
      </dgm:t>
    </dgm:pt>
    <dgm:pt modelId="{EE7821E2-D52D-4537-8E86-0FE3137AA024}" type="sibTrans" cxnId="{03CBA6B8-9512-4943-82C8-EB7B8D3F90DA}">
      <dgm:prSet/>
      <dgm:spPr/>
      <dgm:t>
        <a:bodyPr/>
        <a:lstStyle/>
        <a:p>
          <a:endParaRPr lang="pt-BR" sz="1050"/>
        </a:p>
      </dgm:t>
    </dgm:pt>
    <dgm:pt modelId="{C2A7E422-DD5A-4EDD-9FF1-4897CD43C91B}" type="pres">
      <dgm:prSet presAssocID="{6751A17F-31BC-448E-9F58-7B7208C6CEA5}" presName="Name0" presStyleCnt="0">
        <dgm:presLayoutVars>
          <dgm:dir/>
          <dgm:animLvl val="lvl"/>
          <dgm:resizeHandles val="exact"/>
        </dgm:presLayoutVars>
      </dgm:prSet>
      <dgm:spPr/>
    </dgm:pt>
    <dgm:pt modelId="{7BBF37D2-A325-4251-9EE7-698D7BEC33D0}" type="pres">
      <dgm:prSet presAssocID="{36A99AAA-2038-440E-856E-487CF80B23FB}" presName="Name8" presStyleCnt="0"/>
      <dgm:spPr/>
    </dgm:pt>
    <dgm:pt modelId="{3C0CF99B-0E43-4A34-A0D1-DF9D63A0915C}" type="pres">
      <dgm:prSet presAssocID="{36A99AAA-2038-440E-856E-487CF80B23FB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AD7BD5-2F52-4E82-BFB4-648158866C95}" type="pres">
      <dgm:prSet presAssocID="{36A99AAA-2038-440E-856E-487CF80B23F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2EC3BB-8247-4328-96A6-A6E62989269D}" type="pres">
      <dgm:prSet presAssocID="{1A09EE69-98A7-4750-B884-A22E4C364011}" presName="Name8" presStyleCnt="0"/>
      <dgm:spPr/>
    </dgm:pt>
    <dgm:pt modelId="{0D35E71D-7A0A-48BB-A4E4-B33290B40FC1}" type="pres">
      <dgm:prSet presAssocID="{1A09EE69-98A7-4750-B884-A22E4C364011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7E2990-B363-4B56-AA09-E5AECF2FC032}" type="pres">
      <dgm:prSet presAssocID="{1A09EE69-98A7-4750-B884-A22E4C36401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3EC9A9-FD30-4A9E-BEA7-84B843D1303D}" type="pres">
      <dgm:prSet presAssocID="{8F05D7BD-4311-4E79-A138-A70C698EF73A}" presName="Name8" presStyleCnt="0"/>
      <dgm:spPr/>
    </dgm:pt>
    <dgm:pt modelId="{0F5CA5ED-BF9E-46E3-9747-E1E36C8BCAEC}" type="pres">
      <dgm:prSet presAssocID="{8F05D7BD-4311-4E79-A138-A70C698EF73A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9A7676-7292-4DEA-A630-62375681147A}" type="pres">
      <dgm:prSet presAssocID="{8F05D7BD-4311-4E79-A138-A70C698EF73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B22DE52-D75A-4583-82F6-62402471B009}" type="presOf" srcId="{36A99AAA-2038-440E-856E-487CF80B23FB}" destId="{3C0CF99B-0E43-4A34-A0D1-DF9D63A0915C}" srcOrd="0" destOrd="0" presId="urn:microsoft.com/office/officeart/2005/8/layout/pyramid1"/>
    <dgm:cxn modelId="{9D1D9979-D03D-4929-9172-4DE5E599C200}" type="presOf" srcId="{6751A17F-31BC-448E-9F58-7B7208C6CEA5}" destId="{C2A7E422-DD5A-4EDD-9FF1-4897CD43C91B}" srcOrd="0" destOrd="0" presId="urn:microsoft.com/office/officeart/2005/8/layout/pyramid1"/>
    <dgm:cxn modelId="{B0F2D20F-68F3-4CC3-BD8F-A136A5D6028F}" type="presOf" srcId="{36A99AAA-2038-440E-856E-487CF80B23FB}" destId="{D4AD7BD5-2F52-4E82-BFB4-648158866C95}" srcOrd="1" destOrd="0" presId="urn:microsoft.com/office/officeart/2005/8/layout/pyramid1"/>
    <dgm:cxn modelId="{818FC43B-8EF5-470B-9EE6-1693A02046EC}" type="presOf" srcId="{1A09EE69-98A7-4750-B884-A22E4C364011}" destId="{0D35E71D-7A0A-48BB-A4E4-B33290B40FC1}" srcOrd="0" destOrd="0" presId="urn:microsoft.com/office/officeart/2005/8/layout/pyramid1"/>
    <dgm:cxn modelId="{421BABBD-8AED-4E09-A873-D6C882303C2C}" srcId="{6751A17F-31BC-448E-9F58-7B7208C6CEA5}" destId="{1A09EE69-98A7-4750-B884-A22E4C364011}" srcOrd="1" destOrd="0" parTransId="{69593F1B-6EF2-413B-A3FD-5E56378DEB0A}" sibTransId="{3EF2CC41-6C71-438F-90D2-BDC34E8B290E}"/>
    <dgm:cxn modelId="{487FB8FC-81BC-4B80-ABCB-643C309DA6AC}" type="presOf" srcId="{8F05D7BD-4311-4E79-A138-A70C698EF73A}" destId="{669A7676-7292-4DEA-A630-62375681147A}" srcOrd="1" destOrd="0" presId="urn:microsoft.com/office/officeart/2005/8/layout/pyramid1"/>
    <dgm:cxn modelId="{A46F0C9C-AB35-4D29-A7FD-C52B6D86D163}" type="presOf" srcId="{8F05D7BD-4311-4E79-A138-A70C698EF73A}" destId="{0F5CA5ED-BF9E-46E3-9747-E1E36C8BCAEC}" srcOrd="0" destOrd="0" presId="urn:microsoft.com/office/officeart/2005/8/layout/pyramid1"/>
    <dgm:cxn modelId="{03CBA6B8-9512-4943-82C8-EB7B8D3F90DA}" srcId="{6751A17F-31BC-448E-9F58-7B7208C6CEA5}" destId="{8F05D7BD-4311-4E79-A138-A70C698EF73A}" srcOrd="2" destOrd="0" parTransId="{265F3EAD-E2B1-4EDC-8CBF-90FFAE78A60B}" sibTransId="{EE7821E2-D52D-4537-8E86-0FE3137AA024}"/>
    <dgm:cxn modelId="{4B733F06-2DE2-4DF3-BEFE-5E409ADD3D78}" srcId="{6751A17F-31BC-448E-9F58-7B7208C6CEA5}" destId="{36A99AAA-2038-440E-856E-487CF80B23FB}" srcOrd="0" destOrd="0" parTransId="{4193E7A5-2504-4C09-9C05-D5008AE1566F}" sibTransId="{26D2F59B-1B6E-4861-83C9-955326ED9E21}"/>
    <dgm:cxn modelId="{B405E9D0-AAA3-4468-8AB0-77BE63FD613B}" type="presOf" srcId="{1A09EE69-98A7-4750-B884-A22E4C364011}" destId="{EA7E2990-B363-4B56-AA09-E5AECF2FC032}" srcOrd="1" destOrd="0" presId="urn:microsoft.com/office/officeart/2005/8/layout/pyramid1"/>
    <dgm:cxn modelId="{8C68DAFB-0435-4C9A-9078-67C6A4658559}" type="presParOf" srcId="{C2A7E422-DD5A-4EDD-9FF1-4897CD43C91B}" destId="{7BBF37D2-A325-4251-9EE7-698D7BEC33D0}" srcOrd="0" destOrd="0" presId="urn:microsoft.com/office/officeart/2005/8/layout/pyramid1"/>
    <dgm:cxn modelId="{DB1D2B40-C45E-4FF1-844E-D585BE792F56}" type="presParOf" srcId="{7BBF37D2-A325-4251-9EE7-698D7BEC33D0}" destId="{3C0CF99B-0E43-4A34-A0D1-DF9D63A0915C}" srcOrd="0" destOrd="0" presId="urn:microsoft.com/office/officeart/2005/8/layout/pyramid1"/>
    <dgm:cxn modelId="{D4B8C646-EB99-4B9D-8812-C875F6AFA217}" type="presParOf" srcId="{7BBF37D2-A325-4251-9EE7-698D7BEC33D0}" destId="{D4AD7BD5-2F52-4E82-BFB4-648158866C95}" srcOrd="1" destOrd="0" presId="urn:microsoft.com/office/officeart/2005/8/layout/pyramid1"/>
    <dgm:cxn modelId="{A83EDC36-B7D5-45ED-96F6-BE8D282CB6F0}" type="presParOf" srcId="{C2A7E422-DD5A-4EDD-9FF1-4897CD43C91B}" destId="{2D2EC3BB-8247-4328-96A6-A6E62989269D}" srcOrd="1" destOrd="0" presId="urn:microsoft.com/office/officeart/2005/8/layout/pyramid1"/>
    <dgm:cxn modelId="{6593D2D7-AB4F-46F1-A9FE-96FE1E75946E}" type="presParOf" srcId="{2D2EC3BB-8247-4328-96A6-A6E62989269D}" destId="{0D35E71D-7A0A-48BB-A4E4-B33290B40FC1}" srcOrd="0" destOrd="0" presId="urn:microsoft.com/office/officeart/2005/8/layout/pyramid1"/>
    <dgm:cxn modelId="{3B8B520C-B5D1-40EC-BF4F-B122E8FDFF2C}" type="presParOf" srcId="{2D2EC3BB-8247-4328-96A6-A6E62989269D}" destId="{EA7E2990-B363-4B56-AA09-E5AECF2FC032}" srcOrd="1" destOrd="0" presId="urn:microsoft.com/office/officeart/2005/8/layout/pyramid1"/>
    <dgm:cxn modelId="{F7E1AB7A-4AD8-49EF-822F-D9FEDDDFF464}" type="presParOf" srcId="{C2A7E422-DD5A-4EDD-9FF1-4897CD43C91B}" destId="{AD3EC9A9-FD30-4A9E-BEA7-84B843D1303D}" srcOrd="2" destOrd="0" presId="urn:microsoft.com/office/officeart/2005/8/layout/pyramid1"/>
    <dgm:cxn modelId="{44D6960C-C1C4-453F-A285-8098BB16D1FA}" type="presParOf" srcId="{AD3EC9A9-FD30-4A9E-BEA7-84B843D1303D}" destId="{0F5CA5ED-BF9E-46E3-9747-E1E36C8BCAEC}" srcOrd="0" destOrd="0" presId="urn:microsoft.com/office/officeart/2005/8/layout/pyramid1"/>
    <dgm:cxn modelId="{898A5DC6-3708-4E26-9E9B-2D1EDBF7DD0F}" type="presParOf" srcId="{AD3EC9A9-FD30-4A9E-BEA7-84B843D1303D}" destId="{669A7676-7292-4DEA-A630-62375681147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CF99B-0E43-4A34-A0D1-DF9D63A0915C}">
      <dsp:nvSpPr>
        <dsp:cNvPr id="0" name=""/>
        <dsp:cNvSpPr/>
      </dsp:nvSpPr>
      <dsp:spPr>
        <a:xfrm>
          <a:off x="1980506" y="0"/>
          <a:ext cx="1980506" cy="1191152"/>
        </a:xfrm>
        <a:prstGeom prst="trapezoid">
          <a:avLst>
            <a:gd name="adj" fmla="val 8313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0" i="0" u="none" kern="1200" dirty="0" smtClean="0">
            <a:solidFill>
              <a:schemeClr val="bg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0" i="0" u="none" kern="1200" dirty="0" smtClean="0">
              <a:solidFill>
                <a:schemeClr val="bg1"/>
              </a:solidFill>
            </a:rPr>
            <a:t> 1.010.142 </a:t>
          </a:r>
        </a:p>
      </dsp:txBody>
      <dsp:txXfrm>
        <a:off x="1980506" y="0"/>
        <a:ext cx="1980506" cy="1191152"/>
      </dsp:txXfrm>
    </dsp:sp>
    <dsp:sp modelId="{0D35E71D-7A0A-48BB-A4E4-B33290B40FC1}">
      <dsp:nvSpPr>
        <dsp:cNvPr id="0" name=""/>
        <dsp:cNvSpPr/>
      </dsp:nvSpPr>
      <dsp:spPr>
        <a:xfrm>
          <a:off x="990253" y="1191152"/>
          <a:ext cx="3961012" cy="1191152"/>
        </a:xfrm>
        <a:prstGeom prst="trapezoid">
          <a:avLst>
            <a:gd name="adj" fmla="val 83134"/>
          </a:avLst>
        </a:prstGeom>
        <a:solidFill>
          <a:schemeClr val="accent4">
            <a:hueOff val="-5076023"/>
            <a:satOff val="0"/>
            <a:lumOff val="155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i="0" u="none" kern="1200" dirty="0" smtClean="0"/>
            <a:t>1.731.538</a:t>
          </a:r>
          <a:r>
            <a:rPr lang="pt-BR" sz="2000" b="0" i="0" u="none" kern="1200" dirty="0" smtClean="0"/>
            <a:t> </a:t>
          </a:r>
          <a:endParaRPr lang="pt-BR" sz="2000" b="1" kern="1200" dirty="0"/>
        </a:p>
      </dsp:txBody>
      <dsp:txXfrm>
        <a:off x="1683430" y="1191152"/>
        <a:ext cx="2574658" cy="1191152"/>
      </dsp:txXfrm>
    </dsp:sp>
    <dsp:sp modelId="{0F5CA5ED-BF9E-46E3-9747-E1E36C8BCAEC}">
      <dsp:nvSpPr>
        <dsp:cNvPr id="0" name=""/>
        <dsp:cNvSpPr/>
      </dsp:nvSpPr>
      <dsp:spPr>
        <a:xfrm>
          <a:off x="0" y="2382304"/>
          <a:ext cx="5941519" cy="1191152"/>
        </a:xfrm>
        <a:prstGeom prst="trapezoid">
          <a:avLst>
            <a:gd name="adj" fmla="val 83134"/>
          </a:avLst>
        </a:prstGeom>
        <a:solidFill>
          <a:schemeClr val="accent4">
            <a:hueOff val="-10152047"/>
            <a:satOff val="0"/>
            <a:lumOff val="3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i="0" u="none" kern="1200" dirty="0" smtClean="0"/>
            <a:t>6.068.862</a:t>
          </a:r>
        </a:p>
      </dsp:txBody>
      <dsp:txXfrm>
        <a:off x="1039765" y="2382304"/>
        <a:ext cx="3861987" cy="1191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8438" y="534988"/>
            <a:ext cx="6456362" cy="3632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51113" y="5343362"/>
            <a:ext cx="5799510" cy="122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73467" y="9562711"/>
            <a:ext cx="539898" cy="18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3C3A632B-FBDE-46D4-BF6F-6D14421E634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613300" y="111150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7475" indent="-115888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0038" indent="-180975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7038" indent="-125413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42925" indent="-114300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A632B-FBDE-46D4-BF6F-6D14421E634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Slide Image Placeholder 8"/>
          <p:cNvSpPr>
            <a:spLocks noGrp="1" noRot="1" noChangeAspect="1"/>
          </p:cNvSpPr>
          <p:nvPr>
            <p:ph type="sldImg"/>
          </p:nvPr>
        </p:nvSpPr>
        <p:spPr>
          <a:xfrm>
            <a:off x="196850" y="533400"/>
            <a:ext cx="6459538" cy="3633788"/>
          </a:xfrm>
        </p:spPr>
      </p:sp>
      <p:sp>
        <p:nvSpPr>
          <p:cNvPr id="10" name="Notes Placeholder 9"/>
          <p:cNvSpPr>
            <a:spLocks noGrp="1"/>
          </p:cNvSpPr>
          <p:nvPr>
            <p:ph type="body" idx="1"/>
          </p:nvPr>
        </p:nvSpPr>
        <p:spPr>
          <a:xfrm>
            <a:off x="551113" y="5343362"/>
            <a:ext cx="5799510" cy="24622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16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0278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7879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94519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3170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A632B-FBDE-46D4-BF6F-6D14421E6342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Image Placeholder 8"/>
          <p:cNvSpPr>
            <a:spLocks noGrp="1" noRot="1" noChangeAspect="1"/>
          </p:cNvSpPr>
          <p:nvPr>
            <p:ph type="sldImg"/>
          </p:nvPr>
        </p:nvSpPr>
        <p:spPr>
          <a:xfrm>
            <a:off x="196850" y="533400"/>
            <a:ext cx="6459538" cy="3633788"/>
          </a:xfrm>
        </p:spPr>
      </p:sp>
      <p:sp>
        <p:nvSpPr>
          <p:cNvPr id="10" name="Notes Placeholder 9"/>
          <p:cNvSpPr>
            <a:spLocks noGrp="1"/>
          </p:cNvSpPr>
          <p:nvPr>
            <p:ph type="body" idx="1"/>
          </p:nvPr>
        </p:nvSpPr>
        <p:spPr>
          <a:xfrm>
            <a:off x="551113" y="5343362"/>
            <a:ext cx="5799510" cy="24622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717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3A632B-FBDE-46D4-BF6F-6D14421E6342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727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3A632B-FBDE-46D4-BF6F-6D14421E6342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2339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6303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22AE1-CB11-45C0-A7D0-2F787605B7EE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695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084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872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1602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22AE1-CB11-45C0-A7D0-2F787605B7E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002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Com esse objetivo</a:t>
            </a:r>
            <a:r>
              <a:rPr lang="pt-BR" baseline="0" dirty="0"/>
              <a:t> foi criado o Mapa do Trabalho, visando a</a:t>
            </a:r>
            <a:r>
              <a:rPr lang="pt-BR" dirty="0"/>
              <a:t> auxiliar o SENAI Nacional e os Departamentos Regionais no planejamento da</a:t>
            </a:r>
            <a:r>
              <a:rPr lang="pt-BR" baseline="0" dirty="0"/>
              <a:t> sua oferta de educação profissional</a:t>
            </a:r>
            <a:r>
              <a:rPr lang="pt-BR" dirty="0"/>
              <a:t>... Auxiliando nas decisões de</a:t>
            </a:r>
            <a:r>
              <a:rPr lang="pt-BR" baseline="0" dirty="0"/>
              <a:t> </a:t>
            </a:r>
            <a:r>
              <a:rPr lang="pt-BR" b="1" dirty="0">
                <a:solidFill>
                  <a:srgbClr val="58585A"/>
                </a:solidFill>
                <a:latin typeface="Century Gothic" pitchFamily="34" charset="0"/>
              </a:rPr>
              <a:t>abrir, expandir ou descontinuar cursos e definir estratégias mais flexíveis de atendimento à demanda por educação profissional e tecnológica.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/>
              <a:t>Então, vamos à ele: Mapa do Trabalho 2017-2020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22AE1-CB11-45C0-A7D0-2F787605B7E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861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976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708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8731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8.bin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.png"/><Relationship Id="rId2" Type="http://schemas.openxmlformats.org/officeDocument/2006/relationships/tags" Target="../tags/tag5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032106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6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0" descr="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949114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c id" hidden="1"/>
          <p:cNvSpPr txBox="1">
            <a:spLocks noChangeArrowheads="1"/>
          </p:cNvSpPr>
          <p:nvPr userDrawn="1"/>
        </p:nvSpPr>
        <p:spPr bwMode="auto">
          <a:xfrm>
            <a:off x="11364895" y="36514"/>
            <a:ext cx="393717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1">
              <a:defRPr lang="x-none"/>
            </a:pPr>
            <a:endParaRPr lang="x-none" sz="1067" baseline="0" noProof="0" dirty="0" smtClean="0">
              <a:solidFill>
                <a:srgbClr val="482A06"/>
              </a:solidFill>
              <a:latin typeface="+mn-lt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 bwMode="gray">
          <a:xfrm>
            <a:off x="2349574" y="2268006"/>
            <a:ext cx="9409037" cy="769441"/>
          </a:xfrm>
          <a:prstGeom prst="rect">
            <a:avLst/>
          </a:prstGeom>
        </p:spPr>
        <p:txBody>
          <a:bodyPr anchor="ctr"/>
          <a:lstStyle>
            <a:lvl1pPr>
              <a:defRPr lang="x-none" sz="50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 smtClean="0"/>
              <a:t>Click to edit Master title style</a:t>
            </a:r>
            <a:endParaRPr lang="x-none" noProof="0" dirty="0" smtClean="0"/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 bwMode="gray">
          <a:xfrm>
            <a:off x="2349574" y="3691865"/>
            <a:ext cx="8309252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x-none" sz="1400" cap="all" baseline="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 smtClean="0"/>
              <a:t>Click to edit Master subtitle style</a:t>
            </a:r>
            <a:endParaRPr lang="x-none" noProof="0" dirty="0" smtClean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2327804" y="4019571"/>
            <a:ext cx="83092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1">
              <a:defRPr lang="x-none"/>
            </a:pPr>
            <a:r>
              <a:rPr lang="x-none" sz="1400" baseline="0" noProof="0" dirty="0" smtClean="0">
                <a:solidFill>
                  <a:schemeClr val="bg1"/>
                </a:solidFill>
                <a:latin typeface="+mn-lt"/>
              </a:rPr>
              <a:t>Document type | Date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6" y="2105039"/>
            <a:ext cx="2136775" cy="1095375"/>
            <a:chOff x="6" y="2105039"/>
            <a:chExt cx="2136775" cy="1095375"/>
          </a:xfrm>
        </p:grpSpPr>
        <p:sp>
          <p:nvSpPr>
            <p:cNvPr id="15" name="Rectangle 9"/>
            <p:cNvSpPr/>
            <p:nvPr userDrawn="1"/>
          </p:nvSpPr>
          <p:spPr>
            <a:xfrm>
              <a:off x="6" y="2105039"/>
              <a:ext cx="2136775" cy="10953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6" name="Triângulo isósceles 9"/>
            <p:cNvSpPr/>
            <p:nvPr userDrawn="1"/>
          </p:nvSpPr>
          <p:spPr>
            <a:xfrm rot="5400000">
              <a:off x="788287" y="2358437"/>
              <a:ext cx="630621" cy="588579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780319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96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0" descr="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949114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c id" hidden="1"/>
          <p:cNvSpPr txBox="1">
            <a:spLocks noChangeArrowheads="1"/>
          </p:cNvSpPr>
          <p:nvPr userDrawn="1"/>
        </p:nvSpPr>
        <p:spPr bwMode="auto">
          <a:xfrm>
            <a:off x="11364895" y="36514"/>
            <a:ext cx="393717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hangingPunct="1">
              <a:defRPr lang="x-none"/>
            </a:pPr>
            <a:endParaRPr sz="1067" dirty="0" smtClean="0">
              <a:solidFill>
                <a:srgbClr val="482A06"/>
              </a:solidFill>
              <a:latin typeface="Arial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 bwMode="gray">
          <a:xfrm>
            <a:off x="2349574" y="2268006"/>
            <a:ext cx="9409037" cy="769441"/>
          </a:xfrm>
          <a:prstGeom prst="rect">
            <a:avLst/>
          </a:prstGeom>
        </p:spPr>
        <p:txBody>
          <a:bodyPr anchor="ctr"/>
          <a:lstStyle>
            <a:lvl1pPr>
              <a:defRPr lang="x-none" sz="50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 smtClean="0"/>
              <a:t>Click to edit Master title style</a:t>
            </a:r>
            <a:endParaRPr lang="x-none" noProof="0" dirty="0" smtClean="0"/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 bwMode="gray">
          <a:xfrm>
            <a:off x="2349574" y="3691865"/>
            <a:ext cx="8309252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x-none" sz="1400" cap="all" baseline="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 smtClean="0"/>
              <a:t>Click to edit Master subtitle style</a:t>
            </a:r>
            <a:endParaRPr lang="x-none" noProof="0" dirty="0" smtClean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2327804" y="4019571"/>
            <a:ext cx="83092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hangingPunct="1">
              <a:defRPr lang="x-none"/>
            </a:pPr>
            <a:r>
              <a:rPr sz="1400" dirty="0" smtClean="0">
                <a:solidFill>
                  <a:srgbClr val="FFFFFF"/>
                </a:solidFill>
                <a:latin typeface="Arial"/>
              </a:rPr>
              <a:t>Document type | Date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6" y="2105039"/>
            <a:ext cx="2136775" cy="1095375"/>
            <a:chOff x="6" y="2105039"/>
            <a:chExt cx="2136775" cy="1095375"/>
          </a:xfrm>
        </p:grpSpPr>
        <p:sp>
          <p:nvSpPr>
            <p:cNvPr id="15" name="Rectangle 9"/>
            <p:cNvSpPr/>
            <p:nvPr userDrawn="1"/>
          </p:nvSpPr>
          <p:spPr>
            <a:xfrm>
              <a:off x="6" y="2105039"/>
              <a:ext cx="2136775" cy="10953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6" name="Triângulo isósceles 9"/>
            <p:cNvSpPr/>
            <p:nvPr userDrawn="1"/>
          </p:nvSpPr>
          <p:spPr>
            <a:xfrm rot="5400000">
              <a:off x="788287" y="2358437"/>
              <a:ext cx="630621" cy="588579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5869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x-none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11419923" y="650827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fld id="{42C328C1-A84F-4A39-A664-DBA00541A8C6}" type="slidenum">
              <a:rPr sz="800" smtClean="0">
                <a:solidFill>
                  <a:srgbClr val="FFFFFF"/>
                </a:solidFill>
              </a:rPr>
              <a:pPr/>
              <a:t>‹nº›</a:t>
            </a:fld>
            <a:endParaRPr sz="800" dirty="0">
              <a:solidFill>
                <a:srgbClr val="FFFFFF"/>
              </a:solidFill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dirty="0">
              <a:solidFill>
                <a:srgbClr val="80808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50120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688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92472" y="1867076"/>
            <a:ext cx="4348332" cy="4007521"/>
          </a:xfrm>
        </p:spPr>
        <p:txBody>
          <a:bodyPr>
            <a:normAutofit/>
          </a:bodyPr>
          <a:lstStyle>
            <a:lvl1pPr>
              <a:defRPr sz="2352"/>
            </a:lvl1pPr>
            <a:lvl2pPr>
              <a:defRPr sz="1960"/>
            </a:lvl2pPr>
            <a:lvl3pPr>
              <a:defRPr sz="1764"/>
            </a:lvl3pPr>
            <a:lvl4pPr>
              <a:defRPr sz="1568"/>
            </a:lvl4pPr>
            <a:lvl5pPr>
              <a:defRPr sz="1568"/>
            </a:lvl5pPr>
            <a:lvl6pPr>
              <a:defRPr sz="1568"/>
            </a:lvl6pPr>
            <a:lvl7pPr>
              <a:defRPr sz="1568"/>
            </a:lvl7pPr>
            <a:lvl8pPr>
              <a:defRPr sz="1568"/>
            </a:lvl8pPr>
            <a:lvl9pPr>
              <a:defRPr sz="1568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08310" y="1867076"/>
            <a:ext cx="4348332" cy="4007521"/>
          </a:xfrm>
        </p:spPr>
        <p:txBody>
          <a:bodyPr>
            <a:normAutofit/>
          </a:bodyPr>
          <a:lstStyle>
            <a:lvl1pPr>
              <a:defRPr sz="2352"/>
            </a:lvl1pPr>
            <a:lvl2pPr>
              <a:defRPr sz="1960"/>
            </a:lvl2pPr>
            <a:lvl3pPr>
              <a:defRPr sz="1764"/>
            </a:lvl3pPr>
            <a:lvl4pPr>
              <a:defRPr sz="1568"/>
            </a:lvl4pPr>
            <a:lvl5pPr>
              <a:defRPr sz="1568"/>
            </a:lvl5pPr>
            <a:lvl6pPr>
              <a:defRPr sz="1568"/>
            </a:lvl6pPr>
            <a:lvl7pPr>
              <a:defRPr sz="1568"/>
            </a:lvl7pPr>
            <a:lvl8pPr>
              <a:defRPr sz="1568" baseline="0"/>
            </a:lvl8pPr>
            <a:lvl9pPr>
              <a:defRPr sz="1568" baseline="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7837142" y="6387131"/>
            <a:ext cx="1301512" cy="224049"/>
          </a:xfrm>
          <a:prstGeom prst="rect">
            <a:avLst/>
          </a:prstGeom>
        </p:spPr>
        <p:txBody>
          <a:bodyPr/>
          <a:lstStyle/>
          <a:p>
            <a:fld id="{63865BD9-0CEA-4AB8-926B-AB6A3AD1E9B0}" type="datetime1">
              <a:rPr lang="pt-BR" noProof="0" smtClean="0"/>
              <a:t>09/10/2017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477851" y="6387131"/>
            <a:ext cx="5942924" cy="224049"/>
          </a:xfrm>
          <a:prstGeom prst="rect">
            <a:avLst/>
          </a:prstGeom>
        </p:spPr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9538737" y="6387131"/>
            <a:ext cx="917905" cy="224049"/>
          </a:xfrm>
          <a:prstGeom prst="rect">
            <a:avLst/>
          </a:prstGeom>
        </p:spPr>
        <p:txBody>
          <a:bodyPr/>
          <a:lstStyle/>
          <a:p>
            <a:fld id="{DF28FB93-0A08-4E7D-8E63-9EFA29F1E09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43464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9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9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85" y="2317758"/>
            <a:ext cx="618067" cy="57685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24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9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9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85" y="2317758"/>
            <a:ext cx="618067" cy="57685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884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9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9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85" y="2317758"/>
            <a:ext cx="618067" cy="57685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067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9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9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85" y="2317758"/>
            <a:ext cx="618067" cy="57685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53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766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3024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42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x-none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11419923" y="650827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/>
            <a:fld id="{42C328C1-A84F-4A39-A664-DBA00541A8C6}" type="slidenum">
              <a:rPr lang="x-none" sz="800" smtClean="0">
                <a:solidFill>
                  <a:schemeClr val="bg1"/>
                </a:solidFill>
              </a:rPr>
              <a:pPr lvl="0"/>
              <a:t>‹nº›</a:t>
            </a:fld>
            <a:endParaRPr lang="x-none" sz="800" dirty="0">
              <a:solidFill>
                <a:schemeClr val="bg1"/>
              </a:solidFill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baseline="0" noProof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63930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340" userDrawn="1">
          <p15:clr>
            <a:srgbClr val="F26B43"/>
          </p15:clr>
        </p15:guide>
        <p15:guide id="2" pos="99" userDrawn="1">
          <p15:clr>
            <a:srgbClr val="F26B43"/>
          </p15:clr>
        </p15:guide>
        <p15:guide id="3" orient="horz" pos="688" userDrawn="1">
          <p15:clr>
            <a:srgbClr val="F26B43"/>
          </p15:clr>
        </p15:guide>
        <p15:guide id="4" orient="horz" pos="3911" userDrawn="1">
          <p15:clr>
            <a:srgbClr val="F26B43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1236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938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4348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6933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724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8568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8225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2" name="Retângulo 1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1086622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1599213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1604069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9017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3858516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1077722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394337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266987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8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0" descr="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949114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c id" hidden="1"/>
          <p:cNvSpPr txBox="1">
            <a:spLocks noChangeArrowheads="1"/>
          </p:cNvSpPr>
          <p:nvPr userDrawn="1"/>
        </p:nvSpPr>
        <p:spPr bwMode="auto">
          <a:xfrm>
            <a:off x="11364895" y="36514"/>
            <a:ext cx="393717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hangingPunct="1">
              <a:defRPr lang="x-none"/>
            </a:pPr>
            <a:endParaRPr sz="1067" dirty="0" smtClean="0">
              <a:solidFill>
                <a:srgbClr val="482A06"/>
              </a:solidFill>
              <a:latin typeface="Arial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 bwMode="gray">
          <a:xfrm>
            <a:off x="2349574" y="2268006"/>
            <a:ext cx="9409037" cy="769441"/>
          </a:xfrm>
          <a:prstGeom prst="rect">
            <a:avLst/>
          </a:prstGeom>
        </p:spPr>
        <p:txBody>
          <a:bodyPr anchor="ctr"/>
          <a:lstStyle>
            <a:lvl1pPr>
              <a:defRPr lang="x-none" sz="50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 smtClean="0"/>
              <a:t>Click to edit Master title style</a:t>
            </a:r>
            <a:endParaRPr lang="x-none" noProof="0" dirty="0" smtClean="0"/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 bwMode="gray">
          <a:xfrm>
            <a:off x="2349574" y="3691865"/>
            <a:ext cx="8309252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x-none" sz="1400" cap="all" baseline="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 smtClean="0"/>
              <a:t>Click to edit Master subtitle style</a:t>
            </a:r>
            <a:endParaRPr lang="x-none" noProof="0" dirty="0" smtClean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2327804" y="4019571"/>
            <a:ext cx="83092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hangingPunct="1">
              <a:defRPr lang="x-none"/>
            </a:pPr>
            <a:r>
              <a:rPr sz="1400" dirty="0" smtClean="0">
                <a:solidFill>
                  <a:srgbClr val="FFFFFF"/>
                </a:solidFill>
                <a:latin typeface="Arial"/>
              </a:rPr>
              <a:t>Document type | Date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6" y="2105039"/>
            <a:ext cx="2136775" cy="1095375"/>
            <a:chOff x="6" y="2105039"/>
            <a:chExt cx="2136775" cy="1095375"/>
          </a:xfrm>
        </p:grpSpPr>
        <p:sp>
          <p:nvSpPr>
            <p:cNvPr id="15" name="Rectangle 9"/>
            <p:cNvSpPr/>
            <p:nvPr userDrawn="1"/>
          </p:nvSpPr>
          <p:spPr>
            <a:xfrm>
              <a:off x="6" y="2105039"/>
              <a:ext cx="2136775" cy="10953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6" name="Triângulo isósceles 9"/>
            <p:cNvSpPr/>
            <p:nvPr userDrawn="1"/>
          </p:nvSpPr>
          <p:spPr>
            <a:xfrm rot="5400000">
              <a:off x="788287" y="2358437"/>
              <a:ext cx="630621" cy="588579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0302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x-none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11419923" y="650827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fld id="{42C328C1-A84F-4A39-A664-DBA00541A8C6}" type="slidenum">
              <a:rPr sz="800" smtClean="0">
                <a:solidFill>
                  <a:srgbClr val="FFFFFF"/>
                </a:solidFill>
              </a:rPr>
              <a:pPr/>
              <a:t>‹nº›</a:t>
            </a:fld>
            <a:endParaRPr sz="800" dirty="0">
              <a:solidFill>
                <a:srgbClr val="FFFFFF"/>
              </a:solidFill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dirty="0">
              <a:solidFill>
                <a:srgbClr val="80808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19276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688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4003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7916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iângulo isósceles 11"/>
          <p:cNvSpPr/>
          <p:nvPr userDrawn="1"/>
        </p:nvSpPr>
        <p:spPr>
          <a:xfrm rot="5400000">
            <a:off x="772579" y="2317759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8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136"/>
            </a:lvl1pPr>
          </a:lstStyle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837142" y="6387131"/>
            <a:ext cx="1301512" cy="224049"/>
          </a:xfrm>
          <a:prstGeom prst="rect">
            <a:avLst/>
          </a:prstGeom>
        </p:spPr>
        <p:txBody>
          <a:bodyPr/>
          <a:lstStyle/>
          <a:p>
            <a:fld id="{28E0B72A-E5CB-43EF-9E72-CED23B5A4B0C}" type="datetime1">
              <a:rPr lang="pt-BR" smtClean="0">
                <a:solidFill>
                  <a:srgbClr val="000000"/>
                </a:solidFill>
              </a:rPr>
              <a:pPr/>
              <a:t>09/10/2017</a:t>
            </a:fld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477851" y="6387131"/>
            <a:ext cx="5942924" cy="224049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538737" y="6387131"/>
            <a:ext cx="917905" cy="224049"/>
          </a:xfrm>
          <a:prstGeom prst="rect">
            <a:avLst/>
          </a:prstGeom>
        </p:spPr>
        <p:txBody>
          <a:bodyPr/>
          <a:lstStyle/>
          <a:p>
            <a:fld id="{DF28FB93-0A08-4E7D-8E63-9EFA29F1E093}" type="slidenum">
              <a:rPr lang="pt-BR" smtClean="0">
                <a:solidFill>
                  <a:srgbClr val="000000"/>
                </a:solidFill>
              </a:rPr>
              <a:pPr/>
              <a:t>‹nº›</a:t>
            </a:fld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43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94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iângulo isósceles 11"/>
          <p:cNvSpPr/>
          <p:nvPr userDrawn="1"/>
        </p:nvSpPr>
        <p:spPr>
          <a:xfrm rot="5400000">
            <a:off x="772579" y="2317759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3867034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136"/>
            </a:lvl1pPr>
          </a:lstStyle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837142" y="6387131"/>
            <a:ext cx="1301512" cy="224049"/>
          </a:xfrm>
          <a:prstGeom prst="rect">
            <a:avLst/>
          </a:prstGeom>
        </p:spPr>
        <p:txBody>
          <a:bodyPr/>
          <a:lstStyle/>
          <a:p>
            <a:fld id="{28E0B72A-E5CB-43EF-9E72-CED23B5A4B0C}" type="datetime1">
              <a:rPr lang="pt-BR" noProof="0" smtClean="0"/>
              <a:t>09/10/2017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477851" y="6387131"/>
            <a:ext cx="5942924" cy="224049"/>
          </a:xfrm>
          <a:prstGeom prst="rect">
            <a:avLst/>
          </a:prstGeom>
        </p:spPr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538737" y="6387131"/>
            <a:ext cx="917905" cy="224049"/>
          </a:xfrm>
          <a:prstGeom prst="rect">
            <a:avLst/>
          </a:prstGeom>
        </p:spPr>
        <p:txBody>
          <a:bodyPr/>
          <a:lstStyle/>
          <a:p>
            <a:fld id="{DF28FB93-0A08-4E7D-8E63-9EFA29F1E09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9534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9"/>
            <a:ext cx="11949113" cy="6721375"/>
          </a:xfrm>
          <a:prstGeom prst="rect">
            <a:avLst/>
          </a:prstGeom>
        </p:spPr>
      </p:pic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3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itleRectangle"/>
          <p:cNvSpPr>
            <a:spLocks noChangeAspect="1"/>
          </p:cNvSpPr>
          <p:nvPr userDrawn="1"/>
        </p:nvSpPr>
        <p:spPr bwMode="white">
          <a:xfrm>
            <a:off x="2779713" y="3392"/>
            <a:ext cx="9169400" cy="3967882"/>
          </a:xfrm>
          <a:prstGeom prst="rect">
            <a:avLst/>
          </a:prstGeom>
          <a:solidFill>
            <a:schemeClr val="bg2">
              <a:alpha val="9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doc id" hidden="1"/>
          <p:cNvSpPr txBox="1">
            <a:spLocks noChangeArrowheads="1"/>
          </p:cNvSpPr>
          <p:nvPr userDrawn="1"/>
        </p:nvSpPr>
        <p:spPr bwMode="auto">
          <a:xfrm>
            <a:off x="11259050" y="36514"/>
            <a:ext cx="393717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1">
              <a:defRPr/>
            </a:pPr>
            <a:endParaRPr lang="en-US" sz="1067" baseline="0" dirty="0" smtClean="0">
              <a:solidFill>
                <a:srgbClr val="C5C5C5"/>
              </a:solidFill>
              <a:latin typeface="+mn-lt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 bwMode="gray">
          <a:xfrm>
            <a:off x="3024489" y="1434420"/>
            <a:ext cx="8309252" cy="492443"/>
          </a:xfrm>
          <a:prstGeom prst="rect">
            <a:avLst/>
          </a:prstGeom>
        </p:spPr>
        <p:txBody>
          <a:bodyPr/>
          <a:lstStyle>
            <a:lvl1pPr>
              <a:defRPr sz="3200" b="0" baseline="0">
                <a:solidFill>
                  <a:schemeClr val="accent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 bwMode="gray">
          <a:xfrm>
            <a:off x="3024489" y="3119079"/>
            <a:ext cx="8309252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3024489" y="3584143"/>
            <a:ext cx="83092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1">
              <a:defRPr/>
            </a:pPr>
            <a:r>
              <a:rPr lang="en-US" sz="1400" baseline="0" dirty="0" smtClean="0">
                <a:solidFill>
                  <a:schemeClr val="accent6"/>
                </a:solidFill>
                <a:latin typeface="+mn-lt"/>
              </a:rPr>
              <a:t>Document type | Date</a:t>
            </a:r>
          </a:p>
        </p:txBody>
      </p:sp>
      <p:sp>
        <p:nvSpPr>
          <p:cNvPr id="29" name="Disclaimer" hidden="1"/>
          <p:cNvSpPr>
            <a:spLocks noChangeArrowheads="1"/>
          </p:cNvSpPr>
          <p:nvPr userDrawn="1"/>
        </p:nvSpPr>
        <p:spPr bwMode="black">
          <a:xfrm>
            <a:off x="2781424" y="6254080"/>
            <a:ext cx="5120516" cy="35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 anchorCtr="0">
            <a:noAutofit/>
          </a:bodyPr>
          <a:lstStyle/>
          <a:p>
            <a:pPr defTabSz="1073204" eaLnBrk="0" hangingPunct="0"/>
            <a:r>
              <a:rPr lang="en-US" sz="800" baseline="0" dirty="0" smtClean="0">
                <a:solidFill>
                  <a:srgbClr val="808080"/>
                </a:solidFill>
                <a:latin typeface="+mn-lt"/>
              </a:rPr>
              <a:t>CONFIDENTIALITY1</a:t>
            </a:r>
            <a:endParaRPr lang="en-US" sz="800" baseline="0" dirty="0">
              <a:solidFill>
                <a:srgbClr val="808080"/>
              </a:solidFill>
              <a:latin typeface="+mn-lt"/>
            </a:endParaRPr>
          </a:p>
          <a:p>
            <a:pPr defTabSz="1073204" eaLnBrk="0" hangingPunct="0"/>
            <a:r>
              <a:rPr lang="en-US" sz="800" baseline="0" dirty="0" smtClean="0">
                <a:solidFill>
                  <a:srgbClr val="808080"/>
                </a:solidFill>
                <a:latin typeface="+mn-lt"/>
              </a:rPr>
              <a:t>Confidentiality2</a:t>
            </a:r>
            <a:endParaRPr lang="en-US" sz="800" baseline="0" dirty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10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11" name="Picture 10" descr="bg.png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2"/>
          <p:cNvSpPr>
            <a:spLocks noGrp="1"/>
          </p:cNvSpPr>
          <p:nvPr>
            <p:ph idx="10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3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14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7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18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9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056950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11419923" y="650827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z="800" baseline="0" smtClean="0">
                <a:solidFill>
                  <a:srgbClr val="808080"/>
                </a:solidFill>
                <a:latin typeface="+mn-lt"/>
              </a:rPr>
              <a:pPr/>
              <a:t>‹nº›</a:t>
            </a:fld>
            <a:endParaRPr lang="en-US" sz="800" baseline="0" dirty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9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10272622" y="6508272"/>
            <a:ext cx="101309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1193860"/>
            <a:r>
              <a:rPr lang="en-US" sz="800" baseline="0" dirty="0">
                <a:solidFill>
                  <a:srgbClr val="808080"/>
                </a:solidFill>
                <a:latin typeface="+mn-lt"/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10238704" y="50801"/>
            <a:ext cx="141111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895350"/>
            <a:endParaRPr lang="en-US" sz="600" baseline="0" dirty="0">
              <a:solidFill>
                <a:srgbClr val="C5C5C5"/>
              </a:solidFill>
              <a:latin typeface="+mn-lt"/>
              <a:ea typeface="+mn-ea"/>
            </a:endParaRPr>
          </a:p>
        </p:txBody>
      </p:sp>
      <p:sp>
        <p:nvSpPr>
          <p:cNvPr id="6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7" name="Picture 10" descr="bg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2"/>
          <p:cNvSpPr>
            <a:spLocks noGrp="1"/>
          </p:cNvSpPr>
          <p:nvPr>
            <p:ph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1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12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5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16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7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8194659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688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"/>
          <p:cNvSpPr txBox="1">
            <a:spLocks/>
          </p:cNvSpPr>
          <p:nvPr userDrawn="1"/>
        </p:nvSpPr>
        <p:spPr bwMode="black">
          <a:xfrm>
            <a:off x="11419923" y="650827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z="800" baseline="0" smtClean="0">
                <a:solidFill>
                  <a:srgbClr val="808080"/>
                </a:solidFill>
                <a:latin typeface="+mn-lt"/>
              </a:rPr>
              <a:pPr/>
              <a:t>‹nº›</a:t>
            </a:fld>
            <a:endParaRPr lang="en-US" sz="800" baseline="0" dirty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10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0272622" y="6508272"/>
            <a:ext cx="101309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1193860"/>
            <a:r>
              <a:rPr lang="en-US" sz="800" baseline="0" dirty="0">
                <a:solidFill>
                  <a:srgbClr val="808080"/>
                </a:solidFill>
                <a:latin typeface="+mn-lt"/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10238704" y="50801"/>
            <a:ext cx="141111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895350"/>
            <a:endParaRPr lang="en-US" sz="600" baseline="0" dirty="0">
              <a:solidFill>
                <a:srgbClr val="C5C5C5"/>
              </a:solidFill>
              <a:latin typeface="+mn-lt"/>
              <a:ea typeface="+mn-ea"/>
            </a:endParaRPr>
          </a:p>
        </p:txBody>
      </p:sp>
      <p:sp>
        <p:nvSpPr>
          <p:cNvPr id="6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7" name="Picture 10" descr="bg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2"/>
          <p:cNvSpPr>
            <a:spLocks noGrp="1"/>
          </p:cNvSpPr>
          <p:nvPr>
            <p:ph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1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12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5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16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7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3029677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00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96">
          <p15:clr>
            <a:srgbClr val="00000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4.xml"/><Relationship Id="rId7" Type="http://schemas.openxmlformats.org/officeDocument/2006/relationships/theme" Target="../theme/theme1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9.xml"/><Relationship Id="rId20" Type="http://schemas.openxmlformats.org/officeDocument/2006/relationships/tags" Target="../tags/tag1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4.xml"/><Relationship Id="rId24" Type="http://schemas.openxmlformats.org/officeDocument/2006/relationships/tags" Target="../tags/tag17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image" Target="../media/image2.png"/><Relationship Id="rId10" Type="http://schemas.openxmlformats.org/officeDocument/2006/relationships/tags" Target="../tags/tag3.xml"/><Relationship Id="rId19" Type="http://schemas.openxmlformats.org/officeDocument/2006/relationships/tags" Target="../tags/tag1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openxmlformats.org/officeDocument/2006/relationships/tags" Target="../tags/tag7.xml"/><Relationship Id="rId22" Type="http://schemas.openxmlformats.org/officeDocument/2006/relationships/tags" Target="../tags/tag15.xml"/><Relationship Id="rId27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26" Type="http://schemas.openxmlformats.org/officeDocument/2006/relationships/tags" Target="../tags/tag40.xml"/><Relationship Id="rId39" Type="http://schemas.openxmlformats.org/officeDocument/2006/relationships/image" Target="../media/image1.emf"/><Relationship Id="rId21" Type="http://schemas.openxmlformats.org/officeDocument/2006/relationships/tags" Target="../tags/tag35.xml"/><Relationship Id="rId34" Type="http://schemas.openxmlformats.org/officeDocument/2006/relationships/tags" Target="../tags/tag48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5" Type="http://schemas.openxmlformats.org/officeDocument/2006/relationships/tags" Target="../tags/tag39.xml"/><Relationship Id="rId33" Type="http://schemas.openxmlformats.org/officeDocument/2006/relationships/tags" Target="../tags/tag47.xml"/><Relationship Id="rId38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30.xml"/><Relationship Id="rId20" Type="http://schemas.openxmlformats.org/officeDocument/2006/relationships/tags" Target="../tags/tag34.xml"/><Relationship Id="rId29" Type="http://schemas.openxmlformats.org/officeDocument/2006/relationships/tags" Target="../tags/tag43.xml"/><Relationship Id="rId1" Type="http://schemas.openxmlformats.org/officeDocument/2006/relationships/slideLayout" Target="../slideLayouts/slideLayout7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24" Type="http://schemas.openxmlformats.org/officeDocument/2006/relationships/tags" Target="../tags/tag38.xml"/><Relationship Id="rId32" Type="http://schemas.openxmlformats.org/officeDocument/2006/relationships/tags" Target="../tags/tag46.xml"/><Relationship Id="rId37" Type="http://schemas.openxmlformats.org/officeDocument/2006/relationships/tags" Target="../tags/tag51.xml"/><Relationship Id="rId40" Type="http://schemas.openxmlformats.org/officeDocument/2006/relationships/image" Target="../media/image2.png"/><Relationship Id="rId5" Type="http://schemas.openxmlformats.org/officeDocument/2006/relationships/vmlDrawing" Target="../drawings/vmlDrawing3.vml"/><Relationship Id="rId15" Type="http://schemas.openxmlformats.org/officeDocument/2006/relationships/tags" Target="../tags/tag29.xml"/><Relationship Id="rId23" Type="http://schemas.openxmlformats.org/officeDocument/2006/relationships/tags" Target="../tags/tag37.xml"/><Relationship Id="rId28" Type="http://schemas.openxmlformats.org/officeDocument/2006/relationships/tags" Target="../tags/tag42.xml"/><Relationship Id="rId36" Type="http://schemas.openxmlformats.org/officeDocument/2006/relationships/tags" Target="../tags/tag50.xml"/><Relationship Id="rId10" Type="http://schemas.openxmlformats.org/officeDocument/2006/relationships/tags" Target="../tags/tag24.xml"/><Relationship Id="rId19" Type="http://schemas.openxmlformats.org/officeDocument/2006/relationships/tags" Target="../tags/tag33.xml"/><Relationship Id="rId31" Type="http://schemas.openxmlformats.org/officeDocument/2006/relationships/tags" Target="../tags/tag45.xml"/><Relationship Id="rId4" Type="http://schemas.openxmlformats.org/officeDocument/2006/relationships/theme" Target="../theme/theme2.xml"/><Relationship Id="rId9" Type="http://schemas.openxmlformats.org/officeDocument/2006/relationships/tags" Target="../tags/tag23.xml"/><Relationship Id="rId14" Type="http://schemas.openxmlformats.org/officeDocument/2006/relationships/tags" Target="../tags/tag28.xml"/><Relationship Id="rId22" Type="http://schemas.openxmlformats.org/officeDocument/2006/relationships/tags" Target="../tags/tag36.xml"/><Relationship Id="rId27" Type="http://schemas.openxmlformats.org/officeDocument/2006/relationships/tags" Target="../tags/tag41.xml"/><Relationship Id="rId30" Type="http://schemas.openxmlformats.org/officeDocument/2006/relationships/tags" Target="../tags/tag44.xml"/><Relationship Id="rId35" Type="http://schemas.openxmlformats.org/officeDocument/2006/relationships/tags" Target="../tags/tag49.xml"/><Relationship Id="rId8" Type="http://schemas.openxmlformats.org/officeDocument/2006/relationships/tags" Target="../tags/tag22.xml"/><Relationship Id="rId3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vmlDrawing" Target="../drawings/vmlDrawing5.vml"/><Relationship Id="rId39" Type="http://schemas.openxmlformats.org/officeDocument/2006/relationships/tags" Target="../tags/tag67.xml"/><Relationship Id="rId21" Type="http://schemas.openxmlformats.org/officeDocument/2006/relationships/slideLayout" Target="../slideLayouts/slideLayout30.xml"/><Relationship Id="rId34" Type="http://schemas.openxmlformats.org/officeDocument/2006/relationships/tags" Target="../tags/tag62.xml"/><Relationship Id="rId42" Type="http://schemas.openxmlformats.org/officeDocument/2006/relationships/tags" Target="../tags/tag70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9" Type="http://schemas.openxmlformats.org/officeDocument/2006/relationships/tags" Target="../tags/tag57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32" Type="http://schemas.openxmlformats.org/officeDocument/2006/relationships/tags" Target="../tags/tag60.xml"/><Relationship Id="rId37" Type="http://schemas.openxmlformats.org/officeDocument/2006/relationships/tags" Target="../tags/tag65.xml"/><Relationship Id="rId40" Type="http://schemas.openxmlformats.org/officeDocument/2006/relationships/tags" Target="../tags/tag68.xml"/><Relationship Id="rId45" Type="http://schemas.openxmlformats.org/officeDocument/2006/relationships/image" Target="../media/image1.emf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28" Type="http://schemas.openxmlformats.org/officeDocument/2006/relationships/tags" Target="../tags/tag56.xml"/><Relationship Id="rId36" Type="http://schemas.openxmlformats.org/officeDocument/2006/relationships/tags" Target="../tags/tag64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31" Type="http://schemas.openxmlformats.org/officeDocument/2006/relationships/tags" Target="../tags/tag59.xml"/><Relationship Id="rId44" Type="http://schemas.openxmlformats.org/officeDocument/2006/relationships/oleObject" Target="../embeddings/oleObject5.bin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Relationship Id="rId27" Type="http://schemas.openxmlformats.org/officeDocument/2006/relationships/tags" Target="../tags/tag55.xml"/><Relationship Id="rId30" Type="http://schemas.openxmlformats.org/officeDocument/2006/relationships/tags" Target="../tags/tag58.xml"/><Relationship Id="rId35" Type="http://schemas.openxmlformats.org/officeDocument/2006/relationships/tags" Target="../tags/tag63.xml"/><Relationship Id="rId43" Type="http://schemas.openxmlformats.org/officeDocument/2006/relationships/tags" Target="../tags/tag71.xml"/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theme" Target="../theme/theme3.xml"/><Relationship Id="rId33" Type="http://schemas.openxmlformats.org/officeDocument/2006/relationships/tags" Target="../tags/tag61.xml"/><Relationship Id="rId38" Type="http://schemas.openxmlformats.org/officeDocument/2006/relationships/tags" Target="../tags/tag66.xml"/><Relationship Id="rId46" Type="http://schemas.openxmlformats.org/officeDocument/2006/relationships/image" Target="../media/image2.png"/><Relationship Id="rId20" Type="http://schemas.openxmlformats.org/officeDocument/2006/relationships/slideLayout" Target="../slideLayouts/slideLayout29.xml"/><Relationship Id="rId41" Type="http://schemas.openxmlformats.org/officeDocument/2006/relationships/tags" Target="../tags/tag6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7.vml"/><Relationship Id="rId13" Type="http://schemas.openxmlformats.org/officeDocument/2006/relationships/tags" Target="../tags/tag77.xml"/><Relationship Id="rId18" Type="http://schemas.openxmlformats.org/officeDocument/2006/relationships/tags" Target="../tags/tag82.xml"/><Relationship Id="rId26" Type="http://schemas.openxmlformats.org/officeDocument/2006/relationships/oleObject" Target="../embeddings/oleObject7.bin"/><Relationship Id="rId3" Type="http://schemas.openxmlformats.org/officeDocument/2006/relationships/slideLayout" Target="../slideLayouts/slideLayout36.xml"/><Relationship Id="rId21" Type="http://schemas.openxmlformats.org/officeDocument/2006/relationships/tags" Target="../tags/tag85.xml"/><Relationship Id="rId7" Type="http://schemas.openxmlformats.org/officeDocument/2006/relationships/theme" Target="../theme/theme4.xml"/><Relationship Id="rId12" Type="http://schemas.openxmlformats.org/officeDocument/2006/relationships/tags" Target="../tags/tag76.xml"/><Relationship Id="rId17" Type="http://schemas.openxmlformats.org/officeDocument/2006/relationships/tags" Target="../tags/tag81.xml"/><Relationship Id="rId25" Type="http://schemas.openxmlformats.org/officeDocument/2006/relationships/tags" Target="../tags/tag89.xml"/><Relationship Id="rId2" Type="http://schemas.openxmlformats.org/officeDocument/2006/relationships/slideLayout" Target="../slideLayouts/slideLayout35.xml"/><Relationship Id="rId16" Type="http://schemas.openxmlformats.org/officeDocument/2006/relationships/tags" Target="../tags/tag80.xml"/><Relationship Id="rId20" Type="http://schemas.openxmlformats.org/officeDocument/2006/relationships/tags" Target="../tags/tag8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tags" Target="../tags/tag75.xml"/><Relationship Id="rId24" Type="http://schemas.openxmlformats.org/officeDocument/2006/relationships/tags" Target="../tags/tag88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79.xml"/><Relationship Id="rId23" Type="http://schemas.openxmlformats.org/officeDocument/2006/relationships/tags" Target="../tags/tag87.xml"/><Relationship Id="rId28" Type="http://schemas.openxmlformats.org/officeDocument/2006/relationships/image" Target="../media/image2.png"/><Relationship Id="rId10" Type="http://schemas.openxmlformats.org/officeDocument/2006/relationships/tags" Target="../tags/tag74.xml"/><Relationship Id="rId19" Type="http://schemas.openxmlformats.org/officeDocument/2006/relationships/tags" Target="../tags/tag83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73.xml"/><Relationship Id="rId14" Type="http://schemas.openxmlformats.org/officeDocument/2006/relationships/tags" Target="../tags/tag78.xml"/><Relationship Id="rId22" Type="http://schemas.openxmlformats.org/officeDocument/2006/relationships/tags" Target="../tags/tag86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835870721"/>
              </p:ext>
            </p:extLst>
          </p:nvPr>
        </p:nvGraphicFramePr>
        <p:xfrm>
          <a:off x="0" y="0"/>
          <a:ext cx="211676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30" name="think-cell Slide" r:id="rId26" imgW="270" imgH="270" progId="TCLayout.ActiveDocument.1">
                  <p:embed/>
                </p:oleObj>
              </mc:Choice>
              <mc:Fallback>
                <p:oleObj name="think-cell Slide" r:id="rId2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1676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10"/>
            </p:custDataLst>
          </p:nvPr>
        </p:nvSpPr>
        <p:spPr bwMode="auto">
          <a:xfrm>
            <a:off x="0" y="0"/>
            <a:ext cx="211676" cy="15875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x-none" sz="2133" b="0" i="0" baseline="0" dirty="0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62" name="Picture 10" descr="bg.png"/>
          <p:cNvPicPr>
            <a:picLocks noChangeAspect="1"/>
          </p:cNvPicPr>
          <p:nvPr userDrawn="1"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 hidden="1"/>
          <p:cNvSpPr>
            <a:spLocks noChangeArrowheads="1"/>
          </p:cNvSpPr>
          <p:nvPr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baseline="0" noProof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endParaRPr lang="x-none" noProof="0" dirty="0" smtClean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158758" y="75764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x-none" sz="800" cap="all" baseline="0" noProof="0" dirty="0">
                <a:solidFill>
                  <a:schemeClr val="accent6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885824" y="812040"/>
            <a:ext cx="107537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lang="x-none"/>
            </a:pPr>
            <a:r>
              <a:rPr lang="x-none" sz="1800" baseline="0" noProof="0" dirty="0" smtClean="0">
                <a:solidFill>
                  <a:schemeClr val="accent6"/>
                </a:solidFill>
                <a:latin typeface="+mn-lt"/>
                <a:ea typeface="+mn-ea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 userDrawn="1"/>
        </p:nvGrpSpPr>
        <p:grpSpPr bwMode="gray">
          <a:xfrm>
            <a:off x="158758" y="6305945"/>
            <a:ext cx="11398754" cy="325438"/>
            <a:chOff x="75" y="3936"/>
            <a:chExt cx="5385" cy="205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936"/>
              <a:ext cx="5385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 lang="x-none"/>
              </a:pPr>
              <a:r>
                <a:rPr lang="x-none" sz="800" baseline="0" noProof="0" dirty="0" smtClean="0">
                  <a:solidFill>
                    <a:schemeClr val="accent6"/>
                  </a:solidFill>
                  <a:latin typeface="+mn-lt"/>
                  <a:ea typeface="+mn-ea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63"/>
              <a:ext cx="4702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93713" indent="-493713" defTabSz="1193860">
                <a:tabLst/>
              </a:pPr>
              <a:r>
                <a:rPr lang="x-none" sz="800" baseline="0" noProof="0" dirty="0">
                  <a:solidFill>
                    <a:schemeClr val="bg1"/>
                  </a:solidFill>
                  <a:latin typeface="+mn-lt"/>
                  <a:ea typeface="+mn-ea"/>
                </a:rPr>
                <a:t>SOURCE 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936837" y="1254579"/>
            <a:ext cx="5685618" cy="511175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sz="1600" b="1" baseline="0" noProof="0" dirty="0">
                  <a:latin typeface="+mn-lt"/>
                  <a:ea typeface="+mn-ea"/>
                </a:rPr>
                <a:t>Title</a:t>
              </a:r>
            </a:p>
            <a:p>
              <a:r>
                <a:rPr lang="x-none" sz="1600" baseline="0" noProof="0" dirty="0">
                  <a:solidFill>
                    <a:schemeClr val="accent6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 userDrawn="1"/>
        </p:nvGrpSpPr>
        <p:grpSpPr bwMode="gray">
          <a:xfrm>
            <a:off x="11177300" y="285750"/>
            <a:ext cx="473335" cy="150811"/>
            <a:chOff x="8385789" y="285750"/>
            <a:chExt cx="354986" cy="150811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85789" y="285750"/>
              <a:ext cx="354986" cy="15081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193860">
                <a:buClr>
                  <a:schemeClr val="tx2"/>
                </a:buClr>
              </a:pPr>
              <a:r>
                <a:rPr lang="x-none" sz="800" baseline="0" dirty="0" smtClean="0">
                  <a:solidFill>
                    <a:schemeClr val="accent6"/>
                  </a:solidFill>
                  <a:latin typeface="+mn-lt"/>
                  <a:ea typeface="+mn-ea"/>
                </a:rPr>
                <a:t>STICKER</a:t>
              </a:r>
              <a:endParaRPr lang="x-none" sz="800" baseline="0" dirty="0">
                <a:solidFill>
                  <a:schemeClr val="accent6"/>
                </a:solidFill>
                <a:latin typeface="+mn-lt"/>
                <a:ea typeface="+mn-ea"/>
              </a:endParaRP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5789" y="285750"/>
              <a:ext cx="0" cy="15081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5789" y="436561"/>
              <a:ext cx="35498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3" name="LegendBoxes" hidden="1"/>
          <p:cNvGrpSpPr/>
          <p:nvPr userDrawn="1"/>
        </p:nvGrpSpPr>
        <p:grpSpPr bwMode="gray">
          <a:xfrm>
            <a:off x="10886895" y="279400"/>
            <a:ext cx="763755" cy="997467"/>
            <a:chOff x="7835905" y="279400"/>
            <a:chExt cx="763755" cy="997467"/>
          </a:xfrm>
        </p:grpSpPr>
        <p:sp>
          <p:nvSpPr>
            <p:cNvPr id="24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25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26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27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28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32" name="LegendLines" hidden="1"/>
          <p:cNvGrpSpPr/>
          <p:nvPr userDrawn="1"/>
        </p:nvGrpSpPr>
        <p:grpSpPr bwMode="gray">
          <a:xfrm>
            <a:off x="10579087" y="279400"/>
            <a:ext cx="1071563" cy="730251"/>
            <a:chOff x="7540629" y="279400"/>
            <a:chExt cx="1071563" cy="730251"/>
          </a:xfrm>
        </p:grpSpPr>
        <p:sp>
          <p:nvSpPr>
            <p:cNvPr id="33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34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35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36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37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38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39" name="LegendMoons" hidden="1"/>
          <p:cNvGrpSpPr/>
          <p:nvPr userDrawn="1"/>
        </p:nvGrpSpPr>
        <p:grpSpPr bwMode="gray">
          <a:xfrm>
            <a:off x="10820220" y="250825"/>
            <a:ext cx="830430" cy="1306516"/>
            <a:chOff x="7769225" y="250825"/>
            <a:chExt cx="830430" cy="1306516"/>
          </a:xfrm>
        </p:grpSpPr>
        <p:grpSp>
          <p:nvGrpSpPr>
            <p:cNvPr id="40" name="MoonLegend1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58" name="Oval 38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9" name="Arc 39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grpSp>
          <p:nvGrpSpPr>
            <p:cNvPr id="41" name="MoonLegend2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grpSp>
          <p:nvGrpSpPr>
            <p:cNvPr id="42" name="MoonLegend4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4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5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grpSp>
          <p:nvGrpSpPr>
            <p:cNvPr id="43" name="MoonLegend5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2" name="Oval 50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3" name="Oval 5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grpSp>
          <p:nvGrpSpPr>
            <p:cNvPr id="44" name="MoonLegend3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0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1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sp>
          <p:nvSpPr>
            <p:cNvPr id="45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46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47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48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49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</p:grpSp>
      <p:sp>
        <p:nvSpPr>
          <p:cNvPr id="60" name="SlideBottomBar" hidden="1"/>
          <p:cNvSpPr/>
          <p:nvPr userDrawn="1"/>
        </p:nvSpPr>
        <p:spPr>
          <a:xfrm>
            <a:off x="11764091" y="6507558"/>
            <a:ext cx="45719" cy="123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aseline="0" dirty="0" smtClean="0">
              <a:solidFill>
                <a:schemeClr val="tx1"/>
              </a:solidFill>
              <a:latin typeface="+mn-lt"/>
              <a:ea typeface="+mn-ea"/>
            </a:endParaRP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64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6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71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72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3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719" r:id="rId3"/>
    <p:sldLayoutId id="2147483724" r:id="rId4"/>
    <p:sldLayoutId id="2147483725" r:id="rId5"/>
    <p:sldLayoutId id="214748372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193860" rtl="0" eaLnBrk="1" fontAlgn="base" hangingPunct="1">
        <a:spcBef>
          <a:spcPct val="0"/>
        </a:spcBef>
        <a:spcAft>
          <a:spcPct val="0"/>
        </a:spcAft>
        <a:tabLst>
          <a:tab pos="359851" algn="l"/>
        </a:tabLst>
        <a:defRPr lang="x-none" sz="3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2pPr>
      <a:lvl3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3pPr>
      <a:lvl4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4pPr>
      <a:lvl5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5pPr>
      <a:lvl6pPr marL="609630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6pPr>
      <a:lvl7pPr marL="121926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7pPr>
      <a:lvl8pPr marL="182889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8pPr>
      <a:lvl9pPr marL="2438522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9pPr>
    </p:titleStyle>
    <p:bodyStyle>
      <a:lvl1pPr marL="0" indent="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lang="x-none"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4400" indent="-19080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lang="x-none" sz="1600" baseline="0">
          <a:solidFill>
            <a:schemeClr val="tx1"/>
          </a:solidFill>
          <a:latin typeface="+mn-lt"/>
        </a:defRPr>
      </a:lvl2pPr>
      <a:lvl3pPr marL="609630" indent="-349268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lang="x-none" sz="1600" baseline="0">
          <a:solidFill>
            <a:schemeClr val="tx1"/>
          </a:solidFill>
          <a:latin typeface="+mn-lt"/>
        </a:defRPr>
      </a:lvl3pPr>
      <a:lvl4pPr marL="819192" indent="-207444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lang="x-none" sz="1600" baseline="0">
          <a:solidFill>
            <a:schemeClr val="tx1"/>
          </a:solidFill>
          <a:latin typeface="+mn-lt"/>
        </a:defRPr>
      </a:lvl4pPr>
      <a:lvl5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1600" baseline="0">
          <a:solidFill>
            <a:schemeClr val="tx1"/>
          </a:solidFill>
          <a:latin typeface="+mn-lt"/>
        </a:defRPr>
      </a:lvl5pPr>
      <a:lvl6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6pPr>
      <a:lvl7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7pPr>
      <a:lvl8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8pPr>
      <a:lvl9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4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/>
          </p:nvPr>
        </p:nvGraphicFramePr>
        <p:xfrm>
          <a:off x="0" y="0"/>
          <a:ext cx="211676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5" name="think-cell Slide" r:id="rId38" imgW="270" imgH="270" progId="TCLayout.ActiveDocument.1">
                  <p:embed/>
                </p:oleObj>
              </mc:Choice>
              <mc:Fallback>
                <p:oleObj name="think-cell Slide" r:id="rId3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1676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7"/>
            </p:custDataLst>
          </p:nvPr>
        </p:nvSpPr>
        <p:spPr bwMode="auto">
          <a:xfrm>
            <a:off x="0" y="0"/>
            <a:ext cx="211676" cy="15875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x-none" sz="2133" dirty="0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58759" y="230189"/>
            <a:ext cx="114918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endParaRPr lang="x-none" noProof="0" dirty="0" smtClean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158758" y="75764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x-none" sz="800" cap="all" baseline="0" dirty="0">
                <a:solidFill>
                  <a:schemeClr val="accent6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158759" y="554865"/>
            <a:ext cx="1149189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lang="x-none"/>
            </a:pPr>
            <a:r>
              <a:rPr lang="x-none" sz="1600" baseline="0" dirty="0" smtClean="0">
                <a:solidFill>
                  <a:schemeClr val="accent6"/>
                </a:solidFill>
                <a:latin typeface="+mn-lt"/>
                <a:ea typeface="+mn-ea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 userDrawn="1"/>
        </p:nvGrpSpPr>
        <p:grpSpPr bwMode="gray">
          <a:xfrm>
            <a:off x="158758" y="6305945"/>
            <a:ext cx="11398754" cy="325438"/>
            <a:chOff x="75" y="3936"/>
            <a:chExt cx="5385" cy="205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936"/>
              <a:ext cx="5385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 lang="x-none"/>
              </a:pPr>
              <a:r>
                <a:rPr lang="x-none" sz="800" baseline="0" dirty="0" smtClean="0">
                  <a:solidFill>
                    <a:srgbClr val="808080"/>
                  </a:solidFill>
                  <a:latin typeface="+mn-lt"/>
                  <a:ea typeface="+mn-ea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63"/>
              <a:ext cx="4702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93713" indent="-493713" defTabSz="1193860"/>
              <a:r>
                <a:rPr lang="x-none" sz="800" baseline="0" dirty="0">
                  <a:solidFill>
                    <a:srgbClr val="808080"/>
                  </a:solidFill>
                  <a:latin typeface="+mn-lt"/>
                  <a:ea typeface="+mn-ea"/>
                </a:rPr>
                <a:t>SOURCE 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x-none" dirty="0" smtClean="0"/>
              <a:t>Click to edit Master text styles</a:t>
            </a:r>
          </a:p>
          <a:p>
            <a:pPr lvl="1" latinLnBrk="0"/>
            <a:r>
              <a:rPr lang="x-none" dirty="0" smtClean="0"/>
              <a:t>Second level</a:t>
            </a:r>
          </a:p>
          <a:p>
            <a:pPr lvl="2" latinLnBrk="0"/>
            <a:r>
              <a:rPr lang="x-none" dirty="0" smtClean="0"/>
              <a:t>Third level</a:t>
            </a:r>
          </a:p>
          <a:p>
            <a:pPr lvl="3" latinLnBrk="0"/>
            <a:r>
              <a:rPr lang="x-none" dirty="0" smtClean="0"/>
              <a:t>Fourth level</a:t>
            </a:r>
          </a:p>
          <a:p>
            <a:pPr lvl="4" latinLnBrk="0"/>
            <a:r>
              <a:rPr lang="x-none" dirty="0" smtClean="0"/>
              <a:t>Fifth level</a:t>
            </a:r>
            <a:endParaRPr lang="x-none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936837" y="1254579"/>
            <a:ext cx="5685618" cy="511175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b="1" baseline="0" dirty="0">
                  <a:solidFill>
                    <a:srgbClr val="000000"/>
                  </a:solidFill>
                  <a:latin typeface="+mn-lt"/>
                  <a:ea typeface="+mn-ea"/>
                </a:rPr>
                <a:t>Title</a:t>
              </a:r>
            </a:p>
            <a:p>
              <a:r>
                <a:rPr lang="x-none" baseline="0" dirty="0">
                  <a:solidFill>
                    <a:srgbClr val="808080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 userDrawn="1"/>
        </p:nvGrpSpPr>
        <p:grpSpPr bwMode="gray">
          <a:xfrm>
            <a:off x="11177300" y="285750"/>
            <a:ext cx="473335" cy="150811"/>
            <a:chOff x="8385789" y="285750"/>
            <a:chExt cx="354986" cy="150811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85789" y="285750"/>
              <a:ext cx="354986" cy="15081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193860">
                <a:buClr>
                  <a:srgbClr val="002960"/>
                </a:buClr>
              </a:pPr>
              <a:r>
                <a:rPr lang="x-none" sz="800" baseline="0" dirty="0" smtClean="0">
                  <a:solidFill>
                    <a:schemeClr val="accent6"/>
                  </a:solidFill>
                  <a:latin typeface="+mn-lt"/>
                  <a:ea typeface="+mn-ea"/>
                </a:rPr>
                <a:t>STICKER</a:t>
              </a:r>
              <a:endParaRPr lang="x-none" sz="800" baseline="0" dirty="0">
                <a:solidFill>
                  <a:schemeClr val="accent6"/>
                </a:solidFill>
                <a:latin typeface="+mn-lt"/>
                <a:ea typeface="+mn-ea"/>
              </a:endParaRP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5789" y="285750"/>
              <a:ext cx="0" cy="15081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5789" y="436561"/>
              <a:ext cx="35498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3" name="LegendBoxes" hidden="1"/>
          <p:cNvGrpSpPr/>
          <p:nvPr userDrawn="1"/>
        </p:nvGrpSpPr>
        <p:grpSpPr bwMode="gray">
          <a:xfrm>
            <a:off x="10886895" y="279400"/>
            <a:ext cx="763755" cy="997467"/>
            <a:chOff x="7835905" y="279400"/>
            <a:chExt cx="763755" cy="997467"/>
          </a:xfrm>
        </p:grpSpPr>
        <p:sp>
          <p:nvSpPr>
            <p:cNvPr id="24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6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7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8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32" name="LegendLines" hidden="1"/>
          <p:cNvGrpSpPr/>
          <p:nvPr userDrawn="1"/>
        </p:nvGrpSpPr>
        <p:grpSpPr bwMode="gray">
          <a:xfrm>
            <a:off x="10579087" y="279400"/>
            <a:ext cx="1071563" cy="730251"/>
            <a:chOff x="7540629" y="279400"/>
            <a:chExt cx="1071563" cy="730251"/>
          </a:xfrm>
        </p:grpSpPr>
        <p:sp>
          <p:nvSpPr>
            <p:cNvPr id="33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4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5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6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7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8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39" name="LegendMoons" hidden="1"/>
          <p:cNvGrpSpPr/>
          <p:nvPr userDrawn="1"/>
        </p:nvGrpSpPr>
        <p:grpSpPr bwMode="gray">
          <a:xfrm>
            <a:off x="10820220" y="250825"/>
            <a:ext cx="830430" cy="1306516"/>
            <a:chOff x="7769225" y="250825"/>
            <a:chExt cx="830430" cy="1306516"/>
          </a:xfrm>
        </p:grpSpPr>
        <p:grpSp>
          <p:nvGrpSpPr>
            <p:cNvPr id="40" name="MoonLegend1"/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58" name="Oval 38"/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9" name="Arc 39"/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1" name="MoonLegend2"/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2" name="MoonLegend4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4" name="Oval 47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5" name="Arc 48"/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3" name="MoonLegend5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2" name="Oval 50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3" name="Oval 51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4" name="MoonLegend3"/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0" name="Oval 47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1" name="Arc 48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45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46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47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48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49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60" name="SlideBottomBar" hidden="1"/>
          <p:cNvSpPr/>
          <p:nvPr userDrawn="1"/>
        </p:nvSpPr>
        <p:spPr>
          <a:xfrm>
            <a:off x="11764091" y="6507558"/>
            <a:ext cx="45719" cy="123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aseline="0" dirty="0" smtClean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61" name="doc id" hidden="1"/>
          <p:cNvSpPr>
            <a:spLocks noChangeArrowheads="1"/>
          </p:cNvSpPr>
          <p:nvPr userDrawn="1"/>
        </p:nvSpPr>
        <p:spPr bwMode="auto">
          <a:xfrm>
            <a:off x="10238704" y="50801"/>
            <a:ext cx="141111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895350"/>
            <a:endParaRPr lang="x-none" sz="600" baseline="0" dirty="0">
              <a:solidFill>
                <a:srgbClr val="C5C5C5"/>
              </a:solidFill>
              <a:latin typeface="+mn-lt"/>
              <a:ea typeface="+mn-ea"/>
            </a:endParaRPr>
          </a:p>
        </p:txBody>
      </p:sp>
      <p:grpSp>
        <p:nvGrpSpPr>
          <p:cNvPr id="63" name="LegendBoxes" hidden="1"/>
          <p:cNvGrpSpPr/>
          <p:nvPr userDrawn="1"/>
        </p:nvGrpSpPr>
        <p:grpSpPr bwMode="gray">
          <a:xfrm>
            <a:off x="10838127" y="431800"/>
            <a:ext cx="763755" cy="997467"/>
            <a:chOff x="7835905" y="279400"/>
            <a:chExt cx="763755" cy="997467"/>
          </a:xfrm>
        </p:grpSpPr>
        <p:sp>
          <p:nvSpPr>
            <p:cNvPr id="64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5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6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7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8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9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0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71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72" name="LegendLines" hidden="1"/>
          <p:cNvGrpSpPr/>
          <p:nvPr userDrawn="1"/>
        </p:nvGrpSpPr>
        <p:grpSpPr bwMode="gray">
          <a:xfrm>
            <a:off x="10530319" y="431800"/>
            <a:ext cx="1071563" cy="730251"/>
            <a:chOff x="7540629" y="279400"/>
            <a:chExt cx="1071563" cy="730251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79" name="LegendMoons" hidden="1"/>
          <p:cNvGrpSpPr/>
          <p:nvPr userDrawn="1"/>
        </p:nvGrpSpPr>
        <p:grpSpPr bwMode="gray">
          <a:xfrm>
            <a:off x="10771452" y="403225"/>
            <a:ext cx="830430" cy="1306516"/>
            <a:chOff x="7769225" y="250825"/>
            <a:chExt cx="830430" cy="1306516"/>
          </a:xfrm>
        </p:grpSpPr>
        <p:grpSp>
          <p:nvGrpSpPr>
            <p:cNvPr id="80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98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9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81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96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7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82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83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92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3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84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90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1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85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86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87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88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89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100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101" name="Picture 10" descr="bg.png"/>
          <p:cNvPicPr>
            <a:picLocks noChangeAspect="1"/>
          </p:cNvPicPr>
          <p:nvPr userDrawn="1"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Text Placeholder 2"/>
          <p:cNvSpPr txBox="1">
            <a:spLocks/>
          </p:cNvSpPr>
          <p:nvPr userDrawn="1"/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defRPr lang="x-none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lang="x-none" sz="1600" baseline="0">
                <a:solidFill>
                  <a:schemeClr val="tx1"/>
                </a:solidFill>
                <a:latin typeface="+mn-lt"/>
              </a:defRPr>
            </a:lvl2pPr>
            <a:lvl3pPr marL="609630" indent="-349268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lang="x-none" sz="1600" baseline="0">
                <a:solidFill>
                  <a:schemeClr val="tx1"/>
                </a:solidFill>
                <a:latin typeface="+mn-lt"/>
              </a:defRPr>
            </a:lvl3pPr>
            <a:lvl4pPr marL="819192" indent="-207444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lang="x-none" sz="1600" baseline="0">
                <a:solidFill>
                  <a:schemeClr val="tx1"/>
                </a:solidFill>
                <a:latin typeface="+mn-lt"/>
              </a:defRPr>
            </a:lvl4pPr>
            <a:lvl5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00" baseline="0">
                <a:solidFill>
                  <a:schemeClr val="tx1"/>
                </a:solidFill>
                <a:latin typeface="+mn-lt"/>
              </a:defRPr>
            </a:lvl5pPr>
            <a:lvl6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solidFill>
                  <a:schemeClr val="tx1"/>
                </a:solidFill>
                <a:latin typeface="+mn-lt"/>
              </a:defRPr>
            </a:lvl6pPr>
            <a:lvl7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solidFill>
                  <a:schemeClr val="tx1"/>
                </a:solidFill>
                <a:latin typeface="+mn-lt"/>
              </a:defRPr>
            </a:lvl7pPr>
            <a:lvl8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solidFill>
                  <a:schemeClr val="tx1"/>
                </a:solidFill>
                <a:latin typeface="+mn-lt"/>
              </a:defRPr>
            </a:lvl8pPr>
            <a:lvl9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smtClean="0"/>
              <a:t>Click to edit Master text styles</a:t>
            </a:r>
          </a:p>
          <a:p>
            <a:pPr lvl="1"/>
            <a:r>
              <a:rPr lang="en-US" kern="0" smtClean="0"/>
              <a:t>Second level</a:t>
            </a:r>
          </a:p>
          <a:p>
            <a:pPr lvl="2"/>
            <a:r>
              <a:rPr lang="en-US" kern="0" smtClean="0"/>
              <a:t>Third level</a:t>
            </a:r>
          </a:p>
          <a:p>
            <a:pPr lvl="3"/>
            <a:r>
              <a:rPr lang="en-US" kern="0" smtClean="0"/>
              <a:t>Fourth level</a:t>
            </a:r>
          </a:p>
          <a:p>
            <a:pPr lvl="4"/>
            <a:r>
              <a:rPr lang="en-US" kern="0" smtClean="0"/>
              <a:t>Fifth level</a:t>
            </a:r>
            <a:endParaRPr lang="en-US" kern="0" dirty="0"/>
          </a:p>
        </p:txBody>
      </p:sp>
      <p:grpSp>
        <p:nvGrpSpPr>
          <p:cNvPr id="103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104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5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6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07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108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9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44572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193860" rtl="0" eaLnBrk="0" fontAlgn="base" hangingPunct="1">
        <a:spcBef>
          <a:spcPct val="0"/>
        </a:spcBef>
        <a:spcAft>
          <a:spcPct val="0"/>
        </a:spcAft>
        <a:tabLst>
          <a:tab pos="359851" algn="l"/>
        </a:tabLst>
        <a:defRPr lang="x-none" sz="2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2pPr>
      <a:lvl3pPr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3pPr>
      <a:lvl4pPr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4pPr>
      <a:lvl5pPr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5pPr>
      <a:lvl6pPr marL="609630"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6pPr>
      <a:lvl7pPr marL="1219261"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7pPr>
      <a:lvl8pPr marL="1828891"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8pPr>
      <a:lvl9pPr marL="2438522"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9pPr>
    </p:titleStyle>
    <p:bodyStyle>
      <a:lvl1pPr marL="0" indent="0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lang="x-none"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4400" indent="-190800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lang="x-none" sz="1600" baseline="0">
          <a:solidFill>
            <a:schemeClr val="tx1"/>
          </a:solidFill>
          <a:latin typeface="+mn-lt"/>
        </a:defRPr>
      </a:lvl2pPr>
      <a:lvl3pPr marL="609630" indent="-349268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lang="x-none" sz="1600" baseline="0">
          <a:solidFill>
            <a:schemeClr val="tx1"/>
          </a:solidFill>
          <a:latin typeface="+mn-lt"/>
        </a:defRPr>
      </a:lvl3pPr>
      <a:lvl4pPr marL="819192" indent="-207444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lang="x-none" sz="1600" baseline="0">
          <a:solidFill>
            <a:schemeClr val="tx1"/>
          </a:solidFill>
          <a:latin typeface="+mn-lt"/>
        </a:defRPr>
      </a:lvl4pPr>
      <a:lvl5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1600" baseline="0">
          <a:solidFill>
            <a:schemeClr val="tx1"/>
          </a:solidFill>
          <a:latin typeface="+mn-lt"/>
        </a:defRPr>
      </a:lvl5pPr>
      <a:lvl6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6pPr>
      <a:lvl7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7pPr>
      <a:lvl8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8pPr>
      <a:lvl9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1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1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2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2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3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4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7"/>
            </p:custDataLst>
            <p:extLst/>
          </p:nvPr>
        </p:nvGraphicFramePr>
        <p:xfrm>
          <a:off x="0" y="0"/>
          <a:ext cx="211676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944" name="think-cell Slide" r:id="rId44" imgW="270" imgH="270" progId="TCLayout.ActiveDocument.1">
                  <p:embed/>
                </p:oleObj>
              </mc:Choice>
              <mc:Fallback>
                <p:oleObj name="think-cell Slide" r:id="rId4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1676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8"/>
            </p:custDataLst>
          </p:nvPr>
        </p:nvSpPr>
        <p:spPr bwMode="auto">
          <a:xfrm>
            <a:off x="0" y="0"/>
            <a:ext cx="211676" cy="15875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x-none" sz="2133" dirty="0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rgbClr val="000000"/>
              </a:solidFill>
            </a:endParaRPr>
          </a:p>
        </p:txBody>
      </p:sp>
      <p:pic>
        <p:nvPicPr>
          <p:cNvPr id="62" name="Picture 10" descr="bg.png"/>
          <p:cNvPicPr>
            <a:picLocks noChangeAspect="1"/>
          </p:cNvPicPr>
          <p:nvPr userDrawn="1"/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 hidden="1"/>
          <p:cNvSpPr>
            <a:spLocks noChangeArrowheads="1"/>
          </p:cNvSpPr>
          <p:nvPr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endParaRPr lang="x-none" noProof="0" dirty="0" smtClean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158758" y="75764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x-none" sz="800" cap="all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885824" y="812040"/>
            <a:ext cx="107537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lang="x-none"/>
            </a:pPr>
            <a:r>
              <a:rPr sz="18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 userDrawn="1"/>
        </p:nvGrpSpPr>
        <p:grpSpPr bwMode="gray">
          <a:xfrm>
            <a:off x="158758" y="6305945"/>
            <a:ext cx="11398754" cy="325438"/>
            <a:chOff x="75" y="3936"/>
            <a:chExt cx="5385" cy="205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936"/>
              <a:ext cx="5385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 lang="x-none"/>
              </a:pPr>
              <a:r>
                <a:rPr sz="800" dirty="0" smtClean="0">
                  <a:solidFill>
                    <a:srgbClr val="80808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63"/>
              <a:ext cx="4702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93713" indent="-493713" defTabSz="1193860"/>
              <a:r>
                <a:rPr lang="x-none" sz="800" dirty="0">
                  <a:solidFill>
                    <a:srgbClr val="FFFFFF"/>
                  </a:solidFill>
                  <a:latin typeface="Arial"/>
                </a:rPr>
                <a:t>SOURCE 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936837" y="1254579"/>
            <a:ext cx="5685618" cy="511175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x-none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 userDrawn="1"/>
        </p:nvGrpSpPr>
        <p:grpSpPr bwMode="gray">
          <a:xfrm>
            <a:off x="11177300" y="285750"/>
            <a:ext cx="473335" cy="150811"/>
            <a:chOff x="8385789" y="285750"/>
            <a:chExt cx="354986" cy="150811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85789" y="285750"/>
              <a:ext cx="354986" cy="15081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193860">
                <a:buClr>
                  <a:srgbClr val="002960"/>
                </a:buClr>
              </a:pPr>
              <a:r>
                <a:rPr lang="x-none" sz="800" dirty="0" smtClean="0">
                  <a:solidFill>
                    <a:srgbClr val="808080"/>
                  </a:solidFill>
                  <a:latin typeface="Arial"/>
                </a:rPr>
                <a:t>STICKER</a:t>
              </a:r>
              <a:endParaRPr lang="x-none" sz="800" dirty="0">
                <a:solidFill>
                  <a:srgbClr val="808080"/>
                </a:solidFill>
                <a:latin typeface="Arial"/>
              </a:endParaRP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5789" y="285750"/>
              <a:ext cx="0" cy="15081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5789" y="436561"/>
              <a:ext cx="35498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3" name="LegendBoxes" hidden="1"/>
          <p:cNvGrpSpPr/>
          <p:nvPr userDrawn="1"/>
        </p:nvGrpSpPr>
        <p:grpSpPr bwMode="gray">
          <a:xfrm>
            <a:off x="10886895" y="279400"/>
            <a:ext cx="763755" cy="997467"/>
            <a:chOff x="7835905" y="279400"/>
            <a:chExt cx="763755" cy="997467"/>
          </a:xfrm>
        </p:grpSpPr>
        <p:sp>
          <p:nvSpPr>
            <p:cNvPr id="24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32" name="LegendLines" hidden="1"/>
          <p:cNvGrpSpPr/>
          <p:nvPr userDrawn="1"/>
        </p:nvGrpSpPr>
        <p:grpSpPr bwMode="gray">
          <a:xfrm>
            <a:off x="10579087" y="279400"/>
            <a:ext cx="1071563" cy="730251"/>
            <a:chOff x="7540629" y="279400"/>
            <a:chExt cx="1071563" cy="730251"/>
          </a:xfrm>
        </p:grpSpPr>
        <p:sp>
          <p:nvSpPr>
            <p:cNvPr id="33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9" name="LegendMoons" hidden="1"/>
          <p:cNvGrpSpPr/>
          <p:nvPr userDrawn="1"/>
        </p:nvGrpSpPr>
        <p:grpSpPr bwMode="gray">
          <a:xfrm>
            <a:off x="10820220" y="250825"/>
            <a:ext cx="830430" cy="1306516"/>
            <a:chOff x="7769225" y="250825"/>
            <a:chExt cx="830430" cy="1306516"/>
          </a:xfrm>
        </p:grpSpPr>
        <p:grpSp>
          <p:nvGrpSpPr>
            <p:cNvPr id="40" name="MoonLegend1"/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58" name="Oval 38"/>
              <p:cNvSpPr>
                <a:spLocks noChangeAspect="1" noChangeArrowheads="1"/>
              </p:cNvSpPr>
              <p:nvPr>
                <p:custDataLst>
                  <p:tags r:id="rId42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Arc 39"/>
              <p:cNvSpPr>
                <a:spLocks noChangeAspect="1"/>
              </p:cNvSpPr>
              <p:nvPr>
                <p:custDataLst>
                  <p:tags r:id="rId43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1" name="MoonLegend2"/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40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41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2" name="MoonLegend4"/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4" name="Oval 47"/>
              <p:cNvSpPr>
                <a:spLocks noChangeAspect="1" noChangeArrowheads="1"/>
              </p:cNvSpPr>
              <p:nvPr>
                <p:custDataLst>
                  <p:tags r:id="rId3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5" name="Arc 48"/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3" name="MoonLegend5"/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2" name="Oval 50"/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3" name="Oval 51"/>
              <p:cNvSpPr>
                <a:spLocks noChangeAspect="1" noChangeArrowheads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4" name="MoonLegend3"/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0" name="Oval 47"/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1" name="Arc 48"/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5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60" name="SlideBottomBar" hidden="1"/>
          <p:cNvSpPr/>
          <p:nvPr userDrawn="1"/>
        </p:nvSpPr>
        <p:spPr>
          <a:xfrm>
            <a:off x="11764091" y="6507558"/>
            <a:ext cx="45719" cy="123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 smtClean="0">
              <a:solidFill>
                <a:srgbClr val="000000"/>
              </a:solidFill>
            </a:endParaRP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64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66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</p:grpSp>
      <p:grpSp>
        <p:nvGrpSpPr>
          <p:cNvPr id="71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72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3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92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193860" rtl="0" eaLnBrk="1" fontAlgn="base" hangingPunct="1">
        <a:spcBef>
          <a:spcPct val="0"/>
        </a:spcBef>
        <a:spcAft>
          <a:spcPct val="0"/>
        </a:spcAft>
        <a:tabLst>
          <a:tab pos="359851" algn="l"/>
        </a:tabLst>
        <a:defRPr lang="x-none" sz="3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2pPr>
      <a:lvl3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3pPr>
      <a:lvl4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4pPr>
      <a:lvl5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5pPr>
      <a:lvl6pPr marL="609630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6pPr>
      <a:lvl7pPr marL="121926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7pPr>
      <a:lvl8pPr marL="182889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8pPr>
      <a:lvl9pPr marL="2438522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9pPr>
    </p:titleStyle>
    <p:bodyStyle>
      <a:lvl1pPr marL="0" indent="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lang="x-none"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4400" indent="-19080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lang="x-none" sz="1600" baseline="0">
          <a:solidFill>
            <a:schemeClr val="tx1"/>
          </a:solidFill>
          <a:latin typeface="+mn-lt"/>
        </a:defRPr>
      </a:lvl2pPr>
      <a:lvl3pPr marL="609630" indent="-349268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lang="x-none" sz="1600" baseline="0">
          <a:solidFill>
            <a:schemeClr val="tx1"/>
          </a:solidFill>
          <a:latin typeface="+mn-lt"/>
        </a:defRPr>
      </a:lvl3pPr>
      <a:lvl4pPr marL="819192" indent="-207444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lang="x-none" sz="1600" baseline="0">
          <a:solidFill>
            <a:schemeClr val="tx1"/>
          </a:solidFill>
          <a:latin typeface="+mn-lt"/>
        </a:defRPr>
      </a:lvl4pPr>
      <a:lvl5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1600" baseline="0">
          <a:solidFill>
            <a:schemeClr val="tx1"/>
          </a:solidFill>
          <a:latin typeface="+mn-lt"/>
        </a:defRPr>
      </a:lvl5pPr>
      <a:lvl6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6pPr>
      <a:lvl7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7pPr>
      <a:lvl8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8pPr>
      <a:lvl9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4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/>
          </p:nvPr>
        </p:nvGraphicFramePr>
        <p:xfrm>
          <a:off x="0" y="0"/>
          <a:ext cx="211676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63" name="think-cell Slide" r:id="rId26" imgW="270" imgH="270" progId="TCLayout.ActiveDocument.1">
                  <p:embed/>
                </p:oleObj>
              </mc:Choice>
              <mc:Fallback>
                <p:oleObj name="think-cell Slide" r:id="rId2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1676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10"/>
            </p:custDataLst>
          </p:nvPr>
        </p:nvSpPr>
        <p:spPr bwMode="auto">
          <a:xfrm>
            <a:off x="0" y="0"/>
            <a:ext cx="211676" cy="15875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x-none" sz="2133" dirty="0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rgbClr val="000000"/>
              </a:solidFill>
            </a:endParaRPr>
          </a:p>
        </p:txBody>
      </p:sp>
      <p:pic>
        <p:nvPicPr>
          <p:cNvPr id="62" name="Picture 10" descr="bg.png"/>
          <p:cNvPicPr>
            <a:picLocks noChangeAspect="1"/>
          </p:cNvPicPr>
          <p:nvPr userDrawn="1"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 hidden="1"/>
          <p:cNvSpPr>
            <a:spLocks noChangeArrowheads="1"/>
          </p:cNvSpPr>
          <p:nvPr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endParaRPr lang="x-none" noProof="0" dirty="0" smtClean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158758" y="75764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x-none" sz="800" cap="all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885824" y="812040"/>
            <a:ext cx="107537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lang="x-none"/>
            </a:pPr>
            <a:r>
              <a:rPr sz="18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 userDrawn="1"/>
        </p:nvGrpSpPr>
        <p:grpSpPr bwMode="gray">
          <a:xfrm>
            <a:off x="158758" y="6305945"/>
            <a:ext cx="11398754" cy="325438"/>
            <a:chOff x="75" y="3936"/>
            <a:chExt cx="5385" cy="205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936"/>
              <a:ext cx="5385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 lang="x-none"/>
              </a:pPr>
              <a:r>
                <a:rPr sz="800" dirty="0" smtClean="0">
                  <a:solidFill>
                    <a:srgbClr val="80808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63"/>
              <a:ext cx="4702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93713" indent="-493713" defTabSz="1193860"/>
              <a:r>
                <a:rPr lang="x-none" sz="800" dirty="0">
                  <a:solidFill>
                    <a:srgbClr val="FFFFFF"/>
                  </a:solidFill>
                  <a:latin typeface="Arial"/>
                </a:rPr>
                <a:t>SOURCE 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936837" y="1254579"/>
            <a:ext cx="5685618" cy="511175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x-none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 userDrawn="1"/>
        </p:nvGrpSpPr>
        <p:grpSpPr bwMode="gray">
          <a:xfrm>
            <a:off x="11177300" y="285750"/>
            <a:ext cx="473335" cy="150811"/>
            <a:chOff x="8385789" y="285750"/>
            <a:chExt cx="354986" cy="150811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85789" y="285750"/>
              <a:ext cx="354986" cy="15081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193860">
                <a:buClr>
                  <a:srgbClr val="002960"/>
                </a:buClr>
              </a:pPr>
              <a:r>
                <a:rPr lang="x-none" sz="800" dirty="0" smtClean="0">
                  <a:solidFill>
                    <a:srgbClr val="808080"/>
                  </a:solidFill>
                  <a:latin typeface="Arial"/>
                </a:rPr>
                <a:t>STICKER</a:t>
              </a:r>
              <a:endParaRPr lang="x-none" sz="800" dirty="0">
                <a:solidFill>
                  <a:srgbClr val="808080"/>
                </a:solidFill>
                <a:latin typeface="Arial"/>
              </a:endParaRP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5789" y="285750"/>
              <a:ext cx="0" cy="15081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5789" y="436561"/>
              <a:ext cx="35498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3" name="LegendBoxes" hidden="1"/>
          <p:cNvGrpSpPr/>
          <p:nvPr userDrawn="1"/>
        </p:nvGrpSpPr>
        <p:grpSpPr bwMode="gray">
          <a:xfrm>
            <a:off x="10886895" y="279400"/>
            <a:ext cx="763755" cy="997467"/>
            <a:chOff x="7835905" y="279400"/>
            <a:chExt cx="763755" cy="997467"/>
          </a:xfrm>
        </p:grpSpPr>
        <p:sp>
          <p:nvSpPr>
            <p:cNvPr id="24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32" name="LegendLines" hidden="1"/>
          <p:cNvGrpSpPr/>
          <p:nvPr userDrawn="1"/>
        </p:nvGrpSpPr>
        <p:grpSpPr bwMode="gray">
          <a:xfrm>
            <a:off x="10579087" y="279400"/>
            <a:ext cx="1071563" cy="730251"/>
            <a:chOff x="7540629" y="279400"/>
            <a:chExt cx="1071563" cy="730251"/>
          </a:xfrm>
        </p:grpSpPr>
        <p:sp>
          <p:nvSpPr>
            <p:cNvPr id="33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9" name="LegendMoons" hidden="1"/>
          <p:cNvGrpSpPr/>
          <p:nvPr userDrawn="1"/>
        </p:nvGrpSpPr>
        <p:grpSpPr bwMode="gray">
          <a:xfrm>
            <a:off x="10820220" y="250825"/>
            <a:ext cx="830430" cy="1306516"/>
            <a:chOff x="7769225" y="250825"/>
            <a:chExt cx="830430" cy="1306516"/>
          </a:xfrm>
        </p:grpSpPr>
        <p:grpSp>
          <p:nvGrpSpPr>
            <p:cNvPr id="40" name="MoonLegend1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58" name="Oval 38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Arc 39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1" name="MoonLegend2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2" name="MoonLegend4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4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5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3" name="MoonLegend5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2" name="Oval 50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3" name="Oval 5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4" name="MoonLegend3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0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1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5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60" name="SlideBottomBar" hidden="1"/>
          <p:cNvSpPr/>
          <p:nvPr userDrawn="1"/>
        </p:nvSpPr>
        <p:spPr>
          <a:xfrm>
            <a:off x="11764091" y="6507558"/>
            <a:ext cx="45719" cy="123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 smtClean="0">
              <a:solidFill>
                <a:srgbClr val="000000"/>
              </a:solidFill>
            </a:endParaRP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64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66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</p:grpSp>
      <p:grpSp>
        <p:nvGrpSpPr>
          <p:cNvPr id="71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72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3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276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193860" rtl="0" eaLnBrk="1" fontAlgn="base" hangingPunct="1">
        <a:spcBef>
          <a:spcPct val="0"/>
        </a:spcBef>
        <a:spcAft>
          <a:spcPct val="0"/>
        </a:spcAft>
        <a:tabLst>
          <a:tab pos="359851" algn="l"/>
        </a:tabLst>
        <a:defRPr lang="x-none" sz="3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2pPr>
      <a:lvl3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3pPr>
      <a:lvl4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4pPr>
      <a:lvl5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5pPr>
      <a:lvl6pPr marL="609630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6pPr>
      <a:lvl7pPr marL="121926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7pPr>
      <a:lvl8pPr marL="182889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8pPr>
      <a:lvl9pPr marL="2438522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9pPr>
    </p:titleStyle>
    <p:bodyStyle>
      <a:lvl1pPr marL="0" indent="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lang="x-none"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4400" indent="-19080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lang="x-none" sz="1600" baseline="0">
          <a:solidFill>
            <a:schemeClr val="tx1"/>
          </a:solidFill>
          <a:latin typeface="+mn-lt"/>
        </a:defRPr>
      </a:lvl2pPr>
      <a:lvl3pPr marL="609630" indent="-349268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lang="x-none" sz="1600" baseline="0">
          <a:solidFill>
            <a:schemeClr val="tx1"/>
          </a:solidFill>
          <a:latin typeface="+mn-lt"/>
        </a:defRPr>
      </a:lvl3pPr>
      <a:lvl4pPr marL="819192" indent="-207444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lang="x-none" sz="1600" baseline="0">
          <a:solidFill>
            <a:schemeClr val="tx1"/>
          </a:solidFill>
          <a:latin typeface="+mn-lt"/>
        </a:defRPr>
      </a:lvl4pPr>
      <a:lvl5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1600" baseline="0">
          <a:solidFill>
            <a:schemeClr val="tx1"/>
          </a:solidFill>
          <a:latin typeface="+mn-lt"/>
        </a:defRPr>
      </a:lvl5pPr>
      <a:lvl6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6pPr>
      <a:lvl7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7pPr>
      <a:lvl8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8pPr>
      <a:lvl9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4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11" Type="http://schemas.openxmlformats.org/officeDocument/2006/relationships/image" Target="../media/image7.png"/><Relationship Id="rId10" Type="http://schemas.openxmlformats.org/officeDocument/2006/relationships/image" Target="../media/image2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tags" Target="../tags/tag9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2" Type="http://schemas.openxmlformats.org/officeDocument/2006/relationships/tags" Target="../tags/tag9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6.pn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emf"/><Relationship Id="rId2" Type="http://schemas.openxmlformats.org/officeDocument/2006/relationships/tags" Target="../tags/tag9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8.emf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tags" Target="../tags/tag9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0.pn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png"/><Relationship Id="rId2" Type="http://schemas.openxmlformats.org/officeDocument/2006/relationships/tags" Target="../tags/tag9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4.emf"/><Relationship Id="rId11" Type="http://schemas.openxmlformats.org/officeDocument/2006/relationships/image" Target="../media/image7.png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5.png"/><Relationship Id="rId2" Type="http://schemas.openxmlformats.org/officeDocument/2006/relationships/tags" Target="../tags/tag9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6.bin"/><Relationship Id="rId4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11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11" Type="http://schemas.openxmlformats.org/officeDocument/2006/relationships/image" Target="../media/image7.pn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.pn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6767193"/>
              </p:ext>
            </p:extLst>
          </p:nvPr>
        </p:nvGraphicFramePr>
        <p:xfrm>
          <a:off x="2118" y="-1118326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2" name="think-cell Slide" r:id="rId5" imgW="353" imgH="353" progId="TCLayout.ActiveDocument.1">
                  <p:embed/>
                </p:oleObj>
              </mc:Choice>
              <mc:Fallback>
                <p:oleObj name="think-cell Slide" r:id="rId5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-1118326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7"/>
          <p:cNvSpPr txBox="1">
            <a:spLocks/>
          </p:cNvSpPr>
          <p:nvPr/>
        </p:nvSpPr>
        <p:spPr bwMode="gray">
          <a:xfrm>
            <a:off x="2235282" y="2076234"/>
            <a:ext cx="1016682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19386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9851" algn="l"/>
              </a:tabLst>
              <a:defRPr lang="x-none" sz="5000" b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2pPr>
            <a:lvl3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3pPr>
            <a:lvl4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4pPr>
            <a:lvl5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5pPr>
            <a:lvl6pPr marL="609630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6pPr>
            <a:lvl7pPr marL="1219261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7pPr>
            <a:lvl8pPr marL="1828891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8pPr>
            <a:lvl9pPr marL="2438522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sz="4000" b="1" kern="0" dirty="0" smtClean="0"/>
              <a:t>A educação profissional do SENAI</a:t>
            </a:r>
          </a:p>
        </p:txBody>
      </p:sp>
      <p:sp>
        <p:nvSpPr>
          <p:cNvPr id="2" name="Retângulo 1"/>
          <p:cNvSpPr/>
          <p:nvPr/>
        </p:nvSpPr>
        <p:spPr>
          <a:xfrm>
            <a:off x="2153175" y="2691787"/>
            <a:ext cx="101512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altLang="pt-BR" sz="2000" b="1" dirty="0">
                <a:solidFill>
                  <a:srgbClr val="FFC000"/>
                </a:solidFill>
                <a:cs typeface="Arial" charset="0"/>
              </a:rPr>
              <a:t>Política Pública Estruturante para </a:t>
            </a:r>
            <a:r>
              <a:rPr lang="pt-BR" altLang="pt-BR" sz="2000" b="1" dirty="0" smtClean="0">
                <a:solidFill>
                  <a:srgbClr val="FFC000"/>
                </a:solidFill>
                <a:cs typeface="Arial" charset="0"/>
              </a:rPr>
              <a:t>a Educação </a:t>
            </a:r>
            <a:r>
              <a:rPr lang="pt-BR" altLang="pt-BR" sz="2000" b="1" dirty="0">
                <a:solidFill>
                  <a:srgbClr val="FFC000"/>
                </a:solidFill>
                <a:cs typeface="Arial" charset="0"/>
              </a:rPr>
              <a:t>Profissional e Tecnológica</a:t>
            </a:r>
            <a:endParaRPr lang="pt-BR" sz="2000" kern="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8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tângulo 81"/>
          <p:cNvSpPr/>
          <p:nvPr/>
        </p:nvSpPr>
        <p:spPr>
          <a:xfrm>
            <a:off x="-864780" y="1576200"/>
            <a:ext cx="1915373" cy="461597"/>
          </a:xfrm>
          <a:prstGeom prst="rect">
            <a:avLst/>
          </a:prstGeom>
          <a:solidFill>
            <a:schemeClr val="bg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568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3" name="Retângulo 82"/>
          <p:cNvSpPr/>
          <p:nvPr/>
        </p:nvSpPr>
        <p:spPr>
          <a:xfrm>
            <a:off x="7485768" y="50"/>
            <a:ext cx="4463344" cy="404161"/>
          </a:xfrm>
          <a:prstGeom prst="rect">
            <a:avLst/>
          </a:prstGeom>
          <a:solidFill>
            <a:schemeClr val="bg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568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6" name="Conector reto 21"/>
          <p:cNvCxnSpPr/>
          <p:nvPr/>
        </p:nvCxnSpPr>
        <p:spPr>
          <a:xfrm>
            <a:off x="10666771" y="8062918"/>
            <a:ext cx="2271576" cy="0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957686" y="136053"/>
            <a:ext cx="8251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93860">
              <a:tabLst>
                <a:tab pos="359851" algn="l"/>
              </a:tabLst>
            </a:pPr>
            <a:r>
              <a:rPr lang="pt-BR" sz="36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Estrutura </a:t>
            </a:r>
            <a:r>
              <a:rPr lang="pt-BR" sz="36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ocupacional da </a:t>
            </a:r>
            <a:r>
              <a:rPr lang="pt-BR" sz="36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indústria</a:t>
            </a:r>
            <a:endParaRPr lang="pt-BR" sz="36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2098624" y="1610884"/>
            <a:ext cx="5999141" cy="423643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18843" y="4067979"/>
            <a:ext cx="212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chemeClr val="accent3">
                    <a:lumMod val="50000"/>
                  </a:schemeClr>
                </a:solidFill>
              </a:rPr>
              <a:t>Ocupações + 200h</a:t>
            </a:r>
            <a:endParaRPr lang="pt-BR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244299" y="30528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chemeClr val="accent3">
                    <a:lumMod val="50000"/>
                  </a:schemeClr>
                </a:solidFill>
              </a:rPr>
              <a:t>Técnicas</a:t>
            </a:r>
            <a:endParaRPr lang="pt-BR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225255" y="4969336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chemeClr val="accent3">
                    <a:lumMod val="50000"/>
                  </a:schemeClr>
                </a:solidFill>
              </a:rPr>
              <a:t>Ocupações – 200h</a:t>
            </a:r>
            <a:endParaRPr lang="pt-BR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218843" y="2037797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chemeClr val="accent3">
                    <a:lumMod val="50000"/>
                  </a:schemeClr>
                </a:solidFill>
              </a:rPr>
              <a:t>Superior</a:t>
            </a:r>
            <a:endParaRPr lang="pt-BR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4636203" y="4988355"/>
            <a:ext cx="1702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58% </a:t>
            </a:r>
            <a:r>
              <a:rPr lang="pt-BR" b="1" dirty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4.602.414)</a:t>
            </a:r>
            <a:endParaRPr lang="pt-B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4714918" y="4037793"/>
            <a:ext cx="1702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25% </a:t>
            </a:r>
            <a:r>
              <a:rPr lang="pt-BR" b="1" dirty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2.003.243)</a:t>
            </a:r>
            <a:endParaRPr lang="pt-B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4714918" y="3083688"/>
            <a:ext cx="1702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3">
                    <a:lumMod val="50000"/>
                  </a:schemeClr>
                </a:solidFill>
              </a:rPr>
              <a:t>15% (</a:t>
            </a: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1.166.826)</a:t>
            </a:r>
            <a:endParaRPr lang="pt-B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4446672" y="2143786"/>
            <a:ext cx="1475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2"/>
                </a:solidFill>
              </a:rPr>
              <a:t>2% (</a:t>
            </a:r>
            <a:r>
              <a:rPr lang="pt-BR" b="1" dirty="0">
                <a:solidFill>
                  <a:schemeClr val="tx2"/>
                </a:solidFill>
              </a:rPr>
              <a:t>167.500 </a:t>
            </a:r>
            <a:r>
              <a:rPr lang="pt-BR" b="1" dirty="0" smtClean="0">
                <a:solidFill>
                  <a:schemeClr val="tx2"/>
                </a:solidFill>
              </a:rPr>
              <a:t>)</a:t>
            </a:r>
            <a:endParaRPr lang="pt-BR" b="1" dirty="0">
              <a:solidFill>
                <a:schemeClr val="tx2"/>
              </a:solidFill>
            </a:endParaRPr>
          </a:p>
        </p:txBody>
      </p:sp>
      <p:sp>
        <p:nvSpPr>
          <p:cNvPr id="43" name="CaixaDeTexto 2"/>
          <p:cNvSpPr txBox="1"/>
          <p:nvPr/>
        </p:nvSpPr>
        <p:spPr>
          <a:xfrm>
            <a:off x="225255" y="5835902"/>
            <a:ext cx="6931108" cy="32410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>
                <a:solidFill>
                  <a:schemeClr val="accent3">
                    <a:lumMod val="50000"/>
                  </a:schemeClr>
                </a:solidFill>
              </a:rPr>
              <a:t>Fonte: </a:t>
            </a:r>
            <a:r>
              <a:rPr lang="pt-BR" sz="1200" dirty="0" smtClean="0">
                <a:solidFill>
                  <a:schemeClr val="accent3">
                    <a:lumMod val="50000"/>
                  </a:schemeClr>
                </a:solidFill>
              </a:rPr>
              <a:t>* RAIS </a:t>
            </a:r>
            <a:r>
              <a:rPr lang="pt-BR" sz="1200" dirty="0">
                <a:solidFill>
                  <a:schemeClr val="accent3">
                    <a:lumMod val="50000"/>
                  </a:schemeClr>
                </a:solidFill>
              </a:rPr>
              <a:t>2015, CNAE Divisão 5 a </a:t>
            </a:r>
            <a:r>
              <a:rPr lang="pt-BR" sz="1200" dirty="0" smtClean="0">
                <a:solidFill>
                  <a:schemeClr val="accent3">
                    <a:lumMod val="50000"/>
                  </a:schemeClr>
                </a:solidFill>
              </a:rPr>
              <a:t>43 (não contempla os cursos de engenharia)</a:t>
            </a:r>
          </a:p>
          <a:p>
            <a:r>
              <a:rPr lang="pt-BR" sz="1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sz="1200" dirty="0" smtClean="0">
                <a:solidFill>
                  <a:schemeClr val="accent3">
                    <a:lumMod val="50000"/>
                  </a:schemeClr>
                </a:solidFill>
              </a:rPr>
              <a:t>          ** SENAI - 2016</a:t>
            </a:r>
            <a:endParaRPr lang="pt-BR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8226134" y="3022110"/>
            <a:ext cx="11112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200.340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8154801" y="4379771"/>
            <a:ext cx="14654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 </a:t>
            </a:r>
            <a:r>
              <a:rPr lang="pt-BR" sz="2000" b="1" dirty="0" smtClean="0"/>
              <a:t>2.399.590 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8206520" y="2022408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20.704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8199868" y="1418510"/>
            <a:ext cx="1688283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MATRÍCULAS** </a:t>
            </a:r>
          </a:p>
          <a:p>
            <a:pPr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SENAI – 2016</a:t>
            </a:r>
            <a:endParaRPr lang="pt-BR" sz="1568" dirty="0">
              <a:solidFill>
                <a:schemeClr val="accent3">
                  <a:lumMod val="50000"/>
                </a:schemeClr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22" name="Seta entalhada para a direita 21"/>
          <p:cNvSpPr/>
          <p:nvPr/>
        </p:nvSpPr>
        <p:spPr>
          <a:xfrm>
            <a:off x="6283435" y="2189952"/>
            <a:ext cx="1070919" cy="184666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24" name="Seta entalhada para a direita 23"/>
          <p:cNvSpPr/>
          <p:nvPr/>
        </p:nvSpPr>
        <p:spPr>
          <a:xfrm>
            <a:off x="7026846" y="3145221"/>
            <a:ext cx="1070919" cy="184666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3" name="Chave direita 2"/>
          <p:cNvSpPr/>
          <p:nvPr/>
        </p:nvSpPr>
        <p:spPr>
          <a:xfrm>
            <a:off x="7859090" y="3935127"/>
            <a:ext cx="333633" cy="1403541"/>
          </a:xfrm>
          <a:prstGeom prst="rightBrac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/>
          <p:cNvSpPr/>
          <p:nvPr/>
        </p:nvSpPr>
        <p:spPr>
          <a:xfrm>
            <a:off x="3938039" y="1324364"/>
            <a:ext cx="2341190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TRABALHADORES*</a:t>
            </a:r>
          </a:p>
          <a:p>
            <a:pPr algn="ctr"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NA INDÚSTRIA - 2015</a:t>
            </a:r>
            <a:endParaRPr lang="pt-BR" sz="1568" dirty="0">
              <a:solidFill>
                <a:schemeClr val="accent3">
                  <a:lumMod val="50000"/>
                </a:schemeClr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10320952" y="1469568"/>
            <a:ext cx="1628160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PARTICIPAÇÃO DO SENAI </a:t>
            </a:r>
            <a:endParaRPr lang="pt-BR" sz="1568" dirty="0">
              <a:solidFill>
                <a:schemeClr val="accent3">
                  <a:lumMod val="50000"/>
                </a:schemeClr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722899" y="2068575"/>
            <a:ext cx="9813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/>
              <a:t>12,4% </a:t>
            </a:r>
          </a:p>
        </p:txBody>
      </p:sp>
      <p:sp>
        <p:nvSpPr>
          <p:cNvPr id="4" name="Retângulo 3"/>
          <p:cNvSpPr/>
          <p:nvPr/>
        </p:nvSpPr>
        <p:spPr>
          <a:xfrm>
            <a:off x="10714059" y="3037499"/>
            <a:ext cx="968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/>
              <a:t>17,2%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28" name="Retângulo 27"/>
          <p:cNvSpPr/>
          <p:nvPr/>
        </p:nvSpPr>
        <p:spPr>
          <a:xfrm>
            <a:off x="10714058" y="4383466"/>
            <a:ext cx="968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 smtClean="0"/>
              <a:t>36,3%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9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aixaDeTexto 30"/>
          <p:cNvSpPr txBox="1"/>
          <p:nvPr/>
        </p:nvSpPr>
        <p:spPr>
          <a:xfrm>
            <a:off x="921322" y="61705"/>
            <a:ext cx="110277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Metodologia Inovadora</a:t>
            </a:r>
            <a:endParaRPr lang="pt-BR" sz="36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pt-BR" sz="2800" b="1" dirty="0" smtClean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Alinhada  às Necessidades do Mundo do Trabalho</a:t>
            </a:r>
            <a:endParaRPr lang="pt-BR" sz="28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-84015" y="1484361"/>
            <a:ext cx="8539072" cy="5237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pic>
        <p:nvPicPr>
          <p:cNvPr id="37" name="Imagem 4" descr="NUMERO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66" y="1306437"/>
            <a:ext cx="1194911" cy="536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Imagem 7" descr="INSUMO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651"/>
          <a:stretch>
            <a:fillRect/>
          </a:stretch>
        </p:blipFill>
        <p:spPr bwMode="auto">
          <a:xfrm>
            <a:off x="600812" y="3559346"/>
            <a:ext cx="706367" cy="88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Imagem 8" descr="OBSERVATORIO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71"/>
          <a:stretch>
            <a:fillRect/>
          </a:stretch>
        </p:blipFill>
        <p:spPr bwMode="auto">
          <a:xfrm>
            <a:off x="389219" y="1701636"/>
            <a:ext cx="1482747" cy="112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m 9" descr="OBSERVATORIO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4"/>
          <a:stretch>
            <a:fillRect/>
          </a:stretch>
        </p:blipFill>
        <p:spPr bwMode="auto">
          <a:xfrm>
            <a:off x="1703925" y="1581826"/>
            <a:ext cx="6530598" cy="152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m 10" descr="INSUMO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/>
          <a:stretch>
            <a:fillRect/>
          </a:stretch>
        </p:blipFill>
        <p:spPr bwMode="auto">
          <a:xfrm>
            <a:off x="1487460" y="3388477"/>
            <a:ext cx="6555365" cy="135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Imagem 11" descr="CTS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91" r="86940"/>
          <a:stretch>
            <a:fillRect/>
          </a:stretch>
        </p:blipFill>
        <p:spPr bwMode="auto">
          <a:xfrm>
            <a:off x="521463" y="5715792"/>
            <a:ext cx="997316" cy="1103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upo 26"/>
          <p:cNvGrpSpPr>
            <a:grpSpLocks/>
          </p:cNvGrpSpPr>
          <p:nvPr/>
        </p:nvGrpSpPr>
        <p:grpSpPr bwMode="auto">
          <a:xfrm>
            <a:off x="8021372" y="1346353"/>
            <a:ext cx="353184" cy="5293083"/>
            <a:chOff x="6732240" y="1268760"/>
            <a:chExt cx="360040" cy="5400600"/>
          </a:xfrm>
        </p:grpSpPr>
        <p:cxnSp>
          <p:nvCxnSpPr>
            <p:cNvPr id="44" name="Conector angulado 43"/>
            <p:cNvCxnSpPr/>
            <p:nvPr/>
          </p:nvCxnSpPr>
          <p:spPr>
            <a:xfrm rot="16200000" flipH="1">
              <a:off x="4211960" y="3789040"/>
              <a:ext cx="5400600" cy="360040"/>
            </a:xfrm>
            <a:prstGeom prst="bentConnector3">
              <a:avLst>
                <a:gd name="adj1" fmla="val 52"/>
              </a:avLst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reto 44"/>
            <p:cNvCxnSpPr/>
            <p:nvPr/>
          </p:nvCxnSpPr>
          <p:spPr>
            <a:xfrm flipH="1">
              <a:off x="6732240" y="6669360"/>
              <a:ext cx="360040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Imagem 25" descr="comit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67" y="4808372"/>
            <a:ext cx="2563836" cy="168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CaixaDeTexto 2"/>
          <p:cNvSpPr txBox="1">
            <a:spLocks noChangeArrowheads="1"/>
          </p:cNvSpPr>
          <p:nvPr/>
        </p:nvSpPr>
        <p:spPr bwMode="auto">
          <a:xfrm>
            <a:off x="3367472" y="6389477"/>
            <a:ext cx="2470100" cy="33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altLang="pt-BR" sz="1568" b="1" dirty="0">
                <a:latin typeface="Arial" panose="020B0604020202020204" pitchFamily="34" charset="0"/>
              </a:rPr>
              <a:t>PERFIL PROFISSIONAL</a:t>
            </a:r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687313" y="2823416"/>
            <a:ext cx="1795339" cy="21629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Left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CaixaDeTexto 1"/>
          <p:cNvSpPr txBox="1"/>
          <p:nvPr/>
        </p:nvSpPr>
        <p:spPr>
          <a:xfrm>
            <a:off x="6108985" y="5042421"/>
            <a:ext cx="2346075" cy="159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6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Empresas</a:t>
            </a:r>
          </a:p>
          <a:p>
            <a:r>
              <a:rPr lang="pt-BR" sz="196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Entidades de Classe</a:t>
            </a:r>
          </a:p>
          <a:p>
            <a:r>
              <a:rPr lang="pt-BR" sz="196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Universidade</a:t>
            </a:r>
          </a:p>
          <a:p>
            <a:r>
              <a:rPr lang="pt-BR" sz="196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Setor Público</a:t>
            </a: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50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8"/>
          <a:stretch/>
        </p:blipFill>
        <p:spPr>
          <a:xfrm>
            <a:off x="-75030" y="2656818"/>
            <a:ext cx="3042673" cy="367196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37688" y="162708"/>
            <a:ext cx="11949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>
              <a:spcBef>
                <a:spcPts val="294"/>
              </a:spcBef>
              <a:spcAft>
                <a:spcPts val="294"/>
              </a:spcAft>
            </a:pPr>
            <a:r>
              <a:rPr lang="pt-BR" sz="3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Mapa </a:t>
            </a:r>
            <a:r>
              <a:rPr lang="pt-BR" sz="3600" b="1" dirty="0" smtClean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do </a:t>
            </a:r>
            <a:r>
              <a:rPr lang="pt-BR" sz="3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Trabalho Industrial 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291865" y="2621507"/>
            <a:ext cx="3238378" cy="1090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85000"/>
              </a:lnSpc>
            </a:pPr>
            <a:r>
              <a:rPr lang="pt-BR" sz="2548" b="1" dirty="0">
                <a:solidFill>
                  <a:srgbClr val="0065B2"/>
                </a:solidFill>
                <a:latin typeface="+mn-lt"/>
                <a:ea typeface="Segoe UI" charset="0"/>
                <a:cs typeface="Segoe UI" charset="0"/>
              </a:rPr>
              <a:t>Planejamento</a:t>
            </a:r>
            <a:r>
              <a:rPr lang="pt-BR" sz="2548" dirty="0">
                <a:solidFill>
                  <a:srgbClr val="0065B2"/>
                </a:solidFill>
                <a:latin typeface="+mn-lt"/>
                <a:ea typeface="Segoe UI" charset="0"/>
                <a:cs typeface="Segoe UI" charset="0"/>
              </a:rPr>
              <a:t> da oferta de educação profissional</a:t>
            </a:r>
          </a:p>
        </p:txBody>
      </p:sp>
      <p:sp>
        <p:nvSpPr>
          <p:cNvPr id="7" name="TextBox 4"/>
          <p:cNvSpPr txBox="1"/>
          <p:nvPr/>
        </p:nvSpPr>
        <p:spPr>
          <a:xfrm>
            <a:off x="992924" y="1304393"/>
            <a:ext cx="9734862" cy="119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85000"/>
              </a:lnSpc>
            </a:pPr>
            <a:r>
              <a:rPr lang="pt-BR" sz="2800" dirty="0">
                <a:solidFill>
                  <a:srgbClr val="001781"/>
                </a:solidFill>
                <a:latin typeface="+mn-lt"/>
                <a:ea typeface="Segoe UI" charset="0"/>
                <a:cs typeface="Segoe UI" charset="0"/>
              </a:rPr>
              <a:t>Gerar Indicadores  sobre comportamento futuro do mercado de trabalho e da demanda por formação profissional </a:t>
            </a:r>
          </a:p>
          <a:p>
            <a:pPr algn="ctr" rtl="1">
              <a:lnSpc>
                <a:spcPct val="85000"/>
              </a:lnSpc>
            </a:pPr>
            <a:endParaRPr lang="en-US" sz="2800" dirty="0">
              <a:solidFill>
                <a:srgbClr val="001781"/>
              </a:solidFill>
              <a:latin typeface="+mn-lt"/>
              <a:ea typeface="Segoe UI" charset="0"/>
              <a:cs typeface="Segoe UI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926704" y="2621507"/>
            <a:ext cx="3238378" cy="1425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85000"/>
              </a:lnSpc>
            </a:pPr>
            <a:r>
              <a:rPr lang="pt-BR" sz="2548" b="1" dirty="0">
                <a:solidFill>
                  <a:srgbClr val="0065B2"/>
                </a:solidFill>
                <a:latin typeface="+mn-lt"/>
                <a:ea typeface="Segoe UI" charset="0"/>
                <a:cs typeface="Segoe UI" charset="0"/>
              </a:rPr>
              <a:t>Auxílio nas decisões </a:t>
            </a:r>
            <a:r>
              <a:rPr lang="pt-BR" sz="2548" dirty="0">
                <a:solidFill>
                  <a:srgbClr val="0065B2"/>
                </a:solidFill>
                <a:latin typeface="+mn-lt"/>
                <a:ea typeface="Segoe UI" charset="0"/>
                <a:cs typeface="Segoe UI" charset="0"/>
              </a:rPr>
              <a:t>de abrir, expandir ou descontinuar cursos 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7579956" y="2635209"/>
            <a:ext cx="4199791" cy="1423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85000"/>
              </a:lnSpc>
            </a:pPr>
            <a:r>
              <a:rPr lang="pt-BR" sz="2548" b="1" dirty="0">
                <a:solidFill>
                  <a:srgbClr val="0065B2"/>
                </a:solidFill>
                <a:latin typeface="Segoe UI" charset="0"/>
                <a:ea typeface="Segoe UI" charset="0"/>
                <a:cs typeface="Segoe UI" charset="0"/>
              </a:rPr>
              <a:t>Definição de estratégias </a:t>
            </a:r>
            <a:r>
              <a:rPr lang="pt-BR" sz="2548" dirty="0">
                <a:solidFill>
                  <a:srgbClr val="0065B2"/>
                </a:solidFill>
                <a:latin typeface="Segoe UI" charset="0"/>
                <a:ea typeface="Segoe UI" charset="0"/>
                <a:cs typeface="Segoe UI" charset="0"/>
              </a:rPr>
              <a:t>para atendimento a demandas por educação profissional e tecnológica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3719268" y="2617288"/>
            <a:ext cx="0" cy="1288264"/>
          </a:xfrm>
          <a:prstGeom prst="line">
            <a:avLst/>
          </a:prstGeom>
          <a:ln>
            <a:solidFill>
              <a:srgbClr val="001781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372519" y="2617288"/>
            <a:ext cx="0" cy="1288264"/>
          </a:xfrm>
          <a:prstGeom prst="line">
            <a:avLst/>
          </a:prstGeom>
          <a:ln>
            <a:solidFill>
              <a:srgbClr val="001781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8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899" y="0"/>
            <a:ext cx="6507332" cy="630237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287" y="2219325"/>
            <a:ext cx="4443174" cy="368911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0300" y="142875"/>
            <a:ext cx="3507444" cy="20097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0" y="6413698"/>
            <a:ext cx="731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</a:rPr>
              <a:t>Fonte: Pesquisa Ibope - Impressões da População Brasileira, setembro 2017</a:t>
            </a:r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07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2703444" y="1782070"/>
            <a:ext cx="595353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900" b="1" dirty="0" smtClean="0">
                <a:solidFill>
                  <a:srgbClr val="FF9933"/>
                </a:solidFill>
              </a:rPr>
              <a:t>92%</a:t>
            </a:r>
            <a:endParaRPr lang="pt-BR" sz="19900" b="1" dirty="0">
              <a:solidFill>
                <a:srgbClr val="FF9933"/>
              </a:solidFill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-139699" y="-719479"/>
            <a:ext cx="11367052" cy="8568083"/>
            <a:chOff x="1100831" y="-711439"/>
            <a:chExt cx="9961421" cy="7482911"/>
          </a:xfrm>
        </p:grpSpPr>
        <p:sp>
          <p:nvSpPr>
            <p:cNvPr id="18" name="Elipse 17"/>
            <p:cNvSpPr/>
            <p:nvPr/>
          </p:nvSpPr>
          <p:spPr>
            <a:xfrm>
              <a:off x="1100831" y="-711439"/>
              <a:ext cx="9961421" cy="7482911"/>
            </a:xfrm>
            <a:prstGeom prst="ellipse">
              <a:avLst/>
            </a:prstGeom>
            <a:solidFill>
              <a:srgbClr val="FFC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1579400" y="-371462"/>
              <a:ext cx="8892502" cy="6854553"/>
            </a:xfrm>
            <a:prstGeom prst="ellipse">
              <a:avLst/>
            </a:prstGeom>
            <a:noFill/>
            <a:ln w="101600"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 err="1" smtClean="0">
                <a:solidFill>
                  <a:schemeClr val="tx1"/>
                </a:solidFill>
              </a:endParaRPr>
            </a:p>
          </p:txBody>
        </p:sp>
      </p:grpSp>
      <p:sp>
        <p:nvSpPr>
          <p:cNvPr id="20" name="CaixaDeTexto 19"/>
          <p:cNvSpPr txBox="1"/>
          <p:nvPr/>
        </p:nvSpPr>
        <p:spPr>
          <a:xfrm>
            <a:off x="2882900" y="1460500"/>
            <a:ext cx="56134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900" b="1" dirty="0" smtClean="0">
                <a:solidFill>
                  <a:srgbClr val="FF9933"/>
                </a:solidFill>
              </a:rPr>
              <a:t>92%</a:t>
            </a:r>
            <a:endParaRPr lang="pt-BR" sz="19900" b="1" dirty="0">
              <a:solidFill>
                <a:srgbClr val="FF9933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0" y="0"/>
            <a:ext cx="977900" cy="812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1638300" y="4381500"/>
            <a:ext cx="7429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CONSIDERAM </a:t>
            </a:r>
            <a:r>
              <a:rPr lang="pt-B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 </a:t>
            </a:r>
            <a:r>
              <a:rPr lang="pt-B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ATUAÇÃO</a:t>
            </a:r>
            <a:r>
              <a:rPr lang="pt-B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DO </a:t>
            </a:r>
            <a:r>
              <a:rPr lang="pt-BR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SENAI ÓTIMA OU BOA</a:t>
            </a:r>
            <a:endParaRPr lang="pt-BR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409826" y="6334671"/>
            <a:ext cx="731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</a:rPr>
              <a:t>Fonte: Pesquisa Ibope - Impressões da População Brasileira, setembro 2017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055937" y="1138930"/>
            <a:ext cx="4848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DOS BRASILEIROS QUE CONHECEM O SENAI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51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2703444" y="1782070"/>
            <a:ext cx="595353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900" b="1" dirty="0" smtClean="0">
                <a:solidFill>
                  <a:srgbClr val="FF9933"/>
                </a:solidFill>
              </a:rPr>
              <a:t>92%</a:t>
            </a:r>
            <a:endParaRPr lang="pt-BR" sz="19900" b="1" dirty="0">
              <a:solidFill>
                <a:srgbClr val="FF9933"/>
              </a:solidFill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-139699" y="-719479"/>
            <a:ext cx="11367052" cy="8568083"/>
            <a:chOff x="1100831" y="-711439"/>
            <a:chExt cx="9961421" cy="7482911"/>
          </a:xfrm>
          <a:solidFill>
            <a:schemeClr val="accent4">
              <a:lumMod val="75000"/>
              <a:lumOff val="25000"/>
            </a:schemeClr>
          </a:solidFill>
        </p:grpSpPr>
        <p:sp>
          <p:nvSpPr>
            <p:cNvPr id="18" name="Elipse 17"/>
            <p:cNvSpPr/>
            <p:nvPr/>
          </p:nvSpPr>
          <p:spPr>
            <a:xfrm>
              <a:off x="1100831" y="-711439"/>
              <a:ext cx="9961421" cy="7482911"/>
            </a:xfrm>
            <a:prstGeom prst="ellipse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1579400" y="-371462"/>
              <a:ext cx="8892502" cy="6854553"/>
            </a:xfrm>
            <a:prstGeom prst="ellipse">
              <a:avLst/>
            </a:prstGeom>
            <a:grpFill/>
            <a:ln w="101600">
              <a:solidFill>
                <a:schemeClr val="accent4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 err="1" smtClean="0">
                <a:solidFill>
                  <a:schemeClr val="tx1"/>
                </a:solidFill>
              </a:endParaRPr>
            </a:p>
          </p:txBody>
        </p:sp>
      </p:grpSp>
      <p:sp>
        <p:nvSpPr>
          <p:cNvPr id="20" name="CaixaDeTexto 19"/>
          <p:cNvSpPr txBox="1"/>
          <p:nvPr/>
        </p:nvSpPr>
        <p:spPr>
          <a:xfrm>
            <a:off x="2882900" y="1460500"/>
            <a:ext cx="56134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900" b="1" dirty="0" smtClean="0">
                <a:solidFill>
                  <a:schemeClr val="accent4"/>
                </a:solidFill>
              </a:rPr>
              <a:t>97%</a:t>
            </a:r>
            <a:endParaRPr lang="pt-BR" sz="19900" b="1" dirty="0">
              <a:solidFill>
                <a:schemeClr val="accent4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0" y="0"/>
            <a:ext cx="977900" cy="812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1638300" y="4381500"/>
            <a:ext cx="7912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CONCORDAM </a:t>
            </a:r>
            <a:r>
              <a:rPr lang="pt-B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QUE </a:t>
            </a:r>
            <a:r>
              <a:rPr lang="pt-B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O SENAI FORMA BONS PROFISSIONAIS</a:t>
            </a:r>
            <a:endParaRPr lang="pt-B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338388" y="6272310"/>
            <a:ext cx="731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</a:rPr>
              <a:t>Fonte: Pesquisa Ibope - Impressões da População Brasileira, setembro 2017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055937" y="1138930"/>
            <a:ext cx="4848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DOS BRASILEIROS QUE CONHECEM O SENAI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2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2703444" y="1782070"/>
            <a:ext cx="595353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900" b="1" dirty="0" smtClean="0">
                <a:solidFill>
                  <a:srgbClr val="FF9933"/>
                </a:solidFill>
              </a:rPr>
              <a:t>92%</a:t>
            </a:r>
            <a:endParaRPr lang="pt-BR" sz="19900" b="1" dirty="0">
              <a:solidFill>
                <a:srgbClr val="FF9933"/>
              </a:solidFill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-139699" y="-719479"/>
            <a:ext cx="11367052" cy="8568083"/>
            <a:chOff x="1100831" y="-711439"/>
            <a:chExt cx="9961421" cy="7482911"/>
          </a:xfrm>
          <a:solidFill>
            <a:srgbClr val="92D050"/>
          </a:solidFill>
        </p:grpSpPr>
        <p:sp>
          <p:nvSpPr>
            <p:cNvPr id="18" name="Elipse 17"/>
            <p:cNvSpPr/>
            <p:nvPr/>
          </p:nvSpPr>
          <p:spPr>
            <a:xfrm>
              <a:off x="1100831" y="-711439"/>
              <a:ext cx="9961421" cy="7482911"/>
            </a:xfrm>
            <a:prstGeom prst="ellipse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1579400" y="-371462"/>
              <a:ext cx="8892502" cy="6854553"/>
            </a:xfrm>
            <a:prstGeom prst="ellipse">
              <a:avLst/>
            </a:prstGeom>
            <a:grpFill/>
            <a:ln w="101600"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 err="1" smtClean="0">
                <a:solidFill>
                  <a:schemeClr val="tx1"/>
                </a:solidFill>
              </a:endParaRPr>
            </a:p>
          </p:txBody>
        </p:sp>
      </p:grpSp>
      <p:sp>
        <p:nvSpPr>
          <p:cNvPr id="20" name="CaixaDeTexto 19"/>
          <p:cNvSpPr txBox="1"/>
          <p:nvPr/>
        </p:nvSpPr>
        <p:spPr>
          <a:xfrm>
            <a:off x="2882900" y="1460500"/>
            <a:ext cx="56134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900" b="1" dirty="0" smtClean="0">
                <a:solidFill>
                  <a:srgbClr val="008000"/>
                </a:solidFill>
              </a:rPr>
              <a:t>94%</a:t>
            </a:r>
            <a:endParaRPr lang="pt-BR" sz="19900" b="1" dirty="0">
              <a:solidFill>
                <a:srgbClr val="00800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0" y="0"/>
            <a:ext cx="977900" cy="812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1225550" y="4181132"/>
            <a:ext cx="850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ACHAM </a:t>
            </a:r>
            <a:r>
              <a:rPr lang="pt-BR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QUE </a:t>
            </a:r>
            <a:r>
              <a:rPr lang="pt-BR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OS CURSOS DO SENAI FACILITAM A OBTENÇÃO DE UM EMPREGO</a:t>
            </a:r>
            <a:endParaRPr lang="pt-BR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419350" y="6319238"/>
            <a:ext cx="731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</a:rPr>
              <a:t>Fonte: Pesquisa Ibope - Impressões da População Brasileira, setembro 2017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055937" y="1138930"/>
            <a:ext cx="4848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DOS BRASILEIROS QUE CONHECEM O SENAI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11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851681" y="200560"/>
            <a:ext cx="1109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Sistema de Avaliação da Educação Profissional</a:t>
            </a:r>
            <a:endParaRPr lang="pt-BR" sz="48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5370008" y="2079212"/>
            <a:ext cx="6037686" cy="129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18" tIns="44809" rIns="89618" bIns="44809" numCol="1" anchor="ctr" anchorCtr="0" compatLnSpc="1">
            <a:prstTxWarp prst="textNoShape">
              <a:avLst/>
            </a:prstTxWarp>
            <a:spAutoFit/>
          </a:bodyPr>
          <a:lstStyle/>
          <a:p>
            <a:pPr marL="0" lvl="2" algn="ctr" defTabSz="896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960" b="1" kern="0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INDÚSTRIA CONTRATA</a:t>
            </a:r>
          </a:p>
          <a:p>
            <a:pPr marL="0" lvl="2" algn="ctr" defTabSz="896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960" b="1" kern="0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FORMADOS PELO SENAI</a:t>
            </a:r>
          </a:p>
          <a:p>
            <a:pPr marL="0" lvl="2" defTabSz="896203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960" b="1" kern="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0" lvl="2" defTabSz="896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960" b="1" kern="0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Preferência das empresas</a:t>
            </a:r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/>
          </p:nvPr>
        </p:nvGraphicFramePr>
        <p:xfrm>
          <a:off x="5406191" y="3390335"/>
          <a:ext cx="6346401" cy="936330"/>
        </p:xfrm>
        <a:graphic>
          <a:graphicData uri="http://schemas.openxmlformats.org/drawingml/2006/table">
            <a:tbl>
              <a:tblPr firstRow="1" bandRow="1"/>
              <a:tblGrid>
                <a:gridCol w="2115467"/>
                <a:gridCol w="2115467"/>
                <a:gridCol w="2115467"/>
              </a:tblGrid>
              <a:tr h="448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400" dirty="0" smtClean="0"/>
                        <a:t>Aprendizagem</a:t>
                      </a:r>
                      <a:endParaRPr lang="pt-BR" sz="2400" dirty="0"/>
                    </a:p>
                  </a:txBody>
                  <a:tcPr marL="89618" marR="89618" marT="44809" marB="4480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400" dirty="0" smtClean="0"/>
                        <a:t>Técnico</a:t>
                      </a:r>
                      <a:endParaRPr lang="pt-BR" sz="2400" dirty="0"/>
                    </a:p>
                  </a:txBody>
                  <a:tcPr marL="89618" marR="89618" marT="44809" marB="4480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400" dirty="0" smtClean="0"/>
                        <a:t>Qualificação</a:t>
                      </a:r>
                      <a:endParaRPr lang="pt-BR" sz="2400" dirty="0"/>
                    </a:p>
                  </a:txBody>
                  <a:tcPr marL="89618" marR="89618" marT="44809" marB="4480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480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</a:p>
                  </a:txBody>
                  <a:tcPr marL="67214" marR="6721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95%</a:t>
                      </a:r>
                      <a:endParaRPr lang="pt-BR" sz="27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214" marR="6721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97%</a:t>
                      </a:r>
                      <a:endParaRPr lang="pt-BR" sz="27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214" marR="6721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6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Freeform 273" descr="international_med"/>
          <p:cNvSpPr>
            <a:spLocks/>
          </p:cNvSpPr>
          <p:nvPr/>
        </p:nvSpPr>
        <p:spPr bwMode="auto">
          <a:xfrm>
            <a:off x="853825" y="2921516"/>
            <a:ext cx="1116012" cy="909540"/>
          </a:xfrm>
          <a:custGeom>
            <a:avLst/>
            <a:gdLst>
              <a:gd name="T0" fmla="*/ 314 w 341"/>
              <a:gd name="T1" fmla="*/ 0 h 269"/>
              <a:gd name="T2" fmla="*/ 27 w 341"/>
              <a:gd name="T3" fmla="*/ 0 h 269"/>
              <a:gd name="T4" fmla="*/ 0 w 341"/>
              <a:gd name="T5" fmla="*/ 27 h 269"/>
              <a:gd name="T6" fmla="*/ 0 w 341"/>
              <a:gd name="T7" fmla="*/ 203 h 269"/>
              <a:gd name="T8" fmla="*/ 27 w 341"/>
              <a:gd name="T9" fmla="*/ 230 h 269"/>
              <a:gd name="T10" fmla="*/ 128 w 341"/>
              <a:gd name="T11" fmla="*/ 230 h 269"/>
              <a:gd name="T12" fmla="*/ 162 w 341"/>
              <a:gd name="T13" fmla="*/ 264 h 269"/>
              <a:gd name="T14" fmla="*/ 178 w 341"/>
              <a:gd name="T15" fmla="*/ 264 h 269"/>
              <a:gd name="T16" fmla="*/ 213 w 341"/>
              <a:gd name="T17" fmla="*/ 230 h 269"/>
              <a:gd name="T18" fmla="*/ 314 w 341"/>
              <a:gd name="T19" fmla="*/ 230 h 269"/>
              <a:gd name="T20" fmla="*/ 341 w 341"/>
              <a:gd name="T21" fmla="*/ 203 h 269"/>
              <a:gd name="T22" fmla="*/ 341 w 341"/>
              <a:gd name="T23" fmla="*/ 27 h 269"/>
              <a:gd name="T24" fmla="*/ 314 w 341"/>
              <a:gd name="T25" fmla="*/ 0 h 26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41"/>
              <a:gd name="T40" fmla="*/ 0 h 269"/>
              <a:gd name="T41" fmla="*/ 341 w 341"/>
              <a:gd name="T42" fmla="*/ 269 h 26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41" h="269">
                <a:moveTo>
                  <a:pt x="314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17"/>
                  <a:pt x="12" y="230"/>
                  <a:pt x="27" y="230"/>
                </a:cubicBezTo>
                <a:cubicBezTo>
                  <a:pt x="128" y="230"/>
                  <a:pt x="128" y="230"/>
                  <a:pt x="128" y="230"/>
                </a:cubicBezTo>
                <a:cubicBezTo>
                  <a:pt x="162" y="264"/>
                  <a:pt x="162" y="264"/>
                  <a:pt x="162" y="264"/>
                </a:cubicBezTo>
                <a:cubicBezTo>
                  <a:pt x="167" y="269"/>
                  <a:pt x="174" y="269"/>
                  <a:pt x="178" y="264"/>
                </a:cubicBezTo>
                <a:cubicBezTo>
                  <a:pt x="213" y="230"/>
                  <a:pt x="213" y="230"/>
                  <a:pt x="213" y="230"/>
                </a:cubicBezTo>
                <a:cubicBezTo>
                  <a:pt x="314" y="230"/>
                  <a:pt x="314" y="230"/>
                  <a:pt x="314" y="230"/>
                </a:cubicBezTo>
                <a:cubicBezTo>
                  <a:pt x="329" y="230"/>
                  <a:pt x="341" y="217"/>
                  <a:pt x="341" y="203"/>
                </a:cubicBezTo>
                <a:cubicBezTo>
                  <a:pt x="341" y="27"/>
                  <a:pt x="341" y="27"/>
                  <a:pt x="341" y="27"/>
                </a:cubicBezTo>
                <a:cubicBezTo>
                  <a:pt x="341" y="12"/>
                  <a:pt x="329" y="0"/>
                  <a:pt x="314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5" name="Freeform 273" descr="international_med"/>
          <p:cNvSpPr>
            <a:spLocks/>
          </p:cNvSpPr>
          <p:nvPr/>
        </p:nvSpPr>
        <p:spPr bwMode="auto">
          <a:xfrm>
            <a:off x="2241300" y="2921516"/>
            <a:ext cx="1116012" cy="909540"/>
          </a:xfrm>
          <a:custGeom>
            <a:avLst/>
            <a:gdLst>
              <a:gd name="T0" fmla="*/ 314 w 341"/>
              <a:gd name="T1" fmla="*/ 0 h 269"/>
              <a:gd name="T2" fmla="*/ 27 w 341"/>
              <a:gd name="T3" fmla="*/ 0 h 269"/>
              <a:gd name="T4" fmla="*/ 0 w 341"/>
              <a:gd name="T5" fmla="*/ 27 h 269"/>
              <a:gd name="T6" fmla="*/ 0 w 341"/>
              <a:gd name="T7" fmla="*/ 203 h 269"/>
              <a:gd name="T8" fmla="*/ 27 w 341"/>
              <a:gd name="T9" fmla="*/ 230 h 269"/>
              <a:gd name="T10" fmla="*/ 128 w 341"/>
              <a:gd name="T11" fmla="*/ 230 h 269"/>
              <a:gd name="T12" fmla="*/ 162 w 341"/>
              <a:gd name="T13" fmla="*/ 264 h 269"/>
              <a:gd name="T14" fmla="*/ 178 w 341"/>
              <a:gd name="T15" fmla="*/ 264 h 269"/>
              <a:gd name="T16" fmla="*/ 213 w 341"/>
              <a:gd name="T17" fmla="*/ 230 h 269"/>
              <a:gd name="T18" fmla="*/ 314 w 341"/>
              <a:gd name="T19" fmla="*/ 230 h 269"/>
              <a:gd name="T20" fmla="*/ 341 w 341"/>
              <a:gd name="T21" fmla="*/ 203 h 269"/>
              <a:gd name="T22" fmla="*/ 341 w 341"/>
              <a:gd name="T23" fmla="*/ 27 h 269"/>
              <a:gd name="T24" fmla="*/ 314 w 341"/>
              <a:gd name="T25" fmla="*/ 0 h 26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41"/>
              <a:gd name="T40" fmla="*/ 0 h 269"/>
              <a:gd name="T41" fmla="*/ 341 w 341"/>
              <a:gd name="T42" fmla="*/ 269 h 26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41" h="269">
                <a:moveTo>
                  <a:pt x="314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17"/>
                  <a:pt x="12" y="230"/>
                  <a:pt x="27" y="230"/>
                </a:cubicBezTo>
                <a:cubicBezTo>
                  <a:pt x="128" y="230"/>
                  <a:pt x="128" y="230"/>
                  <a:pt x="128" y="230"/>
                </a:cubicBezTo>
                <a:cubicBezTo>
                  <a:pt x="162" y="264"/>
                  <a:pt x="162" y="264"/>
                  <a:pt x="162" y="264"/>
                </a:cubicBezTo>
                <a:cubicBezTo>
                  <a:pt x="167" y="269"/>
                  <a:pt x="174" y="269"/>
                  <a:pt x="178" y="264"/>
                </a:cubicBezTo>
                <a:cubicBezTo>
                  <a:pt x="213" y="230"/>
                  <a:pt x="213" y="230"/>
                  <a:pt x="213" y="230"/>
                </a:cubicBezTo>
                <a:cubicBezTo>
                  <a:pt x="314" y="230"/>
                  <a:pt x="314" y="230"/>
                  <a:pt x="314" y="230"/>
                </a:cubicBezTo>
                <a:cubicBezTo>
                  <a:pt x="329" y="230"/>
                  <a:pt x="341" y="217"/>
                  <a:pt x="341" y="203"/>
                </a:cubicBezTo>
                <a:cubicBezTo>
                  <a:pt x="341" y="27"/>
                  <a:pt x="341" y="27"/>
                  <a:pt x="341" y="27"/>
                </a:cubicBezTo>
                <a:cubicBezTo>
                  <a:pt x="341" y="12"/>
                  <a:pt x="329" y="0"/>
                  <a:pt x="314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6" name="Freeform 273" descr="international_med"/>
          <p:cNvSpPr>
            <a:spLocks/>
          </p:cNvSpPr>
          <p:nvPr/>
        </p:nvSpPr>
        <p:spPr bwMode="auto">
          <a:xfrm>
            <a:off x="3628775" y="2921516"/>
            <a:ext cx="1116012" cy="909540"/>
          </a:xfrm>
          <a:custGeom>
            <a:avLst/>
            <a:gdLst>
              <a:gd name="T0" fmla="*/ 314 w 341"/>
              <a:gd name="T1" fmla="*/ 0 h 269"/>
              <a:gd name="T2" fmla="*/ 27 w 341"/>
              <a:gd name="T3" fmla="*/ 0 h 269"/>
              <a:gd name="T4" fmla="*/ 0 w 341"/>
              <a:gd name="T5" fmla="*/ 27 h 269"/>
              <a:gd name="T6" fmla="*/ 0 w 341"/>
              <a:gd name="T7" fmla="*/ 203 h 269"/>
              <a:gd name="T8" fmla="*/ 27 w 341"/>
              <a:gd name="T9" fmla="*/ 230 h 269"/>
              <a:gd name="T10" fmla="*/ 128 w 341"/>
              <a:gd name="T11" fmla="*/ 230 h 269"/>
              <a:gd name="T12" fmla="*/ 162 w 341"/>
              <a:gd name="T13" fmla="*/ 264 h 269"/>
              <a:gd name="T14" fmla="*/ 178 w 341"/>
              <a:gd name="T15" fmla="*/ 264 h 269"/>
              <a:gd name="T16" fmla="*/ 213 w 341"/>
              <a:gd name="T17" fmla="*/ 230 h 269"/>
              <a:gd name="T18" fmla="*/ 314 w 341"/>
              <a:gd name="T19" fmla="*/ 230 h 269"/>
              <a:gd name="T20" fmla="*/ 341 w 341"/>
              <a:gd name="T21" fmla="*/ 203 h 269"/>
              <a:gd name="T22" fmla="*/ 341 w 341"/>
              <a:gd name="T23" fmla="*/ 27 h 269"/>
              <a:gd name="T24" fmla="*/ 314 w 341"/>
              <a:gd name="T25" fmla="*/ 0 h 26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41"/>
              <a:gd name="T40" fmla="*/ 0 h 269"/>
              <a:gd name="T41" fmla="*/ 341 w 341"/>
              <a:gd name="T42" fmla="*/ 269 h 26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41" h="269">
                <a:moveTo>
                  <a:pt x="314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17"/>
                  <a:pt x="12" y="230"/>
                  <a:pt x="27" y="230"/>
                </a:cubicBezTo>
                <a:cubicBezTo>
                  <a:pt x="128" y="230"/>
                  <a:pt x="128" y="230"/>
                  <a:pt x="128" y="230"/>
                </a:cubicBezTo>
                <a:cubicBezTo>
                  <a:pt x="162" y="264"/>
                  <a:pt x="162" y="264"/>
                  <a:pt x="162" y="264"/>
                </a:cubicBezTo>
                <a:cubicBezTo>
                  <a:pt x="167" y="269"/>
                  <a:pt x="174" y="269"/>
                  <a:pt x="178" y="264"/>
                </a:cubicBezTo>
                <a:cubicBezTo>
                  <a:pt x="213" y="230"/>
                  <a:pt x="213" y="230"/>
                  <a:pt x="213" y="230"/>
                </a:cubicBezTo>
                <a:cubicBezTo>
                  <a:pt x="314" y="230"/>
                  <a:pt x="314" y="230"/>
                  <a:pt x="314" y="230"/>
                </a:cubicBezTo>
                <a:cubicBezTo>
                  <a:pt x="329" y="230"/>
                  <a:pt x="341" y="217"/>
                  <a:pt x="341" y="203"/>
                </a:cubicBezTo>
                <a:cubicBezTo>
                  <a:pt x="341" y="27"/>
                  <a:pt x="341" y="27"/>
                  <a:pt x="341" y="27"/>
                </a:cubicBezTo>
                <a:cubicBezTo>
                  <a:pt x="341" y="12"/>
                  <a:pt x="329" y="0"/>
                  <a:pt x="314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" name="Rectangle 102"/>
          <p:cNvSpPr>
            <a:spLocks/>
          </p:cNvSpPr>
          <p:nvPr/>
        </p:nvSpPr>
        <p:spPr>
          <a:xfrm>
            <a:off x="715712" y="2185046"/>
            <a:ext cx="4216854" cy="527497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800" b="1" dirty="0"/>
              <a:t>Melhoria na Qualidade</a:t>
            </a:r>
          </a:p>
        </p:txBody>
      </p:sp>
      <p:sp>
        <p:nvSpPr>
          <p:cNvPr id="18" name="Rectangle 9"/>
          <p:cNvSpPr txBox="1"/>
          <p:nvPr/>
        </p:nvSpPr>
        <p:spPr>
          <a:xfrm>
            <a:off x="885753" y="4027721"/>
            <a:ext cx="1052157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r>
              <a:rPr lang="pt-BR" sz="3500" b="1" dirty="0" smtClean="0">
                <a:solidFill>
                  <a:schemeClr val="accent3"/>
                </a:solidFill>
                <a:latin typeface="Georgia" pitchFamily="18" charset="0"/>
              </a:rPr>
              <a:t>60,8</a:t>
            </a:r>
            <a:endParaRPr lang="pt-BR" sz="3500" b="1" dirty="0">
              <a:solidFill>
                <a:schemeClr val="accent3"/>
              </a:solidFill>
              <a:latin typeface="Georgia" pitchFamily="18" charset="0"/>
            </a:endParaRPr>
          </a:p>
        </p:txBody>
      </p:sp>
      <p:sp>
        <p:nvSpPr>
          <p:cNvPr id="19" name="Rectangle 9"/>
          <p:cNvSpPr txBox="1"/>
          <p:nvPr/>
        </p:nvSpPr>
        <p:spPr>
          <a:xfrm>
            <a:off x="958429" y="3145950"/>
            <a:ext cx="906805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pPr algn="ctr"/>
            <a:r>
              <a:rPr lang="pt-BR" sz="2500" b="1" dirty="0" smtClean="0"/>
              <a:t>2014</a:t>
            </a:r>
            <a:endParaRPr lang="pt-BR" sz="2500" b="1" dirty="0"/>
          </a:p>
        </p:txBody>
      </p:sp>
      <p:sp>
        <p:nvSpPr>
          <p:cNvPr id="20" name="Rectangle 9"/>
          <p:cNvSpPr txBox="1"/>
          <p:nvPr/>
        </p:nvSpPr>
        <p:spPr>
          <a:xfrm>
            <a:off x="2345904" y="3145950"/>
            <a:ext cx="906805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pPr algn="ctr"/>
            <a:r>
              <a:rPr lang="pt-BR" sz="2500" b="1" dirty="0" smtClean="0"/>
              <a:t>2015</a:t>
            </a:r>
            <a:endParaRPr lang="pt-BR" sz="2500" b="1" dirty="0"/>
          </a:p>
        </p:txBody>
      </p:sp>
      <p:sp>
        <p:nvSpPr>
          <p:cNvPr id="21" name="Rectangle 9"/>
          <p:cNvSpPr txBox="1"/>
          <p:nvPr/>
        </p:nvSpPr>
        <p:spPr>
          <a:xfrm>
            <a:off x="3733379" y="3145950"/>
            <a:ext cx="906805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pPr algn="ctr"/>
            <a:r>
              <a:rPr lang="pt-BR" sz="2500" b="1" dirty="0" smtClean="0"/>
              <a:t>2016</a:t>
            </a:r>
            <a:endParaRPr lang="pt-BR" sz="2500" b="1" dirty="0"/>
          </a:p>
        </p:txBody>
      </p:sp>
      <p:sp>
        <p:nvSpPr>
          <p:cNvPr id="22" name="Rectangle 9"/>
          <p:cNvSpPr txBox="1"/>
          <p:nvPr/>
        </p:nvSpPr>
        <p:spPr>
          <a:xfrm>
            <a:off x="2295226" y="4027721"/>
            <a:ext cx="100816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r>
              <a:rPr lang="pt-BR" sz="3500" b="1" dirty="0" smtClean="0">
                <a:solidFill>
                  <a:schemeClr val="accent3"/>
                </a:solidFill>
                <a:latin typeface="Georgia" pitchFamily="18" charset="0"/>
              </a:rPr>
              <a:t>71,5</a:t>
            </a:r>
            <a:endParaRPr lang="pt-BR" sz="3500" b="1" dirty="0">
              <a:solidFill>
                <a:schemeClr val="accent3"/>
              </a:solidFill>
              <a:latin typeface="Georgia" pitchFamily="18" charset="0"/>
            </a:endParaRPr>
          </a:p>
        </p:txBody>
      </p:sp>
      <p:sp>
        <p:nvSpPr>
          <p:cNvPr id="23" name="Rectangle 9"/>
          <p:cNvSpPr txBox="1"/>
          <p:nvPr/>
        </p:nvSpPr>
        <p:spPr>
          <a:xfrm>
            <a:off x="3682701" y="4027721"/>
            <a:ext cx="100816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pPr algn="ctr"/>
            <a:r>
              <a:rPr lang="pt-BR" sz="3500" b="1" dirty="0" smtClean="0">
                <a:solidFill>
                  <a:schemeClr val="accent3"/>
                </a:solidFill>
                <a:latin typeface="Georgia" pitchFamily="18" charset="0"/>
              </a:rPr>
              <a:t>77,6</a:t>
            </a:r>
            <a:endParaRPr lang="pt-BR" sz="3500" b="1" dirty="0">
              <a:solidFill>
                <a:schemeClr val="accent3"/>
              </a:solidFill>
              <a:latin typeface="Georgia" pitchFamily="18" charset="0"/>
            </a:endParaRPr>
          </a:p>
        </p:txBody>
      </p:sp>
      <p:sp>
        <p:nvSpPr>
          <p:cNvPr id="24" name="Rounded Rectangle 2"/>
          <p:cNvSpPr/>
          <p:nvPr/>
        </p:nvSpPr>
        <p:spPr>
          <a:xfrm>
            <a:off x="3565460" y="2852972"/>
            <a:ext cx="1246094" cy="2089334"/>
          </a:xfrm>
          <a:prstGeom prst="roundRect">
            <a:avLst>
              <a:gd name="adj" fmla="val 7876"/>
            </a:avLst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885753" y="1282338"/>
            <a:ext cx="3768691" cy="69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18" tIns="44809" rIns="89618" bIns="44809" numCol="1" anchor="ctr" anchorCtr="0" compatLnSpc="1">
            <a:prstTxWarp prst="textNoShape">
              <a:avLst/>
            </a:prstTxWarp>
            <a:spAutoFit/>
          </a:bodyPr>
          <a:lstStyle/>
          <a:p>
            <a:pPr marL="0" lvl="2" algn="ctr" defTabSz="896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960" b="1" kern="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Avaliação do Desempenho dos Estudantes</a:t>
            </a:r>
            <a:endParaRPr lang="pt-BR" sz="1960" b="1" kern="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70008" y="4322488"/>
            <a:ext cx="3172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Fonte: Pesquisa de Egressos 2016 - SENAI</a:t>
            </a:r>
            <a:endParaRPr lang="pt-BR" sz="1200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651340" y="4762995"/>
            <a:ext cx="16710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Fonte: SAEP - SENAI</a:t>
            </a:r>
            <a:endParaRPr lang="pt-BR" sz="1200" dirty="0"/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5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46906" y="200560"/>
            <a:ext cx="1109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Passaporte para o primeiro emprego</a:t>
            </a:r>
            <a:endParaRPr lang="pt-BR" sz="48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  <p:sp>
        <p:nvSpPr>
          <p:cNvPr id="28" name="Retângulo 27"/>
          <p:cNvSpPr/>
          <p:nvPr/>
        </p:nvSpPr>
        <p:spPr>
          <a:xfrm>
            <a:off x="5992211" y="1443573"/>
            <a:ext cx="4503683" cy="4617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b="1" dirty="0" smtClean="0">
                <a:solidFill>
                  <a:schemeClr val="accent4"/>
                </a:solidFill>
              </a:rPr>
              <a:t>6</a:t>
            </a:r>
            <a:r>
              <a:rPr lang="pt-BR" sz="3200" dirty="0" smtClean="0">
                <a:solidFill>
                  <a:schemeClr val="accent4"/>
                </a:solidFill>
              </a:rPr>
              <a:t> </a:t>
            </a:r>
            <a:r>
              <a:rPr lang="pt-BR" sz="3200" dirty="0" smtClean="0">
                <a:solidFill>
                  <a:schemeClr val="accent4"/>
                </a:solidFill>
              </a:rPr>
              <a:t>em cada</a:t>
            </a:r>
            <a:r>
              <a:rPr lang="pt-BR" sz="3600" b="1" dirty="0" smtClean="0">
                <a:solidFill>
                  <a:schemeClr val="accent4"/>
                </a:solidFill>
              </a:rPr>
              <a:t> 10 </a:t>
            </a:r>
            <a:r>
              <a:rPr lang="pt-BR" sz="3200" dirty="0" smtClean="0">
                <a:solidFill>
                  <a:schemeClr val="accent4"/>
                </a:solidFill>
              </a:rPr>
              <a:t>alunos de cursos técnicos do SENAI </a:t>
            </a:r>
            <a:r>
              <a:rPr lang="pt-BR" sz="3200" b="1" dirty="0" smtClean="0">
                <a:solidFill>
                  <a:schemeClr val="accent4"/>
                </a:solidFill>
              </a:rPr>
              <a:t>conseguem emprego </a:t>
            </a:r>
            <a:r>
              <a:rPr lang="pt-BR" sz="3200" dirty="0" smtClean="0">
                <a:solidFill>
                  <a:schemeClr val="accent4"/>
                </a:solidFill>
              </a:rPr>
              <a:t>no primeiro ano após a conclusão do curso</a:t>
            </a:r>
            <a:endParaRPr lang="pt-BR" sz="3200" dirty="0">
              <a:solidFill>
                <a:schemeClr val="accent4"/>
              </a:solidFill>
            </a:endParaRPr>
          </a:p>
        </p:txBody>
      </p:sp>
      <p:pic>
        <p:nvPicPr>
          <p:cNvPr id="29" name="Imagem 1"/>
          <p:cNvPicPr>
            <a:picLocks noChangeAspect="1"/>
          </p:cNvPicPr>
          <p:nvPr/>
        </p:nvPicPr>
        <p:blipFill>
          <a:blip r:embed="rId4" cstate="print"/>
          <a:srcRect r="28333"/>
          <a:stretch>
            <a:fillRect/>
          </a:stretch>
        </p:blipFill>
        <p:spPr bwMode="auto">
          <a:xfrm>
            <a:off x="0" y="733051"/>
            <a:ext cx="4438650" cy="558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0" y="6426199"/>
            <a:ext cx="5800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</a:rPr>
              <a:t>Fonte: Pesquisa de Acompanhamento de Egressos do SENAI, 2016.</a:t>
            </a:r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223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000093" y="147924"/>
            <a:ext cx="109490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chemeClr val="tx2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A formação profissional – </a:t>
            </a:r>
            <a:r>
              <a:rPr lang="pt-BR" sz="2800" b="1" dirty="0" smtClean="0">
                <a:solidFill>
                  <a:schemeClr val="tx2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Curso Técnico </a:t>
            </a:r>
            <a:r>
              <a:rPr lang="pt-BR" sz="2800" dirty="0" smtClean="0">
                <a:solidFill>
                  <a:schemeClr val="tx2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– aumenta a renda em relação a quem tem o ensino médio</a:t>
            </a:r>
            <a:endParaRPr lang="pt-BR" sz="2800" dirty="0">
              <a:solidFill>
                <a:schemeClr val="tx2"/>
              </a:solidFill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23" r="41158"/>
          <a:stretch/>
        </p:blipFill>
        <p:spPr>
          <a:xfrm>
            <a:off x="2646693" y="4398520"/>
            <a:ext cx="8261540" cy="262326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9080" y="4274928"/>
            <a:ext cx="1367698" cy="1129146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5252707" y="2533553"/>
            <a:ext cx="5029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8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17,7%</a:t>
            </a:r>
          </a:p>
          <a:p>
            <a:pPr algn="ctr"/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e</a:t>
            </a: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m média </a:t>
            </a: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2" r="28259"/>
          <a:stretch/>
        </p:blipFill>
        <p:spPr>
          <a:xfrm>
            <a:off x="5327653" y="579383"/>
            <a:ext cx="6184975" cy="6015092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2" t="20830" r="28089" b="20830"/>
          <a:stretch/>
        </p:blipFill>
        <p:spPr>
          <a:xfrm>
            <a:off x="9501829" y="1926764"/>
            <a:ext cx="439475" cy="3052169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lumMod val="50000"/>
                <a:lumOff val="50000"/>
              </a:schemeClr>
            </a:outerShdw>
          </a:effectLst>
        </p:spPr>
      </p:pic>
      <p:grpSp>
        <p:nvGrpSpPr>
          <p:cNvPr id="25" name="Agrupar 20">
            <a:extLst>
              <a:ext uri="{FF2B5EF4-FFF2-40B4-BE49-F238E27FC236}">
                <a16:creationId xmlns="" xmlns:a16="http://schemas.microsoft.com/office/drawing/2014/main" id="{D8245849-260A-462D-B04E-7C8C5F36FE57}"/>
              </a:ext>
            </a:extLst>
          </p:cNvPr>
          <p:cNvGrpSpPr/>
          <p:nvPr/>
        </p:nvGrpSpPr>
        <p:grpSpPr>
          <a:xfrm>
            <a:off x="1084293" y="1275903"/>
            <a:ext cx="4509199" cy="1855613"/>
            <a:chOff x="10755971" y="6663446"/>
            <a:chExt cx="1675547" cy="689516"/>
          </a:xfrm>
          <a:solidFill>
            <a:srgbClr val="FFC210"/>
          </a:solidFill>
        </p:grpSpPr>
        <p:sp>
          <p:nvSpPr>
            <p:cNvPr id="26" name="Retângulo 25">
              <a:extLst>
                <a:ext uri="{FF2B5EF4-FFF2-40B4-BE49-F238E27FC236}">
                  <a16:creationId xmlns="" xmlns:a16="http://schemas.microsoft.com/office/drawing/2014/main" id="{6FDB25A1-18ED-411B-8805-6D28B74FF169}"/>
                </a:ext>
              </a:extLst>
            </p:cNvPr>
            <p:cNvSpPr/>
            <p:nvPr/>
          </p:nvSpPr>
          <p:spPr>
            <a:xfrm>
              <a:off x="10755971" y="6663446"/>
              <a:ext cx="1591912" cy="595303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orma Livre: Forma 19">
              <a:extLst>
                <a:ext uri="{FF2B5EF4-FFF2-40B4-BE49-F238E27FC236}">
                  <a16:creationId xmlns="" xmlns:a16="http://schemas.microsoft.com/office/drawing/2014/main" id="{A3B6930B-5613-4A13-AEBB-7A8F3B95D271}"/>
                </a:ext>
              </a:extLst>
            </p:cNvPr>
            <p:cNvSpPr/>
            <p:nvPr/>
          </p:nvSpPr>
          <p:spPr>
            <a:xfrm rot="15931719">
              <a:off x="12192202" y="7113647"/>
              <a:ext cx="302419" cy="176212"/>
            </a:xfrm>
            <a:custGeom>
              <a:avLst/>
              <a:gdLst>
                <a:gd name="connsiteX0" fmla="*/ 302419 w 302419"/>
                <a:gd name="connsiteY0" fmla="*/ 16669 h 176212"/>
                <a:gd name="connsiteX1" fmla="*/ 0 w 302419"/>
                <a:gd name="connsiteY1" fmla="*/ 176212 h 176212"/>
                <a:gd name="connsiteX2" fmla="*/ 104775 w 302419"/>
                <a:gd name="connsiteY2" fmla="*/ 0 h 176212"/>
                <a:gd name="connsiteX3" fmla="*/ 302419 w 302419"/>
                <a:gd name="connsiteY3" fmla="*/ 16669 h 1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2419" h="176212">
                  <a:moveTo>
                    <a:pt x="302419" y="16669"/>
                  </a:moveTo>
                  <a:lnTo>
                    <a:pt x="0" y="176212"/>
                  </a:lnTo>
                  <a:lnTo>
                    <a:pt x="104775" y="0"/>
                  </a:lnTo>
                  <a:lnTo>
                    <a:pt x="302419" y="16669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1660819" y="1786255"/>
            <a:ext cx="3367840" cy="558603"/>
            <a:chOff x="12885621" y="6585358"/>
            <a:chExt cx="3367840" cy="558603"/>
          </a:xfrm>
        </p:grpSpPr>
        <p:grpSp>
          <p:nvGrpSpPr>
            <p:cNvPr id="29" name="Group 9"/>
            <p:cNvGrpSpPr>
              <a:grpSpLocks noChangeAspect="1"/>
            </p:cNvGrpSpPr>
            <p:nvPr/>
          </p:nvGrpSpPr>
          <p:grpSpPr bwMode="auto">
            <a:xfrm>
              <a:off x="12885621" y="6585358"/>
              <a:ext cx="622390" cy="500574"/>
              <a:chOff x="7951" y="3987"/>
              <a:chExt cx="608" cy="489"/>
            </a:xfrm>
          </p:grpSpPr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7951" y="3987"/>
                <a:ext cx="608" cy="489"/>
              </a:xfrm>
              <a:custGeom>
                <a:avLst/>
                <a:gdLst>
                  <a:gd name="T0" fmla="*/ 0 w 608"/>
                  <a:gd name="T1" fmla="*/ 0 h 489"/>
                  <a:gd name="T2" fmla="*/ 0 w 608"/>
                  <a:gd name="T3" fmla="*/ 489 h 489"/>
                  <a:gd name="T4" fmla="*/ 608 w 608"/>
                  <a:gd name="T5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8" h="489">
                    <a:moveTo>
                      <a:pt x="0" y="0"/>
                    </a:moveTo>
                    <a:lnTo>
                      <a:pt x="0" y="489"/>
                    </a:lnTo>
                    <a:lnTo>
                      <a:pt x="608" y="489"/>
                    </a:lnTo>
                  </a:path>
                </a:pathLst>
              </a:cu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" name="Rectangle 11"/>
              <p:cNvSpPr>
                <a:spLocks noChangeArrowheads="1"/>
              </p:cNvSpPr>
              <p:nvPr/>
            </p:nvSpPr>
            <p:spPr bwMode="auto">
              <a:xfrm>
                <a:off x="8036" y="4274"/>
                <a:ext cx="95" cy="202"/>
              </a:xfrm>
              <a:prstGeom prst="rect">
                <a:avLst/>
              </a:pr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" name="Rectangle 12"/>
              <p:cNvSpPr>
                <a:spLocks noChangeArrowheads="1"/>
              </p:cNvSpPr>
              <p:nvPr/>
            </p:nvSpPr>
            <p:spPr bwMode="auto">
              <a:xfrm>
                <a:off x="8216" y="4077"/>
                <a:ext cx="95" cy="398"/>
              </a:xfrm>
              <a:prstGeom prst="rect">
                <a:avLst/>
              </a:pr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Rectangle 13"/>
              <p:cNvSpPr>
                <a:spLocks noChangeArrowheads="1"/>
              </p:cNvSpPr>
              <p:nvPr/>
            </p:nvSpPr>
            <p:spPr bwMode="auto">
              <a:xfrm>
                <a:off x="8395" y="4167"/>
                <a:ext cx="96" cy="309"/>
              </a:xfrm>
              <a:prstGeom prst="rect">
                <a:avLst/>
              </a:pr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" name="Line 14"/>
              <p:cNvSpPr>
                <a:spLocks noChangeShapeType="1"/>
              </p:cNvSpPr>
              <p:nvPr/>
            </p:nvSpPr>
            <p:spPr bwMode="auto">
              <a:xfrm flipH="1">
                <a:off x="8224" y="4077"/>
                <a:ext cx="38" cy="41"/>
              </a:xfrm>
              <a:prstGeom prst="line">
                <a:avLst/>
              </a:pr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" name="Line 15"/>
              <p:cNvSpPr>
                <a:spLocks noChangeShapeType="1"/>
              </p:cNvSpPr>
              <p:nvPr/>
            </p:nvSpPr>
            <p:spPr bwMode="auto">
              <a:xfrm flipV="1">
                <a:off x="8286" y="4091"/>
                <a:ext cx="25" cy="25"/>
              </a:xfrm>
              <a:prstGeom prst="line">
                <a:avLst/>
              </a:pr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/>
            </p:nvSpPr>
            <p:spPr bwMode="auto">
              <a:xfrm>
                <a:off x="8221" y="4135"/>
                <a:ext cx="46" cy="43"/>
              </a:xfrm>
              <a:custGeom>
                <a:avLst/>
                <a:gdLst>
                  <a:gd name="T0" fmla="*/ 0 w 46"/>
                  <a:gd name="T1" fmla="*/ 43 h 43"/>
                  <a:gd name="T2" fmla="*/ 41 w 46"/>
                  <a:gd name="T3" fmla="*/ 5 h 43"/>
                  <a:gd name="T4" fmla="*/ 46 w 46"/>
                  <a:gd name="T5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3">
                    <a:moveTo>
                      <a:pt x="0" y="43"/>
                    </a:moveTo>
                    <a:lnTo>
                      <a:pt x="41" y="5"/>
                    </a:lnTo>
                    <a:lnTo>
                      <a:pt x="46" y="0"/>
                    </a:lnTo>
                  </a:path>
                </a:pathLst>
              </a:cu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8" name="Line 17"/>
              <p:cNvSpPr>
                <a:spLocks noChangeShapeType="1"/>
              </p:cNvSpPr>
              <p:nvPr/>
            </p:nvSpPr>
            <p:spPr bwMode="auto">
              <a:xfrm flipV="1">
                <a:off x="8221" y="4157"/>
                <a:ext cx="93" cy="95"/>
              </a:xfrm>
              <a:prstGeom prst="line">
                <a:avLst/>
              </a:pr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9" name="Line 18"/>
              <p:cNvSpPr>
                <a:spLocks noChangeShapeType="1"/>
              </p:cNvSpPr>
              <p:nvPr/>
            </p:nvSpPr>
            <p:spPr bwMode="auto">
              <a:xfrm flipV="1">
                <a:off x="8224" y="4238"/>
                <a:ext cx="82" cy="82"/>
              </a:xfrm>
              <a:prstGeom prst="line">
                <a:avLst/>
              </a:pr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0" name="Line 19"/>
              <p:cNvSpPr>
                <a:spLocks noChangeShapeType="1"/>
              </p:cNvSpPr>
              <p:nvPr/>
            </p:nvSpPr>
            <p:spPr bwMode="auto">
              <a:xfrm flipV="1">
                <a:off x="8221" y="4304"/>
                <a:ext cx="87" cy="87"/>
              </a:xfrm>
              <a:prstGeom prst="line">
                <a:avLst/>
              </a:pr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1" name="Line 20"/>
              <p:cNvSpPr>
                <a:spLocks noChangeShapeType="1"/>
              </p:cNvSpPr>
              <p:nvPr/>
            </p:nvSpPr>
            <p:spPr bwMode="auto">
              <a:xfrm flipV="1">
                <a:off x="8224" y="4370"/>
                <a:ext cx="82" cy="81"/>
              </a:xfrm>
              <a:prstGeom prst="line">
                <a:avLst/>
              </a:prstGeom>
              <a:noFill/>
              <a:ln w="19050" cap="rnd">
                <a:solidFill>
                  <a:sysClr val="window" lastClr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30" name="CaixaDeTexto 29">
              <a:extLst>
                <a:ext uri="{FF2B5EF4-FFF2-40B4-BE49-F238E27FC236}">
                  <a16:creationId xmlns="" xmlns:a16="http://schemas.microsoft.com/office/drawing/2014/main" id="{957A2E18-9F7C-4600-9D4B-15BE79277392}"/>
                </a:ext>
              </a:extLst>
            </p:cNvPr>
            <p:cNvSpPr txBox="1"/>
            <p:nvPr/>
          </p:nvSpPr>
          <p:spPr>
            <a:xfrm>
              <a:off x="13737395" y="6608431"/>
              <a:ext cx="2516066" cy="535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2880" b="1" i="1" kern="0" dirty="0" smtClean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GANHO DE </a:t>
              </a:r>
              <a:endParaRPr kumimoji="0" lang="pt-BR" sz="2880" b="1" i="1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42" name="Imagem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615383"/>
            <a:ext cx="3756329" cy="1679287"/>
          </a:xfrm>
          <a:prstGeom prst="rect">
            <a:avLst/>
          </a:prstGeom>
        </p:spPr>
      </p:pic>
      <p:sp>
        <p:nvSpPr>
          <p:cNvPr id="43" name="CaixaDeTexto 42"/>
          <p:cNvSpPr txBox="1"/>
          <p:nvPr/>
        </p:nvSpPr>
        <p:spPr>
          <a:xfrm>
            <a:off x="-1" y="6396270"/>
            <a:ext cx="11790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Fonte: SENAI, 2017. </a:t>
            </a:r>
            <a:r>
              <a:rPr lang="pt-BR" sz="14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Estudo Educação Profissional no Brasil, uma avaliação com base no suplemento da PNAD-2014</a:t>
            </a:r>
            <a:endParaRPr lang="pt-BR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89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8"/>
          <p:cNvSpPr txBox="1">
            <a:spLocks noChangeArrowheads="1"/>
          </p:cNvSpPr>
          <p:nvPr/>
        </p:nvSpPr>
        <p:spPr bwMode="auto">
          <a:xfrm>
            <a:off x="910533" y="1140050"/>
            <a:ext cx="10631437" cy="398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ts val="2940"/>
              </a:spcBef>
              <a:buNone/>
            </a:pP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Entidade de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direito privado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..., cabendo a sua organização e direção à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Confederação Nacional da Indústria </a:t>
            </a:r>
            <a:r>
              <a:rPr lang="pt-BR" altLang="pt-BR" sz="1960" dirty="0">
                <a:solidFill>
                  <a:srgbClr val="002060"/>
                </a:solidFill>
                <a:latin typeface="Arial" panose="020B0604020202020204" pitchFamily="34" charset="0"/>
              </a:rPr>
              <a:t>(art.3º. Decreto-lei 4.048/42).</a:t>
            </a:r>
          </a:p>
          <a:p>
            <a:pPr algn="just">
              <a:spcBef>
                <a:spcPts val="2940"/>
              </a:spcBef>
              <a:buNone/>
            </a:pP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Atende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as demandas das indústrias 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que o financiam </a:t>
            </a:r>
            <a:r>
              <a:rPr lang="pt-BR" altLang="pt-BR" sz="1960" dirty="0">
                <a:solidFill>
                  <a:srgbClr val="002060"/>
                </a:solidFill>
                <a:latin typeface="Arial" panose="020B0604020202020204" pitchFamily="34" charset="0"/>
              </a:rPr>
              <a:t>(art. 1º. Regimento SENAI)</a:t>
            </a:r>
            <a:endParaRPr lang="pt-BR" altLang="pt-BR" sz="2744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2940"/>
              </a:spcBef>
              <a:buNone/>
            </a:pP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Pode atuar como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órgão consultivo do Governo Federal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 em assuntos relacionados com a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formação dos trabalhadores e atividades assemelhadas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960" dirty="0">
                <a:solidFill>
                  <a:srgbClr val="002060"/>
                </a:solidFill>
                <a:latin typeface="Arial" panose="020B0604020202020204" pitchFamily="34" charset="0"/>
              </a:rPr>
              <a:t>(art. 2º. Regimento do SENAI)</a:t>
            </a:r>
          </a:p>
        </p:txBody>
      </p:sp>
      <p:sp>
        <p:nvSpPr>
          <p:cNvPr id="13" name="Retângulo 4"/>
          <p:cNvSpPr>
            <a:spLocks noChangeArrowheads="1"/>
          </p:cNvSpPr>
          <p:nvPr/>
        </p:nvSpPr>
        <p:spPr bwMode="auto">
          <a:xfrm>
            <a:off x="933169" y="123825"/>
            <a:ext cx="5293083" cy="64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73" tIns="44788" rIns="89573" bIns="4478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SENAI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3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58601" y="219271"/>
            <a:ext cx="109490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accent4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Quem faz SENAI</a:t>
            </a:r>
            <a:r>
              <a:rPr lang="pt-BR" sz="2800" dirty="0" smtClean="0">
                <a:solidFill>
                  <a:schemeClr val="accent4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 tem aumento na renda</a:t>
            </a:r>
            <a:endParaRPr lang="pt-BR" sz="2800" dirty="0">
              <a:solidFill>
                <a:schemeClr val="accent4"/>
              </a:solidFill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pic>
        <p:nvPicPr>
          <p:cNvPr id="15" name="Gráfico 32">
            <a:extLst>
              <a:ext uri="{FF2B5EF4-FFF2-40B4-BE49-F238E27FC236}">
                <a16:creationId xmlns:a16="http://schemas.microsoft.com/office/drawing/2014/main" xmlns="" id="{CE9B59DD-BCB6-4D22-B28A-353701C0894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636292" y="3045278"/>
            <a:ext cx="3080084" cy="3143810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635384" y="1369773"/>
            <a:ext cx="240803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i="1" spc="-150" dirty="0" smtClean="0">
                <a:solidFill>
                  <a:srgbClr val="3B82C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24%</a:t>
            </a:r>
            <a:endParaRPr lang="pt-BR" sz="8800" b="1" i="1" spc="-150" dirty="0">
              <a:solidFill>
                <a:srgbClr val="3B82C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043416" y="1906724"/>
            <a:ext cx="43971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spc="-150" dirty="0" smtClean="0">
                <a:solidFill>
                  <a:srgbClr val="3B82C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AUMENTO DE RENDA UM ANO APÓS OBTEREM DIPLOMA</a:t>
            </a:r>
            <a:endParaRPr lang="pt-BR" sz="2400" b="1" spc="-150" dirty="0">
              <a:solidFill>
                <a:srgbClr val="3B82C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727848" y="2609407"/>
            <a:ext cx="2501187" cy="1969906"/>
            <a:chOff x="9422073" y="5746341"/>
            <a:chExt cx="2102270" cy="1424637"/>
          </a:xfrm>
        </p:grpSpPr>
        <p:grpSp>
          <p:nvGrpSpPr>
            <p:cNvPr id="19" name="Agrupar 20">
              <a:extLst>
                <a:ext uri="{FF2B5EF4-FFF2-40B4-BE49-F238E27FC236}">
                  <a16:creationId xmlns="" xmlns:a16="http://schemas.microsoft.com/office/drawing/2014/main" id="{5E13E99F-540B-46C1-98CA-DABAEEA9DFD2}"/>
                </a:ext>
              </a:extLst>
            </p:cNvPr>
            <p:cNvGrpSpPr/>
            <p:nvPr/>
          </p:nvGrpSpPr>
          <p:grpSpPr>
            <a:xfrm>
              <a:off x="9422073" y="5746341"/>
              <a:ext cx="2102270" cy="1029598"/>
              <a:chOff x="10653024" y="6390135"/>
              <a:chExt cx="1773570" cy="868615"/>
            </a:xfrm>
            <a:solidFill>
              <a:srgbClr val="F67822"/>
            </a:solidFill>
          </p:grpSpPr>
          <p:sp>
            <p:nvSpPr>
              <p:cNvPr id="21" name="Retângulo 20">
                <a:extLst>
                  <a:ext uri="{FF2B5EF4-FFF2-40B4-BE49-F238E27FC236}">
                    <a16:creationId xmlns="" xmlns:a16="http://schemas.microsoft.com/office/drawing/2014/main" id="{B6DB9670-24B8-4BE1-BE87-F3887D679652}"/>
                  </a:ext>
                </a:extLst>
              </p:cNvPr>
              <p:cNvSpPr/>
              <p:nvPr/>
            </p:nvSpPr>
            <p:spPr>
              <a:xfrm>
                <a:off x="10677259" y="6492268"/>
                <a:ext cx="1749335" cy="766482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orma Livre: Forma 19">
                <a:extLst>
                  <a:ext uri="{FF2B5EF4-FFF2-40B4-BE49-F238E27FC236}">
                    <a16:creationId xmlns="" xmlns:a16="http://schemas.microsoft.com/office/drawing/2014/main" id="{6CD21ACD-C1C5-4575-A154-0B732A352891}"/>
                  </a:ext>
                </a:extLst>
              </p:cNvPr>
              <p:cNvSpPr/>
              <p:nvPr/>
            </p:nvSpPr>
            <p:spPr>
              <a:xfrm flipH="1" flipV="1">
                <a:off x="10653024" y="6390135"/>
                <a:ext cx="563387" cy="204266"/>
              </a:xfrm>
              <a:custGeom>
                <a:avLst/>
                <a:gdLst>
                  <a:gd name="connsiteX0" fmla="*/ 302419 w 302419"/>
                  <a:gd name="connsiteY0" fmla="*/ 16669 h 176212"/>
                  <a:gd name="connsiteX1" fmla="*/ 0 w 302419"/>
                  <a:gd name="connsiteY1" fmla="*/ 176212 h 176212"/>
                  <a:gd name="connsiteX2" fmla="*/ 104775 w 302419"/>
                  <a:gd name="connsiteY2" fmla="*/ 0 h 176212"/>
                  <a:gd name="connsiteX3" fmla="*/ 302419 w 302419"/>
                  <a:gd name="connsiteY3" fmla="*/ 16669 h 176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2419" h="176212">
                    <a:moveTo>
                      <a:pt x="302419" y="16669"/>
                    </a:moveTo>
                    <a:lnTo>
                      <a:pt x="0" y="176212"/>
                    </a:lnTo>
                    <a:lnTo>
                      <a:pt x="104775" y="0"/>
                    </a:lnTo>
                    <a:lnTo>
                      <a:pt x="302419" y="16669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="" xmlns:a16="http://schemas.microsoft.com/office/drawing/2014/main" id="{7B8C10D6-9641-45DC-857A-45FFAF9C198E}"/>
                </a:ext>
              </a:extLst>
            </p:cNvPr>
            <p:cNvSpPr/>
            <p:nvPr/>
          </p:nvSpPr>
          <p:spPr>
            <a:xfrm>
              <a:off x="9799604" y="5847539"/>
              <a:ext cx="1398139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4000" kern="0" spc="-150" dirty="0" smtClean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2010/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4000" kern="0" spc="-150" dirty="0" smtClean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2012</a:t>
              </a:r>
              <a:endParaRPr lang="pt-BR" sz="4000" kern="0" spc="-15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3" name="CaixaDeTexto 22"/>
          <p:cNvSpPr txBox="1"/>
          <p:nvPr/>
        </p:nvSpPr>
        <p:spPr>
          <a:xfrm>
            <a:off x="71021" y="5912089"/>
            <a:ext cx="8807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Fonte: SENAI, 2012., Estudo sobre renda egressos.</a:t>
            </a:r>
            <a:endParaRPr lang="pt-BR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17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jeferson.mateucci\Downloads\Medalhas sem fundo.png"/>
          <p:cNvPicPr>
            <a:picLocks noChangeAspect="1" noChangeArrowheads="1"/>
          </p:cNvPicPr>
          <p:nvPr/>
        </p:nvPicPr>
        <p:blipFill>
          <a:blip r:embed="rId2" cstate="email"/>
          <a:srcRect b="5001"/>
          <a:stretch>
            <a:fillRect/>
          </a:stretch>
        </p:blipFill>
        <p:spPr bwMode="auto">
          <a:xfrm>
            <a:off x="7200580" y="50"/>
            <a:ext cx="1967628" cy="2106091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740857" y="103996"/>
            <a:ext cx="760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A Melhor Educação Profissional do Mundo</a:t>
            </a:r>
            <a:endParaRPr lang="pt-BR" sz="36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799082" y="50"/>
            <a:ext cx="3150031" cy="56847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921709" y="1069627"/>
            <a:ext cx="2434408" cy="4615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9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BRASIL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COREIA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3º TAIWAN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4º SUÍÇA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5º CHINA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6º JAPÃO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7º INGLATERRA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8º AUSTRIA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9º FRANÇA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10º ALEMANHA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799082" y="443850"/>
            <a:ext cx="3027404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568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 2015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930399" y="2465517"/>
            <a:ext cx="3749991" cy="1538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8102" indent="-448102" algn="r">
              <a:buFontTx/>
              <a:buAutoNum type="arabicPlain" startAt="2003"/>
            </a:pPr>
            <a:r>
              <a:rPr lang="pt-BR" sz="2352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12º colocado</a:t>
            </a:r>
          </a:p>
          <a:p>
            <a:pPr algn="r"/>
            <a:endParaRPr lang="pt-BR" sz="2352" b="1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t-BR" sz="2352" b="1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352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             1º colocado</a:t>
            </a:r>
          </a:p>
        </p:txBody>
      </p:sp>
      <p:cxnSp>
        <p:nvCxnSpPr>
          <p:cNvPr id="11" name="Conector reto 10"/>
          <p:cNvCxnSpPr/>
          <p:nvPr/>
        </p:nvCxnSpPr>
        <p:spPr>
          <a:xfrm>
            <a:off x="5733745" y="2711937"/>
            <a:ext cx="924189" cy="0"/>
          </a:xfrm>
          <a:prstGeom prst="line">
            <a:avLst/>
          </a:prstGeom>
          <a:ln w="1905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5733220" y="3789275"/>
            <a:ext cx="1016609" cy="0"/>
          </a:xfrm>
          <a:prstGeom prst="line">
            <a:avLst/>
          </a:prstGeom>
          <a:ln w="1905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8246" y="1781498"/>
            <a:ext cx="4765723" cy="31914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3371" y="4363282"/>
            <a:ext cx="2822715" cy="178843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2118" y="-1118326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11" name="think-cell Slide" r:id="rId5" imgW="353" imgH="353" progId="TCLayout.ActiveDocument.1">
                  <p:embed/>
                </p:oleObj>
              </mc:Choice>
              <mc:Fallback>
                <p:oleObj name="think-cell Slide" r:id="rId5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-1118326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7"/>
          <p:cNvSpPr txBox="1">
            <a:spLocks/>
          </p:cNvSpPr>
          <p:nvPr/>
        </p:nvSpPr>
        <p:spPr bwMode="gray">
          <a:xfrm>
            <a:off x="2235282" y="2076234"/>
            <a:ext cx="1016682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19386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9851" algn="l"/>
              </a:tabLst>
              <a:defRPr lang="x-none" sz="5000" b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2pPr>
            <a:lvl3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3pPr>
            <a:lvl4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4pPr>
            <a:lvl5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5pPr>
            <a:lvl6pPr marL="609630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6pPr>
            <a:lvl7pPr marL="1219261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7pPr>
            <a:lvl8pPr marL="1828891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8pPr>
            <a:lvl9pPr marL="2438522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sz="4000" b="1" kern="0" dirty="0" smtClean="0">
                <a:solidFill>
                  <a:srgbClr val="FFFFFF"/>
                </a:solidFill>
              </a:rPr>
              <a:t>Participação do SENAI no PRONATEC</a:t>
            </a:r>
          </a:p>
        </p:txBody>
      </p:sp>
      <p:sp>
        <p:nvSpPr>
          <p:cNvPr id="2" name="Retângulo 1"/>
          <p:cNvSpPr/>
          <p:nvPr/>
        </p:nvSpPr>
        <p:spPr>
          <a:xfrm>
            <a:off x="2153175" y="2691787"/>
            <a:ext cx="101512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2000" b="1" dirty="0">
                <a:solidFill>
                  <a:srgbClr val="FFC000"/>
                </a:solidFill>
                <a:cs typeface="Arial" charset="0"/>
              </a:rPr>
              <a:t>Política Pública Estruturante para </a:t>
            </a:r>
            <a:r>
              <a:rPr lang="pt-BR" altLang="pt-BR" sz="2000" b="1" dirty="0" smtClean="0">
                <a:solidFill>
                  <a:srgbClr val="FFC000"/>
                </a:solidFill>
                <a:cs typeface="Arial" charset="0"/>
              </a:rPr>
              <a:t>a Educação </a:t>
            </a:r>
            <a:r>
              <a:rPr lang="pt-BR" altLang="pt-BR" sz="2000" b="1" dirty="0">
                <a:solidFill>
                  <a:srgbClr val="FFC000"/>
                </a:solidFill>
                <a:cs typeface="Arial" charset="0"/>
              </a:rPr>
              <a:t>Profissional e Tecnológica</a:t>
            </a:r>
            <a:endParaRPr lang="pt-BR" sz="2000" kern="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96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1" name="Object 12289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588835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3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" name="Rectangle 16"/>
          <p:cNvSpPr>
            <a:spLocks/>
          </p:cNvSpPr>
          <p:nvPr/>
        </p:nvSpPr>
        <p:spPr bwMode="auto">
          <a:xfrm>
            <a:off x="5553059" y="1415415"/>
            <a:ext cx="536328" cy="490232"/>
          </a:xfrm>
          <a:custGeom>
            <a:avLst/>
            <a:gdLst/>
            <a:ahLst/>
            <a:cxnLst/>
            <a:rect l="l" t="t" r="r" b="b"/>
            <a:pathLst>
              <a:path w="536328" h="360485">
                <a:moveTo>
                  <a:pt x="0" y="0"/>
                </a:moveTo>
                <a:lnTo>
                  <a:pt x="254975" y="0"/>
                </a:lnTo>
                <a:lnTo>
                  <a:pt x="281353" y="0"/>
                </a:lnTo>
                <a:lnTo>
                  <a:pt x="536328" y="0"/>
                </a:lnTo>
                <a:lnTo>
                  <a:pt x="536328" y="360485"/>
                </a:lnTo>
                <a:lnTo>
                  <a:pt x="281353" y="360485"/>
                </a:lnTo>
                <a:lnTo>
                  <a:pt x="254975" y="360485"/>
                </a:lnTo>
                <a:lnTo>
                  <a:pt x="0" y="360485"/>
                </a:lnTo>
                <a:lnTo>
                  <a:pt x="0" y="359988"/>
                </a:lnTo>
                <a:lnTo>
                  <a:pt x="167053" y="180243"/>
                </a:lnTo>
                <a:lnTo>
                  <a:pt x="0" y="498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80000"/>
                  <a:lumOff val="20000"/>
                </a:schemeClr>
              </a:gs>
              <a:gs pos="100000">
                <a:schemeClr val="accent3"/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outerShdw blurRad="38100" dist="12700" dir="8100000" algn="tr" rotWithShape="0">
              <a:prstClr val="black">
                <a:alpha val="28000"/>
              </a:prstClr>
            </a:outerShd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endParaRPr lang="es-CO" sz="16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119813" y="1320800"/>
            <a:ext cx="5524500" cy="4457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" t="1918" r="1918" b="1918"/>
          <a:stretch/>
        </p:blipFill>
        <p:spPr bwMode="auto">
          <a:xfrm rot="21367485">
            <a:off x="785639" y="2792141"/>
            <a:ext cx="4390756" cy="28686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42365" y="6040359"/>
            <a:ext cx="4069857" cy="336708"/>
          </a:xfrm>
          <a:prstGeom prst="rect">
            <a:avLst/>
          </a:prstGeom>
          <a:noFill/>
        </p:spPr>
        <p:txBody>
          <a:bodyPr wrap="none" lIns="89611" tIns="44806" rIns="89611" bIns="44806" rtlCol="0">
            <a:spAutoFit/>
          </a:bodyPr>
          <a:lstStyle/>
          <a:p>
            <a:r>
              <a:rPr lang="pt-BR" dirty="0"/>
              <a:t>Fonte: Base de dados/MEC de 01/02/2017</a:t>
            </a:r>
          </a:p>
        </p:txBody>
      </p:sp>
      <p:sp>
        <p:nvSpPr>
          <p:cNvPr id="16" name="CaixaDeTexto 15"/>
          <p:cNvSpPr txBox="1"/>
          <p:nvPr/>
        </p:nvSpPr>
        <p:spPr>
          <a:xfrm rot="21360000">
            <a:off x="612703" y="1560818"/>
            <a:ext cx="4493314" cy="942850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r>
              <a:rPr lang="pt-BR" sz="2000" dirty="0">
                <a:solidFill>
                  <a:schemeClr val="tx2"/>
                </a:solidFill>
                <a:latin typeface="+mn-lt"/>
              </a:rPr>
              <a:t>O</a:t>
            </a:r>
            <a:r>
              <a:rPr lang="pt-BR" sz="2000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pt-BR" sz="2000" b="1" dirty="0">
                <a:solidFill>
                  <a:schemeClr val="accent3"/>
                </a:solidFill>
                <a:latin typeface="+mn-lt"/>
              </a:rPr>
              <a:t>SENAI</a:t>
            </a:r>
            <a:r>
              <a:rPr lang="pt-BR" sz="2000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pt-BR" sz="2000" dirty="0">
                <a:solidFill>
                  <a:schemeClr val="tx2"/>
                </a:solidFill>
                <a:latin typeface="+mn-lt"/>
                <a:cs typeface="Arial" pitchFamily="34" charset="0"/>
              </a:rPr>
              <a:t>foi o  maior ofertante do PRONATEC, com aproximadamente </a:t>
            </a:r>
            <a:r>
              <a:rPr lang="pt-BR" sz="2000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/>
            </a:r>
            <a:br>
              <a:rPr lang="pt-BR" sz="2000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</a:br>
            <a:r>
              <a:rPr lang="pt-BR" sz="2000" b="1" dirty="0" smtClean="0">
                <a:solidFill>
                  <a:schemeClr val="accent3"/>
                </a:solidFill>
                <a:latin typeface="+mn-lt"/>
              </a:rPr>
              <a:t>38</a:t>
            </a:r>
            <a:r>
              <a:rPr lang="pt-BR" sz="2000" b="1" dirty="0">
                <a:solidFill>
                  <a:schemeClr val="accent3"/>
                </a:solidFill>
                <a:latin typeface="+mn-lt"/>
              </a:rPr>
              <a:t>% </a:t>
            </a:r>
            <a:r>
              <a:rPr lang="pt-BR" sz="2000" dirty="0">
                <a:solidFill>
                  <a:schemeClr val="tx2"/>
                </a:solidFill>
                <a:latin typeface="+mn-lt"/>
                <a:cs typeface="Arial" pitchFamily="34" charset="0"/>
              </a:rPr>
              <a:t>do total de matrículas realizadas</a:t>
            </a:r>
            <a:r>
              <a:rPr lang="pt-BR" sz="2000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.</a:t>
            </a:r>
          </a:p>
        </p:txBody>
      </p:sp>
      <p:pic>
        <p:nvPicPr>
          <p:cNvPr id="78" name="Picture 9" descr="hand-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36"/>
          <a:stretch/>
        </p:blipFill>
        <p:spPr bwMode="auto">
          <a:xfrm flipH="1">
            <a:off x="-91229" y="3976165"/>
            <a:ext cx="1776413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Pentagon 80"/>
          <p:cNvSpPr>
            <a:spLocks/>
          </p:cNvSpPr>
          <p:nvPr/>
        </p:nvSpPr>
        <p:spPr bwMode="auto">
          <a:xfrm>
            <a:off x="5932514" y="1415415"/>
            <a:ext cx="5230786" cy="490232"/>
          </a:xfrm>
          <a:prstGeom prst="homePlate">
            <a:avLst>
              <a:gd name="adj" fmla="val 32927"/>
            </a:avLst>
          </a:prstGeom>
          <a:gradFill>
            <a:gsLst>
              <a:gs pos="0">
                <a:schemeClr val="accent3">
                  <a:lumMod val="80000"/>
                  <a:lumOff val="20000"/>
                </a:schemeClr>
              </a:gs>
              <a:gs pos="100000">
                <a:schemeClr val="accent3"/>
              </a:gs>
            </a:gsLst>
            <a:lin ang="10800000" scaled="1"/>
          </a:gradFill>
          <a:ln w="9525" algn="ctr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s-CO" sz="22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Matrículas realizadas por ano</a:t>
            </a:r>
            <a:endParaRPr lang="es-CO" sz="22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2892" name="Chart 122891"/>
          <p:cNvGraphicFramePr/>
          <p:nvPr>
            <p:extLst>
              <p:ext uri="{D42A27DB-BD31-4B8C-83A1-F6EECF244321}">
                <p14:modId xmlns:p14="http://schemas.microsoft.com/office/powerpoint/2010/main" val="3375526622"/>
              </p:ext>
            </p:extLst>
          </p:nvPr>
        </p:nvGraphicFramePr>
        <p:xfrm>
          <a:off x="6089387" y="1943102"/>
          <a:ext cx="5476080" cy="279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4" name="Rectangle 27"/>
          <p:cNvSpPr>
            <a:spLocks noChangeArrowheads="1"/>
          </p:cNvSpPr>
          <p:nvPr/>
        </p:nvSpPr>
        <p:spPr bwMode="auto">
          <a:xfrm rot="16200000">
            <a:off x="7992718" y="2958859"/>
            <a:ext cx="967366" cy="4693291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FAF9FD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" name="CaixaDeTexto 9"/>
          <p:cNvSpPr txBox="1"/>
          <p:nvPr/>
        </p:nvSpPr>
        <p:spPr>
          <a:xfrm>
            <a:off x="7036231" y="4915408"/>
            <a:ext cx="4362019" cy="829151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r>
              <a:rPr lang="pt-BR" sz="2200" dirty="0">
                <a:solidFill>
                  <a:schemeClr val="tx2"/>
                </a:solidFill>
                <a:latin typeface="+mn-lt"/>
              </a:rPr>
              <a:t>De</a:t>
            </a:r>
            <a:r>
              <a:rPr lang="pt-BR" sz="2200" dirty="0">
                <a:solidFill>
                  <a:schemeClr val="tx2"/>
                </a:solidFill>
              </a:rPr>
              <a:t> </a:t>
            </a:r>
            <a:r>
              <a:rPr lang="pt-BR" sz="2200" dirty="0">
                <a:solidFill>
                  <a:schemeClr val="accent3"/>
                </a:solidFill>
                <a:latin typeface="Impact" pitchFamily="34" charset="0"/>
              </a:rPr>
              <a:t>2011 </a:t>
            </a:r>
            <a:r>
              <a:rPr lang="pt-BR" sz="2200" dirty="0">
                <a:solidFill>
                  <a:schemeClr val="accent3"/>
                </a:solidFill>
                <a:latin typeface="+mn-lt"/>
              </a:rPr>
              <a:t>a</a:t>
            </a:r>
            <a:r>
              <a:rPr lang="pt-BR" sz="2200" dirty="0">
                <a:solidFill>
                  <a:schemeClr val="accent3"/>
                </a:solidFill>
                <a:latin typeface="Impact" pitchFamily="34" charset="0"/>
              </a:rPr>
              <a:t> 2016</a:t>
            </a:r>
            <a:r>
              <a:rPr lang="pt-BR" sz="2200" dirty="0">
                <a:solidFill>
                  <a:schemeClr val="accent3"/>
                </a:solidFill>
              </a:rPr>
              <a:t> </a:t>
            </a:r>
            <a:r>
              <a:rPr lang="pt-BR" sz="2200" dirty="0">
                <a:solidFill>
                  <a:schemeClr val="tx2"/>
                </a:solidFill>
                <a:latin typeface="+mn-lt"/>
              </a:rPr>
              <a:t>foram realizadas  </a:t>
            </a:r>
            <a:r>
              <a:rPr lang="pt-BR" sz="2600" b="1" dirty="0">
                <a:solidFill>
                  <a:schemeClr val="accent3"/>
                </a:solidFill>
                <a:latin typeface="Georgia" pitchFamily="18" charset="0"/>
              </a:rPr>
              <a:t>1.491.720</a:t>
            </a:r>
            <a:r>
              <a:rPr lang="pt-BR" sz="2200" dirty="0">
                <a:solidFill>
                  <a:schemeClr val="tx2"/>
                </a:solidFill>
              </a:rPr>
              <a:t> </a:t>
            </a:r>
            <a:r>
              <a:rPr lang="pt-BR" sz="2200" dirty="0">
                <a:solidFill>
                  <a:schemeClr val="tx2"/>
                </a:solidFill>
                <a:latin typeface="+mn-lt"/>
              </a:rPr>
              <a:t>matrículas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9307" y="216061"/>
            <a:ext cx="10761650" cy="553998"/>
          </a:xfrm>
        </p:spPr>
        <p:txBody>
          <a:bodyPr/>
          <a:lstStyle/>
          <a:p>
            <a:r>
              <a:rPr lang="pt-BR" sz="3600" b="1" dirty="0" smtClean="0"/>
              <a:t>Participação do SENAI na Bolsa Formação</a:t>
            </a:r>
            <a:endParaRPr lang="pt-BR" sz="3600" dirty="0"/>
          </a:p>
        </p:txBody>
      </p:sp>
      <p:grpSp>
        <p:nvGrpSpPr>
          <p:cNvPr id="29" name="Group 40"/>
          <p:cNvGrpSpPr/>
          <p:nvPr/>
        </p:nvGrpSpPr>
        <p:grpSpPr>
          <a:xfrm>
            <a:off x="6397255" y="5024846"/>
            <a:ext cx="609970" cy="590807"/>
            <a:chOff x="-3220396" y="500225"/>
            <a:chExt cx="602255" cy="602255"/>
          </a:xfrm>
          <a:solidFill>
            <a:schemeClr val="bg1"/>
          </a:solidFill>
        </p:grpSpPr>
        <p:sp>
          <p:nvSpPr>
            <p:cNvPr id="30" name="Freeform 75"/>
            <p:cNvSpPr>
              <a:spLocks/>
            </p:cNvSpPr>
            <p:nvPr/>
          </p:nvSpPr>
          <p:spPr bwMode="auto">
            <a:xfrm>
              <a:off x="-2865091" y="670864"/>
              <a:ext cx="65517" cy="271015"/>
            </a:xfrm>
            <a:custGeom>
              <a:avLst/>
              <a:gdLst>
                <a:gd name="T0" fmla="*/ 16 w 16"/>
                <a:gd name="T1" fmla="*/ 63 h 66"/>
                <a:gd name="T2" fmla="*/ 13 w 16"/>
                <a:gd name="T3" fmla="*/ 66 h 66"/>
                <a:gd name="T4" fmla="*/ 3 w 16"/>
                <a:gd name="T5" fmla="*/ 66 h 66"/>
                <a:gd name="T6" fmla="*/ 0 w 16"/>
                <a:gd name="T7" fmla="*/ 63 h 66"/>
                <a:gd name="T8" fmla="*/ 0 w 16"/>
                <a:gd name="T9" fmla="*/ 3 h 66"/>
                <a:gd name="T10" fmla="*/ 3 w 16"/>
                <a:gd name="T11" fmla="*/ 0 h 66"/>
                <a:gd name="T12" fmla="*/ 13 w 16"/>
                <a:gd name="T13" fmla="*/ 0 h 66"/>
                <a:gd name="T14" fmla="*/ 16 w 16"/>
                <a:gd name="T15" fmla="*/ 3 h 66"/>
                <a:gd name="T16" fmla="*/ 16 w 16"/>
                <a:gd name="T17" fmla="*/ 6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66">
                  <a:moveTo>
                    <a:pt x="16" y="63"/>
                  </a:moveTo>
                  <a:cubicBezTo>
                    <a:pt x="16" y="65"/>
                    <a:pt x="15" y="66"/>
                    <a:pt x="1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2" y="66"/>
                    <a:pt x="0" y="65"/>
                    <a:pt x="0" y="6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lnTo>
                    <a:pt x="16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1" name="Freeform 76"/>
            <p:cNvSpPr>
              <a:spLocks/>
            </p:cNvSpPr>
            <p:nvPr/>
          </p:nvSpPr>
          <p:spPr bwMode="auto">
            <a:xfrm>
              <a:off x="-2950768" y="738618"/>
              <a:ext cx="65517" cy="203262"/>
            </a:xfrm>
            <a:custGeom>
              <a:avLst/>
              <a:gdLst>
                <a:gd name="T0" fmla="*/ 16 w 16"/>
                <a:gd name="T1" fmla="*/ 46 h 49"/>
                <a:gd name="T2" fmla="*/ 13 w 16"/>
                <a:gd name="T3" fmla="*/ 49 h 49"/>
                <a:gd name="T4" fmla="*/ 3 w 16"/>
                <a:gd name="T5" fmla="*/ 49 h 49"/>
                <a:gd name="T6" fmla="*/ 0 w 16"/>
                <a:gd name="T7" fmla="*/ 46 h 49"/>
                <a:gd name="T8" fmla="*/ 0 w 16"/>
                <a:gd name="T9" fmla="*/ 3 h 49"/>
                <a:gd name="T10" fmla="*/ 3 w 16"/>
                <a:gd name="T11" fmla="*/ 0 h 49"/>
                <a:gd name="T12" fmla="*/ 13 w 16"/>
                <a:gd name="T13" fmla="*/ 0 h 49"/>
                <a:gd name="T14" fmla="*/ 16 w 16"/>
                <a:gd name="T15" fmla="*/ 3 h 49"/>
                <a:gd name="T16" fmla="*/ 16 w 16"/>
                <a:gd name="T17" fmla="*/ 4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49">
                  <a:moveTo>
                    <a:pt x="16" y="46"/>
                  </a:moveTo>
                  <a:cubicBezTo>
                    <a:pt x="16" y="48"/>
                    <a:pt x="14" y="49"/>
                    <a:pt x="1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49"/>
                    <a:pt x="0" y="48"/>
                    <a:pt x="0" y="4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6" y="2"/>
                    <a:pt x="16" y="3"/>
                  </a:cubicBezTo>
                  <a:lnTo>
                    <a:pt x="16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2" name="Freeform 77"/>
            <p:cNvSpPr>
              <a:spLocks/>
            </p:cNvSpPr>
            <p:nvPr/>
          </p:nvSpPr>
          <p:spPr bwMode="auto">
            <a:xfrm>
              <a:off x="-3038963" y="813900"/>
              <a:ext cx="65517" cy="127980"/>
            </a:xfrm>
            <a:custGeom>
              <a:avLst/>
              <a:gdLst>
                <a:gd name="T0" fmla="*/ 16 w 16"/>
                <a:gd name="T1" fmla="*/ 28 h 31"/>
                <a:gd name="T2" fmla="*/ 13 w 16"/>
                <a:gd name="T3" fmla="*/ 31 h 31"/>
                <a:gd name="T4" fmla="*/ 3 w 16"/>
                <a:gd name="T5" fmla="*/ 31 h 31"/>
                <a:gd name="T6" fmla="*/ 0 w 16"/>
                <a:gd name="T7" fmla="*/ 28 h 31"/>
                <a:gd name="T8" fmla="*/ 0 w 16"/>
                <a:gd name="T9" fmla="*/ 3 h 31"/>
                <a:gd name="T10" fmla="*/ 3 w 16"/>
                <a:gd name="T11" fmla="*/ 0 h 31"/>
                <a:gd name="T12" fmla="*/ 13 w 16"/>
                <a:gd name="T13" fmla="*/ 0 h 31"/>
                <a:gd name="T14" fmla="*/ 16 w 16"/>
                <a:gd name="T15" fmla="*/ 3 h 31"/>
                <a:gd name="T16" fmla="*/ 16 w 16"/>
                <a:gd name="T17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31">
                  <a:moveTo>
                    <a:pt x="16" y="28"/>
                  </a:moveTo>
                  <a:cubicBezTo>
                    <a:pt x="16" y="30"/>
                    <a:pt x="14" y="31"/>
                    <a:pt x="1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1" y="31"/>
                    <a:pt x="0" y="30"/>
                    <a:pt x="0" y="2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6" y="1"/>
                    <a:pt x="16" y="3"/>
                  </a:cubicBezTo>
                  <a:lnTo>
                    <a:pt x="16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3" name="Freeform 78"/>
            <p:cNvSpPr>
              <a:spLocks/>
            </p:cNvSpPr>
            <p:nvPr/>
          </p:nvSpPr>
          <p:spPr bwMode="auto">
            <a:xfrm>
              <a:off x="-2769335" y="567979"/>
              <a:ext cx="151194" cy="316184"/>
            </a:xfrm>
            <a:custGeom>
              <a:avLst/>
              <a:gdLst>
                <a:gd name="T0" fmla="*/ 0 w 37"/>
                <a:gd name="T1" fmla="*/ 15 h 77"/>
                <a:gd name="T2" fmla="*/ 19 w 37"/>
                <a:gd name="T3" fmla="*/ 57 h 77"/>
                <a:gd name="T4" fmla="*/ 17 w 37"/>
                <a:gd name="T5" fmla="*/ 70 h 77"/>
                <a:gd name="T6" fmla="*/ 35 w 37"/>
                <a:gd name="T7" fmla="*/ 77 h 77"/>
                <a:gd name="T8" fmla="*/ 37 w 37"/>
                <a:gd name="T9" fmla="*/ 57 h 77"/>
                <a:gd name="T10" fmla="*/ 11 w 37"/>
                <a:gd name="T11" fmla="*/ 0 h 77"/>
                <a:gd name="T12" fmla="*/ 0 w 37"/>
                <a:gd name="T13" fmla="*/ 1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77">
                  <a:moveTo>
                    <a:pt x="0" y="15"/>
                  </a:moveTo>
                  <a:cubicBezTo>
                    <a:pt x="12" y="26"/>
                    <a:pt x="19" y="40"/>
                    <a:pt x="19" y="57"/>
                  </a:cubicBezTo>
                  <a:cubicBezTo>
                    <a:pt x="19" y="62"/>
                    <a:pt x="18" y="66"/>
                    <a:pt x="17" y="70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6" y="70"/>
                    <a:pt x="37" y="64"/>
                    <a:pt x="37" y="57"/>
                  </a:cubicBezTo>
                  <a:cubicBezTo>
                    <a:pt x="37" y="34"/>
                    <a:pt x="27" y="14"/>
                    <a:pt x="11" y="0"/>
                  </a:cubicBez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4" name="Freeform 79"/>
            <p:cNvSpPr>
              <a:spLocks/>
            </p:cNvSpPr>
            <p:nvPr/>
          </p:nvSpPr>
          <p:spPr bwMode="auto">
            <a:xfrm>
              <a:off x="-2892809" y="500225"/>
              <a:ext cx="125995" cy="102886"/>
            </a:xfrm>
            <a:custGeom>
              <a:avLst/>
              <a:gdLst>
                <a:gd name="T0" fmla="*/ 0 w 31"/>
                <a:gd name="T1" fmla="*/ 18 h 25"/>
                <a:gd name="T2" fmla="*/ 21 w 31"/>
                <a:gd name="T3" fmla="*/ 25 h 25"/>
                <a:gd name="T4" fmla="*/ 31 w 31"/>
                <a:gd name="T5" fmla="*/ 10 h 25"/>
                <a:gd name="T6" fmla="*/ 0 w 31"/>
                <a:gd name="T7" fmla="*/ 0 h 25"/>
                <a:gd name="T8" fmla="*/ 0 w 31"/>
                <a:gd name="T9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5">
                  <a:moveTo>
                    <a:pt x="0" y="18"/>
                  </a:moveTo>
                  <a:cubicBezTo>
                    <a:pt x="7" y="19"/>
                    <a:pt x="14" y="21"/>
                    <a:pt x="21" y="25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22" y="4"/>
                    <a:pt x="11" y="1"/>
                    <a:pt x="0" y="0"/>
                  </a:cubicBez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5" name="Freeform 80"/>
            <p:cNvSpPr>
              <a:spLocks/>
            </p:cNvSpPr>
            <p:nvPr/>
          </p:nvSpPr>
          <p:spPr bwMode="auto">
            <a:xfrm>
              <a:off x="-3220396" y="500225"/>
              <a:ext cx="579577" cy="602255"/>
            </a:xfrm>
            <a:custGeom>
              <a:avLst/>
              <a:gdLst>
                <a:gd name="T0" fmla="*/ 122 w 140"/>
                <a:gd name="T1" fmla="*/ 97 h 146"/>
                <a:gd name="T2" fmla="*/ 73 w 140"/>
                <a:gd name="T3" fmla="*/ 128 h 146"/>
                <a:gd name="T4" fmla="*/ 18 w 140"/>
                <a:gd name="T5" fmla="*/ 73 h 146"/>
                <a:gd name="T6" fmla="*/ 67 w 140"/>
                <a:gd name="T7" fmla="*/ 18 h 146"/>
                <a:gd name="T8" fmla="*/ 67 w 140"/>
                <a:gd name="T9" fmla="*/ 0 h 146"/>
                <a:gd name="T10" fmla="*/ 0 w 140"/>
                <a:gd name="T11" fmla="*/ 73 h 146"/>
                <a:gd name="T12" fmla="*/ 73 w 140"/>
                <a:gd name="T13" fmla="*/ 146 h 146"/>
                <a:gd name="T14" fmla="*/ 140 w 140"/>
                <a:gd name="T15" fmla="*/ 103 h 146"/>
                <a:gd name="T16" fmla="*/ 138 w 140"/>
                <a:gd name="T17" fmla="*/ 103 h 146"/>
                <a:gd name="T18" fmla="*/ 122 w 140"/>
                <a:gd name="T19" fmla="*/ 9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0" h="146">
                  <a:moveTo>
                    <a:pt x="122" y="97"/>
                  </a:moveTo>
                  <a:cubicBezTo>
                    <a:pt x="113" y="115"/>
                    <a:pt x="95" y="128"/>
                    <a:pt x="73" y="128"/>
                  </a:cubicBezTo>
                  <a:cubicBezTo>
                    <a:pt x="43" y="128"/>
                    <a:pt x="18" y="103"/>
                    <a:pt x="18" y="73"/>
                  </a:cubicBezTo>
                  <a:cubicBezTo>
                    <a:pt x="18" y="44"/>
                    <a:pt x="40" y="21"/>
                    <a:pt x="67" y="1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9" y="3"/>
                    <a:pt x="0" y="34"/>
                    <a:pt x="0" y="73"/>
                  </a:cubicBezTo>
                  <a:cubicBezTo>
                    <a:pt x="0" y="113"/>
                    <a:pt x="32" y="146"/>
                    <a:pt x="73" y="146"/>
                  </a:cubicBezTo>
                  <a:cubicBezTo>
                    <a:pt x="103" y="146"/>
                    <a:pt x="128" y="129"/>
                    <a:pt x="140" y="103"/>
                  </a:cubicBezTo>
                  <a:cubicBezTo>
                    <a:pt x="138" y="103"/>
                    <a:pt x="138" y="103"/>
                    <a:pt x="138" y="103"/>
                  </a:cubicBezTo>
                  <a:lnTo>
                    <a:pt x="12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</p:grpSp>
      <p:cxnSp>
        <p:nvCxnSpPr>
          <p:cNvPr id="50" name="AutoShape 31"/>
          <p:cNvCxnSpPr>
            <a:cxnSpLocks noChangeShapeType="1"/>
          </p:cNvCxnSpPr>
          <p:nvPr/>
        </p:nvCxnSpPr>
        <p:spPr bwMode="gray">
          <a:xfrm>
            <a:off x="10688649" y="285750"/>
            <a:ext cx="0" cy="335476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" name="Imagem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1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1" name="Object 12289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588835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CaixaDeTexto 36"/>
          <p:cNvSpPr txBox="1"/>
          <p:nvPr/>
        </p:nvSpPr>
        <p:spPr>
          <a:xfrm>
            <a:off x="81032" y="6039436"/>
            <a:ext cx="4073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Fonte: Base de dados/MEC de 01/02/2017</a:t>
            </a:r>
            <a:endParaRPr lang="pt-BR" sz="1600" dirty="0"/>
          </a:p>
        </p:txBody>
      </p:sp>
      <p:pic>
        <p:nvPicPr>
          <p:cNvPr id="38" name="Imagem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8077" y="1958109"/>
            <a:ext cx="7439482" cy="4317547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778" y="809021"/>
            <a:ext cx="5516123" cy="3310538"/>
          </a:xfrm>
          <a:prstGeom prst="rect">
            <a:avLst/>
          </a:prstGeom>
        </p:spPr>
      </p:pic>
      <p:sp>
        <p:nvSpPr>
          <p:cNvPr id="40" name="CaixaDeTexto 39"/>
          <p:cNvSpPr txBox="1"/>
          <p:nvPr/>
        </p:nvSpPr>
        <p:spPr>
          <a:xfrm>
            <a:off x="3715923" y="2564307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Matrículas em cursos FIC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540819" y="2123475"/>
            <a:ext cx="1127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Matrículas em cursos</a:t>
            </a:r>
          </a:p>
          <a:p>
            <a:pPr algn="r"/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Técnicos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2" name="Título 1"/>
          <p:cNvSpPr>
            <a:spLocks noGrp="1"/>
          </p:cNvSpPr>
          <p:nvPr>
            <p:ph type="title"/>
          </p:nvPr>
        </p:nvSpPr>
        <p:spPr>
          <a:xfrm>
            <a:off x="889000" y="230189"/>
            <a:ext cx="10761650" cy="553998"/>
          </a:xfrm>
        </p:spPr>
        <p:txBody>
          <a:bodyPr/>
          <a:lstStyle/>
          <a:p>
            <a:r>
              <a:rPr lang="pt-BR" sz="3600" b="1" dirty="0" smtClean="0"/>
              <a:t>Participação do SENAI </a:t>
            </a:r>
            <a:r>
              <a:rPr lang="pt-BR" sz="3600" b="1" dirty="0"/>
              <a:t>na Bolsa </a:t>
            </a:r>
            <a:r>
              <a:rPr lang="pt-BR" sz="3600" b="1" dirty="0" smtClean="0"/>
              <a:t>Formação</a:t>
            </a:r>
            <a:endParaRPr lang="pt-BR" sz="36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1985672" y="1861127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15%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711840" y="335741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85%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0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1" name="Object 12289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0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tângulo 25"/>
          <p:cNvSpPr/>
          <p:nvPr/>
        </p:nvSpPr>
        <p:spPr>
          <a:xfrm>
            <a:off x="865832" y="199885"/>
            <a:ext cx="11195539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pt-BR" sz="3600" b="1" dirty="0" smtClean="0">
                <a:solidFill>
                  <a:srgbClr val="002060"/>
                </a:solidFill>
                <a:latin typeface="+mj-lt"/>
                <a:ea typeface="ＭＳ Ｐゴシック" charset="0"/>
                <a:cs typeface="DokChampa" pitchFamily="34" charset="-34"/>
              </a:rPr>
              <a:t>Participação do SENAI na Bolsa-Formação Técnico Subsequente (</a:t>
            </a:r>
            <a:r>
              <a:rPr lang="pt-BR" sz="3600" b="1" dirty="0" err="1" smtClean="0">
                <a:solidFill>
                  <a:srgbClr val="002060"/>
                </a:solidFill>
                <a:latin typeface="+mj-lt"/>
                <a:ea typeface="ＭＳ Ｐゴシック" charset="0"/>
                <a:cs typeface="DokChampa" pitchFamily="34" charset="-34"/>
              </a:rPr>
              <a:t>Sisutec</a:t>
            </a:r>
            <a:r>
              <a:rPr lang="pt-BR" sz="3600" b="1" dirty="0" smtClean="0">
                <a:solidFill>
                  <a:srgbClr val="002060"/>
                </a:solidFill>
                <a:latin typeface="+mj-lt"/>
                <a:ea typeface="ＭＳ Ｐゴシック" charset="0"/>
                <a:cs typeface="DokChampa" pitchFamily="34" charset="-34"/>
              </a:rPr>
              <a:t>)</a:t>
            </a:r>
            <a:endParaRPr lang="pt-BR" sz="3600" b="1" dirty="0">
              <a:solidFill>
                <a:srgbClr val="002060"/>
              </a:solidFill>
              <a:latin typeface="+mj-lt"/>
              <a:ea typeface="ＭＳ Ｐゴシック" charset="0"/>
              <a:cs typeface="DokChampa" pitchFamily="34" charset="-34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9469" y="1823672"/>
            <a:ext cx="5938370" cy="33666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59956" y="1718001"/>
            <a:ext cx="5165544" cy="2675810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r>
              <a:rPr lang="pt-BR" sz="2800" dirty="0" smtClean="0">
                <a:solidFill>
                  <a:schemeClr val="tx2"/>
                </a:solidFill>
                <a:latin typeface="+mn-lt"/>
              </a:rPr>
              <a:t>Do total de matrículas realizadas pelo SENAI nos Cursos Técnicos, </a:t>
            </a:r>
            <a:r>
              <a:rPr lang="pt-BR" sz="2800" b="1" dirty="0" smtClean="0">
                <a:solidFill>
                  <a:schemeClr val="tx2"/>
                </a:solidFill>
                <a:latin typeface="+mn-lt"/>
              </a:rPr>
              <a:t>40.864</a:t>
            </a:r>
            <a:r>
              <a:rPr lang="pt-BR" sz="2800" dirty="0" smtClean="0">
                <a:solidFill>
                  <a:schemeClr val="tx2"/>
                </a:solidFill>
                <a:latin typeface="+mn-lt"/>
              </a:rPr>
              <a:t> foram nos cursos </a:t>
            </a:r>
            <a:r>
              <a:rPr lang="pt-BR" sz="2800" b="1" dirty="0" smtClean="0">
                <a:solidFill>
                  <a:schemeClr val="tx2"/>
                </a:solidFill>
                <a:latin typeface="+mn-lt"/>
              </a:rPr>
              <a:t>Subsequentes, </a:t>
            </a:r>
            <a:r>
              <a:rPr lang="pt-BR" sz="2800" dirty="0" smtClean="0">
                <a:solidFill>
                  <a:schemeClr val="tx2"/>
                </a:solidFill>
                <a:latin typeface="+mn-lt"/>
              </a:rPr>
              <a:t>representando</a:t>
            </a:r>
            <a:r>
              <a:rPr lang="pt-BR" sz="2800" b="1" dirty="0" smtClean="0">
                <a:solidFill>
                  <a:schemeClr val="tx2"/>
                </a:solidFill>
                <a:latin typeface="+mn-lt"/>
              </a:rPr>
              <a:t> 18% </a:t>
            </a:r>
            <a:r>
              <a:rPr lang="pt-BR" sz="2800" dirty="0" smtClean="0">
                <a:solidFill>
                  <a:schemeClr val="tx2"/>
                </a:solidFill>
                <a:latin typeface="+mn-lt"/>
              </a:rPr>
              <a:t>do total de matrículas.</a:t>
            </a:r>
            <a:endParaRPr lang="pt-BR" sz="28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692640" y="202909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 smtClean="0">
                <a:solidFill>
                  <a:schemeClr val="accent3">
                    <a:lumMod val="50000"/>
                  </a:schemeClr>
                </a:solidFill>
              </a:rPr>
              <a:t>18%</a:t>
            </a:r>
            <a:endParaRPr lang="pt-BR" sz="1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692640" y="345048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 smtClean="0">
                <a:solidFill>
                  <a:schemeClr val="accent3">
                    <a:lumMod val="50000"/>
                  </a:schemeClr>
                </a:solidFill>
              </a:rPr>
              <a:t>82%</a:t>
            </a:r>
            <a:endParaRPr lang="pt-BR" sz="1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4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1" name="Object 12289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588835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8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ítulo 1"/>
          <p:cNvSpPr>
            <a:spLocks noGrp="1"/>
          </p:cNvSpPr>
          <p:nvPr>
            <p:ph type="title"/>
          </p:nvPr>
        </p:nvSpPr>
        <p:spPr>
          <a:xfrm>
            <a:off x="889000" y="230189"/>
            <a:ext cx="10761650" cy="553998"/>
          </a:xfrm>
        </p:spPr>
        <p:txBody>
          <a:bodyPr/>
          <a:lstStyle/>
          <a:p>
            <a:r>
              <a:rPr lang="pt-BR" sz="3600" b="1" dirty="0" smtClean="0"/>
              <a:t>Participação do SENAI </a:t>
            </a:r>
            <a:r>
              <a:rPr lang="pt-BR" sz="3600" b="1" dirty="0"/>
              <a:t>na Bolsa </a:t>
            </a:r>
            <a:r>
              <a:rPr lang="pt-BR" sz="3600" b="1" dirty="0" smtClean="0"/>
              <a:t>Formação</a:t>
            </a:r>
            <a:endParaRPr lang="pt-BR" sz="3600" dirty="0"/>
          </a:p>
        </p:txBody>
      </p:sp>
      <p:grpSp>
        <p:nvGrpSpPr>
          <p:cNvPr id="9" name="Grupo 8"/>
          <p:cNvGrpSpPr/>
          <p:nvPr/>
        </p:nvGrpSpPr>
        <p:grpSpPr>
          <a:xfrm>
            <a:off x="6058604" y="861857"/>
            <a:ext cx="5842133" cy="5457825"/>
            <a:chOff x="3851920" y="851495"/>
            <a:chExt cx="5392738" cy="5457825"/>
          </a:xfrm>
        </p:grpSpPr>
        <p:pic>
          <p:nvPicPr>
            <p:cNvPr id="10" name="Picture 11" descr="G:\Historico\Criacao\Clientes\Senai\10819_Olimpíada do Conhecimento\PNG\S10_Chico_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168" t="72890" r="18500" b="2667"/>
            <a:stretch>
              <a:fillRect/>
            </a:stretch>
          </p:blipFill>
          <p:spPr bwMode="auto">
            <a:xfrm>
              <a:off x="6091883" y="4548782"/>
              <a:ext cx="1376362" cy="1760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1" descr="G:\Historico\Criacao\Clientes\Senai\10819_Olimpíada do Conhecimento\PNG\S10_Chico_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001" t="32889" b="31778"/>
            <a:stretch>
              <a:fillRect/>
            </a:stretch>
          </p:blipFill>
          <p:spPr bwMode="auto">
            <a:xfrm>
              <a:off x="7226945" y="1667470"/>
              <a:ext cx="2017713" cy="2544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2" descr="G:\Historico\Criacao\Clientes\Senai\10819_Olimpíada do Conhecimento\PNG\S10_Chico_3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32" t="21555" r="15334" b="39334"/>
            <a:stretch>
              <a:fillRect/>
            </a:stretch>
          </p:blipFill>
          <p:spPr bwMode="auto">
            <a:xfrm>
              <a:off x="3851920" y="851495"/>
              <a:ext cx="3921125" cy="281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0" descr="G:\Historico\Criacao\Clientes\Senai\10819_Olimpíada do Conhecimento\PNG\S10_Chico_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00" t="44888" r="15668" b="21333"/>
            <a:stretch>
              <a:fillRect/>
            </a:stretch>
          </p:blipFill>
          <p:spPr bwMode="auto">
            <a:xfrm>
              <a:off x="5452120" y="2531070"/>
              <a:ext cx="2289175" cy="243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G:\Historico\Criacao\Clientes\Senai\10819_Olimpíada do Conhecimento\PNG\S10_Chico_2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333" t="58000" r="6334" b="19333"/>
            <a:stretch>
              <a:fillRect/>
            </a:stretch>
          </p:blipFill>
          <p:spPr bwMode="auto">
            <a:xfrm>
              <a:off x="6587183" y="3477220"/>
              <a:ext cx="2049462" cy="163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CaixaDeTexto 2"/>
            <p:cNvSpPr txBox="1">
              <a:spLocks noChangeArrowheads="1"/>
            </p:cNvSpPr>
            <p:nvPr/>
          </p:nvSpPr>
          <p:spPr bwMode="auto">
            <a:xfrm>
              <a:off x="7971483" y="2637432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pt-BR" altLang="pt-BR" b="1" dirty="0" smtClean="0">
                  <a:solidFill>
                    <a:srgbClr val="92D050"/>
                  </a:solidFill>
                </a:rPr>
                <a:t>30%</a:t>
              </a:r>
              <a:endParaRPr lang="pt-BR" altLang="pt-BR" b="1" dirty="0">
                <a:solidFill>
                  <a:srgbClr val="92D050"/>
                </a:solidFill>
              </a:endParaRPr>
            </a:p>
          </p:txBody>
        </p:sp>
        <p:sp>
          <p:nvSpPr>
            <p:cNvPr id="16" name="CaixaDeTexto 25"/>
            <p:cNvSpPr txBox="1">
              <a:spLocks noChangeArrowheads="1"/>
            </p:cNvSpPr>
            <p:nvPr/>
          </p:nvSpPr>
          <p:spPr bwMode="auto">
            <a:xfrm>
              <a:off x="6164908" y="3426420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pt-BR" altLang="pt-BR" b="1" dirty="0" smtClean="0">
                  <a:solidFill>
                    <a:srgbClr val="92D050"/>
                  </a:solidFill>
                </a:rPr>
                <a:t>17%</a:t>
              </a:r>
              <a:endParaRPr lang="pt-BR" altLang="pt-BR" b="1" dirty="0">
                <a:solidFill>
                  <a:srgbClr val="92D050"/>
                </a:solidFill>
              </a:endParaRPr>
            </a:p>
          </p:txBody>
        </p:sp>
        <p:sp>
          <p:nvSpPr>
            <p:cNvPr id="17" name="CaixaDeTexto 34"/>
            <p:cNvSpPr txBox="1">
              <a:spLocks noChangeArrowheads="1"/>
            </p:cNvSpPr>
            <p:nvPr/>
          </p:nvSpPr>
          <p:spPr bwMode="auto">
            <a:xfrm>
              <a:off x="5155258" y="2050057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pt-BR" altLang="pt-BR" b="1" dirty="0" smtClean="0">
                  <a:solidFill>
                    <a:srgbClr val="92D050"/>
                  </a:solidFill>
                </a:rPr>
                <a:t>10%</a:t>
              </a:r>
              <a:endParaRPr lang="pt-BR" altLang="pt-BR" b="1" dirty="0">
                <a:solidFill>
                  <a:srgbClr val="92D050"/>
                </a:solidFill>
              </a:endParaRPr>
            </a:p>
          </p:txBody>
        </p:sp>
        <p:sp>
          <p:nvSpPr>
            <p:cNvPr id="18" name="CaixaDeTexto 35"/>
            <p:cNvSpPr txBox="1">
              <a:spLocks noChangeArrowheads="1"/>
            </p:cNvSpPr>
            <p:nvPr/>
          </p:nvSpPr>
          <p:spPr bwMode="auto">
            <a:xfrm>
              <a:off x="6499599" y="5228996"/>
              <a:ext cx="8636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pt-BR" altLang="pt-BR" b="1" dirty="0" smtClean="0">
                  <a:solidFill>
                    <a:srgbClr val="92D050"/>
                  </a:solidFill>
                </a:rPr>
                <a:t>17</a:t>
              </a:r>
              <a:r>
                <a:rPr lang="pt-BR" altLang="pt-BR" b="1" dirty="0">
                  <a:solidFill>
                    <a:srgbClr val="92D050"/>
                  </a:solidFill>
                </a:rPr>
                <a:t>%</a:t>
              </a:r>
              <a:endParaRPr lang="pt-BR" altLang="pt-BR" b="1" dirty="0" smtClean="0">
                <a:solidFill>
                  <a:srgbClr val="92D050"/>
                </a:solidFill>
              </a:endParaRPr>
            </a:p>
          </p:txBody>
        </p:sp>
        <p:sp>
          <p:nvSpPr>
            <p:cNvPr id="19" name="CaixaDeTexto 36"/>
            <p:cNvSpPr txBox="1">
              <a:spLocks noChangeArrowheads="1"/>
            </p:cNvSpPr>
            <p:nvPr/>
          </p:nvSpPr>
          <p:spPr bwMode="auto">
            <a:xfrm>
              <a:off x="7255520" y="4158257"/>
              <a:ext cx="863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982663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pt-BR" altLang="pt-BR" b="1" dirty="0" smtClean="0">
                  <a:solidFill>
                    <a:srgbClr val="92D050"/>
                  </a:solidFill>
                </a:rPr>
                <a:t>26%</a:t>
              </a:r>
              <a:endParaRPr lang="pt-BR" altLang="pt-BR" b="1" dirty="0">
                <a:solidFill>
                  <a:srgbClr val="92D050"/>
                </a:solidFill>
              </a:endParaRPr>
            </a:p>
          </p:txBody>
        </p:sp>
      </p:grpSp>
      <p:sp>
        <p:nvSpPr>
          <p:cNvPr id="20" name="Retângulo 8"/>
          <p:cNvSpPr>
            <a:spLocks noChangeArrowheads="1"/>
          </p:cNvSpPr>
          <p:nvPr/>
        </p:nvSpPr>
        <p:spPr bwMode="auto">
          <a:xfrm>
            <a:off x="364273" y="3197574"/>
            <a:ext cx="6402279" cy="404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994" tIns="47997" rIns="95994" bIns="47997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dirty="0" smtClean="0">
                <a:solidFill>
                  <a:schemeClr val="tx2"/>
                </a:solidFill>
                <a:latin typeface="+mn-lt"/>
              </a:rPr>
              <a:t>Seguida da </a:t>
            </a:r>
            <a:r>
              <a:rPr lang="pt-BR" altLang="pt-BR" dirty="0">
                <a:solidFill>
                  <a:schemeClr val="tx2"/>
                </a:solidFill>
                <a:latin typeface="+mn-lt"/>
              </a:rPr>
              <a:t>região </a:t>
            </a:r>
            <a:r>
              <a:rPr lang="pt-BR" altLang="pt-BR" b="1" dirty="0" smtClean="0">
                <a:solidFill>
                  <a:schemeClr val="tx2"/>
                </a:solidFill>
                <a:latin typeface="+mn-lt"/>
              </a:rPr>
              <a:t>SUDESTE</a:t>
            </a:r>
            <a:r>
              <a:rPr lang="pt-BR" altLang="pt-BR" dirty="0" smtClean="0">
                <a:solidFill>
                  <a:schemeClr val="tx2"/>
                </a:solidFill>
                <a:latin typeface="+mn-lt"/>
              </a:rPr>
              <a:t>  com </a:t>
            </a:r>
            <a:r>
              <a:rPr lang="pt-BR" altLang="pt-BR" b="1" dirty="0" smtClean="0">
                <a:solidFill>
                  <a:schemeClr val="tx2"/>
                </a:solidFill>
                <a:latin typeface="+mn-lt"/>
              </a:rPr>
              <a:t>390.239 </a:t>
            </a:r>
            <a:r>
              <a:rPr lang="pt-BR" altLang="pt-BR" dirty="0" smtClean="0">
                <a:solidFill>
                  <a:schemeClr val="tx2"/>
                </a:solidFill>
                <a:latin typeface="+mn-lt"/>
              </a:rPr>
              <a:t>matrículas</a:t>
            </a:r>
            <a:endParaRPr lang="pt-BR" altLang="pt-BR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1" name="Retângulo 16"/>
          <p:cNvSpPr>
            <a:spLocks noChangeArrowheads="1"/>
          </p:cNvSpPr>
          <p:nvPr/>
        </p:nvSpPr>
        <p:spPr bwMode="auto">
          <a:xfrm>
            <a:off x="402247" y="2244786"/>
            <a:ext cx="4854947" cy="650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994" tIns="47997" rIns="95994" bIns="47997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dirty="0" smtClean="0">
                <a:solidFill>
                  <a:schemeClr val="tx2"/>
                </a:solidFill>
                <a:latin typeface="+mn-lt"/>
              </a:rPr>
              <a:t>Na região </a:t>
            </a:r>
            <a:r>
              <a:rPr lang="pt-BR" altLang="pt-BR" b="1" dirty="0" smtClean="0">
                <a:solidFill>
                  <a:schemeClr val="tx2"/>
                </a:solidFill>
                <a:latin typeface="+mn-lt"/>
              </a:rPr>
              <a:t>NORDESTE</a:t>
            </a:r>
            <a:r>
              <a:rPr lang="pt-BR" altLang="pt-BR" dirty="0" smtClean="0">
                <a:solidFill>
                  <a:schemeClr val="tx2"/>
                </a:solidFill>
                <a:latin typeface="+mn-lt"/>
              </a:rPr>
              <a:t> foram realizadas   </a:t>
            </a:r>
            <a:r>
              <a:rPr lang="pt-BR" altLang="pt-BR" b="1" dirty="0" smtClean="0">
                <a:solidFill>
                  <a:schemeClr val="tx2"/>
                </a:solidFill>
                <a:latin typeface="+mn-lt"/>
              </a:rPr>
              <a:t>453.167</a:t>
            </a:r>
            <a:r>
              <a:rPr lang="pt-BR" altLang="pt-BR" dirty="0" smtClean="0">
                <a:solidFill>
                  <a:schemeClr val="tx2"/>
                </a:solidFill>
                <a:latin typeface="+mn-lt"/>
              </a:rPr>
              <a:t> matrículas.</a:t>
            </a:r>
            <a:endParaRPr lang="pt-BR" altLang="pt-BR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2" name="Retângulo 17"/>
          <p:cNvSpPr>
            <a:spLocks noChangeArrowheads="1"/>
          </p:cNvSpPr>
          <p:nvPr/>
        </p:nvSpPr>
        <p:spPr bwMode="auto">
          <a:xfrm>
            <a:off x="340306" y="3832435"/>
            <a:ext cx="4978827" cy="404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994" tIns="47997" rIns="95994" bIns="47997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b="1" dirty="0" smtClean="0">
                <a:solidFill>
                  <a:schemeClr val="tx2"/>
                </a:solidFill>
                <a:latin typeface="+mn-lt"/>
              </a:rPr>
              <a:t>CENTRO – OESTE </a:t>
            </a:r>
            <a:r>
              <a:rPr lang="pt-BR" altLang="pt-BR" b="1" dirty="0">
                <a:solidFill>
                  <a:schemeClr val="tx2"/>
                </a:solidFill>
                <a:latin typeface="+mn-lt"/>
              </a:rPr>
              <a:t> </a:t>
            </a:r>
            <a:r>
              <a:rPr lang="pt-BR" altLang="pt-BR" b="1" dirty="0" smtClean="0">
                <a:solidFill>
                  <a:schemeClr val="tx2"/>
                </a:solidFill>
                <a:latin typeface="+mn-lt"/>
              </a:rPr>
              <a:t>-  255.545 </a:t>
            </a:r>
            <a:r>
              <a:rPr lang="pt-BR" altLang="pt-BR" dirty="0" smtClean="0">
                <a:solidFill>
                  <a:schemeClr val="tx2"/>
                </a:solidFill>
                <a:latin typeface="+mn-lt"/>
              </a:rPr>
              <a:t>matrículas</a:t>
            </a:r>
            <a:endParaRPr lang="pt-BR" altLang="pt-BR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3" name="Retângulo 20"/>
          <p:cNvSpPr>
            <a:spLocks noChangeArrowheads="1"/>
          </p:cNvSpPr>
          <p:nvPr/>
        </p:nvSpPr>
        <p:spPr bwMode="auto">
          <a:xfrm>
            <a:off x="376633" y="4352235"/>
            <a:ext cx="3166023" cy="404708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95994" tIns="47997" rIns="95994" bIns="47997">
            <a:spAutoFit/>
          </a:bodyPr>
          <a:lstStyle/>
          <a:p>
            <a:pPr defTabSz="983689">
              <a:defRPr/>
            </a:pP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SUL </a:t>
            </a:r>
            <a:r>
              <a:rPr lang="pt-BR" sz="2000" b="1" dirty="0">
                <a:solidFill>
                  <a:schemeClr val="tx2"/>
                </a:solidFill>
                <a:latin typeface="+mn-lt"/>
              </a:rPr>
              <a:t>–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  <a:ea typeface="ＭＳ Ｐゴシック" pitchFamily="34" charset="-128"/>
              </a:rPr>
              <a:t>249.508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matrículas</a:t>
            </a:r>
            <a:endParaRPr lang="pt-BR" sz="2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4" name="Retângulo 21"/>
          <p:cNvSpPr>
            <a:spLocks noChangeArrowheads="1"/>
          </p:cNvSpPr>
          <p:nvPr/>
        </p:nvSpPr>
        <p:spPr bwMode="auto">
          <a:xfrm>
            <a:off x="402247" y="4790510"/>
            <a:ext cx="3625893" cy="404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994" tIns="47997" rIns="95994" bIns="47997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b="1" dirty="0">
                <a:solidFill>
                  <a:schemeClr val="tx2"/>
                </a:solidFill>
                <a:latin typeface="+mn-lt"/>
              </a:rPr>
              <a:t>NORTE – </a:t>
            </a:r>
            <a:r>
              <a:rPr lang="pt-BR" altLang="pt-BR" b="1" dirty="0" smtClean="0">
                <a:solidFill>
                  <a:schemeClr val="tx2"/>
                </a:solidFill>
                <a:latin typeface="+mn-lt"/>
              </a:rPr>
              <a:t>143.261  </a:t>
            </a:r>
            <a:r>
              <a:rPr lang="pt-BR" altLang="pt-BR" dirty="0">
                <a:solidFill>
                  <a:schemeClr val="tx2"/>
                </a:solidFill>
                <a:latin typeface="+mn-lt"/>
              </a:rPr>
              <a:t>matrículas</a:t>
            </a:r>
          </a:p>
        </p:txBody>
      </p:sp>
      <p:cxnSp>
        <p:nvCxnSpPr>
          <p:cNvPr id="25" name="Conector reto 3"/>
          <p:cNvCxnSpPr/>
          <p:nvPr/>
        </p:nvCxnSpPr>
        <p:spPr>
          <a:xfrm>
            <a:off x="460523" y="2899261"/>
            <a:ext cx="4168137" cy="0"/>
          </a:xfrm>
          <a:prstGeom prst="line">
            <a:avLst/>
          </a:prstGeom>
          <a:ln>
            <a:solidFill>
              <a:srgbClr val="1D2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41"/>
          <p:cNvCxnSpPr/>
          <p:nvPr/>
        </p:nvCxnSpPr>
        <p:spPr>
          <a:xfrm>
            <a:off x="461038" y="3608874"/>
            <a:ext cx="5439310" cy="0"/>
          </a:xfrm>
          <a:prstGeom prst="line">
            <a:avLst/>
          </a:prstGeom>
          <a:ln>
            <a:solidFill>
              <a:srgbClr val="1D2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42"/>
          <p:cNvCxnSpPr/>
          <p:nvPr/>
        </p:nvCxnSpPr>
        <p:spPr>
          <a:xfrm>
            <a:off x="460523" y="4204463"/>
            <a:ext cx="4168137" cy="18131"/>
          </a:xfrm>
          <a:prstGeom prst="line">
            <a:avLst/>
          </a:prstGeom>
          <a:ln>
            <a:solidFill>
              <a:srgbClr val="1D2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46"/>
          <p:cNvCxnSpPr/>
          <p:nvPr/>
        </p:nvCxnSpPr>
        <p:spPr>
          <a:xfrm>
            <a:off x="460523" y="5170845"/>
            <a:ext cx="3795673" cy="0"/>
          </a:xfrm>
          <a:prstGeom prst="line">
            <a:avLst/>
          </a:prstGeom>
          <a:ln>
            <a:solidFill>
              <a:srgbClr val="1D2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tângulo 3"/>
          <p:cNvSpPr>
            <a:spLocks noChangeArrowheads="1"/>
          </p:cNvSpPr>
          <p:nvPr/>
        </p:nvSpPr>
        <p:spPr bwMode="auto">
          <a:xfrm>
            <a:off x="460523" y="1112648"/>
            <a:ext cx="39362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sz="25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2.834</a:t>
            </a:r>
            <a:r>
              <a:rPr lang="pt-BR" altLang="pt-BR" sz="22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r>
              <a:rPr lang="pt-BR" altLang="pt-BR" sz="22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Municípios atendidos</a:t>
            </a:r>
            <a:endParaRPr lang="pt-BR" altLang="pt-BR" sz="220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93663" y="6039436"/>
            <a:ext cx="4073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Fonte: Base de dados/MEC de 01/02/2017</a:t>
            </a:r>
            <a:endParaRPr lang="pt-BR" sz="1600" dirty="0"/>
          </a:p>
        </p:txBody>
      </p:sp>
      <p:cxnSp>
        <p:nvCxnSpPr>
          <p:cNvPr id="30" name="Conector reto 46"/>
          <p:cNvCxnSpPr/>
          <p:nvPr/>
        </p:nvCxnSpPr>
        <p:spPr>
          <a:xfrm>
            <a:off x="471098" y="4756943"/>
            <a:ext cx="3795673" cy="0"/>
          </a:xfrm>
          <a:prstGeom prst="line">
            <a:avLst/>
          </a:prstGeom>
          <a:ln>
            <a:solidFill>
              <a:srgbClr val="1D22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agem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4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1" name="Object 12289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588835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90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ítulo 1"/>
          <p:cNvSpPr>
            <a:spLocks noGrp="1"/>
          </p:cNvSpPr>
          <p:nvPr>
            <p:ph type="title"/>
          </p:nvPr>
        </p:nvSpPr>
        <p:spPr>
          <a:xfrm>
            <a:off x="907469" y="152121"/>
            <a:ext cx="10761650" cy="1107996"/>
          </a:xfrm>
        </p:spPr>
        <p:txBody>
          <a:bodyPr/>
          <a:lstStyle/>
          <a:p>
            <a:r>
              <a:rPr lang="pt-BR" sz="3600" b="1" dirty="0" smtClean="0"/>
              <a:t>Participação do SENAI </a:t>
            </a:r>
            <a:r>
              <a:rPr lang="pt-BR" sz="3600" b="1" dirty="0"/>
              <a:t>na Bolsa </a:t>
            </a:r>
            <a:r>
              <a:rPr lang="pt-BR" sz="3600" b="1" dirty="0" smtClean="0"/>
              <a:t>Formação</a:t>
            </a:r>
            <a:br>
              <a:rPr lang="pt-BR" sz="3600" b="1" dirty="0" smtClean="0"/>
            </a:br>
            <a:r>
              <a:rPr lang="pt-BR" sz="3600" dirty="0"/>
              <a:t>Número de cursos ofertados </a:t>
            </a:r>
          </a:p>
        </p:txBody>
      </p:sp>
      <p:sp>
        <p:nvSpPr>
          <p:cNvPr id="30" name="Retângulo 3"/>
          <p:cNvSpPr>
            <a:spLocks noChangeArrowheads="1"/>
          </p:cNvSpPr>
          <p:nvPr/>
        </p:nvSpPr>
        <p:spPr bwMode="auto">
          <a:xfrm>
            <a:off x="193384" y="1729690"/>
            <a:ext cx="3935557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826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pt-BR" altLang="pt-BR" sz="2800" dirty="0" smtClean="0">
                <a:solidFill>
                  <a:schemeClr val="tx2"/>
                </a:solidFill>
                <a:latin typeface="Arial Narrow" pitchFamily="34" charset="0"/>
              </a:rPr>
              <a:t>As</a:t>
            </a:r>
            <a:r>
              <a:rPr lang="pt-BR" altLang="pt-BR" sz="3200" dirty="0" smtClean="0">
                <a:solidFill>
                  <a:schemeClr val="tx2"/>
                </a:solidFill>
                <a:latin typeface="Impact" pitchFamily="34" charset="0"/>
              </a:rPr>
              <a:t> </a:t>
            </a:r>
            <a:r>
              <a:rPr lang="pt-BR" sz="2800" dirty="0" smtClean="0">
                <a:solidFill>
                  <a:schemeClr val="tx2"/>
                </a:solidFill>
                <a:latin typeface="Impact" pitchFamily="34" charset="0"/>
              </a:rPr>
              <a:t>1.491.720</a:t>
            </a:r>
            <a:r>
              <a:rPr lang="pt-BR" altLang="pt-BR" sz="2800" b="1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pt-BR" altLang="pt-BR" sz="2800" dirty="0" smtClean="0">
                <a:solidFill>
                  <a:schemeClr val="tx2"/>
                </a:solidFill>
                <a:latin typeface="Arial Narrow" pitchFamily="34" charset="0"/>
              </a:rPr>
              <a:t>matrículas foram distribuídas em </a:t>
            </a:r>
            <a:r>
              <a:rPr lang="pt-BR" altLang="pt-BR" sz="2800" dirty="0" smtClean="0">
                <a:solidFill>
                  <a:schemeClr val="tx2"/>
                </a:solidFill>
                <a:latin typeface="Impact" pitchFamily="34" charset="0"/>
              </a:rPr>
              <a:t>607 diferentes cursos.</a:t>
            </a:r>
          </a:p>
          <a:p>
            <a:pPr eaLnBrk="1" hangingPunct="1"/>
            <a:endParaRPr lang="pt-BR" altLang="pt-BR" sz="2800" dirty="0" smtClean="0">
              <a:solidFill>
                <a:schemeClr val="tx2"/>
              </a:solidFill>
              <a:latin typeface="Impact" pitchFamily="34" charset="0"/>
            </a:endParaRPr>
          </a:p>
          <a:p>
            <a:pPr eaLnBrk="1" hangingPunct="1"/>
            <a:r>
              <a:rPr lang="pt-BR" altLang="pt-BR" sz="2800" dirty="0" smtClean="0">
                <a:solidFill>
                  <a:schemeClr val="tx2"/>
                </a:solidFill>
                <a:latin typeface="Impact" pitchFamily="34" charset="0"/>
              </a:rPr>
              <a:t>528</a:t>
            </a:r>
            <a:r>
              <a:rPr lang="pt-BR" altLang="pt-BR" sz="2800" dirty="0" smtClean="0">
                <a:solidFill>
                  <a:schemeClr val="tx2"/>
                </a:solidFill>
                <a:latin typeface="Arial Narrow" pitchFamily="34" charset="0"/>
              </a:rPr>
              <a:t> Cursos FIC e </a:t>
            </a:r>
          </a:p>
          <a:p>
            <a:pPr eaLnBrk="1" hangingPunct="1"/>
            <a:r>
              <a:rPr lang="pt-BR" altLang="pt-BR" sz="2800" dirty="0" smtClean="0">
                <a:solidFill>
                  <a:schemeClr val="tx2"/>
                </a:solidFill>
                <a:latin typeface="Impact" pitchFamily="34" charset="0"/>
              </a:rPr>
              <a:t>   79</a:t>
            </a:r>
            <a:r>
              <a:rPr lang="pt-BR" altLang="pt-BR" sz="2800" dirty="0" smtClean="0">
                <a:solidFill>
                  <a:schemeClr val="tx2"/>
                </a:solidFill>
                <a:latin typeface="Arial Narrow" pitchFamily="34" charset="0"/>
              </a:rPr>
              <a:t> Cursos Técnicos.</a:t>
            </a:r>
          </a:p>
          <a:p>
            <a:pPr eaLnBrk="1" hangingPunct="1"/>
            <a:endParaRPr lang="pt-BR" altLang="pt-BR" sz="2800" dirty="0" smtClean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9318171" y="2578738"/>
            <a:ext cx="27254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800" dirty="0" smtClean="0">
                <a:solidFill>
                  <a:schemeClr val="tx2"/>
                </a:solidFill>
                <a:latin typeface="Impact" pitchFamily="34" charset="0"/>
              </a:rPr>
              <a:t>50% </a:t>
            </a:r>
            <a:r>
              <a:rPr lang="pt-BR" altLang="pt-BR" sz="2800" dirty="0" smtClean="0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rPr>
              <a:t>das </a:t>
            </a:r>
            <a:r>
              <a:rPr lang="pt-BR" altLang="pt-BR" sz="2800" dirty="0">
                <a:solidFill>
                  <a:schemeClr val="tx2"/>
                </a:solidFill>
                <a:latin typeface="Arial Narrow" pitchFamily="34" charset="0"/>
                <a:ea typeface="ＭＳ Ｐゴシック" pitchFamily="34" charset="-128"/>
              </a:rPr>
              <a:t>matrículas se concentraram em </a:t>
            </a:r>
            <a:r>
              <a:rPr lang="pt-BR" altLang="pt-BR" sz="2800" dirty="0" smtClean="0">
                <a:solidFill>
                  <a:schemeClr val="tx2"/>
                </a:solidFill>
                <a:latin typeface="Impact" pitchFamily="34" charset="0"/>
                <a:ea typeface="ＭＳ Ｐゴシック" pitchFamily="34" charset="-128"/>
              </a:rPr>
              <a:t>20</a:t>
            </a:r>
            <a:r>
              <a:rPr lang="pt-BR" altLang="pt-BR" sz="2000" dirty="0" smtClean="0">
                <a:solidFill>
                  <a:schemeClr val="tx2"/>
                </a:solidFill>
                <a:latin typeface="Impact" pitchFamily="34" charset="0"/>
              </a:rPr>
              <a:t> </a:t>
            </a:r>
            <a:r>
              <a:rPr lang="pt-BR" altLang="pt-BR" sz="2000" dirty="0">
                <a:solidFill>
                  <a:schemeClr val="tx2"/>
                </a:solidFill>
                <a:latin typeface="Impact" pitchFamily="34" charset="0"/>
              </a:rPr>
              <a:t>cursos</a:t>
            </a:r>
            <a:r>
              <a:rPr lang="pt-BR" altLang="pt-BR" sz="2000" dirty="0">
                <a:solidFill>
                  <a:schemeClr val="tx2"/>
                </a:solidFill>
                <a:latin typeface="Arial Narrow" pitchFamily="34" charset="0"/>
              </a:rPr>
              <a:t>.</a:t>
            </a:r>
          </a:p>
          <a:p>
            <a:pPr algn="ctr"/>
            <a:endParaRPr lang="pt-BR" sz="200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193964" y="6922777"/>
            <a:ext cx="4073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Fonte: Base de dados/MEC de 01/02/2017</a:t>
            </a:r>
            <a:endParaRPr lang="pt-BR" sz="1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7"/>
          <a:srcRect b="4020"/>
          <a:stretch/>
        </p:blipFill>
        <p:spPr>
          <a:xfrm>
            <a:off x="3814354" y="1483403"/>
            <a:ext cx="5585170" cy="463001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0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4"/>
          <p:cNvSpPr>
            <a:spLocks noChangeArrowheads="1"/>
          </p:cNvSpPr>
          <p:nvPr/>
        </p:nvSpPr>
        <p:spPr bwMode="auto">
          <a:xfrm>
            <a:off x="933169" y="123825"/>
            <a:ext cx="7791731" cy="64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573" tIns="44788" rIns="89573" bIns="4478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do </a:t>
            </a:r>
            <a:r>
              <a:rPr lang="pt-BR" altLang="pt-BR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e-TEC</a:t>
            </a:r>
            <a:endParaRPr lang="pt-BR" altLang="pt-B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765" y="1214289"/>
            <a:ext cx="6374194" cy="406653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810103" y="5928078"/>
            <a:ext cx="2498914" cy="305931"/>
          </a:xfrm>
          <a:prstGeom prst="rect">
            <a:avLst/>
          </a:prstGeom>
          <a:noFill/>
        </p:spPr>
        <p:txBody>
          <a:bodyPr wrap="none" lIns="89611" tIns="44806" rIns="89611" bIns="44806" rtlCol="0">
            <a:spAutoFit/>
          </a:bodyPr>
          <a:lstStyle/>
          <a:p>
            <a:r>
              <a:rPr lang="pt-BR" sz="1400" dirty="0">
                <a:solidFill>
                  <a:schemeClr val="tx2"/>
                </a:solidFill>
              </a:rPr>
              <a:t>Fonte: </a:t>
            </a:r>
            <a:r>
              <a:rPr lang="pt-BR" sz="1400" dirty="0" smtClean="0">
                <a:solidFill>
                  <a:schemeClr val="tx2"/>
                </a:solidFill>
              </a:rPr>
              <a:t>SIMEC de 14/08/2017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4625" y="1214289"/>
            <a:ext cx="5126610" cy="3414474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r>
              <a:rPr lang="pt-BR" sz="3600" dirty="0" smtClean="0">
                <a:solidFill>
                  <a:schemeClr val="tx2"/>
                </a:solidFill>
                <a:latin typeface="+mn-lt"/>
              </a:rPr>
              <a:t>No SENAI, foram realizadas </a:t>
            </a:r>
            <a:r>
              <a:rPr lang="pt-BR" sz="3600" b="1" dirty="0" smtClean="0">
                <a:solidFill>
                  <a:schemeClr val="tx2"/>
                </a:solidFill>
                <a:latin typeface="+mn-lt"/>
              </a:rPr>
              <a:t>4.396</a:t>
            </a:r>
            <a:r>
              <a:rPr lang="pt-BR" sz="3600" dirty="0" smtClean="0">
                <a:solidFill>
                  <a:schemeClr val="tx2"/>
                </a:solidFill>
                <a:latin typeface="+mn-lt"/>
              </a:rPr>
              <a:t> matrículas EAD nos cursos de Formação Inicial e Continuada (</a:t>
            </a:r>
            <a:r>
              <a:rPr lang="pt-BR" sz="3600" b="1" dirty="0" smtClean="0">
                <a:solidFill>
                  <a:schemeClr val="tx2"/>
                </a:solidFill>
                <a:latin typeface="+mn-lt"/>
              </a:rPr>
              <a:t>FIC), em 2015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015792" y="768274"/>
            <a:ext cx="5126610" cy="459819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/>
                </a:solidFill>
                <a:latin typeface="+mn-lt"/>
              </a:rPr>
              <a:t>Matrículas  2011-2016*</a:t>
            </a:r>
            <a:endParaRPr lang="pt-BR" sz="2400" b="1" dirty="0" smtClean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03036" y="5589524"/>
            <a:ext cx="6319684" cy="644485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r>
              <a:rPr lang="pt-BR" sz="1800" dirty="0" smtClean="0">
                <a:solidFill>
                  <a:schemeClr val="tx2"/>
                </a:solidFill>
                <a:latin typeface="+mn-lt"/>
              </a:rPr>
              <a:t>(*) As matrículas das Rede Estadual e Federal contemplam cursos Técnicos e FIC, no período 2011-2016</a:t>
            </a:r>
            <a:endParaRPr lang="pt-BR" sz="1800" b="1" dirty="0" smtClean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" y="0"/>
            <a:ext cx="11949113" cy="672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/>
          <p:nvPr/>
        </p:nvSpPr>
        <p:spPr>
          <a:xfrm>
            <a:off x="6" y="2063152"/>
            <a:ext cx="2094206" cy="107355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68" dirty="0">
              <a:solidFill>
                <a:prstClr val="white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163217" y="1047958"/>
            <a:ext cx="9785895" cy="3267335"/>
          </a:xfrm>
          <a:prstGeom prst="rect">
            <a:avLst/>
          </a:prstGeom>
        </p:spPr>
        <p:txBody>
          <a:bodyPr vert="horz" lIns="89618" tIns="44809" rIns="89618" bIns="44809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pt-BR" altLang="pt-BR" sz="4000" kern="0" dirty="0">
                <a:solidFill>
                  <a:schemeClr val="bg1"/>
                </a:solidFill>
                <a:latin typeface="+mj-lt"/>
                <a:cs typeface="+mj-cs"/>
              </a:rPr>
              <a:t>Importância da Bolsa Formação do </a:t>
            </a:r>
            <a:r>
              <a:rPr lang="pt-BR" altLang="pt-BR" sz="4000" kern="0" dirty="0" err="1">
                <a:solidFill>
                  <a:schemeClr val="bg1"/>
                </a:solidFill>
                <a:latin typeface="+mj-lt"/>
                <a:cs typeface="+mj-cs"/>
              </a:rPr>
              <a:t>Pronatec</a:t>
            </a:r>
            <a:r>
              <a:rPr lang="pt-BR" altLang="pt-BR" sz="4000" kern="0" dirty="0">
                <a:solidFill>
                  <a:schemeClr val="bg1"/>
                </a:solidFill>
                <a:latin typeface="+mj-lt"/>
                <a:cs typeface="+mj-cs"/>
              </a:rPr>
              <a:t> para a Educação Profissional</a:t>
            </a:r>
          </a:p>
        </p:txBody>
      </p:sp>
      <p:sp>
        <p:nvSpPr>
          <p:cNvPr id="10" name="Triângulo isósceles 9"/>
          <p:cNvSpPr/>
          <p:nvPr/>
        </p:nvSpPr>
        <p:spPr>
          <a:xfrm rot="5400000">
            <a:off x="772583" y="2317770"/>
            <a:ext cx="618058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 dirty="0"/>
          </a:p>
        </p:txBody>
      </p:sp>
    </p:spTree>
    <p:extLst>
      <p:ext uri="{BB962C8B-B14F-4D97-AF65-F5344CB8AC3E}">
        <p14:creationId xmlns:p14="http://schemas.microsoft.com/office/powerpoint/2010/main" val="18342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12"/>
          <p:cNvGrpSpPr>
            <a:grpSpLocks/>
          </p:cNvGrpSpPr>
          <p:nvPr/>
        </p:nvGrpSpPr>
        <p:grpSpPr bwMode="auto">
          <a:xfrm>
            <a:off x="2000637" y="3738000"/>
            <a:ext cx="7619662" cy="2496178"/>
            <a:chOff x="1154430" y="5177790"/>
            <a:chExt cx="4745656" cy="1188720"/>
          </a:xfrm>
        </p:grpSpPr>
        <p:pic>
          <p:nvPicPr>
            <p:cNvPr id="8" name="Imagem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25" t="75500" r="37500" b="7166"/>
            <a:stretch>
              <a:fillRect/>
            </a:stretch>
          </p:blipFill>
          <p:spPr bwMode="auto">
            <a:xfrm>
              <a:off x="1154430" y="5177790"/>
              <a:ext cx="4560570" cy="1188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CaixaDeTexto 21"/>
            <p:cNvSpPr txBox="1">
              <a:spLocks noChangeArrowheads="1"/>
            </p:cNvSpPr>
            <p:nvPr/>
          </p:nvSpPr>
          <p:spPr bwMode="auto">
            <a:xfrm>
              <a:off x="1400094" y="5362713"/>
              <a:ext cx="4499992" cy="804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3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ts val="588"/>
                </a:spcBef>
                <a:buNone/>
              </a:pPr>
              <a:r>
                <a:rPr lang="pt-BR" altLang="pt-BR" sz="3136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Linhas de atuação prioritárias:</a:t>
              </a:r>
            </a:p>
            <a:p>
              <a:pPr>
                <a:spcBef>
                  <a:spcPts val="588"/>
                </a:spcBef>
                <a:buNone/>
              </a:pPr>
              <a:r>
                <a:rPr lang="pt-BR" altLang="pt-BR" sz="3136" dirty="0">
                  <a:solidFill>
                    <a:srgbClr val="002060"/>
                  </a:solidFill>
                  <a:latin typeface="Arial" panose="020B0604020202020204" pitchFamily="34" charset="0"/>
                </a:rPr>
                <a:t>	Educação Profissional</a:t>
              </a:r>
            </a:p>
            <a:p>
              <a:pPr>
                <a:spcBef>
                  <a:spcPts val="588"/>
                </a:spcBef>
                <a:buNone/>
              </a:pPr>
              <a:r>
                <a:rPr lang="pt-BR" altLang="pt-BR" sz="3136" dirty="0">
                  <a:solidFill>
                    <a:srgbClr val="002060"/>
                  </a:solidFill>
                  <a:latin typeface="Arial" panose="020B0604020202020204" pitchFamily="34" charset="0"/>
                </a:rPr>
                <a:t>	Inovação e Tecnologia</a:t>
              </a:r>
            </a:p>
          </p:txBody>
        </p:sp>
        <p:sp>
          <p:nvSpPr>
            <p:cNvPr id="10" name="Line 17"/>
            <p:cNvSpPr>
              <a:spLocks noChangeShapeType="1"/>
            </p:cNvSpPr>
            <p:nvPr/>
          </p:nvSpPr>
          <p:spPr bwMode="auto">
            <a:xfrm>
              <a:off x="1671656" y="5788577"/>
              <a:ext cx="236538" cy="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1568"/>
            </a:p>
          </p:txBody>
        </p:sp>
        <p:sp>
          <p:nvSpPr>
            <p:cNvPr id="11" name="Line 17"/>
            <p:cNvSpPr>
              <a:spLocks noChangeShapeType="1"/>
            </p:cNvSpPr>
            <p:nvPr/>
          </p:nvSpPr>
          <p:spPr bwMode="auto">
            <a:xfrm>
              <a:off x="1671656" y="6060232"/>
              <a:ext cx="236538" cy="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1568"/>
            </a:p>
          </p:txBody>
        </p:sp>
      </p:grpSp>
      <p:sp>
        <p:nvSpPr>
          <p:cNvPr id="12" name="CaixaDeTexto 18"/>
          <p:cNvSpPr txBox="1">
            <a:spLocks noChangeArrowheads="1"/>
          </p:cNvSpPr>
          <p:nvPr/>
        </p:nvSpPr>
        <p:spPr bwMode="auto">
          <a:xfrm>
            <a:off x="379932" y="1461828"/>
            <a:ext cx="10994422" cy="199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1176"/>
              </a:spcBef>
              <a:buNone/>
            </a:pP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Missão: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 Promover a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educação profissional e tecnológica, 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a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 inovação 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e a transferência de tecnologias industriais, contribuindo para elevar a competitividade da Indústria Brasileira.</a:t>
            </a:r>
          </a:p>
        </p:txBody>
      </p:sp>
      <p:sp>
        <p:nvSpPr>
          <p:cNvPr id="13" name="Retângulo 4"/>
          <p:cNvSpPr>
            <a:spLocks noChangeArrowheads="1"/>
          </p:cNvSpPr>
          <p:nvPr/>
        </p:nvSpPr>
        <p:spPr bwMode="auto">
          <a:xfrm>
            <a:off x="933169" y="123825"/>
            <a:ext cx="5293083" cy="64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73" tIns="44788" rIns="89573" bIns="4478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SENAI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0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tângulo 81"/>
          <p:cNvSpPr/>
          <p:nvPr/>
        </p:nvSpPr>
        <p:spPr>
          <a:xfrm>
            <a:off x="0" y="1611711"/>
            <a:ext cx="1915373" cy="461597"/>
          </a:xfrm>
          <a:prstGeom prst="rect">
            <a:avLst/>
          </a:prstGeom>
          <a:solidFill>
            <a:schemeClr val="bg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568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3" name="Retângulo 82"/>
          <p:cNvSpPr/>
          <p:nvPr/>
        </p:nvSpPr>
        <p:spPr>
          <a:xfrm>
            <a:off x="7485768" y="50"/>
            <a:ext cx="4463344" cy="404161"/>
          </a:xfrm>
          <a:prstGeom prst="rect">
            <a:avLst/>
          </a:prstGeom>
          <a:solidFill>
            <a:schemeClr val="bg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568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6" name="Conector reto 21"/>
          <p:cNvCxnSpPr/>
          <p:nvPr/>
        </p:nvCxnSpPr>
        <p:spPr>
          <a:xfrm>
            <a:off x="10666771" y="8062918"/>
            <a:ext cx="2271576" cy="0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805830" y="98350"/>
            <a:ext cx="82516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93860">
              <a:tabLst>
                <a:tab pos="359851" algn="l"/>
              </a:tabLst>
            </a:pPr>
            <a:r>
              <a:rPr lang="pt-BR" sz="32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Educação Profissional e Tecnológica </a:t>
            </a:r>
          </a:p>
          <a:p>
            <a:pPr defTabSz="1193860">
              <a:tabLst>
                <a:tab pos="359851" algn="l"/>
              </a:tabLst>
            </a:pPr>
            <a:r>
              <a:rPr lang="pt-BR" sz="32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(Matrículas)</a:t>
            </a:r>
            <a:endParaRPr lang="pt-BR" sz="32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092389" y="1273868"/>
            <a:ext cx="162794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pt-BR" sz="1568" b="1" dirty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Exercício </a:t>
            </a: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2015*</a:t>
            </a:r>
            <a:endParaRPr lang="pt-BR" sz="1568" dirty="0">
              <a:solidFill>
                <a:schemeClr val="accent3">
                  <a:lumMod val="50000"/>
                </a:schemeClr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083623" y="4103490"/>
            <a:ext cx="598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accent3">
                    <a:lumMod val="50000"/>
                  </a:schemeClr>
                </a:solidFill>
              </a:rPr>
              <a:t>FIC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109079" y="3088399"/>
            <a:ext cx="1282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accent3">
                    <a:lumMod val="50000"/>
                  </a:schemeClr>
                </a:solidFill>
              </a:rPr>
              <a:t>Técnicas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1083623" y="2073308"/>
            <a:ext cx="3015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accent3">
                    <a:lumMod val="50000"/>
                  </a:schemeClr>
                </a:solidFill>
              </a:rPr>
              <a:t>Superior de Tecnologia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579698" y="5036911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59,7%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5579699" y="4130223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20,8%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5579697" y="3171590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13,1%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693511" y="2212957"/>
            <a:ext cx="652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6,4%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7" name="CaixaDeTexto 2"/>
          <p:cNvSpPr txBox="1"/>
          <p:nvPr/>
        </p:nvSpPr>
        <p:spPr>
          <a:xfrm>
            <a:off x="256047" y="5817996"/>
            <a:ext cx="5604629" cy="22746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>
                <a:solidFill>
                  <a:schemeClr val="accent3">
                    <a:lumMod val="50000"/>
                  </a:schemeClr>
                </a:solidFill>
              </a:rPr>
              <a:t>Fonte: </a:t>
            </a:r>
            <a:r>
              <a:rPr lang="pt-BR" sz="1200" dirty="0" smtClean="0">
                <a:solidFill>
                  <a:schemeClr val="accent3">
                    <a:lumMod val="50000"/>
                  </a:schemeClr>
                </a:solidFill>
              </a:rPr>
              <a:t>* Censo MEC, Relatórios de Atividades Sistema S e IF - 2015</a:t>
            </a:r>
          </a:p>
          <a:p>
            <a:r>
              <a:rPr lang="pt-BR" sz="1200" dirty="0" smtClean="0">
                <a:solidFill>
                  <a:schemeClr val="accent3">
                    <a:lumMod val="50000"/>
                  </a:schemeClr>
                </a:solidFill>
              </a:rPr>
              <a:t>           ** SISTEC/MEC - 2014</a:t>
            </a:r>
            <a:endParaRPr lang="pt-BR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2722751" y="1624189"/>
          <a:ext cx="5941519" cy="3573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CaixaDeTexto 17"/>
          <p:cNvSpPr txBox="1"/>
          <p:nvPr/>
        </p:nvSpPr>
        <p:spPr>
          <a:xfrm>
            <a:off x="9439158" y="4195823"/>
            <a:ext cx="2218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 </a:t>
            </a:r>
            <a:r>
              <a:rPr lang="pt-BR" sz="2000" b="1" dirty="0" smtClean="0"/>
              <a:t>1.386.585 (23%) 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9696201" y="3155832"/>
            <a:ext cx="18646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535.288 (31%)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9358648" y="2551511"/>
            <a:ext cx="253043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Bolsa Formação – 2014**</a:t>
            </a:r>
            <a:endParaRPr lang="pt-BR" sz="1568" dirty="0">
              <a:solidFill>
                <a:schemeClr val="accent3">
                  <a:lumMod val="50000"/>
                </a:schemeClr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5" name="Seta entalhada para a direita 4"/>
          <p:cNvSpPr/>
          <p:nvPr/>
        </p:nvSpPr>
        <p:spPr>
          <a:xfrm>
            <a:off x="7485768" y="3263554"/>
            <a:ext cx="1070919" cy="184666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23" name="Seta entalhada para a direita 22"/>
          <p:cNvSpPr/>
          <p:nvPr/>
        </p:nvSpPr>
        <p:spPr>
          <a:xfrm>
            <a:off x="8330147" y="4288156"/>
            <a:ext cx="1070919" cy="184666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8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889000" y="230189"/>
            <a:ext cx="10761650" cy="553998"/>
          </a:xfrm>
        </p:spPr>
        <p:txBody>
          <a:bodyPr/>
          <a:lstStyle/>
          <a:p>
            <a:r>
              <a:rPr lang="pt-BR" sz="3600" b="1" dirty="0" smtClean="0"/>
              <a:t>Pontos positivos da Bolsa Formação</a:t>
            </a:r>
            <a:endParaRPr lang="pt-BR" sz="3600" b="1" dirty="0"/>
          </a:p>
        </p:txBody>
      </p:sp>
      <p:sp>
        <p:nvSpPr>
          <p:cNvPr id="4" name="Retângulo 3"/>
          <p:cNvSpPr/>
          <p:nvPr/>
        </p:nvSpPr>
        <p:spPr>
          <a:xfrm>
            <a:off x="383883" y="954637"/>
            <a:ext cx="11104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2"/>
                </a:solidFill>
                <a:latin typeface="+mn-lt"/>
              </a:rPr>
              <a:t>Capacidade de </a:t>
            </a:r>
            <a:r>
              <a:rPr lang="pt-BR" sz="2000" b="1" dirty="0">
                <a:solidFill>
                  <a:schemeClr val="tx2"/>
                </a:solidFill>
                <a:latin typeface="+mn-lt"/>
              </a:rPr>
              <a:t>coordenação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do MEC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das ações de Educação Profissional demandadas pelos Ministérios.</a:t>
            </a: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Cursos ofertados pelas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principais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 e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melhores redes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de Educação Profissional do país.</a:t>
            </a: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Capilaridade  e capacidade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de atendimento atingindo mais de 200 mil matrículas/mês em mais de 4 mil municípios brasileiros.</a:t>
            </a: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Reconhecimento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 e interesse da sociedade.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Modelo de operação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desburocratizado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 e capaz de atender as necessidades dos diversos públicos.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Possibilitou a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articulação entre os ofertantes e os diversos Ministérios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(demandantes).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 smtClean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0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9000" y="230189"/>
            <a:ext cx="11060113" cy="1169551"/>
          </a:xfrm>
        </p:spPr>
        <p:txBody>
          <a:bodyPr/>
          <a:lstStyle/>
          <a:p>
            <a:r>
              <a:rPr lang="pt-BR" sz="4000" b="1" dirty="0" smtClean="0"/>
              <a:t>Oportunidades </a:t>
            </a:r>
            <a:r>
              <a:rPr lang="pt-BR" sz="4000" b="1" dirty="0"/>
              <a:t>de </a:t>
            </a:r>
            <a:r>
              <a:rPr lang="pt-BR" sz="4000" b="1" dirty="0" smtClean="0"/>
              <a:t>Melhoria da </a:t>
            </a:r>
            <a:r>
              <a:rPr lang="pt-BR" sz="3600" b="1" dirty="0" smtClean="0"/>
              <a:t>Bolsa Formação</a:t>
            </a:r>
            <a:endParaRPr lang="pt-BR" sz="3600" b="1" dirty="0"/>
          </a:p>
        </p:txBody>
      </p:sp>
      <p:sp>
        <p:nvSpPr>
          <p:cNvPr id="4" name="Retângulo 3"/>
          <p:cNvSpPr/>
          <p:nvPr/>
        </p:nvSpPr>
        <p:spPr>
          <a:xfrm>
            <a:off x="292169" y="1124287"/>
            <a:ext cx="109626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Expansão muito rápida do programa em 2013 e 2014 e redução abrupta a partir de 2015 muito relacionado com o calendário eleitoral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Possibilidade de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oferta de curso com carga horária inferior a 160h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Aperfeiçoar o processo </a:t>
            </a:r>
            <a:r>
              <a:rPr lang="pt-BR" sz="2000" dirty="0" smtClean="0">
                <a:solidFill>
                  <a:schemeClr val="tx2"/>
                </a:solidFill>
              </a:rPr>
              <a:t>de identificação das demandas pelos Ministérios à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s necessidades  do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 setor produtivo</a:t>
            </a: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Melhorar a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integração com o sistema público de emprego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(Seguro Desemprego)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Necessidade de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restringir cursos com ampla oferta já realizada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(</a:t>
            </a:r>
            <a:r>
              <a:rPr lang="pt-BR" sz="2000" dirty="0" err="1" smtClean="0">
                <a:solidFill>
                  <a:schemeClr val="tx2"/>
                </a:solidFill>
                <a:latin typeface="+mn-lt"/>
              </a:rPr>
              <a:t>Ex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: Assistente Administrativo)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Necessidade de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melhorias no SISTEC visando uma maior confiabilidade dos dados </a:t>
            </a:r>
            <a:endParaRPr lang="pt-BR" sz="2000" b="1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</a:rPr>
              <a:t>Falta </a:t>
            </a:r>
            <a:r>
              <a:rPr lang="pt-BR" sz="2000" dirty="0">
                <a:solidFill>
                  <a:schemeClr val="tx2"/>
                </a:solidFill>
              </a:rPr>
              <a:t>de mecanismos efetivos de </a:t>
            </a:r>
            <a:r>
              <a:rPr lang="pt-BR" sz="2000" b="1" dirty="0">
                <a:solidFill>
                  <a:schemeClr val="tx2"/>
                </a:solidFill>
              </a:rPr>
              <a:t>avaliação</a:t>
            </a:r>
          </a:p>
          <a:p>
            <a:pPr algn="just">
              <a:buClr>
                <a:srgbClr val="FFC000"/>
              </a:buClr>
            </a:pPr>
            <a:endParaRPr lang="pt-BR" sz="2000" dirty="0">
              <a:solidFill>
                <a:srgbClr val="44546A"/>
              </a:solidFill>
              <a:latin typeface="+mn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7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0" y="1112055"/>
            <a:ext cx="11773144" cy="387404"/>
          </a:xfrm>
          <a:prstGeom prst="rect">
            <a:avLst/>
          </a:prstGeom>
          <a:solidFill>
            <a:schemeClr val="accent4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568">
              <a:solidFill>
                <a:schemeClr val="bg1"/>
              </a:solidFill>
            </a:endParaRPr>
          </a:p>
        </p:txBody>
      </p:sp>
      <p:sp>
        <p:nvSpPr>
          <p:cNvPr id="22" name="CaixaDeTexto 1"/>
          <p:cNvSpPr txBox="1">
            <a:spLocks noChangeArrowheads="1"/>
          </p:cNvSpPr>
          <p:nvPr/>
        </p:nvSpPr>
        <p:spPr bwMode="auto">
          <a:xfrm>
            <a:off x="4107639" y="1114413"/>
            <a:ext cx="2980003" cy="392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altLang="pt-BR" sz="196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28 ÁREAS DE ATUAÇÃO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0" y="1699661"/>
            <a:ext cx="3758651" cy="307678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Alimentos e Bebidas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Automação e Mecatrônica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Automotiva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Celulose e Papel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Construção Civil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Couro e Calçados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Eletroeletrônica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831880" y="97825"/>
            <a:ext cx="1094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Educação Profissional</a:t>
            </a:r>
            <a:endParaRPr lang="pt-BR" sz="2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811917" y="2928820"/>
            <a:ext cx="2941919" cy="30767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Energia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Gemologia</a:t>
            </a:r>
            <a:endParaRPr lang="pt-BR" sz="2352" dirty="0">
              <a:solidFill>
                <a:prstClr val="black">
                  <a:lumMod val="75000"/>
                  <a:lumOff val="2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Gestão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Gráfica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Logística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Madeira e Mobiliário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Meio Ambiente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4989732" y="1673876"/>
            <a:ext cx="4007889" cy="307678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Refrigeração e Climatização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Segurança do Trabalho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Tecnologia de Informação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Telecomunicações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Têxtil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Transporte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Vestuário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523199" y="2928820"/>
            <a:ext cx="3246401" cy="30767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88"/>
              </a:spcBef>
              <a:defRPr/>
            </a:pPr>
            <a:r>
              <a:rPr lang="pt-BR" sz="2352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Metalmecânica</a:t>
            </a:r>
            <a:endParaRPr lang="pt-BR" sz="2352" dirty="0">
              <a:solidFill>
                <a:prstClr val="black">
                  <a:lumMod val="75000"/>
                  <a:lumOff val="2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Metrologia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Mineração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Minerais não metálicos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Petróleo e Gás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Polímeros</a:t>
            </a:r>
          </a:p>
          <a:p>
            <a:pPr>
              <a:spcBef>
                <a:spcPts val="588"/>
              </a:spcBef>
              <a:defRPr/>
            </a:pPr>
            <a:r>
              <a:rPr lang="pt-BR" sz="2352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Química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9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2" descr="mapa brasi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0553"/>
            <a:ext cx="6319961" cy="51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tângulo 19"/>
          <p:cNvSpPr>
            <a:spLocks noChangeArrowheads="1"/>
          </p:cNvSpPr>
          <p:nvPr/>
        </p:nvSpPr>
        <p:spPr bwMode="auto">
          <a:xfrm rot="-194551">
            <a:off x="1722354" y="4698790"/>
            <a:ext cx="1870161" cy="77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300000"/>
            </a:pPr>
            <a:r>
              <a:rPr lang="pt-BR" sz="147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Municípios com</a:t>
            </a:r>
            <a:br>
              <a:rPr lang="pt-BR" sz="147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147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atendimento do SENAI</a:t>
            </a:r>
          </a:p>
        </p:txBody>
      </p:sp>
      <p:sp>
        <p:nvSpPr>
          <p:cNvPr id="26" name="Retângulo 11"/>
          <p:cNvSpPr>
            <a:spLocks noChangeArrowheads="1"/>
          </p:cNvSpPr>
          <p:nvPr/>
        </p:nvSpPr>
        <p:spPr bwMode="auto">
          <a:xfrm>
            <a:off x="1128196" y="954022"/>
            <a:ext cx="6301290" cy="511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Mais de 2.700 municípios</a:t>
            </a:r>
          </a:p>
        </p:txBody>
      </p:sp>
      <p:pic>
        <p:nvPicPr>
          <p:cNvPr id="27" name="Picture 4" descr="http://www.bancodemidia.cni.org.br/FotoWeb/FWbin/preview.dll/19_7.jpg?D=6A4BC9F43493F252A109CDD3E20D71D321C7DC6491A36A671EC44369D9D49FFC636901D611A4C5064448C7D0696786622B85A7BFAB1F220872B02DF5FBD264B4E7E62ED2DBE45E665A496DE3BD7890D6FCB3BC681DF0F84A5319662632831F86C5B5C44E3DC5263C5387FCB70DDE6AC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10592" y="1127698"/>
            <a:ext cx="2207785" cy="1481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m 18" descr="cana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01259" y="4086971"/>
            <a:ext cx="2206229" cy="1516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10" descr="http://www.bancodemidia.cni.org.br/FotoWeb/FWbin/preview.dll/66_5.jpg?D=6A4BC9F43493F252ECFDE273D66C369621C7DC6491A36A671EC44369D9D49FFC636901D611A4C5064448C7D0696786622B85A7BFAB1F220872B02DF5FBD264B4E7E62ED2DBE45E664FFAE16E15F559AFFCB3BC681DF0F84A5319662632831F86C5B5C44E3DC5263C5387FCB70DDE6AC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10592" y="2582432"/>
            <a:ext cx="2207785" cy="1481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Retângulo 29"/>
          <p:cNvSpPr/>
          <p:nvPr/>
        </p:nvSpPr>
        <p:spPr>
          <a:xfrm>
            <a:off x="8227464" y="301582"/>
            <a:ext cx="3380024" cy="542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940" b="1" kern="0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Abrangência </a:t>
            </a:r>
          </a:p>
        </p:txBody>
      </p:sp>
      <p:sp>
        <p:nvSpPr>
          <p:cNvPr id="11" name="Retângulo 15"/>
          <p:cNvSpPr>
            <a:spLocks noChangeArrowheads="1"/>
          </p:cNvSpPr>
          <p:nvPr/>
        </p:nvSpPr>
        <p:spPr bwMode="auto">
          <a:xfrm>
            <a:off x="901163" y="147020"/>
            <a:ext cx="44678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3600" b="1" dirty="0">
                <a:solidFill>
                  <a:srgbClr val="002060"/>
                </a:solidFill>
                <a:latin typeface="+mj-lt"/>
              </a:rPr>
              <a:t>SENAI em números</a:t>
            </a:r>
          </a:p>
        </p:txBody>
      </p:sp>
      <p:cxnSp>
        <p:nvCxnSpPr>
          <p:cNvPr id="12" name="Conector reto 11"/>
          <p:cNvCxnSpPr/>
          <p:nvPr/>
        </p:nvCxnSpPr>
        <p:spPr bwMode="auto">
          <a:xfrm>
            <a:off x="8925919" y="867891"/>
            <a:ext cx="2716587" cy="1556"/>
          </a:xfrm>
          <a:prstGeom prst="line">
            <a:avLst/>
          </a:prstGeom>
          <a:solidFill>
            <a:schemeClr val="accent1"/>
          </a:solidFill>
          <a:ln w="25400" cap="flat" cmpd="sng" algn="ctr">
            <a:gradFill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Image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3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tângulo 15"/>
          <p:cNvSpPr>
            <a:spLocks noChangeArrowheads="1"/>
          </p:cNvSpPr>
          <p:nvPr/>
        </p:nvSpPr>
        <p:spPr bwMode="auto">
          <a:xfrm>
            <a:off x="870652" y="91528"/>
            <a:ext cx="44678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3600" b="1" dirty="0">
                <a:solidFill>
                  <a:srgbClr val="002060"/>
                </a:solidFill>
                <a:latin typeface="+mj-lt"/>
              </a:rPr>
              <a:t>SENAI em números</a:t>
            </a:r>
          </a:p>
        </p:txBody>
      </p:sp>
      <p:pic>
        <p:nvPicPr>
          <p:cNvPr id="47" name="Picture 37" descr="H:\2014\03.03.02.04 - Gerência de Tecnologias Educacionais\Geral da Gerência de Tecnologias Educacionais\02- Apresentações Gerais da Gerência\Apresentação_Visita_Unidades\Imagens SENAI\Senai CIETEP PR_Vista Geral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13036" y="3607866"/>
            <a:ext cx="2954874" cy="193484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8" name="Picture 34" descr="H:\2014\03.03.02.04 - Gerência de Tecnologias Educacionais\Geral da Gerência de Tecnologias Educacionais\02- Apresentações Gerais da Gerência\Apresentação_Visita_Unidades\Imagens SENAI\Fotos SENAI CETIQT\Senai1057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13036" y="1490222"/>
            <a:ext cx="2934903" cy="208963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9" name="Picture 2" descr="C:\Documents and Settings\fmorgado\Desktop\SENAI BAHIA\CIMATEC\Fachadas e Instalaçoes Arquitetura\SENAI_BA_0079.jpg"/>
          <p:cNvPicPr>
            <a:picLocks noChangeAspect="1" noChangeArrowheads="1"/>
          </p:cNvPicPr>
          <p:nvPr/>
        </p:nvPicPr>
        <p:blipFill>
          <a:blip r:embed="rId4" cstate="print"/>
          <a:srcRect l="11262" b="4253"/>
          <a:stretch>
            <a:fillRect/>
          </a:stretch>
        </p:blipFill>
        <p:spPr bwMode="auto">
          <a:xfrm>
            <a:off x="7884344" y="1245101"/>
            <a:ext cx="3090834" cy="2333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Imagem 18" descr="canaa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64374" y="3653900"/>
            <a:ext cx="3227488" cy="2100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" name="Retângulo 52"/>
          <p:cNvSpPr/>
          <p:nvPr/>
        </p:nvSpPr>
        <p:spPr>
          <a:xfrm>
            <a:off x="7882786" y="513812"/>
            <a:ext cx="2848805" cy="5430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2940" b="1" kern="0" dirty="0" err="1">
                <a:solidFill>
                  <a:srgbClr val="002060"/>
                </a:solidFill>
                <a:latin typeface="Tw Cen MT Condensed" pitchFamily="34" charset="0"/>
                <a:cs typeface="Arial" panose="020B0604020202020204" pitchFamily="34" charset="0"/>
              </a:rPr>
              <a:t>Infraestrutura</a:t>
            </a:r>
            <a:endParaRPr lang="pt-BR" sz="2940" b="1" kern="0" dirty="0">
              <a:solidFill>
                <a:srgbClr val="002060"/>
              </a:solidFill>
              <a:latin typeface="Tw Cen MT Condensed" pitchFamily="34" charset="0"/>
              <a:cs typeface="Arial" panose="020B0604020202020204" pitchFamily="34" charset="0"/>
            </a:endParaRPr>
          </a:p>
        </p:txBody>
      </p:sp>
      <p:sp>
        <p:nvSpPr>
          <p:cNvPr id="54" name="Retângulo 53"/>
          <p:cNvSpPr/>
          <p:nvPr/>
        </p:nvSpPr>
        <p:spPr>
          <a:xfrm>
            <a:off x="4280848" y="2584430"/>
            <a:ext cx="2870587" cy="199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448102">
              <a:spcBef>
                <a:spcPct val="50000"/>
              </a:spcBef>
              <a:defRPr/>
            </a:pPr>
            <a:r>
              <a:rPr lang="pt-BR" sz="3528" b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  <a:cs typeface="Times New Roman"/>
              </a:rPr>
              <a:t>555</a:t>
            </a:r>
          </a:p>
          <a:p>
            <a:pPr algn="ctr" defTabSz="448102">
              <a:spcBef>
                <a:spcPct val="50000"/>
              </a:spcBef>
              <a:defRPr/>
            </a:pPr>
            <a:r>
              <a:rPr lang="pt-BR" sz="3528" b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  <a:cs typeface="Times New Roman"/>
              </a:rPr>
              <a:t>Unidades Fixas</a:t>
            </a:r>
          </a:p>
        </p:txBody>
      </p:sp>
      <p:cxnSp>
        <p:nvCxnSpPr>
          <p:cNvPr id="12" name="Conector reto 11"/>
          <p:cNvCxnSpPr/>
          <p:nvPr/>
        </p:nvCxnSpPr>
        <p:spPr bwMode="auto">
          <a:xfrm>
            <a:off x="8071466" y="1056813"/>
            <a:ext cx="2716587" cy="1556"/>
          </a:xfrm>
          <a:prstGeom prst="line">
            <a:avLst/>
          </a:prstGeom>
          <a:solidFill>
            <a:schemeClr val="accent1"/>
          </a:solidFill>
          <a:ln w="25400" cap="flat" cmpd="sng" algn="ctr">
            <a:gradFill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9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o 15"/>
          <p:cNvGrpSpPr>
            <a:grpSpLocks/>
          </p:cNvGrpSpPr>
          <p:nvPr/>
        </p:nvGrpSpPr>
        <p:grpSpPr bwMode="auto">
          <a:xfrm>
            <a:off x="3732050" y="1523101"/>
            <a:ext cx="2272079" cy="1838646"/>
            <a:chOff x="0" y="2924175"/>
            <a:chExt cx="5940425" cy="4877598"/>
          </a:xfrm>
        </p:grpSpPr>
        <p:pic>
          <p:nvPicPr>
            <p:cNvPr id="34" name="Imagem 15" descr="SI_00017393.jpg"/>
            <p:cNvPicPr>
              <a:picLocks noChangeAspect="1"/>
            </p:cNvPicPr>
            <p:nvPr/>
          </p:nvPicPr>
          <p:blipFill>
            <a:blip r:embed="rId3" cstate="print"/>
            <a:srcRect l="2675" t="17514" b="18182"/>
            <a:stretch>
              <a:fillRect/>
            </a:stretch>
          </p:blipFill>
          <p:spPr bwMode="auto">
            <a:xfrm>
              <a:off x="0" y="2924175"/>
              <a:ext cx="5940425" cy="39258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5" name="CaixaDeTexto 14"/>
            <p:cNvSpPr txBox="1">
              <a:spLocks noChangeArrowheads="1"/>
            </p:cNvSpPr>
            <p:nvPr/>
          </p:nvSpPr>
          <p:spPr bwMode="auto">
            <a:xfrm>
              <a:off x="0" y="6596618"/>
              <a:ext cx="5937659" cy="1205155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pt-BR" sz="2352">
                <a:solidFill>
                  <a:srgbClr val="000000"/>
                </a:solidFill>
                <a:latin typeface="Tw Cen MT Condensed" pitchFamily="34" charset="0"/>
              </a:endParaRPr>
            </a:p>
          </p:txBody>
        </p:sp>
      </p:grpSp>
      <p:sp>
        <p:nvSpPr>
          <p:cNvPr id="36" name="Retângulo 10"/>
          <p:cNvSpPr>
            <a:spLocks noChangeArrowheads="1"/>
          </p:cNvSpPr>
          <p:nvPr/>
        </p:nvSpPr>
        <p:spPr bwMode="auto">
          <a:xfrm>
            <a:off x="4014381" y="3847734"/>
            <a:ext cx="3941029" cy="1176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pt-BR" sz="3528" b="1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442 Unidades Móveis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7570884" y="199201"/>
            <a:ext cx="2778791" cy="5430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2940" b="1" kern="0" dirty="0" err="1">
                <a:solidFill>
                  <a:srgbClr val="002060"/>
                </a:solidFill>
                <a:latin typeface="Tw Cen MT Condensed" pitchFamily="34" charset="0"/>
                <a:cs typeface="Arial" panose="020B0604020202020204" pitchFamily="34" charset="0"/>
              </a:rPr>
              <a:t>Infraestrutura</a:t>
            </a:r>
            <a:endParaRPr lang="pt-BR" sz="2940" b="1" kern="0" dirty="0">
              <a:solidFill>
                <a:srgbClr val="002060"/>
              </a:solidFill>
              <a:latin typeface="Tw Cen MT Condensed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4" descr="Unidades Móveis Produção 299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945251" y="1275065"/>
            <a:ext cx="1807821" cy="148734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9" name="Picture 5" descr="Unidades Móveis Produção 30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940812" y="2783008"/>
            <a:ext cx="1812260" cy="140098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0" name="Picture 6" descr="Unidades Móveis Produção 301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931408" y="4155703"/>
            <a:ext cx="1821663" cy="143241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1" name="Picture 15" descr="Unidades Móveis Produção 315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9353422" y="1226510"/>
            <a:ext cx="1905945" cy="151092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2" name="Picture 16" descr="Unidades Móveis Produção 306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9356533" y="2762408"/>
            <a:ext cx="1902833" cy="142984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3" name="Picture 21" descr="Unidades Móveis Produção 321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9396702" y="4192256"/>
            <a:ext cx="1905945" cy="154091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4" name="Picture 2" descr="http://www.emtempo.com.br/aet/wp-content/uploads/2014/02/dia03-06-02-14.jpg"/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 b="10504"/>
          <a:stretch>
            <a:fillRect/>
          </a:stretch>
        </p:blipFill>
        <p:spPr bwMode="auto">
          <a:xfrm>
            <a:off x="6004129" y="1523102"/>
            <a:ext cx="2091095" cy="147989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cxnSp>
        <p:nvCxnSpPr>
          <p:cNvPr id="45" name="Conector reto 44"/>
          <p:cNvCxnSpPr/>
          <p:nvPr/>
        </p:nvCxnSpPr>
        <p:spPr bwMode="auto">
          <a:xfrm>
            <a:off x="7738919" y="765617"/>
            <a:ext cx="2716587" cy="1556"/>
          </a:xfrm>
          <a:prstGeom prst="line">
            <a:avLst/>
          </a:prstGeom>
          <a:solidFill>
            <a:schemeClr val="accent1"/>
          </a:solidFill>
          <a:ln w="25400" cap="flat" cmpd="sng" algn="ctr">
            <a:gradFill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tângulo 15"/>
          <p:cNvSpPr>
            <a:spLocks noChangeArrowheads="1"/>
          </p:cNvSpPr>
          <p:nvPr/>
        </p:nvSpPr>
        <p:spPr bwMode="auto">
          <a:xfrm>
            <a:off x="931408" y="83432"/>
            <a:ext cx="44678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3600" b="1" dirty="0">
                <a:solidFill>
                  <a:srgbClr val="002060"/>
                </a:solidFill>
                <a:latin typeface="+mj-lt"/>
              </a:rPr>
              <a:t>SENAI em números</a:t>
            </a: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2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/>
          <p:cNvSpPr txBox="1"/>
          <p:nvPr/>
        </p:nvSpPr>
        <p:spPr>
          <a:xfrm>
            <a:off x="6394107" y="1898707"/>
            <a:ext cx="4648953" cy="3048270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392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2016 </a:t>
            </a:r>
            <a:r>
              <a:rPr lang="pt-BR" sz="392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foram realizadas mais de</a:t>
            </a:r>
          </a:p>
          <a:p>
            <a:pPr algn="ctr"/>
            <a:endParaRPr lang="pt-BR" sz="2744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92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92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2,6</a:t>
            </a:r>
            <a:r>
              <a:rPr lang="pt-BR" sz="4704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704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milhões </a:t>
            </a:r>
            <a:r>
              <a:rPr lang="pt-BR" sz="392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392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matrículas</a:t>
            </a:r>
            <a:endParaRPr lang="pt-BR" sz="392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773071" y="97161"/>
            <a:ext cx="1094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Educação Profissional</a:t>
            </a:r>
            <a:endParaRPr lang="pt-BR" sz="2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007671" y="1898708"/>
            <a:ext cx="4648953" cy="35895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92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1942 a 2016 foram capacitadas mais de </a:t>
            </a:r>
          </a:p>
          <a:p>
            <a:pPr algn="ctr"/>
            <a:endParaRPr lang="pt-BR" sz="2352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704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 milhões </a:t>
            </a:r>
            <a:r>
              <a:rPr lang="pt-BR" sz="392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pessoas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5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1" name="Object 12289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5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tângulo 25"/>
          <p:cNvSpPr/>
          <p:nvPr/>
        </p:nvSpPr>
        <p:spPr>
          <a:xfrm>
            <a:off x="865832" y="199885"/>
            <a:ext cx="1138784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pt-BR" sz="3600" b="1" dirty="0" smtClean="0">
                <a:solidFill>
                  <a:srgbClr val="002060"/>
                </a:solidFill>
                <a:latin typeface="+mj-lt"/>
                <a:ea typeface="ＭＳ Ｐゴシック" charset="0"/>
                <a:cs typeface="DokChampa" pitchFamily="34" charset="-34"/>
              </a:rPr>
              <a:t>Educação Profissional e Tecnológica</a:t>
            </a:r>
            <a:endParaRPr lang="pt-BR" sz="3600" b="1" dirty="0">
              <a:solidFill>
                <a:srgbClr val="002060"/>
              </a:solidFill>
              <a:latin typeface="+mj-lt"/>
              <a:ea typeface="ＭＳ Ｐゴシック" charset="0"/>
              <a:cs typeface="DokChampa" pitchFamily="34" charset="-34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509091" y="3476359"/>
            <a:ext cx="4959457" cy="1841599"/>
            <a:chOff x="324090" y="5655"/>
            <a:chExt cx="1500916" cy="518400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6" name="Retângulo 35"/>
            <p:cNvSpPr/>
            <p:nvPr/>
          </p:nvSpPr>
          <p:spPr>
            <a:xfrm>
              <a:off x="324090" y="5655"/>
              <a:ext cx="1500916" cy="518400"/>
            </a:xfrm>
            <a:prstGeom prst="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etângulo 36"/>
            <p:cNvSpPr/>
            <p:nvPr/>
          </p:nvSpPr>
          <p:spPr>
            <a:xfrm>
              <a:off x="324090" y="5655"/>
              <a:ext cx="1500916" cy="51840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52832" rIns="92456" bIns="52832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tx2"/>
                  </a:solidFill>
                </a:rPr>
                <a:t>Formação Inicial e Continuada</a:t>
              </a:r>
              <a:endParaRPr lang="pt-BR" sz="2400" b="1" kern="1200" dirty="0">
                <a:solidFill>
                  <a:schemeClr val="tx2"/>
                </a:solidFill>
              </a:endParaRPr>
            </a:p>
          </p:txBody>
        </p:sp>
      </p:grpSp>
      <p:sp>
        <p:nvSpPr>
          <p:cNvPr id="40" name="Retângulo 39"/>
          <p:cNvSpPr/>
          <p:nvPr/>
        </p:nvSpPr>
        <p:spPr>
          <a:xfrm>
            <a:off x="5600687" y="3476359"/>
            <a:ext cx="4959457" cy="184159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342" tIns="69342" rIns="92456" bIns="104013" numCol="1" spcCol="1270" anchor="ctr" anchorCtr="0">
            <a:noAutofit/>
          </a:bodyPr>
          <a:lstStyle/>
          <a:p>
            <a:r>
              <a:rPr lang="pt-BR" sz="2400" dirty="0">
                <a:solidFill>
                  <a:schemeClr val="tx2"/>
                </a:solidFill>
              </a:rPr>
              <a:t>F</a:t>
            </a:r>
            <a:r>
              <a:rPr lang="pt-BR" sz="2400" dirty="0" smtClean="0">
                <a:solidFill>
                  <a:schemeClr val="tx2"/>
                </a:solidFill>
              </a:rPr>
              <a:t>ormação Inicial (mínimo </a:t>
            </a:r>
            <a:r>
              <a:rPr lang="pt-BR" sz="2400" dirty="0">
                <a:solidFill>
                  <a:schemeClr val="tx2"/>
                </a:solidFill>
              </a:rPr>
              <a:t>de </a:t>
            </a:r>
            <a:r>
              <a:rPr lang="pt-BR" sz="2400" dirty="0" smtClean="0">
                <a:solidFill>
                  <a:schemeClr val="tx2"/>
                </a:solidFill>
              </a:rPr>
              <a:t>160h)</a:t>
            </a:r>
            <a:endParaRPr lang="pt-BR" sz="2400" dirty="0">
              <a:solidFill>
                <a:schemeClr val="tx2"/>
              </a:solidFill>
            </a:endParaRPr>
          </a:p>
          <a:p>
            <a:r>
              <a:rPr lang="pt-BR" sz="2400" b="1" dirty="0">
                <a:solidFill>
                  <a:schemeClr val="tx2"/>
                </a:solidFill>
              </a:rPr>
              <a:t>Duração média de 3 </a:t>
            </a:r>
            <a:r>
              <a:rPr lang="pt-BR" sz="2400" b="1" dirty="0" smtClean="0">
                <a:solidFill>
                  <a:schemeClr val="tx2"/>
                </a:solidFill>
              </a:rPr>
              <a:t>meses</a:t>
            </a:r>
          </a:p>
          <a:p>
            <a:endParaRPr lang="pt-BR" sz="2400" kern="1200" dirty="0" smtClean="0">
              <a:solidFill>
                <a:schemeClr val="tx2"/>
              </a:solidFill>
            </a:endParaRPr>
          </a:p>
          <a:p>
            <a:r>
              <a:rPr lang="pt-BR" sz="2400" kern="1200" dirty="0" smtClean="0">
                <a:solidFill>
                  <a:schemeClr val="tx2"/>
                </a:solidFill>
              </a:rPr>
              <a:t>Formação Continuada</a:t>
            </a:r>
          </a:p>
          <a:p>
            <a:r>
              <a:rPr lang="pt-BR" sz="2400" b="1" dirty="0">
                <a:solidFill>
                  <a:schemeClr val="tx2"/>
                </a:solidFill>
              </a:rPr>
              <a:t>Duração média de </a:t>
            </a:r>
            <a:r>
              <a:rPr lang="pt-BR" sz="2400" b="1" dirty="0" smtClean="0">
                <a:solidFill>
                  <a:schemeClr val="tx2"/>
                </a:solidFill>
              </a:rPr>
              <a:t>2 </a:t>
            </a:r>
            <a:r>
              <a:rPr lang="pt-BR" sz="2400" b="1" dirty="0">
                <a:solidFill>
                  <a:schemeClr val="tx2"/>
                </a:solidFill>
              </a:rPr>
              <a:t>meses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509091" y="2414421"/>
            <a:ext cx="4959457" cy="907943"/>
            <a:chOff x="5920319" y="1969322"/>
            <a:chExt cx="4959457" cy="1252849"/>
          </a:xfrm>
        </p:grpSpPr>
        <p:sp>
          <p:nvSpPr>
            <p:cNvPr id="17" name="Retângulo 16"/>
            <p:cNvSpPr/>
            <p:nvPr/>
          </p:nvSpPr>
          <p:spPr>
            <a:xfrm>
              <a:off x="5920319" y="1969322"/>
              <a:ext cx="4959457" cy="1252849"/>
            </a:xfrm>
            <a:prstGeom prst="rect">
              <a:avLst/>
            </a:prstGeom>
            <a:solidFill>
              <a:srgbClr val="FFC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etângulo 42"/>
            <p:cNvSpPr/>
            <p:nvPr/>
          </p:nvSpPr>
          <p:spPr>
            <a:xfrm>
              <a:off x="5920319" y="1985553"/>
              <a:ext cx="4959457" cy="123661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52832" rIns="92456" bIns="52832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tx2"/>
                  </a:solidFill>
                </a:rPr>
                <a:t>Cursos Técnicos de Nível Médio</a:t>
              </a:r>
            </a:p>
          </p:txBody>
        </p:sp>
      </p:grpSp>
      <p:sp>
        <p:nvSpPr>
          <p:cNvPr id="49" name="Retângulo 48"/>
          <p:cNvSpPr/>
          <p:nvPr/>
        </p:nvSpPr>
        <p:spPr>
          <a:xfrm>
            <a:off x="5600687" y="2414422"/>
            <a:ext cx="4959457" cy="90794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 smtClean="0">
                <a:solidFill>
                  <a:schemeClr val="tx2"/>
                </a:solidFill>
              </a:rPr>
              <a:t>Carga </a:t>
            </a:r>
            <a:r>
              <a:rPr lang="pt-BR" sz="2400" dirty="0">
                <a:solidFill>
                  <a:schemeClr val="tx2"/>
                </a:solidFill>
              </a:rPr>
              <a:t>horária </a:t>
            </a:r>
            <a:r>
              <a:rPr lang="pt-BR" sz="2400" dirty="0" smtClean="0">
                <a:solidFill>
                  <a:schemeClr val="tx2"/>
                </a:solidFill>
              </a:rPr>
              <a:t>mínima de 800h </a:t>
            </a:r>
          </a:p>
          <a:p>
            <a:pPr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Duração </a:t>
            </a:r>
            <a:r>
              <a:rPr lang="pt-BR" sz="2400" b="1" dirty="0">
                <a:solidFill>
                  <a:schemeClr val="tx2"/>
                </a:solidFill>
              </a:rPr>
              <a:t>de </a:t>
            </a:r>
            <a:r>
              <a:rPr lang="pt-BR" sz="2400" b="1" dirty="0" smtClean="0">
                <a:solidFill>
                  <a:schemeClr val="tx2"/>
                </a:solidFill>
              </a:rPr>
              <a:t>1 </a:t>
            </a:r>
            <a:r>
              <a:rPr lang="pt-BR" sz="2400" b="1" dirty="0">
                <a:solidFill>
                  <a:schemeClr val="tx2"/>
                </a:solidFill>
              </a:rPr>
              <a:t>a 3</a:t>
            </a:r>
            <a:r>
              <a:rPr lang="pt-BR" sz="2400" b="1" dirty="0" smtClean="0">
                <a:solidFill>
                  <a:schemeClr val="tx2"/>
                </a:solidFill>
              </a:rPr>
              <a:t> anos</a:t>
            </a:r>
          </a:p>
        </p:txBody>
      </p:sp>
      <p:grpSp>
        <p:nvGrpSpPr>
          <p:cNvPr id="18" name="Grupo 17"/>
          <p:cNvGrpSpPr/>
          <p:nvPr/>
        </p:nvGrpSpPr>
        <p:grpSpPr>
          <a:xfrm>
            <a:off x="509091" y="1352483"/>
            <a:ext cx="4959457" cy="907943"/>
            <a:chOff x="5920319" y="1969322"/>
            <a:chExt cx="4959457" cy="1252849"/>
          </a:xfrm>
        </p:grpSpPr>
        <p:sp>
          <p:nvSpPr>
            <p:cNvPr id="19" name="Retângulo 18"/>
            <p:cNvSpPr/>
            <p:nvPr/>
          </p:nvSpPr>
          <p:spPr>
            <a:xfrm>
              <a:off x="5920319" y="1969322"/>
              <a:ext cx="4959457" cy="1252849"/>
            </a:xfrm>
            <a:prstGeom prst="rect">
              <a:avLst/>
            </a:prstGeom>
            <a:solidFill>
              <a:srgbClr val="FFC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tângulo 19"/>
            <p:cNvSpPr/>
            <p:nvPr/>
          </p:nvSpPr>
          <p:spPr>
            <a:xfrm>
              <a:off x="5920319" y="1985553"/>
              <a:ext cx="4959457" cy="123661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52832" rIns="92456" bIns="52832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solidFill>
                    <a:schemeClr val="tx2"/>
                  </a:solidFill>
                </a:rPr>
                <a:t>Cursos Superior de Tecnologia</a:t>
              </a:r>
              <a:endParaRPr lang="pt-BR" sz="2400" b="1" kern="1200" dirty="0" smtClean="0">
                <a:solidFill>
                  <a:schemeClr val="tx2"/>
                </a:solidFill>
              </a:endParaRPr>
            </a:p>
          </p:txBody>
        </p:sp>
      </p:grpSp>
      <p:sp>
        <p:nvSpPr>
          <p:cNvPr id="21" name="Retângulo 20"/>
          <p:cNvSpPr/>
          <p:nvPr/>
        </p:nvSpPr>
        <p:spPr>
          <a:xfrm>
            <a:off x="5600687" y="1352484"/>
            <a:ext cx="4959457" cy="90794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 smtClean="0">
                <a:solidFill>
                  <a:schemeClr val="tx2"/>
                </a:solidFill>
              </a:rPr>
              <a:t>Carga </a:t>
            </a:r>
            <a:r>
              <a:rPr lang="pt-BR" sz="2400" dirty="0">
                <a:solidFill>
                  <a:schemeClr val="tx2"/>
                </a:solidFill>
              </a:rPr>
              <a:t>horária </a:t>
            </a:r>
            <a:r>
              <a:rPr lang="pt-BR" sz="2400" dirty="0" smtClean="0">
                <a:solidFill>
                  <a:schemeClr val="tx2"/>
                </a:solidFill>
              </a:rPr>
              <a:t>mínima de 1.600h </a:t>
            </a:r>
          </a:p>
          <a:p>
            <a:pPr>
              <a:spcBef>
                <a:spcPts val="600"/>
              </a:spcBef>
            </a:pPr>
            <a:r>
              <a:rPr lang="pt-BR" sz="2400" b="1" dirty="0" smtClean="0">
                <a:solidFill>
                  <a:schemeClr val="tx2"/>
                </a:solidFill>
              </a:rPr>
              <a:t>Duração </a:t>
            </a:r>
            <a:r>
              <a:rPr lang="pt-BR" sz="2400" b="1" dirty="0">
                <a:solidFill>
                  <a:schemeClr val="tx2"/>
                </a:solidFill>
              </a:rPr>
              <a:t>de 2</a:t>
            </a:r>
            <a:r>
              <a:rPr lang="pt-BR" sz="2400" b="1" dirty="0" smtClean="0">
                <a:solidFill>
                  <a:schemeClr val="tx2"/>
                </a:solidFill>
              </a:rPr>
              <a:t> </a:t>
            </a:r>
            <a:r>
              <a:rPr lang="pt-BR" sz="2400" b="1" dirty="0">
                <a:solidFill>
                  <a:schemeClr val="tx2"/>
                </a:solidFill>
              </a:rPr>
              <a:t>a </a:t>
            </a:r>
            <a:r>
              <a:rPr lang="pt-BR" sz="2400" b="1" dirty="0" smtClean="0">
                <a:solidFill>
                  <a:schemeClr val="tx2"/>
                </a:solidFill>
              </a:rPr>
              <a:t>4 anos</a:t>
            </a: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7240" y="5731111"/>
            <a:ext cx="1621873" cy="6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2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lt;root reqver=&quot;23045&quot;&gt;&lt;version val=&quot;24121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4&quot;&gt;&lt;elem m_fUsage=&quot;2.30048999999999990000E+000&quot;&gt;&lt;m_msothmcolidx val=&quot;0&quot;/&gt;&lt;m_rgb r=&quot;66&quot; g=&quot;66&quot; b=&quot;66&quot;/&gt;&lt;m_nBrightness val=&quot;0&quot;/&gt;&lt;/elem&gt;&lt;elem m_fUsage=&quot;1.00000000000000000000E+000&quot;&gt;&lt;m_msothmcolidx val=&quot;0&quot;/&gt;&lt;m_rgb r=&quot;F2&quot; g=&quot;7F&quot; b=&quot;00&quot;/&gt;&lt;m_nBrightness val=&quot;0&quot;/&gt;&lt;/elem&gt;&lt;elem m_fUsage=&quot;7.29000000000000090000E-001&quot;&gt;&lt;m_msothmcolidx val=&quot;0&quot;/&gt;&lt;m_rgb r=&quot;CD&quot; g=&quot;20&quot; b=&quot;2C&quot;/&gt;&lt;m_nBrightness val=&quot;0&quot;/&gt;&lt;/elem&gt;&lt;elem m_fUsage=&quot;6.56100000000000130000E-001&quot;&gt;&lt;m_msothmcolidx val=&quot;0&quot;/&gt;&lt;m_rgb r=&quot;A3&quot; g=&quot;B3&quot; b=&quot;0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PVERSION" val="5"/>
  <p:tag name="TPFULLVERSION" val="5.3.2.24"/>
  <p:tag name="PPTVERSION" val="14"/>
  <p:tag name="TPOS" val="2"/>
  <p:tag name="APLORISREVISION" val="14"/>
  <p:tag name="ACCENT" val="4"/>
  <p:tag name="LINE" val="2"/>
  <p:tag name="ISNEWSLIDENUMBER" val="True"/>
  <p:tag name="PREVIOUSNAME" val="Presentation2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irm Format - template_Blue">
  <a:themeElements>
    <a:clrScheme name="Custom 14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FC0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Blue with Orang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Blue with Pink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983"/>
        </a:accent3>
        <a:accent4>
          <a:srgbClr val="002960"/>
        </a:accent4>
        <a:accent5>
          <a:srgbClr val="AD005B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wide" id="{D44CB43B-36BF-4892-9FA1-9202DB698BDC}" vid="{A31D16EF-0BFC-4E58-9101-1E816436060E}"/>
    </a:ext>
  </a:extLst>
</a:theme>
</file>

<file path=ppt/theme/theme2.xml><?xml version="1.0" encoding="utf-8"?>
<a:theme xmlns:a="http://schemas.openxmlformats.org/drawingml/2006/main" name="Firm Format - template_Grey">
  <a:themeElements>
    <a:clrScheme name="McKinsey Blue with Pink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983"/>
      </a:accent3>
      <a:accent4>
        <a:srgbClr val="002960"/>
      </a:accent4>
      <a:accent5>
        <a:srgbClr val="AD005B"/>
      </a:accent5>
      <a:accent6>
        <a:srgbClr val="808080"/>
      </a:accent6>
      <a:hlink>
        <a:srgbClr val="006983"/>
      </a:hlink>
      <a:folHlink>
        <a:srgbClr val="33333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Blue with Orang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Blue with Pink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983"/>
        </a:accent3>
        <a:accent4>
          <a:srgbClr val="002960"/>
        </a:accent4>
        <a:accent5>
          <a:srgbClr val="AD005B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wide" id="{D44CB43B-36BF-4892-9FA1-9202DB698BDC}" vid="{FD6954E5-9184-43F8-8116-F84C5958203B}"/>
    </a:ext>
  </a:extLst>
</a:theme>
</file>

<file path=ppt/theme/theme3.xml><?xml version="1.0" encoding="utf-8"?>
<a:theme xmlns:a="http://schemas.openxmlformats.org/drawingml/2006/main" name="1_Firm Format - template_Blue">
  <a:themeElements>
    <a:clrScheme name="Custom 14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FC0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Blue with Orang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Blue with Pink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983"/>
        </a:accent3>
        <a:accent4>
          <a:srgbClr val="002960"/>
        </a:accent4>
        <a:accent5>
          <a:srgbClr val="AD005B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wide" id="{D44CB43B-36BF-4892-9FA1-9202DB698BDC}" vid="{A31D16EF-0BFC-4E58-9101-1E816436060E}"/>
    </a:ext>
  </a:extLst>
</a:theme>
</file>

<file path=ppt/theme/theme4.xml><?xml version="1.0" encoding="utf-8"?>
<a:theme xmlns:a="http://schemas.openxmlformats.org/drawingml/2006/main" name="2_Firm Format - template_Blue">
  <a:themeElements>
    <a:clrScheme name="Custom 14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FC0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Blue with Orang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Blue with Pink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983"/>
        </a:accent3>
        <a:accent4>
          <a:srgbClr val="002960"/>
        </a:accent4>
        <a:accent5>
          <a:srgbClr val="AD005B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wide" id="{D44CB43B-36BF-4892-9FA1-9202DB698BDC}" vid="{A31D16EF-0BFC-4E58-9101-1E816436060E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Firm Format - English (United States) - Blue - Wide</Template>
  <TotalTime>0</TotalTime>
  <Words>1302</Words>
  <Application>Microsoft Office PowerPoint</Application>
  <PresentationFormat>Personalizar</PresentationFormat>
  <Paragraphs>289</Paragraphs>
  <Slides>32</Slides>
  <Notes>19</Notes>
  <HiddenSlides>0</HiddenSlides>
  <MMClips>0</MMClips>
  <ScaleCrop>false</ScaleCrop>
  <HeadingPairs>
    <vt:vector size="8" baseType="variant">
      <vt:variant>
        <vt:lpstr>Fontes usadas</vt:lpstr>
      </vt:variant>
      <vt:variant>
        <vt:i4>13</vt:i4>
      </vt:variant>
      <vt:variant>
        <vt:lpstr>Tema</vt:lpstr>
      </vt:variant>
      <vt:variant>
        <vt:i4>4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50" baseType="lpstr">
      <vt:lpstr>ＭＳ Ｐゴシック</vt:lpstr>
      <vt:lpstr>Arial</vt:lpstr>
      <vt:lpstr>Arial Narrow</vt:lpstr>
      <vt:lpstr>Calibri</vt:lpstr>
      <vt:lpstr>Century Gothic</vt:lpstr>
      <vt:lpstr>DokChampa</vt:lpstr>
      <vt:lpstr>Georgia</vt:lpstr>
      <vt:lpstr>Impact</vt:lpstr>
      <vt:lpstr>Segoe UI</vt:lpstr>
      <vt:lpstr>Tahoma</vt:lpstr>
      <vt:lpstr>Times New Roman</vt:lpstr>
      <vt:lpstr>Tw Cen MT Condensed</vt:lpstr>
      <vt:lpstr>Wingdings</vt:lpstr>
      <vt:lpstr>Firm Format - template_Blue</vt:lpstr>
      <vt:lpstr>Firm Format - template_Grey</vt:lpstr>
      <vt:lpstr>1_Firm Format - template_Blue</vt:lpstr>
      <vt:lpstr>2_Firm Format - template_Blue</vt:lpstr>
      <vt:lpstr>think-cell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Participação do SENAI na Bolsa Formação</vt:lpstr>
      <vt:lpstr>Participação do SENAI na Bolsa Formação</vt:lpstr>
      <vt:lpstr>Apresentação do PowerPoint</vt:lpstr>
      <vt:lpstr>Participação do SENAI na Bolsa Formação</vt:lpstr>
      <vt:lpstr>Participação do SENAI na Bolsa Formação Número de cursos ofertados </vt:lpstr>
      <vt:lpstr>Apresentação do PowerPoint</vt:lpstr>
      <vt:lpstr>Apresentação do PowerPoint</vt:lpstr>
      <vt:lpstr>Apresentação do PowerPoint</vt:lpstr>
      <vt:lpstr>Pontos positivos da Bolsa Formação</vt:lpstr>
      <vt:lpstr>Oportunidades de Melhoria da Bolsa Formação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2015-09-09T11:04:28Z</cp:lastPrinted>
  <dcterms:created xsi:type="dcterms:W3CDTF">2016-06-30T21:39:01Z</dcterms:created>
  <dcterms:modified xsi:type="dcterms:W3CDTF">2017-10-09T16:36:45Z</dcterms:modified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ce2010EditCount">
    <vt:lpwstr>1</vt:lpwstr>
  </property>
  <property fmtid="{D5CDD505-2E9C-101B-9397-08002B2CF9AE}" pid="3" name="Office2003EditCount">
    <vt:lpwstr>0</vt:lpwstr>
  </property>
  <property fmtid="{D5CDD505-2E9C-101B-9397-08002B2CF9AE}" pid="4" name="LastEditedOfficeVersion">
    <vt:lpwstr>Office2010</vt:lpwstr>
  </property>
  <property fmtid="{D5CDD505-2E9C-101B-9397-08002B2CF9AE}" pid="5" name="Office2010WasSaved">
    <vt:lpwstr>1</vt:lpwstr>
  </property>
</Properties>
</file>