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72" r:id="rId2"/>
    <p:sldMasterId id="2147483696" r:id="rId3"/>
  </p:sldMasterIdLst>
  <p:notesMasterIdLst>
    <p:notesMasterId r:id="rId55"/>
  </p:notesMasterIdLst>
  <p:handoutMasterIdLst>
    <p:handoutMasterId r:id="rId56"/>
  </p:handoutMasterIdLst>
  <p:sldIdLst>
    <p:sldId id="256" r:id="rId4"/>
    <p:sldId id="258" r:id="rId5"/>
    <p:sldId id="419" r:id="rId6"/>
    <p:sldId id="433" r:id="rId7"/>
    <p:sldId id="435" r:id="rId8"/>
    <p:sldId id="436" r:id="rId9"/>
    <p:sldId id="437" r:id="rId10"/>
    <p:sldId id="441" r:id="rId11"/>
    <p:sldId id="440" r:id="rId12"/>
    <p:sldId id="442" r:id="rId13"/>
    <p:sldId id="443" r:id="rId14"/>
    <p:sldId id="444" r:id="rId15"/>
    <p:sldId id="446" r:id="rId16"/>
    <p:sldId id="445" r:id="rId17"/>
    <p:sldId id="447" r:id="rId18"/>
    <p:sldId id="448" r:id="rId19"/>
    <p:sldId id="449" r:id="rId20"/>
    <p:sldId id="451" r:id="rId21"/>
    <p:sldId id="450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463" r:id="rId34"/>
    <p:sldId id="464" r:id="rId35"/>
    <p:sldId id="465" r:id="rId36"/>
    <p:sldId id="466" r:id="rId37"/>
    <p:sldId id="467" r:id="rId38"/>
    <p:sldId id="469" r:id="rId39"/>
    <p:sldId id="471" r:id="rId40"/>
    <p:sldId id="472" r:id="rId41"/>
    <p:sldId id="473" r:id="rId42"/>
    <p:sldId id="474" r:id="rId43"/>
    <p:sldId id="475" r:id="rId44"/>
    <p:sldId id="476" r:id="rId45"/>
    <p:sldId id="477" r:id="rId46"/>
    <p:sldId id="478" r:id="rId47"/>
    <p:sldId id="479" r:id="rId48"/>
    <p:sldId id="480" r:id="rId49"/>
    <p:sldId id="481" r:id="rId50"/>
    <p:sldId id="482" r:id="rId51"/>
    <p:sldId id="483" r:id="rId52"/>
    <p:sldId id="484" r:id="rId53"/>
    <p:sldId id="485" r:id="rId54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57"/>
      <p:italic r:id="rId58"/>
    </p:embeddedFont>
    <p:embeddedFont>
      <p:font typeface="Lucida Sans Unicode" panose="020B0602030504020204" pitchFamily="34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Raleway" panose="020B0604020202020204" charset="0"/>
      <p:regular r:id="rId64"/>
      <p:bold r:id="rId65"/>
      <p:italic r:id="rId66"/>
      <p:boldItalic r:id="rId67"/>
    </p:embeddedFont>
    <p:embeddedFont>
      <p:font typeface="Roboto Black" panose="020B0604020202020204" charset="0"/>
      <p:bold r:id="rId68"/>
      <p:boldItalic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  <p:embeddedFont>
      <p:font typeface="Gill Sans MT" panose="020B0604020202020204" charset="0"/>
      <p:regular r:id="rId74"/>
      <p:bold r:id="rId75"/>
      <p:italic r:id="rId76"/>
      <p:boldItalic r:id="rId77"/>
    </p:embeddedFont>
    <p:embeddedFont>
      <p:font typeface="Lato" panose="020B0604020202020204" charset="0"/>
      <p:regular r:id="rId78"/>
      <p:bold r:id="rId79"/>
      <p:italic r:id="rId80"/>
      <p:boldItalic r:id="rId81"/>
    </p:embeddedFont>
    <p:embeddedFont>
      <p:font typeface="Microsoft Sans Serif" panose="020B0604020202020204" pitchFamily="34" charset="0"/>
      <p:regular r:id="rId82"/>
    </p:embeddedFont>
    <p:embeddedFont>
      <p:font typeface="DejaVu Sans" panose="020B0604020202020204" charset="0"/>
      <p:regular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font" Target="fonts/font28.fntdata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2400" b="1" i="0" u="none" strike="noStrike" kern="1200" spc="100" baseline="0">
              <a:solidFill>
                <a:sysClr val="window" lastClr="FFFFFF">
                  <a:lumMod val="95000"/>
                </a:sys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Planilha1!$C$75</c:f>
              <c:strCache>
                <c:ptCount val="1"/>
                <c:pt idx="0">
                  <c:v>Pessoas cadastradas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Planilha1!$B$76:$B$90</c:f>
              <c:numCache>
                <c:formatCode>mmm\-yy</c:formatCode>
                <c:ptCount val="15"/>
                <c:pt idx="0">
                  <c:v>41944</c:v>
                </c:pt>
                <c:pt idx="1">
                  <c:v>42125</c:v>
                </c:pt>
                <c:pt idx="2">
                  <c:v>42309</c:v>
                </c:pt>
                <c:pt idx="3">
                  <c:v>42491</c:v>
                </c:pt>
                <c:pt idx="4">
                  <c:v>42675</c:v>
                </c:pt>
                <c:pt idx="5">
                  <c:v>42856</c:v>
                </c:pt>
                <c:pt idx="6">
                  <c:v>43040</c:v>
                </c:pt>
                <c:pt idx="7">
                  <c:v>43221</c:v>
                </c:pt>
                <c:pt idx="8">
                  <c:v>43405</c:v>
                </c:pt>
                <c:pt idx="9">
                  <c:v>43586</c:v>
                </c:pt>
                <c:pt idx="10">
                  <c:v>43770</c:v>
                </c:pt>
                <c:pt idx="11">
                  <c:v>43952</c:v>
                </c:pt>
                <c:pt idx="12">
                  <c:v>44136</c:v>
                </c:pt>
                <c:pt idx="13">
                  <c:v>44317</c:v>
                </c:pt>
                <c:pt idx="14">
                  <c:v>44501</c:v>
                </c:pt>
              </c:numCache>
            </c:numRef>
          </c:cat>
          <c:val>
            <c:numRef>
              <c:f>Planilha1!$C$76:$C$90</c:f>
              <c:numCache>
                <c:formatCode>General</c:formatCode>
                <c:ptCount val="15"/>
                <c:pt idx="0">
                  <c:v>79</c:v>
                </c:pt>
                <c:pt idx="1">
                  <c:v>607</c:v>
                </c:pt>
                <c:pt idx="2">
                  <c:v>815</c:v>
                </c:pt>
                <c:pt idx="3">
                  <c:v>1050</c:v>
                </c:pt>
                <c:pt idx="4">
                  <c:v>1391</c:v>
                </c:pt>
                <c:pt idx="5">
                  <c:v>1835</c:v>
                </c:pt>
                <c:pt idx="6">
                  <c:v>2288</c:v>
                </c:pt>
                <c:pt idx="7">
                  <c:v>3624</c:v>
                </c:pt>
                <c:pt idx="8">
                  <c:v>6977</c:v>
                </c:pt>
                <c:pt idx="9">
                  <c:v>17906</c:v>
                </c:pt>
                <c:pt idx="10">
                  <c:v>55341</c:v>
                </c:pt>
                <c:pt idx="11">
                  <c:v>65119</c:v>
                </c:pt>
                <c:pt idx="12">
                  <c:v>70420</c:v>
                </c:pt>
                <c:pt idx="13">
                  <c:v>84418</c:v>
                </c:pt>
                <c:pt idx="14">
                  <c:v>103134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346-4BA5-9A8B-23B69854B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3741504"/>
        <c:axId val="303741896"/>
      </c:lineChart>
      <c:catAx>
        <c:axId val="3037415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3741896"/>
        <c:crosses val="autoZero"/>
        <c:auto val="0"/>
        <c:lblAlgn val="ctr"/>
        <c:lblOffset val="100"/>
        <c:noMultiLvlLbl val="0"/>
      </c:catAx>
      <c:valAx>
        <c:axId val="303741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374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2400" b="1" i="0" u="none" strike="noStrike" kern="1200" spc="100" baseline="0">
              <a:solidFill>
                <a:sysClr val="window" lastClr="FFFFFF">
                  <a:lumMod val="95000"/>
                </a:sys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Planilha1!$D$46</c:f>
              <c:strCache>
                <c:ptCount val="1"/>
                <c:pt idx="0">
                  <c:v>Investigações auxiliadas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Planilha1!$C$47:$C$61</c:f>
              <c:numCache>
                <c:formatCode>mmm\-yy</c:formatCode>
                <c:ptCount val="15"/>
                <c:pt idx="0">
                  <c:v>41944</c:v>
                </c:pt>
                <c:pt idx="1">
                  <c:v>42125</c:v>
                </c:pt>
                <c:pt idx="2">
                  <c:v>42309</c:v>
                </c:pt>
                <c:pt idx="3">
                  <c:v>42491</c:v>
                </c:pt>
                <c:pt idx="4">
                  <c:v>42675</c:v>
                </c:pt>
                <c:pt idx="5">
                  <c:v>42856</c:v>
                </c:pt>
                <c:pt idx="6">
                  <c:v>43040</c:v>
                </c:pt>
                <c:pt idx="7">
                  <c:v>43221</c:v>
                </c:pt>
                <c:pt idx="8">
                  <c:v>43405</c:v>
                </c:pt>
                <c:pt idx="9">
                  <c:v>43586</c:v>
                </c:pt>
                <c:pt idx="10">
                  <c:v>43770</c:v>
                </c:pt>
                <c:pt idx="11">
                  <c:v>43952</c:v>
                </c:pt>
                <c:pt idx="12">
                  <c:v>44136</c:v>
                </c:pt>
                <c:pt idx="13">
                  <c:v>44317</c:v>
                </c:pt>
                <c:pt idx="14">
                  <c:v>44501</c:v>
                </c:pt>
              </c:numCache>
            </c:numRef>
          </c:cat>
          <c:val>
            <c:numRef>
              <c:f>Planilha1!$D$47:$D$61</c:f>
              <c:numCache>
                <c:formatCode>General</c:formatCode>
                <c:ptCount val="15"/>
                <c:pt idx="0">
                  <c:v>71</c:v>
                </c:pt>
                <c:pt idx="1">
                  <c:v>91</c:v>
                </c:pt>
                <c:pt idx="2">
                  <c:v>148</c:v>
                </c:pt>
                <c:pt idx="3">
                  <c:v>206</c:v>
                </c:pt>
                <c:pt idx="4">
                  <c:v>351</c:v>
                </c:pt>
                <c:pt idx="5">
                  <c:v>372</c:v>
                </c:pt>
                <c:pt idx="6">
                  <c:v>436</c:v>
                </c:pt>
                <c:pt idx="7">
                  <c:v>561</c:v>
                </c:pt>
                <c:pt idx="8">
                  <c:v>559</c:v>
                </c:pt>
                <c:pt idx="9">
                  <c:v>852</c:v>
                </c:pt>
                <c:pt idx="10">
                  <c:v>1060</c:v>
                </c:pt>
                <c:pt idx="11">
                  <c:v>1406</c:v>
                </c:pt>
                <c:pt idx="12">
                  <c:v>1977</c:v>
                </c:pt>
                <c:pt idx="13">
                  <c:v>2802</c:v>
                </c:pt>
                <c:pt idx="14">
                  <c:v>3427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C62-4E55-8DF9-568EEC75D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3742288"/>
        <c:axId val="303742680"/>
      </c:lineChart>
      <c:catAx>
        <c:axId val="30374228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3742680"/>
        <c:crosses val="autoZero"/>
        <c:auto val="0"/>
        <c:lblAlgn val="ctr"/>
        <c:lblOffset val="100"/>
        <c:noMultiLvlLbl val="0"/>
      </c:catAx>
      <c:valAx>
        <c:axId val="303742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374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3DC94F7E-BC4C-4A2D-AC97-875E5C008B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8B377AB9-5299-4938-86E3-836D84259A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CEBB6-586B-4A05-80E5-B982AF80B9E6}" type="datetimeFigureOut">
              <a:rPr lang="pt-BR" smtClean="0"/>
              <a:t>24/05/2022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71CA7CB0-D556-4FC1-8638-2AD10C32A0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71A75240-166E-414C-AE09-A9326D4A6A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F3DD8-950C-4F95-86C9-ADDD926A20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7889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5858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51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ACED505-BCFF-48D9-9EED-75E33C5B3FA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728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ACED505-BCFF-48D9-9EED-75E33C5B3FA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392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ACED505-BCFF-48D9-9EED-75E33C5B3FA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994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64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24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667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42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810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44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094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887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fraudes foram identificadas</a:t>
            </a:r>
            <a:r>
              <a:rPr lang="pt-BR" baseline="0" dirty="0"/>
              <a:t> por impressão digital, mas o mesmo tipo de prevenção pode ser feito com sistema biométrico facial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74DD63E-63D9-4CC0-B2DF-9DAB6C1C27F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033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3872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628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187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066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735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302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231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23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24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121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805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612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0672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6390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795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0844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852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	Números da RIBPG - fonte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B3FD10-4412-497C-A48C-D163471EBAF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334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	Números da RIBPG - fonte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B3FD10-4412-497C-A48C-D163471EBAF2}" type="slidenum">
              <a:rPr lang="pt-BR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3646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	Evolução do cadastro de pessoas condenadas</a:t>
            </a:r>
          </a:p>
          <a:p>
            <a:r>
              <a:rPr lang="pt-BR" dirty="0"/>
              <a:t>		Impacto na resolução de crimes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B3FD10-4412-497C-A48C-D163471EBAF2}" type="slidenum">
              <a:rPr lang="pt-BR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603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	Evolução de n° de investigações auxiliadas</a:t>
            </a:r>
          </a:p>
          <a:p>
            <a:r>
              <a:rPr lang="pt-BR" dirty="0"/>
              <a:t>		Investimento traz retorno</a:t>
            </a:r>
          </a:p>
          <a:p>
            <a:r>
              <a:rPr lang="pt-BR" dirty="0"/>
              <a:t>		Precisamos falar de números, sem perder a ternura, jamais.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B3FD10-4412-497C-A48C-D163471EBAF2}" type="slidenum">
              <a:rPr lang="pt-BR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029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	Evolução de n° de investigações auxiliadas</a:t>
            </a:r>
          </a:p>
          <a:p>
            <a:r>
              <a:rPr lang="pt-BR" dirty="0"/>
              <a:t>		Investimento traz retorno</a:t>
            </a:r>
          </a:p>
          <a:p>
            <a:r>
              <a:rPr lang="pt-BR" dirty="0"/>
              <a:t>		Precisamos falar de números, sem perder a ternura, jamais.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B3FD10-4412-497C-A48C-D163471EBAF2}" type="slidenum">
              <a:rPr lang="pt-BR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092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	Jennifer </a:t>
            </a:r>
            <a:r>
              <a:rPr lang="pt-BR" dirty="0" err="1"/>
              <a:t>Doleac</a:t>
            </a:r>
            <a:r>
              <a:rPr lang="pt-BR" dirty="0"/>
              <a:t>.</a:t>
            </a:r>
          </a:p>
          <a:p>
            <a:r>
              <a:rPr lang="pt-BR" dirty="0"/>
              <a:t>	</a:t>
            </a:r>
            <a:r>
              <a:rPr lang="pt-BR" dirty="0" err="1"/>
              <a:t>Doleac</a:t>
            </a:r>
            <a:r>
              <a:rPr lang="pt-BR" dirty="0"/>
              <a:t> é uma economista, professora da Universidade do Texas.</a:t>
            </a:r>
          </a:p>
          <a:p>
            <a:r>
              <a:rPr lang="pt-BR" dirty="0"/>
              <a:t>	Realiza pesquisa em diversas áreas da segurança pública.</a:t>
            </a:r>
          </a:p>
          <a:p>
            <a:r>
              <a:rPr lang="pt-BR" dirty="0"/>
              <a:t>	Uma das áreas estudadas por </a:t>
            </a:r>
            <a:r>
              <a:rPr lang="pt-BR" dirty="0" err="1"/>
              <a:t>Doleac</a:t>
            </a:r>
            <a:r>
              <a:rPr lang="pt-BR" dirty="0"/>
              <a:t> é o efeito do banco de dados de DNA na criminalidade.</a:t>
            </a:r>
          </a:p>
          <a:p>
            <a:r>
              <a:rPr lang="pt-BR" dirty="0"/>
              <a:t>	Pesquisa nos EUA - custo de prevenção de um crime grave.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B3FD10-4412-497C-A48C-D163471EBAF2}" type="slidenum">
              <a:rPr lang="pt-BR" smtClean="0">
                <a:solidFill>
                  <a:prstClr val="black"/>
                </a:solidFill>
                <a:latin typeface="Calibri" panose="020F0502020204030204"/>
              </a:rPr>
              <a:pPr/>
              <a:t>9</a:t>
            </a:fld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213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349404-343B-48D0-A70C-87D6C2C94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819F337-59BD-4DB4-93EE-3D232D0E3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EDF5CDD-EED6-4C5B-9BF0-8C9985ED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5926718-B08F-44B2-AF7E-25349F44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C4EEC01-8282-4E25-95B9-C4DA8837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0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4EF85D-4182-419E-AFB7-C37D0C33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454516E-5328-4C5B-809C-3D30BB846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51A656-BEEF-4C1C-A00A-3A20D963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5CE854C-1B37-4D5F-9DA4-98C54E8E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88B98D7-9668-4BE2-B7F9-EDC2C607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3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3902DF1-A005-467C-8E5B-C7A1AEDE6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3B34DF9-D9A9-402D-888D-574F7DFB5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2B234D2-40A1-4316-A806-74ABF3DF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F6E78BC-1A14-422D-9A71-6B35954F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B1AFB20-8A44-42EE-8ED5-33F6460E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25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8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4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349404-343B-48D0-A70C-87D6C2C94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819F337-59BD-4DB4-93EE-3D232D0E3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EDF5CDD-EED6-4C5B-9BF0-8C9985ED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5926718-B08F-44B2-AF7E-25349F44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C4EEC01-8282-4E25-95B9-C4DA8837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0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98C71E-ABA9-4872-84FB-2362F7F5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E6DDD75-A545-4E37-9B13-0CB1B27B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586BA7D-EBE1-4F11-8230-D1887278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9DD29BC-0274-4DA6-9DB7-A17D17A3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98E1A0C-A740-4050-91F4-2FF1EFDB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5CEC58-3F8B-42C4-9781-5C696361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56D98BA-2FAB-481C-AC46-C1E413CB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C5B1C3-7BEC-469C-87AA-B75DCC39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DDE744E-0768-480F-9803-A79C263D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FD029AE-F7D1-46FA-A734-CBCB56D8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80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51566C-B6F0-477C-BCCE-D765792E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3144710-5F02-4114-81CF-1E123FB4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829CF60-33AD-4B90-8B26-C70E30F6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0735E18-F675-4B32-A81A-D96A184E6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ED0D967-18E1-4FBF-BD4E-6100CBA8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39EAAFF-3460-459E-BDC4-1EC05BF4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48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E93BB6-06F8-4E69-A74C-1CC97596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2FA6027-4116-4457-807C-0AE399383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5F4A782-0D69-4F28-A681-0D7A0AD1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1D140C9-3583-4C31-9162-12BE2CE43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3C56069-8C23-4C61-8606-DA5229454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0327A4FE-18F3-40EF-8229-509A73FD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596EA1BB-8B98-4AAE-8BA5-1D1DB1D2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35F69454-5C3B-4E18-8B46-7A237695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36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3958F4-B817-4FEB-9C26-38FAFD5B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C0DC03F4-C84B-46C2-B6BB-2646ED86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E235856-0A4B-4473-AF65-B799EC98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5495D94-B073-4D50-98D6-23D30B81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7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98C71E-ABA9-4872-84FB-2362F7F5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E6DDD75-A545-4E37-9B13-0CB1B27B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586BA7D-EBE1-4F11-8230-D1887278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9DD29BC-0274-4DA6-9DB7-A17D17A3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98E1A0C-A740-4050-91F4-2FF1EFDB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2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ABCF93F-33E5-4078-8054-D1DA48C2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981BCA8D-92D8-4488-9594-A95B24BE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A25EE8A-A637-4E3A-86F4-C520965A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18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552F09-8EC2-4C58-911E-348F3362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B3F088C-7B32-4E05-8B5A-608F6325D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702C22E-46B1-4223-8EFE-8A719176D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00B6805-EBD0-4A78-A425-FC9784A8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5885F9F-0BFD-4F51-BD1F-8CDFA84F0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AF68025-9BBA-472C-B5AA-11C0C341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8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DE751C-BA9D-4741-B48F-6FF63C54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3054ED0-3D0C-4F8D-A1DB-B04C9D03D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BD51FC5-D972-4C0F-A7A8-37FC1ED47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910936A-1D38-47BB-AB4C-B343680E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E28D4FE-5324-44D8-94AC-EF7D1E5D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E565520-363D-4468-84F6-7F8AAEEE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82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4EF85D-4182-419E-AFB7-C37D0C33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454516E-5328-4C5B-809C-3D30BB846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51A656-BEEF-4C1C-A00A-3A20D963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5CE854C-1B37-4D5F-9DA4-98C54E8E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88B98D7-9668-4BE2-B7F9-EDC2C607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90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3902DF1-A005-467C-8E5B-C7A1AEDE6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3B34DF9-D9A9-402D-888D-574F7DFB5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2B234D2-40A1-4316-A806-74ABF3DF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F6E78BC-1A14-422D-9A71-6B35954F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B1AFB20-8A44-42EE-8ED5-33F6460E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90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349404-343B-48D0-A70C-87D6C2C94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819F337-59BD-4DB4-93EE-3D232D0E3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EDF5CDD-EED6-4C5B-9BF0-8C9985ED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5926718-B08F-44B2-AF7E-25349F44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C4EEC01-8282-4E25-95B9-C4DA8837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46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98C71E-ABA9-4872-84FB-2362F7F5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E6DDD75-A545-4E37-9B13-0CB1B27B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586BA7D-EBE1-4F11-8230-D1887278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9DD29BC-0274-4DA6-9DB7-A17D17A3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98E1A0C-A740-4050-91F4-2FF1EFDB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72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5CEC58-3F8B-42C4-9781-5C696361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56D98BA-2FAB-481C-AC46-C1E413CB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C5B1C3-7BEC-469C-87AA-B75DCC39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DDE744E-0768-480F-9803-A79C263D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FD029AE-F7D1-46FA-A734-CBCB56D8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42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51566C-B6F0-477C-BCCE-D765792E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3144710-5F02-4114-81CF-1E123FB4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829CF60-33AD-4B90-8B26-C70E30F6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0735E18-F675-4B32-A81A-D96A184E6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ED0D967-18E1-4FBF-BD4E-6100CBA8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39EAAFF-3460-459E-BDC4-1EC05BF4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45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E93BB6-06F8-4E69-A74C-1CC97596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2FA6027-4116-4457-807C-0AE399383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5F4A782-0D69-4F28-A681-0D7A0AD1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1D140C9-3583-4C31-9162-12BE2CE43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3C56069-8C23-4C61-8606-DA5229454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0327A4FE-18F3-40EF-8229-509A73FD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596EA1BB-8B98-4AAE-8BA5-1D1DB1D2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35F69454-5C3B-4E18-8B46-7A237695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3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5CEC58-3F8B-42C4-9781-5C696361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56D98BA-2FAB-481C-AC46-C1E413CB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C5B1C3-7BEC-469C-87AA-B75DCC39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DDE744E-0768-480F-9803-A79C263D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FD029AE-F7D1-46FA-A734-CBCB56D8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42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3958F4-B817-4FEB-9C26-38FAFD5B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C0DC03F4-C84B-46C2-B6BB-2646ED86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E235856-0A4B-4473-AF65-B799EC98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5495D94-B073-4D50-98D6-23D30B81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0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ABCF93F-33E5-4078-8054-D1DA48C2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981BCA8D-92D8-4488-9594-A95B24BE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A25EE8A-A637-4E3A-86F4-C520965A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14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552F09-8EC2-4C58-911E-348F3362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B3F088C-7B32-4E05-8B5A-608F6325D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702C22E-46B1-4223-8EFE-8A719176D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00B6805-EBD0-4A78-A425-FC9784A8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5885F9F-0BFD-4F51-BD1F-8CDFA84F0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AF68025-9BBA-472C-B5AA-11C0C341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24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DE751C-BA9D-4741-B48F-6FF63C54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3054ED0-3D0C-4F8D-A1DB-B04C9D03D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BD51FC5-D972-4C0F-A7A8-37FC1ED47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910936A-1D38-47BB-AB4C-B343680E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E28D4FE-5324-44D8-94AC-EF7D1E5D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E565520-363D-4468-84F6-7F8AAEEE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52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4EF85D-4182-419E-AFB7-C37D0C33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454516E-5328-4C5B-809C-3D30BB846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51A656-BEEF-4C1C-A00A-3A20D963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5CE854C-1B37-4D5F-9DA4-98C54E8E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88B98D7-9668-4BE2-B7F9-EDC2C607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32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3902DF1-A005-467C-8E5B-C7A1AEDE6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3B34DF9-D9A9-402D-888D-574F7DFB5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2B234D2-40A1-4316-A806-74ABF3DF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F6E78BC-1A14-422D-9A71-6B35954F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B1AFB20-8A44-42EE-8ED5-33F6460E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70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1" y="534600"/>
            <a:ext cx="8378429" cy="30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t"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1001" y="928688"/>
            <a:ext cx="8378429" cy="3840956"/>
          </a:xfrm>
        </p:spPr>
        <p:txBody>
          <a:bodyPr/>
          <a:lstStyle>
            <a:lvl1pPr marL="0" indent="0" defTabSz="201211">
              <a:lnSpc>
                <a:spcPct val="140000"/>
              </a:lnSpc>
              <a:spcBef>
                <a:spcPts val="0"/>
              </a:spcBef>
              <a:defRPr sz="1013"/>
            </a:lvl1pPr>
            <a:lvl2pPr marL="129600" indent="-129600" defTabSz="201211">
              <a:lnSpc>
                <a:spcPct val="140000"/>
              </a:lnSpc>
              <a:spcBef>
                <a:spcPts val="0"/>
              </a:spcBef>
              <a:defRPr sz="1013"/>
            </a:lvl2pPr>
            <a:lvl3pPr marL="226800" indent="-113400" defTabSz="201211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013"/>
            </a:lvl3pPr>
            <a:lvl4pPr marL="356400" indent="-129600" defTabSz="201211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013"/>
            </a:lvl4pPr>
            <a:lvl5pPr marL="469800" indent="-113400" defTabSz="201211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900"/>
            </a:lvl5pPr>
            <a:lvl6pPr marL="554850" indent="-85050" defTabSz="201211">
              <a:lnSpc>
                <a:spcPct val="140000"/>
              </a:lnSpc>
              <a:buClr>
                <a:schemeClr val="tx1"/>
              </a:buClr>
              <a:buSzPct val="75000"/>
              <a:buFont typeface="Wingdings" pitchFamily="2" charset="2"/>
              <a:buChar char=""/>
              <a:defRPr sz="675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 descr="Rectangle 4">
            <a:extLst>
              <a:ext uri="{FF2B5EF4-FFF2-40B4-BE49-F238E27FC236}">
                <a16:creationId xmlns:a16="http://schemas.microsoft.com/office/drawing/2014/main" xmlns="" id="{FEBEA014-76C8-0147-99B6-732F0AC9027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7253289" y="4851798"/>
            <a:ext cx="1079500" cy="1785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marL="0" algn="ctr" defTabSz="685784" rtl="0" eaLnBrk="1" latinLnBrk="0" hangingPunct="1">
              <a:defRPr lang="en-US" sz="479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26 January 2018</a:t>
            </a:r>
            <a:endParaRPr lang="en-GB" dirty="0"/>
          </a:p>
        </p:txBody>
      </p:sp>
      <p:sp>
        <p:nvSpPr>
          <p:cNvPr id="5" name="Rectangle 6" descr="Rectangle 6">
            <a:extLst>
              <a:ext uri="{FF2B5EF4-FFF2-40B4-BE49-F238E27FC236}">
                <a16:creationId xmlns:a16="http://schemas.microsoft.com/office/drawing/2014/main" xmlns="" id="{75EC3D06-5912-5746-AECA-FFB50A091EC0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xfrm>
            <a:off x="8493125" y="4851798"/>
            <a:ext cx="266700" cy="178594"/>
          </a:xfrm>
          <a:ln>
            <a:miter lim="800000"/>
            <a:headEnd/>
            <a:tailEnd/>
          </a:ln>
        </p:spPr>
        <p:txBody>
          <a:bodyPr wrap="none" lIns="0" tIns="0" rIns="0" anchor="t"/>
          <a:lstStyle>
            <a:lvl1pPr algn="r">
              <a:defRPr sz="479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29D7B56-8643-094C-8FF9-A2087BE84A21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D5B1CF-534A-1D49-9090-EA6FEBD48DA6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08301" y="4851798"/>
            <a:ext cx="3325813" cy="1785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479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UFPR Kick-off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8723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51566C-B6F0-477C-BCCE-D765792E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3144710-5F02-4114-81CF-1E123FB4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829CF60-33AD-4B90-8B26-C70E30F6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0735E18-F675-4B32-A81A-D96A184E6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ED0D967-18E1-4FBF-BD4E-6100CBA8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39EAAFF-3460-459E-BDC4-1EC05BF4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2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E93BB6-06F8-4E69-A74C-1CC97596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2FA6027-4116-4457-807C-0AE399383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5F4A782-0D69-4F28-A681-0D7A0AD15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1D140C9-3583-4C31-9162-12BE2CE43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3C56069-8C23-4C61-8606-DA5229454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0327A4FE-18F3-40EF-8229-509A73FD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596EA1BB-8B98-4AAE-8BA5-1D1DB1D2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35F69454-5C3B-4E18-8B46-7A237695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3958F4-B817-4FEB-9C26-38FAFD5B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C0DC03F4-C84B-46C2-B6BB-2646ED86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E235856-0A4B-4473-AF65-B799EC98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5495D94-B073-4D50-98D6-23D30B81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7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ABCF93F-33E5-4078-8054-D1DA48C2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981BCA8D-92D8-4488-9594-A95B24BE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A25EE8A-A637-4E3A-86F4-C520965A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6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552F09-8EC2-4C58-911E-348F3362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B3F088C-7B32-4E05-8B5A-608F6325D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702C22E-46B1-4223-8EFE-8A719176D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00B6805-EBD0-4A78-A425-FC9784A8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5885F9F-0BFD-4F51-BD1F-8CDFA84F0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AF68025-9BBA-472C-B5AA-11C0C341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5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DE751C-BA9D-4741-B48F-6FF63C54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3054ED0-3D0C-4F8D-A1DB-B04C9D03D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BD51FC5-D972-4C0F-A7A8-37FC1ED47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910936A-1D38-47BB-AB4C-B343680E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81-F539-4ACB-BBE5-7ABAFDFC767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E28D4FE-5324-44D8-94AC-EF7D1E5D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E565520-363D-4468-84F6-7F8AAEEE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BD96-8332-4136-9A4F-E33170E0AE5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34998A6-F596-4192-B577-745542AC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8A00DBB-D46B-4499-BA71-8F8B4FDBD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4A314C-F0EF-4EC2-AC32-FA3570090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988DB81-F539-4ACB-BBE5-7ABAFDFC7673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24/05/2022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C273670-F268-44E6-8150-153670017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E3D6518-538C-417E-B48E-5DC259C8F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FBFBD96-8332-4136-9A4F-E33170E0AE55}" type="slidenum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1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  <p:sldLayoutId id="214748371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34998A6-F596-4192-B577-745542AC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8A00DBB-D46B-4499-BA71-8F8B4FDBD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4A314C-F0EF-4EC2-AC32-FA3570090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988DB81-F539-4ACB-BBE5-7ABAFDFC7673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24/05/2022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C273670-F268-44E6-8150-153670017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E3D6518-538C-417E-B48E-5DC259C8F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FBFBD96-8332-4136-9A4F-E33170E0AE55}" type="slidenum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1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34998A6-F596-4192-B577-745542AC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8A00DBB-D46B-4499-BA71-8F8B4FDBD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4A314C-F0EF-4EC2-AC32-FA3570090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988DB81-F539-4ACB-BBE5-7ABAFDFC7673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24/05/2022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C273670-F268-44E6-8150-153670017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E3D6518-538C-417E-B48E-5DC259C8F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FBFBD96-8332-4136-9A4F-E33170E0AE55}" type="slidenum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legislacao.planalto.gov.br/legisla/legislacao.nsf/Viw_Identificacao/lei%2013.964-2019?OpenDocument" TargetMode="Externa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jpeg"/><Relationship Id="rId4" Type="http://schemas.openxmlformats.org/officeDocument/2006/relationships/hyperlink" Target="mailto:joaocarlos.jcla@gmail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system/files/documents/2019/09/11/nistir_8271_20190911.pdf#page=49" TargetMode="Externa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8.xml"/><Relationship Id="rId4" Type="http://schemas.openxmlformats.org/officeDocument/2006/relationships/hyperlink" Target="https://nvlpubs.nist.gov/nistpubs/ir/2014/NIST.IR.8034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tiff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tiff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50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5.xml"/><Relationship Id="rId5" Type="http://schemas.openxmlformats.org/officeDocument/2006/relationships/image" Target="../media/image50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4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1" descr="http://cienciasforenses.org.br/templates/as002031free/images/companylogo.png">
            <a:extLst>
              <a:ext uri="{FF2B5EF4-FFF2-40B4-BE49-F238E27FC236}">
                <a16:creationId xmlns="" xmlns:a16="http://schemas.microsoft.com/office/drawing/2014/main" id="{10CC8D91-68F4-45A3-9FFB-0E5182960B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3042"/>
          <a:stretch/>
        </p:blipFill>
        <p:spPr>
          <a:xfrm>
            <a:off x="2282647" y="2525488"/>
            <a:ext cx="1730828" cy="18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ESCIF - Home | Facebook">
            <a:extLst>
              <a:ext uri="{FF2B5EF4-FFF2-40B4-BE49-F238E27FC236}">
                <a16:creationId xmlns="" xmlns:a16="http://schemas.microsoft.com/office/drawing/2014/main" id="{20236F65-FB2A-4870-AF17-C226A910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9" y="2525488"/>
            <a:ext cx="1686074" cy="16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88;p12">
            <a:extLst>
              <a:ext uri="{FF2B5EF4-FFF2-40B4-BE49-F238E27FC236}">
                <a16:creationId xmlns="" xmlns:a16="http://schemas.microsoft.com/office/drawing/2014/main" id="{71D5758E-D292-4D34-9BBE-1C42AC836855}"/>
              </a:ext>
            </a:extLst>
          </p:cNvPr>
          <p:cNvSpPr txBox="1">
            <a:spLocks/>
          </p:cNvSpPr>
          <p:nvPr/>
        </p:nvSpPr>
        <p:spPr>
          <a:xfrm>
            <a:off x="645225" y="473049"/>
            <a:ext cx="6736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pt-BR" b="1" dirty="0">
                <a:solidFill>
                  <a:schemeClr val="bg1"/>
                </a:solidFill>
              </a:rPr>
              <a:t>Perícia:</a:t>
            </a:r>
          </a:p>
          <a:p>
            <a:r>
              <a:rPr lang="pt-BR" b="1" i="1" dirty="0" err="1">
                <a:solidFill>
                  <a:schemeClr val="bg1"/>
                </a:solidFill>
              </a:rPr>
              <a:t>Justitia</a:t>
            </a:r>
            <a:r>
              <a:rPr lang="pt-BR" b="1" i="1" dirty="0">
                <a:solidFill>
                  <a:schemeClr val="bg1"/>
                </a:solidFill>
              </a:rPr>
              <a:t> per </a:t>
            </a:r>
            <a:r>
              <a:rPr lang="pt-BR" b="1" i="1" dirty="0" err="1">
                <a:solidFill>
                  <a:schemeClr val="bg1"/>
                </a:solidFill>
              </a:rPr>
              <a:t>Scientia</a:t>
            </a:r>
            <a:endParaRPr lang="pt-BR" b="1" i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" y="4596213"/>
            <a:ext cx="9143999" cy="547287"/>
          </a:xfrm>
          <a:prstGeom prst="rect">
            <a:avLst/>
          </a:prstGeom>
          <a:gradFill flip="none" rotWithShape="1">
            <a:gsLst>
              <a:gs pos="10000">
                <a:srgbClr val="2F374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/>
          <p:cNvSpPr/>
          <p:nvPr/>
        </p:nvSpPr>
        <p:spPr>
          <a:xfrm>
            <a:off x="0" y="89528"/>
            <a:ext cx="6231321" cy="476530"/>
          </a:xfrm>
          <a:prstGeom prst="rect">
            <a:avLst/>
          </a:prstGeom>
          <a:solidFill>
            <a:schemeClr val="tx2">
              <a:lumMod val="50000"/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151557" y="131696"/>
            <a:ext cx="6280774" cy="51516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pt-BR" sz="2400" b="1" dirty="0">
                <a:solidFill>
                  <a:schemeClr val="bg1"/>
                </a:solidFill>
              </a:rPr>
              <a:t>Projeto de Lei nº 6.341/19</a:t>
            </a:r>
            <a:r>
              <a:rPr lang="es-ES" sz="2400" dirty="0">
                <a:solidFill>
                  <a:srgbClr val="FFC000"/>
                </a:solidFill>
              </a:rPr>
              <a:t/>
            </a:r>
            <a:br>
              <a:rPr lang="es-ES" sz="2400" dirty="0">
                <a:solidFill>
                  <a:srgbClr val="FFC000"/>
                </a:solidFill>
              </a:rPr>
            </a:br>
            <a:r>
              <a:rPr lang="es-ES" sz="2400" dirty="0">
                <a:solidFill>
                  <a:srgbClr val="FFC000"/>
                </a:solidFill>
              </a:rPr>
              <a:t/>
            </a:r>
            <a:br>
              <a:rPr lang="es-ES" sz="2400" dirty="0">
                <a:solidFill>
                  <a:srgbClr val="FFC000"/>
                </a:solidFill>
              </a:rPr>
            </a:b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14" name="Imagem 8">
            <a:extLst>
              <a:ext uri="{FF2B5EF4-FFF2-40B4-BE49-F238E27FC236}">
                <a16:creationId xmlns:a16="http://schemas.microsoft.com/office/drawing/2014/main" xmlns="" id="{59BA1F73-E09C-4D51-A762-7B2F99558B5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71570" y="4506982"/>
            <a:ext cx="729000" cy="7282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xmlns="" id="{B50C25C4-869A-4ACB-80C1-6C7CB78881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9735" y="1348223"/>
          <a:ext cx="7137918" cy="2753961"/>
        </p:xfrm>
        <a:graphic>
          <a:graphicData uri="http://schemas.openxmlformats.org/drawingml/2006/table">
            <a:tbl>
              <a:tblPr firstRow="1" firstCol="1" bandRow="1">
                <a:tableStyleId>{8FD4443E-F989-4FC4-A0C8-D5A2AF1F390B}</a:tableStyleId>
              </a:tblPr>
              <a:tblGrid>
                <a:gridCol w="3472549">
                  <a:extLst>
                    <a:ext uri="{9D8B030D-6E8A-4147-A177-3AD203B41FA5}">
                      <a16:colId xmlns:a16="http://schemas.microsoft.com/office/drawing/2014/main" xmlns="" val="2310405246"/>
                    </a:ext>
                  </a:extLst>
                </a:gridCol>
                <a:gridCol w="3665369">
                  <a:extLst>
                    <a:ext uri="{9D8B030D-6E8A-4147-A177-3AD203B41FA5}">
                      <a16:colId xmlns:a16="http://schemas.microsoft.com/office/drawing/2014/main" xmlns="" val="2209461927"/>
                    </a:ext>
                  </a:extLst>
                </a:gridCol>
              </a:tblGrid>
              <a:tr h="307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dirty="0">
                          <a:effectLst/>
                        </a:rPr>
                        <a:t>Redação anterior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dirty="0">
                          <a:effectLst/>
                        </a:rPr>
                        <a:t>Redação atual</a:t>
                      </a:r>
                      <a:endParaRPr lang="pt-BR" sz="15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854671441"/>
                  </a:ext>
                </a:extLst>
              </a:tr>
              <a:tr h="24460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b="0" dirty="0">
                          <a:effectLst/>
                        </a:rPr>
                        <a:t>Art. 9</a:t>
                      </a:r>
                      <a:r>
                        <a:rPr lang="pt-BR" sz="1500" b="0" u="sng" baseline="30000" dirty="0">
                          <a:effectLst/>
                        </a:rPr>
                        <a:t>o</a:t>
                      </a:r>
                      <a:r>
                        <a:rPr lang="pt-BR" sz="1500" b="0" dirty="0">
                          <a:effectLst/>
                        </a:rPr>
                        <a:t>-A.  Os condenados por crime praticado, dolosamente, com violência de natureza grave contra pessoa, ou por qualquer dos crimes previstos no </a:t>
                      </a:r>
                      <a:r>
                        <a:rPr lang="pt-BR" sz="1500" b="1" dirty="0">
                          <a:solidFill>
                            <a:srgbClr val="FFFF00"/>
                          </a:solidFill>
                          <a:effectLst/>
                        </a:rPr>
                        <a:t>art. 1</a:t>
                      </a:r>
                      <a:r>
                        <a:rPr lang="pt-BR" sz="1500" b="1" baseline="30000" dirty="0">
                          <a:solidFill>
                            <a:srgbClr val="FFFF00"/>
                          </a:solidFill>
                          <a:effectLst/>
                        </a:rPr>
                        <a:t>o</a:t>
                      </a:r>
                      <a:r>
                        <a:rPr lang="pt-BR" sz="1500" b="1" dirty="0">
                          <a:solidFill>
                            <a:srgbClr val="FFFF00"/>
                          </a:solidFill>
                          <a:effectLst/>
                        </a:rPr>
                        <a:t> da Lei n</a:t>
                      </a:r>
                      <a:r>
                        <a:rPr lang="pt-BR" sz="1500" b="1" baseline="30000" dirty="0">
                          <a:solidFill>
                            <a:srgbClr val="FFFF00"/>
                          </a:solidFill>
                          <a:effectLst/>
                        </a:rPr>
                        <a:t>o</a:t>
                      </a:r>
                      <a:r>
                        <a:rPr lang="pt-BR" sz="1500" b="1" dirty="0">
                          <a:solidFill>
                            <a:srgbClr val="FFFF00"/>
                          </a:solidFill>
                          <a:effectLst/>
                        </a:rPr>
                        <a:t> 8.072</a:t>
                      </a:r>
                      <a:r>
                        <a:rPr lang="pt-BR" sz="1500" b="0" dirty="0">
                          <a:effectLst/>
                        </a:rPr>
                        <a:t>, de 25 de julho de 1990, serão submetidos, obrigatoriamente, à identificação do perfil genético, mediante extração de DNA - ácido desoxirribonucleico, por técnica adequada e indolor.</a:t>
                      </a:r>
                      <a:endParaRPr lang="pt-BR" sz="1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500" dirty="0">
                          <a:effectLst/>
                        </a:rPr>
                        <a:t>Art. 9º-A O condenado por </a:t>
                      </a:r>
                      <a:r>
                        <a:rPr lang="pt-BR" sz="1500" b="1" dirty="0">
                          <a:effectLst/>
                        </a:rPr>
                        <a:t>crime doloso praticado com violência grave contra a pessoa</a:t>
                      </a:r>
                      <a:r>
                        <a:rPr lang="pt-BR" sz="1500" dirty="0">
                          <a:effectLst/>
                        </a:rPr>
                        <a:t>, bem como por </a:t>
                      </a:r>
                      <a:r>
                        <a:rPr lang="pt-BR" sz="1500" b="1" u="sng" dirty="0">
                          <a:effectLst/>
                        </a:rPr>
                        <a:t>crime contra a vida</a:t>
                      </a:r>
                      <a:r>
                        <a:rPr lang="pt-BR" sz="1500" b="1" dirty="0">
                          <a:effectLst/>
                        </a:rPr>
                        <a:t>, </a:t>
                      </a:r>
                      <a:r>
                        <a:rPr lang="pt-BR" sz="1500" b="1" u="sng" dirty="0">
                          <a:effectLst/>
                        </a:rPr>
                        <a:t>contra a liberdade sexual </a:t>
                      </a:r>
                      <a:r>
                        <a:rPr lang="pt-BR" sz="1500" b="1" dirty="0">
                          <a:effectLst/>
                        </a:rPr>
                        <a:t>ou por crime </a:t>
                      </a:r>
                      <a:r>
                        <a:rPr lang="pt-BR" sz="1500" b="1" u="sng" dirty="0">
                          <a:effectLst/>
                        </a:rPr>
                        <a:t>sexual contra vulnerável</a:t>
                      </a:r>
                      <a:r>
                        <a:rPr lang="pt-BR" sz="1500" dirty="0">
                          <a:effectLst/>
                        </a:rPr>
                        <a:t>, será submetido, obrigatoriamente, à identificação do perfil genético, mediante extração de DNA (ácido desoxirribonucleico), por técnica adequada e indolor, por ocasião do ingresso no estabelecimento prisional.</a:t>
                      </a:r>
                      <a:endParaRPr lang="pt-BR" sz="15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57248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578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" y="4596213"/>
            <a:ext cx="9143999" cy="547287"/>
          </a:xfrm>
          <a:prstGeom prst="rect">
            <a:avLst/>
          </a:prstGeom>
          <a:gradFill flip="none" rotWithShape="1">
            <a:gsLst>
              <a:gs pos="10000">
                <a:srgbClr val="2F374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/>
          <p:cNvSpPr/>
          <p:nvPr/>
        </p:nvSpPr>
        <p:spPr>
          <a:xfrm>
            <a:off x="0" y="89528"/>
            <a:ext cx="6231321" cy="476530"/>
          </a:xfrm>
          <a:prstGeom prst="rect">
            <a:avLst/>
          </a:prstGeom>
          <a:solidFill>
            <a:schemeClr val="tx2">
              <a:lumMod val="50000"/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151557" y="131696"/>
            <a:ext cx="6280774" cy="51516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pt-BR" sz="2400" b="1" dirty="0">
                <a:solidFill>
                  <a:schemeClr val="bg1"/>
                </a:solidFill>
              </a:rPr>
              <a:t>Crimes Hediondos (?)</a:t>
            </a: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9D0946EB-2421-413F-A5FE-27A78E12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3" y="878681"/>
            <a:ext cx="5514975" cy="33861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E6970EE-7672-4E76-B815-F5063A7E392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1570" y="4506982"/>
            <a:ext cx="729000" cy="7282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619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" y="4596213"/>
            <a:ext cx="9143999" cy="547287"/>
          </a:xfrm>
          <a:prstGeom prst="rect">
            <a:avLst/>
          </a:prstGeom>
          <a:gradFill flip="none" rotWithShape="1">
            <a:gsLst>
              <a:gs pos="10000">
                <a:srgbClr val="2F3741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/>
          <p:cNvSpPr/>
          <p:nvPr/>
        </p:nvSpPr>
        <p:spPr>
          <a:xfrm>
            <a:off x="0" y="89528"/>
            <a:ext cx="6231321" cy="476530"/>
          </a:xfrm>
          <a:prstGeom prst="rect">
            <a:avLst/>
          </a:prstGeom>
          <a:solidFill>
            <a:schemeClr val="tx2">
              <a:lumMod val="50000"/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10" name="Espaço Reservado para Texto 6"/>
          <p:cNvSpPr txBox="1">
            <a:spLocks/>
          </p:cNvSpPr>
          <p:nvPr/>
        </p:nvSpPr>
        <p:spPr>
          <a:xfrm>
            <a:off x="151557" y="131696"/>
            <a:ext cx="6280774" cy="51516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pt-BR" sz="2400" b="1" dirty="0">
                <a:solidFill>
                  <a:schemeClr val="bg1"/>
                </a:solidFill>
              </a:rPr>
              <a:t>Projetos de Lei</a:t>
            </a: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14" name="Imagem 8">
            <a:extLst>
              <a:ext uri="{FF2B5EF4-FFF2-40B4-BE49-F238E27FC236}">
                <a16:creationId xmlns:a16="http://schemas.microsoft.com/office/drawing/2014/main" xmlns="" id="{59BA1F73-E09C-4D51-A762-7B2F99558B5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71570" y="4506982"/>
            <a:ext cx="729000" cy="7282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5E6C221-B67D-4625-98FA-642266928CF1}"/>
              </a:ext>
            </a:extLst>
          </p:cNvPr>
          <p:cNvSpPr txBox="1"/>
          <p:nvPr/>
        </p:nvSpPr>
        <p:spPr>
          <a:xfrm>
            <a:off x="0" y="1306287"/>
            <a:ext cx="3626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PL 1496/2021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Senadora Leila Barros (PSB/DF)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b="1" dirty="0">
                <a:solidFill>
                  <a:schemeClr val="bg1"/>
                </a:solidFill>
                <a:latin typeface="Lucida Sans Unicode" panose="020B0602030504020204" pitchFamily="34" charset="0"/>
              </a:rPr>
              <a:t>Ementa: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  <a:latin typeface="Lucida Sans Unicode" panose="020B0602030504020204" pitchFamily="34" charset="0"/>
              </a:rPr>
              <a:t>Altera o art. 9º-A da Lei nº 7.210, de 11 de julho de 1984, Lei de Execução Penal, para dispor sobre a identificação do perfil genético de condenados.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6BC6E1B-77C6-4DB9-9B25-DB118C8C8708}"/>
              </a:ext>
            </a:extLst>
          </p:cNvPr>
          <p:cNvSpPr txBox="1"/>
          <p:nvPr/>
        </p:nvSpPr>
        <p:spPr>
          <a:xfrm>
            <a:off x="3989525" y="2340702"/>
            <a:ext cx="4013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PL 3373/2021</a:t>
            </a:r>
          </a:p>
          <a:p>
            <a:r>
              <a:rPr lang="pt-BR" dirty="0">
                <a:solidFill>
                  <a:schemeClr val="bg1"/>
                </a:solidFill>
              </a:rPr>
              <a:t>Senadora Eliane Nogueira (PP/PI)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  <a:latin typeface="Lucida Sans Unicode" panose="020B0602030504020204" pitchFamily="34" charset="0"/>
              </a:rPr>
              <a:t>Ementa: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  <a:latin typeface="Lucida Sans Unicode" panose="020B0602030504020204" pitchFamily="34" charset="0"/>
              </a:rPr>
              <a:t>Altera o art. 9º-A da Lei nº 7.210, de 11 de julho de 1984 - Lei de Execução Penal, para dispor sobre a identificação do perfil genético de condenados pelos crimes que especifica.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0" name="Picture 2" descr="Galeria de Clássicos da Arquitetura: Congresso Nacional / Oscar Niemeyer - 6">
            <a:extLst>
              <a:ext uri="{FF2B5EF4-FFF2-40B4-BE49-F238E27FC236}">
                <a16:creationId xmlns:a16="http://schemas.microsoft.com/office/drawing/2014/main" xmlns="" id="{F9950DDF-FE92-47A3-A366-CDE705F2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65" y="645086"/>
            <a:ext cx="2375830" cy="160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279FF02-F83F-469B-AAD3-B923695C5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139" y="3162264"/>
            <a:ext cx="1374915" cy="14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9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69911" y="1603618"/>
            <a:ext cx="6303149" cy="172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66" b="1" dirty="0">
                <a:solidFill>
                  <a:schemeClr val="lt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Sistema Nacional de Análise Balística</a:t>
            </a:r>
            <a:endParaRPr lang="pt-BR" sz="2722" dirty="0"/>
          </a:p>
          <a:p>
            <a:r>
              <a:rPr lang="pt-BR" sz="4082" b="1" dirty="0">
                <a:solidFill>
                  <a:schemeClr val="lt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SINAB</a:t>
            </a:r>
            <a:endParaRPr lang="pt-BR" sz="2722" dirty="0"/>
          </a:p>
        </p:txBody>
      </p:sp>
    </p:spTree>
    <p:extLst>
      <p:ext uri="{BB962C8B-B14F-4D97-AF65-F5344CB8AC3E}">
        <p14:creationId xmlns:p14="http://schemas.microsoft.com/office/powerpoint/2010/main" val="363143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34718" y="525800"/>
            <a:ext cx="7274780" cy="54567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75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BAACF1A0-178E-4F0E-ADB9-5AF68C48F0CD}"/>
              </a:ext>
            </a:extLst>
          </p:cNvPr>
          <p:cNvSpPr/>
          <p:nvPr/>
        </p:nvSpPr>
        <p:spPr>
          <a:xfrm>
            <a:off x="977331" y="1509894"/>
            <a:ext cx="7189339" cy="310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pt-BR" sz="1633" b="1" dirty="0">
                <a:solidFill>
                  <a:schemeClr val="bg1"/>
                </a:solidFill>
                <a:sym typeface="+mn-ea"/>
              </a:rPr>
              <a:t>“Art. 34-A. Os dados relacionados à coleta de registros balísticos serão armazenados no Banco Nacional de </a:t>
            </a:r>
            <a:r>
              <a:rPr lang="pt-BR" sz="1633" b="1" dirty="0" err="1">
                <a:solidFill>
                  <a:schemeClr val="bg1"/>
                </a:solidFill>
                <a:sym typeface="+mn-ea"/>
              </a:rPr>
              <a:t>Perﬁs</a:t>
            </a:r>
            <a:r>
              <a:rPr lang="pt-BR" sz="1633" b="1" dirty="0">
                <a:solidFill>
                  <a:schemeClr val="bg1"/>
                </a:solidFill>
                <a:sym typeface="+mn-ea"/>
              </a:rPr>
              <a:t> Balísticos.</a:t>
            </a:r>
          </a:p>
          <a:p>
            <a:pPr algn="just">
              <a:buClr>
                <a:schemeClr val="dk1"/>
              </a:buClr>
              <a:buSzPts val="1100"/>
            </a:pPr>
            <a:endParaRPr lang="pt-BR" sz="1633" b="1" dirty="0">
              <a:solidFill>
                <a:schemeClr val="bg1"/>
              </a:solidFill>
              <a:sym typeface="+mn-ea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1633" b="1" dirty="0">
                <a:solidFill>
                  <a:schemeClr val="bg1"/>
                </a:solidFill>
                <a:sym typeface="+mn-ea"/>
              </a:rPr>
              <a:t>§ 1º O Banco Nacional de </a:t>
            </a:r>
            <a:r>
              <a:rPr lang="pt-BR" sz="1633" b="1" dirty="0" err="1">
                <a:solidFill>
                  <a:schemeClr val="bg1"/>
                </a:solidFill>
                <a:sym typeface="+mn-ea"/>
              </a:rPr>
              <a:t>Perﬁs</a:t>
            </a:r>
            <a:r>
              <a:rPr lang="pt-BR" sz="1633" b="1" dirty="0">
                <a:solidFill>
                  <a:schemeClr val="bg1"/>
                </a:solidFill>
                <a:sym typeface="+mn-ea"/>
              </a:rPr>
              <a:t> Balísticos tem como objetivo cadastrar armas de fogo e armazenar características de classe e </a:t>
            </a:r>
            <a:r>
              <a:rPr lang="pt-BR" sz="1633" b="1" dirty="0" err="1">
                <a:solidFill>
                  <a:schemeClr val="bg1"/>
                </a:solidFill>
                <a:sym typeface="+mn-ea"/>
              </a:rPr>
              <a:t>individualizadoras</a:t>
            </a:r>
            <a:r>
              <a:rPr lang="pt-BR" sz="1633" b="1" dirty="0">
                <a:solidFill>
                  <a:schemeClr val="bg1"/>
                </a:solidFill>
                <a:sym typeface="+mn-ea"/>
              </a:rPr>
              <a:t> de projéteis e de estojos de munição </a:t>
            </a:r>
            <a:r>
              <a:rPr lang="pt-BR" sz="1633" b="1" dirty="0" err="1">
                <a:solidFill>
                  <a:schemeClr val="bg1"/>
                </a:solidFill>
                <a:sym typeface="+mn-ea"/>
              </a:rPr>
              <a:t>deﬂagrados</a:t>
            </a:r>
            <a:r>
              <a:rPr lang="pt-BR" sz="1633" b="1" dirty="0">
                <a:solidFill>
                  <a:schemeClr val="bg1"/>
                </a:solidFill>
                <a:sym typeface="+mn-ea"/>
              </a:rPr>
              <a:t> por arma de fogo.</a:t>
            </a:r>
          </a:p>
          <a:p>
            <a:pPr algn="just">
              <a:buClr>
                <a:schemeClr val="dk1"/>
              </a:buClr>
              <a:buSzPts val="1100"/>
            </a:pPr>
            <a:endParaRPr lang="pt-BR" sz="1633" b="1" dirty="0">
              <a:solidFill>
                <a:schemeClr val="bg1"/>
              </a:solidFill>
              <a:sym typeface="+mn-ea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pt-BR" sz="1633" b="1" dirty="0">
                <a:solidFill>
                  <a:schemeClr val="bg1"/>
                </a:solidFill>
                <a:sym typeface="+mn-ea"/>
              </a:rPr>
              <a:t>§ 2º O Banco Nacional de </a:t>
            </a:r>
            <a:r>
              <a:rPr lang="pt-BR" sz="1633" b="1" dirty="0" err="1">
                <a:solidFill>
                  <a:schemeClr val="bg1"/>
                </a:solidFill>
                <a:sym typeface="+mn-ea"/>
              </a:rPr>
              <a:t>Perﬁs</a:t>
            </a:r>
            <a:r>
              <a:rPr lang="pt-BR" sz="1633" b="1" dirty="0">
                <a:solidFill>
                  <a:schemeClr val="bg1"/>
                </a:solidFill>
                <a:sym typeface="+mn-ea"/>
              </a:rPr>
              <a:t> Balísticos será constituído pelos registros de elementos de munição </a:t>
            </a:r>
            <a:r>
              <a:rPr lang="pt-BR" sz="1633" b="1" dirty="0" err="1">
                <a:solidFill>
                  <a:schemeClr val="bg1"/>
                </a:solidFill>
                <a:sym typeface="+mn-ea"/>
              </a:rPr>
              <a:t>deﬂagrados</a:t>
            </a:r>
            <a:r>
              <a:rPr lang="pt-BR" sz="1633" b="1" dirty="0">
                <a:solidFill>
                  <a:schemeClr val="bg1"/>
                </a:solidFill>
                <a:sym typeface="+mn-ea"/>
              </a:rPr>
              <a:t> por armas de fogo relacionados a crimes, para subsidiar ações destinadas às apurações criminais federais, estaduais e distritais.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B3542F-7D3B-4C46-885F-B665F409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558" y="618163"/>
            <a:ext cx="6229880" cy="43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2215" tIns="31107" rIns="62215" bIns="3110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pt-BR" altLang="pt-BR" sz="2449" b="1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Lei 10.826/2003 alterada pela Lei 13.964/2019</a:t>
            </a:r>
            <a:r>
              <a:rPr lang="pt-BR" altLang="pt-BR" sz="2449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549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71E3EFC-AD3D-4F84-B916-39CF4BAA8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39" t="3025" r="3558" b="2918"/>
          <a:stretch/>
        </p:blipFill>
        <p:spPr>
          <a:xfrm>
            <a:off x="3495228" y="1273875"/>
            <a:ext cx="2316746" cy="29973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B6D1179-CD7A-4E7A-9D81-53DFFDEF3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" t="2742" r="50233" b="2820"/>
          <a:stretch/>
        </p:blipFill>
        <p:spPr>
          <a:xfrm>
            <a:off x="856580" y="1273875"/>
            <a:ext cx="2371104" cy="2997338"/>
          </a:xfrm>
          <a:prstGeom prst="rect">
            <a:avLst/>
          </a:prstGeom>
        </p:spPr>
      </p:pic>
      <p:pic>
        <p:nvPicPr>
          <p:cNvPr id="7" name="Imagem 6" descr="Uma imagem contendo olhando&#10;&#10;Descrição gerada automaticamente">
            <a:extLst>
              <a:ext uri="{FF2B5EF4-FFF2-40B4-BE49-F238E27FC236}">
                <a16:creationId xmlns:a16="http://schemas.microsoft.com/office/drawing/2014/main" xmlns="" id="{40E6CF5D-D900-48C2-B84A-D64D8C9AE7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1" t="11622" r="34912" b="20677"/>
          <a:stretch/>
        </p:blipFill>
        <p:spPr>
          <a:xfrm>
            <a:off x="6079519" y="1305494"/>
            <a:ext cx="2293834" cy="29657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4027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92;p18"/>
          <p:cNvSpPr txBox="1"/>
          <p:nvPr/>
        </p:nvSpPr>
        <p:spPr>
          <a:xfrm>
            <a:off x="1317395" y="3646271"/>
            <a:ext cx="6509210" cy="37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4" tIns="31094" rIns="62204" bIns="31094" anchor="t" anchorCtr="0">
            <a:spAutoFit/>
          </a:bodyPr>
          <a:lstStyle/>
          <a:p>
            <a:pPr algn="just"/>
            <a:r>
              <a:rPr lang="pt-BR" sz="204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	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1C683E9-8614-4F1B-B327-646545E5B7AA}"/>
              </a:ext>
            </a:extLst>
          </p:cNvPr>
          <p:cNvSpPr/>
          <p:nvPr/>
        </p:nvSpPr>
        <p:spPr>
          <a:xfrm>
            <a:off x="934718" y="374982"/>
            <a:ext cx="7274780" cy="54567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75"/>
          </a:p>
        </p:txBody>
      </p:sp>
      <p:sp>
        <p:nvSpPr>
          <p:cNvPr id="4" name="Google Shape;391;p18"/>
          <p:cNvSpPr txBox="1"/>
          <p:nvPr/>
        </p:nvSpPr>
        <p:spPr>
          <a:xfrm>
            <a:off x="1603059" y="414602"/>
            <a:ext cx="5461053" cy="48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4" tIns="31094" rIns="62204" bIns="31094" anchor="t" anchorCtr="0">
            <a:spAutoFit/>
          </a:bodyPr>
          <a:lstStyle/>
          <a:p>
            <a:pPr algn="ctr"/>
            <a:r>
              <a:rPr lang="pt-BR" sz="2722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	</a:t>
            </a:r>
            <a:r>
              <a:rPr lang="pt-BR" sz="2449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PROTOCOLO DE OPERAÇÃO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CCFCDCEE-5A50-4004-B3BB-ADB3E0B29EFD}"/>
              </a:ext>
            </a:extLst>
          </p:cNvPr>
          <p:cNvSpPr/>
          <p:nvPr/>
        </p:nvSpPr>
        <p:spPr>
          <a:xfrm>
            <a:off x="1317395" y="1165101"/>
            <a:ext cx="61297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750" b="1" dirty="0">
                <a:highlight>
                  <a:srgbClr val="FFFF00"/>
                </a:highlight>
              </a:rPr>
              <a:t>Elementos de munição coletados</a:t>
            </a:r>
          </a:p>
          <a:p>
            <a:r>
              <a:rPr lang="pt-BR" sz="1750" b="1" dirty="0">
                <a:highlight>
                  <a:srgbClr val="FFFF00"/>
                </a:highlight>
              </a:rPr>
              <a:t>(Local / IML):</a:t>
            </a:r>
            <a:endParaRPr lang="en-GB" sz="1750" b="1" dirty="0">
              <a:highlight>
                <a:srgbClr val="FFFF00"/>
              </a:highlight>
            </a:endParaRPr>
          </a:p>
        </p:txBody>
      </p:sp>
      <p:pic>
        <p:nvPicPr>
          <p:cNvPr id="10" name="Imagem 9" descr="Uma imagem contendo animal, no interior, mesa, comida&#10;&#10;Descrição gerada automaticamente">
            <a:extLst>
              <a:ext uri="{FF2B5EF4-FFF2-40B4-BE49-F238E27FC236}">
                <a16:creationId xmlns:a16="http://schemas.microsoft.com/office/drawing/2014/main" xmlns="" id="{B1E0D5D3-43D2-4BE2-947F-EC7145D65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0" y="2114559"/>
            <a:ext cx="2509398" cy="86992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BBC4D9D-B01F-46A9-AABA-6CAF5BAF3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62" y="2440978"/>
            <a:ext cx="1564877" cy="14879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AA398C7-26B5-472F-89C8-F0C57D938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0" y="3184937"/>
            <a:ext cx="2509398" cy="113387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D42022F0-4236-4E9D-A8F5-CE32D6FA8215}"/>
              </a:ext>
            </a:extLst>
          </p:cNvPr>
          <p:cNvSpPr/>
          <p:nvPr/>
        </p:nvSpPr>
        <p:spPr>
          <a:xfrm>
            <a:off x="5450289" y="1210519"/>
            <a:ext cx="2699061" cy="337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77" b="1" dirty="0">
                <a:solidFill>
                  <a:srgbClr val="FFC000"/>
                </a:solidFill>
              </a:rPr>
              <a:t>Crimes: </a:t>
            </a:r>
          </a:p>
          <a:p>
            <a:r>
              <a:rPr lang="pt-BR" sz="2177" dirty="0">
                <a:solidFill>
                  <a:srgbClr val="FFC000"/>
                </a:solidFill>
              </a:rPr>
              <a:t>Homicídio</a:t>
            </a:r>
          </a:p>
          <a:p>
            <a:endParaRPr lang="pt-BR" sz="2177" dirty="0">
              <a:solidFill>
                <a:srgbClr val="FFC000"/>
              </a:solidFill>
            </a:endParaRPr>
          </a:p>
          <a:p>
            <a:r>
              <a:rPr lang="pt-BR" sz="2177" dirty="0">
                <a:solidFill>
                  <a:srgbClr val="FFC000"/>
                </a:solidFill>
              </a:rPr>
              <a:t>Novo Cangaço / </a:t>
            </a:r>
          </a:p>
          <a:p>
            <a:r>
              <a:rPr lang="pt-BR" sz="2177" dirty="0">
                <a:solidFill>
                  <a:srgbClr val="FFC000"/>
                </a:solidFill>
              </a:rPr>
              <a:t>Tomada de cidade / Instituições de valores</a:t>
            </a:r>
          </a:p>
          <a:p>
            <a:endParaRPr lang="pt-BR" sz="2177" dirty="0">
              <a:solidFill>
                <a:srgbClr val="FFC000"/>
              </a:solidFill>
            </a:endParaRPr>
          </a:p>
          <a:p>
            <a:r>
              <a:rPr lang="pt-BR" sz="2177" dirty="0">
                <a:solidFill>
                  <a:srgbClr val="FFC000"/>
                </a:solidFill>
              </a:rPr>
              <a:t>Tráfico de drogas</a:t>
            </a:r>
          </a:p>
          <a:p>
            <a:pPr defTabSz="727489">
              <a:defRPr/>
            </a:pPr>
            <a:endParaRPr lang="en-GB" sz="1750" b="1" dirty="0"/>
          </a:p>
        </p:txBody>
      </p:sp>
    </p:spTree>
    <p:extLst>
      <p:ext uri="{BB962C8B-B14F-4D97-AF65-F5344CB8AC3E}">
        <p14:creationId xmlns:p14="http://schemas.microsoft.com/office/powerpoint/2010/main" val="324763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8433" y="0"/>
            <a:ext cx="6449854" cy="994410"/>
          </a:xfrm>
        </p:spPr>
        <p:txBody>
          <a:bodyPr/>
          <a:lstStyle/>
          <a:p>
            <a:pPr algn="ctr"/>
            <a:r>
              <a:rPr lang="pt-BR" altLang="en-US" b="1" dirty="0"/>
              <a:t>Cenário atual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978" y="850017"/>
            <a:ext cx="8735854" cy="3557588"/>
          </a:xfrm>
        </p:spPr>
        <p:txBody>
          <a:bodyPr>
            <a:normAutofit/>
          </a:bodyPr>
          <a:lstStyle/>
          <a:p>
            <a:pPr algn="just"/>
            <a:r>
              <a:rPr lang="pt-BR" altLang="en-US" sz="3600" b="1" dirty="0">
                <a:solidFill>
                  <a:schemeClr val="bg1"/>
                </a:solidFill>
              </a:rPr>
              <a:t>Polícias Científicas integradas ao SINAB:</a:t>
            </a:r>
            <a:r>
              <a:rPr lang="pt-BR" altLang="en-US" sz="3600" dirty="0">
                <a:solidFill>
                  <a:schemeClr val="bg1"/>
                </a:solidFill>
              </a:rPr>
              <a:t> PF, </a:t>
            </a:r>
            <a:r>
              <a:rPr lang="pt-BR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BA, ES, GO,PA, PE, PF, PR e RS</a:t>
            </a:r>
            <a:r>
              <a:rPr lang="pt-BR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endParaRPr lang="pt-BR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pt-BR" altLang="en-US" sz="3600" dirty="0">
                <a:solidFill>
                  <a:schemeClr val="bg1"/>
                </a:solidFill>
              </a:rPr>
              <a:t>Todas Unidades da Federação que se adequarem receberão a doação de pelo menos um SIB.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74CC-40A3-460B-99CF-0CC59925A6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194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22"/>
          <p:cNvGrpSpPr/>
          <p:nvPr/>
        </p:nvGrpSpPr>
        <p:grpSpPr bwMode="auto">
          <a:xfrm>
            <a:off x="1895100" y="572561"/>
            <a:ext cx="4248314" cy="4245638"/>
            <a:chOff x="265" y="802"/>
            <a:chExt cx="3176" cy="3174"/>
          </a:xfrm>
        </p:grpSpPr>
        <p:sp>
          <p:nvSpPr>
            <p:cNvPr id="53" name="Freeform 23"/>
            <p:cNvSpPr/>
            <p:nvPr/>
          </p:nvSpPr>
          <p:spPr bwMode="auto">
            <a:xfrm>
              <a:off x="848" y="1883"/>
              <a:ext cx="567" cy="471"/>
            </a:xfrm>
            <a:custGeom>
              <a:avLst/>
              <a:gdLst/>
              <a:ahLst/>
              <a:cxnLst>
                <a:cxn ang="0">
                  <a:pos x="2645" y="2550"/>
                </a:cxn>
                <a:cxn ang="0">
                  <a:pos x="2684" y="2454"/>
                </a:cxn>
                <a:cxn ang="0">
                  <a:pos x="2779" y="2418"/>
                </a:cxn>
                <a:cxn ang="0">
                  <a:pos x="2858" y="2231"/>
                </a:cxn>
                <a:cxn ang="0">
                  <a:pos x="2956" y="2159"/>
                </a:cxn>
                <a:cxn ang="0">
                  <a:pos x="3027" y="2003"/>
                </a:cxn>
                <a:cxn ang="0">
                  <a:pos x="3015" y="1836"/>
                </a:cxn>
                <a:cxn ang="0">
                  <a:pos x="2944" y="1716"/>
                </a:cxn>
                <a:cxn ang="0">
                  <a:pos x="2921" y="1608"/>
                </a:cxn>
                <a:cxn ang="0">
                  <a:pos x="3015" y="1536"/>
                </a:cxn>
                <a:cxn ang="0">
                  <a:pos x="2988" y="1417"/>
                </a:cxn>
                <a:cxn ang="0">
                  <a:pos x="2858" y="1405"/>
                </a:cxn>
                <a:cxn ang="0">
                  <a:pos x="2775" y="1341"/>
                </a:cxn>
                <a:cxn ang="0">
                  <a:pos x="2539" y="1345"/>
                </a:cxn>
                <a:cxn ang="0">
                  <a:pos x="2318" y="1341"/>
                </a:cxn>
                <a:cxn ang="0">
                  <a:pos x="2291" y="962"/>
                </a:cxn>
                <a:cxn ang="0">
                  <a:pos x="2342" y="854"/>
                </a:cxn>
                <a:cxn ang="0">
                  <a:pos x="2271" y="591"/>
                </a:cxn>
                <a:cxn ang="0">
                  <a:pos x="2314" y="479"/>
                </a:cxn>
                <a:cxn ang="0">
                  <a:pos x="2318" y="360"/>
                </a:cxn>
                <a:cxn ang="0">
                  <a:pos x="2198" y="334"/>
                </a:cxn>
                <a:cxn ang="0">
                  <a:pos x="2102" y="394"/>
                </a:cxn>
                <a:cxn ang="0">
                  <a:pos x="1949" y="204"/>
                </a:cxn>
                <a:cxn ang="0">
                  <a:pos x="1824" y="114"/>
                </a:cxn>
                <a:cxn ang="0">
                  <a:pos x="1725" y="0"/>
                </a:cxn>
                <a:cxn ang="0">
                  <a:pos x="1484" y="16"/>
                </a:cxn>
                <a:cxn ang="0">
                  <a:pos x="1241" y="180"/>
                </a:cxn>
                <a:cxn ang="0">
                  <a:pos x="1244" y="297"/>
                </a:cxn>
                <a:cxn ang="0">
                  <a:pos x="1185" y="411"/>
                </a:cxn>
                <a:cxn ang="0">
                  <a:pos x="990" y="459"/>
                </a:cxn>
                <a:cxn ang="0">
                  <a:pos x="855" y="468"/>
                </a:cxn>
                <a:cxn ang="0">
                  <a:pos x="771" y="563"/>
                </a:cxn>
                <a:cxn ang="0">
                  <a:pos x="676" y="591"/>
                </a:cxn>
                <a:cxn ang="0">
                  <a:pos x="428" y="627"/>
                </a:cxn>
                <a:cxn ang="0">
                  <a:pos x="158" y="625"/>
                </a:cxn>
                <a:cxn ang="0">
                  <a:pos x="110" y="741"/>
                </a:cxn>
                <a:cxn ang="0">
                  <a:pos x="0" y="807"/>
                </a:cxn>
                <a:cxn ang="0">
                  <a:pos x="62" y="886"/>
                </a:cxn>
                <a:cxn ang="0">
                  <a:pos x="153" y="825"/>
                </a:cxn>
                <a:cxn ang="0">
                  <a:pos x="300" y="817"/>
                </a:cxn>
                <a:cxn ang="0">
                  <a:pos x="452" y="783"/>
                </a:cxn>
                <a:cxn ang="0">
                  <a:pos x="542" y="825"/>
                </a:cxn>
                <a:cxn ang="0">
                  <a:pos x="603" y="783"/>
                </a:cxn>
                <a:cxn ang="0">
                  <a:pos x="674" y="828"/>
                </a:cxn>
                <a:cxn ang="0">
                  <a:pos x="660" y="1018"/>
                </a:cxn>
                <a:cxn ang="0">
                  <a:pos x="593" y="1161"/>
                </a:cxn>
                <a:cxn ang="0">
                  <a:pos x="676" y="1345"/>
                </a:cxn>
                <a:cxn ang="0">
                  <a:pos x="629" y="1465"/>
                </a:cxn>
                <a:cxn ang="0">
                  <a:pos x="688" y="1596"/>
                </a:cxn>
                <a:cxn ang="0">
                  <a:pos x="708" y="1680"/>
                </a:cxn>
                <a:cxn ang="0">
                  <a:pos x="838" y="1788"/>
                </a:cxn>
                <a:cxn ang="0">
                  <a:pos x="991" y="1896"/>
                </a:cxn>
                <a:cxn ang="0">
                  <a:pos x="1038" y="1975"/>
                </a:cxn>
                <a:cxn ang="0">
                  <a:pos x="1216" y="2015"/>
                </a:cxn>
                <a:cxn ang="0">
                  <a:pos x="1373" y="1999"/>
                </a:cxn>
                <a:cxn ang="0">
                  <a:pos x="1539" y="2131"/>
                </a:cxn>
                <a:cxn ang="0">
                  <a:pos x="1605" y="2071"/>
                </a:cxn>
                <a:cxn ang="0">
                  <a:pos x="1735" y="2243"/>
                </a:cxn>
                <a:cxn ang="0">
                  <a:pos x="1999" y="2279"/>
                </a:cxn>
                <a:cxn ang="0">
                  <a:pos x="2090" y="2398"/>
                </a:cxn>
                <a:cxn ang="0">
                  <a:pos x="2184" y="2458"/>
                </a:cxn>
                <a:cxn ang="0">
                  <a:pos x="2460" y="2466"/>
                </a:cxn>
                <a:cxn ang="0">
                  <a:pos x="2645" y="2550"/>
                </a:cxn>
              </a:cxnLst>
              <a:rect l="0" t="0" r="r" b="b"/>
              <a:pathLst>
                <a:path w="3027" h="2550">
                  <a:moveTo>
                    <a:pt x="2645" y="2550"/>
                  </a:moveTo>
                  <a:lnTo>
                    <a:pt x="2684" y="2454"/>
                  </a:lnTo>
                  <a:lnTo>
                    <a:pt x="2779" y="2418"/>
                  </a:lnTo>
                  <a:lnTo>
                    <a:pt x="2858" y="2231"/>
                  </a:lnTo>
                  <a:lnTo>
                    <a:pt x="2956" y="2159"/>
                  </a:lnTo>
                  <a:lnTo>
                    <a:pt x="3027" y="2003"/>
                  </a:lnTo>
                  <a:lnTo>
                    <a:pt x="3015" y="1836"/>
                  </a:lnTo>
                  <a:lnTo>
                    <a:pt x="2944" y="1716"/>
                  </a:lnTo>
                  <a:lnTo>
                    <a:pt x="2921" y="1608"/>
                  </a:lnTo>
                  <a:lnTo>
                    <a:pt x="3015" y="1536"/>
                  </a:lnTo>
                  <a:lnTo>
                    <a:pt x="2988" y="1417"/>
                  </a:lnTo>
                  <a:lnTo>
                    <a:pt x="2858" y="1405"/>
                  </a:lnTo>
                  <a:lnTo>
                    <a:pt x="2775" y="1341"/>
                  </a:lnTo>
                  <a:lnTo>
                    <a:pt x="2539" y="1345"/>
                  </a:lnTo>
                  <a:lnTo>
                    <a:pt x="2318" y="1341"/>
                  </a:lnTo>
                  <a:lnTo>
                    <a:pt x="2291" y="962"/>
                  </a:lnTo>
                  <a:lnTo>
                    <a:pt x="2342" y="854"/>
                  </a:lnTo>
                  <a:lnTo>
                    <a:pt x="2271" y="591"/>
                  </a:lnTo>
                  <a:lnTo>
                    <a:pt x="2314" y="479"/>
                  </a:lnTo>
                  <a:lnTo>
                    <a:pt x="2318" y="360"/>
                  </a:lnTo>
                  <a:lnTo>
                    <a:pt x="2198" y="334"/>
                  </a:lnTo>
                  <a:lnTo>
                    <a:pt x="2102" y="394"/>
                  </a:lnTo>
                  <a:lnTo>
                    <a:pt x="1949" y="204"/>
                  </a:lnTo>
                  <a:lnTo>
                    <a:pt x="1824" y="114"/>
                  </a:lnTo>
                  <a:lnTo>
                    <a:pt x="1725" y="0"/>
                  </a:lnTo>
                  <a:lnTo>
                    <a:pt x="1484" y="16"/>
                  </a:lnTo>
                  <a:lnTo>
                    <a:pt x="1241" y="180"/>
                  </a:lnTo>
                  <a:lnTo>
                    <a:pt x="1244" y="297"/>
                  </a:lnTo>
                  <a:lnTo>
                    <a:pt x="1185" y="411"/>
                  </a:lnTo>
                  <a:lnTo>
                    <a:pt x="990" y="459"/>
                  </a:lnTo>
                  <a:lnTo>
                    <a:pt x="855" y="468"/>
                  </a:lnTo>
                  <a:lnTo>
                    <a:pt x="771" y="563"/>
                  </a:lnTo>
                  <a:lnTo>
                    <a:pt x="676" y="591"/>
                  </a:lnTo>
                  <a:lnTo>
                    <a:pt x="428" y="627"/>
                  </a:lnTo>
                  <a:lnTo>
                    <a:pt x="158" y="625"/>
                  </a:lnTo>
                  <a:lnTo>
                    <a:pt x="110" y="741"/>
                  </a:lnTo>
                  <a:lnTo>
                    <a:pt x="0" y="807"/>
                  </a:lnTo>
                  <a:lnTo>
                    <a:pt x="62" y="886"/>
                  </a:lnTo>
                  <a:lnTo>
                    <a:pt x="153" y="825"/>
                  </a:lnTo>
                  <a:lnTo>
                    <a:pt x="300" y="817"/>
                  </a:lnTo>
                  <a:lnTo>
                    <a:pt x="452" y="783"/>
                  </a:lnTo>
                  <a:lnTo>
                    <a:pt x="542" y="825"/>
                  </a:lnTo>
                  <a:lnTo>
                    <a:pt x="603" y="783"/>
                  </a:lnTo>
                  <a:lnTo>
                    <a:pt x="674" y="828"/>
                  </a:lnTo>
                  <a:lnTo>
                    <a:pt x="660" y="1018"/>
                  </a:lnTo>
                  <a:lnTo>
                    <a:pt x="593" y="1161"/>
                  </a:lnTo>
                  <a:lnTo>
                    <a:pt x="676" y="1345"/>
                  </a:lnTo>
                  <a:lnTo>
                    <a:pt x="629" y="1465"/>
                  </a:lnTo>
                  <a:lnTo>
                    <a:pt x="688" y="1596"/>
                  </a:lnTo>
                  <a:lnTo>
                    <a:pt x="708" y="1680"/>
                  </a:lnTo>
                  <a:lnTo>
                    <a:pt x="838" y="1788"/>
                  </a:lnTo>
                  <a:lnTo>
                    <a:pt x="991" y="1896"/>
                  </a:lnTo>
                  <a:lnTo>
                    <a:pt x="1038" y="1975"/>
                  </a:lnTo>
                  <a:lnTo>
                    <a:pt x="1216" y="2015"/>
                  </a:lnTo>
                  <a:lnTo>
                    <a:pt x="1373" y="1999"/>
                  </a:lnTo>
                  <a:lnTo>
                    <a:pt x="1539" y="2131"/>
                  </a:lnTo>
                  <a:lnTo>
                    <a:pt x="1605" y="2071"/>
                  </a:lnTo>
                  <a:lnTo>
                    <a:pt x="1735" y="2243"/>
                  </a:lnTo>
                  <a:lnTo>
                    <a:pt x="1999" y="2279"/>
                  </a:lnTo>
                  <a:lnTo>
                    <a:pt x="2090" y="2398"/>
                  </a:lnTo>
                  <a:lnTo>
                    <a:pt x="2184" y="2458"/>
                  </a:lnTo>
                  <a:lnTo>
                    <a:pt x="2460" y="2466"/>
                  </a:lnTo>
                  <a:lnTo>
                    <a:pt x="2645" y="25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24"/>
            <p:cNvSpPr/>
            <p:nvPr/>
          </p:nvSpPr>
          <p:spPr bwMode="auto">
            <a:xfrm>
              <a:off x="265" y="1819"/>
              <a:ext cx="594" cy="325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226"/>
                </a:cxn>
                <a:cxn ang="0">
                  <a:pos x="94" y="341"/>
                </a:cxn>
                <a:cxn ang="0">
                  <a:pos x="261" y="695"/>
                </a:cxn>
                <a:cxn ang="0">
                  <a:pos x="562" y="1078"/>
                </a:cxn>
                <a:cxn ang="0">
                  <a:pos x="445" y="1236"/>
                </a:cxn>
                <a:cxn ang="0">
                  <a:pos x="652" y="1266"/>
                </a:cxn>
                <a:cxn ang="0">
                  <a:pos x="828" y="1316"/>
                </a:cxn>
                <a:cxn ang="0">
                  <a:pos x="947" y="1415"/>
                </a:cxn>
                <a:cxn ang="0">
                  <a:pos x="1060" y="1585"/>
                </a:cxn>
                <a:cxn ang="0">
                  <a:pos x="1508" y="1565"/>
                </a:cxn>
                <a:cxn ang="0">
                  <a:pos x="1828" y="1284"/>
                </a:cxn>
                <a:cxn ang="0">
                  <a:pos x="1887" y="1435"/>
                </a:cxn>
                <a:cxn ang="0">
                  <a:pos x="1813" y="1570"/>
                </a:cxn>
                <a:cxn ang="0">
                  <a:pos x="1847" y="2049"/>
                </a:cxn>
                <a:cxn ang="0">
                  <a:pos x="2004" y="2164"/>
                </a:cxn>
                <a:cxn ang="0">
                  <a:pos x="2187" y="2089"/>
                </a:cxn>
                <a:cxn ang="0">
                  <a:pos x="2420" y="2085"/>
                </a:cxn>
                <a:cxn ang="0">
                  <a:pos x="2674" y="2094"/>
                </a:cxn>
                <a:cxn ang="0">
                  <a:pos x="2880" y="2199"/>
                </a:cxn>
                <a:cxn ang="0">
                  <a:pos x="3052" y="2164"/>
                </a:cxn>
                <a:cxn ang="0">
                  <a:pos x="3279" y="1939"/>
                </a:cxn>
                <a:cxn ang="0">
                  <a:pos x="3451" y="1944"/>
                </a:cxn>
                <a:cxn ang="0">
                  <a:pos x="3775" y="1705"/>
                </a:cxn>
                <a:cxn ang="0">
                  <a:pos x="3967" y="1540"/>
                </a:cxn>
                <a:cxn ang="0">
                  <a:pos x="3893" y="1435"/>
                </a:cxn>
                <a:cxn ang="0">
                  <a:pos x="3627" y="1346"/>
                </a:cxn>
                <a:cxn ang="0">
                  <a:pos x="2801" y="956"/>
                </a:cxn>
                <a:cxn ang="0">
                  <a:pos x="2299" y="718"/>
                </a:cxn>
                <a:cxn ang="0">
                  <a:pos x="2063" y="538"/>
                </a:cxn>
                <a:cxn ang="0">
                  <a:pos x="1611" y="448"/>
                </a:cxn>
                <a:cxn ang="0">
                  <a:pos x="1006" y="269"/>
                </a:cxn>
                <a:cxn ang="0">
                  <a:pos x="868" y="254"/>
                </a:cxn>
                <a:cxn ang="0">
                  <a:pos x="101" y="0"/>
                </a:cxn>
              </a:cxnLst>
              <a:rect l="0" t="0" r="r" b="b"/>
              <a:pathLst>
                <a:path w="3967" h="2199">
                  <a:moveTo>
                    <a:pt x="101" y="0"/>
                  </a:moveTo>
                  <a:lnTo>
                    <a:pt x="0" y="226"/>
                  </a:lnTo>
                  <a:lnTo>
                    <a:pt x="94" y="341"/>
                  </a:lnTo>
                  <a:lnTo>
                    <a:pt x="261" y="695"/>
                  </a:lnTo>
                  <a:lnTo>
                    <a:pt x="562" y="1078"/>
                  </a:lnTo>
                  <a:lnTo>
                    <a:pt x="445" y="1236"/>
                  </a:lnTo>
                  <a:lnTo>
                    <a:pt x="652" y="1266"/>
                  </a:lnTo>
                  <a:lnTo>
                    <a:pt x="828" y="1316"/>
                  </a:lnTo>
                  <a:lnTo>
                    <a:pt x="947" y="1415"/>
                  </a:lnTo>
                  <a:lnTo>
                    <a:pt x="1060" y="1585"/>
                  </a:lnTo>
                  <a:lnTo>
                    <a:pt x="1508" y="1565"/>
                  </a:lnTo>
                  <a:lnTo>
                    <a:pt x="1828" y="1284"/>
                  </a:lnTo>
                  <a:lnTo>
                    <a:pt x="1887" y="1435"/>
                  </a:lnTo>
                  <a:lnTo>
                    <a:pt x="1813" y="1570"/>
                  </a:lnTo>
                  <a:lnTo>
                    <a:pt x="1847" y="2049"/>
                  </a:lnTo>
                  <a:lnTo>
                    <a:pt x="2004" y="2164"/>
                  </a:lnTo>
                  <a:lnTo>
                    <a:pt x="2187" y="2089"/>
                  </a:lnTo>
                  <a:lnTo>
                    <a:pt x="2420" y="2085"/>
                  </a:lnTo>
                  <a:lnTo>
                    <a:pt x="2674" y="2094"/>
                  </a:lnTo>
                  <a:lnTo>
                    <a:pt x="2880" y="2199"/>
                  </a:lnTo>
                  <a:lnTo>
                    <a:pt x="3052" y="2164"/>
                  </a:lnTo>
                  <a:lnTo>
                    <a:pt x="3279" y="1939"/>
                  </a:lnTo>
                  <a:lnTo>
                    <a:pt x="3451" y="1944"/>
                  </a:lnTo>
                  <a:lnTo>
                    <a:pt x="3775" y="1705"/>
                  </a:lnTo>
                  <a:lnTo>
                    <a:pt x="3967" y="1540"/>
                  </a:lnTo>
                  <a:lnTo>
                    <a:pt x="3893" y="1435"/>
                  </a:lnTo>
                  <a:lnTo>
                    <a:pt x="3627" y="1346"/>
                  </a:lnTo>
                  <a:lnTo>
                    <a:pt x="2801" y="956"/>
                  </a:lnTo>
                  <a:lnTo>
                    <a:pt x="2299" y="718"/>
                  </a:lnTo>
                  <a:lnTo>
                    <a:pt x="2063" y="538"/>
                  </a:lnTo>
                  <a:lnTo>
                    <a:pt x="1611" y="448"/>
                  </a:lnTo>
                  <a:lnTo>
                    <a:pt x="1006" y="269"/>
                  </a:lnTo>
                  <a:lnTo>
                    <a:pt x="868" y="25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Freeform 25"/>
            <p:cNvSpPr/>
            <p:nvPr/>
          </p:nvSpPr>
          <p:spPr bwMode="auto">
            <a:xfrm>
              <a:off x="280" y="1053"/>
              <a:ext cx="1429" cy="979"/>
            </a:xfrm>
            <a:custGeom>
              <a:avLst/>
              <a:gdLst/>
              <a:ahLst/>
              <a:cxnLst>
                <a:cxn ang="0">
                  <a:pos x="2374" y="189"/>
                </a:cxn>
                <a:cxn ang="0">
                  <a:pos x="1961" y="208"/>
                </a:cxn>
                <a:cxn ang="0">
                  <a:pos x="1713" y="304"/>
                </a:cxn>
                <a:cxn ang="0">
                  <a:pos x="1799" y="512"/>
                </a:cxn>
                <a:cxn ang="0">
                  <a:pos x="2008" y="572"/>
                </a:cxn>
                <a:cxn ang="0">
                  <a:pos x="1941" y="691"/>
                </a:cxn>
                <a:cxn ang="0">
                  <a:pos x="1729" y="715"/>
                </a:cxn>
                <a:cxn ang="0">
                  <a:pos x="1599" y="927"/>
                </a:cxn>
                <a:cxn ang="0">
                  <a:pos x="1811" y="1206"/>
                </a:cxn>
                <a:cxn ang="0">
                  <a:pos x="1902" y="1453"/>
                </a:cxn>
                <a:cxn ang="0">
                  <a:pos x="1878" y="1693"/>
                </a:cxn>
                <a:cxn ang="0">
                  <a:pos x="1559" y="2918"/>
                </a:cxn>
                <a:cxn ang="0">
                  <a:pos x="1288" y="2822"/>
                </a:cxn>
                <a:cxn ang="0">
                  <a:pos x="1087" y="2938"/>
                </a:cxn>
                <a:cxn ang="0">
                  <a:pos x="366" y="3281"/>
                </a:cxn>
                <a:cxn ang="0">
                  <a:pos x="240" y="3612"/>
                </a:cxn>
                <a:cxn ang="0">
                  <a:pos x="276" y="3852"/>
                </a:cxn>
                <a:cxn ang="0">
                  <a:pos x="12" y="4039"/>
                </a:cxn>
                <a:cxn ang="0">
                  <a:pos x="619" y="4356"/>
                </a:cxn>
                <a:cxn ang="0">
                  <a:pos x="1215" y="4512"/>
                </a:cxn>
                <a:cxn ang="0">
                  <a:pos x="1764" y="4729"/>
                </a:cxn>
                <a:cxn ang="0">
                  <a:pos x="3036" y="5300"/>
                </a:cxn>
                <a:cxn ang="0">
                  <a:pos x="3193" y="5120"/>
                </a:cxn>
                <a:cxn ang="0">
                  <a:pos x="3708" y="5085"/>
                </a:cxn>
                <a:cxn ang="0">
                  <a:pos x="3890" y="4961"/>
                </a:cxn>
                <a:cxn ang="0">
                  <a:pos x="4221" y="4905"/>
                </a:cxn>
                <a:cxn ang="0">
                  <a:pos x="4280" y="4674"/>
                </a:cxn>
                <a:cxn ang="0">
                  <a:pos x="4761" y="4494"/>
                </a:cxn>
                <a:cxn ang="0">
                  <a:pos x="4989" y="4701"/>
                </a:cxn>
                <a:cxn ang="0">
                  <a:pos x="5233" y="4829"/>
                </a:cxn>
                <a:cxn ang="0">
                  <a:pos x="6674" y="4853"/>
                </a:cxn>
                <a:cxn ang="0">
                  <a:pos x="6796" y="4123"/>
                </a:cxn>
                <a:cxn ang="0">
                  <a:pos x="7635" y="2040"/>
                </a:cxn>
                <a:cxn ang="0">
                  <a:pos x="7099" y="1661"/>
                </a:cxn>
                <a:cxn ang="0">
                  <a:pos x="6621" y="1291"/>
                </a:cxn>
                <a:cxn ang="0">
                  <a:pos x="6548" y="951"/>
                </a:cxn>
                <a:cxn ang="0">
                  <a:pos x="6300" y="871"/>
                </a:cxn>
                <a:cxn ang="0">
                  <a:pos x="5970" y="955"/>
                </a:cxn>
                <a:cxn ang="0">
                  <a:pos x="5895" y="1240"/>
                </a:cxn>
                <a:cxn ang="0">
                  <a:pos x="5745" y="1327"/>
                </a:cxn>
                <a:cxn ang="0">
                  <a:pos x="5473" y="1190"/>
                </a:cxn>
                <a:cxn ang="0">
                  <a:pos x="5341" y="1467"/>
                </a:cxn>
                <a:cxn ang="0">
                  <a:pos x="5208" y="1576"/>
                </a:cxn>
                <a:cxn ang="0">
                  <a:pos x="4954" y="1338"/>
                </a:cxn>
                <a:cxn ang="0">
                  <a:pos x="5013" y="1137"/>
                </a:cxn>
                <a:cxn ang="0">
                  <a:pos x="4953" y="577"/>
                </a:cxn>
                <a:cxn ang="0">
                  <a:pos x="4822" y="258"/>
                </a:cxn>
                <a:cxn ang="0">
                  <a:pos x="4678" y="69"/>
                </a:cxn>
                <a:cxn ang="0">
                  <a:pos x="4381" y="78"/>
                </a:cxn>
                <a:cxn ang="0">
                  <a:pos x="4246" y="237"/>
                </a:cxn>
                <a:cxn ang="0">
                  <a:pos x="4040" y="352"/>
                </a:cxn>
                <a:cxn ang="0">
                  <a:pos x="3607" y="687"/>
                </a:cxn>
                <a:cxn ang="0">
                  <a:pos x="3497" y="536"/>
                </a:cxn>
                <a:cxn ang="0">
                  <a:pos x="3012" y="416"/>
                </a:cxn>
                <a:cxn ang="0">
                  <a:pos x="2922" y="256"/>
                </a:cxn>
                <a:cxn ang="0">
                  <a:pos x="2804" y="9"/>
                </a:cxn>
                <a:cxn ang="0">
                  <a:pos x="2551" y="208"/>
                </a:cxn>
              </a:cxnLst>
              <a:rect l="0" t="0" r="r" b="b"/>
              <a:pathLst>
                <a:path w="7635" h="5300">
                  <a:moveTo>
                    <a:pt x="2422" y="79"/>
                  </a:moveTo>
                  <a:lnTo>
                    <a:pt x="2374" y="189"/>
                  </a:lnTo>
                  <a:lnTo>
                    <a:pt x="2143" y="225"/>
                  </a:lnTo>
                  <a:lnTo>
                    <a:pt x="1961" y="208"/>
                  </a:lnTo>
                  <a:lnTo>
                    <a:pt x="1744" y="210"/>
                  </a:lnTo>
                  <a:lnTo>
                    <a:pt x="1713" y="304"/>
                  </a:lnTo>
                  <a:lnTo>
                    <a:pt x="1717" y="464"/>
                  </a:lnTo>
                  <a:lnTo>
                    <a:pt x="1799" y="512"/>
                  </a:lnTo>
                  <a:lnTo>
                    <a:pt x="1961" y="508"/>
                  </a:lnTo>
                  <a:lnTo>
                    <a:pt x="2008" y="572"/>
                  </a:lnTo>
                  <a:lnTo>
                    <a:pt x="2024" y="651"/>
                  </a:lnTo>
                  <a:lnTo>
                    <a:pt x="1941" y="691"/>
                  </a:lnTo>
                  <a:lnTo>
                    <a:pt x="1859" y="663"/>
                  </a:lnTo>
                  <a:lnTo>
                    <a:pt x="1729" y="715"/>
                  </a:lnTo>
                  <a:lnTo>
                    <a:pt x="1610" y="735"/>
                  </a:lnTo>
                  <a:lnTo>
                    <a:pt x="1599" y="927"/>
                  </a:lnTo>
                  <a:lnTo>
                    <a:pt x="1618" y="1106"/>
                  </a:lnTo>
                  <a:lnTo>
                    <a:pt x="1811" y="1206"/>
                  </a:lnTo>
                  <a:lnTo>
                    <a:pt x="1819" y="1338"/>
                  </a:lnTo>
                  <a:lnTo>
                    <a:pt x="1902" y="1453"/>
                  </a:lnTo>
                  <a:lnTo>
                    <a:pt x="1914" y="1561"/>
                  </a:lnTo>
                  <a:lnTo>
                    <a:pt x="1878" y="1693"/>
                  </a:lnTo>
                  <a:lnTo>
                    <a:pt x="1666" y="2842"/>
                  </a:lnTo>
                  <a:lnTo>
                    <a:pt x="1559" y="2918"/>
                  </a:lnTo>
                  <a:lnTo>
                    <a:pt x="1500" y="2810"/>
                  </a:lnTo>
                  <a:lnTo>
                    <a:pt x="1288" y="2822"/>
                  </a:lnTo>
                  <a:lnTo>
                    <a:pt x="1217" y="2902"/>
                  </a:lnTo>
                  <a:lnTo>
                    <a:pt x="1087" y="2938"/>
                  </a:lnTo>
                  <a:lnTo>
                    <a:pt x="803" y="2974"/>
                  </a:lnTo>
                  <a:lnTo>
                    <a:pt x="366" y="3281"/>
                  </a:lnTo>
                  <a:lnTo>
                    <a:pt x="347" y="3480"/>
                  </a:lnTo>
                  <a:lnTo>
                    <a:pt x="240" y="3612"/>
                  </a:lnTo>
                  <a:lnTo>
                    <a:pt x="236" y="3732"/>
                  </a:lnTo>
                  <a:lnTo>
                    <a:pt x="276" y="3852"/>
                  </a:lnTo>
                  <a:lnTo>
                    <a:pt x="122" y="3931"/>
                  </a:lnTo>
                  <a:lnTo>
                    <a:pt x="12" y="4039"/>
                  </a:lnTo>
                  <a:lnTo>
                    <a:pt x="0" y="4151"/>
                  </a:lnTo>
                  <a:lnTo>
                    <a:pt x="619" y="4356"/>
                  </a:lnTo>
                  <a:lnTo>
                    <a:pt x="732" y="4369"/>
                  </a:lnTo>
                  <a:lnTo>
                    <a:pt x="1215" y="4512"/>
                  </a:lnTo>
                  <a:lnTo>
                    <a:pt x="1573" y="4584"/>
                  </a:lnTo>
                  <a:lnTo>
                    <a:pt x="1764" y="4729"/>
                  </a:lnTo>
                  <a:lnTo>
                    <a:pt x="2839" y="5236"/>
                  </a:lnTo>
                  <a:lnTo>
                    <a:pt x="3036" y="5300"/>
                  </a:lnTo>
                  <a:lnTo>
                    <a:pt x="3146" y="5236"/>
                  </a:lnTo>
                  <a:lnTo>
                    <a:pt x="3193" y="5120"/>
                  </a:lnTo>
                  <a:lnTo>
                    <a:pt x="3477" y="5120"/>
                  </a:lnTo>
                  <a:lnTo>
                    <a:pt x="3708" y="5085"/>
                  </a:lnTo>
                  <a:lnTo>
                    <a:pt x="3810" y="5058"/>
                  </a:lnTo>
                  <a:lnTo>
                    <a:pt x="3890" y="4961"/>
                  </a:lnTo>
                  <a:lnTo>
                    <a:pt x="4020" y="4953"/>
                  </a:lnTo>
                  <a:lnTo>
                    <a:pt x="4221" y="4905"/>
                  </a:lnTo>
                  <a:lnTo>
                    <a:pt x="4280" y="4793"/>
                  </a:lnTo>
                  <a:lnTo>
                    <a:pt x="4280" y="4674"/>
                  </a:lnTo>
                  <a:lnTo>
                    <a:pt x="4524" y="4510"/>
                  </a:lnTo>
                  <a:lnTo>
                    <a:pt x="4761" y="4494"/>
                  </a:lnTo>
                  <a:lnTo>
                    <a:pt x="4867" y="4614"/>
                  </a:lnTo>
                  <a:lnTo>
                    <a:pt x="4989" y="4701"/>
                  </a:lnTo>
                  <a:lnTo>
                    <a:pt x="5139" y="4889"/>
                  </a:lnTo>
                  <a:lnTo>
                    <a:pt x="5233" y="4829"/>
                  </a:lnTo>
                  <a:lnTo>
                    <a:pt x="5363" y="4857"/>
                  </a:lnTo>
                  <a:lnTo>
                    <a:pt x="6674" y="4853"/>
                  </a:lnTo>
                  <a:lnTo>
                    <a:pt x="6808" y="4235"/>
                  </a:lnTo>
                  <a:lnTo>
                    <a:pt x="6796" y="4123"/>
                  </a:lnTo>
                  <a:lnTo>
                    <a:pt x="6698" y="4015"/>
                  </a:lnTo>
                  <a:lnTo>
                    <a:pt x="7635" y="2040"/>
                  </a:lnTo>
                  <a:lnTo>
                    <a:pt x="7348" y="1777"/>
                  </a:lnTo>
                  <a:lnTo>
                    <a:pt x="7099" y="1661"/>
                  </a:lnTo>
                  <a:lnTo>
                    <a:pt x="6863" y="1541"/>
                  </a:lnTo>
                  <a:lnTo>
                    <a:pt x="6621" y="1291"/>
                  </a:lnTo>
                  <a:lnTo>
                    <a:pt x="6521" y="1046"/>
                  </a:lnTo>
                  <a:lnTo>
                    <a:pt x="6548" y="951"/>
                  </a:lnTo>
                  <a:lnTo>
                    <a:pt x="6531" y="853"/>
                  </a:lnTo>
                  <a:lnTo>
                    <a:pt x="6300" y="871"/>
                  </a:lnTo>
                  <a:lnTo>
                    <a:pt x="6085" y="859"/>
                  </a:lnTo>
                  <a:lnTo>
                    <a:pt x="5970" y="955"/>
                  </a:lnTo>
                  <a:lnTo>
                    <a:pt x="5908" y="1093"/>
                  </a:lnTo>
                  <a:lnTo>
                    <a:pt x="5895" y="1240"/>
                  </a:lnTo>
                  <a:lnTo>
                    <a:pt x="5839" y="1334"/>
                  </a:lnTo>
                  <a:lnTo>
                    <a:pt x="5745" y="1327"/>
                  </a:lnTo>
                  <a:lnTo>
                    <a:pt x="5601" y="1194"/>
                  </a:lnTo>
                  <a:lnTo>
                    <a:pt x="5473" y="1190"/>
                  </a:lnTo>
                  <a:lnTo>
                    <a:pt x="5352" y="1332"/>
                  </a:lnTo>
                  <a:lnTo>
                    <a:pt x="5341" y="1467"/>
                  </a:lnTo>
                  <a:lnTo>
                    <a:pt x="5329" y="1585"/>
                  </a:lnTo>
                  <a:lnTo>
                    <a:pt x="5208" y="1576"/>
                  </a:lnTo>
                  <a:lnTo>
                    <a:pt x="5131" y="1447"/>
                  </a:lnTo>
                  <a:lnTo>
                    <a:pt x="4954" y="1338"/>
                  </a:lnTo>
                  <a:lnTo>
                    <a:pt x="5025" y="1237"/>
                  </a:lnTo>
                  <a:lnTo>
                    <a:pt x="5013" y="1137"/>
                  </a:lnTo>
                  <a:lnTo>
                    <a:pt x="4920" y="999"/>
                  </a:lnTo>
                  <a:lnTo>
                    <a:pt x="4953" y="577"/>
                  </a:lnTo>
                  <a:lnTo>
                    <a:pt x="4914" y="416"/>
                  </a:lnTo>
                  <a:lnTo>
                    <a:pt x="4822" y="258"/>
                  </a:lnTo>
                  <a:lnTo>
                    <a:pt x="4834" y="129"/>
                  </a:lnTo>
                  <a:lnTo>
                    <a:pt x="4678" y="69"/>
                  </a:lnTo>
                  <a:lnTo>
                    <a:pt x="4560" y="0"/>
                  </a:lnTo>
                  <a:lnTo>
                    <a:pt x="4381" y="78"/>
                  </a:lnTo>
                  <a:lnTo>
                    <a:pt x="4290" y="91"/>
                  </a:lnTo>
                  <a:lnTo>
                    <a:pt x="4246" y="237"/>
                  </a:lnTo>
                  <a:lnTo>
                    <a:pt x="4134" y="340"/>
                  </a:lnTo>
                  <a:lnTo>
                    <a:pt x="4040" y="352"/>
                  </a:lnTo>
                  <a:lnTo>
                    <a:pt x="3890" y="424"/>
                  </a:lnTo>
                  <a:lnTo>
                    <a:pt x="3607" y="687"/>
                  </a:lnTo>
                  <a:lnTo>
                    <a:pt x="3579" y="568"/>
                  </a:lnTo>
                  <a:lnTo>
                    <a:pt x="3497" y="536"/>
                  </a:lnTo>
                  <a:lnTo>
                    <a:pt x="3272" y="643"/>
                  </a:lnTo>
                  <a:lnTo>
                    <a:pt x="3012" y="416"/>
                  </a:lnTo>
                  <a:lnTo>
                    <a:pt x="2898" y="416"/>
                  </a:lnTo>
                  <a:lnTo>
                    <a:pt x="2922" y="256"/>
                  </a:lnTo>
                  <a:lnTo>
                    <a:pt x="2847" y="177"/>
                  </a:lnTo>
                  <a:lnTo>
                    <a:pt x="2804" y="9"/>
                  </a:lnTo>
                  <a:lnTo>
                    <a:pt x="2647" y="91"/>
                  </a:lnTo>
                  <a:lnTo>
                    <a:pt x="2551" y="208"/>
                  </a:lnTo>
                  <a:lnTo>
                    <a:pt x="2422" y="7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26"/>
            <p:cNvSpPr/>
            <p:nvPr/>
          </p:nvSpPr>
          <p:spPr bwMode="auto">
            <a:xfrm>
              <a:off x="1274" y="1817"/>
              <a:ext cx="928" cy="895"/>
            </a:xfrm>
            <a:custGeom>
              <a:avLst/>
              <a:gdLst/>
              <a:ahLst/>
              <a:cxnLst>
                <a:cxn ang="0">
                  <a:pos x="492" y="2993"/>
                </a:cxn>
                <a:cxn ang="0">
                  <a:pos x="551" y="3304"/>
                </a:cxn>
                <a:cxn ang="0">
                  <a:pos x="440" y="3532"/>
                </a:cxn>
                <a:cxn ang="0">
                  <a:pos x="578" y="3998"/>
                </a:cxn>
                <a:cxn ang="0">
                  <a:pos x="1319" y="4223"/>
                </a:cxn>
                <a:cxn ang="0">
                  <a:pos x="1453" y="4569"/>
                </a:cxn>
                <a:cxn ang="0">
                  <a:pos x="1626" y="4700"/>
                </a:cxn>
                <a:cxn ang="0">
                  <a:pos x="1880" y="4700"/>
                </a:cxn>
                <a:cxn ang="0">
                  <a:pos x="2126" y="4523"/>
                </a:cxn>
                <a:cxn ang="0">
                  <a:pos x="2410" y="4477"/>
                </a:cxn>
                <a:cxn ang="0">
                  <a:pos x="2693" y="4700"/>
                </a:cxn>
                <a:cxn ang="0">
                  <a:pos x="2961" y="4597"/>
                </a:cxn>
                <a:cxn ang="0">
                  <a:pos x="3177" y="4617"/>
                </a:cxn>
                <a:cxn ang="0">
                  <a:pos x="3320" y="4561"/>
                </a:cxn>
                <a:cxn ang="0">
                  <a:pos x="3209" y="4760"/>
                </a:cxn>
                <a:cxn ang="0">
                  <a:pos x="3425" y="4832"/>
                </a:cxn>
                <a:cxn ang="0">
                  <a:pos x="3544" y="4641"/>
                </a:cxn>
                <a:cxn ang="0">
                  <a:pos x="3610" y="4429"/>
                </a:cxn>
                <a:cxn ang="0">
                  <a:pos x="3752" y="4245"/>
                </a:cxn>
                <a:cxn ang="0">
                  <a:pos x="3953" y="3862"/>
                </a:cxn>
                <a:cxn ang="0">
                  <a:pos x="4213" y="3695"/>
                </a:cxn>
                <a:cxn ang="0">
                  <a:pos x="4453" y="3483"/>
                </a:cxn>
                <a:cxn ang="0">
                  <a:pos x="4544" y="3184"/>
                </a:cxn>
                <a:cxn ang="0">
                  <a:pos x="4626" y="2969"/>
                </a:cxn>
                <a:cxn ang="0">
                  <a:pos x="4796" y="2574"/>
                </a:cxn>
                <a:cxn ang="0">
                  <a:pos x="4744" y="2346"/>
                </a:cxn>
                <a:cxn ang="0">
                  <a:pos x="4851" y="1415"/>
                </a:cxn>
                <a:cxn ang="0">
                  <a:pos x="2725" y="1073"/>
                </a:cxn>
                <a:cxn ang="0">
                  <a:pos x="1937" y="834"/>
                </a:cxn>
                <a:cxn ang="0">
                  <a:pos x="1732" y="491"/>
                </a:cxn>
                <a:cxn ang="0">
                  <a:pos x="1496" y="0"/>
                </a:cxn>
                <a:cxn ang="0">
                  <a:pos x="1370" y="714"/>
                </a:cxn>
                <a:cxn ang="0">
                  <a:pos x="42" y="833"/>
                </a:cxn>
                <a:cxn ang="0">
                  <a:pos x="71" y="1211"/>
                </a:cxn>
                <a:cxn ang="0">
                  <a:pos x="47" y="1696"/>
                </a:cxn>
                <a:cxn ang="0">
                  <a:pos x="506" y="1697"/>
                </a:cxn>
                <a:cxn ang="0">
                  <a:pos x="719" y="1774"/>
                </a:cxn>
                <a:cxn ang="0">
                  <a:pos x="651" y="1964"/>
                </a:cxn>
                <a:cxn ang="0">
                  <a:pos x="744" y="2192"/>
                </a:cxn>
                <a:cxn ang="0">
                  <a:pos x="684" y="2516"/>
                </a:cxn>
                <a:cxn ang="0">
                  <a:pos x="508" y="2773"/>
                </a:cxn>
                <a:cxn ang="0">
                  <a:pos x="375" y="2906"/>
                </a:cxn>
              </a:cxnLst>
              <a:rect l="0" t="0" r="r" b="b"/>
              <a:pathLst>
                <a:path w="4961" h="4846">
                  <a:moveTo>
                    <a:pt x="375" y="2906"/>
                  </a:moveTo>
                  <a:lnTo>
                    <a:pt x="492" y="2993"/>
                  </a:lnTo>
                  <a:lnTo>
                    <a:pt x="473" y="3110"/>
                  </a:lnTo>
                  <a:lnTo>
                    <a:pt x="551" y="3304"/>
                  </a:lnTo>
                  <a:lnTo>
                    <a:pt x="563" y="3514"/>
                  </a:lnTo>
                  <a:lnTo>
                    <a:pt x="440" y="3532"/>
                  </a:lnTo>
                  <a:lnTo>
                    <a:pt x="552" y="3677"/>
                  </a:lnTo>
                  <a:lnTo>
                    <a:pt x="578" y="3998"/>
                  </a:lnTo>
                  <a:lnTo>
                    <a:pt x="1401" y="4058"/>
                  </a:lnTo>
                  <a:lnTo>
                    <a:pt x="1319" y="4223"/>
                  </a:lnTo>
                  <a:lnTo>
                    <a:pt x="1343" y="4453"/>
                  </a:lnTo>
                  <a:lnTo>
                    <a:pt x="1453" y="4569"/>
                  </a:lnTo>
                  <a:lnTo>
                    <a:pt x="1581" y="4580"/>
                  </a:lnTo>
                  <a:lnTo>
                    <a:pt x="1626" y="4700"/>
                  </a:lnTo>
                  <a:lnTo>
                    <a:pt x="1739" y="4741"/>
                  </a:lnTo>
                  <a:lnTo>
                    <a:pt x="1880" y="4700"/>
                  </a:lnTo>
                  <a:lnTo>
                    <a:pt x="2007" y="4525"/>
                  </a:lnTo>
                  <a:lnTo>
                    <a:pt x="2126" y="4523"/>
                  </a:lnTo>
                  <a:lnTo>
                    <a:pt x="2256" y="4461"/>
                  </a:lnTo>
                  <a:lnTo>
                    <a:pt x="2410" y="4477"/>
                  </a:lnTo>
                  <a:lnTo>
                    <a:pt x="2516" y="4549"/>
                  </a:lnTo>
                  <a:lnTo>
                    <a:pt x="2693" y="4700"/>
                  </a:lnTo>
                  <a:lnTo>
                    <a:pt x="2843" y="4644"/>
                  </a:lnTo>
                  <a:lnTo>
                    <a:pt x="2961" y="4597"/>
                  </a:lnTo>
                  <a:lnTo>
                    <a:pt x="3067" y="4644"/>
                  </a:lnTo>
                  <a:lnTo>
                    <a:pt x="3177" y="4617"/>
                  </a:lnTo>
                  <a:lnTo>
                    <a:pt x="3284" y="4497"/>
                  </a:lnTo>
                  <a:lnTo>
                    <a:pt x="3320" y="4561"/>
                  </a:lnTo>
                  <a:lnTo>
                    <a:pt x="3293" y="4649"/>
                  </a:lnTo>
                  <a:lnTo>
                    <a:pt x="3209" y="4760"/>
                  </a:lnTo>
                  <a:lnTo>
                    <a:pt x="3272" y="4846"/>
                  </a:lnTo>
                  <a:lnTo>
                    <a:pt x="3425" y="4832"/>
                  </a:lnTo>
                  <a:lnTo>
                    <a:pt x="3553" y="4791"/>
                  </a:lnTo>
                  <a:lnTo>
                    <a:pt x="3544" y="4641"/>
                  </a:lnTo>
                  <a:lnTo>
                    <a:pt x="3551" y="4513"/>
                  </a:lnTo>
                  <a:lnTo>
                    <a:pt x="3610" y="4429"/>
                  </a:lnTo>
                  <a:lnTo>
                    <a:pt x="3614" y="4305"/>
                  </a:lnTo>
                  <a:lnTo>
                    <a:pt x="3752" y="4245"/>
                  </a:lnTo>
                  <a:lnTo>
                    <a:pt x="3823" y="4106"/>
                  </a:lnTo>
                  <a:lnTo>
                    <a:pt x="3953" y="3862"/>
                  </a:lnTo>
                  <a:lnTo>
                    <a:pt x="4099" y="3827"/>
                  </a:lnTo>
                  <a:lnTo>
                    <a:pt x="4213" y="3695"/>
                  </a:lnTo>
                  <a:lnTo>
                    <a:pt x="4288" y="3527"/>
                  </a:lnTo>
                  <a:lnTo>
                    <a:pt x="4453" y="3483"/>
                  </a:lnTo>
                  <a:lnTo>
                    <a:pt x="4536" y="3336"/>
                  </a:lnTo>
                  <a:lnTo>
                    <a:pt x="4544" y="3184"/>
                  </a:lnTo>
                  <a:lnTo>
                    <a:pt x="4618" y="3084"/>
                  </a:lnTo>
                  <a:lnTo>
                    <a:pt x="4626" y="2969"/>
                  </a:lnTo>
                  <a:lnTo>
                    <a:pt x="4725" y="2713"/>
                  </a:lnTo>
                  <a:lnTo>
                    <a:pt x="4796" y="2574"/>
                  </a:lnTo>
                  <a:lnTo>
                    <a:pt x="4701" y="2490"/>
                  </a:lnTo>
                  <a:lnTo>
                    <a:pt x="4744" y="2346"/>
                  </a:lnTo>
                  <a:lnTo>
                    <a:pt x="4709" y="1923"/>
                  </a:lnTo>
                  <a:lnTo>
                    <a:pt x="4851" y="1415"/>
                  </a:lnTo>
                  <a:lnTo>
                    <a:pt x="4961" y="1221"/>
                  </a:lnTo>
                  <a:lnTo>
                    <a:pt x="2725" y="1073"/>
                  </a:lnTo>
                  <a:lnTo>
                    <a:pt x="2126" y="1006"/>
                  </a:lnTo>
                  <a:lnTo>
                    <a:pt x="1937" y="834"/>
                  </a:lnTo>
                  <a:lnTo>
                    <a:pt x="1724" y="654"/>
                  </a:lnTo>
                  <a:lnTo>
                    <a:pt x="1732" y="491"/>
                  </a:lnTo>
                  <a:lnTo>
                    <a:pt x="1650" y="247"/>
                  </a:lnTo>
                  <a:lnTo>
                    <a:pt x="1496" y="0"/>
                  </a:lnTo>
                  <a:lnTo>
                    <a:pt x="1496" y="92"/>
                  </a:lnTo>
                  <a:lnTo>
                    <a:pt x="1370" y="714"/>
                  </a:lnTo>
                  <a:lnTo>
                    <a:pt x="45" y="718"/>
                  </a:lnTo>
                  <a:lnTo>
                    <a:pt x="42" y="833"/>
                  </a:lnTo>
                  <a:lnTo>
                    <a:pt x="0" y="947"/>
                  </a:lnTo>
                  <a:lnTo>
                    <a:pt x="71" y="1211"/>
                  </a:lnTo>
                  <a:lnTo>
                    <a:pt x="20" y="1317"/>
                  </a:lnTo>
                  <a:lnTo>
                    <a:pt x="47" y="1696"/>
                  </a:lnTo>
                  <a:lnTo>
                    <a:pt x="272" y="1699"/>
                  </a:lnTo>
                  <a:lnTo>
                    <a:pt x="506" y="1697"/>
                  </a:lnTo>
                  <a:lnTo>
                    <a:pt x="585" y="1759"/>
                  </a:lnTo>
                  <a:lnTo>
                    <a:pt x="719" y="1774"/>
                  </a:lnTo>
                  <a:lnTo>
                    <a:pt x="743" y="1891"/>
                  </a:lnTo>
                  <a:lnTo>
                    <a:pt x="651" y="1964"/>
                  </a:lnTo>
                  <a:lnTo>
                    <a:pt x="672" y="2072"/>
                  </a:lnTo>
                  <a:lnTo>
                    <a:pt x="744" y="2192"/>
                  </a:lnTo>
                  <a:lnTo>
                    <a:pt x="756" y="2359"/>
                  </a:lnTo>
                  <a:lnTo>
                    <a:pt x="684" y="2516"/>
                  </a:lnTo>
                  <a:lnTo>
                    <a:pt x="587" y="2584"/>
                  </a:lnTo>
                  <a:lnTo>
                    <a:pt x="508" y="2773"/>
                  </a:lnTo>
                  <a:lnTo>
                    <a:pt x="410" y="2812"/>
                  </a:lnTo>
                  <a:lnTo>
                    <a:pt x="375" y="2906"/>
                  </a:lnTo>
                  <a:close/>
                </a:path>
              </a:pathLst>
            </a:custGeom>
            <a:solidFill>
              <a:srgbClr val="73BC44"/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27"/>
            <p:cNvSpPr/>
            <p:nvPr/>
          </p:nvSpPr>
          <p:spPr bwMode="auto">
            <a:xfrm>
              <a:off x="1493" y="1016"/>
              <a:ext cx="1056" cy="1027"/>
            </a:xfrm>
            <a:custGeom>
              <a:avLst/>
              <a:gdLst/>
              <a:ahLst/>
              <a:cxnLst>
                <a:cxn ang="0">
                  <a:pos x="0" y="883"/>
                </a:cxn>
                <a:cxn ang="0">
                  <a:pos x="147" y="793"/>
                </a:cxn>
                <a:cxn ang="0">
                  <a:pos x="364" y="584"/>
                </a:cxn>
                <a:cxn ang="0">
                  <a:pos x="615" y="539"/>
                </a:cxn>
                <a:cxn ang="0">
                  <a:pos x="911" y="379"/>
                </a:cxn>
                <a:cxn ang="0">
                  <a:pos x="1176" y="419"/>
                </a:cxn>
                <a:cxn ang="0">
                  <a:pos x="1654" y="449"/>
                </a:cxn>
                <a:cxn ang="0">
                  <a:pos x="1595" y="200"/>
                </a:cxn>
                <a:cxn ang="0">
                  <a:pos x="1816" y="125"/>
                </a:cxn>
                <a:cxn ang="0">
                  <a:pos x="2166" y="0"/>
                </a:cxn>
                <a:cxn ang="0">
                  <a:pos x="2334" y="464"/>
                </a:cxn>
                <a:cxn ang="0">
                  <a:pos x="2672" y="544"/>
                </a:cxn>
                <a:cxn ang="0">
                  <a:pos x="3066" y="778"/>
                </a:cxn>
                <a:cxn ang="0">
                  <a:pos x="3233" y="1063"/>
                </a:cxn>
                <a:cxn ang="0">
                  <a:pos x="3288" y="1472"/>
                </a:cxn>
                <a:cxn ang="0">
                  <a:pos x="3598" y="1981"/>
                </a:cxn>
                <a:cxn ang="0">
                  <a:pos x="3885" y="2106"/>
                </a:cxn>
                <a:cxn ang="0">
                  <a:pos x="3980" y="2308"/>
                </a:cxn>
                <a:cxn ang="0">
                  <a:pos x="4400" y="1996"/>
                </a:cxn>
                <a:cxn ang="0">
                  <a:pos x="4483" y="2250"/>
                </a:cxn>
                <a:cxn ang="0">
                  <a:pos x="4691" y="2485"/>
                </a:cxn>
                <a:cxn ang="0">
                  <a:pos x="4897" y="2530"/>
                </a:cxn>
                <a:cxn ang="0">
                  <a:pos x="5311" y="2485"/>
                </a:cxn>
                <a:cxn ang="0">
                  <a:pos x="5267" y="2774"/>
                </a:cxn>
                <a:cxn ang="0">
                  <a:pos x="5827" y="2066"/>
                </a:cxn>
                <a:cxn ang="0">
                  <a:pos x="6108" y="1846"/>
                </a:cxn>
                <a:cxn ang="0">
                  <a:pos x="6616" y="1981"/>
                </a:cxn>
                <a:cxn ang="0">
                  <a:pos x="7053" y="2101"/>
                </a:cxn>
                <a:cxn ang="0">
                  <a:pos x="6713" y="3263"/>
                </a:cxn>
                <a:cxn ang="0">
                  <a:pos x="6329" y="3867"/>
                </a:cxn>
                <a:cxn ang="0">
                  <a:pos x="5758" y="4351"/>
                </a:cxn>
                <a:cxn ang="0">
                  <a:pos x="5792" y="4492"/>
                </a:cxn>
                <a:cxn ang="0">
                  <a:pos x="5827" y="4691"/>
                </a:cxn>
                <a:cxn ang="0">
                  <a:pos x="5729" y="4970"/>
                </a:cxn>
                <a:cxn ang="0">
                  <a:pos x="5299" y="5320"/>
                </a:cxn>
                <a:cxn ang="0">
                  <a:pos x="5227" y="5702"/>
                </a:cxn>
                <a:cxn ang="0">
                  <a:pos x="5117" y="6363"/>
                </a:cxn>
                <a:cxn ang="0">
                  <a:pos x="4823" y="6662"/>
                </a:cxn>
                <a:cxn ang="0">
                  <a:pos x="1949" y="6765"/>
                </a:cxn>
                <a:cxn ang="0">
                  <a:pos x="694" y="6231"/>
                </a:cxn>
                <a:cxn ang="0">
                  <a:pos x="600" y="5732"/>
                </a:cxn>
                <a:cxn ang="0">
                  <a:pos x="276" y="5259"/>
                </a:cxn>
                <a:cxn ang="0">
                  <a:pos x="1092" y="2475"/>
                </a:cxn>
                <a:cxn ang="0">
                  <a:pos x="177" y="1861"/>
                </a:cxn>
                <a:cxn ang="0">
                  <a:pos x="89" y="1437"/>
                </a:cxn>
              </a:cxnLst>
              <a:rect l="0" t="0" r="r" b="b"/>
              <a:pathLst>
                <a:path w="7053" h="6948">
                  <a:moveTo>
                    <a:pt x="69" y="1321"/>
                  </a:moveTo>
                  <a:lnTo>
                    <a:pt x="0" y="883"/>
                  </a:lnTo>
                  <a:lnTo>
                    <a:pt x="40" y="768"/>
                  </a:lnTo>
                  <a:lnTo>
                    <a:pt x="147" y="793"/>
                  </a:lnTo>
                  <a:lnTo>
                    <a:pt x="305" y="739"/>
                  </a:lnTo>
                  <a:lnTo>
                    <a:pt x="364" y="584"/>
                  </a:lnTo>
                  <a:lnTo>
                    <a:pt x="516" y="634"/>
                  </a:lnTo>
                  <a:lnTo>
                    <a:pt x="615" y="539"/>
                  </a:lnTo>
                  <a:lnTo>
                    <a:pt x="782" y="499"/>
                  </a:lnTo>
                  <a:lnTo>
                    <a:pt x="911" y="379"/>
                  </a:lnTo>
                  <a:lnTo>
                    <a:pt x="1034" y="359"/>
                  </a:lnTo>
                  <a:lnTo>
                    <a:pt x="1176" y="419"/>
                  </a:lnTo>
                  <a:lnTo>
                    <a:pt x="1314" y="374"/>
                  </a:lnTo>
                  <a:lnTo>
                    <a:pt x="1654" y="449"/>
                  </a:lnTo>
                  <a:lnTo>
                    <a:pt x="1699" y="319"/>
                  </a:lnTo>
                  <a:lnTo>
                    <a:pt x="1595" y="200"/>
                  </a:lnTo>
                  <a:lnTo>
                    <a:pt x="1679" y="80"/>
                  </a:lnTo>
                  <a:lnTo>
                    <a:pt x="1816" y="125"/>
                  </a:lnTo>
                  <a:lnTo>
                    <a:pt x="2022" y="105"/>
                  </a:lnTo>
                  <a:lnTo>
                    <a:pt x="2166" y="0"/>
                  </a:lnTo>
                  <a:lnTo>
                    <a:pt x="2334" y="95"/>
                  </a:lnTo>
                  <a:lnTo>
                    <a:pt x="2334" y="464"/>
                  </a:lnTo>
                  <a:lnTo>
                    <a:pt x="2496" y="479"/>
                  </a:lnTo>
                  <a:lnTo>
                    <a:pt x="2672" y="544"/>
                  </a:lnTo>
                  <a:lnTo>
                    <a:pt x="2835" y="674"/>
                  </a:lnTo>
                  <a:lnTo>
                    <a:pt x="3066" y="778"/>
                  </a:lnTo>
                  <a:lnTo>
                    <a:pt x="3071" y="978"/>
                  </a:lnTo>
                  <a:lnTo>
                    <a:pt x="3233" y="1063"/>
                  </a:lnTo>
                  <a:lnTo>
                    <a:pt x="3205" y="1242"/>
                  </a:lnTo>
                  <a:lnTo>
                    <a:pt x="3288" y="1472"/>
                  </a:lnTo>
                  <a:lnTo>
                    <a:pt x="3455" y="1607"/>
                  </a:lnTo>
                  <a:lnTo>
                    <a:pt x="3598" y="1981"/>
                  </a:lnTo>
                  <a:lnTo>
                    <a:pt x="3731" y="2131"/>
                  </a:lnTo>
                  <a:lnTo>
                    <a:pt x="3885" y="2106"/>
                  </a:lnTo>
                  <a:lnTo>
                    <a:pt x="3868" y="2250"/>
                  </a:lnTo>
                  <a:lnTo>
                    <a:pt x="3980" y="2308"/>
                  </a:lnTo>
                  <a:lnTo>
                    <a:pt x="4205" y="2162"/>
                  </a:lnTo>
                  <a:lnTo>
                    <a:pt x="4400" y="1996"/>
                  </a:lnTo>
                  <a:lnTo>
                    <a:pt x="4482" y="2057"/>
                  </a:lnTo>
                  <a:lnTo>
                    <a:pt x="4483" y="2250"/>
                  </a:lnTo>
                  <a:lnTo>
                    <a:pt x="4562" y="2470"/>
                  </a:lnTo>
                  <a:lnTo>
                    <a:pt x="4691" y="2485"/>
                  </a:lnTo>
                  <a:lnTo>
                    <a:pt x="4739" y="2560"/>
                  </a:lnTo>
                  <a:lnTo>
                    <a:pt x="4897" y="2530"/>
                  </a:lnTo>
                  <a:lnTo>
                    <a:pt x="5074" y="2530"/>
                  </a:lnTo>
                  <a:lnTo>
                    <a:pt x="5311" y="2485"/>
                  </a:lnTo>
                  <a:lnTo>
                    <a:pt x="5192" y="2754"/>
                  </a:lnTo>
                  <a:lnTo>
                    <a:pt x="5267" y="2774"/>
                  </a:lnTo>
                  <a:lnTo>
                    <a:pt x="5562" y="2370"/>
                  </a:lnTo>
                  <a:lnTo>
                    <a:pt x="5827" y="2066"/>
                  </a:lnTo>
                  <a:lnTo>
                    <a:pt x="5961" y="1916"/>
                  </a:lnTo>
                  <a:lnTo>
                    <a:pt x="6108" y="1846"/>
                  </a:lnTo>
                  <a:lnTo>
                    <a:pt x="6374" y="1856"/>
                  </a:lnTo>
                  <a:lnTo>
                    <a:pt x="6616" y="1981"/>
                  </a:lnTo>
                  <a:lnTo>
                    <a:pt x="6921" y="2026"/>
                  </a:lnTo>
                  <a:lnTo>
                    <a:pt x="7053" y="2101"/>
                  </a:lnTo>
                  <a:lnTo>
                    <a:pt x="6954" y="2620"/>
                  </a:lnTo>
                  <a:lnTo>
                    <a:pt x="6713" y="3263"/>
                  </a:lnTo>
                  <a:lnTo>
                    <a:pt x="6566" y="3433"/>
                  </a:lnTo>
                  <a:lnTo>
                    <a:pt x="6329" y="3867"/>
                  </a:lnTo>
                  <a:lnTo>
                    <a:pt x="6123" y="4032"/>
                  </a:lnTo>
                  <a:lnTo>
                    <a:pt x="5758" y="4351"/>
                  </a:lnTo>
                  <a:lnTo>
                    <a:pt x="5577" y="4461"/>
                  </a:lnTo>
                  <a:lnTo>
                    <a:pt x="5792" y="4492"/>
                  </a:lnTo>
                  <a:lnTo>
                    <a:pt x="5902" y="4612"/>
                  </a:lnTo>
                  <a:lnTo>
                    <a:pt x="5827" y="4691"/>
                  </a:lnTo>
                  <a:lnTo>
                    <a:pt x="5844" y="4820"/>
                  </a:lnTo>
                  <a:lnTo>
                    <a:pt x="5729" y="4970"/>
                  </a:lnTo>
                  <a:lnTo>
                    <a:pt x="5534" y="5222"/>
                  </a:lnTo>
                  <a:lnTo>
                    <a:pt x="5299" y="5320"/>
                  </a:lnTo>
                  <a:lnTo>
                    <a:pt x="5297" y="5497"/>
                  </a:lnTo>
                  <a:lnTo>
                    <a:pt x="5227" y="5702"/>
                  </a:lnTo>
                  <a:lnTo>
                    <a:pt x="5339" y="5908"/>
                  </a:lnTo>
                  <a:lnTo>
                    <a:pt x="5117" y="6363"/>
                  </a:lnTo>
                  <a:lnTo>
                    <a:pt x="4976" y="6467"/>
                  </a:lnTo>
                  <a:lnTo>
                    <a:pt x="4823" y="6662"/>
                  </a:lnTo>
                  <a:lnTo>
                    <a:pt x="4739" y="6948"/>
                  </a:lnTo>
                  <a:lnTo>
                    <a:pt x="1949" y="6765"/>
                  </a:lnTo>
                  <a:lnTo>
                    <a:pt x="1206" y="6682"/>
                  </a:lnTo>
                  <a:lnTo>
                    <a:pt x="694" y="6231"/>
                  </a:lnTo>
                  <a:lnTo>
                    <a:pt x="704" y="6048"/>
                  </a:lnTo>
                  <a:lnTo>
                    <a:pt x="600" y="5732"/>
                  </a:lnTo>
                  <a:lnTo>
                    <a:pt x="414" y="5434"/>
                  </a:lnTo>
                  <a:lnTo>
                    <a:pt x="276" y="5259"/>
                  </a:lnTo>
                  <a:lnTo>
                    <a:pt x="1447" y="2799"/>
                  </a:lnTo>
                  <a:lnTo>
                    <a:pt x="1092" y="2475"/>
                  </a:lnTo>
                  <a:lnTo>
                    <a:pt x="487" y="2186"/>
                  </a:lnTo>
                  <a:lnTo>
                    <a:pt x="177" y="1861"/>
                  </a:lnTo>
                  <a:lnTo>
                    <a:pt x="54" y="1557"/>
                  </a:lnTo>
                  <a:lnTo>
                    <a:pt x="89" y="1437"/>
                  </a:lnTo>
                  <a:lnTo>
                    <a:pt x="69" y="132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1842" y="872"/>
              <a:ext cx="400" cy="459"/>
            </a:xfrm>
            <a:custGeom>
              <a:avLst/>
              <a:gdLst/>
              <a:ahLst/>
              <a:cxnLst>
                <a:cxn ang="0">
                  <a:pos x="4" y="1069"/>
                </a:cxn>
                <a:cxn ang="0">
                  <a:pos x="134" y="1156"/>
                </a:cxn>
                <a:cxn ang="0">
                  <a:pos x="275" y="1247"/>
                </a:cxn>
                <a:cxn ang="0">
                  <a:pos x="526" y="1137"/>
                </a:cxn>
                <a:cxn ang="0">
                  <a:pos x="734" y="1167"/>
                </a:cxn>
                <a:cxn ang="0">
                  <a:pos x="881" y="1197"/>
                </a:cxn>
                <a:cxn ang="0">
                  <a:pos x="1014" y="1217"/>
                </a:cxn>
                <a:cxn ang="0">
                  <a:pos x="1211" y="1032"/>
                </a:cxn>
                <a:cxn ang="0">
                  <a:pos x="1206" y="942"/>
                </a:cxn>
                <a:cxn ang="0">
                  <a:pos x="1324" y="679"/>
                </a:cxn>
                <a:cxn ang="0">
                  <a:pos x="1698" y="110"/>
                </a:cxn>
                <a:cxn ang="0">
                  <a:pos x="1753" y="0"/>
                </a:cxn>
                <a:cxn ang="0">
                  <a:pos x="1915" y="95"/>
                </a:cxn>
                <a:cxn ang="0">
                  <a:pos x="1959" y="259"/>
                </a:cxn>
                <a:cxn ang="0">
                  <a:pos x="2023" y="289"/>
                </a:cxn>
                <a:cxn ang="0">
                  <a:pos x="2033" y="614"/>
                </a:cxn>
                <a:cxn ang="0">
                  <a:pos x="2165" y="1007"/>
                </a:cxn>
                <a:cxn ang="0">
                  <a:pos x="2259" y="1247"/>
                </a:cxn>
                <a:cxn ang="0">
                  <a:pos x="2388" y="1436"/>
                </a:cxn>
                <a:cxn ang="0">
                  <a:pos x="2550" y="1441"/>
                </a:cxn>
                <a:cxn ang="0">
                  <a:pos x="2668" y="1531"/>
                </a:cxn>
                <a:cxn ang="0">
                  <a:pos x="2673" y="1676"/>
                </a:cxn>
                <a:cxn ang="0">
                  <a:pos x="2584" y="1766"/>
                </a:cxn>
                <a:cxn ang="0">
                  <a:pos x="2658" y="1815"/>
                </a:cxn>
                <a:cxn ang="0">
                  <a:pos x="2452" y="1995"/>
                </a:cxn>
                <a:cxn ang="0">
                  <a:pos x="2254" y="2235"/>
                </a:cxn>
                <a:cxn ang="0">
                  <a:pos x="2087" y="2378"/>
                </a:cxn>
                <a:cxn ang="0">
                  <a:pos x="1920" y="2488"/>
                </a:cxn>
                <a:cxn ang="0">
                  <a:pos x="1817" y="2693"/>
                </a:cxn>
                <a:cxn ang="0">
                  <a:pos x="1770" y="2871"/>
                </a:cxn>
                <a:cxn ang="0">
                  <a:pos x="1553" y="3077"/>
                </a:cxn>
                <a:cxn ang="0">
                  <a:pos x="1403" y="3102"/>
                </a:cxn>
                <a:cxn ang="0">
                  <a:pos x="1268" y="2957"/>
                </a:cxn>
                <a:cxn ang="0">
                  <a:pos x="1123" y="2573"/>
                </a:cxn>
                <a:cxn ang="0">
                  <a:pos x="955" y="2443"/>
                </a:cxn>
                <a:cxn ang="0">
                  <a:pos x="871" y="2220"/>
                </a:cxn>
                <a:cxn ang="0">
                  <a:pos x="896" y="2035"/>
                </a:cxn>
                <a:cxn ang="0">
                  <a:pos x="739" y="1945"/>
                </a:cxn>
                <a:cxn ang="0">
                  <a:pos x="727" y="1742"/>
                </a:cxn>
                <a:cxn ang="0">
                  <a:pos x="502" y="1651"/>
                </a:cxn>
                <a:cxn ang="0">
                  <a:pos x="360" y="1529"/>
                </a:cxn>
                <a:cxn ang="0">
                  <a:pos x="169" y="1454"/>
                </a:cxn>
                <a:cxn ang="0">
                  <a:pos x="0" y="1436"/>
                </a:cxn>
                <a:cxn ang="0">
                  <a:pos x="4" y="1069"/>
                </a:cxn>
              </a:cxnLst>
              <a:rect l="0" t="0" r="r" b="b"/>
              <a:pathLst>
                <a:path w="2673" h="3102">
                  <a:moveTo>
                    <a:pt x="4" y="1069"/>
                  </a:moveTo>
                  <a:lnTo>
                    <a:pt x="134" y="1156"/>
                  </a:lnTo>
                  <a:lnTo>
                    <a:pt x="275" y="1247"/>
                  </a:lnTo>
                  <a:lnTo>
                    <a:pt x="526" y="1137"/>
                  </a:lnTo>
                  <a:lnTo>
                    <a:pt x="734" y="1167"/>
                  </a:lnTo>
                  <a:lnTo>
                    <a:pt x="881" y="1197"/>
                  </a:lnTo>
                  <a:lnTo>
                    <a:pt x="1014" y="1217"/>
                  </a:lnTo>
                  <a:lnTo>
                    <a:pt x="1211" y="1032"/>
                  </a:lnTo>
                  <a:lnTo>
                    <a:pt x="1206" y="942"/>
                  </a:lnTo>
                  <a:lnTo>
                    <a:pt x="1324" y="679"/>
                  </a:lnTo>
                  <a:lnTo>
                    <a:pt x="1698" y="110"/>
                  </a:lnTo>
                  <a:lnTo>
                    <a:pt x="1753" y="0"/>
                  </a:lnTo>
                  <a:lnTo>
                    <a:pt x="1915" y="95"/>
                  </a:lnTo>
                  <a:lnTo>
                    <a:pt x="1959" y="259"/>
                  </a:lnTo>
                  <a:lnTo>
                    <a:pt x="2023" y="289"/>
                  </a:lnTo>
                  <a:lnTo>
                    <a:pt x="2033" y="614"/>
                  </a:lnTo>
                  <a:lnTo>
                    <a:pt x="2165" y="1007"/>
                  </a:lnTo>
                  <a:lnTo>
                    <a:pt x="2259" y="1247"/>
                  </a:lnTo>
                  <a:lnTo>
                    <a:pt x="2388" y="1436"/>
                  </a:lnTo>
                  <a:lnTo>
                    <a:pt x="2550" y="1441"/>
                  </a:lnTo>
                  <a:lnTo>
                    <a:pt x="2668" y="1531"/>
                  </a:lnTo>
                  <a:lnTo>
                    <a:pt x="2673" y="1676"/>
                  </a:lnTo>
                  <a:lnTo>
                    <a:pt x="2584" y="1766"/>
                  </a:lnTo>
                  <a:lnTo>
                    <a:pt x="2658" y="1815"/>
                  </a:lnTo>
                  <a:lnTo>
                    <a:pt x="2452" y="1995"/>
                  </a:lnTo>
                  <a:lnTo>
                    <a:pt x="2254" y="2235"/>
                  </a:lnTo>
                  <a:lnTo>
                    <a:pt x="2087" y="2378"/>
                  </a:lnTo>
                  <a:lnTo>
                    <a:pt x="1920" y="2488"/>
                  </a:lnTo>
                  <a:lnTo>
                    <a:pt x="1817" y="2693"/>
                  </a:lnTo>
                  <a:lnTo>
                    <a:pt x="1770" y="2871"/>
                  </a:lnTo>
                  <a:lnTo>
                    <a:pt x="1553" y="3077"/>
                  </a:lnTo>
                  <a:lnTo>
                    <a:pt x="1403" y="3102"/>
                  </a:lnTo>
                  <a:lnTo>
                    <a:pt x="1268" y="2957"/>
                  </a:lnTo>
                  <a:lnTo>
                    <a:pt x="1123" y="2573"/>
                  </a:lnTo>
                  <a:lnTo>
                    <a:pt x="955" y="2443"/>
                  </a:lnTo>
                  <a:lnTo>
                    <a:pt x="871" y="2220"/>
                  </a:lnTo>
                  <a:lnTo>
                    <a:pt x="896" y="2035"/>
                  </a:lnTo>
                  <a:lnTo>
                    <a:pt x="739" y="1945"/>
                  </a:lnTo>
                  <a:lnTo>
                    <a:pt x="727" y="1742"/>
                  </a:lnTo>
                  <a:lnTo>
                    <a:pt x="502" y="1651"/>
                  </a:lnTo>
                  <a:lnTo>
                    <a:pt x="360" y="1529"/>
                  </a:lnTo>
                  <a:lnTo>
                    <a:pt x="169" y="1454"/>
                  </a:lnTo>
                  <a:lnTo>
                    <a:pt x="0" y="1436"/>
                  </a:lnTo>
                  <a:lnTo>
                    <a:pt x="4" y="106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2072" y="1236"/>
              <a:ext cx="289" cy="148"/>
            </a:xfrm>
            <a:custGeom>
              <a:avLst/>
              <a:gdLst/>
              <a:ahLst/>
              <a:cxnLst>
                <a:cxn ang="0">
                  <a:pos x="1931" y="105"/>
                </a:cxn>
                <a:cxn ang="0">
                  <a:pos x="1700" y="120"/>
                </a:cxn>
                <a:cxn ang="0">
                  <a:pos x="1271" y="135"/>
                </a:cxn>
                <a:cxn ang="0">
                  <a:pos x="1060" y="40"/>
                </a:cxn>
                <a:cxn ang="0">
                  <a:pos x="839" y="55"/>
                </a:cxn>
                <a:cxn ang="0">
                  <a:pos x="740" y="190"/>
                </a:cxn>
                <a:cxn ang="0">
                  <a:pos x="735" y="309"/>
                </a:cxn>
                <a:cxn ang="0">
                  <a:pos x="632" y="359"/>
                </a:cxn>
                <a:cxn ang="0">
                  <a:pos x="484" y="389"/>
                </a:cxn>
                <a:cxn ang="0">
                  <a:pos x="519" y="299"/>
                </a:cxn>
                <a:cxn ang="0">
                  <a:pos x="607" y="240"/>
                </a:cxn>
                <a:cxn ang="0">
                  <a:pos x="710" y="45"/>
                </a:cxn>
                <a:cxn ang="0">
                  <a:pos x="588" y="0"/>
                </a:cxn>
                <a:cxn ang="0">
                  <a:pos x="514" y="120"/>
                </a:cxn>
                <a:cxn ang="0">
                  <a:pos x="416" y="279"/>
                </a:cxn>
                <a:cxn ang="0">
                  <a:pos x="281" y="242"/>
                </a:cxn>
                <a:cxn ang="0">
                  <a:pos x="234" y="410"/>
                </a:cxn>
                <a:cxn ang="0">
                  <a:pos x="18" y="617"/>
                </a:cxn>
                <a:cxn ang="0">
                  <a:pos x="0" y="763"/>
                </a:cxn>
                <a:cxn ang="0">
                  <a:pos x="110" y="821"/>
                </a:cxn>
                <a:cxn ang="0">
                  <a:pos x="327" y="683"/>
                </a:cxn>
                <a:cxn ang="0">
                  <a:pos x="533" y="508"/>
                </a:cxn>
                <a:cxn ang="0">
                  <a:pos x="614" y="572"/>
                </a:cxn>
                <a:cxn ang="0">
                  <a:pos x="617" y="757"/>
                </a:cxn>
                <a:cxn ang="0">
                  <a:pos x="695" y="982"/>
                </a:cxn>
                <a:cxn ang="0">
                  <a:pos x="829" y="997"/>
                </a:cxn>
                <a:cxn ang="0">
                  <a:pos x="1060" y="927"/>
                </a:cxn>
                <a:cxn ang="0">
                  <a:pos x="1198" y="1002"/>
                </a:cxn>
                <a:cxn ang="0">
                  <a:pos x="1405" y="877"/>
                </a:cxn>
                <a:cxn ang="0">
                  <a:pos x="1670" y="807"/>
                </a:cxn>
                <a:cxn ang="0">
                  <a:pos x="1832" y="538"/>
                </a:cxn>
                <a:cxn ang="0">
                  <a:pos x="1916" y="444"/>
                </a:cxn>
                <a:cxn ang="0">
                  <a:pos x="1921" y="314"/>
                </a:cxn>
                <a:cxn ang="0">
                  <a:pos x="1931" y="105"/>
                </a:cxn>
              </a:cxnLst>
              <a:rect l="0" t="0" r="r" b="b"/>
              <a:pathLst>
                <a:path w="1931" h="1002">
                  <a:moveTo>
                    <a:pt x="1931" y="105"/>
                  </a:moveTo>
                  <a:lnTo>
                    <a:pt x="1700" y="120"/>
                  </a:lnTo>
                  <a:lnTo>
                    <a:pt x="1271" y="135"/>
                  </a:lnTo>
                  <a:lnTo>
                    <a:pt x="1060" y="40"/>
                  </a:lnTo>
                  <a:lnTo>
                    <a:pt x="839" y="55"/>
                  </a:lnTo>
                  <a:lnTo>
                    <a:pt x="740" y="190"/>
                  </a:lnTo>
                  <a:lnTo>
                    <a:pt x="735" y="309"/>
                  </a:lnTo>
                  <a:lnTo>
                    <a:pt x="632" y="359"/>
                  </a:lnTo>
                  <a:lnTo>
                    <a:pt x="484" y="389"/>
                  </a:lnTo>
                  <a:lnTo>
                    <a:pt x="519" y="299"/>
                  </a:lnTo>
                  <a:lnTo>
                    <a:pt x="607" y="240"/>
                  </a:lnTo>
                  <a:lnTo>
                    <a:pt x="710" y="45"/>
                  </a:lnTo>
                  <a:lnTo>
                    <a:pt x="588" y="0"/>
                  </a:lnTo>
                  <a:lnTo>
                    <a:pt x="514" y="120"/>
                  </a:lnTo>
                  <a:lnTo>
                    <a:pt x="416" y="279"/>
                  </a:lnTo>
                  <a:lnTo>
                    <a:pt x="281" y="242"/>
                  </a:lnTo>
                  <a:lnTo>
                    <a:pt x="234" y="410"/>
                  </a:lnTo>
                  <a:lnTo>
                    <a:pt x="18" y="617"/>
                  </a:lnTo>
                  <a:lnTo>
                    <a:pt x="0" y="763"/>
                  </a:lnTo>
                  <a:lnTo>
                    <a:pt x="110" y="821"/>
                  </a:lnTo>
                  <a:lnTo>
                    <a:pt x="327" y="683"/>
                  </a:lnTo>
                  <a:lnTo>
                    <a:pt x="533" y="508"/>
                  </a:lnTo>
                  <a:lnTo>
                    <a:pt x="614" y="572"/>
                  </a:lnTo>
                  <a:lnTo>
                    <a:pt x="617" y="757"/>
                  </a:lnTo>
                  <a:lnTo>
                    <a:pt x="695" y="982"/>
                  </a:lnTo>
                  <a:lnTo>
                    <a:pt x="829" y="997"/>
                  </a:lnTo>
                  <a:lnTo>
                    <a:pt x="1060" y="927"/>
                  </a:lnTo>
                  <a:lnTo>
                    <a:pt x="1198" y="1002"/>
                  </a:lnTo>
                  <a:lnTo>
                    <a:pt x="1405" y="877"/>
                  </a:lnTo>
                  <a:lnTo>
                    <a:pt x="1670" y="807"/>
                  </a:lnTo>
                  <a:lnTo>
                    <a:pt x="1832" y="538"/>
                  </a:lnTo>
                  <a:lnTo>
                    <a:pt x="1916" y="444"/>
                  </a:lnTo>
                  <a:lnTo>
                    <a:pt x="1921" y="314"/>
                  </a:lnTo>
                  <a:lnTo>
                    <a:pt x="1931" y="105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30"/>
            <p:cNvSpPr/>
            <p:nvPr/>
          </p:nvSpPr>
          <p:spPr bwMode="auto">
            <a:xfrm>
              <a:off x="1532" y="2641"/>
              <a:ext cx="572" cy="558"/>
            </a:xfrm>
            <a:custGeom>
              <a:avLst/>
              <a:gdLst/>
              <a:ahLst/>
              <a:cxnLst>
                <a:cxn ang="0">
                  <a:pos x="303" y="298"/>
                </a:cxn>
                <a:cxn ang="0">
                  <a:pos x="409" y="543"/>
                </a:cxn>
                <a:cxn ang="0">
                  <a:pos x="305" y="721"/>
                </a:cxn>
                <a:cxn ang="0">
                  <a:pos x="216" y="1078"/>
                </a:cxn>
                <a:cxn ang="0">
                  <a:pos x="0" y="1411"/>
                </a:cxn>
                <a:cxn ang="0">
                  <a:pos x="56" y="1748"/>
                </a:cxn>
                <a:cxn ang="0">
                  <a:pos x="171" y="1998"/>
                </a:cxn>
                <a:cxn ang="0">
                  <a:pos x="191" y="2218"/>
                </a:cxn>
                <a:cxn ang="0">
                  <a:pos x="119" y="2425"/>
                </a:cxn>
                <a:cxn ang="0">
                  <a:pos x="74" y="2678"/>
                </a:cxn>
                <a:cxn ang="0">
                  <a:pos x="261" y="2723"/>
                </a:cxn>
                <a:cxn ang="0">
                  <a:pos x="399" y="2698"/>
                </a:cxn>
                <a:cxn ang="0">
                  <a:pos x="709" y="2798"/>
                </a:cxn>
                <a:cxn ang="0">
                  <a:pos x="856" y="2698"/>
                </a:cxn>
                <a:cxn ang="0">
                  <a:pos x="955" y="2753"/>
                </a:cxn>
                <a:cxn ang="0">
                  <a:pos x="1181" y="2783"/>
                </a:cxn>
                <a:cxn ang="0">
                  <a:pos x="1283" y="3035"/>
                </a:cxn>
                <a:cxn ang="0">
                  <a:pos x="1255" y="3156"/>
                </a:cxn>
                <a:cxn ang="0">
                  <a:pos x="1310" y="3381"/>
                </a:cxn>
                <a:cxn ang="0">
                  <a:pos x="1338" y="3665"/>
                </a:cxn>
                <a:cxn ang="0">
                  <a:pos x="1412" y="3725"/>
                </a:cxn>
                <a:cxn ang="0">
                  <a:pos x="1625" y="3685"/>
                </a:cxn>
                <a:cxn ang="0">
                  <a:pos x="1801" y="3680"/>
                </a:cxn>
                <a:cxn ang="0">
                  <a:pos x="1905" y="3775"/>
                </a:cxn>
                <a:cxn ang="0">
                  <a:pos x="2067" y="3655"/>
                </a:cxn>
                <a:cxn ang="0">
                  <a:pos x="2126" y="3456"/>
                </a:cxn>
                <a:cxn ang="0">
                  <a:pos x="2224" y="3356"/>
                </a:cxn>
                <a:cxn ang="0">
                  <a:pos x="2347" y="3116"/>
                </a:cxn>
                <a:cxn ang="0">
                  <a:pos x="2688" y="2935"/>
                </a:cxn>
                <a:cxn ang="0">
                  <a:pos x="2968" y="2723"/>
                </a:cxn>
                <a:cxn ang="0">
                  <a:pos x="3199" y="2384"/>
                </a:cxn>
                <a:cxn ang="0">
                  <a:pos x="3469" y="1890"/>
                </a:cxn>
                <a:cxn ang="0">
                  <a:pos x="3780" y="1568"/>
                </a:cxn>
                <a:cxn ang="0">
                  <a:pos x="3750" y="1426"/>
                </a:cxn>
                <a:cxn ang="0">
                  <a:pos x="3819" y="1261"/>
                </a:cxn>
                <a:cxn ang="0">
                  <a:pos x="3325" y="1025"/>
                </a:cxn>
                <a:cxn ang="0">
                  <a:pos x="3130" y="858"/>
                </a:cxn>
                <a:cxn ang="0">
                  <a:pos x="2875" y="870"/>
                </a:cxn>
                <a:cxn ang="0">
                  <a:pos x="2818" y="793"/>
                </a:cxn>
                <a:cxn ang="0">
                  <a:pos x="2878" y="665"/>
                </a:cxn>
                <a:cxn ang="0">
                  <a:pos x="2778" y="610"/>
                </a:cxn>
                <a:cxn ang="0">
                  <a:pos x="2713" y="413"/>
                </a:cxn>
                <a:cxn ang="0">
                  <a:pos x="2551" y="465"/>
                </a:cxn>
                <a:cxn ang="0">
                  <a:pos x="2358" y="480"/>
                </a:cxn>
                <a:cxn ang="0">
                  <a:pos x="2283" y="375"/>
                </a:cxn>
                <a:cxn ang="0">
                  <a:pos x="2386" y="238"/>
                </a:cxn>
                <a:cxn ang="0">
                  <a:pos x="2422" y="129"/>
                </a:cxn>
                <a:cxn ang="0">
                  <a:pos x="2376" y="45"/>
                </a:cxn>
                <a:cxn ang="0">
                  <a:pos x="2243" y="194"/>
                </a:cxn>
                <a:cxn ang="0">
                  <a:pos x="2107" y="230"/>
                </a:cxn>
                <a:cxn ang="0">
                  <a:pos x="1977" y="170"/>
                </a:cxn>
                <a:cxn ang="0">
                  <a:pos x="1638" y="299"/>
                </a:cxn>
                <a:cxn ang="0">
                  <a:pos x="1430" y="119"/>
                </a:cxn>
                <a:cxn ang="0">
                  <a:pos x="1286" y="20"/>
                </a:cxn>
                <a:cxn ang="0">
                  <a:pos x="1087" y="0"/>
                </a:cxn>
                <a:cxn ang="0">
                  <a:pos x="933" y="75"/>
                </a:cxn>
                <a:cxn ang="0">
                  <a:pos x="782" y="80"/>
                </a:cxn>
                <a:cxn ang="0">
                  <a:pos x="620" y="299"/>
                </a:cxn>
                <a:cxn ang="0">
                  <a:pos x="442" y="349"/>
                </a:cxn>
                <a:cxn ang="0">
                  <a:pos x="303" y="298"/>
                </a:cxn>
              </a:cxnLst>
              <a:rect l="0" t="0" r="r" b="b"/>
              <a:pathLst>
                <a:path w="3819" h="3775">
                  <a:moveTo>
                    <a:pt x="303" y="298"/>
                  </a:moveTo>
                  <a:lnTo>
                    <a:pt x="409" y="543"/>
                  </a:lnTo>
                  <a:lnTo>
                    <a:pt x="305" y="721"/>
                  </a:lnTo>
                  <a:lnTo>
                    <a:pt x="216" y="1078"/>
                  </a:lnTo>
                  <a:lnTo>
                    <a:pt x="0" y="1411"/>
                  </a:lnTo>
                  <a:lnTo>
                    <a:pt x="56" y="1748"/>
                  </a:lnTo>
                  <a:lnTo>
                    <a:pt x="171" y="1998"/>
                  </a:lnTo>
                  <a:lnTo>
                    <a:pt x="191" y="2218"/>
                  </a:lnTo>
                  <a:lnTo>
                    <a:pt x="119" y="2425"/>
                  </a:lnTo>
                  <a:lnTo>
                    <a:pt x="74" y="2678"/>
                  </a:lnTo>
                  <a:lnTo>
                    <a:pt x="261" y="2723"/>
                  </a:lnTo>
                  <a:lnTo>
                    <a:pt x="399" y="2698"/>
                  </a:lnTo>
                  <a:lnTo>
                    <a:pt x="709" y="2798"/>
                  </a:lnTo>
                  <a:lnTo>
                    <a:pt x="856" y="2698"/>
                  </a:lnTo>
                  <a:lnTo>
                    <a:pt x="955" y="2753"/>
                  </a:lnTo>
                  <a:lnTo>
                    <a:pt x="1181" y="2783"/>
                  </a:lnTo>
                  <a:lnTo>
                    <a:pt x="1283" y="3035"/>
                  </a:lnTo>
                  <a:lnTo>
                    <a:pt x="1255" y="3156"/>
                  </a:lnTo>
                  <a:lnTo>
                    <a:pt x="1310" y="3381"/>
                  </a:lnTo>
                  <a:lnTo>
                    <a:pt x="1338" y="3665"/>
                  </a:lnTo>
                  <a:lnTo>
                    <a:pt x="1412" y="3725"/>
                  </a:lnTo>
                  <a:lnTo>
                    <a:pt x="1625" y="3685"/>
                  </a:lnTo>
                  <a:lnTo>
                    <a:pt x="1801" y="3680"/>
                  </a:lnTo>
                  <a:lnTo>
                    <a:pt x="1905" y="3775"/>
                  </a:lnTo>
                  <a:lnTo>
                    <a:pt x="2067" y="3655"/>
                  </a:lnTo>
                  <a:lnTo>
                    <a:pt x="2126" y="3456"/>
                  </a:lnTo>
                  <a:lnTo>
                    <a:pt x="2224" y="3356"/>
                  </a:lnTo>
                  <a:lnTo>
                    <a:pt x="2347" y="3116"/>
                  </a:lnTo>
                  <a:lnTo>
                    <a:pt x="2688" y="2935"/>
                  </a:lnTo>
                  <a:lnTo>
                    <a:pt x="2968" y="2723"/>
                  </a:lnTo>
                  <a:lnTo>
                    <a:pt x="3199" y="2384"/>
                  </a:lnTo>
                  <a:lnTo>
                    <a:pt x="3469" y="1890"/>
                  </a:lnTo>
                  <a:lnTo>
                    <a:pt x="3780" y="1568"/>
                  </a:lnTo>
                  <a:lnTo>
                    <a:pt x="3750" y="1426"/>
                  </a:lnTo>
                  <a:lnTo>
                    <a:pt x="3819" y="1261"/>
                  </a:lnTo>
                  <a:lnTo>
                    <a:pt x="3325" y="1025"/>
                  </a:lnTo>
                  <a:lnTo>
                    <a:pt x="3130" y="858"/>
                  </a:lnTo>
                  <a:lnTo>
                    <a:pt x="2875" y="870"/>
                  </a:lnTo>
                  <a:lnTo>
                    <a:pt x="2818" y="793"/>
                  </a:lnTo>
                  <a:lnTo>
                    <a:pt x="2878" y="665"/>
                  </a:lnTo>
                  <a:lnTo>
                    <a:pt x="2778" y="610"/>
                  </a:lnTo>
                  <a:lnTo>
                    <a:pt x="2713" y="413"/>
                  </a:lnTo>
                  <a:lnTo>
                    <a:pt x="2551" y="465"/>
                  </a:lnTo>
                  <a:lnTo>
                    <a:pt x="2358" y="480"/>
                  </a:lnTo>
                  <a:lnTo>
                    <a:pt x="2283" y="375"/>
                  </a:lnTo>
                  <a:lnTo>
                    <a:pt x="2386" y="238"/>
                  </a:lnTo>
                  <a:lnTo>
                    <a:pt x="2422" y="129"/>
                  </a:lnTo>
                  <a:lnTo>
                    <a:pt x="2376" y="45"/>
                  </a:lnTo>
                  <a:lnTo>
                    <a:pt x="2243" y="194"/>
                  </a:lnTo>
                  <a:lnTo>
                    <a:pt x="2107" y="230"/>
                  </a:lnTo>
                  <a:lnTo>
                    <a:pt x="1977" y="170"/>
                  </a:lnTo>
                  <a:lnTo>
                    <a:pt x="1638" y="299"/>
                  </a:lnTo>
                  <a:lnTo>
                    <a:pt x="1430" y="119"/>
                  </a:lnTo>
                  <a:lnTo>
                    <a:pt x="1286" y="20"/>
                  </a:lnTo>
                  <a:lnTo>
                    <a:pt x="1087" y="0"/>
                  </a:lnTo>
                  <a:lnTo>
                    <a:pt x="933" y="75"/>
                  </a:lnTo>
                  <a:lnTo>
                    <a:pt x="782" y="80"/>
                  </a:lnTo>
                  <a:lnTo>
                    <a:pt x="620" y="299"/>
                  </a:lnTo>
                  <a:lnTo>
                    <a:pt x="442" y="349"/>
                  </a:lnTo>
                  <a:lnTo>
                    <a:pt x="303" y="29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31"/>
            <p:cNvSpPr/>
            <p:nvPr/>
          </p:nvSpPr>
          <p:spPr bwMode="auto">
            <a:xfrm>
              <a:off x="1935" y="2858"/>
              <a:ext cx="685" cy="447"/>
            </a:xfrm>
            <a:custGeom>
              <a:avLst/>
              <a:gdLst/>
              <a:ahLst/>
              <a:cxnLst>
                <a:cxn ang="0">
                  <a:pos x="153" y="1225"/>
                </a:cxn>
                <a:cxn ang="0">
                  <a:pos x="614" y="1281"/>
                </a:cxn>
                <a:cxn ang="0">
                  <a:pos x="1201" y="1401"/>
                </a:cxn>
                <a:cxn ang="0">
                  <a:pos x="1311" y="1712"/>
                </a:cxn>
                <a:cxn ang="0">
                  <a:pos x="1451" y="2035"/>
                </a:cxn>
                <a:cxn ang="0">
                  <a:pos x="1495" y="2169"/>
                </a:cxn>
                <a:cxn ang="0">
                  <a:pos x="1667" y="2277"/>
                </a:cxn>
                <a:cxn ang="0">
                  <a:pos x="1781" y="2279"/>
                </a:cxn>
                <a:cxn ang="0">
                  <a:pos x="1878" y="2422"/>
                </a:cxn>
                <a:cxn ang="0">
                  <a:pos x="2327" y="2095"/>
                </a:cxn>
                <a:cxn ang="0">
                  <a:pos x="2807" y="1812"/>
                </a:cxn>
                <a:cxn ang="0">
                  <a:pos x="3056" y="1764"/>
                </a:cxn>
                <a:cxn ang="0">
                  <a:pos x="3256" y="1656"/>
                </a:cxn>
                <a:cxn ang="0">
                  <a:pos x="3390" y="1620"/>
                </a:cxn>
                <a:cxn ang="0">
                  <a:pos x="3374" y="1520"/>
                </a:cxn>
                <a:cxn ang="0">
                  <a:pos x="3599" y="1524"/>
                </a:cxn>
                <a:cxn ang="0">
                  <a:pos x="3603" y="1381"/>
                </a:cxn>
                <a:cxn ang="0">
                  <a:pos x="3426" y="1293"/>
                </a:cxn>
                <a:cxn ang="0">
                  <a:pos x="3115" y="1305"/>
                </a:cxn>
                <a:cxn ang="0">
                  <a:pos x="2895" y="1393"/>
                </a:cxn>
                <a:cxn ang="0">
                  <a:pos x="2671" y="1357"/>
                </a:cxn>
                <a:cxn ang="0">
                  <a:pos x="2585" y="1187"/>
                </a:cxn>
                <a:cxn ang="0">
                  <a:pos x="2701" y="806"/>
                </a:cxn>
                <a:cxn ang="0">
                  <a:pos x="2465" y="731"/>
                </a:cxn>
                <a:cxn ang="0">
                  <a:pos x="2483" y="409"/>
                </a:cxn>
                <a:cxn ang="0">
                  <a:pos x="2327" y="112"/>
                </a:cxn>
                <a:cxn ang="0">
                  <a:pos x="1973" y="156"/>
                </a:cxn>
                <a:cxn ang="0">
                  <a:pos x="1618" y="219"/>
                </a:cxn>
                <a:cxn ang="0">
                  <a:pos x="1272" y="52"/>
                </a:cxn>
                <a:cxn ang="0">
                  <a:pos x="874" y="84"/>
                </a:cxn>
                <a:cxn ang="0">
                  <a:pos x="407" y="740"/>
                </a:cxn>
                <a:cxn ang="0">
                  <a:pos x="0" y="1177"/>
                </a:cxn>
              </a:cxnLst>
              <a:rect l="0" t="0" r="r" b="b"/>
              <a:pathLst>
                <a:path w="3661" h="2422">
                  <a:moveTo>
                    <a:pt x="0" y="1177"/>
                  </a:moveTo>
                  <a:lnTo>
                    <a:pt x="153" y="1225"/>
                  </a:lnTo>
                  <a:lnTo>
                    <a:pt x="343" y="1185"/>
                  </a:lnTo>
                  <a:lnTo>
                    <a:pt x="614" y="1281"/>
                  </a:lnTo>
                  <a:lnTo>
                    <a:pt x="803" y="1389"/>
                  </a:lnTo>
                  <a:lnTo>
                    <a:pt x="1201" y="1401"/>
                  </a:lnTo>
                  <a:lnTo>
                    <a:pt x="1333" y="1577"/>
                  </a:lnTo>
                  <a:lnTo>
                    <a:pt x="1311" y="1712"/>
                  </a:lnTo>
                  <a:lnTo>
                    <a:pt x="1390" y="1895"/>
                  </a:lnTo>
                  <a:lnTo>
                    <a:pt x="1451" y="2035"/>
                  </a:lnTo>
                  <a:lnTo>
                    <a:pt x="1407" y="2119"/>
                  </a:lnTo>
                  <a:lnTo>
                    <a:pt x="1495" y="2169"/>
                  </a:lnTo>
                  <a:lnTo>
                    <a:pt x="1731" y="2191"/>
                  </a:lnTo>
                  <a:lnTo>
                    <a:pt x="1667" y="2277"/>
                  </a:lnTo>
                  <a:lnTo>
                    <a:pt x="1691" y="2333"/>
                  </a:lnTo>
                  <a:lnTo>
                    <a:pt x="1781" y="2279"/>
                  </a:lnTo>
                  <a:lnTo>
                    <a:pt x="1839" y="2395"/>
                  </a:lnTo>
                  <a:lnTo>
                    <a:pt x="1878" y="2422"/>
                  </a:lnTo>
                  <a:lnTo>
                    <a:pt x="2099" y="2215"/>
                  </a:lnTo>
                  <a:lnTo>
                    <a:pt x="2327" y="2095"/>
                  </a:lnTo>
                  <a:lnTo>
                    <a:pt x="2465" y="1967"/>
                  </a:lnTo>
                  <a:lnTo>
                    <a:pt x="2807" y="1812"/>
                  </a:lnTo>
                  <a:lnTo>
                    <a:pt x="3000" y="1835"/>
                  </a:lnTo>
                  <a:lnTo>
                    <a:pt x="3056" y="1764"/>
                  </a:lnTo>
                  <a:lnTo>
                    <a:pt x="3174" y="1704"/>
                  </a:lnTo>
                  <a:lnTo>
                    <a:pt x="3256" y="1656"/>
                  </a:lnTo>
                  <a:lnTo>
                    <a:pt x="3367" y="1664"/>
                  </a:lnTo>
                  <a:lnTo>
                    <a:pt x="3390" y="1620"/>
                  </a:lnTo>
                  <a:lnTo>
                    <a:pt x="3339" y="1580"/>
                  </a:lnTo>
                  <a:lnTo>
                    <a:pt x="3374" y="1520"/>
                  </a:lnTo>
                  <a:lnTo>
                    <a:pt x="3493" y="1464"/>
                  </a:lnTo>
                  <a:lnTo>
                    <a:pt x="3599" y="1524"/>
                  </a:lnTo>
                  <a:lnTo>
                    <a:pt x="3661" y="1485"/>
                  </a:lnTo>
                  <a:lnTo>
                    <a:pt x="3603" y="1381"/>
                  </a:lnTo>
                  <a:lnTo>
                    <a:pt x="3516" y="1317"/>
                  </a:lnTo>
                  <a:lnTo>
                    <a:pt x="3426" y="1293"/>
                  </a:lnTo>
                  <a:lnTo>
                    <a:pt x="3343" y="1213"/>
                  </a:lnTo>
                  <a:lnTo>
                    <a:pt x="3115" y="1305"/>
                  </a:lnTo>
                  <a:lnTo>
                    <a:pt x="2961" y="1283"/>
                  </a:lnTo>
                  <a:lnTo>
                    <a:pt x="2895" y="1393"/>
                  </a:lnTo>
                  <a:lnTo>
                    <a:pt x="2773" y="1423"/>
                  </a:lnTo>
                  <a:lnTo>
                    <a:pt x="2671" y="1357"/>
                  </a:lnTo>
                  <a:lnTo>
                    <a:pt x="2681" y="1269"/>
                  </a:lnTo>
                  <a:lnTo>
                    <a:pt x="2585" y="1187"/>
                  </a:lnTo>
                  <a:lnTo>
                    <a:pt x="2622" y="902"/>
                  </a:lnTo>
                  <a:lnTo>
                    <a:pt x="2701" y="806"/>
                  </a:lnTo>
                  <a:lnTo>
                    <a:pt x="2642" y="742"/>
                  </a:lnTo>
                  <a:lnTo>
                    <a:pt x="2465" y="731"/>
                  </a:lnTo>
                  <a:lnTo>
                    <a:pt x="2406" y="515"/>
                  </a:lnTo>
                  <a:lnTo>
                    <a:pt x="2483" y="409"/>
                  </a:lnTo>
                  <a:lnTo>
                    <a:pt x="2406" y="203"/>
                  </a:lnTo>
                  <a:lnTo>
                    <a:pt x="2327" y="112"/>
                  </a:lnTo>
                  <a:lnTo>
                    <a:pt x="2181" y="132"/>
                  </a:lnTo>
                  <a:lnTo>
                    <a:pt x="1973" y="156"/>
                  </a:lnTo>
                  <a:lnTo>
                    <a:pt x="1784" y="156"/>
                  </a:lnTo>
                  <a:lnTo>
                    <a:pt x="1618" y="219"/>
                  </a:lnTo>
                  <a:lnTo>
                    <a:pt x="1508" y="60"/>
                  </a:lnTo>
                  <a:lnTo>
                    <a:pt x="1272" y="52"/>
                  </a:lnTo>
                  <a:lnTo>
                    <a:pt x="1051" y="0"/>
                  </a:lnTo>
                  <a:lnTo>
                    <a:pt x="874" y="84"/>
                  </a:lnTo>
                  <a:lnTo>
                    <a:pt x="622" y="344"/>
                  </a:lnTo>
                  <a:lnTo>
                    <a:pt x="407" y="740"/>
                  </a:lnTo>
                  <a:lnTo>
                    <a:pt x="223" y="1007"/>
                  </a:lnTo>
                  <a:lnTo>
                    <a:pt x="0" y="117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32"/>
            <p:cNvSpPr/>
            <p:nvPr/>
          </p:nvSpPr>
          <p:spPr bwMode="auto">
            <a:xfrm>
              <a:off x="1787" y="3075"/>
              <a:ext cx="492" cy="343"/>
            </a:xfrm>
            <a:custGeom>
              <a:avLst/>
              <a:gdLst/>
              <a:ahLst/>
              <a:cxnLst>
                <a:cxn ang="0">
                  <a:pos x="203" y="839"/>
                </a:cxn>
                <a:cxn ang="0">
                  <a:pos x="173" y="954"/>
                </a:cxn>
                <a:cxn ang="0">
                  <a:pos x="290" y="1004"/>
                </a:cxn>
                <a:cxn ang="0">
                  <a:pos x="246" y="1119"/>
                </a:cxn>
                <a:cxn ang="0">
                  <a:pos x="266" y="1244"/>
                </a:cxn>
                <a:cxn ang="0">
                  <a:pos x="206" y="1359"/>
                </a:cxn>
                <a:cxn ang="0">
                  <a:pos x="241" y="1448"/>
                </a:cxn>
                <a:cxn ang="0">
                  <a:pos x="94" y="1542"/>
                </a:cxn>
                <a:cxn ang="0">
                  <a:pos x="0" y="1587"/>
                </a:cxn>
                <a:cxn ang="0">
                  <a:pos x="0" y="1707"/>
                </a:cxn>
                <a:cxn ang="0">
                  <a:pos x="94" y="1722"/>
                </a:cxn>
                <a:cxn ang="0">
                  <a:pos x="236" y="1632"/>
                </a:cxn>
                <a:cxn ang="0">
                  <a:pos x="384" y="1717"/>
                </a:cxn>
                <a:cxn ang="0">
                  <a:pos x="399" y="1897"/>
                </a:cxn>
                <a:cxn ang="0">
                  <a:pos x="455" y="2045"/>
                </a:cxn>
                <a:cxn ang="0">
                  <a:pos x="718" y="2058"/>
                </a:cxn>
                <a:cxn ang="0">
                  <a:pos x="1170" y="2150"/>
                </a:cxn>
                <a:cxn ang="0">
                  <a:pos x="1590" y="2320"/>
                </a:cxn>
                <a:cxn ang="0">
                  <a:pos x="1703" y="2255"/>
                </a:cxn>
                <a:cxn ang="0">
                  <a:pos x="1693" y="2180"/>
                </a:cxn>
                <a:cxn ang="0">
                  <a:pos x="1728" y="2080"/>
                </a:cxn>
                <a:cxn ang="0">
                  <a:pos x="1885" y="2060"/>
                </a:cxn>
                <a:cxn ang="0">
                  <a:pos x="2038" y="1977"/>
                </a:cxn>
                <a:cxn ang="0">
                  <a:pos x="2254" y="1957"/>
                </a:cxn>
                <a:cxn ang="0">
                  <a:pos x="2452" y="2045"/>
                </a:cxn>
                <a:cxn ang="0">
                  <a:pos x="2622" y="2043"/>
                </a:cxn>
                <a:cxn ang="0">
                  <a:pos x="2737" y="1956"/>
                </a:cxn>
                <a:cxn ang="0">
                  <a:pos x="2919" y="1942"/>
                </a:cxn>
                <a:cxn ang="0">
                  <a:pos x="2994" y="2017"/>
                </a:cxn>
                <a:cxn ang="0">
                  <a:pos x="3140" y="1767"/>
                </a:cxn>
                <a:cxn ang="0">
                  <a:pos x="3037" y="1722"/>
                </a:cxn>
                <a:cxn ang="0">
                  <a:pos x="3013" y="1642"/>
                </a:cxn>
                <a:cxn ang="0">
                  <a:pos x="3140" y="1642"/>
                </a:cxn>
                <a:cxn ang="0">
                  <a:pos x="3184" y="1572"/>
                </a:cxn>
                <a:cxn ang="0">
                  <a:pos x="3288" y="1524"/>
                </a:cxn>
                <a:cxn ang="0">
                  <a:pos x="3216" y="1380"/>
                </a:cxn>
                <a:cxn ang="0">
                  <a:pos x="3105" y="1446"/>
                </a:cxn>
                <a:cxn ang="0">
                  <a:pos x="3072" y="1379"/>
                </a:cxn>
                <a:cxn ang="0">
                  <a:pos x="3155" y="1269"/>
                </a:cxn>
                <a:cxn ang="0">
                  <a:pos x="2862" y="1243"/>
                </a:cxn>
                <a:cxn ang="0">
                  <a:pos x="2747" y="1179"/>
                </a:cxn>
                <a:cxn ang="0">
                  <a:pos x="2805" y="1074"/>
                </a:cxn>
                <a:cxn ang="0">
                  <a:pos x="2628" y="671"/>
                </a:cxn>
                <a:cxn ang="0">
                  <a:pos x="2658" y="506"/>
                </a:cxn>
                <a:cxn ang="0">
                  <a:pos x="2490" y="282"/>
                </a:cxn>
                <a:cxn ang="0">
                  <a:pos x="1989" y="267"/>
                </a:cxn>
                <a:cxn ang="0">
                  <a:pos x="1753" y="132"/>
                </a:cxn>
                <a:cxn ang="0">
                  <a:pos x="1418" y="12"/>
                </a:cxn>
                <a:cxn ang="0">
                  <a:pos x="1176" y="62"/>
                </a:cxn>
                <a:cxn ang="0">
                  <a:pos x="988" y="0"/>
                </a:cxn>
                <a:cxn ang="0">
                  <a:pos x="650" y="182"/>
                </a:cxn>
                <a:cxn ang="0">
                  <a:pos x="533" y="412"/>
                </a:cxn>
                <a:cxn ang="0">
                  <a:pos x="424" y="527"/>
                </a:cxn>
                <a:cxn ang="0">
                  <a:pos x="369" y="718"/>
                </a:cxn>
                <a:cxn ang="0">
                  <a:pos x="203" y="839"/>
                </a:cxn>
              </a:cxnLst>
              <a:rect l="0" t="0" r="r" b="b"/>
              <a:pathLst>
                <a:path w="3288" h="2320">
                  <a:moveTo>
                    <a:pt x="203" y="839"/>
                  </a:moveTo>
                  <a:lnTo>
                    <a:pt x="173" y="954"/>
                  </a:lnTo>
                  <a:lnTo>
                    <a:pt x="290" y="1004"/>
                  </a:lnTo>
                  <a:lnTo>
                    <a:pt x="246" y="1119"/>
                  </a:lnTo>
                  <a:lnTo>
                    <a:pt x="266" y="1244"/>
                  </a:lnTo>
                  <a:lnTo>
                    <a:pt x="206" y="1359"/>
                  </a:lnTo>
                  <a:lnTo>
                    <a:pt x="241" y="1448"/>
                  </a:lnTo>
                  <a:lnTo>
                    <a:pt x="94" y="1542"/>
                  </a:lnTo>
                  <a:lnTo>
                    <a:pt x="0" y="1587"/>
                  </a:lnTo>
                  <a:lnTo>
                    <a:pt x="0" y="1707"/>
                  </a:lnTo>
                  <a:lnTo>
                    <a:pt x="94" y="1722"/>
                  </a:lnTo>
                  <a:lnTo>
                    <a:pt x="236" y="1632"/>
                  </a:lnTo>
                  <a:lnTo>
                    <a:pt x="384" y="1717"/>
                  </a:lnTo>
                  <a:lnTo>
                    <a:pt x="399" y="1897"/>
                  </a:lnTo>
                  <a:lnTo>
                    <a:pt x="455" y="2045"/>
                  </a:lnTo>
                  <a:lnTo>
                    <a:pt x="718" y="2058"/>
                  </a:lnTo>
                  <a:lnTo>
                    <a:pt x="1170" y="2150"/>
                  </a:lnTo>
                  <a:lnTo>
                    <a:pt x="1590" y="2320"/>
                  </a:lnTo>
                  <a:lnTo>
                    <a:pt x="1703" y="2255"/>
                  </a:lnTo>
                  <a:lnTo>
                    <a:pt x="1693" y="2180"/>
                  </a:lnTo>
                  <a:lnTo>
                    <a:pt x="1728" y="2080"/>
                  </a:lnTo>
                  <a:lnTo>
                    <a:pt x="1885" y="2060"/>
                  </a:lnTo>
                  <a:lnTo>
                    <a:pt x="2038" y="1977"/>
                  </a:lnTo>
                  <a:lnTo>
                    <a:pt x="2254" y="1957"/>
                  </a:lnTo>
                  <a:lnTo>
                    <a:pt x="2452" y="2045"/>
                  </a:lnTo>
                  <a:lnTo>
                    <a:pt x="2622" y="2043"/>
                  </a:lnTo>
                  <a:lnTo>
                    <a:pt x="2737" y="1956"/>
                  </a:lnTo>
                  <a:lnTo>
                    <a:pt x="2919" y="1942"/>
                  </a:lnTo>
                  <a:lnTo>
                    <a:pt x="2994" y="2017"/>
                  </a:lnTo>
                  <a:lnTo>
                    <a:pt x="3140" y="1767"/>
                  </a:lnTo>
                  <a:lnTo>
                    <a:pt x="3037" y="1722"/>
                  </a:lnTo>
                  <a:lnTo>
                    <a:pt x="3013" y="1642"/>
                  </a:lnTo>
                  <a:lnTo>
                    <a:pt x="3140" y="1642"/>
                  </a:lnTo>
                  <a:lnTo>
                    <a:pt x="3184" y="1572"/>
                  </a:lnTo>
                  <a:lnTo>
                    <a:pt x="3288" y="1524"/>
                  </a:lnTo>
                  <a:lnTo>
                    <a:pt x="3216" y="1380"/>
                  </a:lnTo>
                  <a:lnTo>
                    <a:pt x="3105" y="1446"/>
                  </a:lnTo>
                  <a:lnTo>
                    <a:pt x="3072" y="1379"/>
                  </a:lnTo>
                  <a:lnTo>
                    <a:pt x="3155" y="1269"/>
                  </a:lnTo>
                  <a:lnTo>
                    <a:pt x="2862" y="1243"/>
                  </a:lnTo>
                  <a:lnTo>
                    <a:pt x="2747" y="1179"/>
                  </a:lnTo>
                  <a:lnTo>
                    <a:pt x="2805" y="1074"/>
                  </a:lnTo>
                  <a:lnTo>
                    <a:pt x="2628" y="671"/>
                  </a:lnTo>
                  <a:lnTo>
                    <a:pt x="2658" y="506"/>
                  </a:lnTo>
                  <a:lnTo>
                    <a:pt x="2490" y="282"/>
                  </a:lnTo>
                  <a:lnTo>
                    <a:pt x="1989" y="267"/>
                  </a:lnTo>
                  <a:lnTo>
                    <a:pt x="1753" y="132"/>
                  </a:lnTo>
                  <a:lnTo>
                    <a:pt x="1418" y="12"/>
                  </a:lnTo>
                  <a:lnTo>
                    <a:pt x="1176" y="62"/>
                  </a:lnTo>
                  <a:lnTo>
                    <a:pt x="988" y="0"/>
                  </a:lnTo>
                  <a:lnTo>
                    <a:pt x="650" y="182"/>
                  </a:lnTo>
                  <a:lnTo>
                    <a:pt x="533" y="412"/>
                  </a:lnTo>
                  <a:lnTo>
                    <a:pt x="424" y="527"/>
                  </a:lnTo>
                  <a:lnTo>
                    <a:pt x="369" y="718"/>
                  </a:lnTo>
                  <a:lnTo>
                    <a:pt x="203" y="83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33"/>
            <p:cNvSpPr/>
            <p:nvPr/>
          </p:nvSpPr>
          <p:spPr bwMode="auto">
            <a:xfrm>
              <a:off x="1846" y="3362"/>
              <a:ext cx="393" cy="267"/>
            </a:xfrm>
            <a:custGeom>
              <a:avLst/>
              <a:gdLst/>
              <a:ahLst/>
              <a:cxnLst>
                <a:cxn ang="0">
                  <a:pos x="59" y="103"/>
                </a:cxn>
                <a:cxn ang="0">
                  <a:pos x="15" y="298"/>
                </a:cxn>
                <a:cxn ang="0">
                  <a:pos x="0" y="552"/>
                </a:cxn>
                <a:cxn ang="0">
                  <a:pos x="788" y="662"/>
                </a:cxn>
                <a:cxn ang="0">
                  <a:pos x="945" y="767"/>
                </a:cxn>
                <a:cxn ang="0">
                  <a:pos x="1209" y="878"/>
                </a:cxn>
                <a:cxn ang="0">
                  <a:pos x="1414" y="1063"/>
                </a:cxn>
                <a:cxn ang="0">
                  <a:pos x="1507" y="1263"/>
                </a:cxn>
                <a:cxn ang="0">
                  <a:pos x="1777" y="1376"/>
                </a:cxn>
                <a:cxn ang="0">
                  <a:pos x="1922" y="1361"/>
                </a:cxn>
                <a:cxn ang="0">
                  <a:pos x="1819" y="1554"/>
                </a:cxn>
                <a:cxn ang="0">
                  <a:pos x="1820" y="1720"/>
                </a:cxn>
                <a:cxn ang="0">
                  <a:pos x="1909" y="1810"/>
                </a:cxn>
                <a:cxn ang="0">
                  <a:pos x="2219" y="1540"/>
                </a:cxn>
                <a:cxn ang="0">
                  <a:pos x="2435" y="1456"/>
                </a:cxn>
                <a:cxn ang="0">
                  <a:pos x="2377" y="1346"/>
                </a:cxn>
                <a:cxn ang="0">
                  <a:pos x="2480" y="1241"/>
                </a:cxn>
                <a:cxn ang="0">
                  <a:pos x="2618" y="887"/>
                </a:cxn>
                <a:cxn ang="0">
                  <a:pos x="2569" y="732"/>
                </a:cxn>
                <a:cxn ang="0">
                  <a:pos x="2584" y="522"/>
                </a:cxn>
                <a:cxn ang="0">
                  <a:pos x="2628" y="243"/>
                </a:cxn>
                <a:cxn ang="0">
                  <a:pos x="2599" y="75"/>
                </a:cxn>
                <a:cxn ang="0">
                  <a:pos x="2527" y="0"/>
                </a:cxn>
                <a:cxn ang="0">
                  <a:pos x="2342" y="15"/>
                </a:cxn>
                <a:cxn ang="0">
                  <a:pos x="2229" y="100"/>
                </a:cxn>
                <a:cxn ang="0">
                  <a:pos x="2052" y="103"/>
                </a:cxn>
                <a:cxn ang="0">
                  <a:pos x="1862" y="15"/>
                </a:cxn>
                <a:cxn ang="0">
                  <a:pos x="1643" y="36"/>
                </a:cxn>
                <a:cxn ang="0">
                  <a:pos x="1489" y="118"/>
                </a:cxn>
                <a:cxn ang="0">
                  <a:pos x="1334" y="138"/>
                </a:cxn>
                <a:cxn ang="0">
                  <a:pos x="1301" y="238"/>
                </a:cxn>
                <a:cxn ang="0">
                  <a:pos x="1306" y="315"/>
                </a:cxn>
                <a:cxn ang="0">
                  <a:pos x="1196" y="377"/>
                </a:cxn>
                <a:cxn ang="0">
                  <a:pos x="788" y="213"/>
                </a:cxn>
                <a:cxn ang="0">
                  <a:pos x="330" y="118"/>
                </a:cxn>
                <a:cxn ang="0">
                  <a:pos x="59" y="103"/>
                </a:cxn>
              </a:cxnLst>
              <a:rect l="0" t="0" r="r" b="b"/>
              <a:pathLst>
                <a:path w="2628" h="1810">
                  <a:moveTo>
                    <a:pt x="59" y="103"/>
                  </a:moveTo>
                  <a:lnTo>
                    <a:pt x="15" y="298"/>
                  </a:lnTo>
                  <a:lnTo>
                    <a:pt x="0" y="552"/>
                  </a:lnTo>
                  <a:lnTo>
                    <a:pt x="788" y="662"/>
                  </a:lnTo>
                  <a:lnTo>
                    <a:pt x="945" y="767"/>
                  </a:lnTo>
                  <a:lnTo>
                    <a:pt x="1209" y="878"/>
                  </a:lnTo>
                  <a:lnTo>
                    <a:pt x="1414" y="1063"/>
                  </a:lnTo>
                  <a:lnTo>
                    <a:pt x="1507" y="1263"/>
                  </a:lnTo>
                  <a:lnTo>
                    <a:pt x="1777" y="1376"/>
                  </a:lnTo>
                  <a:lnTo>
                    <a:pt x="1922" y="1361"/>
                  </a:lnTo>
                  <a:lnTo>
                    <a:pt x="1819" y="1554"/>
                  </a:lnTo>
                  <a:lnTo>
                    <a:pt x="1820" y="1720"/>
                  </a:lnTo>
                  <a:lnTo>
                    <a:pt x="1909" y="1810"/>
                  </a:lnTo>
                  <a:lnTo>
                    <a:pt x="2219" y="1540"/>
                  </a:lnTo>
                  <a:lnTo>
                    <a:pt x="2435" y="1456"/>
                  </a:lnTo>
                  <a:lnTo>
                    <a:pt x="2377" y="1346"/>
                  </a:lnTo>
                  <a:lnTo>
                    <a:pt x="2480" y="1241"/>
                  </a:lnTo>
                  <a:lnTo>
                    <a:pt x="2618" y="887"/>
                  </a:lnTo>
                  <a:lnTo>
                    <a:pt x="2569" y="732"/>
                  </a:lnTo>
                  <a:lnTo>
                    <a:pt x="2584" y="522"/>
                  </a:lnTo>
                  <a:lnTo>
                    <a:pt x="2628" y="243"/>
                  </a:lnTo>
                  <a:lnTo>
                    <a:pt x="2599" y="75"/>
                  </a:lnTo>
                  <a:lnTo>
                    <a:pt x="2527" y="0"/>
                  </a:lnTo>
                  <a:lnTo>
                    <a:pt x="2342" y="15"/>
                  </a:lnTo>
                  <a:lnTo>
                    <a:pt x="2229" y="100"/>
                  </a:lnTo>
                  <a:lnTo>
                    <a:pt x="2052" y="103"/>
                  </a:lnTo>
                  <a:lnTo>
                    <a:pt x="1862" y="15"/>
                  </a:lnTo>
                  <a:lnTo>
                    <a:pt x="1643" y="36"/>
                  </a:lnTo>
                  <a:lnTo>
                    <a:pt x="1489" y="118"/>
                  </a:lnTo>
                  <a:lnTo>
                    <a:pt x="1334" y="138"/>
                  </a:lnTo>
                  <a:lnTo>
                    <a:pt x="1301" y="238"/>
                  </a:lnTo>
                  <a:lnTo>
                    <a:pt x="1306" y="315"/>
                  </a:lnTo>
                  <a:lnTo>
                    <a:pt x="1196" y="377"/>
                  </a:lnTo>
                  <a:lnTo>
                    <a:pt x="788" y="213"/>
                  </a:lnTo>
                  <a:lnTo>
                    <a:pt x="330" y="118"/>
                  </a:lnTo>
                  <a:lnTo>
                    <a:pt x="59" y="10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34"/>
            <p:cNvSpPr/>
            <p:nvPr/>
          </p:nvSpPr>
          <p:spPr bwMode="auto">
            <a:xfrm>
              <a:off x="1542" y="3444"/>
              <a:ext cx="592" cy="532"/>
            </a:xfrm>
            <a:custGeom>
              <a:avLst/>
              <a:gdLst/>
              <a:ahLst/>
              <a:cxnLst>
                <a:cxn ang="0">
                  <a:pos x="0" y="1342"/>
                </a:cxn>
                <a:cxn ang="0">
                  <a:pos x="134" y="1185"/>
                </a:cxn>
                <a:cxn ang="0">
                  <a:pos x="317" y="1008"/>
                </a:cxn>
                <a:cxn ang="0">
                  <a:pos x="515" y="765"/>
                </a:cxn>
                <a:cxn ang="0">
                  <a:pos x="759" y="552"/>
                </a:cxn>
                <a:cxn ang="0">
                  <a:pos x="971" y="366"/>
                </a:cxn>
                <a:cxn ang="0">
                  <a:pos x="1270" y="155"/>
                </a:cxn>
                <a:cxn ang="0">
                  <a:pos x="1626" y="0"/>
                </a:cxn>
                <a:cxn ang="0">
                  <a:pos x="2252" y="86"/>
                </a:cxn>
                <a:cxn ang="0">
                  <a:pos x="2380" y="171"/>
                </a:cxn>
                <a:cxn ang="0">
                  <a:pos x="2593" y="262"/>
                </a:cxn>
                <a:cxn ang="0">
                  <a:pos x="2758" y="410"/>
                </a:cxn>
                <a:cxn ang="0">
                  <a:pos x="2829" y="566"/>
                </a:cxn>
                <a:cxn ang="0">
                  <a:pos x="3046" y="657"/>
                </a:cxn>
                <a:cxn ang="0">
                  <a:pos x="3164" y="645"/>
                </a:cxn>
                <a:cxn ang="0">
                  <a:pos x="3081" y="801"/>
                </a:cxn>
                <a:cxn ang="0">
                  <a:pos x="3081" y="933"/>
                </a:cxn>
                <a:cxn ang="0">
                  <a:pos x="3152" y="1005"/>
                </a:cxn>
                <a:cxn ang="0">
                  <a:pos x="3010" y="1232"/>
                </a:cxn>
                <a:cxn ang="0">
                  <a:pos x="2751" y="1703"/>
                </a:cxn>
                <a:cxn ang="0">
                  <a:pos x="2558" y="1894"/>
                </a:cxn>
                <a:cxn ang="0">
                  <a:pos x="2231" y="2122"/>
                </a:cxn>
                <a:cxn ang="0">
                  <a:pos x="2207" y="2106"/>
                </a:cxn>
                <a:cxn ang="0">
                  <a:pos x="2349" y="2010"/>
                </a:cxn>
                <a:cxn ang="0">
                  <a:pos x="2479" y="1890"/>
                </a:cxn>
                <a:cxn ang="0">
                  <a:pos x="2502" y="1775"/>
                </a:cxn>
                <a:cxn ang="0">
                  <a:pos x="2593" y="1751"/>
                </a:cxn>
                <a:cxn ang="0">
                  <a:pos x="2688" y="1631"/>
                </a:cxn>
                <a:cxn ang="0">
                  <a:pos x="2735" y="1559"/>
                </a:cxn>
                <a:cxn ang="0">
                  <a:pos x="2762" y="1451"/>
                </a:cxn>
                <a:cxn ang="0">
                  <a:pos x="2739" y="1376"/>
                </a:cxn>
                <a:cxn ang="0">
                  <a:pos x="2640" y="1436"/>
                </a:cxn>
                <a:cxn ang="0">
                  <a:pos x="2526" y="1459"/>
                </a:cxn>
                <a:cxn ang="0">
                  <a:pos x="2439" y="1627"/>
                </a:cxn>
                <a:cxn ang="0">
                  <a:pos x="2384" y="1771"/>
                </a:cxn>
                <a:cxn ang="0">
                  <a:pos x="2215" y="1858"/>
                </a:cxn>
                <a:cxn ang="0">
                  <a:pos x="2120" y="1986"/>
                </a:cxn>
                <a:cxn ang="0">
                  <a:pos x="2054" y="2130"/>
                </a:cxn>
                <a:cxn ang="0">
                  <a:pos x="2014" y="2309"/>
                </a:cxn>
                <a:cxn ang="0">
                  <a:pos x="1912" y="2553"/>
                </a:cxn>
                <a:cxn ang="0">
                  <a:pos x="1719" y="2744"/>
                </a:cxn>
                <a:cxn ang="0">
                  <a:pos x="1560" y="2882"/>
                </a:cxn>
                <a:cxn ang="0">
                  <a:pos x="1483" y="2840"/>
                </a:cxn>
                <a:cxn ang="0">
                  <a:pos x="1506" y="2597"/>
                </a:cxn>
                <a:cxn ang="0">
                  <a:pos x="1699" y="2445"/>
                </a:cxn>
                <a:cxn ang="0">
                  <a:pos x="1522" y="2321"/>
                </a:cxn>
                <a:cxn ang="0">
                  <a:pos x="1475" y="2170"/>
                </a:cxn>
                <a:cxn ang="0">
                  <a:pos x="593" y="1555"/>
                </a:cxn>
                <a:cxn ang="0">
                  <a:pos x="455" y="1412"/>
                </a:cxn>
                <a:cxn ang="0">
                  <a:pos x="313" y="1268"/>
                </a:cxn>
                <a:cxn ang="0">
                  <a:pos x="207" y="1284"/>
                </a:cxn>
                <a:cxn ang="0">
                  <a:pos x="174" y="1365"/>
                </a:cxn>
                <a:cxn ang="0">
                  <a:pos x="0" y="1342"/>
                </a:cxn>
              </a:cxnLst>
              <a:rect l="0" t="0" r="r" b="b"/>
              <a:pathLst>
                <a:path w="3164" h="2882">
                  <a:moveTo>
                    <a:pt x="0" y="1342"/>
                  </a:moveTo>
                  <a:lnTo>
                    <a:pt x="134" y="1185"/>
                  </a:lnTo>
                  <a:lnTo>
                    <a:pt x="317" y="1008"/>
                  </a:lnTo>
                  <a:lnTo>
                    <a:pt x="515" y="765"/>
                  </a:lnTo>
                  <a:lnTo>
                    <a:pt x="759" y="552"/>
                  </a:lnTo>
                  <a:lnTo>
                    <a:pt x="971" y="366"/>
                  </a:lnTo>
                  <a:lnTo>
                    <a:pt x="1270" y="155"/>
                  </a:lnTo>
                  <a:lnTo>
                    <a:pt x="1626" y="0"/>
                  </a:lnTo>
                  <a:lnTo>
                    <a:pt x="2252" y="86"/>
                  </a:lnTo>
                  <a:lnTo>
                    <a:pt x="2380" y="171"/>
                  </a:lnTo>
                  <a:lnTo>
                    <a:pt x="2593" y="262"/>
                  </a:lnTo>
                  <a:lnTo>
                    <a:pt x="2758" y="410"/>
                  </a:lnTo>
                  <a:lnTo>
                    <a:pt x="2829" y="566"/>
                  </a:lnTo>
                  <a:lnTo>
                    <a:pt x="3046" y="657"/>
                  </a:lnTo>
                  <a:lnTo>
                    <a:pt x="3164" y="645"/>
                  </a:lnTo>
                  <a:lnTo>
                    <a:pt x="3081" y="801"/>
                  </a:lnTo>
                  <a:lnTo>
                    <a:pt x="3081" y="933"/>
                  </a:lnTo>
                  <a:lnTo>
                    <a:pt x="3152" y="1005"/>
                  </a:lnTo>
                  <a:lnTo>
                    <a:pt x="3010" y="1232"/>
                  </a:lnTo>
                  <a:lnTo>
                    <a:pt x="2751" y="1703"/>
                  </a:lnTo>
                  <a:lnTo>
                    <a:pt x="2558" y="1894"/>
                  </a:lnTo>
                  <a:lnTo>
                    <a:pt x="2231" y="2122"/>
                  </a:lnTo>
                  <a:lnTo>
                    <a:pt x="2207" y="2106"/>
                  </a:lnTo>
                  <a:lnTo>
                    <a:pt x="2349" y="2010"/>
                  </a:lnTo>
                  <a:lnTo>
                    <a:pt x="2479" y="1890"/>
                  </a:lnTo>
                  <a:lnTo>
                    <a:pt x="2502" y="1775"/>
                  </a:lnTo>
                  <a:lnTo>
                    <a:pt x="2593" y="1751"/>
                  </a:lnTo>
                  <a:lnTo>
                    <a:pt x="2688" y="1631"/>
                  </a:lnTo>
                  <a:lnTo>
                    <a:pt x="2735" y="1559"/>
                  </a:lnTo>
                  <a:lnTo>
                    <a:pt x="2762" y="1451"/>
                  </a:lnTo>
                  <a:lnTo>
                    <a:pt x="2739" y="1376"/>
                  </a:lnTo>
                  <a:lnTo>
                    <a:pt x="2640" y="1436"/>
                  </a:lnTo>
                  <a:lnTo>
                    <a:pt x="2526" y="1459"/>
                  </a:lnTo>
                  <a:lnTo>
                    <a:pt x="2439" y="1627"/>
                  </a:lnTo>
                  <a:lnTo>
                    <a:pt x="2384" y="1771"/>
                  </a:lnTo>
                  <a:lnTo>
                    <a:pt x="2215" y="1858"/>
                  </a:lnTo>
                  <a:lnTo>
                    <a:pt x="2120" y="1986"/>
                  </a:lnTo>
                  <a:lnTo>
                    <a:pt x="2054" y="2130"/>
                  </a:lnTo>
                  <a:lnTo>
                    <a:pt x="2014" y="2309"/>
                  </a:lnTo>
                  <a:lnTo>
                    <a:pt x="1912" y="2553"/>
                  </a:lnTo>
                  <a:lnTo>
                    <a:pt x="1719" y="2744"/>
                  </a:lnTo>
                  <a:lnTo>
                    <a:pt x="1560" y="2882"/>
                  </a:lnTo>
                  <a:lnTo>
                    <a:pt x="1483" y="2840"/>
                  </a:lnTo>
                  <a:lnTo>
                    <a:pt x="1506" y="2597"/>
                  </a:lnTo>
                  <a:lnTo>
                    <a:pt x="1699" y="2445"/>
                  </a:lnTo>
                  <a:lnTo>
                    <a:pt x="1522" y="2321"/>
                  </a:lnTo>
                  <a:lnTo>
                    <a:pt x="1475" y="2170"/>
                  </a:lnTo>
                  <a:lnTo>
                    <a:pt x="593" y="1555"/>
                  </a:lnTo>
                  <a:lnTo>
                    <a:pt x="455" y="1412"/>
                  </a:lnTo>
                  <a:lnTo>
                    <a:pt x="313" y="1268"/>
                  </a:lnTo>
                  <a:lnTo>
                    <a:pt x="207" y="1284"/>
                  </a:lnTo>
                  <a:lnTo>
                    <a:pt x="174" y="1365"/>
                  </a:lnTo>
                  <a:lnTo>
                    <a:pt x="0" y="1342"/>
                  </a:lnTo>
                  <a:close/>
                </a:path>
              </a:pathLst>
            </a:custGeom>
            <a:solidFill>
              <a:srgbClr val="73BC44"/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1937" y="2266"/>
              <a:ext cx="588" cy="561"/>
            </a:xfrm>
            <a:custGeom>
              <a:avLst/>
              <a:gdLst/>
              <a:ahLst/>
              <a:cxnLst>
                <a:cxn ang="0">
                  <a:pos x="1585" y="15"/>
                </a:cxn>
                <a:cxn ang="0">
                  <a:pos x="1668" y="175"/>
                </a:cxn>
                <a:cxn ang="0">
                  <a:pos x="2069" y="352"/>
                </a:cxn>
                <a:cxn ang="0">
                  <a:pos x="2224" y="150"/>
                </a:cxn>
                <a:cxn ang="0">
                  <a:pos x="2406" y="100"/>
                </a:cxn>
                <a:cxn ang="0">
                  <a:pos x="2466" y="370"/>
                </a:cxn>
                <a:cxn ang="0">
                  <a:pos x="2799" y="277"/>
                </a:cxn>
                <a:cxn ang="0">
                  <a:pos x="3064" y="405"/>
                </a:cxn>
                <a:cxn ang="0">
                  <a:pos x="3657" y="162"/>
                </a:cxn>
                <a:cxn ang="0">
                  <a:pos x="3892" y="240"/>
                </a:cxn>
                <a:cxn ang="0">
                  <a:pos x="3774" y="789"/>
                </a:cxn>
                <a:cxn ang="0">
                  <a:pos x="3922" y="1054"/>
                </a:cxn>
                <a:cxn ang="0">
                  <a:pos x="3867" y="1394"/>
                </a:cxn>
                <a:cxn ang="0">
                  <a:pos x="3603" y="1257"/>
                </a:cxn>
                <a:cxn ang="0">
                  <a:pos x="3583" y="1462"/>
                </a:cxn>
                <a:cxn ang="0">
                  <a:pos x="3392" y="1512"/>
                </a:cxn>
                <a:cxn ang="0">
                  <a:pos x="3377" y="1850"/>
                </a:cxn>
                <a:cxn ang="0">
                  <a:pos x="3052" y="2225"/>
                </a:cxn>
                <a:cxn ang="0">
                  <a:pos x="3160" y="2529"/>
                </a:cxn>
                <a:cxn ang="0">
                  <a:pos x="2998" y="2798"/>
                </a:cxn>
                <a:cxn ang="0">
                  <a:pos x="3057" y="2988"/>
                </a:cxn>
                <a:cxn ang="0">
                  <a:pos x="2934" y="3166"/>
                </a:cxn>
                <a:cxn ang="0">
                  <a:pos x="2609" y="3246"/>
                </a:cxn>
                <a:cxn ang="0">
                  <a:pos x="1974" y="3351"/>
                </a:cxn>
                <a:cxn ang="0">
                  <a:pos x="1447" y="3396"/>
                </a:cxn>
                <a:cxn ang="0">
                  <a:pos x="1118" y="3801"/>
                </a:cxn>
                <a:cxn ang="0">
                  <a:pos x="428" y="3396"/>
                </a:cxn>
                <a:cxn ang="0">
                  <a:pos x="113" y="3331"/>
                </a:cxn>
                <a:cxn ang="0">
                  <a:pos x="73" y="3148"/>
                </a:cxn>
                <a:cxn ang="0">
                  <a:pos x="0" y="2762"/>
                </a:cxn>
                <a:cxn ang="0">
                  <a:pos x="83" y="2502"/>
                </a:cxn>
                <a:cxn ang="0">
                  <a:pos x="260" y="2270"/>
                </a:cxn>
                <a:cxn ang="0">
                  <a:pos x="693" y="1744"/>
                </a:cxn>
                <a:cxn ang="0">
                  <a:pos x="928" y="1372"/>
                </a:cxn>
                <a:cxn ang="0">
                  <a:pos x="1240" y="1131"/>
                </a:cxn>
                <a:cxn ang="0">
                  <a:pos x="1343" y="818"/>
                </a:cxn>
                <a:cxn ang="0">
                  <a:pos x="1478" y="350"/>
                </a:cxn>
              </a:cxnLst>
              <a:rect l="0" t="0" r="r" b="b"/>
              <a:pathLst>
                <a:path w="3928" h="3801">
                  <a:moveTo>
                    <a:pt x="1563" y="182"/>
                  </a:moveTo>
                  <a:lnTo>
                    <a:pt x="1585" y="15"/>
                  </a:lnTo>
                  <a:lnTo>
                    <a:pt x="1648" y="67"/>
                  </a:lnTo>
                  <a:lnTo>
                    <a:pt x="1668" y="175"/>
                  </a:lnTo>
                  <a:lnTo>
                    <a:pt x="1991" y="255"/>
                  </a:lnTo>
                  <a:lnTo>
                    <a:pt x="2069" y="352"/>
                  </a:lnTo>
                  <a:lnTo>
                    <a:pt x="2209" y="297"/>
                  </a:lnTo>
                  <a:lnTo>
                    <a:pt x="2224" y="150"/>
                  </a:lnTo>
                  <a:lnTo>
                    <a:pt x="2344" y="0"/>
                  </a:lnTo>
                  <a:lnTo>
                    <a:pt x="2406" y="100"/>
                  </a:lnTo>
                  <a:lnTo>
                    <a:pt x="2416" y="280"/>
                  </a:lnTo>
                  <a:lnTo>
                    <a:pt x="2466" y="370"/>
                  </a:lnTo>
                  <a:lnTo>
                    <a:pt x="2581" y="280"/>
                  </a:lnTo>
                  <a:lnTo>
                    <a:pt x="2799" y="277"/>
                  </a:lnTo>
                  <a:lnTo>
                    <a:pt x="2832" y="405"/>
                  </a:lnTo>
                  <a:lnTo>
                    <a:pt x="3064" y="405"/>
                  </a:lnTo>
                  <a:lnTo>
                    <a:pt x="3450" y="300"/>
                  </a:lnTo>
                  <a:lnTo>
                    <a:pt x="3657" y="162"/>
                  </a:lnTo>
                  <a:lnTo>
                    <a:pt x="3824" y="161"/>
                  </a:lnTo>
                  <a:lnTo>
                    <a:pt x="3892" y="240"/>
                  </a:lnTo>
                  <a:lnTo>
                    <a:pt x="3869" y="460"/>
                  </a:lnTo>
                  <a:lnTo>
                    <a:pt x="3774" y="789"/>
                  </a:lnTo>
                  <a:lnTo>
                    <a:pt x="3839" y="949"/>
                  </a:lnTo>
                  <a:lnTo>
                    <a:pt x="3922" y="1054"/>
                  </a:lnTo>
                  <a:lnTo>
                    <a:pt x="3928" y="1252"/>
                  </a:lnTo>
                  <a:lnTo>
                    <a:pt x="3867" y="1394"/>
                  </a:lnTo>
                  <a:lnTo>
                    <a:pt x="3735" y="1357"/>
                  </a:lnTo>
                  <a:lnTo>
                    <a:pt x="3603" y="1257"/>
                  </a:lnTo>
                  <a:lnTo>
                    <a:pt x="3559" y="1372"/>
                  </a:lnTo>
                  <a:lnTo>
                    <a:pt x="3583" y="1462"/>
                  </a:lnTo>
                  <a:lnTo>
                    <a:pt x="3455" y="1407"/>
                  </a:lnTo>
                  <a:lnTo>
                    <a:pt x="3392" y="1512"/>
                  </a:lnTo>
                  <a:lnTo>
                    <a:pt x="3362" y="1670"/>
                  </a:lnTo>
                  <a:lnTo>
                    <a:pt x="3377" y="1850"/>
                  </a:lnTo>
                  <a:lnTo>
                    <a:pt x="3155" y="2001"/>
                  </a:lnTo>
                  <a:lnTo>
                    <a:pt x="3052" y="2225"/>
                  </a:lnTo>
                  <a:lnTo>
                    <a:pt x="3175" y="2364"/>
                  </a:lnTo>
                  <a:lnTo>
                    <a:pt x="3160" y="2529"/>
                  </a:lnTo>
                  <a:lnTo>
                    <a:pt x="2983" y="2693"/>
                  </a:lnTo>
                  <a:lnTo>
                    <a:pt x="2998" y="2798"/>
                  </a:lnTo>
                  <a:lnTo>
                    <a:pt x="3097" y="2828"/>
                  </a:lnTo>
                  <a:lnTo>
                    <a:pt x="3057" y="2988"/>
                  </a:lnTo>
                  <a:lnTo>
                    <a:pt x="3125" y="3106"/>
                  </a:lnTo>
                  <a:lnTo>
                    <a:pt x="2934" y="3166"/>
                  </a:lnTo>
                  <a:lnTo>
                    <a:pt x="2717" y="3291"/>
                  </a:lnTo>
                  <a:lnTo>
                    <a:pt x="2609" y="3246"/>
                  </a:lnTo>
                  <a:lnTo>
                    <a:pt x="2195" y="3216"/>
                  </a:lnTo>
                  <a:lnTo>
                    <a:pt x="1974" y="3351"/>
                  </a:lnTo>
                  <a:lnTo>
                    <a:pt x="1757" y="3346"/>
                  </a:lnTo>
                  <a:lnTo>
                    <a:pt x="1447" y="3396"/>
                  </a:lnTo>
                  <a:lnTo>
                    <a:pt x="1328" y="3590"/>
                  </a:lnTo>
                  <a:lnTo>
                    <a:pt x="1118" y="3801"/>
                  </a:lnTo>
                  <a:lnTo>
                    <a:pt x="619" y="3561"/>
                  </a:lnTo>
                  <a:lnTo>
                    <a:pt x="428" y="3396"/>
                  </a:lnTo>
                  <a:lnTo>
                    <a:pt x="171" y="3411"/>
                  </a:lnTo>
                  <a:lnTo>
                    <a:pt x="113" y="3331"/>
                  </a:lnTo>
                  <a:lnTo>
                    <a:pt x="176" y="3204"/>
                  </a:lnTo>
                  <a:lnTo>
                    <a:pt x="73" y="3148"/>
                  </a:lnTo>
                  <a:lnTo>
                    <a:pt x="9" y="2948"/>
                  </a:lnTo>
                  <a:lnTo>
                    <a:pt x="0" y="2762"/>
                  </a:lnTo>
                  <a:lnTo>
                    <a:pt x="5" y="2608"/>
                  </a:lnTo>
                  <a:lnTo>
                    <a:pt x="83" y="2502"/>
                  </a:lnTo>
                  <a:lnTo>
                    <a:pt x="84" y="2347"/>
                  </a:lnTo>
                  <a:lnTo>
                    <a:pt x="260" y="2270"/>
                  </a:lnTo>
                  <a:lnTo>
                    <a:pt x="510" y="1789"/>
                  </a:lnTo>
                  <a:lnTo>
                    <a:pt x="693" y="1744"/>
                  </a:lnTo>
                  <a:lnTo>
                    <a:pt x="838" y="1576"/>
                  </a:lnTo>
                  <a:lnTo>
                    <a:pt x="928" y="1372"/>
                  </a:lnTo>
                  <a:lnTo>
                    <a:pt x="1136" y="1317"/>
                  </a:lnTo>
                  <a:lnTo>
                    <a:pt x="1240" y="1131"/>
                  </a:lnTo>
                  <a:lnTo>
                    <a:pt x="1252" y="939"/>
                  </a:lnTo>
                  <a:lnTo>
                    <a:pt x="1343" y="818"/>
                  </a:lnTo>
                  <a:lnTo>
                    <a:pt x="1354" y="668"/>
                  </a:lnTo>
                  <a:lnTo>
                    <a:pt x="1478" y="350"/>
                  </a:lnTo>
                  <a:lnTo>
                    <a:pt x="1563" y="182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Freeform 36"/>
            <p:cNvSpPr/>
            <p:nvPr/>
          </p:nvSpPr>
          <p:spPr bwMode="auto">
            <a:xfrm>
              <a:off x="2094" y="2411"/>
              <a:ext cx="902" cy="710"/>
            </a:xfrm>
            <a:custGeom>
              <a:avLst/>
              <a:gdLst/>
              <a:ahLst/>
              <a:cxnLst>
                <a:cxn ang="0">
                  <a:pos x="2846" y="526"/>
                </a:cxn>
                <a:cxn ang="0">
                  <a:pos x="3235" y="284"/>
                </a:cxn>
                <a:cxn ang="0">
                  <a:pos x="3746" y="0"/>
                </a:cxn>
                <a:cxn ang="0">
                  <a:pos x="3998" y="140"/>
                </a:cxn>
                <a:cxn ang="0">
                  <a:pos x="4165" y="304"/>
                </a:cxn>
                <a:cxn ang="0">
                  <a:pos x="4588" y="394"/>
                </a:cxn>
                <a:cxn ang="0">
                  <a:pos x="5075" y="554"/>
                </a:cxn>
                <a:cxn ang="0">
                  <a:pos x="5286" y="917"/>
                </a:cxn>
                <a:cxn ang="0">
                  <a:pos x="5858" y="977"/>
                </a:cxn>
                <a:cxn ang="0">
                  <a:pos x="5833" y="1302"/>
                </a:cxn>
                <a:cxn ang="0">
                  <a:pos x="5769" y="1556"/>
                </a:cxn>
                <a:cxn ang="0">
                  <a:pos x="5578" y="1756"/>
                </a:cxn>
                <a:cxn ang="0">
                  <a:pos x="5774" y="2066"/>
                </a:cxn>
                <a:cxn ang="0">
                  <a:pos x="5568" y="2110"/>
                </a:cxn>
                <a:cxn ang="0">
                  <a:pos x="5370" y="2130"/>
                </a:cxn>
                <a:cxn ang="0">
                  <a:pos x="5258" y="2290"/>
                </a:cxn>
                <a:cxn ang="0">
                  <a:pos x="5301" y="2573"/>
                </a:cxn>
                <a:cxn ang="0">
                  <a:pos x="5258" y="2758"/>
                </a:cxn>
                <a:cxn ang="0">
                  <a:pos x="5095" y="3177"/>
                </a:cxn>
                <a:cxn ang="0">
                  <a:pos x="4750" y="3442"/>
                </a:cxn>
                <a:cxn ang="0">
                  <a:pos x="4564" y="3876"/>
                </a:cxn>
                <a:cxn ang="0">
                  <a:pos x="4455" y="4224"/>
                </a:cxn>
                <a:cxn ang="0">
                  <a:pos x="3884" y="4404"/>
                </a:cxn>
                <a:cxn ang="0">
                  <a:pos x="3116" y="4538"/>
                </a:cxn>
                <a:cxn ang="0">
                  <a:pos x="2641" y="4625"/>
                </a:cxn>
                <a:cxn ang="0">
                  <a:pos x="2403" y="4803"/>
                </a:cxn>
                <a:cxn ang="0">
                  <a:pos x="2290" y="4608"/>
                </a:cxn>
                <a:cxn ang="0">
                  <a:pos x="2211" y="4149"/>
                </a:cxn>
                <a:cxn ang="0">
                  <a:pos x="2240" y="3951"/>
                </a:cxn>
                <a:cxn ang="0">
                  <a:pos x="1945" y="3671"/>
                </a:cxn>
                <a:cxn ang="0">
                  <a:pos x="1950" y="3282"/>
                </a:cxn>
                <a:cxn ang="0">
                  <a:pos x="1419" y="3216"/>
                </a:cxn>
                <a:cxn ang="0">
                  <a:pos x="961" y="3294"/>
                </a:cxn>
                <a:cxn ang="0">
                  <a:pos x="530" y="3087"/>
                </a:cxn>
                <a:cxn ang="0">
                  <a:pos x="34" y="3123"/>
                </a:cxn>
                <a:cxn ang="0">
                  <a:pos x="71" y="2818"/>
                </a:cxn>
                <a:cxn ang="0">
                  <a:pos x="404" y="2411"/>
                </a:cxn>
                <a:cxn ang="0">
                  <a:pos x="931" y="2366"/>
                </a:cxn>
                <a:cxn ang="0">
                  <a:pos x="1561" y="2261"/>
                </a:cxn>
                <a:cxn ang="0">
                  <a:pos x="1889" y="2183"/>
                </a:cxn>
                <a:cxn ang="0">
                  <a:pos x="2009" y="2005"/>
                </a:cxn>
                <a:cxn ang="0">
                  <a:pos x="1948" y="1813"/>
                </a:cxn>
                <a:cxn ang="0">
                  <a:pos x="2111" y="1546"/>
                </a:cxn>
                <a:cxn ang="0">
                  <a:pos x="2004" y="1242"/>
                </a:cxn>
                <a:cxn ang="0">
                  <a:pos x="2329" y="865"/>
                </a:cxn>
                <a:cxn ang="0">
                  <a:pos x="2344" y="529"/>
                </a:cxn>
                <a:cxn ang="0">
                  <a:pos x="2536" y="479"/>
                </a:cxn>
                <a:cxn ang="0">
                  <a:pos x="2556" y="276"/>
                </a:cxn>
                <a:cxn ang="0">
                  <a:pos x="2816" y="409"/>
                </a:cxn>
              </a:cxnLst>
              <a:rect l="0" t="0" r="r" b="b"/>
              <a:pathLst>
                <a:path w="6025" h="4803">
                  <a:moveTo>
                    <a:pt x="2816" y="409"/>
                  </a:moveTo>
                  <a:lnTo>
                    <a:pt x="2846" y="526"/>
                  </a:lnTo>
                  <a:lnTo>
                    <a:pt x="3019" y="446"/>
                  </a:lnTo>
                  <a:lnTo>
                    <a:pt x="3235" y="284"/>
                  </a:lnTo>
                  <a:lnTo>
                    <a:pt x="3500" y="95"/>
                  </a:lnTo>
                  <a:lnTo>
                    <a:pt x="3746" y="0"/>
                  </a:lnTo>
                  <a:lnTo>
                    <a:pt x="3968" y="45"/>
                  </a:lnTo>
                  <a:lnTo>
                    <a:pt x="3998" y="140"/>
                  </a:lnTo>
                  <a:lnTo>
                    <a:pt x="3983" y="284"/>
                  </a:lnTo>
                  <a:lnTo>
                    <a:pt x="4165" y="304"/>
                  </a:lnTo>
                  <a:lnTo>
                    <a:pt x="4351" y="245"/>
                  </a:lnTo>
                  <a:lnTo>
                    <a:pt x="4588" y="394"/>
                  </a:lnTo>
                  <a:lnTo>
                    <a:pt x="4859" y="529"/>
                  </a:lnTo>
                  <a:lnTo>
                    <a:pt x="5075" y="554"/>
                  </a:lnTo>
                  <a:lnTo>
                    <a:pt x="5208" y="694"/>
                  </a:lnTo>
                  <a:lnTo>
                    <a:pt x="5286" y="917"/>
                  </a:lnTo>
                  <a:lnTo>
                    <a:pt x="5504" y="857"/>
                  </a:lnTo>
                  <a:lnTo>
                    <a:pt x="5858" y="977"/>
                  </a:lnTo>
                  <a:lnTo>
                    <a:pt x="6025" y="1142"/>
                  </a:lnTo>
                  <a:lnTo>
                    <a:pt x="5833" y="1302"/>
                  </a:lnTo>
                  <a:lnTo>
                    <a:pt x="5754" y="1441"/>
                  </a:lnTo>
                  <a:lnTo>
                    <a:pt x="5769" y="1556"/>
                  </a:lnTo>
                  <a:lnTo>
                    <a:pt x="5636" y="1571"/>
                  </a:lnTo>
                  <a:lnTo>
                    <a:pt x="5578" y="1756"/>
                  </a:lnTo>
                  <a:lnTo>
                    <a:pt x="5596" y="1915"/>
                  </a:lnTo>
                  <a:lnTo>
                    <a:pt x="5774" y="2066"/>
                  </a:lnTo>
                  <a:lnTo>
                    <a:pt x="5716" y="2171"/>
                  </a:lnTo>
                  <a:lnTo>
                    <a:pt x="5568" y="2110"/>
                  </a:lnTo>
                  <a:lnTo>
                    <a:pt x="5479" y="2145"/>
                  </a:lnTo>
                  <a:lnTo>
                    <a:pt x="5370" y="2130"/>
                  </a:lnTo>
                  <a:lnTo>
                    <a:pt x="5356" y="2245"/>
                  </a:lnTo>
                  <a:lnTo>
                    <a:pt x="5258" y="2290"/>
                  </a:lnTo>
                  <a:lnTo>
                    <a:pt x="5296" y="2413"/>
                  </a:lnTo>
                  <a:lnTo>
                    <a:pt x="5301" y="2573"/>
                  </a:lnTo>
                  <a:lnTo>
                    <a:pt x="5169" y="2648"/>
                  </a:lnTo>
                  <a:lnTo>
                    <a:pt x="5258" y="2758"/>
                  </a:lnTo>
                  <a:lnTo>
                    <a:pt x="5258" y="2967"/>
                  </a:lnTo>
                  <a:lnTo>
                    <a:pt x="5095" y="3177"/>
                  </a:lnTo>
                  <a:lnTo>
                    <a:pt x="4986" y="3382"/>
                  </a:lnTo>
                  <a:lnTo>
                    <a:pt x="4750" y="3442"/>
                  </a:lnTo>
                  <a:lnTo>
                    <a:pt x="4714" y="3711"/>
                  </a:lnTo>
                  <a:lnTo>
                    <a:pt x="4564" y="3876"/>
                  </a:lnTo>
                  <a:lnTo>
                    <a:pt x="4416" y="4114"/>
                  </a:lnTo>
                  <a:lnTo>
                    <a:pt x="4455" y="4224"/>
                  </a:lnTo>
                  <a:lnTo>
                    <a:pt x="4160" y="4354"/>
                  </a:lnTo>
                  <a:lnTo>
                    <a:pt x="3884" y="4404"/>
                  </a:lnTo>
                  <a:lnTo>
                    <a:pt x="3599" y="4384"/>
                  </a:lnTo>
                  <a:lnTo>
                    <a:pt x="3116" y="4538"/>
                  </a:lnTo>
                  <a:lnTo>
                    <a:pt x="2831" y="4653"/>
                  </a:lnTo>
                  <a:lnTo>
                    <a:pt x="2641" y="4625"/>
                  </a:lnTo>
                  <a:lnTo>
                    <a:pt x="2555" y="4763"/>
                  </a:lnTo>
                  <a:lnTo>
                    <a:pt x="2403" y="4803"/>
                  </a:lnTo>
                  <a:lnTo>
                    <a:pt x="2275" y="4718"/>
                  </a:lnTo>
                  <a:lnTo>
                    <a:pt x="2290" y="4608"/>
                  </a:lnTo>
                  <a:lnTo>
                    <a:pt x="2171" y="4504"/>
                  </a:lnTo>
                  <a:lnTo>
                    <a:pt x="2211" y="4149"/>
                  </a:lnTo>
                  <a:lnTo>
                    <a:pt x="2314" y="4029"/>
                  </a:lnTo>
                  <a:lnTo>
                    <a:pt x="2240" y="3951"/>
                  </a:lnTo>
                  <a:lnTo>
                    <a:pt x="2019" y="3936"/>
                  </a:lnTo>
                  <a:lnTo>
                    <a:pt x="1945" y="3671"/>
                  </a:lnTo>
                  <a:lnTo>
                    <a:pt x="2039" y="3536"/>
                  </a:lnTo>
                  <a:lnTo>
                    <a:pt x="1950" y="3282"/>
                  </a:lnTo>
                  <a:lnTo>
                    <a:pt x="1846" y="3163"/>
                  </a:lnTo>
                  <a:lnTo>
                    <a:pt x="1419" y="3216"/>
                  </a:lnTo>
                  <a:lnTo>
                    <a:pt x="1169" y="3216"/>
                  </a:lnTo>
                  <a:lnTo>
                    <a:pt x="961" y="3294"/>
                  </a:lnTo>
                  <a:lnTo>
                    <a:pt x="824" y="3096"/>
                  </a:lnTo>
                  <a:lnTo>
                    <a:pt x="530" y="3087"/>
                  </a:lnTo>
                  <a:lnTo>
                    <a:pt x="251" y="3023"/>
                  </a:lnTo>
                  <a:lnTo>
                    <a:pt x="34" y="3123"/>
                  </a:lnTo>
                  <a:lnTo>
                    <a:pt x="0" y="2987"/>
                  </a:lnTo>
                  <a:lnTo>
                    <a:pt x="71" y="2818"/>
                  </a:lnTo>
                  <a:lnTo>
                    <a:pt x="284" y="2606"/>
                  </a:lnTo>
                  <a:lnTo>
                    <a:pt x="404" y="2411"/>
                  </a:lnTo>
                  <a:lnTo>
                    <a:pt x="711" y="2363"/>
                  </a:lnTo>
                  <a:lnTo>
                    <a:pt x="931" y="2366"/>
                  </a:lnTo>
                  <a:lnTo>
                    <a:pt x="1151" y="2233"/>
                  </a:lnTo>
                  <a:lnTo>
                    <a:pt x="1561" y="2261"/>
                  </a:lnTo>
                  <a:lnTo>
                    <a:pt x="1670" y="2310"/>
                  </a:lnTo>
                  <a:lnTo>
                    <a:pt x="1889" y="2183"/>
                  </a:lnTo>
                  <a:lnTo>
                    <a:pt x="2076" y="2123"/>
                  </a:lnTo>
                  <a:lnTo>
                    <a:pt x="2009" y="2005"/>
                  </a:lnTo>
                  <a:lnTo>
                    <a:pt x="2051" y="1846"/>
                  </a:lnTo>
                  <a:lnTo>
                    <a:pt x="1948" y="1813"/>
                  </a:lnTo>
                  <a:lnTo>
                    <a:pt x="1935" y="1712"/>
                  </a:lnTo>
                  <a:lnTo>
                    <a:pt x="2111" y="1546"/>
                  </a:lnTo>
                  <a:lnTo>
                    <a:pt x="2128" y="1381"/>
                  </a:lnTo>
                  <a:lnTo>
                    <a:pt x="2004" y="1242"/>
                  </a:lnTo>
                  <a:lnTo>
                    <a:pt x="2109" y="1017"/>
                  </a:lnTo>
                  <a:lnTo>
                    <a:pt x="2329" y="865"/>
                  </a:lnTo>
                  <a:lnTo>
                    <a:pt x="2314" y="686"/>
                  </a:lnTo>
                  <a:lnTo>
                    <a:pt x="2344" y="529"/>
                  </a:lnTo>
                  <a:lnTo>
                    <a:pt x="2409" y="424"/>
                  </a:lnTo>
                  <a:lnTo>
                    <a:pt x="2536" y="479"/>
                  </a:lnTo>
                  <a:lnTo>
                    <a:pt x="2511" y="389"/>
                  </a:lnTo>
                  <a:lnTo>
                    <a:pt x="2556" y="276"/>
                  </a:lnTo>
                  <a:lnTo>
                    <a:pt x="2698" y="379"/>
                  </a:lnTo>
                  <a:lnTo>
                    <a:pt x="2816" y="409"/>
                  </a:lnTo>
                  <a:close/>
                </a:path>
              </a:pathLst>
            </a:custGeom>
            <a:solidFill>
              <a:srgbClr val="73BC44"/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37"/>
            <p:cNvSpPr/>
            <p:nvPr/>
          </p:nvSpPr>
          <p:spPr bwMode="auto">
            <a:xfrm>
              <a:off x="2561" y="2959"/>
              <a:ext cx="307" cy="180"/>
            </a:xfrm>
            <a:custGeom>
              <a:avLst/>
              <a:gdLst/>
              <a:ahLst/>
              <a:cxnLst>
                <a:cxn ang="0">
                  <a:pos x="398" y="1169"/>
                </a:cxn>
                <a:cxn ang="0">
                  <a:pos x="613" y="1141"/>
                </a:cxn>
                <a:cxn ang="0">
                  <a:pos x="732" y="1051"/>
                </a:cxn>
                <a:cxn ang="0">
                  <a:pos x="879" y="1076"/>
                </a:cxn>
                <a:cxn ang="0">
                  <a:pos x="869" y="1196"/>
                </a:cxn>
                <a:cxn ang="0">
                  <a:pos x="1179" y="1181"/>
                </a:cxn>
                <a:cxn ang="0">
                  <a:pos x="1341" y="1211"/>
                </a:cxn>
                <a:cxn ang="0">
                  <a:pos x="1455" y="1141"/>
                </a:cxn>
                <a:cxn ang="0">
                  <a:pos x="1430" y="1031"/>
                </a:cxn>
                <a:cxn ang="0">
                  <a:pos x="1691" y="797"/>
                </a:cxn>
                <a:cxn ang="0">
                  <a:pos x="1956" y="717"/>
                </a:cxn>
                <a:cxn ang="0">
                  <a:pos x="1956" y="448"/>
                </a:cxn>
                <a:cxn ang="0">
                  <a:pos x="2048" y="288"/>
                </a:cxn>
                <a:cxn ang="0">
                  <a:pos x="1666" y="213"/>
                </a:cxn>
                <a:cxn ang="0">
                  <a:pos x="1646" y="94"/>
                </a:cxn>
                <a:cxn ang="0">
                  <a:pos x="1595" y="0"/>
                </a:cxn>
                <a:cxn ang="0">
                  <a:pos x="1451" y="158"/>
                </a:cxn>
                <a:cxn ang="0">
                  <a:pos x="1298" y="403"/>
                </a:cxn>
                <a:cxn ang="0">
                  <a:pos x="1338" y="514"/>
                </a:cxn>
                <a:cxn ang="0">
                  <a:pos x="1040" y="642"/>
                </a:cxn>
                <a:cxn ang="0">
                  <a:pos x="768" y="692"/>
                </a:cxn>
                <a:cxn ang="0">
                  <a:pos x="483" y="672"/>
                </a:cxn>
                <a:cxn ang="0">
                  <a:pos x="0" y="828"/>
                </a:cxn>
                <a:cxn ang="0">
                  <a:pos x="101" y="927"/>
                </a:cxn>
                <a:cxn ang="0">
                  <a:pos x="223" y="960"/>
                </a:cxn>
                <a:cxn ang="0">
                  <a:pos x="328" y="1042"/>
                </a:cxn>
                <a:cxn ang="0">
                  <a:pos x="398" y="1169"/>
                </a:cxn>
              </a:cxnLst>
              <a:rect l="0" t="0" r="r" b="b"/>
              <a:pathLst>
                <a:path w="2048" h="1211">
                  <a:moveTo>
                    <a:pt x="398" y="1169"/>
                  </a:moveTo>
                  <a:lnTo>
                    <a:pt x="613" y="1141"/>
                  </a:lnTo>
                  <a:lnTo>
                    <a:pt x="732" y="1051"/>
                  </a:lnTo>
                  <a:lnTo>
                    <a:pt x="879" y="1076"/>
                  </a:lnTo>
                  <a:lnTo>
                    <a:pt x="869" y="1196"/>
                  </a:lnTo>
                  <a:lnTo>
                    <a:pt x="1179" y="1181"/>
                  </a:lnTo>
                  <a:lnTo>
                    <a:pt x="1341" y="1211"/>
                  </a:lnTo>
                  <a:lnTo>
                    <a:pt x="1455" y="1141"/>
                  </a:lnTo>
                  <a:lnTo>
                    <a:pt x="1430" y="1031"/>
                  </a:lnTo>
                  <a:lnTo>
                    <a:pt x="1691" y="797"/>
                  </a:lnTo>
                  <a:lnTo>
                    <a:pt x="1956" y="717"/>
                  </a:lnTo>
                  <a:lnTo>
                    <a:pt x="1956" y="448"/>
                  </a:lnTo>
                  <a:lnTo>
                    <a:pt x="2048" y="288"/>
                  </a:lnTo>
                  <a:lnTo>
                    <a:pt x="1666" y="213"/>
                  </a:lnTo>
                  <a:lnTo>
                    <a:pt x="1646" y="94"/>
                  </a:lnTo>
                  <a:lnTo>
                    <a:pt x="1595" y="0"/>
                  </a:lnTo>
                  <a:lnTo>
                    <a:pt x="1451" y="158"/>
                  </a:lnTo>
                  <a:lnTo>
                    <a:pt x="1298" y="403"/>
                  </a:lnTo>
                  <a:lnTo>
                    <a:pt x="1338" y="514"/>
                  </a:lnTo>
                  <a:lnTo>
                    <a:pt x="1040" y="642"/>
                  </a:lnTo>
                  <a:lnTo>
                    <a:pt x="768" y="692"/>
                  </a:lnTo>
                  <a:lnTo>
                    <a:pt x="483" y="672"/>
                  </a:lnTo>
                  <a:lnTo>
                    <a:pt x="0" y="828"/>
                  </a:lnTo>
                  <a:lnTo>
                    <a:pt x="101" y="927"/>
                  </a:lnTo>
                  <a:lnTo>
                    <a:pt x="223" y="960"/>
                  </a:lnTo>
                  <a:lnTo>
                    <a:pt x="328" y="1042"/>
                  </a:lnTo>
                  <a:lnTo>
                    <a:pt x="398" y="116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Freeform 38"/>
            <p:cNvSpPr/>
            <p:nvPr/>
          </p:nvSpPr>
          <p:spPr bwMode="auto">
            <a:xfrm>
              <a:off x="2800" y="2723"/>
              <a:ext cx="190" cy="279"/>
            </a:xfrm>
            <a:custGeom>
              <a:avLst/>
              <a:gdLst/>
              <a:ahLst/>
              <a:cxnLst>
                <a:cxn ang="0">
                  <a:pos x="1265" y="254"/>
                </a:cxn>
                <a:cxn ang="0">
                  <a:pos x="1123" y="166"/>
                </a:cxn>
                <a:cxn ang="0">
                  <a:pos x="1000" y="61"/>
                </a:cxn>
                <a:cxn ang="0">
                  <a:pos x="849" y="0"/>
                </a:cxn>
                <a:cxn ang="0">
                  <a:pos x="763" y="34"/>
                </a:cxn>
                <a:cxn ang="0">
                  <a:pos x="655" y="21"/>
                </a:cxn>
                <a:cxn ang="0">
                  <a:pos x="643" y="131"/>
                </a:cxn>
                <a:cxn ang="0">
                  <a:pos x="545" y="181"/>
                </a:cxn>
                <a:cxn ang="0">
                  <a:pos x="585" y="304"/>
                </a:cxn>
                <a:cxn ang="0">
                  <a:pos x="590" y="464"/>
                </a:cxn>
                <a:cxn ang="0">
                  <a:pos x="455" y="537"/>
                </a:cxn>
                <a:cxn ang="0">
                  <a:pos x="543" y="644"/>
                </a:cxn>
                <a:cxn ang="0">
                  <a:pos x="540" y="864"/>
                </a:cxn>
                <a:cxn ang="0">
                  <a:pos x="382" y="1064"/>
                </a:cxn>
                <a:cxn ang="0">
                  <a:pos x="274" y="1272"/>
                </a:cxn>
                <a:cxn ang="0">
                  <a:pos x="35" y="1332"/>
                </a:cxn>
                <a:cxn ang="0">
                  <a:pos x="0" y="1605"/>
                </a:cxn>
                <a:cxn ang="0">
                  <a:pos x="50" y="1700"/>
                </a:cxn>
                <a:cxn ang="0">
                  <a:pos x="70" y="1815"/>
                </a:cxn>
                <a:cxn ang="0">
                  <a:pos x="450" y="1891"/>
                </a:cxn>
                <a:cxn ang="0">
                  <a:pos x="598" y="1696"/>
                </a:cxn>
                <a:cxn ang="0">
                  <a:pos x="854" y="1527"/>
                </a:cxn>
                <a:cxn ang="0">
                  <a:pos x="883" y="1362"/>
                </a:cxn>
                <a:cxn ang="0">
                  <a:pos x="996" y="1113"/>
                </a:cxn>
                <a:cxn ang="0">
                  <a:pos x="1193" y="943"/>
                </a:cxn>
                <a:cxn ang="0">
                  <a:pos x="1203" y="554"/>
                </a:cxn>
                <a:cxn ang="0">
                  <a:pos x="1265" y="254"/>
                </a:cxn>
              </a:cxnLst>
              <a:rect l="0" t="0" r="r" b="b"/>
              <a:pathLst>
                <a:path w="1265" h="1891">
                  <a:moveTo>
                    <a:pt x="1265" y="254"/>
                  </a:moveTo>
                  <a:lnTo>
                    <a:pt x="1123" y="166"/>
                  </a:lnTo>
                  <a:lnTo>
                    <a:pt x="1000" y="61"/>
                  </a:lnTo>
                  <a:lnTo>
                    <a:pt x="849" y="0"/>
                  </a:lnTo>
                  <a:lnTo>
                    <a:pt x="763" y="34"/>
                  </a:lnTo>
                  <a:lnTo>
                    <a:pt x="655" y="21"/>
                  </a:lnTo>
                  <a:lnTo>
                    <a:pt x="643" y="131"/>
                  </a:lnTo>
                  <a:lnTo>
                    <a:pt x="545" y="181"/>
                  </a:lnTo>
                  <a:lnTo>
                    <a:pt x="585" y="304"/>
                  </a:lnTo>
                  <a:lnTo>
                    <a:pt x="590" y="464"/>
                  </a:lnTo>
                  <a:lnTo>
                    <a:pt x="455" y="537"/>
                  </a:lnTo>
                  <a:lnTo>
                    <a:pt x="543" y="644"/>
                  </a:lnTo>
                  <a:lnTo>
                    <a:pt x="540" y="864"/>
                  </a:lnTo>
                  <a:lnTo>
                    <a:pt x="382" y="1064"/>
                  </a:lnTo>
                  <a:lnTo>
                    <a:pt x="274" y="1272"/>
                  </a:lnTo>
                  <a:lnTo>
                    <a:pt x="35" y="1332"/>
                  </a:lnTo>
                  <a:lnTo>
                    <a:pt x="0" y="1605"/>
                  </a:lnTo>
                  <a:lnTo>
                    <a:pt x="50" y="1700"/>
                  </a:lnTo>
                  <a:lnTo>
                    <a:pt x="70" y="1815"/>
                  </a:lnTo>
                  <a:lnTo>
                    <a:pt x="450" y="1891"/>
                  </a:lnTo>
                  <a:lnTo>
                    <a:pt x="598" y="1696"/>
                  </a:lnTo>
                  <a:lnTo>
                    <a:pt x="854" y="1527"/>
                  </a:lnTo>
                  <a:lnTo>
                    <a:pt x="883" y="1362"/>
                  </a:lnTo>
                  <a:lnTo>
                    <a:pt x="996" y="1113"/>
                  </a:lnTo>
                  <a:lnTo>
                    <a:pt x="1193" y="943"/>
                  </a:lnTo>
                  <a:lnTo>
                    <a:pt x="1203" y="554"/>
                  </a:lnTo>
                  <a:lnTo>
                    <a:pt x="1265" y="25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39"/>
            <p:cNvSpPr/>
            <p:nvPr/>
          </p:nvSpPr>
          <p:spPr bwMode="auto">
            <a:xfrm>
              <a:off x="2488" y="1949"/>
              <a:ext cx="726" cy="811"/>
            </a:xfrm>
            <a:custGeom>
              <a:avLst/>
              <a:gdLst/>
              <a:ahLst/>
              <a:cxnLst>
                <a:cxn ang="0">
                  <a:pos x="148" y="1143"/>
                </a:cxn>
                <a:cxn ang="0">
                  <a:pos x="74" y="1616"/>
                </a:cxn>
                <a:cxn ang="0">
                  <a:pos x="261" y="1661"/>
                </a:cxn>
                <a:cxn ang="0">
                  <a:pos x="251" y="1780"/>
                </a:cxn>
                <a:cxn ang="0">
                  <a:pos x="54" y="1995"/>
                </a:cxn>
                <a:cxn ang="0">
                  <a:pos x="143" y="2304"/>
                </a:cxn>
                <a:cxn ang="0">
                  <a:pos x="188" y="2624"/>
                </a:cxn>
                <a:cxn ang="0">
                  <a:pos x="163" y="3098"/>
                </a:cxn>
                <a:cxn ang="0">
                  <a:pos x="253" y="3399"/>
                </a:cxn>
                <a:cxn ang="0">
                  <a:pos x="216" y="3657"/>
                </a:cxn>
                <a:cxn ang="0">
                  <a:pos x="866" y="3223"/>
                </a:cxn>
                <a:cxn ang="0">
                  <a:pos x="1340" y="3172"/>
                </a:cxn>
                <a:cxn ang="0">
                  <a:pos x="1354" y="3412"/>
                </a:cxn>
                <a:cxn ang="0">
                  <a:pos x="1725" y="3372"/>
                </a:cxn>
                <a:cxn ang="0">
                  <a:pos x="2233" y="3657"/>
                </a:cxn>
                <a:cxn ang="0">
                  <a:pos x="2583" y="3829"/>
                </a:cxn>
                <a:cxn ang="0">
                  <a:pos x="2873" y="3987"/>
                </a:cxn>
                <a:cxn ang="0">
                  <a:pos x="3395" y="4269"/>
                </a:cxn>
                <a:cxn ang="0">
                  <a:pos x="3125" y="4569"/>
                </a:cxn>
                <a:cxn ang="0">
                  <a:pos x="3005" y="4699"/>
                </a:cxn>
                <a:cxn ang="0">
                  <a:pos x="2968" y="5043"/>
                </a:cxn>
                <a:cxn ang="0">
                  <a:pos x="3087" y="5297"/>
                </a:cxn>
                <a:cxn ang="0">
                  <a:pos x="3352" y="5492"/>
                </a:cxn>
                <a:cxn ang="0">
                  <a:pos x="3692" y="5228"/>
                </a:cxn>
                <a:cxn ang="0">
                  <a:pos x="3745" y="4549"/>
                </a:cxn>
                <a:cxn ang="0">
                  <a:pos x="3893" y="3532"/>
                </a:cxn>
                <a:cxn ang="0">
                  <a:pos x="4012" y="2903"/>
                </a:cxn>
                <a:cxn ang="0">
                  <a:pos x="4149" y="2594"/>
                </a:cxn>
                <a:cxn ang="0">
                  <a:pos x="4208" y="2349"/>
                </a:cxn>
                <a:cxn ang="0">
                  <a:pos x="4410" y="2399"/>
                </a:cxn>
                <a:cxn ang="0">
                  <a:pos x="4735" y="2040"/>
                </a:cxn>
                <a:cxn ang="0">
                  <a:pos x="4725" y="1741"/>
                </a:cxn>
                <a:cxn ang="0">
                  <a:pos x="4503" y="1441"/>
                </a:cxn>
                <a:cxn ang="0">
                  <a:pos x="4637" y="1256"/>
                </a:cxn>
                <a:cxn ang="0">
                  <a:pos x="4754" y="913"/>
                </a:cxn>
                <a:cxn ang="0">
                  <a:pos x="4474" y="294"/>
                </a:cxn>
                <a:cxn ang="0">
                  <a:pos x="4218" y="225"/>
                </a:cxn>
                <a:cxn ang="0">
                  <a:pos x="3677" y="140"/>
                </a:cxn>
                <a:cxn ang="0">
                  <a:pos x="3440" y="299"/>
                </a:cxn>
                <a:cxn ang="0">
                  <a:pos x="3214" y="484"/>
                </a:cxn>
                <a:cxn ang="0">
                  <a:pos x="3110" y="284"/>
                </a:cxn>
                <a:cxn ang="0">
                  <a:pos x="2879" y="60"/>
                </a:cxn>
                <a:cxn ang="0">
                  <a:pos x="2475" y="349"/>
                </a:cxn>
                <a:cxn ang="0">
                  <a:pos x="2091" y="529"/>
                </a:cxn>
                <a:cxn ang="0">
                  <a:pos x="1826" y="469"/>
                </a:cxn>
                <a:cxn ang="0">
                  <a:pos x="1619" y="404"/>
                </a:cxn>
                <a:cxn ang="0">
                  <a:pos x="1580" y="629"/>
                </a:cxn>
                <a:cxn ang="0">
                  <a:pos x="1508" y="935"/>
                </a:cxn>
                <a:cxn ang="0">
                  <a:pos x="1168" y="1085"/>
                </a:cxn>
                <a:cxn ang="0">
                  <a:pos x="868" y="1258"/>
                </a:cxn>
                <a:cxn ang="0">
                  <a:pos x="630" y="1108"/>
                </a:cxn>
                <a:cxn ang="0">
                  <a:pos x="388" y="966"/>
                </a:cxn>
              </a:cxnLst>
              <a:rect l="0" t="0" r="r" b="b"/>
              <a:pathLst>
                <a:path w="4852" h="5492">
                  <a:moveTo>
                    <a:pt x="388" y="966"/>
                  </a:moveTo>
                  <a:lnTo>
                    <a:pt x="148" y="1143"/>
                  </a:lnTo>
                  <a:lnTo>
                    <a:pt x="0" y="1501"/>
                  </a:lnTo>
                  <a:lnTo>
                    <a:pt x="74" y="1616"/>
                  </a:lnTo>
                  <a:lnTo>
                    <a:pt x="188" y="1616"/>
                  </a:lnTo>
                  <a:lnTo>
                    <a:pt x="261" y="1661"/>
                  </a:lnTo>
                  <a:lnTo>
                    <a:pt x="158" y="1750"/>
                  </a:lnTo>
                  <a:lnTo>
                    <a:pt x="251" y="1780"/>
                  </a:lnTo>
                  <a:lnTo>
                    <a:pt x="216" y="1815"/>
                  </a:lnTo>
                  <a:lnTo>
                    <a:pt x="54" y="1995"/>
                  </a:lnTo>
                  <a:lnTo>
                    <a:pt x="163" y="2175"/>
                  </a:lnTo>
                  <a:lnTo>
                    <a:pt x="143" y="2304"/>
                  </a:lnTo>
                  <a:lnTo>
                    <a:pt x="216" y="2384"/>
                  </a:lnTo>
                  <a:lnTo>
                    <a:pt x="188" y="2624"/>
                  </a:lnTo>
                  <a:lnTo>
                    <a:pt x="99" y="2933"/>
                  </a:lnTo>
                  <a:lnTo>
                    <a:pt x="163" y="3098"/>
                  </a:lnTo>
                  <a:lnTo>
                    <a:pt x="246" y="3203"/>
                  </a:lnTo>
                  <a:lnTo>
                    <a:pt x="253" y="3399"/>
                  </a:lnTo>
                  <a:lnTo>
                    <a:pt x="189" y="3538"/>
                  </a:lnTo>
                  <a:lnTo>
                    <a:pt x="216" y="3657"/>
                  </a:lnTo>
                  <a:lnTo>
                    <a:pt x="391" y="3572"/>
                  </a:lnTo>
                  <a:lnTo>
                    <a:pt x="866" y="3223"/>
                  </a:lnTo>
                  <a:lnTo>
                    <a:pt x="1118" y="3129"/>
                  </a:lnTo>
                  <a:lnTo>
                    <a:pt x="1340" y="3172"/>
                  </a:lnTo>
                  <a:lnTo>
                    <a:pt x="1369" y="3267"/>
                  </a:lnTo>
                  <a:lnTo>
                    <a:pt x="1354" y="3412"/>
                  </a:lnTo>
                  <a:lnTo>
                    <a:pt x="1535" y="3432"/>
                  </a:lnTo>
                  <a:lnTo>
                    <a:pt x="1725" y="3372"/>
                  </a:lnTo>
                  <a:lnTo>
                    <a:pt x="1945" y="3514"/>
                  </a:lnTo>
                  <a:lnTo>
                    <a:pt x="2233" y="3657"/>
                  </a:lnTo>
                  <a:lnTo>
                    <a:pt x="2453" y="3684"/>
                  </a:lnTo>
                  <a:lnTo>
                    <a:pt x="2583" y="3829"/>
                  </a:lnTo>
                  <a:lnTo>
                    <a:pt x="2660" y="4047"/>
                  </a:lnTo>
                  <a:lnTo>
                    <a:pt x="2873" y="3987"/>
                  </a:lnTo>
                  <a:lnTo>
                    <a:pt x="3230" y="4104"/>
                  </a:lnTo>
                  <a:lnTo>
                    <a:pt x="3395" y="4269"/>
                  </a:lnTo>
                  <a:lnTo>
                    <a:pt x="3203" y="4429"/>
                  </a:lnTo>
                  <a:lnTo>
                    <a:pt x="3125" y="4569"/>
                  </a:lnTo>
                  <a:lnTo>
                    <a:pt x="3140" y="4684"/>
                  </a:lnTo>
                  <a:lnTo>
                    <a:pt x="3005" y="4699"/>
                  </a:lnTo>
                  <a:lnTo>
                    <a:pt x="2948" y="4883"/>
                  </a:lnTo>
                  <a:lnTo>
                    <a:pt x="2968" y="5043"/>
                  </a:lnTo>
                  <a:lnTo>
                    <a:pt x="3145" y="5193"/>
                  </a:lnTo>
                  <a:lnTo>
                    <a:pt x="3087" y="5297"/>
                  </a:lnTo>
                  <a:lnTo>
                    <a:pt x="3204" y="5402"/>
                  </a:lnTo>
                  <a:lnTo>
                    <a:pt x="3352" y="5492"/>
                  </a:lnTo>
                  <a:lnTo>
                    <a:pt x="3465" y="5372"/>
                  </a:lnTo>
                  <a:lnTo>
                    <a:pt x="3692" y="5228"/>
                  </a:lnTo>
                  <a:lnTo>
                    <a:pt x="3662" y="4973"/>
                  </a:lnTo>
                  <a:lnTo>
                    <a:pt x="3745" y="4549"/>
                  </a:lnTo>
                  <a:lnTo>
                    <a:pt x="3913" y="4221"/>
                  </a:lnTo>
                  <a:lnTo>
                    <a:pt x="3893" y="3532"/>
                  </a:lnTo>
                  <a:lnTo>
                    <a:pt x="3967" y="3103"/>
                  </a:lnTo>
                  <a:lnTo>
                    <a:pt x="4012" y="2903"/>
                  </a:lnTo>
                  <a:lnTo>
                    <a:pt x="3987" y="2724"/>
                  </a:lnTo>
                  <a:lnTo>
                    <a:pt x="4149" y="2594"/>
                  </a:lnTo>
                  <a:lnTo>
                    <a:pt x="4114" y="2424"/>
                  </a:lnTo>
                  <a:lnTo>
                    <a:pt x="4208" y="2349"/>
                  </a:lnTo>
                  <a:lnTo>
                    <a:pt x="4277" y="2534"/>
                  </a:lnTo>
                  <a:lnTo>
                    <a:pt x="4410" y="2399"/>
                  </a:lnTo>
                  <a:lnTo>
                    <a:pt x="4548" y="2245"/>
                  </a:lnTo>
                  <a:lnTo>
                    <a:pt x="4735" y="2040"/>
                  </a:lnTo>
                  <a:lnTo>
                    <a:pt x="4852" y="1777"/>
                  </a:lnTo>
                  <a:lnTo>
                    <a:pt x="4725" y="1741"/>
                  </a:lnTo>
                  <a:lnTo>
                    <a:pt x="4573" y="1621"/>
                  </a:lnTo>
                  <a:lnTo>
                    <a:pt x="4503" y="1441"/>
                  </a:lnTo>
                  <a:lnTo>
                    <a:pt x="4484" y="1256"/>
                  </a:lnTo>
                  <a:lnTo>
                    <a:pt x="4637" y="1256"/>
                  </a:lnTo>
                  <a:lnTo>
                    <a:pt x="4720" y="1183"/>
                  </a:lnTo>
                  <a:lnTo>
                    <a:pt x="4754" y="913"/>
                  </a:lnTo>
                  <a:lnTo>
                    <a:pt x="4637" y="749"/>
                  </a:lnTo>
                  <a:lnTo>
                    <a:pt x="4474" y="294"/>
                  </a:lnTo>
                  <a:lnTo>
                    <a:pt x="4342" y="304"/>
                  </a:lnTo>
                  <a:lnTo>
                    <a:pt x="4218" y="225"/>
                  </a:lnTo>
                  <a:lnTo>
                    <a:pt x="3893" y="0"/>
                  </a:lnTo>
                  <a:lnTo>
                    <a:pt x="3677" y="140"/>
                  </a:lnTo>
                  <a:lnTo>
                    <a:pt x="3618" y="274"/>
                  </a:lnTo>
                  <a:lnTo>
                    <a:pt x="3440" y="299"/>
                  </a:lnTo>
                  <a:lnTo>
                    <a:pt x="3382" y="434"/>
                  </a:lnTo>
                  <a:lnTo>
                    <a:pt x="3214" y="484"/>
                  </a:lnTo>
                  <a:lnTo>
                    <a:pt x="3204" y="379"/>
                  </a:lnTo>
                  <a:lnTo>
                    <a:pt x="3110" y="284"/>
                  </a:lnTo>
                  <a:lnTo>
                    <a:pt x="3110" y="150"/>
                  </a:lnTo>
                  <a:lnTo>
                    <a:pt x="2879" y="60"/>
                  </a:lnTo>
                  <a:lnTo>
                    <a:pt x="2609" y="359"/>
                  </a:lnTo>
                  <a:lnTo>
                    <a:pt x="2475" y="349"/>
                  </a:lnTo>
                  <a:lnTo>
                    <a:pt x="2304" y="394"/>
                  </a:lnTo>
                  <a:lnTo>
                    <a:pt x="2091" y="529"/>
                  </a:lnTo>
                  <a:lnTo>
                    <a:pt x="1929" y="424"/>
                  </a:lnTo>
                  <a:lnTo>
                    <a:pt x="1826" y="469"/>
                  </a:lnTo>
                  <a:lnTo>
                    <a:pt x="1723" y="404"/>
                  </a:lnTo>
                  <a:lnTo>
                    <a:pt x="1619" y="404"/>
                  </a:lnTo>
                  <a:lnTo>
                    <a:pt x="1501" y="469"/>
                  </a:lnTo>
                  <a:lnTo>
                    <a:pt x="1580" y="629"/>
                  </a:lnTo>
                  <a:lnTo>
                    <a:pt x="1580" y="808"/>
                  </a:lnTo>
                  <a:lnTo>
                    <a:pt x="1508" y="935"/>
                  </a:lnTo>
                  <a:lnTo>
                    <a:pt x="1329" y="1138"/>
                  </a:lnTo>
                  <a:lnTo>
                    <a:pt x="1168" y="1085"/>
                  </a:lnTo>
                  <a:lnTo>
                    <a:pt x="1040" y="1184"/>
                  </a:lnTo>
                  <a:lnTo>
                    <a:pt x="868" y="1258"/>
                  </a:lnTo>
                  <a:lnTo>
                    <a:pt x="718" y="1214"/>
                  </a:lnTo>
                  <a:lnTo>
                    <a:pt x="630" y="1108"/>
                  </a:lnTo>
                  <a:lnTo>
                    <a:pt x="571" y="948"/>
                  </a:lnTo>
                  <a:lnTo>
                    <a:pt x="388" y="9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40"/>
            <p:cNvSpPr/>
            <p:nvPr/>
          </p:nvSpPr>
          <p:spPr bwMode="auto">
            <a:xfrm>
              <a:off x="2154" y="1659"/>
              <a:ext cx="392" cy="667"/>
            </a:xfrm>
            <a:custGeom>
              <a:avLst/>
              <a:gdLst/>
              <a:ahLst/>
              <a:cxnLst>
                <a:cxn ang="0">
                  <a:pos x="1487" y="65"/>
                </a:cxn>
                <a:cxn ang="0">
                  <a:pos x="1723" y="110"/>
                </a:cxn>
                <a:cxn ang="0">
                  <a:pos x="1862" y="369"/>
                </a:cxn>
                <a:cxn ang="0">
                  <a:pos x="1935" y="664"/>
                </a:cxn>
                <a:cxn ang="0">
                  <a:pos x="1817" y="1023"/>
                </a:cxn>
                <a:cxn ang="0">
                  <a:pos x="1832" y="1208"/>
                </a:cxn>
                <a:cxn ang="0">
                  <a:pos x="1979" y="1477"/>
                </a:cxn>
                <a:cxn ang="0">
                  <a:pos x="2363" y="1567"/>
                </a:cxn>
                <a:cxn ang="0">
                  <a:pos x="2344" y="1805"/>
                </a:cxn>
                <a:cxn ang="0">
                  <a:pos x="2137" y="1906"/>
                </a:cxn>
                <a:cxn ang="0">
                  <a:pos x="2009" y="2146"/>
                </a:cxn>
                <a:cxn ang="0">
                  <a:pos x="2172" y="2429"/>
                </a:cxn>
                <a:cxn ang="0">
                  <a:pos x="2245" y="2579"/>
                </a:cxn>
                <a:cxn ang="0">
                  <a:pos x="2373" y="2803"/>
                </a:cxn>
                <a:cxn ang="0">
                  <a:pos x="2557" y="2876"/>
                </a:cxn>
                <a:cxn ang="0">
                  <a:pos x="2377" y="3108"/>
                </a:cxn>
                <a:cxn ang="0">
                  <a:pos x="2304" y="3582"/>
                </a:cxn>
                <a:cxn ang="0">
                  <a:pos x="2490" y="3626"/>
                </a:cxn>
                <a:cxn ang="0">
                  <a:pos x="2479" y="3746"/>
                </a:cxn>
                <a:cxn ang="0">
                  <a:pos x="2392" y="4140"/>
                </a:cxn>
                <a:cxn ang="0">
                  <a:pos x="2213" y="4274"/>
                </a:cxn>
                <a:cxn ang="0">
                  <a:pos x="1625" y="4515"/>
                </a:cxn>
                <a:cxn ang="0">
                  <a:pos x="1354" y="4390"/>
                </a:cxn>
                <a:cxn ang="0">
                  <a:pos x="1019" y="4480"/>
                </a:cxn>
                <a:cxn ang="0">
                  <a:pos x="960" y="4211"/>
                </a:cxn>
                <a:cxn ang="0">
                  <a:pos x="778" y="4261"/>
                </a:cxn>
                <a:cxn ang="0">
                  <a:pos x="623" y="4462"/>
                </a:cxn>
                <a:cxn ang="0">
                  <a:pos x="221" y="4285"/>
                </a:cxn>
                <a:cxn ang="0">
                  <a:pos x="136" y="4126"/>
                </a:cxn>
                <a:cxn ang="0">
                  <a:pos x="0" y="4182"/>
                </a:cxn>
                <a:cxn ang="0">
                  <a:pos x="10" y="3467"/>
                </a:cxn>
                <a:cxn ang="0">
                  <a:pos x="325" y="2599"/>
                </a:cxn>
                <a:cxn ang="0">
                  <a:pos x="561" y="2116"/>
                </a:cxn>
                <a:cxn ang="0">
                  <a:pos x="925" y="1562"/>
                </a:cxn>
                <a:cxn ang="0">
                  <a:pos x="881" y="1148"/>
                </a:cxn>
                <a:cxn ang="0">
                  <a:pos x="1118" y="873"/>
                </a:cxn>
                <a:cxn ang="0">
                  <a:pos x="1413" y="339"/>
                </a:cxn>
                <a:cxn ang="0">
                  <a:pos x="1384" y="145"/>
                </a:cxn>
                <a:cxn ang="0">
                  <a:pos x="1344" y="0"/>
                </a:cxn>
              </a:cxnLst>
              <a:rect l="0" t="0" r="r" b="b"/>
              <a:pathLst>
                <a:path w="2618" h="4515">
                  <a:moveTo>
                    <a:pt x="1344" y="0"/>
                  </a:moveTo>
                  <a:lnTo>
                    <a:pt x="1487" y="65"/>
                  </a:lnTo>
                  <a:lnTo>
                    <a:pt x="1595" y="35"/>
                  </a:lnTo>
                  <a:lnTo>
                    <a:pt x="1723" y="110"/>
                  </a:lnTo>
                  <a:lnTo>
                    <a:pt x="1870" y="185"/>
                  </a:lnTo>
                  <a:lnTo>
                    <a:pt x="1862" y="369"/>
                  </a:lnTo>
                  <a:lnTo>
                    <a:pt x="1890" y="549"/>
                  </a:lnTo>
                  <a:lnTo>
                    <a:pt x="1935" y="664"/>
                  </a:lnTo>
                  <a:lnTo>
                    <a:pt x="1847" y="788"/>
                  </a:lnTo>
                  <a:lnTo>
                    <a:pt x="1817" y="1023"/>
                  </a:lnTo>
                  <a:lnTo>
                    <a:pt x="1713" y="1163"/>
                  </a:lnTo>
                  <a:lnTo>
                    <a:pt x="1832" y="1208"/>
                  </a:lnTo>
                  <a:lnTo>
                    <a:pt x="1847" y="1337"/>
                  </a:lnTo>
                  <a:lnTo>
                    <a:pt x="1979" y="1477"/>
                  </a:lnTo>
                  <a:lnTo>
                    <a:pt x="2127" y="1592"/>
                  </a:lnTo>
                  <a:lnTo>
                    <a:pt x="2363" y="1567"/>
                  </a:lnTo>
                  <a:lnTo>
                    <a:pt x="2378" y="1682"/>
                  </a:lnTo>
                  <a:lnTo>
                    <a:pt x="2344" y="1805"/>
                  </a:lnTo>
                  <a:lnTo>
                    <a:pt x="2200" y="1816"/>
                  </a:lnTo>
                  <a:lnTo>
                    <a:pt x="2137" y="1906"/>
                  </a:lnTo>
                  <a:lnTo>
                    <a:pt x="2122" y="2076"/>
                  </a:lnTo>
                  <a:lnTo>
                    <a:pt x="2009" y="2146"/>
                  </a:lnTo>
                  <a:lnTo>
                    <a:pt x="2137" y="2279"/>
                  </a:lnTo>
                  <a:lnTo>
                    <a:pt x="2172" y="2429"/>
                  </a:lnTo>
                  <a:lnTo>
                    <a:pt x="2314" y="2464"/>
                  </a:lnTo>
                  <a:lnTo>
                    <a:pt x="2245" y="2579"/>
                  </a:lnTo>
                  <a:lnTo>
                    <a:pt x="2314" y="2674"/>
                  </a:lnTo>
                  <a:lnTo>
                    <a:pt x="2373" y="2803"/>
                  </a:lnTo>
                  <a:lnTo>
                    <a:pt x="2497" y="2823"/>
                  </a:lnTo>
                  <a:lnTo>
                    <a:pt x="2557" y="2876"/>
                  </a:lnTo>
                  <a:lnTo>
                    <a:pt x="2618" y="2931"/>
                  </a:lnTo>
                  <a:lnTo>
                    <a:pt x="2377" y="3108"/>
                  </a:lnTo>
                  <a:lnTo>
                    <a:pt x="2230" y="3464"/>
                  </a:lnTo>
                  <a:lnTo>
                    <a:pt x="2304" y="3582"/>
                  </a:lnTo>
                  <a:lnTo>
                    <a:pt x="2418" y="3582"/>
                  </a:lnTo>
                  <a:lnTo>
                    <a:pt x="2490" y="3626"/>
                  </a:lnTo>
                  <a:lnTo>
                    <a:pt x="2388" y="3716"/>
                  </a:lnTo>
                  <a:lnTo>
                    <a:pt x="2479" y="3746"/>
                  </a:lnTo>
                  <a:lnTo>
                    <a:pt x="2283" y="3960"/>
                  </a:lnTo>
                  <a:lnTo>
                    <a:pt x="2392" y="4140"/>
                  </a:lnTo>
                  <a:lnTo>
                    <a:pt x="2374" y="4271"/>
                  </a:lnTo>
                  <a:lnTo>
                    <a:pt x="2213" y="4274"/>
                  </a:lnTo>
                  <a:lnTo>
                    <a:pt x="2002" y="4410"/>
                  </a:lnTo>
                  <a:lnTo>
                    <a:pt x="1625" y="4515"/>
                  </a:lnTo>
                  <a:lnTo>
                    <a:pt x="1384" y="4515"/>
                  </a:lnTo>
                  <a:lnTo>
                    <a:pt x="1354" y="4390"/>
                  </a:lnTo>
                  <a:lnTo>
                    <a:pt x="1133" y="4390"/>
                  </a:lnTo>
                  <a:lnTo>
                    <a:pt x="1019" y="4480"/>
                  </a:lnTo>
                  <a:lnTo>
                    <a:pt x="969" y="4393"/>
                  </a:lnTo>
                  <a:lnTo>
                    <a:pt x="960" y="4211"/>
                  </a:lnTo>
                  <a:lnTo>
                    <a:pt x="897" y="4109"/>
                  </a:lnTo>
                  <a:lnTo>
                    <a:pt x="778" y="4261"/>
                  </a:lnTo>
                  <a:lnTo>
                    <a:pt x="763" y="4410"/>
                  </a:lnTo>
                  <a:lnTo>
                    <a:pt x="623" y="4462"/>
                  </a:lnTo>
                  <a:lnTo>
                    <a:pt x="540" y="4363"/>
                  </a:lnTo>
                  <a:lnTo>
                    <a:pt x="221" y="4285"/>
                  </a:lnTo>
                  <a:lnTo>
                    <a:pt x="202" y="4178"/>
                  </a:lnTo>
                  <a:lnTo>
                    <a:pt x="136" y="4126"/>
                  </a:lnTo>
                  <a:lnTo>
                    <a:pt x="118" y="4290"/>
                  </a:lnTo>
                  <a:lnTo>
                    <a:pt x="0" y="4182"/>
                  </a:lnTo>
                  <a:lnTo>
                    <a:pt x="54" y="4000"/>
                  </a:lnTo>
                  <a:lnTo>
                    <a:pt x="10" y="3467"/>
                  </a:lnTo>
                  <a:lnTo>
                    <a:pt x="188" y="2848"/>
                  </a:lnTo>
                  <a:lnTo>
                    <a:pt x="325" y="2599"/>
                  </a:lnTo>
                  <a:lnTo>
                    <a:pt x="409" y="2309"/>
                  </a:lnTo>
                  <a:lnTo>
                    <a:pt x="561" y="2116"/>
                  </a:lnTo>
                  <a:lnTo>
                    <a:pt x="704" y="2011"/>
                  </a:lnTo>
                  <a:lnTo>
                    <a:pt x="925" y="1562"/>
                  </a:lnTo>
                  <a:lnTo>
                    <a:pt x="813" y="1352"/>
                  </a:lnTo>
                  <a:lnTo>
                    <a:pt x="881" y="1148"/>
                  </a:lnTo>
                  <a:lnTo>
                    <a:pt x="886" y="968"/>
                  </a:lnTo>
                  <a:lnTo>
                    <a:pt x="1118" y="873"/>
                  </a:lnTo>
                  <a:lnTo>
                    <a:pt x="1428" y="474"/>
                  </a:lnTo>
                  <a:lnTo>
                    <a:pt x="1413" y="339"/>
                  </a:lnTo>
                  <a:lnTo>
                    <a:pt x="1487" y="259"/>
                  </a:lnTo>
                  <a:lnTo>
                    <a:pt x="1384" y="145"/>
                  </a:lnTo>
                  <a:lnTo>
                    <a:pt x="1166" y="110"/>
                  </a:lnTo>
                  <a:lnTo>
                    <a:pt x="1344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Freeform 41"/>
            <p:cNvSpPr/>
            <p:nvPr/>
          </p:nvSpPr>
          <p:spPr bwMode="auto">
            <a:xfrm>
              <a:off x="2355" y="1327"/>
              <a:ext cx="544" cy="756"/>
            </a:xfrm>
            <a:custGeom>
              <a:avLst/>
              <a:gdLst/>
              <a:ahLst/>
              <a:cxnLst>
                <a:cxn ang="0">
                  <a:pos x="1491" y="74"/>
                </a:cxn>
                <a:cxn ang="0">
                  <a:pos x="1737" y="313"/>
                </a:cxn>
                <a:cxn ang="0">
                  <a:pos x="2062" y="328"/>
                </a:cxn>
                <a:cxn ang="0">
                  <a:pos x="2106" y="613"/>
                </a:cxn>
                <a:cxn ang="0">
                  <a:pos x="2314" y="713"/>
                </a:cxn>
                <a:cxn ang="0">
                  <a:pos x="2299" y="936"/>
                </a:cxn>
                <a:cxn ang="0">
                  <a:pos x="2525" y="836"/>
                </a:cxn>
                <a:cxn ang="0">
                  <a:pos x="2875" y="718"/>
                </a:cxn>
                <a:cxn ang="0">
                  <a:pos x="3480" y="926"/>
                </a:cxn>
                <a:cxn ang="0">
                  <a:pos x="3617" y="1075"/>
                </a:cxn>
                <a:cxn ang="0">
                  <a:pos x="3214" y="1315"/>
                </a:cxn>
                <a:cxn ang="0">
                  <a:pos x="2939" y="1792"/>
                </a:cxn>
                <a:cxn ang="0">
                  <a:pos x="2964" y="2109"/>
                </a:cxn>
                <a:cxn ang="0">
                  <a:pos x="2924" y="2470"/>
                </a:cxn>
                <a:cxn ang="0">
                  <a:pos x="2905" y="2806"/>
                </a:cxn>
                <a:cxn ang="0">
                  <a:pos x="2991" y="3092"/>
                </a:cxn>
                <a:cxn ang="0">
                  <a:pos x="2526" y="3109"/>
                </a:cxn>
                <a:cxn ang="0">
                  <a:pos x="2185" y="3333"/>
                </a:cxn>
                <a:cxn ang="0">
                  <a:pos x="1726" y="3553"/>
                </a:cxn>
                <a:cxn ang="0">
                  <a:pos x="1532" y="3739"/>
                </a:cxn>
                <a:cxn ang="0">
                  <a:pos x="1294" y="4271"/>
                </a:cxn>
                <a:cxn ang="0">
                  <a:pos x="1339" y="4883"/>
                </a:cxn>
                <a:cxn ang="0">
                  <a:pos x="1156" y="5069"/>
                </a:cxn>
                <a:cxn ang="0">
                  <a:pos x="969" y="4918"/>
                </a:cxn>
                <a:cxn ang="0">
                  <a:pos x="969" y="4707"/>
                </a:cxn>
                <a:cxn ang="0">
                  <a:pos x="793" y="4522"/>
                </a:cxn>
                <a:cxn ang="0">
                  <a:pos x="777" y="4317"/>
                </a:cxn>
                <a:cxn ang="0">
                  <a:pos x="857" y="4061"/>
                </a:cxn>
                <a:cxn ang="0">
                  <a:pos x="1033" y="3927"/>
                </a:cxn>
                <a:cxn ang="0">
                  <a:pos x="784" y="3836"/>
                </a:cxn>
                <a:cxn ang="0">
                  <a:pos x="503" y="3583"/>
                </a:cxn>
                <a:cxn ang="0">
                  <a:pos x="369" y="3407"/>
                </a:cxn>
                <a:cxn ang="0">
                  <a:pos x="501" y="3034"/>
                </a:cxn>
                <a:cxn ang="0">
                  <a:pos x="544" y="2792"/>
                </a:cxn>
                <a:cxn ang="0">
                  <a:pos x="525" y="2431"/>
                </a:cxn>
                <a:cxn ang="0">
                  <a:pos x="250" y="2283"/>
                </a:cxn>
                <a:cxn ang="0">
                  <a:pos x="0" y="2248"/>
                </a:cxn>
                <a:cxn ang="0">
                  <a:pos x="575" y="1759"/>
                </a:cxn>
                <a:cxn ang="0">
                  <a:pos x="955" y="1161"/>
                </a:cxn>
                <a:cxn ang="0">
                  <a:pos x="1295" y="0"/>
                </a:cxn>
              </a:cxnLst>
              <a:rect l="0" t="0" r="r" b="b"/>
              <a:pathLst>
                <a:path w="3633" h="5119">
                  <a:moveTo>
                    <a:pt x="1295" y="0"/>
                  </a:moveTo>
                  <a:lnTo>
                    <a:pt x="1491" y="74"/>
                  </a:lnTo>
                  <a:lnTo>
                    <a:pt x="1683" y="194"/>
                  </a:lnTo>
                  <a:lnTo>
                    <a:pt x="1737" y="313"/>
                  </a:lnTo>
                  <a:lnTo>
                    <a:pt x="1860" y="209"/>
                  </a:lnTo>
                  <a:lnTo>
                    <a:pt x="2062" y="328"/>
                  </a:lnTo>
                  <a:lnTo>
                    <a:pt x="2195" y="503"/>
                  </a:lnTo>
                  <a:lnTo>
                    <a:pt x="2106" y="613"/>
                  </a:lnTo>
                  <a:lnTo>
                    <a:pt x="2225" y="608"/>
                  </a:lnTo>
                  <a:lnTo>
                    <a:pt x="2314" y="713"/>
                  </a:lnTo>
                  <a:lnTo>
                    <a:pt x="2431" y="776"/>
                  </a:lnTo>
                  <a:lnTo>
                    <a:pt x="2299" y="936"/>
                  </a:lnTo>
                  <a:lnTo>
                    <a:pt x="2377" y="956"/>
                  </a:lnTo>
                  <a:lnTo>
                    <a:pt x="2525" y="836"/>
                  </a:lnTo>
                  <a:lnTo>
                    <a:pt x="2756" y="763"/>
                  </a:lnTo>
                  <a:lnTo>
                    <a:pt x="2875" y="718"/>
                  </a:lnTo>
                  <a:lnTo>
                    <a:pt x="3318" y="926"/>
                  </a:lnTo>
                  <a:lnTo>
                    <a:pt x="3480" y="926"/>
                  </a:lnTo>
                  <a:lnTo>
                    <a:pt x="3633" y="926"/>
                  </a:lnTo>
                  <a:lnTo>
                    <a:pt x="3617" y="1075"/>
                  </a:lnTo>
                  <a:lnTo>
                    <a:pt x="3382" y="1285"/>
                  </a:lnTo>
                  <a:lnTo>
                    <a:pt x="3214" y="1315"/>
                  </a:lnTo>
                  <a:lnTo>
                    <a:pt x="3129" y="1513"/>
                  </a:lnTo>
                  <a:lnTo>
                    <a:pt x="2939" y="1792"/>
                  </a:lnTo>
                  <a:lnTo>
                    <a:pt x="3013" y="1899"/>
                  </a:lnTo>
                  <a:lnTo>
                    <a:pt x="2964" y="2109"/>
                  </a:lnTo>
                  <a:lnTo>
                    <a:pt x="3051" y="2256"/>
                  </a:lnTo>
                  <a:lnTo>
                    <a:pt x="2924" y="2470"/>
                  </a:lnTo>
                  <a:lnTo>
                    <a:pt x="2878" y="2641"/>
                  </a:lnTo>
                  <a:lnTo>
                    <a:pt x="2905" y="2806"/>
                  </a:lnTo>
                  <a:lnTo>
                    <a:pt x="3009" y="2912"/>
                  </a:lnTo>
                  <a:lnTo>
                    <a:pt x="2991" y="3092"/>
                  </a:lnTo>
                  <a:lnTo>
                    <a:pt x="2658" y="3184"/>
                  </a:lnTo>
                  <a:lnTo>
                    <a:pt x="2526" y="3109"/>
                  </a:lnTo>
                  <a:lnTo>
                    <a:pt x="2352" y="3152"/>
                  </a:lnTo>
                  <a:lnTo>
                    <a:pt x="2185" y="3333"/>
                  </a:lnTo>
                  <a:lnTo>
                    <a:pt x="1877" y="3544"/>
                  </a:lnTo>
                  <a:lnTo>
                    <a:pt x="1726" y="3553"/>
                  </a:lnTo>
                  <a:lnTo>
                    <a:pt x="1592" y="3624"/>
                  </a:lnTo>
                  <a:lnTo>
                    <a:pt x="1532" y="3739"/>
                  </a:lnTo>
                  <a:lnTo>
                    <a:pt x="1464" y="3967"/>
                  </a:lnTo>
                  <a:lnTo>
                    <a:pt x="1294" y="4271"/>
                  </a:lnTo>
                  <a:lnTo>
                    <a:pt x="1328" y="4564"/>
                  </a:lnTo>
                  <a:lnTo>
                    <a:pt x="1339" y="4883"/>
                  </a:lnTo>
                  <a:lnTo>
                    <a:pt x="1208" y="5119"/>
                  </a:lnTo>
                  <a:lnTo>
                    <a:pt x="1156" y="5069"/>
                  </a:lnTo>
                  <a:lnTo>
                    <a:pt x="1028" y="5047"/>
                  </a:lnTo>
                  <a:lnTo>
                    <a:pt x="969" y="4918"/>
                  </a:lnTo>
                  <a:lnTo>
                    <a:pt x="900" y="4824"/>
                  </a:lnTo>
                  <a:lnTo>
                    <a:pt x="969" y="4707"/>
                  </a:lnTo>
                  <a:lnTo>
                    <a:pt x="825" y="4672"/>
                  </a:lnTo>
                  <a:lnTo>
                    <a:pt x="793" y="4522"/>
                  </a:lnTo>
                  <a:lnTo>
                    <a:pt x="665" y="4391"/>
                  </a:lnTo>
                  <a:lnTo>
                    <a:pt x="777" y="4317"/>
                  </a:lnTo>
                  <a:lnTo>
                    <a:pt x="792" y="4146"/>
                  </a:lnTo>
                  <a:lnTo>
                    <a:pt x="857" y="4061"/>
                  </a:lnTo>
                  <a:lnTo>
                    <a:pt x="1002" y="4050"/>
                  </a:lnTo>
                  <a:lnTo>
                    <a:pt x="1033" y="3927"/>
                  </a:lnTo>
                  <a:lnTo>
                    <a:pt x="1020" y="3811"/>
                  </a:lnTo>
                  <a:lnTo>
                    <a:pt x="784" y="3836"/>
                  </a:lnTo>
                  <a:lnTo>
                    <a:pt x="647" y="3731"/>
                  </a:lnTo>
                  <a:lnTo>
                    <a:pt x="503" y="3583"/>
                  </a:lnTo>
                  <a:lnTo>
                    <a:pt x="485" y="3454"/>
                  </a:lnTo>
                  <a:lnTo>
                    <a:pt x="369" y="3407"/>
                  </a:lnTo>
                  <a:lnTo>
                    <a:pt x="473" y="3268"/>
                  </a:lnTo>
                  <a:lnTo>
                    <a:pt x="501" y="3034"/>
                  </a:lnTo>
                  <a:lnTo>
                    <a:pt x="590" y="2911"/>
                  </a:lnTo>
                  <a:lnTo>
                    <a:pt x="544" y="2792"/>
                  </a:lnTo>
                  <a:lnTo>
                    <a:pt x="515" y="2611"/>
                  </a:lnTo>
                  <a:lnTo>
                    <a:pt x="525" y="2431"/>
                  </a:lnTo>
                  <a:lnTo>
                    <a:pt x="378" y="2356"/>
                  </a:lnTo>
                  <a:lnTo>
                    <a:pt x="250" y="2283"/>
                  </a:lnTo>
                  <a:lnTo>
                    <a:pt x="143" y="2310"/>
                  </a:lnTo>
                  <a:lnTo>
                    <a:pt x="0" y="2248"/>
                  </a:lnTo>
                  <a:lnTo>
                    <a:pt x="378" y="1913"/>
                  </a:lnTo>
                  <a:lnTo>
                    <a:pt x="575" y="1759"/>
                  </a:lnTo>
                  <a:lnTo>
                    <a:pt x="807" y="1325"/>
                  </a:lnTo>
                  <a:lnTo>
                    <a:pt x="955" y="1161"/>
                  </a:lnTo>
                  <a:lnTo>
                    <a:pt x="1195" y="517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Freeform 42"/>
            <p:cNvSpPr/>
            <p:nvPr/>
          </p:nvSpPr>
          <p:spPr bwMode="auto">
            <a:xfrm>
              <a:off x="2536" y="1463"/>
              <a:ext cx="464" cy="672"/>
            </a:xfrm>
            <a:custGeom>
              <a:avLst/>
              <a:gdLst/>
              <a:ahLst/>
              <a:cxnLst>
                <a:cxn ang="0">
                  <a:pos x="2005" y="20"/>
                </a:cxn>
                <a:cxn ang="0">
                  <a:pos x="2163" y="95"/>
                </a:cxn>
                <a:cxn ang="0">
                  <a:pos x="2116" y="439"/>
                </a:cxn>
                <a:cxn ang="0">
                  <a:pos x="2246" y="694"/>
                </a:cxn>
                <a:cxn ang="0">
                  <a:pos x="2269" y="1289"/>
                </a:cxn>
                <a:cxn ang="0">
                  <a:pos x="2477" y="1839"/>
                </a:cxn>
                <a:cxn ang="0">
                  <a:pos x="2375" y="2090"/>
                </a:cxn>
                <a:cxn ang="0">
                  <a:pos x="2393" y="2402"/>
                </a:cxn>
                <a:cxn ang="0">
                  <a:pos x="2196" y="2537"/>
                </a:cxn>
                <a:cxn ang="0">
                  <a:pos x="1828" y="2921"/>
                </a:cxn>
                <a:cxn ang="0">
                  <a:pos x="1584" y="2945"/>
                </a:cxn>
                <a:cxn ang="0">
                  <a:pos x="1281" y="2970"/>
                </a:cxn>
                <a:cxn ang="0">
                  <a:pos x="1119" y="2953"/>
                </a:cxn>
                <a:cxn ang="0">
                  <a:pos x="939" y="3006"/>
                </a:cxn>
                <a:cxn ang="0">
                  <a:pos x="1001" y="3276"/>
                </a:cxn>
                <a:cxn ang="0">
                  <a:pos x="804" y="3539"/>
                </a:cxn>
                <a:cxn ang="0">
                  <a:pos x="576" y="3575"/>
                </a:cxn>
                <a:cxn ang="0">
                  <a:pos x="316" y="3599"/>
                </a:cxn>
                <a:cxn ang="0">
                  <a:pos x="197" y="3389"/>
                </a:cxn>
                <a:cxn ang="0">
                  <a:pos x="0" y="3356"/>
                </a:cxn>
                <a:cxn ang="0">
                  <a:pos x="96" y="2921"/>
                </a:cxn>
                <a:cxn ang="0">
                  <a:pos x="202" y="2438"/>
                </a:cxn>
                <a:cxn ang="0">
                  <a:pos x="304" y="2163"/>
                </a:cxn>
                <a:cxn ang="0">
                  <a:pos x="533" y="2095"/>
                </a:cxn>
                <a:cxn ang="0">
                  <a:pos x="911" y="1784"/>
                </a:cxn>
                <a:cxn ang="0">
                  <a:pos x="1159" y="1808"/>
                </a:cxn>
                <a:cxn ang="0">
                  <a:pos x="1438" y="1588"/>
                </a:cxn>
                <a:cxn ang="0">
                  <a:pos x="1336" y="1373"/>
                </a:cxn>
                <a:cxn ang="0">
                  <a:pos x="1474" y="1065"/>
                </a:cxn>
                <a:cxn ang="0">
                  <a:pos x="1442" y="778"/>
                </a:cxn>
                <a:cxn ang="0">
                  <a:pos x="1537" y="467"/>
                </a:cxn>
                <a:cxn ang="0">
                  <a:pos x="1738" y="287"/>
                </a:cxn>
                <a:cxn ang="0">
                  <a:pos x="1938" y="0"/>
                </a:cxn>
              </a:cxnLst>
              <a:rect l="0" t="0" r="r" b="b"/>
              <a:pathLst>
                <a:path w="2477" h="3635">
                  <a:moveTo>
                    <a:pt x="1938" y="0"/>
                  </a:moveTo>
                  <a:lnTo>
                    <a:pt x="2005" y="20"/>
                  </a:lnTo>
                  <a:lnTo>
                    <a:pt x="2076" y="84"/>
                  </a:lnTo>
                  <a:lnTo>
                    <a:pt x="2163" y="95"/>
                  </a:lnTo>
                  <a:lnTo>
                    <a:pt x="2087" y="287"/>
                  </a:lnTo>
                  <a:lnTo>
                    <a:pt x="2116" y="439"/>
                  </a:lnTo>
                  <a:lnTo>
                    <a:pt x="2174" y="588"/>
                  </a:lnTo>
                  <a:lnTo>
                    <a:pt x="2246" y="694"/>
                  </a:lnTo>
                  <a:lnTo>
                    <a:pt x="2171" y="810"/>
                  </a:lnTo>
                  <a:lnTo>
                    <a:pt x="2269" y="1289"/>
                  </a:lnTo>
                  <a:lnTo>
                    <a:pt x="2325" y="1653"/>
                  </a:lnTo>
                  <a:lnTo>
                    <a:pt x="2477" y="1839"/>
                  </a:lnTo>
                  <a:lnTo>
                    <a:pt x="2400" y="1950"/>
                  </a:lnTo>
                  <a:lnTo>
                    <a:pt x="2375" y="2090"/>
                  </a:lnTo>
                  <a:lnTo>
                    <a:pt x="2340" y="2234"/>
                  </a:lnTo>
                  <a:lnTo>
                    <a:pt x="2393" y="2402"/>
                  </a:lnTo>
                  <a:lnTo>
                    <a:pt x="2324" y="2478"/>
                  </a:lnTo>
                  <a:lnTo>
                    <a:pt x="2196" y="2537"/>
                  </a:lnTo>
                  <a:lnTo>
                    <a:pt x="2041" y="2681"/>
                  </a:lnTo>
                  <a:lnTo>
                    <a:pt x="1828" y="2921"/>
                  </a:lnTo>
                  <a:lnTo>
                    <a:pt x="1734" y="2909"/>
                  </a:lnTo>
                  <a:lnTo>
                    <a:pt x="1584" y="2945"/>
                  </a:lnTo>
                  <a:lnTo>
                    <a:pt x="1413" y="3048"/>
                  </a:lnTo>
                  <a:lnTo>
                    <a:pt x="1281" y="2970"/>
                  </a:lnTo>
                  <a:lnTo>
                    <a:pt x="1194" y="3003"/>
                  </a:lnTo>
                  <a:lnTo>
                    <a:pt x="1119" y="2953"/>
                  </a:lnTo>
                  <a:lnTo>
                    <a:pt x="1029" y="2952"/>
                  </a:lnTo>
                  <a:lnTo>
                    <a:pt x="939" y="3006"/>
                  </a:lnTo>
                  <a:lnTo>
                    <a:pt x="1002" y="3123"/>
                  </a:lnTo>
                  <a:lnTo>
                    <a:pt x="1001" y="3276"/>
                  </a:lnTo>
                  <a:lnTo>
                    <a:pt x="946" y="3376"/>
                  </a:lnTo>
                  <a:lnTo>
                    <a:pt x="804" y="3539"/>
                  </a:lnTo>
                  <a:lnTo>
                    <a:pt x="674" y="3495"/>
                  </a:lnTo>
                  <a:lnTo>
                    <a:pt x="576" y="3575"/>
                  </a:lnTo>
                  <a:lnTo>
                    <a:pt x="438" y="3635"/>
                  </a:lnTo>
                  <a:lnTo>
                    <a:pt x="316" y="3599"/>
                  </a:lnTo>
                  <a:lnTo>
                    <a:pt x="245" y="3519"/>
                  </a:lnTo>
                  <a:lnTo>
                    <a:pt x="197" y="3389"/>
                  </a:lnTo>
                  <a:lnTo>
                    <a:pt x="51" y="3401"/>
                  </a:lnTo>
                  <a:lnTo>
                    <a:pt x="0" y="3356"/>
                  </a:lnTo>
                  <a:lnTo>
                    <a:pt x="103" y="3168"/>
                  </a:lnTo>
                  <a:lnTo>
                    <a:pt x="96" y="2921"/>
                  </a:lnTo>
                  <a:lnTo>
                    <a:pt x="68" y="2681"/>
                  </a:lnTo>
                  <a:lnTo>
                    <a:pt x="202" y="2438"/>
                  </a:lnTo>
                  <a:lnTo>
                    <a:pt x="257" y="2250"/>
                  </a:lnTo>
                  <a:lnTo>
                    <a:pt x="304" y="2163"/>
                  </a:lnTo>
                  <a:lnTo>
                    <a:pt x="411" y="2103"/>
                  </a:lnTo>
                  <a:lnTo>
                    <a:pt x="533" y="2095"/>
                  </a:lnTo>
                  <a:lnTo>
                    <a:pt x="781" y="1927"/>
                  </a:lnTo>
                  <a:lnTo>
                    <a:pt x="911" y="1784"/>
                  </a:lnTo>
                  <a:lnTo>
                    <a:pt x="1052" y="1748"/>
                  </a:lnTo>
                  <a:lnTo>
                    <a:pt x="1159" y="1808"/>
                  </a:lnTo>
                  <a:lnTo>
                    <a:pt x="1427" y="1732"/>
                  </a:lnTo>
                  <a:lnTo>
                    <a:pt x="1438" y="1588"/>
                  </a:lnTo>
                  <a:lnTo>
                    <a:pt x="1356" y="1504"/>
                  </a:lnTo>
                  <a:lnTo>
                    <a:pt x="1336" y="1373"/>
                  </a:lnTo>
                  <a:lnTo>
                    <a:pt x="1371" y="1233"/>
                  </a:lnTo>
                  <a:lnTo>
                    <a:pt x="1474" y="1065"/>
                  </a:lnTo>
                  <a:lnTo>
                    <a:pt x="1403" y="946"/>
                  </a:lnTo>
                  <a:lnTo>
                    <a:pt x="1442" y="778"/>
                  </a:lnTo>
                  <a:lnTo>
                    <a:pt x="1383" y="694"/>
                  </a:lnTo>
                  <a:lnTo>
                    <a:pt x="1537" y="467"/>
                  </a:lnTo>
                  <a:lnTo>
                    <a:pt x="1604" y="311"/>
                  </a:lnTo>
                  <a:lnTo>
                    <a:pt x="1738" y="287"/>
                  </a:lnTo>
                  <a:lnTo>
                    <a:pt x="1923" y="120"/>
                  </a:lnTo>
                  <a:lnTo>
                    <a:pt x="193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43"/>
            <p:cNvSpPr/>
            <p:nvPr/>
          </p:nvSpPr>
          <p:spPr bwMode="auto">
            <a:xfrm>
              <a:off x="2927" y="1466"/>
              <a:ext cx="336" cy="428"/>
            </a:xfrm>
            <a:custGeom>
              <a:avLst/>
              <a:gdLst/>
              <a:ahLst/>
              <a:cxnLst>
                <a:cxn ang="0">
                  <a:pos x="75" y="84"/>
                </a:cxn>
                <a:cxn ang="0">
                  <a:pos x="260" y="60"/>
                </a:cxn>
                <a:cxn ang="0">
                  <a:pos x="531" y="0"/>
                </a:cxn>
                <a:cxn ang="0">
                  <a:pos x="827" y="140"/>
                </a:cxn>
                <a:cxn ang="0">
                  <a:pos x="1268" y="439"/>
                </a:cxn>
                <a:cxn ang="0">
                  <a:pos x="1417" y="634"/>
                </a:cxn>
                <a:cxn ang="0">
                  <a:pos x="1575" y="810"/>
                </a:cxn>
                <a:cxn ang="0">
                  <a:pos x="1740" y="870"/>
                </a:cxn>
                <a:cxn ang="0">
                  <a:pos x="1795" y="958"/>
                </a:cxn>
                <a:cxn ang="0">
                  <a:pos x="1728" y="993"/>
                </a:cxn>
                <a:cxn ang="0">
                  <a:pos x="1618" y="981"/>
                </a:cxn>
                <a:cxn ang="0">
                  <a:pos x="1527" y="1113"/>
                </a:cxn>
                <a:cxn ang="0">
                  <a:pos x="1417" y="1293"/>
                </a:cxn>
                <a:cxn ang="0">
                  <a:pos x="1291" y="1492"/>
                </a:cxn>
                <a:cxn ang="0">
                  <a:pos x="1197" y="1508"/>
                </a:cxn>
                <a:cxn ang="0">
                  <a:pos x="1175" y="1638"/>
                </a:cxn>
                <a:cxn ang="0">
                  <a:pos x="1145" y="1803"/>
                </a:cxn>
                <a:cxn ang="0">
                  <a:pos x="1079" y="1867"/>
                </a:cxn>
                <a:cxn ang="0">
                  <a:pos x="1127" y="2046"/>
                </a:cxn>
                <a:cxn ang="0">
                  <a:pos x="1113" y="2210"/>
                </a:cxn>
                <a:cxn ang="0">
                  <a:pos x="1020" y="2234"/>
                </a:cxn>
                <a:cxn ang="0">
                  <a:pos x="968" y="2318"/>
                </a:cxn>
                <a:cxn ang="0">
                  <a:pos x="724" y="2091"/>
                </a:cxn>
                <a:cxn ang="0">
                  <a:pos x="606" y="2071"/>
                </a:cxn>
                <a:cxn ang="0">
                  <a:pos x="441" y="2115"/>
                </a:cxn>
                <a:cxn ang="0">
                  <a:pos x="287" y="2079"/>
                </a:cxn>
                <a:cxn ang="0">
                  <a:pos x="311" y="1939"/>
                </a:cxn>
                <a:cxn ang="0">
                  <a:pos x="390" y="1827"/>
                </a:cxn>
                <a:cxn ang="0">
                  <a:pos x="236" y="1640"/>
                </a:cxn>
                <a:cxn ang="0">
                  <a:pos x="181" y="1277"/>
                </a:cxn>
                <a:cxn ang="0">
                  <a:pos x="83" y="798"/>
                </a:cxn>
                <a:cxn ang="0">
                  <a:pos x="157" y="682"/>
                </a:cxn>
                <a:cxn ang="0">
                  <a:pos x="87" y="575"/>
                </a:cxn>
                <a:cxn ang="0">
                  <a:pos x="28" y="431"/>
                </a:cxn>
                <a:cxn ang="0">
                  <a:pos x="0" y="275"/>
                </a:cxn>
                <a:cxn ang="0">
                  <a:pos x="75" y="84"/>
                </a:cxn>
              </a:cxnLst>
              <a:rect l="0" t="0" r="r" b="b"/>
              <a:pathLst>
                <a:path w="1795" h="2318">
                  <a:moveTo>
                    <a:pt x="75" y="84"/>
                  </a:moveTo>
                  <a:lnTo>
                    <a:pt x="260" y="60"/>
                  </a:lnTo>
                  <a:lnTo>
                    <a:pt x="531" y="0"/>
                  </a:lnTo>
                  <a:lnTo>
                    <a:pt x="827" y="140"/>
                  </a:lnTo>
                  <a:lnTo>
                    <a:pt x="1268" y="439"/>
                  </a:lnTo>
                  <a:lnTo>
                    <a:pt x="1417" y="634"/>
                  </a:lnTo>
                  <a:lnTo>
                    <a:pt x="1575" y="810"/>
                  </a:lnTo>
                  <a:lnTo>
                    <a:pt x="1740" y="870"/>
                  </a:lnTo>
                  <a:lnTo>
                    <a:pt x="1795" y="958"/>
                  </a:lnTo>
                  <a:lnTo>
                    <a:pt x="1728" y="993"/>
                  </a:lnTo>
                  <a:lnTo>
                    <a:pt x="1618" y="981"/>
                  </a:lnTo>
                  <a:lnTo>
                    <a:pt x="1527" y="1113"/>
                  </a:lnTo>
                  <a:lnTo>
                    <a:pt x="1417" y="1293"/>
                  </a:lnTo>
                  <a:lnTo>
                    <a:pt x="1291" y="1492"/>
                  </a:lnTo>
                  <a:lnTo>
                    <a:pt x="1197" y="1508"/>
                  </a:lnTo>
                  <a:lnTo>
                    <a:pt x="1175" y="1638"/>
                  </a:lnTo>
                  <a:lnTo>
                    <a:pt x="1145" y="1803"/>
                  </a:lnTo>
                  <a:lnTo>
                    <a:pt x="1079" y="1867"/>
                  </a:lnTo>
                  <a:lnTo>
                    <a:pt x="1127" y="2046"/>
                  </a:lnTo>
                  <a:lnTo>
                    <a:pt x="1113" y="2210"/>
                  </a:lnTo>
                  <a:lnTo>
                    <a:pt x="1020" y="2234"/>
                  </a:lnTo>
                  <a:lnTo>
                    <a:pt x="968" y="2318"/>
                  </a:lnTo>
                  <a:lnTo>
                    <a:pt x="724" y="2091"/>
                  </a:lnTo>
                  <a:lnTo>
                    <a:pt x="606" y="2071"/>
                  </a:lnTo>
                  <a:lnTo>
                    <a:pt x="441" y="2115"/>
                  </a:lnTo>
                  <a:lnTo>
                    <a:pt x="287" y="2079"/>
                  </a:lnTo>
                  <a:lnTo>
                    <a:pt x="311" y="1939"/>
                  </a:lnTo>
                  <a:lnTo>
                    <a:pt x="390" y="1827"/>
                  </a:lnTo>
                  <a:lnTo>
                    <a:pt x="236" y="1640"/>
                  </a:lnTo>
                  <a:lnTo>
                    <a:pt x="181" y="1277"/>
                  </a:lnTo>
                  <a:lnTo>
                    <a:pt x="83" y="798"/>
                  </a:lnTo>
                  <a:lnTo>
                    <a:pt x="157" y="682"/>
                  </a:lnTo>
                  <a:lnTo>
                    <a:pt x="87" y="575"/>
                  </a:lnTo>
                  <a:lnTo>
                    <a:pt x="28" y="431"/>
                  </a:lnTo>
                  <a:lnTo>
                    <a:pt x="0" y="275"/>
                  </a:lnTo>
                  <a:lnTo>
                    <a:pt x="75" y="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44"/>
            <p:cNvSpPr/>
            <p:nvPr/>
          </p:nvSpPr>
          <p:spPr bwMode="auto">
            <a:xfrm>
              <a:off x="3159" y="2042"/>
              <a:ext cx="142" cy="169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220" y="5"/>
                </a:cxn>
                <a:cxn ang="0">
                  <a:pos x="546" y="135"/>
                </a:cxn>
                <a:cxn ang="0">
                  <a:pos x="723" y="289"/>
                </a:cxn>
                <a:cxn ang="0">
                  <a:pos x="950" y="513"/>
                </a:cxn>
                <a:cxn ang="0">
                  <a:pos x="678" y="673"/>
                </a:cxn>
                <a:cxn ang="0">
                  <a:pos x="521" y="881"/>
                </a:cxn>
                <a:cxn ang="0">
                  <a:pos x="413" y="1031"/>
                </a:cxn>
                <a:cxn ang="0">
                  <a:pos x="368" y="1148"/>
                </a:cxn>
                <a:cxn ang="0">
                  <a:pos x="237" y="1111"/>
                </a:cxn>
                <a:cxn ang="0">
                  <a:pos x="88" y="991"/>
                </a:cxn>
                <a:cxn ang="0">
                  <a:pos x="19" y="811"/>
                </a:cxn>
                <a:cxn ang="0">
                  <a:pos x="0" y="625"/>
                </a:cxn>
                <a:cxn ang="0">
                  <a:pos x="151" y="629"/>
                </a:cxn>
                <a:cxn ang="0">
                  <a:pos x="234" y="553"/>
                </a:cxn>
                <a:cxn ang="0">
                  <a:pos x="268" y="281"/>
                </a:cxn>
                <a:cxn ang="0">
                  <a:pos x="150" y="120"/>
                </a:cxn>
                <a:cxn ang="0">
                  <a:pos x="108" y="0"/>
                </a:cxn>
              </a:cxnLst>
              <a:rect l="0" t="0" r="r" b="b"/>
              <a:pathLst>
                <a:path w="950" h="1148">
                  <a:moveTo>
                    <a:pt x="108" y="0"/>
                  </a:moveTo>
                  <a:lnTo>
                    <a:pt x="220" y="5"/>
                  </a:lnTo>
                  <a:lnTo>
                    <a:pt x="546" y="135"/>
                  </a:lnTo>
                  <a:lnTo>
                    <a:pt x="723" y="289"/>
                  </a:lnTo>
                  <a:lnTo>
                    <a:pt x="950" y="513"/>
                  </a:lnTo>
                  <a:lnTo>
                    <a:pt x="678" y="673"/>
                  </a:lnTo>
                  <a:lnTo>
                    <a:pt x="521" y="881"/>
                  </a:lnTo>
                  <a:lnTo>
                    <a:pt x="413" y="1031"/>
                  </a:lnTo>
                  <a:lnTo>
                    <a:pt x="368" y="1148"/>
                  </a:lnTo>
                  <a:lnTo>
                    <a:pt x="237" y="1111"/>
                  </a:lnTo>
                  <a:lnTo>
                    <a:pt x="88" y="991"/>
                  </a:lnTo>
                  <a:lnTo>
                    <a:pt x="19" y="811"/>
                  </a:lnTo>
                  <a:lnTo>
                    <a:pt x="0" y="625"/>
                  </a:lnTo>
                  <a:lnTo>
                    <a:pt x="151" y="629"/>
                  </a:lnTo>
                  <a:lnTo>
                    <a:pt x="234" y="553"/>
                  </a:lnTo>
                  <a:lnTo>
                    <a:pt x="268" y="281"/>
                  </a:lnTo>
                  <a:lnTo>
                    <a:pt x="150" y="12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45"/>
            <p:cNvSpPr/>
            <p:nvPr/>
          </p:nvSpPr>
          <p:spPr bwMode="auto">
            <a:xfrm>
              <a:off x="3158" y="1976"/>
              <a:ext cx="254" cy="142"/>
            </a:xfrm>
            <a:custGeom>
              <a:avLst/>
              <a:gdLst/>
              <a:ahLst/>
              <a:cxnLst>
                <a:cxn ang="0">
                  <a:pos x="1359" y="56"/>
                </a:cxn>
                <a:cxn ang="0">
                  <a:pos x="1225" y="24"/>
                </a:cxn>
                <a:cxn ang="0">
                  <a:pos x="1111" y="36"/>
                </a:cxn>
                <a:cxn ang="0">
                  <a:pos x="1004" y="0"/>
                </a:cxn>
                <a:cxn ang="0">
                  <a:pos x="882" y="128"/>
                </a:cxn>
                <a:cxn ang="0">
                  <a:pos x="744" y="203"/>
                </a:cxn>
                <a:cxn ang="0">
                  <a:pos x="516" y="188"/>
                </a:cxn>
                <a:cxn ang="0">
                  <a:pos x="355" y="60"/>
                </a:cxn>
                <a:cxn ang="0">
                  <a:pos x="236" y="0"/>
                </a:cxn>
                <a:cxn ang="0">
                  <a:pos x="0" y="88"/>
                </a:cxn>
                <a:cxn ang="0">
                  <a:pos x="95" y="355"/>
                </a:cxn>
                <a:cxn ang="0">
                  <a:pos x="186" y="360"/>
                </a:cxn>
                <a:cxn ang="0">
                  <a:pos x="444" y="463"/>
                </a:cxn>
                <a:cxn ang="0">
                  <a:pos x="599" y="598"/>
                </a:cxn>
                <a:cxn ang="0">
                  <a:pos x="768" y="766"/>
                </a:cxn>
                <a:cxn ang="0">
                  <a:pos x="1016" y="491"/>
                </a:cxn>
                <a:cxn ang="0">
                  <a:pos x="1225" y="287"/>
                </a:cxn>
                <a:cxn ang="0">
                  <a:pos x="1359" y="56"/>
                </a:cxn>
              </a:cxnLst>
              <a:rect l="0" t="0" r="r" b="b"/>
              <a:pathLst>
                <a:path w="1359" h="766">
                  <a:moveTo>
                    <a:pt x="1359" y="56"/>
                  </a:moveTo>
                  <a:lnTo>
                    <a:pt x="1225" y="24"/>
                  </a:lnTo>
                  <a:lnTo>
                    <a:pt x="1111" y="36"/>
                  </a:lnTo>
                  <a:lnTo>
                    <a:pt x="1004" y="0"/>
                  </a:lnTo>
                  <a:lnTo>
                    <a:pt x="882" y="128"/>
                  </a:lnTo>
                  <a:lnTo>
                    <a:pt x="744" y="203"/>
                  </a:lnTo>
                  <a:lnTo>
                    <a:pt x="516" y="188"/>
                  </a:lnTo>
                  <a:lnTo>
                    <a:pt x="355" y="60"/>
                  </a:lnTo>
                  <a:lnTo>
                    <a:pt x="236" y="0"/>
                  </a:lnTo>
                  <a:lnTo>
                    <a:pt x="0" y="88"/>
                  </a:lnTo>
                  <a:lnTo>
                    <a:pt x="95" y="355"/>
                  </a:lnTo>
                  <a:lnTo>
                    <a:pt x="186" y="360"/>
                  </a:lnTo>
                  <a:lnTo>
                    <a:pt x="444" y="463"/>
                  </a:lnTo>
                  <a:lnTo>
                    <a:pt x="599" y="598"/>
                  </a:lnTo>
                  <a:lnTo>
                    <a:pt x="768" y="766"/>
                  </a:lnTo>
                  <a:lnTo>
                    <a:pt x="1016" y="491"/>
                  </a:lnTo>
                  <a:lnTo>
                    <a:pt x="1225" y="287"/>
                  </a:lnTo>
                  <a:lnTo>
                    <a:pt x="1359" y="5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46"/>
            <p:cNvSpPr/>
            <p:nvPr/>
          </p:nvSpPr>
          <p:spPr bwMode="auto">
            <a:xfrm>
              <a:off x="2919" y="1834"/>
              <a:ext cx="522" cy="186"/>
            </a:xfrm>
            <a:custGeom>
              <a:avLst/>
              <a:gdLst/>
              <a:ahLst/>
              <a:cxnLst>
                <a:cxn ang="0">
                  <a:pos x="1155" y="216"/>
                </a:cxn>
                <a:cxn ang="0">
                  <a:pos x="1212" y="267"/>
                </a:cxn>
                <a:cxn ang="0">
                  <a:pos x="1296" y="242"/>
                </a:cxn>
                <a:cxn ang="0">
                  <a:pos x="1369" y="326"/>
                </a:cxn>
                <a:cxn ang="0">
                  <a:pos x="1495" y="255"/>
                </a:cxn>
                <a:cxn ang="0">
                  <a:pos x="1602" y="148"/>
                </a:cxn>
                <a:cxn ang="0">
                  <a:pos x="1736" y="52"/>
                </a:cxn>
                <a:cxn ang="0">
                  <a:pos x="1771" y="160"/>
                </a:cxn>
                <a:cxn ang="0">
                  <a:pos x="1783" y="347"/>
                </a:cxn>
                <a:cxn ang="0">
                  <a:pos x="1810" y="495"/>
                </a:cxn>
                <a:cxn ang="0">
                  <a:pos x="1944" y="479"/>
                </a:cxn>
                <a:cxn ang="0">
                  <a:pos x="2055" y="339"/>
                </a:cxn>
                <a:cxn ang="0">
                  <a:pos x="2267" y="323"/>
                </a:cxn>
                <a:cxn ang="0">
                  <a:pos x="2417" y="251"/>
                </a:cxn>
                <a:cxn ang="0">
                  <a:pos x="2523" y="136"/>
                </a:cxn>
                <a:cxn ang="0">
                  <a:pos x="2665" y="12"/>
                </a:cxn>
                <a:cxn ang="0">
                  <a:pos x="2783" y="0"/>
                </a:cxn>
                <a:cxn ang="0">
                  <a:pos x="2787" y="275"/>
                </a:cxn>
                <a:cxn ang="0">
                  <a:pos x="2775" y="483"/>
                </a:cxn>
                <a:cxn ang="0">
                  <a:pos x="2704" y="658"/>
                </a:cxn>
                <a:cxn ang="0">
                  <a:pos x="2634" y="827"/>
                </a:cxn>
                <a:cxn ang="0">
                  <a:pos x="2503" y="795"/>
                </a:cxn>
                <a:cxn ang="0">
                  <a:pos x="2385" y="806"/>
                </a:cxn>
                <a:cxn ang="0">
                  <a:pos x="2278" y="771"/>
                </a:cxn>
                <a:cxn ang="0">
                  <a:pos x="2160" y="897"/>
                </a:cxn>
                <a:cxn ang="0">
                  <a:pos x="2022" y="972"/>
                </a:cxn>
                <a:cxn ang="0">
                  <a:pos x="1791" y="959"/>
                </a:cxn>
                <a:cxn ang="0">
                  <a:pos x="1633" y="833"/>
                </a:cxn>
                <a:cxn ang="0">
                  <a:pos x="1513" y="771"/>
                </a:cxn>
                <a:cxn ang="0">
                  <a:pos x="1275" y="857"/>
                </a:cxn>
                <a:cxn ang="0">
                  <a:pos x="1168" y="863"/>
                </a:cxn>
                <a:cxn ang="0">
                  <a:pos x="1074" y="804"/>
                </a:cxn>
                <a:cxn ang="0">
                  <a:pos x="810" y="623"/>
                </a:cxn>
                <a:cxn ang="0">
                  <a:pos x="637" y="734"/>
                </a:cxn>
                <a:cxn ang="0">
                  <a:pos x="590" y="841"/>
                </a:cxn>
                <a:cxn ang="0">
                  <a:pos x="447" y="863"/>
                </a:cxn>
                <a:cxn ang="0">
                  <a:pos x="402" y="968"/>
                </a:cxn>
                <a:cxn ang="0">
                  <a:pos x="267" y="1009"/>
                </a:cxn>
                <a:cxn ang="0">
                  <a:pos x="258" y="927"/>
                </a:cxn>
                <a:cxn ang="0">
                  <a:pos x="184" y="849"/>
                </a:cxn>
                <a:cxn ang="0">
                  <a:pos x="184" y="744"/>
                </a:cxn>
                <a:cxn ang="0">
                  <a:pos x="0" y="671"/>
                </a:cxn>
                <a:cxn ang="0">
                  <a:pos x="153" y="530"/>
                </a:cxn>
                <a:cxn ang="0">
                  <a:pos x="279" y="471"/>
                </a:cxn>
                <a:cxn ang="0">
                  <a:pos x="350" y="395"/>
                </a:cxn>
                <a:cxn ang="0">
                  <a:pos x="294" y="231"/>
                </a:cxn>
                <a:cxn ang="0">
                  <a:pos x="330" y="84"/>
                </a:cxn>
                <a:cxn ang="0">
                  <a:pos x="483" y="120"/>
                </a:cxn>
                <a:cxn ang="0">
                  <a:pos x="651" y="75"/>
                </a:cxn>
                <a:cxn ang="0">
                  <a:pos x="769" y="95"/>
                </a:cxn>
                <a:cxn ang="0">
                  <a:pos x="1011" y="323"/>
                </a:cxn>
                <a:cxn ang="0">
                  <a:pos x="1060" y="240"/>
                </a:cxn>
                <a:cxn ang="0">
                  <a:pos x="1155" y="216"/>
                </a:cxn>
              </a:cxnLst>
              <a:rect l="0" t="0" r="r" b="b"/>
              <a:pathLst>
                <a:path w="2787" h="1009">
                  <a:moveTo>
                    <a:pt x="1155" y="216"/>
                  </a:moveTo>
                  <a:lnTo>
                    <a:pt x="1212" y="267"/>
                  </a:lnTo>
                  <a:lnTo>
                    <a:pt x="1296" y="242"/>
                  </a:lnTo>
                  <a:lnTo>
                    <a:pt x="1369" y="326"/>
                  </a:lnTo>
                  <a:lnTo>
                    <a:pt x="1495" y="255"/>
                  </a:lnTo>
                  <a:lnTo>
                    <a:pt x="1602" y="148"/>
                  </a:lnTo>
                  <a:lnTo>
                    <a:pt x="1736" y="52"/>
                  </a:lnTo>
                  <a:lnTo>
                    <a:pt x="1771" y="160"/>
                  </a:lnTo>
                  <a:lnTo>
                    <a:pt x="1783" y="347"/>
                  </a:lnTo>
                  <a:lnTo>
                    <a:pt x="1810" y="495"/>
                  </a:lnTo>
                  <a:lnTo>
                    <a:pt x="1944" y="479"/>
                  </a:lnTo>
                  <a:lnTo>
                    <a:pt x="2055" y="339"/>
                  </a:lnTo>
                  <a:lnTo>
                    <a:pt x="2267" y="323"/>
                  </a:lnTo>
                  <a:lnTo>
                    <a:pt x="2417" y="251"/>
                  </a:lnTo>
                  <a:lnTo>
                    <a:pt x="2523" y="136"/>
                  </a:lnTo>
                  <a:lnTo>
                    <a:pt x="2665" y="12"/>
                  </a:lnTo>
                  <a:lnTo>
                    <a:pt x="2783" y="0"/>
                  </a:lnTo>
                  <a:lnTo>
                    <a:pt x="2787" y="275"/>
                  </a:lnTo>
                  <a:lnTo>
                    <a:pt x="2775" y="483"/>
                  </a:lnTo>
                  <a:lnTo>
                    <a:pt x="2704" y="658"/>
                  </a:lnTo>
                  <a:lnTo>
                    <a:pt x="2634" y="827"/>
                  </a:lnTo>
                  <a:lnTo>
                    <a:pt x="2503" y="795"/>
                  </a:lnTo>
                  <a:lnTo>
                    <a:pt x="2385" y="806"/>
                  </a:lnTo>
                  <a:lnTo>
                    <a:pt x="2278" y="771"/>
                  </a:lnTo>
                  <a:lnTo>
                    <a:pt x="2160" y="897"/>
                  </a:lnTo>
                  <a:lnTo>
                    <a:pt x="2022" y="972"/>
                  </a:lnTo>
                  <a:lnTo>
                    <a:pt x="1791" y="959"/>
                  </a:lnTo>
                  <a:lnTo>
                    <a:pt x="1633" y="833"/>
                  </a:lnTo>
                  <a:lnTo>
                    <a:pt x="1513" y="771"/>
                  </a:lnTo>
                  <a:lnTo>
                    <a:pt x="1275" y="857"/>
                  </a:lnTo>
                  <a:lnTo>
                    <a:pt x="1168" y="863"/>
                  </a:lnTo>
                  <a:lnTo>
                    <a:pt x="1074" y="804"/>
                  </a:lnTo>
                  <a:lnTo>
                    <a:pt x="810" y="623"/>
                  </a:lnTo>
                  <a:lnTo>
                    <a:pt x="637" y="734"/>
                  </a:lnTo>
                  <a:lnTo>
                    <a:pt x="590" y="841"/>
                  </a:lnTo>
                  <a:lnTo>
                    <a:pt x="447" y="863"/>
                  </a:lnTo>
                  <a:lnTo>
                    <a:pt x="402" y="968"/>
                  </a:lnTo>
                  <a:lnTo>
                    <a:pt x="267" y="1009"/>
                  </a:lnTo>
                  <a:lnTo>
                    <a:pt x="258" y="927"/>
                  </a:lnTo>
                  <a:lnTo>
                    <a:pt x="184" y="849"/>
                  </a:lnTo>
                  <a:lnTo>
                    <a:pt x="184" y="744"/>
                  </a:lnTo>
                  <a:lnTo>
                    <a:pt x="0" y="671"/>
                  </a:lnTo>
                  <a:lnTo>
                    <a:pt x="153" y="530"/>
                  </a:lnTo>
                  <a:lnTo>
                    <a:pt x="279" y="471"/>
                  </a:lnTo>
                  <a:lnTo>
                    <a:pt x="350" y="395"/>
                  </a:lnTo>
                  <a:lnTo>
                    <a:pt x="294" y="231"/>
                  </a:lnTo>
                  <a:lnTo>
                    <a:pt x="330" y="84"/>
                  </a:lnTo>
                  <a:lnTo>
                    <a:pt x="483" y="120"/>
                  </a:lnTo>
                  <a:lnTo>
                    <a:pt x="651" y="75"/>
                  </a:lnTo>
                  <a:lnTo>
                    <a:pt x="769" y="95"/>
                  </a:lnTo>
                  <a:lnTo>
                    <a:pt x="1011" y="323"/>
                  </a:lnTo>
                  <a:lnTo>
                    <a:pt x="1060" y="240"/>
                  </a:lnTo>
                  <a:lnTo>
                    <a:pt x="1155" y="216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47"/>
            <p:cNvSpPr/>
            <p:nvPr/>
          </p:nvSpPr>
          <p:spPr bwMode="auto">
            <a:xfrm>
              <a:off x="3129" y="1741"/>
              <a:ext cx="311" cy="184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319" y="229"/>
                </a:cxn>
                <a:cxn ang="0">
                  <a:pos x="599" y="64"/>
                </a:cxn>
                <a:cxn ang="0">
                  <a:pos x="753" y="1"/>
                </a:cxn>
                <a:cxn ang="0">
                  <a:pos x="824" y="0"/>
                </a:cxn>
                <a:cxn ang="0">
                  <a:pos x="858" y="124"/>
                </a:cxn>
                <a:cxn ang="0">
                  <a:pos x="645" y="332"/>
                </a:cxn>
                <a:cxn ang="0">
                  <a:pos x="850" y="392"/>
                </a:cxn>
                <a:cxn ang="0">
                  <a:pos x="998" y="388"/>
                </a:cxn>
                <a:cxn ang="0">
                  <a:pos x="1177" y="512"/>
                </a:cxn>
                <a:cxn ang="0">
                  <a:pos x="1239" y="388"/>
                </a:cxn>
                <a:cxn ang="0">
                  <a:pos x="1181" y="184"/>
                </a:cxn>
                <a:cxn ang="0">
                  <a:pos x="1271" y="120"/>
                </a:cxn>
                <a:cxn ang="0">
                  <a:pos x="1477" y="229"/>
                </a:cxn>
                <a:cxn ang="0">
                  <a:pos x="1717" y="237"/>
                </a:cxn>
                <a:cxn ang="0">
                  <a:pos x="2052" y="282"/>
                </a:cxn>
                <a:cxn ang="0">
                  <a:pos x="2046" y="468"/>
                </a:cxn>
                <a:cxn ang="0">
                  <a:pos x="2076" y="629"/>
                </a:cxn>
                <a:cxn ang="0">
                  <a:pos x="1927" y="644"/>
                </a:cxn>
                <a:cxn ang="0">
                  <a:pos x="1751" y="799"/>
                </a:cxn>
                <a:cxn ang="0">
                  <a:pos x="1624" y="937"/>
                </a:cxn>
                <a:cxn ang="0">
                  <a:pos x="1436" y="1030"/>
                </a:cxn>
                <a:cxn ang="0">
                  <a:pos x="1166" y="1053"/>
                </a:cxn>
                <a:cxn ang="0">
                  <a:pos x="1028" y="1229"/>
                </a:cxn>
                <a:cxn ang="0">
                  <a:pos x="858" y="1247"/>
                </a:cxn>
                <a:cxn ang="0">
                  <a:pos x="825" y="1064"/>
                </a:cxn>
                <a:cxn ang="0">
                  <a:pos x="810" y="829"/>
                </a:cxn>
                <a:cxn ang="0">
                  <a:pos x="767" y="694"/>
                </a:cxn>
                <a:cxn ang="0">
                  <a:pos x="588" y="824"/>
                </a:cxn>
                <a:cxn ang="0">
                  <a:pos x="465" y="950"/>
                </a:cxn>
                <a:cxn ang="0">
                  <a:pos x="306" y="1038"/>
                </a:cxn>
                <a:cxn ang="0">
                  <a:pos x="215" y="934"/>
                </a:cxn>
                <a:cxn ang="0">
                  <a:pos x="111" y="962"/>
                </a:cxn>
                <a:cxn ang="0">
                  <a:pos x="43" y="899"/>
                </a:cxn>
                <a:cxn ang="0">
                  <a:pos x="58" y="689"/>
                </a:cxn>
                <a:cxn ang="0">
                  <a:pos x="0" y="470"/>
                </a:cxn>
                <a:cxn ang="0">
                  <a:pos x="83" y="388"/>
                </a:cxn>
                <a:cxn ang="0">
                  <a:pos x="116" y="184"/>
                </a:cxn>
              </a:cxnLst>
              <a:rect l="0" t="0" r="r" b="b"/>
              <a:pathLst>
                <a:path w="2076" h="1247">
                  <a:moveTo>
                    <a:pt x="116" y="184"/>
                  </a:moveTo>
                  <a:lnTo>
                    <a:pt x="319" y="229"/>
                  </a:lnTo>
                  <a:lnTo>
                    <a:pt x="599" y="64"/>
                  </a:lnTo>
                  <a:lnTo>
                    <a:pt x="753" y="1"/>
                  </a:lnTo>
                  <a:lnTo>
                    <a:pt x="824" y="0"/>
                  </a:lnTo>
                  <a:lnTo>
                    <a:pt x="858" y="124"/>
                  </a:lnTo>
                  <a:lnTo>
                    <a:pt x="645" y="332"/>
                  </a:lnTo>
                  <a:lnTo>
                    <a:pt x="850" y="392"/>
                  </a:lnTo>
                  <a:lnTo>
                    <a:pt x="998" y="388"/>
                  </a:lnTo>
                  <a:lnTo>
                    <a:pt x="1177" y="512"/>
                  </a:lnTo>
                  <a:lnTo>
                    <a:pt x="1239" y="388"/>
                  </a:lnTo>
                  <a:lnTo>
                    <a:pt x="1181" y="184"/>
                  </a:lnTo>
                  <a:lnTo>
                    <a:pt x="1271" y="120"/>
                  </a:lnTo>
                  <a:lnTo>
                    <a:pt x="1477" y="229"/>
                  </a:lnTo>
                  <a:lnTo>
                    <a:pt x="1717" y="237"/>
                  </a:lnTo>
                  <a:lnTo>
                    <a:pt x="2052" y="282"/>
                  </a:lnTo>
                  <a:lnTo>
                    <a:pt x="2046" y="468"/>
                  </a:lnTo>
                  <a:lnTo>
                    <a:pt x="2076" y="629"/>
                  </a:lnTo>
                  <a:lnTo>
                    <a:pt x="1927" y="644"/>
                  </a:lnTo>
                  <a:lnTo>
                    <a:pt x="1751" y="799"/>
                  </a:lnTo>
                  <a:lnTo>
                    <a:pt x="1624" y="937"/>
                  </a:lnTo>
                  <a:lnTo>
                    <a:pt x="1436" y="1030"/>
                  </a:lnTo>
                  <a:lnTo>
                    <a:pt x="1166" y="1053"/>
                  </a:lnTo>
                  <a:lnTo>
                    <a:pt x="1028" y="1229"/>
                  </a:lnTo>
                  <a:lnTo>
                    <a:pt x="858" y="1247"/>
                  </a:lnTo>
                  <a:lnTo>
                    <a:pt x="825" y="1064"/>
                  </a:lnTo>
                  <a:lnTo>
                    <a:pt x="810" y="829"/>
                  </a:lnTo>
                  <a:lnTo>
                    <a:pt x="767" y="694"/>
                  </a:lnTo>
                  <a:lnTo>
                    <a:pt x="588" y="824"/>
                  </a:lnTo>
                  <a:lnTo>
                    <a:pt x="465" y="950"/>
                  </a:lnTo>
                  <a:lnTo>
                    <a:pt x="306" y="1038"/>
                  </a:lnTo>
                  <a:lnTo>
                    <a:pt x="215" y="934"/>
                  </a:lnTo>
                  <a:lnTo>
                    <a:pt x="111" y="962"/>
                  </a:lnTo>
                  <a:lnTo>
                    <a:pt x="43" y="899"/>
                  </a:lnTo>
                  <a:lnTo>
                    <a:pt x="58" y="689"/>
                  </a:lnTo>
                  <a:lnTo>
                    <a:pt x="0" y="470"/>
                  </a:lnTo>
                  <a:lnTo>
                    <a:pt x="83" y="388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48"/>
            <p:cNvSpPr/>
            <p:nvPr/>
          </p:nvSpPr>
          <p:spPr bwMode="auto">
            <a:xfrm>
              <a:off x="3147" y="1642"/>
              <a:ext cx="289" cy="175"/>
            </a:xfrm>
            <a:custGeom>
              <a:avLst/>
              <a:gdLst/>
              <a:ahLst/>
              <a:cxnLst>
                <a:cxn ang="0">
                  <a:pos x="1742" y="233"/>
                </a:cxn>
                <a:cxn ang="0">
                  <a:pos x="1579" y="143"/>
                </a:cxn>
                <a:cxn ang="0">
                  <a:pos x="1329" y="173"/>
                </a:cxn>
                <a:cxn ang="0">
                  <a:pos x="1092" y="143"/>
                </a:cxn>
                <a:cxn ang="0">
                  <a:pos x="940" y="53"/>
                </a:cxn>
                <a:cxn ang="0">
                  <a:pos x="778" y="0"/>
                </a:cxn>
                <a:cxn ang="0">
                  <a:pos x="697" y="43"/>
                </a:cxn>
                <a:cxn ang="0">
                  <a:pos x="555" y="29"/>
                </a:cxn>
                <a:cxn ang="0">
                  <a:pos x="439" y="203"/>
                </a:cxn>
                <a:cxn ang="0">
                  <a:pos x="306" y="414"/>
                </a:cxn>
                <a:cxn ang="0">
                  <a:pos x="150" y="666"/>
                </a:cxn>
                <a:cxn ang="0">
                  <a:pos x="30" y="687"/>
                </a:cxn>
                <a:cxn ang="0">
                  <a:pos x="0" y="853"/>
                </a:cxn>
                <a:cxn ang="0">
                  <a:pos x="201" y="897"/>
                </a:cxn>
                <a:cxn ang="0">
                  <a:pos x="487" y="732"/>
                </a:cxn>
                <a:cxn ang="0">
                  <a:pos x="630" y="672"/>
                </a:cxn>
                <a:cxn ang="0">
                  <a:pos x="708" y="667"/>
                </a:cxn>
                <a:cxn ang="0">
                  <a:pos x="738" y="793"/>
                </a:cxn>
                <a:cxn ang="0">
                  <a:pos x="526" y="1002"/>
                </a:cxn>
                <a:cxn ang="0">
                  <a:pos x="738" y="1062"/>
                </a:cxn>
                <a:cxn ang="0">
                  <a:pos x="881" y="1057"/>
                </a:cxn>
                <a:cxn ang="0">
                  <a:pos x="1058" y="1182"/>
                </a:cxn>
                <a:cxn ang="0">
                  <a:pos x="1122" y="1057"/>
                </a:cxn>
                <a:cxn ang="0">
                  <a:pos x="1063" y="853"/>
                </a:cxn>
                <a:cxn ang="0">
                  <a:pos x="1152" y="788"/>
                </a:cxn>
                <a:cxn ang="0">
                  <a:pos x="1358" y="897"/>
                </a:cxn>
                <a:cxn ang="0">
                  <a:pos x="1609" y="907"/>
                </a:cxn>
                <a:cxn ang="0">
                  <a:pos x="1934" y="952"/>
                </a:cxn>
                <a:cxn ang="0">
                  <a:pos x="1919" y="823"/>
                </a:cxn>
                <a:cxn ang="0">
                  <a:pos x="1870" y="682"/>
                </a:cxn>
                <a:cxn ang="0">
                  <a:pos x="1815" y="442"/>
                </a:cxn>
                <a:cxn ang="0">
                  <a:pos x="1742" y="233"/>
                </a:cxn>
              </a:cxnLst>
              <a:rect l="0" t="0" r="r" b="b"/>
              <a:pathLst>
                <a:path w="1934" h="1182">
                  <a:moveTo>
                    <a:pt x="1742" y="233"/>
                  </a:moveTo>
                  <a:lnTo>
                    <a:pt x="1579" y="143"/>
                  </a:lnTo>
                  <a:lnTo>
                    <a:pt x="1329" y="173"/>
                  </a:lnTo>
                  <a:lnTo>
                    <a:pt x="1092" y="143"/>
                  </a:lnTo>
                  <a:lnTo>
                    <a:pt x="940" y="53"/>
                  </a:lnTo>
                  <a:lnTo>
                    <a:pt x="778" y="0"/>
                  </a:lnTo>
                  <a:lnTo>
                    <a:pt x="697" y="43"/>
                  </a:lnTo>
                  <a:lnTo>
                    <a:pt x="555" y="29"/>
                  </a:lnTo>
                  <a:lnTo>
                    <a:pt x="439" y="203"/>
                  </a:lnTo>
                  <a:lnTo>
                    <a:pt x="306" y="414"/>
                  </a:lnTo>
                  <a:lnTo>
                    <a:pt x="150" y="666"/>
                  </a:lnTo>
                  <a:lnTo>
                    <a:pt x="30" y="687"/>
                  </a:lnTo>
                  <a:lnTo>
                    <a:pt x="0" y="853"/>
                  </a:lnTo>
                  <a:lnTo>
                    <a:pt x="201" y="897"/>
                  </a:lnTo>
                  <a:lnTo>
                    <a:pt x="487" y="732"/>
                  </a:lnTo>
                  <a:lnTo>
                    <a:pt x="630" y="672"/>
                  </a:lnTo>
                  <a:lnTo>
                    <a:pt x="708" y="667"/>
                  </a:lnTo>
                  <a:lnTo>
                    <a:pt x="738" y="793"/>
                  </a:lnTo>
                  <a:lnTo>
                    <a:pt x="526" y="1002"/>
                  </a:lnTo>
                  <a:lnTo>
                    <a:pt x="738" y="1062"/>
                  </a:lnTo>
                  <a:lnTo>
                    <a:pt x="881" y="1057"/>
                  </a:lnTo>
                  <a:lnTo>
                    <a:pt x="1058" y="1182"/>
                  </a:lnTo>
                  <a:lnTo>
                    <a:pt x="1122" y="1057"/>
                  </a:lnTo>
                  <a:lnTo>
                    <a:pt x="1063" y="853"/>
                  </a:lnTo>
                  <a:lnTo>
                    <a:pt x="1152" y="788"/>
                  </a:lnTo>
                  <a:lnTo>
                    <a:pt x="1358" y="897"/>
                  </a:lnTo>
                  <a:lnTo>
                    <a:pt x="1609" y="907"/>
                  </a:lnTo>
                  <a:lnTo>
                    <a:pt x="1934" y="952"/>
                  </a:lnTo>
                  <a:lnTo>
                    <a:pt x="1919" y="823"/>
                  </a:lnTo>
                  <a:lnTo>
                    <a:pt x="1870" y="682"/>
                  </a:lnTo>
                  <a:lnTo>
                    <a:pt x="1815" y="442"/>
                  </a:lnTo>
                  <a:lnTo>
                    <a:pt x="1742" y="23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49"/>
            <p:cNvSpPr/>
            <p:nvPr/>
          </p:nvSpPr>
          <p:spPr bwMode="auto">
            <a:xfrm>
              <a:off x="1017" y="802"/>
              <a:ext cx="486" cy="543"/>
            </a:xfrm>
            <a:custGeom>
              <a:avLst/>
              <a:gdLst/>
              <a:ahLst/>
              <a:cxnLst>
                <a:cxn ang="0">
                  <a:pos x="2316" y="170"/>
                </a:cxn>
                <a:cxn ang="0">
                  <a:pos x="2108" y="409"/>
                </a:cxn>
                <a:cxn ang="0">
                  <a:pos x="1784" y="524"/>
                </a:cxn>
                <a:cxn ang="0">
                  <a:pos x="1286" y="644"/>
                </a:cxn>
                <a:cxn ang="0">
                  <a:pos x="1123" y="853"/>
                </a:cxn>
                <a:cxn ang="0">
                  <a:pos x="739" y="679"/>
                </a:cxn>
                <a:cxn ang="0">
                  <a:pos x="369" y="584"/>
                </a:cxn>
                <a:cxn ang="0">
                  <a:pos x="5" y="499"/>
                </a:cxn>
                <a:cxn ang="0">
                  <a:pos x="104" y="763"/>
                </a:cxn>
                <a:cxn ang="0">
                  <a:pos x="325" y="978"/>
                </a:cxn>
                <a:cxn ang="0">
                  <a:pos x="409" y="1332"/>
                </a:cxn>
                <a:cxn ang="0">
                  <a:pos x="542" y="1592"/>
                </a:cxn>
                <a:cxn ang="0">
                  <a:pos x="779" y="1700"/>
                </a:cxn>
                <a:cxn ang="0">
                  <a:pos x="1123" y="1861"/>
                </a:cxn>
                <a:cxn ang="0">
                  <a:pos x="1222" y="2219"/>
                </a:cxn>
                <a:cxn ang="0">
                  <a:pos x="1227" y="2948"/>
                </a:cxn>
                <a:cxn ang="0">
                  <a:pos x="1360" y="3247"/>
                </a:cxn>
                <a:cxn ang="0">
                  <a:pos x="1493" y="3506"/>
                </a:cxn>
                <a:cxn ang="0">
                  <a:pos x="1739" y="3681"/>
                </a:cxn>
                <a:cxn ang="0">
                  <a:pos x="1922" y="3187"/>
                </a:cxn>
                <a:cxn ang="0">
                  <a:pos x="2261" y="3357"/>
                </a:cxn>
                <a:cxn ang="0">
                  <a:pos x="2448" y="3247"/>
                </a:cxn>
                <a:cxn ang="0">
                  <a:pos x="2542" y="2893"/>
                </a:cxn>
                <a:cxn ang="0">
                  <a:pos x="2956" y="2788"/>
                </a:cxn>
                <a:cxn ang="0">
                  <a:pos x="3176" y="2333"/>
                </a:cxn>
                <a:cxn ang="0">
                  <a:pos x="3069" y="2139"/>
                </a:cxn>
                <a:cxn ang="0">
                  <a:pos x="2779" y="1665"/>
                </a:cxn>
                <a:cxn ang="0">
                  <a:pos x="2631" y="1382"/>
                </a:cxn>
                <a:cxn ang="0">
                  <a:pos x="2892" y="748"/>
                </a:cxn>
                <a:cxn ang="0">
                  <a:pos x="2809" y="494"/>
                </a:cxn>
                <a:cxn ang="0">
                  <a:pos x="2641" y="155"/>
                </a:cxn>
                <a:cxn ang="0">
                  <a:pos x="2405" y="35"/>
                </a:cxn>
              </a:cxnLst>
              <a:rect l="0" t="0" r="r" b="b"/>
              <a:pathLst>
                <a:path w="3244" h="3681">
                  <a:moveTo>
                    <a:pt x="2227" y="35"/>
                  </a:moveTo>
                  <a:lnTo>
                    <a:pt x="2316" y="170"/>
                  </a:lnTo>
                  <a:lnTo>
                    <a:pt x="2168" y="284"/>
                  </a:lnTo>
                  <a:lnTo>
                    <a:pt x="2108" y="409"/>
                  </a:lnTo>
                  <a:lnTo>
                    <a:pt x="1902" y="404"/>
                  </a:lnTo>
                  <a:lnTo>
                    <a:pt x="1784" y="524"/>
                  </a:lnTo>
                  <a:lnTo>
                    <a:pt x="1546" y="614"/>
                  </a:lnTo>
                  <a:lnTo>
                    <a:pt x="1286" y="644"/>
                  </a:lnTo>
                  <a:lnTo>
                    <a:pt x="1093" y="703"/>
                  </a:lnTo>
                  <a:lnTo>
                    <a:pt x="1123" y="853"/>
                  </a:lnTo>
                  <a:lnTo>
                    <a:pt x="1020" y="918"/>
                  </a:lnTo>
                  <a:lnTo>
                    <a:pt x="739" y="679"/>
                  </a:lnTo>
                  <a:lnTo>
                    <a:pt x="473" y="733"/>
                  </a:lnTo>
                  <a:lnTo>
                    <a:pt x="369" y="584"/>
                  </a:lnTo>
                  <a:lnTo>
                    <a:pt x="143" y="614"/>
                  </a:lnTo>
                  <a:lnTo>
                    <a:pt x="5" y="499"/>
                  </a:lnTo>
                  <a:lnTo>
                    <a:pt x="0" y="614"/>
                  </a:lnTo>
                  <a:lnTo>
                    <a:pt x="104" y="763"/>
                  </a:lnTo>
                  <a:lnTo>
                    <a:pt x="266" y="808"/>
                  </a:lnTo>
                  <a:lnTo>
                    <a:pt x="325" y="978"/>
                  </a:lnTo>
                  <a:lnTo>
                    <a:pt x="290" y="1157"/>
                  </a:lnTo>
                  <a:lnTo>
                    <a:pt x="409" y="1332"/>
                  </a:lnTo>
                  <a:lnTo>
                    <a:pt x="424" y="1517"/>
                  </a:lnTo>
                  <a:lnTo>
                    <a:pt x="542" y="1592"/>
                  </a:lnTo>
                  <a:lnTo>
                    <a:pt x="768" y="1562"/>
                  </a:lnTo>
                  <a:lnTo>
                    <a:pt x="779" y="1700"/>
                  </a:lnTo>
                  <a:lnTo>
                    <a:pt x="916" y="1780"/>
                  </a:lnTo>
                  <a:lnTo>
                    <a:pt x="1123" y="1861"/>
                  </a:lnTo>
                  <a:lnTo>
                    <a:pt x="1103" y="2021"/>
                  </a:lnTo>
                  <a:lnTo>
                    <a:pt x="1222" y="2219"/>
                  </a:lnTo>
                  <a:lnTo>
                    <a:pt x="1271" y="2424"/>
                  </a:lnTo>
                  <a:lnTo>
                    <a:pt x="1227" y="2948"/>
                  </a:lnTo>
                  <a:lnTo>
                    <a:pt x="1345" y="3117"/>
                  </a:lnTo>
                  <a:lnTo>
                    <a:pt x="1360" y="3247"/>
                  </a:lnTo>
                  <a:lnTo>
                    <a:pt x="1271" y="3372"/>
                  </a:lnTo>
                  <a:lnTo>
                    <a:pt x="1493" y="3506"/>
                  </a:lnTo>
                  <a:lnTo>
                    <a:pt x="1591" y="3671"/>
                  </a:lnTo>
                  <a:lnTo>
                    <a:pt x="1739" y="3681"/>
                  </a:lnTo>
                  <a:lnTo>
                    <a:pt x="1769" y="3367"/>
                  </a:lnTo>
                  <a:lnTo>
                    <a:pt x="1922" y="3187"/>
                  </a:lnTo>
                  <a:lnTo>
                    <a:pt x="2079" y="3192"/>
                  </a:lnTo>
                  <a:lnTo>
                    <a:pt x="2261" y="3357"/>
                  </a:lnTo>
                  <a:lnTo>
                    <a:pt x="2380" y="3367"/>
                  </a:lnTo>
                  <a:lnTo>
                    <a:pt x="2448" y="3247"/>
                  </a:lnTo>
                  <a:lnTo>
                    <a:pt x="2463" y="3072"/>
                  </a:lnTo>
                  <a:lnTo>
                    <a:pt x="2542" y="2893"/>
                  </a:lnTo>
                  <a:lnTo>
                    <a:pt x="2685" y="2773"/>
                  </a:lnTo>
                  <a:lnTo>
                    <a:pt x="2956" y="2788"/>
                  </a:lnTo>
                  <a:lnTo>
                    <a:pt x="3244" y="2766"/>
                  </a:lnTo>
                  <a:lnTo>
                    <a:pt x="3176" y="2333"/>
                  </a:lnTo>
                  <a:lnTo>
                    <a:pt x="3216" y="2217"/>
                  </a:lnTo>
                  <a:lnTo>
                    <a:pt x="3069" y="2139"/>
                  </a:lnTo>
                  <a:lnTo>
                    <a:pt x="2809" y="1906"/>
                  </a:lnTo>
                  <a:lnTo>
                    <a:pt x="2779" y="1665"/>
                  </a:lnTo>
                  <a:lnTo>
                    <a:pt x="2685" y="1557"/>
                  </a:lnTo>
                  <a:lnTo>
                    <a:pt x="2631" y="1382"/>
                  </a:lnTo>
                  <a:lnTo>
                    <a:pt x="2700" y="1003"/>
                  </a:lnTo>
                  <a:lnTo>
                    <a:pt x="2892" y="748"/>
                  </a:lnTo>
                  <a:lnTo>
                    <a:pt x="2804" y="614"/>
                  </a:lnTo>
                  <a:lnTo>
                    <a:pt x="2809" y="494"/>
                  </a:lnTo>
                  <a:lnTo>
                    <a:pt x="2567" y="409"/>
                  </a:lnTo>
                  <a:lnTo>
                    <a:pt x="2641" y="155"/>
                  </a:lnTo>
                  <a:lnTo>
                    <a:pt x="2552" y="0"/>
                  </a:lnTo>
                  <a:lnTo>
                    <a:pt x="2405" y="35"/>
                  </a:lnTo>
                  <a:lnTo>
                    <a:pt x="2227" y="3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sz="816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xmlns="" id="{7A47769E-C2D8-4880-9FD5-F34F66F30E29}"/>
              </a:ext>
            </a:extLst>
          </p:cNvPr>
          <p:cNvSpPr/>
          <p:nvPr/>
        </p:nvSpPr>
        <p:spPr>
          <a:xfrm>
            <a:off x="4653739" y="2772430"/>
            <a:ext cx="131598" cy="13362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53" dirty="0"/>
          </a:p>
        </p:txBody>
      </p:sp>
    </p:spTree>
    <p:extLst>
      <p:ext uri="{BB962C8B-B14F-4D97-AF65-F5344CB8AC3E}">
        <p14:creationId xmlns:p14="http://schemas.microsoft.com/office/powerpoint/2010/main" val="2826435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1" y="22384"/>
            <a:ext cx="6393656" cy="994410"/>
          </a:xfrm>
        </p:spPr>
        <p:txBody>
          <a:bodyPr/>
          <a:lstStyle/>
          <a:p>
            <a:pPr algn="ctr"/>
            <a:r>
              <a:rPr lang="pt-BR" altLang="en-US" b="1"/>
              <a:t>RESULTADOS OBTIDOS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174CC-40A3-460B-99CF-0CC59925A67E}" type="slidenum">
              <a:rPr lang="pt-BR" smtClean="0"/>
              <a:t>19</a:t>
            </a:fld>
            <a:endParaRPr lang="pt-BR"/>
          </a:p>
        </p:txBody>
      </p:sp>
      <p:pic>
        <p:nvPicPr>
          <p:cNvPr id="6" name="Imagem 5" descr="Tabela&#10;&#10;Descrição gerada automa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9" y="965985"/>
            <a:ext cx="4550569" cy="3721894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572495"/>
              </p:ext>
            </p:extLst>
          </p:nvPr>
        </p:nvGraphicFramePr>
        <p:xfrm>
          <a:off x="220027" y="1323023"/>
          <a:ext cx="4104323" cy="2104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579"/>
                <a:gridCol w="1397318"/>
                <a:gridCol w="1219200"/>
                <a:gridCol w="1048226"/>
              </a:tblGrid>
              <a:tr h="480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</a:rPr>
                        <a:t>UF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pt-BR" alt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IGAÇÕES CONFIRMADAS</a:t>
                      </a:r>
                      <a:endParaRPr lang="pt-BR" altLang="en-US" sz="16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pt-BR" alt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PRIMEIRO RESULTADO</a:t>
                      </a:r>
                      <a:endParaRPr lang="pt-BR" altLang="en-US" sz="16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pt-BR" alt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ADASTRO</a:t>
                      </a:r>
                      <a:endParaRPr lang="pt-BR" altLang="en-US" sz="16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  <a:tr h="375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PR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02</a:t>
                      </a:r>
                      <a:endParaRPr lang="en-US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 dias</a:t>
                      </a:r>
                      <a:endParaRPr lang="en-US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</a:t>
                      </a:r>
                      <a:r>
                        <a:rPr lang="pt-BR" alt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asos</a:t>
                      </a:r>
                      <a:endParaRPr lang="en-US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  <a:tr h="3781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PE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pt-BR" altLang="en-US" sz="16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dias</a:t>
                      </a:r>
                      <a:endParaRPr lang="en-US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 </a:t>
                      </a:r>
                      <a:r>
                        <a:rPr lang="pt-BR" alt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ítimas</a:t>
                      </a:r>
                      <a:endParaRPr lang="en-US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  <a:tr h="375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>
                          <a:effectLst/>
                        </a:rPr>
                        <a:t>ES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pt-BR" alt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t-BR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dias</a:t>
                      </a:r>
                      <a:endParaRPr lang="en-US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 casos</a:t>
                      </a:r>
                      <a:endParaRPr lang="en-US" altLang="en-US" sz="16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</a:tr>
              <a:tr h="3771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alt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pt-BR" altLang="en-US" sz="16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01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pt-BR" altLang="en-US" sz="16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 dias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pt-BR" altLang="en-US" sz="16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 casos</a:t>
                      </a: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14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" name="Google Shape;103;p14">
            <a:extLst>
              <a:ext uri="{FF2B5EF4-FFF2-40B4-BE49-F238E27FC236}">
                <a16:creationId xmlns="" xmlns:a16="http://schemas.microsoft.com/office/drawing/2014/main" id="{A211E3E3-4394-42AC-A26E-5E04D1CEA6F8}"/>
              </a:ext>
            </a:extLst>
          </p:cNvPr>
          <p:cNvSpPr txBox="1">
            <a:spLocks/>
          </p:cNvSpPr>
          <p:nvPr/>
        </p:nvSpPr>
        <p:spPr>
          <a:xfrm>
            <a:off x="916025" y="1222458"/>
            <a:ext cx="5561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r>
              <a:rPr lang="pt-BR" sz="4800" b="1" dirty="0">
                <a:solidFill>
                  <a:schemeClr val="bg1"/>
                </a:solidFill>
              </a:rPr>
              <a:t>João </a:t>
            </a:r>
            <a:r>
              <a:rPr lang="pt-BR" sz="4800" b="1" u="sng" dirty="0">
                <a:solidFill>
                  <a:schemeClr val="bg1"/>
                </a:solidFill>
              </a:rPr>
              <a:t>Ambrósio</a:t>
            </a:r>
          </a:p>
          <a:p>
            <a:pPr marL="0" indent="0">
              <a:buFont typeface="Lato"/>
              <a:buNone/>
            </a:pPr>
            <a:endParaRPr lang="pt-BR" sz="4800" b="1" dirty="0">
              <a:solidFill>
                <a:schemeClr val="accent1"/>
              </a:solidFill>
            </a:endParaRPr>
          </a:p>
        </p:txBody>
      </p:sp>
      <p:sp>
        <p:nvSpPr>
          <p:cNvPr id="7" name="Google Shape;104;p14">
            <a:extLst>
              <a:ext uri="{FF2B5EF4-FFF2-40B4-BE49-F238E27FC236}">
                <a16:creationId xmlns="" xmlns:a16="http://schemas.microsoft.com/office/drawing/2014/main" id="{C937C56C-4B7F-4C3E-876E-B1238B0A9A5A}"/>
              </a:ext>
            </a:extLst>
          </p:cNvPr>
          <p:cNvSpPr txBox="1">
            <a:spLocks/>
          </p:cNvSpPr>
          <p:nvPr/>
        </p:nvSpPr>
        <p:spPr>
          <a:xfrm>
            <a:off x="1329682" y="2253858"/>
            <a:ext cx="5561100" cy="1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r>
              <a:rPr lang="pt-BR" dirty="0">
                <a:solidFill>
                  <a:schemeClr val="bg1"/>
                </a:solidFill>
              </a:rPr>
              <a:t>Perito Criminal </a:t>
            </a:r>
            <a:r>
              <a:rPr lang="pt-BR" dirty="0" smtClean="0">
                <a:solidFill>
                  <a:schemeClr val="bg1"/>
                </a:solidFill>
              </a:rPr>
              <a:t>Federal</a:t>
            </a:r>
          </a:p>
          <a:p>
            <a:pPr marL="0" indent="0">
              <a:buFont typeface="Lato"/>
              <a:buNone/>
            </a:pPr>
            <a:r>
              <a:rPr lang="pt-BR" dirty="0" smtClean="0">
                <a:solidFill>
                  <a:schemeClr val="bg1"/>
                </a:solidFill>
                <a:hlinkClick r:id="rId4"/>
              </a:rPr>
              <a:t>joaocarlos.jcla@gmail.com</a:t>
            </a:r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Font typeface="Lato"/>
              <a:buNone/>
            </a:pPr>
            <a:r>
              <a:rPr lang="pt-BR" dirty="0" err="1" smtClean="0">
                <a:solidFill>
                  <a:schemeClr val="bg1"/>
                </a:solidFill>
              </a:rPr>
              <a:t>joaocarlos.jcla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Foto do perfil de João Carlos Ambrosio">
            <a:extLst>
              <a:ext uri="{FF2B5EF4-FFF2-40B4-BE49-F238E27FC236}">
                <a16:creationId xmlns="" xmlns:a16="http://schemas.microsoft.com/office/drawing/2014/main" id="{B4F7096C-48F3-42C6-94EF-B3BF9C50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25" y="1222458"/>
            <a:ext cx="2062800" cy="206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EF98B5-3BDD-4B8F-80E5-C5FE2B1E5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Sistemas de Reconhecimento Facial para Segurança Pública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C78DBA7-2FCE-45BE-A16F-4356473086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>
              <a:solidFill>
                <a:schemeClr val="bg1"/>
              </a:solidFill>
            </a:endParaRPr>
          </a:p>
          <a:p>
            <a:r>
              <a:rPr lang="pt-BR" sz="2400" dirty="0" smtClean="0">
                <a:solidFill>
                  <a:schemeClr val="bg1"/>
                </a:solidFill>
              </a:rPr>
              <a:t>Potencialidades</a:t>
            </a:r>
            <a:r>
              <a:rPr lang="pt-BR" sz="2400" dirty="0">
                <a:solidFill>
                  <a:schemeClr val="bg1"/>
                </a:solidFill>
              </a:rPr>
              <a:t>, Riscos e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431222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bg1"/>
                </a:solidFill>
              </a:rPr>
              <a:t>RecFac</a:t>
            </a:r>
            <a:r>
              <a:rPr lang="pt-BR" dirty="0">
                <a:solidFill>
                  <a:schemeClr val="bg1"/>
                </a:solidFill>
              </a:rPr>
              <a:t> para Segurança Pública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Potencialidades</a:t>
            </a:r>
          </a:p>
          <a:p>
            <a:pPr lvl="1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Redução de fraudes em processos de identificação e emissão de documentos</a:t>
            </a:r>
          </a:p>
          <a:p>
            <a:pPr lvl="1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Facilitação na prestação de serviços de governo ao cidadão (ex. plataforma gov.br)</a:t>
            </a:r>
          </a:p>
          <a:p>
            <a:pPr lvl="1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Localização de desaparecidos</a:t>
            </a:r>
          </a:p>
          <a:p>
            <a:pPr lvl="1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Localização de foragidos da Justiça</a:t>
            </a:r>
          </a:p>
          <a:p>
            <a:pPr lvl="1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Determinação de autores de crimes</a:t>
            </a:r>
          </a:p>
          <a:p>
            <a:pPr marL="3429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3703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bg1"/>
                </a:solidFill>
              </a:rPr>
              <a:t>RecFac</a:t>
            </a:r>
            <a:r>
              <a:rPr lang="pt-BR" dirty="0">
                <a:solidFill>
                  <a:schemeClr val="bg1"/>
                </a:solidFill>
              </a:rPr>
              <a:t> para Segurança Pública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Evolução no desempenho de sistemas de </a:t>
            </a:r>
            <a:r>
              <a:rPr lang="pt-BR" dirty="0" err="1">
                <a:solidFill>
                  <a:schemeClr val="bg1"/>
                </a:solidFill>
              </a:rPr>
              <a:t>RecFac</a:t>
            </a:r>
            <a:endParaRPr lang="pt-BR" dirty="0">
              <a:solidFill>
                <a:schemeClr val="bg1"/>
              </a:solidFill>
            </a:endParaRPr>
          </a:p>
          <a:p>
            <a:pPr marL="342900" lvl="1" indent="0">
              <a:buNone/>
            </a:pPr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DB4ACDFF-C37D-46D9-822E-764D43FB5C9D}"/>
              </a:ext>
            </a:extLst>
          </p:cNvPr>
          <p:cNvGrpSpPr/>
          <p:nvPr/>
        </p:nvGrpSpPr>
        <p:grpSpPr>
          <a:xfrm>
            <a:off x="685800" y="1955441"/>
            <a:ext cx="4157663" cy="2097310"/>
            <a:chOff x="6187226" y="2533675"/>
            <a:chExt cx="5757436" cy="2800643"/>
          </a:xfrm>
        </p:grpSpPr>
        <p:pic>
          <p:nvPicPr>
            <p:cNvPr id="5" name="Imagem 4" descr="Gráfico, Gráfico de linhas&#10;&#10;Descrição gerada automaticamente">
              <a:extLst>
                <a:ext uri="{FF2B5EF4-FFF2-40B4-BE49-F238E27FC236}">
                  <a16:creationId xmlns:a16="http://schemas.microsoft.com/office/drawing/2014/main" xmlns="" id="{9A7D980B-53C5-4FEB-A302-2C5D89D3B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226" y="2533675"/>
              <a:ext cx="5757436" cy="2245808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2B65EA9F-9519-447A-A61D-38EF2185704C}"/>
                </a:ext>
              </a:extLst>
            </p:cNvPr>
            <p:cNvSpPr/>
            <p:nvPr/>
          </p:nvSpPr>
          <p:spPr>
            <a:xfrm>
              <a:off x="6875820" y="4779483"/>
              <a:ext cx="4932216" cy="554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50" dirty="0"/>
                <a:t>https://nigos.nist.gov/ifpc2018/presentations/46_klare_NIST_IFPC_Nov2018.pdf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5734C3B-D027-4641-BCC3-D612C58315CD}"/>
              </a:ext>
            </a:extLst>
          </p:cNvPr>
          <p:cNvSpPr txBox="1"/>
          <p:nvPr/>
        </p:nvSpPr>
        <p:spPr>
          <a:xfrm>
            <a:off x="5242060" y="1955441"/>
            <a:ext cx="37004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u="sng" dirty="0">
                <a:solidFill>
                  <a:schemeClr val="bg1"/>
                </a:solidFill>
                <a:latin typeface="Source Sans Pro Web"/>
              </a:rPr>
              <a:t>Between 2014 and 2018, facial recognition software got 20 times better </a:t>
            </a:r>
            <a:r>
              <a:rPr lang="en-US" sz="1800" dirty="0">
                <a:solidFill>
                  <a:schemeClr val="bg1"/>
                </a:solidFill>
                <a:latin typeface="Source Sans Pro Web"/>
              </a:rPr>
              <a:t>at searching a database to find a matching photograph, according to the National Institute of Standards and Technology’s (NIST) evaluation of 127 software algorithms from 39 different developers—the bulk of the industry.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90FC479-0BD5-4DC7-BE54-091CB77C25DE}"/>
              </a:ext>
            </a:extLst>
          </p:cNvPr>
          <p:cNvSpPr txBox="1"/>
          <p:nvPr/>
        </p:nvSpPr>
        <p:spPr>
          <a:xfrm>
            <a:off x="685800" y="4160962"/>
            <a:ext cx="33295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https://www.nist.gov/news-events/news/2018/11/nist-evaluation-shows-advance-face-recognition-softwares-capabilities</a:t>
            </a:r>
          </a:p>
        </p:txBody>
      </p:sp>
    </p:spTree>
    <p:extLst>
      <p:ext uri="{BB962C8B-B14F-4D97-AF65-F5344CB8AC3E}">
        <p14:creationId xmlns:p14="http://schemas.microsoft.com/office/powerpoint/2010/main" val="1814830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chemeClr val="bg1"/>
                </a:solidFill>
              </a:rPr>
              <a:t>RecFac</a:t>
            </a:r>
            <a:r>
              <a:rPr lang="pt-BR" dirty="0">
                <a:solidFill>
                  <a:schemeClr val="bg1"/>
                </a:solidFill>
              </a:rPr>
              <a:t> para Segurança Pública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Evolução no desempenho de sistemas de </a:t>
            </a:r>
            <a:r>
              <a:rPr lang="pt-BR" dirty="0" err="1">
                <a:solidFill>
                  <a:schemeClr val="bg1"/>
                </a:solidFill>
              </a:rPr>
              <a:t>RecFac</a:t>
            </a:r>
            <a:endParaRPr lang="pt-BR" dirty="0">
              <a:solidFill>
                <a:schemeClr val="bg1"/>
              </a:solidFill>
            </a:endParaRPr>
          </a:p>
          <a:p>
            <a:pPr marL="342900" lvl="1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10665AF-CEC7-41FF-B0F0-CE9713DCB91A}"/>
              </a:ext>
            </a:extLst>
          </p:cNvPr>
          <p:cNvSpPr txBox="1"/>
          <p:nvPr/>
        </p:nvSpPr>
        <p:spPr>
          <a:xfrm>
            <a:off x="1321594" y="1985308"/>
            <a:ext cx="68151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Open Sans" panose="020B0604020202020204" pitchFamily="34" charset="0"/>
              </a:rPr>
              <a:t>NIST research has documented massive improvements overall accuracy in recent years, […] in 2019 </a:t>
            </a:r>
            <a:r>
              <a:rPr lang="en-US" sz="1800" b="1" dirty="0">
                <a:solidFill>
                  <a:schemeClr val="bg1"/>
                </a:solidFill>
                <a:latin typeface="Open Sans" panose="020B0604020202020204" pitchFamily="34" charset="0"/>
                <a:hlinkClick r:id="rId3"/>
              </a:rPr>
              <a:t>finding “close to perfect” performance</a:t>
            </a:r>
            <a:r>
              <a:rPr lang="en-US" sz="1800" b="1" dirty="0">
                <a:solidFill>
                  <a:schemeClr val="bg1"/>
                </a:solidFill>
                <a:latin typeface="Open Sans" panose="020B0604020202020204" pitchFamily="34" charset="0"/>
              </a:rPr>
              <a:t> by high-performing algorithms with “miss rates” against a database of 12 million images averaging 0.1%. On this measurement, the accuracy of </a:t>
            </a:r>
            <a:r>
              <a:rPr lang="en-US" sz="1800" b="1" u="sng" dirty="0">
                <a:solidFill>
                  <a:schemeClr val="bg1"/>
                </a:solidFill>
                <a:latin typeface="Open Sans" panose="020B0604020202020204" pitchFamily="34" charset="0"/>
              </a:rPr>
              <a:t>facial recognition is reaching that of </a:t>
            </a:r>
            <a:r>
              <a:rPr lang="en-US" sz="1800" b="1" u="sng" dirty="0">
                <a:solidFill>
                  <a:schemeClr val="bg1"/>
                </a:solidFill>
                <a:latin typeface="Open Sans" panose="020B0604020202020204" pitchFamily="34" charset="0"/>
                <a:hlinkClick r:id="rId4"/>
              </a:rPr>
              <a:t>automated fingerprint comparison</a:t>
            </a:r>
            <a:r>
              <a:rPr lang="en-US" sz="1800" b="1" dirty="0">
                <a:solidFill>
                  <a:schemeClr val="bg1"/>
                </a:solidFill>
                <a:latin typeface="Open Sans" panose="020B0604020202020204" pitchFamily="34" charset="0"/>
              </a:rPr>
              <a:t>, which is generally viewed as the gold standard for identification.</a:t>
            </a:r>
            <a:endParaRPr lang="pt-BR" sz="1800" b="1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CCBF57F-E2F8-4C72-8E33-9DF929A27370}"/>
              </a:ext>
            </a:extLst>
          </p:cNvPr>
          <p:cNvSpPr txBox="1"/>
          <p:nvPr/>
        </p:nvSpPr>
        <p:spPr>
          <a:xfrm>
            <a:off x="1619846" y="4226095"/>
            <a:ext cx="62186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https://www.securityindustry.org/2021/07/23/what-science-really-says-about-facial-recognition-accuracy-and-bias-concerns/#:~:text=NIST%20research%20has%20documented%20massive,database%20of%2012%20million%20images</a:t>
            </a:r>
          </a:p>
        </p:txBody>
      </p:sp>
    </p:spTree>
    <p:extLst>
      <p:ext uri="{BB962C8B-B14F-4D97-AF65-F5344CB8AC3E}">
        <p14:creationId xmlns:p14="http://schemas.microsoft.com/office/powerpoint/2010/main" val="1951906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047"/>
            <a:ext cx="7886700" cy="99417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Potencialidades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</a:rPr>
              <a:t>Redução de fraudes em processos de identificação e emissão de documentos</a:t>
            </a:r>
          </a:p>
          <a:p>
            <a:pPr marL="342900" lvl="1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10DDACE-8122-44C0-BB21-657513294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4" y="2232422"/>
            <a:ext cx="7758113" cy="22002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C0E18A2-37BB-46D3-ABBF-EF8D09BD1F2F}"/>
              </a:ext>
            </a:extLst>
          </p:cNvPr>
          <p:cNvSpPr txBox="1"/>
          <p:nvPr/>
        </p:nvSpPr>
        <p:spPr>
          <a:xfrm>
            <a:off x="957262" y="4511279"/>
            <a:ext cx="7558088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25" dirty="0"/>
              <a:t>https://agenciabrasil.ebc.com.br/radioagencia-nacional/acervo/geral/audio/2017-03/tse-identifica-fraudes-na-emissao-de-titulos-eleitorais-alagoas-teve-maior/</a:t>
            </a:r>
          </a:p>
        </p:txBody>
      </p:sp>
    </p:spTree>
    <p:extLst>
      <p:ext uri="{BB962C8B-B14F-4D97-AF65-F5344CB8AC3E}">
        <p14:creationId xmlns:p14="http://schemas.microsoft.com/office/powerpoint/2010/main" val="2241702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Potencialidades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</a:rPr>
              <a:t>Facilitação na prestação de serviços de governo ao cidadão (ex. plataforma gov.br)</a:t>
            </a:r>
          </a:p>
          <a:p>
            <a:pPr marL="342900" lvl="1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F1D6FCB-9A49-4819-BD7C-B29E8CFD7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03" y="2157413"/>
            <a:ext cx="7979569" cy="20002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1E6CACA-F0A2-4B19-982D-07B18DC1E390}"/>
              </a:ext>
            </a:extLst>
          </p:cNvPr>
          <p:cNvSpPr txBox="1"/>
          <p:nvPr/>
        </p:nvSpPr>
        <p:spPr>
          <a:xfrm>
            <a:off x="1192283" y="4286474"/>
            <a:ext cx="457055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https://www.gov.br/economia/pt-br/assuntos/noticias/2020/agosto/reconhecimento-facial-pelo-aplicativo-meu-gov-br-e-a-primeira-etapa-da-prova-de-vida-dos-aposentados</a:t>
            </a:r>
          </a:p>
        </p:txBody>
      </p:sp>
    </p:spTree>
    <p:extLst>
      <p:ext uri="{BB962C8B-B14F-4D97-AF65-F5344CB8AC3E}">
        <p14:creationId xmlns:p14="http://schemas.microsoft.com/office/powerpoint/2010/main" val="658316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Potencialidades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</a:rPr>
              <a:t>Localização de pessoas desaparecidas</a:t>
            </a:r>
          </a:p>
          <a:p>
            <a:pPr marL="342900" lvl="1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1C184B1-90F4-45CC-936B-9DE490A23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003822"/>
            <a:ext cx="6272213" cy="170735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98A702B-0FF9-44D1-AAC0-0747F73A3E4B}"/>
              </a:ext>
            </a:extLst>
          </p:cNvPr>
          <p:cNvSpPr txBox="1"/>
          <p:nvPr/>
        </p:nvSpPr>
        <p:spPr>
          <a:xfrm>
            <a:off x="1943100" y="39116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https://www.gov.br/mdh/pt-br/assuntos/noticias/2020-2/outubro/reconhecimento-facial-podera-ser-usado-para-identificar-criancas-desaparecidas-em-todo-o-pais</a:t>
            </a:r>
          </a:p>
        </p:txBody>
      </p:sp>
    </p:spTree>
    <p:extLst>
      <p:ext uri="{BB962C8B-B14F-4D97-AF65-F5344CB8AC3E}">
        <p14:creationId xmlns:p14="http://schemas.microsoft.com/office/powerpoint/2010/main" val="2387000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9" y="268101"/>
            <a:ext cx="7886700" cy="99417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Potencialidades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Localização de foragidos da Justiça</a:t>
            </a:r>
          </a:p>
          <a:p>
            <a:pPr marL="342900" lvl="1" indent="0">
              <a:buNone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87662AB-F5BB-4B7A-9E18-F49879948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431" y="1545215"/>
            <a:ext cx="4171950" cy="291151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4E6BB25-D8DA-4170-AF83-C8C7C38DB00F}"/>
              </a:ext>
            </a:extLst>
          </p:cNvPr>
          <p:cNvSpPr txBox="1"/>
          <p:nvPr/>
        </p:nvSpPr>
        <p:spPr>
          <a:xfrm>
            <a:off x="1821656" y="47396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https://www.uol.com.br/carnaval/2020/noticias/redacao/2020/02/26/reconhecimento-facial-por-app-captura-42-foragidos-no-carnaval-de-salvador.htm</a:t>
            </a:r>
          </a:p>
        </p:txBody>
      </p:sp>
    </p:spTree>
    <p:extLst>
      <p:ext uri="{BB962C8B-B14F-4D97-AF65-F5344CB8AC3E}">
        <p14:creationId xmlns:p14="http://schemas.microsoft.com/office/powerpoint/2010/main" val="3001917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Potencialidades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Localização de foragidos da Justiça</a:t>
            </a:r>
          </a:p>
          <a:p>
            <a:pPr marL="342900" lvl="1" indent="0">
              <a:buNone/>
            </a:pP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4E6BB25-D8DA-4170-AF83-C8C7C38DB00F}"/>
              </a:ext>
            </a:extLst>
          </p:cNvPr>
          <p:cNvSpPr txBox="1"/>
          <p:nvPr/>
        </p:nvSpPr>
        <p:spPr>
          <a:xfrm>
            <a:off x="1821656" y="4739669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</a:t>
            </a:r>
            <a:r>
              <a:rPr lang="pt-BR" sz="900" dirty="0" smtClean="0">
                <a:solidFill>
                  <a:schemeClr val="bg1"/>
                </a:solidFill>
              </a:rPr>
              <a:t>:/</a:t>
            </a:r>
            <a:r>
              <a:rPr lang="pt-BR" sz="900" dirty="0">
                <a:solidFill>
                  <a:schemeClr val="bg1"/>
                </a:solidFill>
              </a:rPr>
              <a:t>noticias.uol.com.br/cotidiano/ultimas-noticias/2017/07/01/traficante-mais-procurado-da-america-do-sul-e-preso-pela-pf-apos-mudar-de-rosto-2-vezes.htm</a:t>
            </a:r>
          </a:p>
          <a:p>
            <a:r>
              <a:rPr lang="pt-BR" sz="900" dirty="0" smtClean="0"/>
              <a:t>/</a:t>
            </a:r>
            <a:endParaRPr lang="pt-BR" sz="9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04956EA-AEB5-4BE6-990B-9858071EA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574" y="1369219"/>
            <a:ext cx="5860851" cy="29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51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Riscos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Prisões e abordagens indevidas</a:t>
            </a:r>
          </a:p>
          <a:p>
            <a:pPr marL="342900" lvl="1" indent="0">
              <a:buNone/>
            </a:pP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F651F75-F958-45B7-9038-FAB3E20B3630}"/>
              </a:ext>
            </a:extLst>
          </p:cNvPr>
          <p:cNvSpPr/>
          <p:nvPr/>
        </p:nvSpPr>
        <p:spPr>
          <a:xfrm>
            <a:off x="4107190" y="4278146"/>
            <a:ext cx="31279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https://olhardigital.com.br/2019/07/10/seguranca/mulher-e-detida-no-rio-por-erro-em-camera-de-reconhecimento-facial/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2C4D1C3-D3F8-4F32-9A6C-E509BED51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833" y="1862848"/>
            <a:ext cx="6657594" cy="21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00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66" y="1080419"/>
            <a:ext cx="8363705" cy="95998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66" y="2781300"/>
            <a:ext cx="8469259" cy="13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72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Riscos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Prisões e abordagens indevidas</a:t>
            </a:r>
          </a:p>
          <a:p>
            <a:pPr marL="342900" lvl="1" indent="0">
              <a:buNone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FD1442B-BD24-474A-9505-223C7450C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177" y="1103763"/>
            <a:ext cx="4695131" cy="310471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99B15FA2-645D-4CE0-A90A-6BE18030147A}"/>
              </a:ext>
            </a:extLst>
          </p:cNvPr>
          <p:cNvSpPr/>
          <p:nvPr/>
        </p:nvSpPr>
        <p:spPr>
          <a:xfrm>
            <a:off x="5866066" y="4390348"/>
            <a:ext cx="31279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https://noticias.uol.com.br/colunas/rubens-valente/2022/01/01/preso-por-engano-reconhecimento-facial.htm</a:t>
            </a:r>
          </a:p>
        </p:txBody>
      </p:sp>
    </p:spTree>
    <p:extLst>
      <p:ext uri="{BB962C8B-B14F-4D97-AF65-F5344CB8AC3E}">
        <p14:creationId xmlns:p14="http://schemas.microsoft.com/office/powerpoint/2010/main" val="794041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Riscos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Prisões e abordagens indevidas</a:t>
            </a:r>
          </a:p>
          <a:p>
            <a:pPr marL="342900" lvl="1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D231EE9-96C3-4740-8243-5E3D18B15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753" y="1369219"/>
            <a:ext cx="6236494" cy="24003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BAD47EF-BD23-4D6D-97B9-6A003A7ACFF1}"/>
              </a:ext>
            </a:extLst>
          </p:cNvPr>
          <p:cNvSpPr txBox="1"/>
          <p:nvPr/>
        </p:nvSpPr>
        <p:spPr>
          <a:xfrm>
            <a:off x="3450431" y="42491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https://noticias.r7.com/brasilia/reconhecimento-facial-erra-de-novo-e-acusa-inocente-21012022</a:t>
            </a:r>
          </a:p>
        </p:txBody>
      </p:sp>
    </p:spTree>
    <p:extLst>
      <p:ext uri="{BB962C8B-B14F-4D97-AF65-F5344CB8AC3E}">
        <p14:creationId xmlns:p14="http://schemas.microsoft.com/office/powerpoint/2010/main" val="2893522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76D0B2-1955-496A-8051-055A3689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Recomendações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EA545-AA90-4D43-8E6E-F60BE95DB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</a:rPr>
              <a:t>Governança – exemplo de sucesso: RIBPG</a:t>
            </a:r>
          </a:p>
          <a:p>
            <a:pPr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</a:rPr>
              <a:t>Entendimento de que </a:t>
            </a:r>
            <a:r>
              <a:rPr lang="pt-BR" b="1" dirty="0">
                <a:solidFill>
                  <a:schemeClr val="bg1"/>
                </a:solidFill>
              </a:rPr>
              <a:t>resultado de sistema deve ser revisto por especialista</a:t>
            </a:r>
          </a:p>
          <a:p>
            <a:pPr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</a:rPr>
              <a:t>Separação de atividades: Operação do sistema X Análise de resultados e </a:t>
            </a:r>
            <a:r>
              <a:rPr lang="pt-BR" u="sng" dirty="0">
                <a:solidFill>
                  <a:schemeClr val="bg1"/>
                </a:solidFill>
              </a:rPr>
              <a:t>produção de provas</a:t>
            </a:r>
          </a:p>
          <a:p>
            <a:pPr lvl="1">
              <a:lnSpc>
                <a:spcPct val="100000"/>
              </a:lnSpc>
            </a:pPr>
            <a:r>
              <a:rPr lang="pt-BR" dirty="0">
                <a:solidFill>
                  <a:schemeClr val="bg1"/>
                </a:solidFill>
              </a:rPr>
              <a:t>Diretriz exposta em diversas referências. Exemplo: </a:t>
            </a:r>
            <a:r>
              <a:rPr lang="pt-BR" b="1" dirty="0">
                <a:solidFill>
                  <a:schemeClr val="bg1"/>
                </a:solidFill>
              </a:rPr>
              <a:t>A </a:t>
            </a:r>
            <a:r>
              <a:rPr lang="pt-BR" b="1" dirty="0" err="1">
                <a:solidFill>
                  <a:schemeClr val="bg1"/>
                </a:solidFill>
              </a:rPr>
              <a:t>Policy</a:t>
            </a:r>
            <a:r>
              <a:rPr lang="pt-BR" b="1" dirty="0">
                <a:solidFill>
                  <a:schemeClr val="bg1"/>
                </a:solidFill>
              </a:rPr>
              <a:t> Framework for </a:t>
            </a:r>
            <a:r>
              <a:rPr lang="pt-BR" b="1" dirty="0" err="1">
                <a:solidFill>
                  <a:schemeClr val="bg1"/>
                </a:solidFill>
              </a:rPr>
              <a:t>Responsible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Limits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on</a:t>
            </a:r>
            <a:r>
              <a:rPr lang="pt-BR" b="1" dirty="0">
                <a:solidFill>
                  <a:schemeClr val="bg1"/>
                </a:solidFill>
              </a:rPr>
              <a:t> Facial </a:t>
            </a:r>
            <a:r>
              <a:rPr lang="pt-BR" b="1" dirty="0" err="1">
                <a:solidFill>
                  <a:schemeClr val="bg1"/>
                </a:solidFill>
              </a:rPr>
              <a:t>Recognition</a:t>
            </a:r>
            <a:r>
              <a:rPr lang="pt-BR" b="1" dirty="0">
                <a:solidFill>
                  <a:schemeClr val="bg1"/>
                </a:solidFill>
              </a:rPr>
              <a:t>: Use Case: Law </a:t>
            </a:r>
            <a:r>
              <a:rPr lang="pt-BR" b="1" dirty="0" err="1">
                <a:solidFill>
                  <a:schemeClr val="bg1"/>
                </a:solidFill>
              </a:rPr>
              <a:t>Enforcement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Investigations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sz="1050" dirty="0">
                <a:solidFill>
                  <a:schemeClr val="bg1"/>
                </a:solidFill>
              </a:rPr>
              <a:t>World Economic </a:t>
            </a:r>
            <a:r>
              <a:rPr lang="pt-BR" sz="1050" dirty="0" err="1">
                <a:solidFill>
                  <a:schemeClr val="bg1"/>
                </a:solidFill>
              </a:rPr>
              <a:t>Forum</a:t>
            </a:r>
            <a:r>
              <a:rPr lang="pt-BR" sz="1050" dirty="0">
                <a:solidFill>
                  <a:schemeClr val="bg1"/>
                </a:solidFill>
              </a:rPr>
              <a:t> / Interpol / Pol. Nacional da Holanda / United </a:t>
            </a:r>
            <a:r>
              <a:rPr lang="pt-BR" sz="1050" dirty="0" err="1">
                <a:solidFill>
                  <a:schemeClr val="bg1"/>
                </a:solidFill>
              </a:rPr>
              <a:t>Nations</a:t>
            </a:r>
            <a:r>
              <a:rPr lang="pt-BR" sz="1050" dirty="0">
                <a:solidFill>
                  <a:schemeClr val="bg1"/>
                </a:solidFill>
              </a:rPr>
              <a:t> </a:t>
            </a:r>
            <a:r>
              <a:rPr lang="pt-BR" sz="1050" dirty="0" err="1">
                <a:solidFill>
                  <a:schemeClr val="bg1"/>
                </a:solidFill>
              </a:rPr>
              <a:t>Interregional</a:t>
            </a:r>
            <a:r>
              <a:rPr lang="pt-BR" sz="1050" dirty="0">
                <a:solidFill>
                  <a:schemeClr val="bg1"/>
                </a:solidFill>
              </a:rPr>
              <a:t> Crime </a:t>
            </a:r>
            <a:r>
              <a:rPr lang="pt-BR" sz="1050" dirty="0" err="1">
                <a:solidFill>
                  <a:schemeClr val="bg1"/>
                </a:solidFill>
              </a:rPr>
              <a:t>and</a:t>
            </a:r>
            <a:r>
              <a:rPr lang="pt-BR" sz="1050" dirty="0">
                <a:solidFill>
                  <a:schemeClr val="bg1"/>
                </a:solidFill>
              </a:rPr>
              <a:t> Justice </a:t>
            </a:r>
            <a:r>
              <a:rPr lang="pt-BR" sz="1050" dirty="0" err="1">
                <a:solidFill>
                  <a:schemeClr val="bg1"/>
                </a:solidFill>
              </a:rPr>
              <a:t>Research</a:t>
            </a:r>
            <a:r>
              <a:rPr lang="pt-BR" sz="1050" dirty="0">
                <a:solidFill>
                  <a:schemeClr val="bg1"/>
                </a:solidFill>
              </a:rPr>
              <a:t> </a:t>
            </a:r>
            <a:r>
              <a:rPr lang="pt-BR" sz="1050" dirty="0" err="1">
                <a:solidFill>
                  <a:schemeClr val="bg1"/>
                </a:solidFill>
              </a:rPr>
              <a:t>Institute</a:t>
            </a:r>
            <a:r>
              <a:rPr lang="pt-BR" sz="1050" dirty="0">
                <a:solidFill>
                  <a:schemeClr val="bg1"/>
                </a:solidFill>
              </a:rPr>
              <a:t> (UNICRI) http://www3.weforum.org/docs/WEF_A_Policy_Framework_for_Responsible_Limits_on_Facial_Recognition_2021.pdf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</a:pPr>
            <a:endParaRPr lang="pt-BR" dirty="0"/>
          </a:p>
          <a:p>
            <a:pPr marL="3429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5124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25C4C4C3-8A50-E14A-84B5-AEA6787AD2E2}"/>
              </a:ext>
            </a:extLst>
          </p:cNvPr>
          <p:cNvSpPr/>
          <p:nvPr/>
        </p:nvSpPr>
        <p:spPr>
          <a:xfrm>
            <a:off x="20378" y="-6639"/>
            <a:ext cx="9144000" cy="7754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67F9F49C-8C5A-3345-922E-165D5C2B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0" y="91945"/>
            <a:ext cx="7543800" cy="623336"/>
          </a:xfrm>
        </p:spPr>
        <p:txBody>
          <a:bodyPr>
            <a:noAutofit/>
          </a:bodyPr>
          <a:lstStyle/>
          <a:p>
            <a:r>
              <a:rPr lang="pt-BR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Isótopos Estáveis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5EC5DC1A-C544-7A45-A792-3BC7F605D993}"/>
              </a:ext>
            </a:extLst>
          </p:cNvPr>
          <p:cNvSpPr/>
          <p:nvPr/>
        </p:nvSpPr>
        <p:spPr>
          <a:xfrm>
            <a:off x="0" y="5045529"/>
            <a:ext cx="9144000" cy="979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B78DE44E-1C60-C241-96B7-D1D0AA26F6F7}"/>
              </a:ext>
            </a:extLst>
          </p:cNvPr>
          <p:cNvSpPr txBox="1"/>
          <p:nvPr/>
        </p:nvSpPr>
        <p:spPr>
          <a:xfrm>
            <a:off x="4534772" y="145181"/>
            <a:ext cx="45351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pt-BR" sz="1050" b="1" dirty="0">
                <a:solidFill>
                  <a:schemeClr val="bg1"/>
                </a:solidFill>
              </a:rPr>
              <a:t>Análises elementares e isotópicas com alta precisão: </a:t>
            </a:r>
            <a:r>
              <a:rPr lang="pt-BR" sz="1050" b="1" dirty="0">
                <a:solidFill>
                  <a:srgbClr val="FFFF00"/>
                </a:solidFill>
              </a:rPr>
              <a:t>RASTREABILIDADE</a:t>
            </a:r>
            <a:r>
              <a:rPr lang="pt-BR" sz="1050" b="1" dirty="0">
                <a:solidFill>
                  <a:schemeClr val="accent4"/>
                </a:solidFill>
              </a:rPr>
              <a:t> </a:t>
            </a:r>
            <a:r>
              <a:rPr lang="pt-BR" sz="1050" b="1" dirty="0">
                <a:solidFill>
                  <a:schemeClr val="bg1"/>
                </a:solidFill>
              </a:rPr>
              <a:t>de diferentes materiais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xmlns="" id="{AA140739-8646-B24C-95EF-F0CB4590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80" y="1307493"/>
            <a:ext cx="1736472" cy="13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0">
            <a:extLst>
              <a:ext uri="{FF2B5EF4-FFF2-40B4-BE49-F238E27FC236}">
                <a16:creationId xmlns:a16="http://schemas.microsoft.com/office/drawing/2014/main" xmlns="" id="{53E7E86D-8D54-FC42-AC64-25999EDF2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22942" r="42990" b="17930"/>
          <a:stretch/>
        </p:blipFill>
        <p:spPr bwMode="auto">
          <a:xfrm>
            <a:off x="4374189" y="3271906"/>
            <a:ext cx="1347650" cy="13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3">
            <a:extLst>
              <a:ext uri="{FF2B5EF4-FFF2-40B4-BE49-F238E27FC236}">
                <a16:creationId xmlns:a16="http://schemas.microsoft.com/office/drawing/2014/main" xmlns="" id="{88C54BFD-5E30-1F4B-8961-7D5689DD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" y="2657964"/>
            <a:ext cx="1771535" cy="132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Resultado de imagem para crimes ambientais">
            <a:extLst>
              <a:ext uri="{FF2B5EF4-FFF2-40B4-BE49-F238E27FC236}">
                <a16:creationId xmlns:a16="http://schemas.microsoft.com/office/drawing/2014/main" xmlns="" id="{E62D7E30-744A-9B4B-81B1-FD7C8B7F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r="4289"/>
          <a:stretch>
            <a:fillRect/>
          </a:stretch>
        </p:blipFill>
        <p:spPr bwMode="auto">
          <a:xfrm>
            <a:off x="100980" y="975789"/>
            <a:ext cx="1887530" cy="11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Resultado de imagem para poluicao">
            <a:extLst>
              <a:ext uri="{FF2B5EF4-FFF2-40B4-BE49-F238E27FC236}">
                <a16:creationId xmlns:a16="http://schemas.microsoft.com/office/drawing/2014/main" xmlns="" id="{4BC7FC02-6605-094F-B780-5A78B683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21" y="1328215"/>
            <a:ext cx="1781357" cy="119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D789E78A-1C37-F641-96E5-7FDC1F3F7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349" y="971708"/>
            <a:ext cx="1887531" cy="32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pt-BR" altLang="pt-BR" sz="1350" b="1" dirty="0">
                <a:solidFill>
                  <a:schemeClr val="accent1"/>
                </a:solidFill>
              </a:rPr>
              <a:t>Crimes Ambientais</a:t>
            </a:r>
          </a:p>
        </p:txBody>
      </p:sp>
      <p:pic>
        <p:nvPicPr>
          <p:cNvPr id="32" name="Imagem 5">
            <a:extLst>
              <a:ext uri="{FF2B5EF4-FFF2-40B4-BE49-F238E27FC236}">
                <a16:creationId xmlns:a16="http://schemas.microsoft.com/office/drawing/2014/main" xmlns="" id="{2ABE16BC-1F0B-2740-91AC-3F59E4CE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2997"/>
          <a:stretch>
            <a:fillRect/>
          </a:stretch>
        </p:blipFill>
        <p:spPr bwMode="auto">
          <a:xfrm>
            <a:off x="1912746" y="3262923"/>
            <a:ext cx="2001968" cy="132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xmlns="" id="{21B8F3B8-7D54-B54C-9AA3-8B2D8F9E6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817" y="2657964"/>
            <a:ext cx="1771535" cy="549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pt-BR" altLang="pt-BR" sz="1350" b="1" dirty="0">
                <a:solidFill>
                  <a:schemeClr val="accent1"/>
                </a:solidFill>
              </a:rPr>
              <a:t>Rastreamento de </a:t>
            </a:r>
          </a:p>
          <a:p>
            <a:pPr algn="ctr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pt-BR" altLang="pt-BR" sz="1350" b="1" dirty="0">
                <a:solidFill>
                  <a:schemeClr val="accent1"/>
                </a:solidFill>
              </a:rPr>
              <a:t>Drogas de Abuso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EF74F92-80ED-9E41-A600-C8816CAF5F6D}"/>
              </a:ext>
            </a:extLst>
          </p:cNvPr>
          <p:cNvSpPr txBox="1"/>
          <p:nvPr/>
        </p:nvSpPr>
        <p:spPr>
          <a:xfrm>
            <a:off x="280464" y="4077183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Animais silvestres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238732B3-5D92-364E-97A7-47997F8B877B}"/>
              </a:ext>
            </a:extLst>
          </p:cNvPr>
          <p:cNvSpPr txBox="1"/>
          <p:nvPr/>
        </p:nvSpPr>
        <p:spPr>
          <a:xfrm>
            <a:off x="2430558" y="4621239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Madeira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F88E0B90-CF53-754F-9513-689C76D4DD12}"/>
              </a:ext>
            </a:extLst>
          </p:cNvPr>
          <p:cNvSpPr txBox="1"/>
          <p:nvPr/>
        </p:nvSpPr>
        <p:spPr>
          <a:xfrm>
            <a:off x="2225589" y="3221147"/>
            <a:ext cx="1752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Derramamento de óleo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C3E77983-3738-1C4E-A5B1-2503760B1599}"/>
              </a:ext>
            </a:extLst>
          </p:cNvPr>
          <p:cNvSpPr txBox="1"/>
          <p:nvPr/>
        </p:nvSpPr>
        <p:spPr>
          <a:xfrm>
            <a:off x="6800946" y="4196950"/>
            <a:ext cx="1927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accent1"/>
                </a:solidFill>
              </a:rPr>
              <a:t>Programa </a:t>
            </a:r>
          </a:p>
          <a:p>
            <a:pPr algn="ctr"/>
            <a:r>
              <a:rPr lang="pt-BR" sz="1500" b="1" dirty="0">
                <a:solidFill>
                  <a:schemeClr val="accent1"/>
                </a:solidFill>
              </a:rPr>
              <a:t>Ouro Alvo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F30C082D-BEC0-AC49-A117-FAD67274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26" y="4104391"/>
            <a:ext cx="729825" cy="7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F740693-6FD6-0092-82E3-F54E5EB177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1080" y="1338586"/>
            <a:ext cx="2872703" cy="1436351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xmlns="" id="{C2C141B0-5716-E56B-5F40-3E59937F0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881" y="2952434"/>
            <a:ext cx="2973099" cy="80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pt-BR" altLang="pt-BR" sz="2100" b="1" dirty="0">
                <a:solidFill>
                  <a:schemeClr val="accent1"/>
                </a:solidFill>
              </a:rPr>
              <a:t>Pessoas Desaparecidas</a:t>
            </a:r>
          </a:p>
        </p:txBody>
      </p:sp>
    </p:spTree>
    <p:extLst>
      <p:ext uri="{BB962C8B-B14F-4D97-AF65-F5344CB8AC3E}">
        <p14:creationId xmlns:p14="http://schemas.microsoft.com/office/powerpoint/2010/main" val="1769297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7062253-C10B-B24A-A2AD-14B25DB2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345" y="808813"/>
            <a:ext cx="3200894" cy="22183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191B474D-AFC3-AA40-89AA-031833D8B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27" y="835149"/>
            <a:ext cx="1719564" cy="229403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8BD7FE0-A718-0041-97B4-A34E45FD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117" y="831529"/>
            <a:ext cx="3097658" cy="127072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C4F94E84-7019-A844-BC0C-3075E87CE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728" y="3814761"/>
            <a:ext cx="2906165" cy="12040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2F673D6-2157-E04D-AEAE-BE00B3C02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886" y="3092139"/>
            <a:ext cx="2108019" cy="1185761"/>
          </a:xfrm>
          <a:prstGeom prst="rect">
            <a:avLst/>
          </a:prstGeom>
        </p:spPr>
      </p:pic>
      <p:pic>
        <p:nvPicPr>
          <p:cNvPr id="20" name="Picture 1" descr="Screen shot 2015-11-17 at 11.32.23 PM.png">
            <a:extLst>
              <a:ext uri="{FF2B5EF4-FFF2-40B4-BE49-F238E27FC236}">
                <a16:creationId xmlns:a16="http://schemas.microsoft.com/office/drawing/2014/main" xmlns="" id="{3DE81D80-61F1-C136-FCA2-908C3357C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8" t="15018" r="25063" b="41254"/>
          <a:stretch>
            <a:fillRect/>
          </a:stretch>
        </p:blipFill>
        <p:spPr bwMode="auto">
          <a:xfrm>
            <a:off x="219953" y="3182700"/>
            <a:ext cx="2405682" cy="167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xmlns="" id="{417C61B1-750F-A3E7-ECC1-E007264B2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t="18192" r="5110" b="10692"/>
          <a:stretch>
            <a:fillRect/>
          </a:stretch>
        </p:blipFill>
        <p:spPr bwMode="auto">
          <a:xfrm rot="21110627">
            <a:off x="2550791" y="1967587"/>
            <a:ext cx="3021521" cy="12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FC0E3EBB-4241-5285-8760-0E2B41BD0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804" y="3515457"/>
            <a:ext cx="3107807" cy="1401471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2D1B0396-9DA0-374D-B026-2615762AF97C}"/>
              </a:ext>
            </a:extLst>
          </p:cNvPr>
          <p:cNvSpPr txBox="1">
            <a:spLocks/>
          </p:cNvSpPr>
          <p:nvPr/>
        </p:nvSpPr>
        <p:spPr>
          <a:xfrm>
            <a:off x="7821988" y="4731775"/>
            <a:ext cx="1239251" cy="32653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1200" b="1" dirty="0">
                <a:solidFill>
                  <a:sysClr val="windowText" lastClr="000000"/>
                </a:solidFill>
                <a:latin typeface="Calibri Light" panose="020F0302020204030204"/>
              </a:rPr>
              <a:t>Isotopes of CNHOS</a:t>
            </a:r>
          </a:p>
          <a:p>
            <a:pPr algn="ctr">
              <a:defRPr/>
            </a:pPr>
            <a:r>
              <a:rPr lang="en-US" sz="1200" b="1" dirty="0">
                <a:solidFill>
                  <a:sysClr val="windowText" lastClr="000000"/>
                </a:solidFill>
                <a:latin typeface="Calibri Light" panose="020F0302020204030204"/>
              </a:rPr>
              <a:t>Organic</a:t>
            </a:r>
          </a:p>
        </p:txBody>
      </p:sp>
      <p:sp>
        <p:nvSpPr>
          <p:cNvPr id="23" name="Título 22">
            <a:extLst>
              <a:ext uri="{FF2B5EF4-FFF2-40B4-BE49-F238E27FC236}">
                <a16:creationId xmlns:a16="http://schemas.microsoft.com/office/drawing/2014/main" xmlns="" id="{A357FEDF-DA5F-1E81-B617-286E77BB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920AAB08-3BC6-14F7-5548-E35A67153904}"/>
              </a:ext>
            </a:extLst>
          </p:cNvPr>
          <p:cNvSpPr/>
          <p:nvPr/>
        </p:nvSpPr>
        <p:spPr>
          <a:xfrm>
            <a:off x="20378" y="-6639"/>
            <a:ext cx="9144000" cy="7754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32" name="Título 6">
            <a:extLst>
              <a:ext uri="{FF2B5EF4-FFF2-40B4-BE49-F238E27FC236}">
                <a16:creationId xmlns:a16="http://schemas.microsoft.com/office/drawing/2014/main" xmlns="" id="{B959CD88-CE86-FD5F-6ED0-7E6FC4657674}"/>
              </a:ext>
            </a:extLst>
          </p:cNvPr>
          <p:cNvSpPr txBox="1">
            <a:spLocks/>
          </p:cNvSpPr>
          <p:nvPr/>
        </p:nvSpPr>
        <p:spPr bwMode="auto">
          <a:xfrm>
            <a:off x="673960" y="193815"/>
            <a:ext cx="3842370" cy="637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Isótopos Estáveis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26B7B55C-4214-E6ED-6800-7D9866DA5E72}"/>
              </a:ext>
            </a:extLst>
          </p:cNvPr>
          <p:cNvSpPr txBox="1"/>
          <p:nvPr/>
        </p:nvSpPr>
        <p:spPr>
          <a:xfrm>
            <a:off x="4534772" y="145181"/>
            <a:ext cx="45351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pt-BR" sz="1050" b="1" dirty="0">
                <a:solidFill>
                  <a:schemeClr val="bg1"/>
                </a:solidFill>
              </a:rPr>
              <a:t>Análises elementares e isotópicas com alta precisão: </a:t>
            </a:r>
            <a:r>
              <a:rPr lang="pt-BR" sz="1050" b="1" dirty="0">
                <a:solidFill>
                  <a:srgbClr val="FFFF00"/>
                </a:solidFill>
              </a:rPr>
              <a:t>RASTREABILIDADE</a:t>
            </a:r>
            <a:r>
              <a:rPr lang="pt-BR" sz="1050" b="1" dirty="0">
                <a:solidFill>
                  <a:schemeClr val="accent4"/>
                </a:solidFill>
              </a:rPr>
              <a:t> </a:t>
            </a:r>
            <a:r>
              <a:rPr lang="pt-BR" sz="1050" b="1" dirty="0">
                <a:solidFill>
                  <a:schemeClr val="bg1"/>
                </a:solidFill>
              </a:rPr>
              <a:t>de diferentes materiais</a:t>
            </a:r>
          </a:p>
        </p:txBody>
      </p:sp>
    </p:spTree>
    <p:extLst>
      <p:ext uri="{BB962C8B-B14F-4D97-AF65-F5344CB8AC3E}">
        <p14:creationId xmlns:p14="http://schemas.microsoft.com/office/powerpoint/2010/main" val="306537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7E51514D-915E-A348-B85E-D4D232BB3ACE}"/>
              </a:ext>
            </a:extLst>
          </p:cNvPr>
          <p:cNvSpPr/>
          <p:nvPr/>
        </p:nvSpPr>
        <p:spPr>
          <a:xfrm>
            <a:off x="618" y="1"/>
            <a:ext cx="9144000" cy="9002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pt-BR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B92852C-156B-5D48-91D4-75D0BAA1E0FF}"/>
              </a:ext>
            </a:extLst>
          </p:cNvPr>
          <p:cNvSpPr/>
          <p:nvPr/>
        </p:nvSpPr>
        <p:spPr>
          <a:xfrm>
            <a:off x="216620" y="103874"/>
            <a:ext cx="355546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405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Ações recentes:</a:t>
            </a:r>
            <a:endParaRPr lang="pt-BR" sz="4050" b="1" kern="1200" dirty="0">
              <a:solidFill>
                <a:prstClr val="white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3D50FEC-0D10-1448-965A-A9FBCCCEB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416" y="124941"/>
            <a:ext cx="3654728" cy="48936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805330D-AAE4-E844-8D2A-A8CCCD244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89" y="1573232"/>
            <a:ext cx="4844026" cy="33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88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97291"/>
            <a:ext cx="3861254" cy="4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8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350041" y="440141"/>
            <a:ext cx="2401025" cy="254062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Roboto Black"/>
              </a:rPr>
              <a:t>Casos de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Roboto Black"/>
              </a:rPr>
              <a:t>repercussão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  <a:sym typeface="Roboto Black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3607694" y="487110"/>
            <a:ext cx="4916510" cy="415953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Desmatamento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ilegal</a:t>
            </a:r>
            <a:endParaRPr lang="en-US" sz="1500" b="1" dirty="0">
              <a:solidFill>
                <a:schemeClr val="bg1"/>
              </a:solidFill>
            </a:endParaRPr>
          </a:p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Queimadas</a:t>
            </a:r>
            <a:endParaRPr lang="en-US" sz="1500" b="1" dirty="0">
              <a:solidFill>
                <a:schemeClr val="bg1"/>
              </a:solidFill>
            </a:endParaRPr>
          </a:p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Rompimento</a:t>
            </a:r>
            <a:r>
              <a:rPr lang="en-US" sz="1500" b="1" dirty="0">
                <a:solidFill>
                  <a:schemeClr val="bg1"/>
                </a:solidFill>
              </a:rPr>
              <a:t> de </a:t>
            </a:r>
            <a:r>
              <a:rPr lang="en-US" sz="1500" b="1" dirty="0" err="1">
                <a:solidFill>
                  <a:schemeClr val="bg1"/>
                </a:solidFill>
              </a:rPr>
              <a:t>Barragens</a:t>
            </a:r>
            <a:endParaRPr lang="en-US" sz="1500" b="1" dirty="0">
              <a:solidFill>
                <a:schemeClr val="bg1"/>
              </a:solidFill>
            </a:endParaRPr>
          </a:p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Mineração</a:t>
            </a:r>
            <a:r>
              <a:rPr lang="en-US" sz="1500" b="1" dirty="0">
                <a:solidFill>
                  <a:schemeClr val="bg1"/>
                </a:solidFill>
              </a:rPr>
              <a:t> irregular</a:t>
            </a:r>
          </a:p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Pistas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clandestinas</a:t>
            </a:r>
            <a:endParaRPr lang="en-US" sz="1500" b="1" dirty="0">
              <a:solidFill>
                <a:schemeClr val="bg1"/>
              </a:solidFill>
            </a:endParaRPr>
          </a:p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Fraude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manejo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florestal</a:t>
            </a:r>
            <a:endParaRPr lang="en-US" sz="1500" b="1" dirty="0">
              <a:solidFill>
                <a:schemeClr val="bg1"/>
              </a:solidFill>
            </a:endParaRPr>
          </a:p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Plantio</a:t>
            </a:r>
            <a:r>
              <a:rPr lang="en-US" sz="1500" b="1" dirty="0">
                <a:solidFill>
                  <a:schemeClr val="bg1"/>
                </a:solidFill>
              </a:rPr>
              <a:t> de </a:t>
            </a:r>
            <a:r>
              <a:rPr lang="en-US" sz="1500" b="1" dirty="0" err="1">
                <a:solidFill>
                  <a:schemeClr val="bg1"/>
                </a:solidFill>
              </a:rPr>
              <a:t>ilícitos</a:t>
            </a:r>
            <a:endParaRPr lang="en-US" sz="1500" b="1" dirty="0">
              <a:solidFill>
                <a:schemeClr val="bg1"/>
              </a:solidFill>
            </a:endParaRPr>
          </a:p>
          <a:p>
            <a:pPr marL="4572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498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bg1"/>
                </a:solidFill>
              </a:rPr>
              <a:t>Fraudes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em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obras</a:t>
            </a:r>
            <a:endParaRPr lang="en-US" sz="1500" b="1" dirty="0">
              <a:solidFill>
                <a:schemeClr val="bg1"/>
              </a:solidFill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400367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4">
            <a:extLst>
              <a:ext uri="{FF2B5EF4-FFF2-40B4-BE49-F238E27FC236}">
                <a16:creationId xmlns="" xmlns:a16="http://schemas.microsoft.com/office/drawing/2014/main" id="{127D8F07-AFD7-4F04-B819-41B3038DFBB5}"/>
              </a:ext>
            </a:extLst>
          </p:cNvPr>
          <p:cNvSpPr/>
          <p:nvPr/>
        </p:nvSpPr>
        <p:spPr>
          <a:xfrm>
            <a:off x="555292" y="936068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</a:t>
            </a:r>
            <a:r>
              <a:rPr lang="pt-BR" sz="1950" b="1" spc="-38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diariamente</a:t>
            </a: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</a:p>
        </p:txBody>
      </p:sp>
      <p:graphicFrame>
        <p:nvGraphicFramePr>
          <p:cNvPr id="9" name="Tabela 2">
            <a:extLst>
              <a:ext uri="{FF2B5EF4-FFF2-40B4-BE49-F238E27FC236}">
                <a16:creationId xmlns="" xmlns:a16="http://schemas.microsoft.com/office/drawing/2014/main" id="{BFE43713-A7AB-42A3-BCC2-9586E81C20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66837" y="1354817"/>
          <a:ext cx="6099812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812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Visualização de imagens diárias (</a:t>
                      </a:r>
                      <a:r>
                        <a:rPr lang="pt-BR" sz="1400" b="0" i="1" strike="noStrike" spc="-1" err="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all</a:t>
                      </a:r>
                      <a:r>
                        <a:rPr lang="pt-BR" sz="1400" b="0" i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-time</a:t>
                      </a:r>
                      <a:r>
                        <a:rPr lang="pt-BR" sz="1400" b="0" i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: desde </a:t>
                      </a:r>
                      <a:r>
                        <a:rPr lang="pt-BR" sz="1400" b="0" i="0" strike="noStrike" spc="-1" err="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Jul</a:t>
                      </a:r>
                      <a:r>
                        <a:rPr lang="pt-BR" sz="1400" b="0" i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/2017)</a:t>
                      </a:r>
                      <a:endParaRPr lang="pt-BR" sz="1100" i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pic>
        <p:nvPicPr>
          <p:cNvPr id="10" name="Imagem 9" descr="Uma imagem contendo segurando&#10;&#10;Descrição gerada automaticamente">
            <a:extLst>
              <a:ext uri="{FF2B5EF4-FFF2-40B4-BE49-F238E27FC236}">
                <a16:creationId xmlns="" xmlns:a16="http://schemas.microsoft.com/office/drawing/2014/main" id="{69A0F3B2-6F7C-491E-84A1-F318D5951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21" y="1659760"/>
            <a:ext cx="5728229" cy="3338484"/>
          </a:xfrm>
          <a:prstGeom prst="rect">
            <a:avLst/>
          </a:prstGeom>
        </p:spPr>
      </p:pic>
      <p:pic>
        <p:nvPicPr>
          <p:cNvPr id="11" name="Imagem 10" descr="Mapa ao lado&#10;&#10;Descrição gerada automaticamente">
            <a:extLst>
              <a:ext uri="{FF2B5EF4-FFF2-40B4-BE49-F238E27FC236}">
                <a16:creationId xmlns="" xmlns:a16="http://schemas.microsoft.com/office/drawing/2014/main" id="{6F23A482-76F3-474F-927D-C3E0D77B0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89" y="1696288"/>
            <a:ext cx="980901" cy="976512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041DD9AF-9007-49DE-9BA1-7B9C336CBC9F}"/>
              </a:ext>
            </a:extLst>
          </p:cNvPr>
          <p:cNvSpPr txBox="1"/>
          <p:nvPr/>
        </p:nvSpPr>
        <p:spPr>
          <a:xfrm>
            <a:off x="2097087" y="1933192"/>
            <a:ext cx="5309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55CFAA7D-F51B-4FFA-BFF0-0F47B0BF8FDD}"/>
              </a:ext>
            </a:extLst>
          </p:cNvPr>
          <p:cNvSpPr txBox="1"/>
          <p:nvPr/>
        </p:nvSpPr>
        <p:spPr>
          <a:xfrm>
            <a:off x="6316916" y="1722544"/>
            <a:ext cx="1095477" cy="1038746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8,6</a:t>
            </a:r>
          </a:p>
          <a:p>
            <a:pPr algn="ctr"/>
            <a:r>
              <a:rPr lang="pt-BR" sz="1200"/>
              <a:t>milhões</a:t>
            </a:r>
          </a:p>
          <a:p>
            <a:pPr algn="ctr"/>
            <a:r>
              <a:rPr lang="pt-BR" sz="1200"/>
              <a:t> de km² de área visual</a:t>
            </a:r>
          </a:p>
        </p:txBody>
      </p:sp>
    </p:spTree>
    <p:extLst>
      <p:ext uri="{BB962C8B-B14F-4D97-AF65-F5344CB8AC3E}">
        <p14:creationId xmlns:p14="http://schemas.microsoft.com/office/powerpoint/2010/main" val="3789277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4">
            <a:extLst>
              <a:ext uri="{FF2B5EF4-FFF2-40B4-BE49-F238E27FC236}">
                <a16:creationId xmlns="" xmlns:a16="http://schemas.microsoft.com/office/drawing/2014/main" id="{127D8F07-AFD7-4F04-B819-41B3038DFBB5}"/>
              </a:ext>
            </a:extLst>
          </p:cNvPr>
          <p:cNvSpPr/>
          <p:nvPr/>
        </p:nvSpPr>
        <p:spPr>
          <a:xfrm>
            <a:off x="555292" y="936068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</a:t>
            </a:r>
            <a:r>
              <a:rPr lang="pt-BR" sz="1950" b="1" spc="-38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diariamente</a:t>
            </a: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F07AFC44-1E1C-4B19-B514-F12B7D1D56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b="3822"/>
          <a:stretch/>
        </p:blipFill>
        <p:spPr>
          <a:xfrm>
            <a:off x="1352551" y="1624041"/>
            <a:ext cx="5839436" cy="3240922"/>
          </a:xfrm>
          <a:prstGeom prst="rect">
            <a:avLst/>
          </a:prstGeom>
        </p:spPr>
      </p:pic>
      <p:graphicFrame>
        <p:nvGraphicFramePr>
          <p:cNvPr id="15" name="Tabela 2">
            <a:extLst>
              <a:ext uri="{FF2B5EF4-FFF2-40B4-BE49-F238E27FC236}">
                <a16:creationId xmlns="" xmlns:a16="http://schemas.microsoft.com/office/drawing/2014/main" id="{966AA243-E162-4A69-AC48-69CF096788E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50" y="1333386"/>
          <a:ext cx="6099812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812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Download de imagens diárias (</a:t>
                      </a:r>
                      <a:r>
                        <a:rPr lang="pt-BR" sz="1400" b="0" i="1" strike="noStrike" spc="-1" err="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all</a:t>
                      </a:r>
                      <a:r>
                        <a:rPr lang="pt-BR" sz="1400" b="0" i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-time</a:t>
                      </a:r>
                      <a:r>
                        <a:rPr lang="pt-BR" sz="1400" b="0" i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: desde </a:t>
                      </a:r>
                      <a:r>
                        <a:rPr lang="pt-BR" sz="1400" b="0" i="0" strike="noStrike" spc="-1" err="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Jul</a:t>
                      </a:r>
                      <a:r>
                        <a:rPr lang="pt-BR" sz="1400" b="0" i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/2017</a:t>
                      </a: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)</a:t>
                      </a:r>
                      <a:endParaRPr lang="pt-BR" sz="11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CEBBF7EF-E14D-4130-B56E-B3F32FD814ED}"/>
              </a:ext>
            </a:extLst>
          </p:cNvPr>
          <p:cNvSpPr txBox="1"/>
          <p:nvPr/>
        </p:nvSpPr>
        <p:spPr>
          <a:xfrm>
            <a:off x="7132892" y="3572302"/>
            <a:ext cx="1028126" cy="1292662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50" b="1">
                <a:solidFill>
                  <a:schemeClr val="bg1"/>
                </a:solidFill>
              </a:rPr>
              <a:t>100%</a:t>
            </a:r>
            <a:endParaRPr lang="pt-BR" sz="1200">
              <a:solidFill>
                <a:schemeClr val="bg1"/>
              </a:solidFill>
            </a:endParaRPr>
          </a:p>
          <a:p>
            <a:pPr algn="ctr"/>
            <a:r>
              <a:rPr lang="pt-BR" sz="1050">
                <a:solidFill>
                  <a:schemeClr val="bg1"/>
                </a:solidFill>
              </a:rPr>
              <a:t>áreas urbanas acima de 100.000 </a:t>
            </a:r>
            <a:r>
              <a:rPr lang="pt-BR" sz="1050" err="1">
                <a:solidFill>
                  <a:schemeClr val="bg1"/>
                </a:solidFill>
              </a:rPr>
              <a:t>hab</a:t>
            </a:r>
            <a:r>
              <a:rPr lang="pt-BR" sz="105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1050">
                <a:solidFill>
                  <a:schemeClr val="bg1"/>
                </a:solidFill>
              </a:rPr>
              <a:t>(1-30 dias)</a:t>
            </a:r>
          </a:p>
        </p:txBody>
      </p:sp>
    </p:spTree>
    <p:extLst>
      <p:ext uri="{BB962C8B-B14F-4D97-AF65-F5344CB8AC3E}">
        <p14:creationId xmlns:p14="http://schemas.microsoft.com/office/powerpoint/2010/main" val="2666312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667B6CB-D1A9-4347-A065-CE7AB9890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500" y="893397"/>
            <a:ext cx="3010414" cy="3005503"/>
          </a:xfrm>
          <a:prstGeom prst="ellipse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9130A77E-4602-41B3-812B-5255C3AB3B28}"/>
              </a:ext>
            </a:extLst>
          </p:cNvPr>
          <p:cNvSpPr txBox="1"/>
          <p:nvPr/>
        </p:nvSpPr>
        <p:spPr>
          <a:xfrm>
            <a:off x="4327899" y="4801246"/>
            <a:ext cx="474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Fonte: https://www.gov.br/mj/pt-br/assuntos/sua-seguranca/seguranca-publica/ribpg</a:t>
            </a:r>
            <a:endParaRPr lang="pt-BR" sz="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21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4">
            <a:extLst>
              <a:ext uri="{FF2B5EF4-FFF2-40B4-BE49-F238E27FC236}">
                <a16:creationId xmlns="" xmlns:a16="http://schemas.microsoft.com/office/drawing/2014/main" id="{1757B79E-75F8-45B4-9F9F-2A26C12C5826}"/>
              </a:ext>
            </a:extLst>
          </p:cNvPr>
          <p:cNvSpPr/>
          <p:nvPr/>
        </p:nvSpPr>
        <p:spPr>
          <a:xfrm>
            <a:off x="1717538" y="2153295"/>
            <a:ext cx="2839320" cy="9552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788" spc="-1" dirty="0">
                <a:solidFill>
                  <a:schemeClr val="bg1"/>
                </a:solidFill>
                <a:latin typeface="Arial"/>
                <a:ea typeface="DejaVu Sans"/>
              </a:rPr>
              <a:t>Comprimento da pista: 1,1 km</a:t>
            </a:r>
            <a:endParaRPr lang="pt-BR" sz="788" spc="-1" dirty="0">
              <a:solidFill>
                <a:schemeClr val="bg1"/>
              </a:solidFill>
              <a:latin typeface="Arial"/>
            </a:endParaRPr>
          </a:p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788" spc="-1" dirty="0">
                <a:solidFill>
                  <a:schemeClr val="bg1"/>
                </a:solidFill>
                <a:latin typeface="Arial"/>
                <a:ea typeface="DejaVu Sans"/>
              </a:rPr>
              <a:t>Surgimento da pista: entre os dias 31/07/2019 e 01/08/2019</a:t>
            </a:r>
            <a:endParaRPr lang="pt-BR" sz="788" spc="-1" dirty="0">
              <a:solidFill>
                <a:schemeClr val="bg1"/>
              </a:solidFill>
              <a:latin typeface="Arial"/>
            </a:endParaRPr>
          </a:p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788" spc="-1" dirty="0">
                <a:solidFill>
                  <a:schemeClr val="bg1"/>
                </a:solidFill>
                <a:latin typeface="Arial"/>
                <a:ea typeface="DejaVu Sans"/>
              </a:rPr>
              <a:t>Coordenadas Geográficas: -11.116878, -51.485742</a:t>
            </a:r>
            <a:endParaRPr lang="pt-BR" sz="788" spc="-1" dirty="0">
              <a:solidFill>
                <a:schemeClr val="bg1"/>
              </a:solidFill>
              <a:latin typeface="Arial"/>
            </a:endParaRPr>
          </a:p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788" spc="-1" dirty="0">
                <a:solidFill>
                  <a:schemeClr val="bg1"/>
                </a:solidFill>
                <a:latin typeface="Arial"/>
                <a:ea typeface="DejaVu Sans"/>
              </a:rPr>
              <a:t>Localização: </a:t>
            </a:r>
            <a:r>
              <a:rPr lang="pt-BR" sz="788" spc="-1" dirty="0" err="1">
                <a:solidFill>
                  <a:schemeClr val="bg1"/>
                </a:solidFill>
                <a:latin typeface="Arial"/>
                <a:ea typeface="DejaVu Sans"/>
              </a:rPr>
              <a:t>Luciara</a:t>
            </a:r>
            <a:r>
              <a:rPr lang="pt-BR" sz="788" spc="-1" dirty="0">
                <a:solidFill>
                  <a:schemeClr val="bg1"/>
                </a:solidFill>
                <a:latin typeface="Arial"/>
                <a:ea typeface="DejaVu Sans"/>
              </a:rPr>
              <a:t> - MT</a:t>
            </a:r>
            <a:endParaRPr lang="pt-BR" sz="788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="" xmlns:a16="http://schemas.microsoft.com/office/drawing/2014/main" id="{378A5E8A-CD67-4C65-B862-4132A55EBE35}"/>
              </a:ext>
            </a:extLst>
          </p:cNvPr>
          <p:cNvSpPr/>
          <p:nvPr/>
        </p:nvSpPr>
        <p:spPr>
          <a:xfrm>
            <a:off x="1708358" y="1642995"/>
            <a:ext cx="2794500" cy="483658"/>
          </a:xfrm>
          <a:prstGeom prst="rect">
            <a:avLst/>
          </a:prstGeom>
          <a:solidFill>
            <a:srgbClr val="00498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350" spc="-1">
                <a:solidFill>
                  <a:srgbClr val="FFFFFF"/>
                </a:solidFill>
                <a:latin typeface="Arial"/>
                <a:ea typeface="DejaVu Sans"/>
              </a:rPr>
              <a:t>Pista de pouso aberta e detectada em um intervalo de 24 horas</a:t>
            </a:r>
            <a:endParaRPr lang="pt-BR" sz="1350" spc="-1">
              <a:latin typeface="Arial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="" xmlns:a16="http://schemas.microsoft.com/office/drawing/2014/main" id="{0244FB77-68A5-4619-B1D0-F1973252456E}"/>
              </a:ext>
            </a:extLst>
          </p:cNvPr>
          <p:cNvGrpSpPr/>
          <p:nvPr/>
        </p:nvGrpSpPr>
        <p:grpSpPr>
          <a:xfrm>
            <a:off x="4526078" y="1638945"/>
            <a:ext cx="2927070" cy="2927070"/>
            <a:chOff x="5177520" y="2909160"/>
            <a:chExt cx="3902760" cy="3902760"/>
          </a:xfrm>
        </p:grpSpPr>
        <p:sp>
          <p:nvSpPr>
            <p:cNvPr id="10" name="CustomShape 7">
              <a:extLst>
                <a:ext uri="{FF2B5EF4-FFF2-40B4-BE49-F238E27FC236}">
                  <a16:creationId xmlns="" xmlns:a16="http://schemas.microsoft.com/office/drawing/2014/main" id="{20FE1F8D-C6F4-423C-98CA-2008740982F7}"/>
                </a:ext>
              </a:extLst>
            </p:cNvPr>
            <p:cNvSpPr/>
            <p:nvPr/>
          </p:nvSpPr>
          <p:spPr>
            <a:xfrm>
              <a:off x="5177520" y="2909160"/>
              <a:ext cx="3902760" cy="390276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" name="CustomShape 8">
              <a:extLst>
                <a:ext uri="{FF2B5EF4-FFF2-40B4-BE49-F238E27FC236}">
                  <a16:creationId xmlns="" xmlns:a16="http://schemas.microsoft.com/office/drawing/2014/main" id="{5D6ECB05-5E13-4523-9812-D0333B19CDD6}"/>
                </a:ext>
              </a:extLst>
            </p:cNvPr>
            <p:cNvSpPr/>
            <p:nvPr/>
          </p:nvSpPr>
          <p:spPr>
            <a:xfrm>
              <a:off x="7221240" y="4946760"/>
              <a:ext cx="413280" cy="816480"/>
            </a:xfrm>
            <a:custGeom>
              <a:avLst/>
              <a:gdLst/>
              <a:ahLst/>
              <a:cxnLst/>
              <a:rect l="l" t="t" r="r" b="b"/>
              <a:pathLst>
                <a:path w="553105" h="1090612">
                  <a:moveTo>
                    <a:pt x="47792" y="0"/>
                  </a:moveTo>
                  <a:lnTo>
                    <a:pt x="47792" y="0"/>
                  </a:lnTo>
                  <a:cubicBezTo>
                    <a:pt x="35092" y="9525"/>
                    <a:pt x="21492" y="17955"/>
                    <a:pt x="9692" y="28575"/>
                  </a:cubicBezTo>
                  <a:cubicBezTo>
                    <a:pt x="5438" y="32404"/>
                    <a:pt x="976" y="37196"/>
                    <a:pt x="167" y="42862"/>
                  </a:cubicBezTo>
                  <a:cubicBezTo>
                    <a:pt x="-2050" y="58383"/>
                    <a:pt x="18363" y="82062"/>
                    <a:pt x="23980" y="90487"/>
                  </a:cubicBezTo>
                  <a:lnTo>
                    <a:pt x="33505" y="104775"/>
                  </a:lnTo>
                  <a:lnTo>
                    <a:pt x="43030" y="119062"/>
                  </a:lnTo>
                  <a:cubicBezTo>
                    <a:pt x="58782" y="166325"/>
                    <a:pt x="32355" y="94133"/>
                    <a:pt x="62080" y="147637"/>
                  </a:cubicBezTo>
                  <a:cubicBezTo>
                    <a:pt x="66956" y="156414"/>
                    <a:pt x="68430" y="166687"/>
                    <a:pt x="71605" y="176212"/>
                  </a:cubicBezTo>
                  <a:cubicBezTo>
                    <a:pt x="73192" y="180975"/>
                    <a:pt x="75149" y="185630"/>
                    <a:pt x="76367" y="190500"/>
                  </a:cubicBezTo>
                  <a:cubicBezTo>
                    <a:pt x="77955" y="196850"/>
                    <a:pt x="78552" y="203534"/>
                    <a:pt x="81130" y="209550"/>
                  </a:cubicBezTo>
                  <a:cubicBezTo>
                    <a:pt x="83385" y="214811"/>
                    <a:pt x="87480" y="219075"/>
                    <a:pt x="90655" y="223837"/>
                  </a:cubicBezTo>
                  <a:cubicBezTo>
                    <a:pt x="99386" y="250032"/>
                    <a:pt x="90171" y="226563"/>
                    <a:pt x="104942" y="252412"/>
                  </a:cubicBezTo>
                  <a:cubicBezTo>
                    <a:pt x="108464" y="258576"/>
                    <a:pt x="110945" y="265298"/>
                    <a:pt x="114467" y="271462"/>
                  </a:cubicBezTo>
                  <a:cubicBezTo>
                    <a:pt x="117307" y="276432"/>
                    <a:pt x="121790" y="280466"/>
                    <a:pt x="123992" y="285750"/>
                  </a:cubicBezTo>
                  <a:cubicBezTo>
                    <a:pt x="124016" y="285807"/>
                    <a:pt x="138802" y="330181"/>
                    <a:pt x="143042" y="342900"/>
                  </a:cubicBezTo>
                  <a:cubicBezTo>
                    <a:pt x="144629" y="347662"/>
                    <a:pt x="145020" y="353010"/>
                    <a:pt x="147805" y="357187"/>
                  </a:cubicBezTo>
                  <a:lnTo>
                    <a:pt x="157330" y="371475"/>
                  </a:lnTo>
                  <a:cubicBezTo>
                    <a:pt x="160505" y="381000"/>
                    <a:pt x="161286" y="391696"/>
                    <a:pt x="166855" y="400050"/>
                  </a:cubicBezTo>
                  <a:lnTo>
                    <a:pt x="185905" y="428625"/>
                  </a:lnTo>
                  <a:cubicBezTo>
                    <a:pt x="189080" y="438150"/>
                    <a:pt x="190940" y="448220"/>
                    <a:pt x="195430" y="457200"/>
                  </a:cubicBezTo>
                  <a:cubicBezTo>
                    <a:pt x="207515" y="481369"/>
                    <a:pt x="201017" y="470343"/>
                    <a:pt x="214480" y="490537"/>
                  </a:cubicBezTo>
                  <a:cubicBezTo>
                    <a:pt x="228935" y="533907"/>
                    <a:pt x="206756" y="465393"/>
                    <a:pt x="224005" y="528637"/>
                  </a:cubicBezTo>
                  <a:cubicBezTo>
                    <a:pt x="226647" y="538323"/>
                    <a:pt x="226431" y="550112"/>
                    <a:pt x="233530" y="557212"/>
                  </a:cubicBezTo>
                  <a:cubicBezTo>
                    <a:pt x="244061" y="567744"/>
                    <a:pt x="250712" y="572528"/>
                    <a:pt x="257342" y="585787"/>
                  </a:cubicBezTo>
                  <a:cubicBezTo>
                    <a:pt x="259587" y="590277"/>
                    <a:pt x="260127" y="595461"/>
                    <a:pt x="262105" y="600075"/>
                  </a:cubicBezTo>
                  <a:cubicBezTo>
                    <a:pt x="264902" y="606600"/>
                    <a:pt x="268455" y="612775"/>
                    <a:pt x="271630" y="619125"/>
                  </a:cubicBezTo>
                  <a:cubicBezTo>
                    <a:pt x="273217" y="625475"/>
                    <a:pt x="273465" y="632321"/>
                    <a:pt x="276392" y="638175"/>
                  </a:cubicBezTo>
                  <a:cubicBezTo>
                    <a:pt x="281511" y="648414"/>
                    <a:pt x="291821" y="655890"/>
                    <a:pt x="295442" y="666750"/>
                  </a:cubicBezTo>
                  <a:cubicBezTo>
                    <a:pt x="297030" y="671512"/>
                    <a:pt x="297960" y="676547"/>
                    <a:pt x="300205" y="681037"/>
                  </a:cubicBezTo>
                  <a:cubicBezTo>
                    <a:pt x="317384" y="715394"/>
                    <a:pt x="302561" y="672641"/>
                    <a:pt x="319255" y="714375"/>
                  </a:cubicBezTo>
                  <a:cubicBezTo>
                    <a:pt x="319262" y="714392"/>
                    <a:pt x="331158" y="750085"/>
                    <a:pt x="333542" y="757237"/>
                  </a:cubicBezTo>
                  <a:cubicBezTo>
                    <a:pt x="335130" y="762000"/>
                    <a:pt x="335520" y="767348"/>
                    <a:pt x="338305" y="771525"/>
                  </a:cubicBezTo>
                  <a:lnTo>
                    <a:pt x="347830" y="785812"/>
                  </a:lnTo>
                  <a:cubicBezTo>
                    <a:pt x="349417" y="790575"/>
                    <a:pt x="350347" y="795610"/>
                    <a:pt x="352592" y="800100"/>
                  </a:cubicBezTo>
                  <a:cubicBezTo>
                    <a:pt x="355152" y="805219"/>
                    <a:pt x="359862" y="809126"/>
                    <a:pt x="362117" y="814387"/>
                  </a:cubicBezTo>
                  <a:cubicBezTo>
                    <a:pt x="364695" y="820403"/>
                    <a:pt x="363953" y="827583"/>
                    <a:pt x="366880" y="833437"/>
                  </a:cubicBezTo>
                  <a:cubicBezTo>
                    <a:pt x="372000" y="843676"/>
                    <a:pt x="385930" y="862012"/>
                    <a:pt x="385930" y="862012"/>
                  </a:cubicBezTo>
                  <a:cubicBezTo>
                    <a:pt x="391273" y="878042"/>
                    <a:pt x="390800" y="878871"/>
                    <a:pt x="400217" y="895350"/>
                  </a:cubicBezTo>
                  <a:cubicBezTo>
                    <a:pt x="403057" y="900320"/>
                    <a:pt x="407417" y="904407"/>
                    <a:pt x="409742" y="909637"/>
                  </a:cubicBezTo>
                  <a:cubicBezTo>
                    <a:pt x="413820" y="918812"/>
                    <a:pt x="413698" y="929858"/>
                    <a:pt x="419267" y="938212"/>
                  </a:cubicBezTo>
                  <a:cubicBezTo>
                    <a:pt x="422442" y="942975"/>
                    <a:pt x="426467" y="947269"/>
                    <a:pt x="428792" y="952500"/>
                  </a:cubicBezTo>
                  <a:cubicBezTo>
                    <a:pt x="451460" y="1003504"/>
                    <a:pt x="426287" y="963030"/>
                    <a:pt x="447842" y="995362"/>
                  </a:cubicBezTo>
                  <a:cubicBezTo>
                    <a:pt x="457915" y="1035651"/>
                    <a:pt x="444194" y="994653"/>
                    <a:pt x="466892" y="1028700"/>
                  </a:cubicBezTo>
                  <a:cubicBezTo>
                    <a:pt x="469677" y="1032877"/>
                    <a:pt x="469217" y="1038599"/>
                    <a:pt x="471655" y="1042987"/>
                  </a:cubicBezTo>
                  <a:cubicBezTo>
                    <a:pt x="477215" y="1052994"/>
                    <a:pt x="484355" y="1062037"/>
                    <a:pt x="490705" y="1071562"/>
                  </a:cubicBezTo>
                  <a:cubicBezTo>
                    <a:pt x="493880" y="1076325"/>
                    <a:pt x="494800" y="1084040"/>
                    <a:pt x="500230" y="1085850"/>
                  </a:cubicBezTo>
                  <a:lnTo>
                    <a:pt x="514517" y="1090612"/>
                  </a:lnTo>
                  <a:cubicBezTo>
                    <a:pt x="517471" y="1089874"/>
                    <a:pt x="547053" y="1084748"/>
                    <a:pt x="547855" y="1076325"/>
                  </a:cubicBezTo>
                  <a:cubicBezTo>
                    <a:pt x="556206" y="988637"/>
                    <a:pt x="557658" y="1007182"/>
                    <a:pt x="528805" y="966787"/>
                  </a:cubicBezTo>
                  <a:cubicBezTo>
                    <a:pt x="525478" y="962129"/>
                    <a:pt x="521840" y="957619"/>
                    <a:pt x="519280" y="952500"/>
                  </a:cubicBezTo>
                  <a:cubicBezTo>
                    <a:pt x="517035" y="948010"/>
                    <a:pt x="518067" y="941762"/>
                    <a:pt x="514517" y="938212"/>
                  </a:cubicBezTo>
                  <a:cubicBezTo>
                    <a:pt x="510967" y="934662"/>
                    <a:pt x="504992" y="935037"/>
                    <a:pt x="500230" y="933450"/>
                  </a:cubicBezTo>
                  <a:cubicBezTo>
                    <a:pt x="496812" y="919779"/>
                    <a:pt x="491738" y="897417"/>
                    <a:pt x="485942" y="885825"/>
                  </a:cubicBezTo>
                  <a:cubicBezTo>
                    <a:pt x="482767" y="879475"/>
                    <a:pt x="479054" y="873367"/>
                    <a:pt x="476417" y="866775"/>
                  </a:cubicBezTo>
                  <a:cubicBezTo>
                    <a:pt x="476404" y="866742"/>
                    <a:pt x="464517" y="831073"/>
                    <a:pt x="462130" y="823912"/>
                  </a:cubicBezTo>
                  <a:cubicBezTo>
                    <a:pt x="460543" y="819150"/>
                    <a:pt x="460152" y="813802"/>
                    <a:pt x="457367" y="809625"/>
                  </a:cubicBezTo>
                  <a:lnTo>
                    <a:pt x="447842" y="795337"/>
                  </a:lnTo>
                  <a:lnTo>
                    <a:pt x="433555" y="752475"/>
                  </a:lnTo>
                  <a:cubicBezTo>
                    <a:pt x="431967" y="747712"/>
                    <a:pt x="431577" y="742364"/>
                    <a:pt x="428792" y="738187"/>
                  </a:cubicBezTo>
                  <a:cubicBezTo>
                    <a:pt x="422442" y="728662"/>
                    <a:pt x="417837" y="717707"/>
                    <a:pt x="409742" y="709612"/>
                  </a:cubicBezTo>
                  <a:cubicBezTo>
                    <a:pt x="390435" y="690305"/>
                    <a:pt x="398467" y="701349"/>
                    <a:pt x="385930" y="676275"/>
                  </a:cubicBezTo>
                  <a:cubicBezTo>
                    <a:pt x="384342" y="668337"/>
                    <a:pt x="382615" y="660426"/>
                    <a:pt x="381167" y="652462"/>
                  </a:cubicBezTo>
                  <a:cubicBezTo>
                    <a:pt x="379440" y="642961"/>
                    <a:pt x="378500" y="633313"/>
                    <a:pt x="376405" y="623887"/>
                  </a:cubicBezTo>
                  <a:cubicBezTo>
                    <a:pt x="375316" y="618987"/>
                    <a:pt x="375192" y="613150"/>
                    <a:pt x="371642" y="609600"/>
                  </a:cubicBezTo>
                  <a:cubicBezTo>
                    <a:pt x="347020" y="584979"/>
                    <a:pt x="345538" y="599725"/>
                    <a:pt x="328780" y="576262"/>
                  </a:cubicBezTo>
                  <a:cubicBezTo>
                    <a:pt x="324654" y="570485"/>
                    <a:pt x="322052" y="563737"/>
                    <a:pt x="319255" y="557212"/>
                  </a:cubicBezTo>
                  <a:cubicBezTo>
                    <a:pt x="317277" y="552598"/>
                    <a:pt x="316470" y="547539"/>
                    <a:pt x="314492" y="542925"/>
                  </a:cubicBezTo>
                  <a:cubicBezTo>
                    <a:pt x="311695" y="536400"/>
                    <a:pt x="307604" y="530467"/>
                    <a:pt x="304967" y="523875"/>
                  </a:cubicBezTo>
                  <a:cubicBezTo>
                    <a:pt x="283848" y="471077"/>
                    <a:pt x="306741" y="518342"/>
                    <a:pt x="285917" y="471487"/>
                  </a:cubicBezTo>
                  <a:cubicBezTo>
                    <a:pt x="283034" y="464999"/>
                    <a:pt x="279029" y="459029"/>
                    <a:pt x="276392" y="452437"/>
                  </a:cubicBezTo>
                  <a:cubicBezTo>
                    <a:pt x="272663" y="443115"/>
                    <a:pt x="271357" y="432842"/>
                    <a:pt x="266867" y="423862"/>
                  </a:cubicBezTo>
                  <a:cubicBezTo>
                    <a:pt x="235276" y="360679"/>
                    <a:pt x="273602" y="439578"/>
                    <a:pt x="252580" y="390525"/>
                  </a:cubicBezTo>
                  <a:cubicBezTo>
                    <a:pt x="249783" y="383999"/>
                    <a:pt x="245852" y="378000"/>
                    <a:pt x="243055" y="371475"/>
                  </a:cubicBezTo>
                  <a:cubicBezTo>
                    <a:pt x="239381" y="362903"/>
                    <a:pt x="235390" y="346509"/>
                    <a:pt x="233530" y="338137"/>
                  </a:cubicBezTo>
                  <a:cubicBezTo>
                    <a:pt x="231774" y="330235"/>
                    <a:pt x="231327" y="322004"/>
                    <a:pt x="228767" y="314325"/>
                  </a:cubicBezTo>
                  <a:cubicBezTo>
                    <a:pt x="222498" y="295520"/>
                    <a:pt x="218315" y="294348"/>
                    <a:pt x="204955" y="280987"/>
                  </a:cubicBezTo>
                  <a:cubicBezTo>
                    <a:pt x="192981" y="245070"/>
                    <a:pt x="209135" y="289348"/>
                    <a:pt x="190667" y="252412"/>
                  </a:cubicBezTo>
                  <a:cubicBezTo>
                    <a:pt x="188422" y="247922"/>
                    <a:pt x="188150" y="242615"/>
                    <a:pt x="185905" y="238125"/>
                  </a:cubicBezTo>
                  <a:cubicBezTo>
                    <a:pt x="183345" y="233005"/>
                    <a:pt x="178705" y="229068"/>
                    <a:pt x="176380" y="223837"/>
                  </a:cubicBezTo>
                  <a:cubicBezTo>
                    <a:pt x="172302" y="214662"/>
                    <a:pt x="172424" y="203616"/>
                    <a:pt x="166855" y="195262"/>
                  </a:cubicBezTo>
                  <a:cubicBezTo>
                    <a:pt x="160505" y="185737"/>
                    <a:pt x="151426" y="177547"/>
                    <a:pt x="147805" y="166687"/>
                  </a:cubicBezTo>
                  <a:cubicBezTo>
                    <a:pt x="132467" y="120680"/>
                    <a:pt x="157067" y="192225"/>
                    <a:pt x="133517" y="133350"/>
                  </a:cubicBezTo>
                  <a:cubicBezTo>
                    <a:pt x="129788" y="124028"/>
                    <a:pt x="127167" y="114300"/>
                    <a:pt x="123992" y="104775"/>
                  </a:cubicBezTo>
                  <a:cubicBezTo>
                    <a:pt x="122405" y="100012"/>
                    <a:pt x="122015" y="94664"/>
                    <a:pt x="119230" y="90487"/>
                  </a:cubicBezTo>
                  <a:cubicBezTo>
                    <a:pt x="112880" y="80962"/>
                    <a:pt x="103800" y="72772"/>
                    <a:pt x="100180" y="61912"/>
                  </a:cubicBezTo>
                  <a:lnTo>
                    <a:pt x="90655" y="33337"/>
                  </a:lnTo>
                  <a:cubicBezTo>
                    <a:pt x="89067" y="28575"/>
                    <a:pt x="89442" y="22600"/>
                    <a:pt x="85892" y="19050"/>
                  </a:cubicBezTo>
                  <a:lnTo>
                    <a:pt x="47792" y="0"/>
                  </a:lnTo>
                  <a:close/>
                </a:path>
              </a:pathLst>
            </a:custGeom>
            <a:noFill/>
            <a:ln w="936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9">
              <a:extLst>
                <a:ext uri="{FF2B5EF4-FFF2-40B4-BE49-F238E27FC236}">
                  <a16:creationId xmlns="" xmlns:a16="http://schemas.microsoft.com/office/drawing/2014/main" id="{8D44C8AE-7855-4D58-BBFE-229E5B963B40}"/>
                </a:ext>
              </a:extLst>
            </p:cNvPr>
            <p:cNvSpPr/>
            <p:nvPr/>
          </p:nvSpPr>
          <p:spPr>
            <a:xfrm>
              <a:off x="6746400" y="4686120"/>
              <a:ext cx="1461960" cy="1364760"/>
            </a:xfrm>
            <a:prstGeom prst="rect">
              <a:avLst/>
            </a:prstGeom>
            <a:noFill/>
            <a:ln w="57240">
              <a:solidFill>
                <a:srgbClr val="FFC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10">
              <a:extLst>
                <a:ext uri="{FF2B5EF4-FFF2-40B4-BE49-F238E27FC236}">
                  <a16:creationId xmlns="" xmlns:a16="http://schemas.microsoft.com/office/drawing/2014/main" id="{DE38CEFC-F8BD-4E46-925F-E18CCA7DC3E8}"/>
                </a:ext>
              </a:extLst>
            </p:cNvPr>
            <p:cNvSpPr/>
            <p:nvPr/>
          </p:nvSpPr>
          <p:spPr>
            <a:xfrm>
              <a:off x="5419304" y="3020040"/>
              <a:ext cx="1965152" cy="298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013" spc="-1">
                  <a:solidFill>
                    <a:srgbClr val="004984"/>
                  </a:solidFill>
                  <a:latin typeface="Arial"/>
                  <a:ea typeface="DejaVu Sans"/>
                </a:rPr>
                <a:t>Imagem de 01/08/2019</a:t>
              </a:r>
              <a:endParaRPr lang="pt-BR" sz="1013" spc="-1">
                <a:solidFill>
                  <a:srgbClr val="004984"/>
                </a:solidFill>
                <a:latin typeface="Arial"/>
              </a:endParaRPr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="" xmlns:a16="http://schemas.microsoft.com/office/drawing/2014/main" id="{60CF79F4-DA37-4D8D-B39E-0CC2A557FB0C}"/>
              </a:ext>
            </a:extLst>
          </p:cNvPr>
          <p:cNvGrpSpPr/>
          <p:nvPr/>
        </p:nvGrpSpPr>
        <p:grpSpPr>
          <a:xfrm>
            <a:off x="1982408" y="3082635"/>
            <a:ext cx="2304450" cy="1483380"/>
            <a:chOff x="1785960" y="4834080"/>
            <a:chExt cx="3072600" cy="1977840"/>
          </a:xfrm>
        </p:grpSpPr>
        <p:sp>
          <p:nvSpPr>
            <p:cNvPr id="18" name="CustomShape 12">
              <a:extLst>
                <a:ext uri="{FF2B5EF4-FFF2-40B4-BE49-F238E27FC236}">
                  <a16:creationId xmlns="" xmlns:a16="http://schemas.microsoft.com/office/drawing/2014/main" id="{682FC286-1DE4-4C9A-8B47-85B1CAC48941}"/>
                </a:ext>
              </a:extLst>
            </p:cNvPr>
            <p:cNvSpPr/>
            <p:nvPr/>
          </p:nvSpPr>
          <p:spPr>
            <a:xfrm>
              <a:off x="1982776" y="5053320"/>
              <a:ext cx="1047808" cy="29871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>
              <a:spAutoFit/>
            </a:bodyPr>
            <a:lstStyle/>
            <a:p>
              <a:pPr algn="ctr"/>
              <a:r>
                <a:rPr lang="pt-BR" sz="1013" spc="-1" dirty="0">
                  <a:solidFill>
                    <a:schemeClr val="bg1"/>
                  </a:solidFill>
                  <a:latin typeface="Arial"/>
                  <a:ea typeface="DejaVu Sans"/>
                </a:rPr>
                <a:t>31/07/2019</a:t>
              </a:r>
            </a:p>
          </p:txBody>
        </p:sp>
        <p:sp>
          <p:nvSpPr>
            <p:cNvPr id="19" name="CustomShape 13">
              <a:extLst>
                <a:ext uri="{FF2B5EF4-FFF2-40B4-BE49-F238E27FC236}">
                  <a16:creationId xmlns="" xmlns:a16="http://schemas.microsoft.com/office/drawing/2014/main" id="{7F990F05-3834-4A42-BDC4-42EE785ABE14}"/>
                </a:ext>
              </a:extLst>
            </p:cNvPr>
            <p:cNvSpPr/>
            <p:nvPr/>
          </p:nvSpPr>
          <p:spPr>
            <a:xfrm>
              <a:off x="3646696" y="5053320"/>
              <a:ext cx="1047808" cy="29871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>
              <a:spAutoFit/>
            </a:bodyPr>
            <a:lstStyle/>
            <a:p>
              <a:pPr algn="ctr"/>
              <a:r>
                <a:rPr lang="pt-BR" sz="1013" spc="-1" dirty="0">
                  <a:solidFill>
                    <a:schemeClr val="bg1"/>
                  </a:solidFill>
                  <a:latin typeface="Arial"/>
                  <a:ea typeface="DejaVu Sans"/>
                </a:rPr>
                <a:t>01/08/2019</a:t>
              </a:r>
            </a:p>
          </p:txBody>
        </p:sp>
        <p:sp>
          <p:nvSpPr>
            <p:cNvPr id="20" name="CustomShape 14">
              <a:extLst>
                <a:ext uri="{FF2B5EF4-FFF2-40B4-BE49-F238E27FC236}">
                  <a16:creationId xmlns="" xmlns:a16="http://schemas.microsoft.com/office/drawing/2014/main" id="{07D31973-A0E5-4A0E-8D58-A642F1514E6F}"/>
                </a:ext>
              </a:extLst>
            </p:cNvPr>
            <p:cNvSpPr/>
            <p:nvPr/>
          </p:nvSpPr>
          <p:spPr>
            <a:xfrm>
              <a:off x="3449520" y="5402880"/>
              <a:ext cx="1409040" cy="1409040"/>
            </a:xfrm>
            <a:prstGeom prst="rect">
              <a:avLst/>
            </a:prstGeom>
            <a:blipFill rotWithShape="0">
              <a:blip r:embed="rId5"/>
              <a:stretch>
                <a:fillRect/>
              </a:stretch>
            </a:blip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="" xmlns:a16="http://schemas.microsoft.com/office/drawing/2014/main" id="{F1AD4227-3728-4ACF-BAE4-3BFFA9F142C7}"/>
                </a:ext>
              </a:extLst>
            </p:cNvPr>
            <p:cNvSpPr/>
            <p:nvPr/>
          </p:nvSpPr>
          <p:spPr>
            <a:xfrm>
              <a:off x="1785960" y="5402880"/>
              <a:ext cx="1409040" cy="1409040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="" xmlns:a16="http://schemas.microsoft.com/office/drawing/2014/main" id="{3C9F5EA1-4230-4150-8ADF-6A6C1F87BE4A}"/>
                </a:ext>
              </a:extLst>
            </p:cNvPr>
            <p:cNvSpPr/>
            <p:nvPr/>
          </p:nvSpPr>
          <p:spPr>
            <a:xfrm>
              <a:off x="2194127" y="4839840"/>
              <a:ext cx="625469" cy="29871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013" spc="-1" dirty="0">
                  <a:solidFill>
                    <a:schemeClr val="bg1"/>
                  </a:solidFill>
                  <a:latin typeface="Arial"/>
                  <a:ea typeface="DejaVu Sans"/>
                </a:rPr>
                <a:t>Antes</a:t>
              </a:r>
              <a:endParaRPr lang="pt-BR" sz="1013" spc="-1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23" name="CustomShape 17">
              <a:extLst>
                <a:ext uri="{FF2B5EF4-FFF2-40B4-BE49-F238E27FC236}">
                  <a16:creationId xmlns="" xmlns:a16="http://schemas.microsoft.com/office/drawing/2014/main" id="{73C21975-D24A-4D37-9497-AF393C22331E}"/>
                </a:ext>
              </a:extLst>
            </p:cNvPr>
            <p:cNvSpPr/>
            <p:nvPr/>
          </p:nvSpPr>
          <p:spPr>
            <a:xfrm>
              <a:off x="3810041" y="4834080"/>
              <a:ext cx="721479" cy="29871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>
              <a:spAutoFit/>
            </a:bodyPr>
            <a:lstStyle/>
            <a:p>
              <a:pPr algn="ctr"/>
              <a:r>
                <a:rPr lang="pt-BR" sz="1013" spc="-1" dirty="0">
                  <a:solidFill>
                    <a:schemeClr val="bg1"/>
                  </a:solidFill>
                  <a:latin typeface="Arial"/>
                  <a:ea typeface="DejaVu Sans"/>
                </a:rPr>
                <a:t>Depois</a:t>
              </a:r>
            </a:p>
          </p:txBody>
        </p:sp>
      </p:grpSp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diariamente?</a:t>
            </a:r>
          </a:p>
        </p:txBody>
      </p:sp>
      <p:graphicFrame>
        <p:nvGraphicFramePr>
          <p:cNvPr id="25" name="Tabela 2">
            <a:extLst>
              <a:ext uri="{FF2B5EF4-FFF2-40B4-BE49-F238E27FC236}">
                <a16:creationId xmlns="" xmlns:a16="http://schemas.microsoft.com/office/drawing/2014/main" id="{9FF68EEB-C0EC-44AC-A49F-1C614B1D61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50" y="1333642"/>
          <a:ext cx="6104574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4574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mudanças: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Pistas de pouso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EFD2B134-0417-45BB-897A-9D5402CB6ACF}"/>
              </a:ext>
            </a:extLst>
          </p:cNvPr>
          <p:cNvSpPr txBox="1"/>
          <p:nvPr/>
        </p:nvSpPr>
        <p:spPr>
          <a:xfrm>
            <a:off x="6326023" y="1668548"/>
            <a:ext cx="1080000" cy="969496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>
                <a:solidFill>
                  <a:srgbClr val="004984"/>
                </a:solidFill>
              </a:rPr>
              <a:t>1,1</a:t>
            </a:r>
          </a:p>
          <a:p>
            <a:pPr algn="ctr"/>
            <a:r>
              <a:rPr lang="pt-BR" sz="1050">
                <a:solidFill>
                  <a:srgbClr val="004984"/>
                </a:solidFill>
              </a:rPr>
              <a:t>milhão de km² de alertas diários</a:t>
            </a:r>
          </a:p>
        </p:txBody>
      </p:sp>
    </p:spTree>
    <p:extLst>
      <p:ext uri="{BB962C8B-B14F-4D97-AF65-F5344CB8AC3E}">
        <p14:creationId xmlns:p14="http://schemas.microsoft.com/office/powerpoint/2010/main" val="20354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diariamente?</a:t>
            </a:r>
          </a:p>
        </p:txBody>
      </p:sp>
      <p:sp>
        <p:nvSpPr>
          <p:cNvPr id="27" name="CustomShape 3">
            <a:extLst>
              <a:ext uri="{FF2B5EF4-FFF2-40B4-BE49-F238E27FC236}">
                <a16:creationId xmlns="" xmlns:a16="http://schemas.microsoft.com/office/drawing/2014/main" id="{8732157A-D2F8-475B-B8C9-F4C1AA10366A}"/>
              </a:ext>
            </a:extLst>
          </p:cNvPr>
          <p:cNvSpPr/>
          <p:nvPr/>
        </p:nvSpPr>
        <p:spPr>
          <a:xfrm>
            <a:off x="1732043" y="2442608"/>
            <a:ext cx="2761290" cy="773352"/>
          </a:xfrm>
          <a:prstGeom prst="rect">
            <a:avLst/>
          </a:prstGeom>
          <a:solidFill>
            <a:srgbClr val="00498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marL="174150" indent="-173070" algn="just">
              <a:lnSpc>
                <a:spcPct val="150000"/>
              </a:lnSpc>
              <a:buFont typeface="Arial"/>
              <a:buChar char="•"/>
            </a:pPr>
            <a:r>
              <a:rPr lang="pt-BR" sz="788" spc="-1">
                <a:solidFill>
                  <a:srgbClr val="ECEDD1"/>
                </a:solidFill>
                <a:latin typeface="Arial"/>
                <a:ea typeface="DejaVu Sans"/>
              </a:rPr>
              <a:t>Área queimada total alcançou mais de 3.000 hectares</a:t>
            </a:r>
            <a:endParaRPr lang="pt-BR" sz="788" spc="-1">
              <a:solidFill>
                <a:srgbClr val="ECEDD1"/>
              </a:solidFill>
              <a:latin typeface="Arial"/>
            </a:endParaRPr>
          </a:p>
          <a:p>
            <a:pPr marL="174150" indent="-173070" algn="just">
              <a:lnSpc>
                <a:spcPct val="150000"/>
              </a:lnSpc>
              <a:buFont typeface="Arial"/>
              <a:buChar char="•"/>
            </a:pPr>
            <a:r>
              <a:rPr lang="pt-BR" sz="788" spc="-1">
                <a:solidFill>
                  <a:srgbClr val="ECEDD1"/>
                </a:solidFill>
                <a:latin typeface="Arial"/>
                <a:ea typeface="DejaVu Sans"/>
              </a:rPr>
              <a:t>Detecção do fogo no dia 30/10/2019</a:t>
            </a:r>
            <a:endParaRPr lang="pt-BR" sz="788" spc="-1">
              <a:solidFill>
                <a:srgbClr val="ECEDD1"/>
              </a:solidFill>
              <a:latin typeface="Arial"/>
            </a:endParaRPr>
          </a:p>
          <a:p>
            <a:pPr marL="174150" indent="-173070" algn="just">
              <a:lnSpc>
                <a:spcPct val="150000"/>
              </a:lnSpc>
              <a:buFont typeface="Arial"/>
              <a:buChar char="•"/>
            </a:pPr>
            <a:r>
              <a:rPr lang="pt-BR" sz="788" spc="-1">
                <a:solidFill>
                  <a:srgbClr val="ECEDD1"/>
                </a:solidFill>
                <a:latin typeface="Arial"/>
                <a:ea typeface="DejaVu Sans"/>
              </a:rPr>
              <a:t>Coordenadas Geográficas: -19.22612 ,-55.82838</a:t>
            </a:r>
            <a:endParaRPr lang="pt-BR" sz="788" spc="-1">
              <a:solidFill>
                <a:srgbClr val="ECEDD1"/>
              </a:solidFill>
              <a:latin typeface="Arial"/>
            </a:endParaRPr>
          </a:p>
          <a:p>
            <a:pPr marL="174150" indent="-173070" algn="just">
              <a:lnSpc>
                <a:spcPct val="150000"/>
              </a:lnSpc>
              <a:buFont typeface="Arial"/>
              <a:buChar char="•"/>
            </a:pPr>
            <a:r>
              <a:rPr lang="pt-BR" sz="788" spc="-1">
                <a:solidFill>
                  <a:srgbClr val="ECEDD1"/>
                </a:solidFill>
                <a:latin typeface="Arial"/>
                <a:ea typeface="DejaVu Sans"/>
              </a:rPr>
              <a:t>Localização: Corumbá – MS, Pantanal</a:t>
            </a:r>
            <a:endParaRPr lang="pt-BR" sz="788" spc="-1">
              <a:solidFill>
                <a:srgbClr val="ECEDD1"/>
              </a:solidFill>
              <a:latin typeface="Arial"/>
            </a:endParaRPr>
          </a:p>
        </p:txBody>
      </p:sp>
      <p:sp>
        <p:nvSpPr>
          <p:cNvPr id="28" name="CustomShape 4">
            <a:extLst>
              <a:ext uri="{FF2B5EF4-FFF2-40B4-BE49-F238E27FC236}">
                <a16:creationId xmlns="" xmlns:a16="http://schemas.microsoft.com/office/drawing/2014/main" id="{B30F01A7-5F0D-49A3-A4AA-B272553E6C1A}"/>
              </a:ext>
            </a:extLst>
          </p:cNvPr>
          <p:cNvSpPr/>
          <p:nvPr/>
        </p:nvSpPr>
        <p:spPr>
          <a:xfrm>
            <a:off x="1732043" y="1638278"/>
            <a:ext cx="2761290" cy="728460"/>
          </a:xfrm>
          <a:prstGeom prst="rect">
            <a:avLst/>
          </a:prstGeom>
          <a:solidFill>
            <a:srgbClr val="00498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350" spc="-1">
                <a:solidFill>
                  <a:srgbClr val="FFFFFF"/>
                </a:solidFill>
                <a:latin typeface="Arial"/>
                <a:ea typeface="DejaVu Sans"/>
              </a:rPr>
              <a:t>Monitoramento da dinâmica de queimadas em andamento ao longo de 72 horas</a:t>
            </a:r>
            <a:endParaRPr lang="pt-BR" sz="1350" spc="-1">
              <a:latin typeface="Arial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="" xmlns:a16="http://schemas.microsoft.com/office/drawing/2014/main" id="{6C4C280B-5979-4E21-AFD9-64F74C0F6544}"/>
              </a:ext>
            </a:extLst>
          </p:cNvPr>
          <p:cNvSpPr/>
          <p:nvPr/>
        </p:nvSpPr>
        <p:spPr>
          <a:xfrm>
            <a:off x="1732043" y="3454568"/>
            <a:ext cx="2761290" cy="1065960"/>
          </a:xfrm>
          <a:prstGeom prst="rect">
            <a:avLst/>
          </a:prstGeom>
          <a:solidFill>
            <a:srgbClr val="004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1103" spc="-1">
                <a:solidFill>
                  <a:schemeClr val="bg1"/>
                </a:solidFill>
                <a:latin typeface="Arial"/>
                <a:ea typeface="DejaVu Sans"/>
              </a:rPr>
              <a:t>As figuras ao lado apresentam queimadas em andamento no Pantanal. Com a aquisição diária de imagens é possível inferir a origem do fogo.</a:t>
            </a:r>
            <a:endParaRPr lang="pt-BR" sz="1103" spc="-1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30" name="Group 6">
            <a:extLst>
              <a:ext uri="{FF2B5EF4-FFF2-40B4-BE49-F238E27FC236}">
                <a16:creationId xmlns="" xmlns:a16="http://schemas.microsoft.com/office/drawing/2014/main" id="{F9EC4CBC-D14D-4973-BDB3-E030EC72619A}"/>
              </a:ext>
            </a:extLst>
          </p:cNvPr>
          <p:cNvGrpSpPr/>
          <p:nvPr/>
        </p:nvGrpSpPr>
        <p:grpSpPr>
          <a:xfrm>
            <a:off x="4548413" y="1638278"/>
            <a:ext cx="2904390" cy="2904390"/>
            <a:chOff x="5220000" y="2952720"/>
            <a:chExt cx="3872520" cy="3872520"/>
          </a:xfrm>
        </p:grpSpPr>
        <p:sp>
          <p:nvSpPr>
            <p:cNvPr id="31" name="CustomShape 7">
              <a:extLst>
                <a:ext uri="{FF2B5EF4-FFF2-40B4-BE49-F238E27FC236}">
                  <a16:creationId xmlns="" xmlns:a16="http://schemas.microsoft.com/office/drawing/2014/main" id="{9529BBF8-1E95-4DAA-819F-40E9D279AB5F}"/>
                </a:ext>
              </a:extLst>
            </p:cNvPr>
            <p:cNvSpPr/>
            <p:nvPr/>
          </p:nvSpPr>
          <p:spPr>
            <a:xfrm>
              <a:off x="5220000" y="2952720"/>
              <a:ext cx="3872520" cy="387252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" name="CustomShape 8">
              <a:extLst>
                <a:ext uri="{FF2B5EF4-FFF2-40B4-BE49-F238E27FC236}">
                  <a16:creationId xmlns="" xmlns:a16="http://schemas.microsoft.com/office/drawing/2014/main" id="{43D82176-54BA-4A36-9276-6E151A031CCE}"/>
                </a:ext>
              </a:extLst>
            </p:cNvPr>
            <p:cNvSpPr/>
            <p:nvPr/>
          </p:nvSpPr>
          <p:spPr>
            <a:xfrm>
              <a:off x="5256360" y="5158800"/>
              <a:ext cx="948240" cy="617177"/>
            </a:xfrm>
            <a:prstGeom prst="rect">
              <a:avLst/>
            </a:prstGeom>
            <a:gradFill rotWithShape="0">
              <a:gsLst>
                <a:gs pos="0">
                  <a:srgbClr val="6EA566"/>
                </a:gs>
                <a:gs pos="100000">
                  <a:srgbClr val="559C4A"/>
                </a:gs>
              </a:gsLst>
              <a:lin ang="5400000"/>
            </a:gradFill>
            <a:ln>
              <a:solidFill>
                <a:srgbClr val="F9F9F9"/>
              </a:solidFill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855" spc="-1">
                  <a:solidFill>
                    <a:srgbClr val="FFFFFF"/>
                  </a:solidFill>
                  <a:latin typeface="Arial"/>
                  <a:ea typeface="DejaVu Sans"/>
                </a:rPr>
                <a:t>Cicatriz da área já queimada</a:t>
              </a:r>
              <a:endParaRPr lang="pt-BR" sz="855" spc="-1">
                <a:latin typeface="Arial"/>
              </a:endParaRPr>
            </a:p>
          </p:txBody>
        </p:sp>
        <p:sp>
          <p:nvSpPr>
            <p:cNvPr id="33" name="CustomShape 9">
              <a:extLst>
                <a:ext uri="{FF2B5EF4-FFF2-40B4-BE49-F238E27FC236}">
                  <a16:creationId xmlns="" xmlns:a16="http://schemas.microsoft.com/office/drawing/2014/main" id="{D642F4E6-6EFD-427D-90D7-495F24A614C7}"/>
                </a:ext>
              </a:extLst>
            </p:cNvPr>
            <p:cNvSpPr/>
            <p:nvPr/>
          </p:nvSpPr>
          <p:spPr>
            <a:xfrm>
              <a:off x="5922360" y="3510720"/>
              <a:ext cx="2768040" cy="3295080"/>
            </a:xfrm>
            <a:custGeom>
              <a:avLst/>
              <a:gdLst/>
              <a:ahLst/>
              <a:cxnLst/>
              <a:rect l="l" t="t" r="r" b="b"/>
              <a:pathLst>
                <a:path w="3721853" h="4429690">
                  <a:moveTo>
                    <a:pt x="609600" y="10090"/>
                  </a:moveTo>
                  <a:lnTo>
                    <a:pt x="609600" y="10090"/>
                  </a:lnTo>
                  <a:cubicBezTo>
                    <a:pt x="574403" y="6179"/>
                    <a:pt x="484766" y="-10516"/>
                    <a:pt x="447675" y="10090"/>
                  </a:cubicBezTo>
                  <a:cubicBezTo>
                    <a:pt x="436232" y="16447"/>
                    <a:pt x="443012" y="36035"/>
                    <a:pt x="438150" y="48190"/>
                  </a:cubicBezTo>
                  <a:cubicBezTo>
                    <a:pt x="430240" y="67965"/>
                    <a:pt x="423436" y="89169"/>
                    <a:pt x="409575" y="105340"/>
                  </a:cubicBezTo>
                  <a:cubicBezTo>
                    <a:pt x="403041" y="112963"/>
                    <a:pt x="389777" y="109989"/>
                    <a:pt x="381000" y="114865"/>
                  </a:cubicBezTo>
                  <a:cubicBezTo>
                    <a:pt x="360986" y="125984"/>
                    <a:pt x="342900" y="140265"/>
                    <a:pt x="323850" y="152965"/>
                  </a:cubicBezTo>
                  <a:lnTo>
                    <a:pt x="295275" y="172015"/>
                  </a:lnTo>
                  <a:lnTo>
                    <a:pt x="266700" y="191065"/>
                  </a:lnTo>
                  <a:cubicBezTo>
                    <a:pt x="220288" y="260683"/>
                    <a:pt x="276939" y="173147"/>
                    <a:pt x="228600" y="257740"/>
                  </a:cubicBezTo>
                  <a:cubicBezTo>
                    <a:pt x="199057" y="309441"/>
                    <a:pt x="217489" y="262499"/>
                    <a:pt x="200025" y="314890"/>
                  </a:cubicBezTo>
                  <a:cubicBezTo>
                    <a:pt x="203200" y="391090"/>
                    <a:pt x="203916" y="467432"/>
                    <a:pt x="209550" y="543490"/>
                  </a:cubicBezTo>
                  <a:cubicBezTo>
                    <a:pt x="210292" y="553503"/>
                    <a:pt x="216640" y="562325"/>
                    <a:pt x="219075" y="572065"/>
                  </a:cubicBezTo>
                  <a:cubicBezTo>
                    <a:pt x="223002" y="587771"/>
                    <a:pt x="225425" y="603815"/>
                    <a:pt x="228600" y="619690"/>
                  </a:cubicBezTo>
                  <a:cubicBezTo>
                    <a:pt x="231775" y="660965"/>
                    <a:pt x="233288" y="702402"/>
                    <a:pt x="238125" y="743515"/>
                  </a:cubicBezTo>
                  <a:cubicBezTo>
                    <a:pt x="239655" y="756516"/>
                    <a:pt x="246779" y="768553"/>
                    <a:pt x="247650" y="781615"/>
                  </a:cubicBezTo>
                  <a:cubicBezTo>
                    <a:pt x="253145" y="864043"/>
                    <a:pt x="251680" y="946837"/>
                    <a:pt x="257175" y="1029265"/>
                  </a:cubicBezTo>
                  <a:cubicBezTo>
                    <a:pt x="258046" y="1042327"/>
                    <a:pt x="264358" y="1054485"/>
                    <a:pt x="266700" y="1067365"/>
                  </a:cubicBezTo>
                  <a:cubicBezTo>
                    <a:pt x="270716" y="1089454"/>
                    <a:pt x="272088" y="1111974"/>
                    <a:pt x="276225" y="1134040"/>
                  </a:cubicBezTo>
                  <a:cubicBezTo>
                    <a:pt x="289872" y="1206822"/>
                    <a:pt x="288619" y="1199796"/>
                    <a:pt x="304800" y="1248340"/>
                  </a:cubicBezTo>
                  <a:cubicBezTo>
                    <a:pt x="307975" y="1283265"/>
                    <a:pt x="309365" y="1318398"/>
                    <a:pt x="314325" y="1353115"/>
                  </a:cubicBezTo>
                  <a:cubicBezTo>
                    <a:pt x="315745" y="1363054"/>
                    <a:pt x="321672" y="1371889"/>
                    <a:pt x="323850" y="1381690"/>
                  </a:cubicBezTo>
                  <a:cubicBezTo>
                    <a:pt x="328040" y="1400543"/>
                    <a:pt x="330644" y="1419721"/>
                    <a:pt x="333375" y="1438840"/>
                  </a:cubicBezTo>
                  <a:cubicBezTo>
                    <a:pt x="336995" y="1464180"/>
                    <a:pt x="338452" y="1489832"/>
                    <a:pt x="342900" y="1515040"/>
                  </a:cubicBezTo>
                  <a:cubicBezTo>
                    <a:pt x="347987" y="1543867"/>
                    <a:pt x="357138" y="1571891"/>
                    <a:pt x="361950" y="1600765"/>
                  </a:cubicBezTo>
                  <a:cubicBezTo>
                    <a:pt x="381363" y="1717242"/>
                    <a:pt x="354508" y="1652557"/>
                    <a:pt x="390525" y="1724590"/>
                  </a:cubicBezTo>
                  <a:cubicBezTo>
                    <a:pt x="396875" y="1756340"/>
                    <a:pt x="404252" y="1787902"/>
                    <a:pt x="409575" y="1819840"/>
                  </a:cubicBezTo>
                  <a:cubicBezTo>
                    <a:pt x="419187" y="1877512"/>
                    <a:pt x="416633" y="1899228"/>
                    <a:pt x="428625" y="1953190"/>
                  </a:cubicBezTo>
                  <a:cubicBezTo>
                    <a:pt x="430803" y="1962991"/>
                    <a:pt x="435392" y="1972111"/>
                    <a:pt x="438150" y="1981765"/>
                  </a:cubicBezTo>
                  <a:cubicBezTo>
                    <a:pt x="441746" y="1994352"/>
                    <a:pt x="442518" y="2007833"/>
                    <a:pt x="447675" y="2019865"/>
                  </a:cubicBezTo>
                  <a:cubicBezTo>
                    <a:pt x="452184" y="2030387"/>
                    <a:pt x="461605" y="2038201"/>
                    <a:pt x="466725" y="2048440"/>
                  </a:cubicBezTo>
                  <a:cubicBezTo>
                    <a:pt x="477611" y="2070213"/>
                    <a:pt x="480341" y="2102903"/>
                    <a:pt x="485775" y="2124640"/>
                  </a:cubicBezTo>
                  <a:cubicBezTo>
                    <a:pt x="497746" y="2172523"/>
                    <a:pt x="491070" y="2135229"/>
                    <a:pt x="514350" y="2181790"/>
                  </a:cubicBezTo>
                  <a:cubicBezTo>
                    <a:pt x="518840" y="2190770"/>
                    <a:pt x="520700" y="2200840"/>
                    <a:pt x="523875" y="2210365"/>
                  </a:cubicBezTo>
                  <a:cubicBezTo>
                    <a:pt x="520700" y="2270690"/>
                    <a:pt x="519819" y="2331180"/>
                    <a:pt x="514350" y="2391340"/>
                  </a:cubicBezTo>
                  <a:cubicBezTo>
                    <a:pt x="513441" y="2401339"/>
                    <a:pt x="506621" y="2410037"/>
                    <a:pt x="504825" y="2419915"/>
                  </a:cubicBezTo>
                  <a:cubicBezTo>
                    <a:pt x="500246" y="2445100"/>
                    <a:pt x="499097" y="2470801"/>
                    <a:pt x="495300" y="2496115"/>
                  </a:cubicBezTo>
                  <a:cubicBezTo>
                    <a:pt x="489570" y="2534313"/>
                    <a:pt x="476250" y="2610415"/>
                    <a:pt x="476250" y="2610415"/>
                  </a:cubicBezTo>
                  <a:cubicBezTo>
                    <a:pt x="479425" y="2673915"/>
                    <a:pt x="479002" y="2737697"/>
                    <a:pt x="485775" y="2800915"/>
                  </a:cubicBezTo>
                  <a:cubicBezTo>
                    <a:pt x="488564" y="2826948"/>
                    <a:pt x="500521" y="2851290"/>
                    <a:pt x="504825" y="2877115"/>
                  </a:cubicBezTo>
                  <a:cubicBezTo>
                    <a:pt x="508000" y="2896165"/>
                    <a:pt x="506506" y="2916617"/>
                    <a:pt x="514350" y="2934265"/>
                  </a:cubicBezTo>
                  <a:cubicBezTo>
                    <a:pt x="519821" y="2946574"/>
                    <a:pt x="534301" y="2952492"/>
                    <a:pt x="542925" y="2962840"/>
                  </a:cubicBezTo>
                  <a:cubicBezTo>
                    <a:pt x="576066" y="3002610"/>
                    <a:pt x="543640" y="2985303"/>
                    <a:pt x="590550" y="3000940"/>
                  </a:cubicBezTo>
                  <a:cubicBezTo>
                    <a:pt x="634219" y="3066444"/>
                    <a:pt x="621410" y="3036370"/>
                    <a:pt x="638175" y="3086665"/>
                  </a:cubicBezTo>
                  <a:cubicBezTo>
                    <a:pt x="635000" y="3140640"/>
                    <a:pt x="630172" y="3194543"/>
                    <a:pt x="628650" y="3248590"/>
                  </a:cubicBezTo>
                  <a:cubicBezTo>
                    <a:pt x="623822" y="3420001"/>
                    <a:pt x="631563" y="3591912"/>
                    <a:pt x="619125" y="3762940"/>
                  </a:cubicBezTo>
                  <a:cubicBezTo>
                    <a:pt x="618397" y="3772954"/>
                    <a:pt x="599778" y="3768510"/>
                    <a:pt x="590550" y="3772465"/>
                  </a:cubicBezTo>
                  <a:cubicBezTo>
                    <a:pt x="577499" y="3778058"/>
                    <a:pt x="566149" y="3787779"/>
                    <a:pt x="552450" y="3791515"/>
                  </a:cubicBezTo>
                  <a:cubicBezTo>
                    <a:pt x="530790" y="3797422"/>
                    <a:pt x="508000" y="3797865"/>
                    <a:pt x="485775" y="3801040"/>
                  </a:cubicBezTo>
                  <a:cubicBezTo>
                    <a:pt x="414036" y="3848866"/>
                    <a:pt x="505210" y="3792711"/>
                    <a:pt x="419100" y="3829615"/>
                  </a:cubicBezTo>
                  <a:cubicBezTo>
                    <a:pt x="408578" y="3834124"/>
                    <a:pt x="400050" y="3842315"/>
                    <a:pt x="390525" y="3848665"/>
                  </a:cubicBezTo>
                  <a:cubicBezTo>
                    <a:pt x="377825" y="3867715"/>
                    <a:pt x="359665" y="3884095"/>
                    <a:pt x="352425" y="3905815"/>
                  </a:cubicBezTo>
                  <a:cubicBezTo>
                    <a:pt x="349250" y="3915340"/>
                    <a:pt x="350613" y="3927962"/>
                    <a:pt x="342900" y="3934390"/>
                  </a:cubicBezTo>
                  <a:cubicBezTo>
                    <a:pt x="329765" y="3945336"/>
                    <a:pt x="311284" y="3947437"/>
                    <a:pt x="295275" y="3953440"/>
                  </a:cubicBezTo>
                  <a:cubicBezTo>
                    <a:pt x="285874" y="3956965"/>
                    <a:pt x="275928" y="3959010"/>
                    <a:pt x="266700" y="3962965"/>
                  </a:cubicBezTo>
                  <a:cubicBezTo>
                    <a:pt x="253649" y="3968558"/>
                    <a:pt x="242625" y="3979800"/>
                    <a:pt x="228600" y="3982015"/>
                  </a:cubicBezTo>
                  <a:cubicBezTo>
                    <a:pt x="181453" y="3989459"/>
                    <a:pt x="133350" y="3988365"/>
                    <a:pt x="85725" y="3991540"/>
                  </a:cubicBezTo>
                  <a:cubicBezTo>
                    <a:pt x="61070" y="4016195"/>
                    <a:pt x="30443" y="4043086"/>
                    <a:pt x="19050" y="4077265"/>
                  </a:cubicBezTo>
                  <a:lnTo>
                    <a:pt x="0" y="4134415"/>
                  </a:lnTo>
                  <a:cubicBezTo>
                    <a:pt x="3175" y="4175690"/>
                    <a:pt x="1896" y="4217552"/>
                    <a:pt x="9525" y="4258240"/>
                  </a:cubicBezTo>
                  <a:cubicBezTo>
                    <a:pt x="11635" y="4269492"/>
                    <a:pt x="20970" y="4278259"/>
                    <a:pt x="28575" y="4286815"/>
                  </a:cubicBezTo>
                  <a:cubicBezTo>
                    <a:pt x="46473" y="4306951"/>
                    <a:pt x="70781" y="4321549"/>
                    <a:pt x="85725" y="4343965"/>
                  </a:cubicBezTo>
                  <a:cubicBezTo>
                    <a:pt x="92075" y="4353490"/>
                    <a:pt x="95981" y="4365211"/>
                    <a:pt x="104775" y="4372540"/>
                  </a:cubicBezTo>
                  <a:cubicBezTo>
                    <a:pt x="115683" y="4381630"/>
                    <a:pt x="130547" y="4384545"/>
                    <a:pt x="142875" y="4391590"/>
                  </a:cubicBezTo>
                  <a:cubicBezTo>
                    <a:pt x="152814" y="4397270"/>
                    <a:pt x="160989" y="4405991"/>
                    <a:pt x="171450" y="4410640"/>
                  </a:cubicBezTo>
                  <a:cubicBezTo>
                    <a:pt x="189800" y="4418795"/>
                    <a:pt x="228600" y="4429690"/>
                    <a:pt x="228600" y="4429690"/>
                  </a:cubicBezTo>
                  <a:cubicBezTo>
                    <a:pt x="317500" y="4426515"/>
                    <a:pt x="406528" y="4425892"/>
                    <a:pt x="495300" y="4420165"/>
                  </a:cubicBezTo>
                  <a:cubicBezTo>
                    <a:pt x="505319" y="4419519"/>
                    <a:pt x="513854" y="4411266"/>
                    <a:pt x="523875" y="4410640"/>
                  </a:cubicBezTo>
                  <a:cubicBezTo>
                    <a:pt x="615825" y="4404893"/>
                    <a:pt x="708025" y="4404290"/>
                    <a:pt x="800100" y="4401115"/>
                  </a:cubicBezTo>
                  <a:cubicBezTo>
                    <a:pt x="822325" y="4397940"/>
                    <a:pt x="844760" y="4395993"/>
                    <a:pt x="866775" y="4391590"/>
                  </a:cubicBezTo>
                  <a:cubicBezTo>
                    <a:pt x="892987" y="4386348"/>
                    <a:pt x="902072" y="4378624"/>
                    <a:pt x="923925" y="4363015"/>
                  </a:cubicBezTo>
                  <a:cubicBezTo>
                    <a:pt x="936843" y="4353788"/>
                    <a:pt x="950800" y="4345665"/>
                    <a:pt x="962025" y="4334440"/>
                  </a:cubicBezTo>
                  <a:cubicBezTo>
                    <a:pt x="970120" y="4326345"/>
                    <a:pt x="972980" y="4313960"/>
                    <a:pt x="981075" y="4305865"/>
                  </a:cubicBezTo>
                  <a:cubicBezTo>
                    <a:pt x="989170" y="4297770"/>
                    <a:pt x="1000335" y="4293469"/>
                    <a:pt x="1009650" y="4286815"/>
                  </a:cubicBezTo>
                  <a:cubicBezTo>
                    <a:pt x="1022568" y="4277588"/>
                    <a:pt x="1036525" y="4269465"/>
                    <a:pt x="1047750" y="4258240"/>
                  </a:cubicBezTo>
                  <a:cubicBezTo>
                    <a:pt x="1058975" y="4247015"/>
                    <a:pt x="1067098" y="4233058"/>
                    <a:pt x="1076325" y="4220140"/>
                  </a:cubicBezTo>
                  <a:cubicBezTo>
                    <a:pt x="1082979" y="4210825"/>
                    <a:pt x="1090726" y="4202026"/>
                    <a:pt x="1095375" y="4191565"/>
                  </a:cubicBezTo>
                  <a:cubicBezTo>
                    <a:pt x="1110465" y="4157612"/>
                    <a:pt x="1107607" y="4131708"/>
                    <a:pt x="1133475" y="4105840"/>
                  </a:cubicBezTo>
                  <a:cubicBezTo>
                    <a:pt x="1141570" y="4097745"/>
                    <a:pt x="1152525" y="4093140"/>
                    <a:pt x="1162050" y="4086790"/>
                  </a:cubicBezTo>
                  <a:cubicBezTo>
                    <a:pt x="1227948" y="3987942"/>
                    <a:pt x="1127641" y="4140963"/>
                    <a:pt x="1200150" y="4020115"/>
                  </a:cubicBezTo>
                  <a:cubicBezTo>
                    <a:pt x="1211930" y="4000482"/>
                    <a:pt x="1225550" y="3982015"/>
                    <a:pt x="1238250" y="3962965"/>
                  </a:cubicBezTo>
                  <a:cubicBezTo>
                    <a:pt x="1266106" y="3921181"/>
                    <a:pt x="1250431" y="3943548"/>
                    <a:pt x="1285875" y="3896290"/>
                  </a:cubicBezTo>
                  <a:cubicBezTo>
                    <a:pt x="1309816" y="3824466"/>
                    <a:pt x="1274736" y="3910213"/>
                    <a:pt x="1323975" y="3848665"/>
                  </a:cubicBezTo>
                  <a:cubicBezTo>
                    <a:pt x="1330247" y="3840825"/>
                    <a:pt x="1329545" y="3829318"/>
                    <a:pt x="1333500" y="3820090"/>
                  </a:cubicBezTo>
                  <a:cubicBezTo>
                    <a:pt x="1339093" y="3807039"/>
                    <a:pt x="1347564" y="3795285"/>
                    <a:pt x="1352550" y="3781990"/>
                  </a:cubicBezTo>
                  <a:cubicBezTo>
                    <a:pt x="1366035" y="3746030"/>
                    <a:pt x="1350148" y="3739568"/>
                    <a:pt x="1390650" y="3724840"/>
                  </a:cubicBezTo>
                  <a:cubicBezTo>
                    <a:pt x="1415255" y="3715893"/>
                    <a:pt x="1441450" y="3712140"/>
                    <a:pt x="1466850" y="3705790"/>
                  </a:cubicBezTo>
                  <a:cubicBezTo>
                    <a:pt x="1495425" y="3708965"/>
                    <a:pt x="1525300" y="3706223"/>
                    <a:pt x="1552575" y="3715315"/>
                  </a:cubicBezTo>
                  <a:cubicBezTo>
                    <a:pt x="1565354" y="3719575"/>
                    <a:pt x="1567897" y="3741480"/>
                    <a:pt x="1581150" y="3743890"/>
                  </a:cubicBezTo>
                  <a:cubicBezTo>
                    <a:pt x="1606335" y="3748469"/>
                    <a:pt x="1631950" y="3737540"/>
                    <a:pt x="1657350" y="3734365"/>
                  </a:cubicBezTo>
                  <a:lnTo>
                    <a:pt x="1695450" y="3677215"/>
                  </a:lnTo>
                  <a:cubicBezTo>
                    <a:pt x="1701800" y="3667690"/>
                    <a:pt x="1710880" y="3659500"/>
                    <a:pt x="1714500" y="3648640"/>
                  </a:cubicBezTo>
                  <a:cubicBezTo>
                    <a:pt x="1737170" y="3580630"/>
                    <a:pt x="1716842" y="3602629"/>
                    <a:pt x="1762125" y="3572440"/>
                  </a:cubicBezTo>
                  <a:cubicBezTo>
                    <a:pt x="1763175" y="3572650"/>
                    <a:pt x="1842085" y="3587647"/>
                    <a:pt x="1847850" y="3591490"/>
                  </a:cubicBezTo>
                  <a:cubicBezTo>
                    <a:pt x="1857375" y="3597840"/>
                    <a:pt x="1860550" y="3610540"/>
                    <a:pt x="1866900" y="3620065"/>
                  </a:cubicBezTo>
                  <a:cubicBezTo>
                    <a:pt x="1927225" y="3616890"/>
                    <a:pt x="1987715" y="3616009"/>
                    <a:pt x="2047875" y="3610540"/>
                  </a:cubicBezTo>
                  <a:cubicBezTo>
                    <a:pt x="2057874" y="3609631"/>
                    <a:pt x="2068737" y="3607443"/>
                    <a:pt x="2076450" y="3601015"/>
                  </a:cubicBezTo>
                  <a:cubicBezTo>
                    <a:pt x="2088646" y="3590852"/>
                    <a:pt x="2095500" y="3575615"/>
                    <a:pt x="2105025" y="3562915"/>
                  </a:cubicBezTo>
                  <a:cubicBezTo>
                    <a:pt x="2124555" y="3504325"/>
                    <a:pt x="2097398" y="3561560"/>
                    <a:pt x="2162175" y="3515290"/>
                  </a:cubicBezTo>
                  <a:cubicBezTo>
                    <a:pt x="2233029" y="3464680"/>
                    <a:pt x="2109437" y="3501073"/>
                    <a:pt x="2228850" y="3477190"/>
                  </a:cubicBezTo>
                  <a:cubicBezTo>
                    <a:pt x="2241550" y="3470840"/>
                    <a:pt x="2253350" y="3462220"/>
                    <a:pt x="2266950" y="3458140"/>
                  </a:cubicBezTo>
                  <a:cubicBezTo>
                    <a:pt x="2285448" y="3452591"/>
                    <a:pt x="2305162" y="3452403"/>
                    <a:pt x="2324100" y="3448615"/>
                  </a:cubicBezTo>
                  <a:cubicBezTo>
                    <a:pt x="2336937" y="3446048"/>
                    <a:pt x="2349421" y="3441930"/>
                    <a:pt x="2362200" y="3439090"/>
                  </a:cubicBezTo>
                  <a:cubicBezTo>
                    <a:pt x="2378004" y="3435578"/>
                    <a:pt x="2393950" y="3432740"/>
                    <a:pt x="2409825" y="3429565"/>
                  </a:cubicBezTo>
                  <a:cubicBezTo>
                    <a:pt x="2460625" y="3353365"/>
                    <a:pt x="2393950" y="3445440"/>
                    <a:pt x="2457450" y="3381940"/>
                  </a:cubicBezTo>
                  <a:cubicBezTo>
                    <a:pt x="2492592" y="3346798"/>
                    <a:pt x="2458262" y="3355998"/>
                    <a:pt x="2505075" y="3324790"/>
                  </a:cubicBezTo>
                  <a:cubicBezTo>
                    <a:pt x="2513429" y="3319221"/>
                    <a:pt x="2524125" y="3318440"/>
                    <a:pt x="2533650" y="3315265"/>
                  </a:cubicBezTo>
                  <a:cubicBezTo>
                    <a:pt x="2543175" y="3305740"/>
                    <a:pt x="2553459" y="3296917"/>
                    <a:pt x="2562225" y="3286690"/>
                  </a:cubicBezTo>
                  <a:cubicBezTo>
                    <a:pt x="2635539" y="3201156"/>
                    <a:pt x="2548470" y="3290920"/>
                    <a:pt x="2619375" y="3220015"/>
                  </a:cubicBezTo>
                  <a:cubicBezTo>
                    <a:pt x="2622550" y="3210490"/>
                    <a:pt x="2624024" y="3200217"/>
                    <a:pt x="2628900" y="3191440"/>
                  </a:cubicBezTo>
                  <a:cubicBezTo>
                    <a:pt x="2652845" y="3148339"/>
                    <a:pt x="2653929" y="3131706"/>
                    <a:pt x="2695575" y="3124765"/>
                  </a:cubicBezTo>
                  <a:cubicBezTo>
                    <a:pt x="2723935" y="3120038"/>
                    <a:pt x="2752725" y="3118415"/>
                    <a:pt x="2781300" y="3115240"/>
                  </a:cubicBezTo>
                  <a:cubicBezTo>
                    <a:pt x="2796241" y="3107769"/>
                    <a:pt x="2834512" y="3090603"/>
                    <a:pt x="2847975" y="3077140"/>
                  </a:cubicBezTo>
                  <a:cubicBezTo>
                    <a:pt x="2856070" y="3069045"/>
                    <a:pt x="2858930" y="3056660"/>
                    <a:pt x="2867025" y="3048565"/>
                  </a:cubicBezTo>
                  <a:cubicBezTo>
                    <a:pt x="2886048" y="3029542"/>
                    <a:pt x="2920486" y="3019561"/>
                    <a:pt x="2943225" y="3010465"/>
                  </a:cubicBezTo>
                  <a:cubicBezTo>
                    <a:pt x="2952750" y="2997765"/>
                    <a:pt x="2962696" y="2985370"/>
                    <a:pt x="2971800" y="2972365"/>
                  </a:cubicBezTo>
                  <a:cubicBezTo>
                    <a:pt x="2984930" y="2953608"/>
                    <a:pt x="3009900" y="2915215"/>
                    <a:pt x="3009900" y="2915215"/>
                  </a:cubicBezTo>
                  <a:cubicBezTo>
                    <a:pt x="3013075" y="2902515"/>
                    <a:pt x="3012163" y="2888007"/>
                    <a:pt x="3019425" y="2877115"/>
                  </a:cubicBezTo>
                  <a:cubicBezTo>
                    <a:pt x="3025775" y="2867590"/>
                    <a:pt x="3041933" y="2867773"/>
                    <a:pt x="3048000" y="2858065"/>
                  </a:cubicBezTo>
                  <a:cubicBezTo>
                    <a:pt x="3058643" y="2841037"/>
                    <a:pt x="3060700" y="2819965"/>
                    <a:pt x="3067050" y="2800915"/>
                  </a:cubicBezTo>
                  <a:cubicBezTo>
                    <a:pt x="3070225" y="2791390"/>
                    <a:pt x="3067050" y="2775515"/>
                    <a:pt x="3076575" y="2772340"/>
                  </a:cubicBezTo>
                  <a:lnTo>
                    <a:pt x="3105150" y="2762815"/>
                  </a:lnTo>
                  <a:cubicBezTo>
                    <a:pt x="3210833" y="2774558"/>
                    <a:pt x="3163600" y="2763248"/>
                    <a:pt x="3248025" y="2791390"/>
                  </a:cubicBezTo>
                  <a:lnTo>
                    <a:pt x="3276600" y="2800915"/>
                  </a:lnTo>
                  <a:lnTo>
                    <a:pt x="3305175" y="2810440"/>
                  </a:lnTo>
                  <a:cubicBezTo>
                    <a:pt x="3349625" y="2807265"/>
                    <a:pt x="3394267" y="2806122"/>
                    <a:pt x="3438525" y="2800915"/>
                  </a:cubicBezTo>
                  <a:cubicBezTo>
                    <a:pt x="3448496" y="2799742"/>
                    <a:pt x="3459175" y="2797554"/>
                    <a:pt x="3467100" y="2791390"/>
                  </a:cubicBezTo>
                  <a:cubicBezTo>
                    <a:pt x="3517873" y="2751900"/>
                    <a:pt x="3528483" y="2727890"/>
                    <a:pt x="3562350" y="2677090"/>
                  </a:cubicBezTo>
                  <a:cubicBezTo>
                    <a:pt x="3573167" y="2660865"/>
                    <a:pt x="3598160" y="2622230"/>
                    <a:pt x="3609975" y="2610415"/>
                  </a:cubicBezTo>
                  <a:cubicBezTo>
                    <a:pt x="3618070" y="2602320"/>
                    <a:pt x="3630455" y="2599460"/>
                    <a:pt x="3638550" y="2591365"/>
                  </a:cubicBezTo>
                  <a:cubicBezTo>
                    <a:pt x="3642864" y="2587051"/>
                    <a:pt x="3680767" y="2535507"/>
                    <a:pt x="3686175" y="2524690"/>
                  </a:cubicBezTo>
                  <a:cubicBezTo>
                    <a:pt x="3690665" y="2515710"/>
                    <a:pt x="3692525" y="2505640"/>
                    <a:pt x="3695700" y="2496115"/>
                  </a:cubicBezTo>
                  <a:cubicBezTo>
                    <a:pt x="3692525" y="2375465"/>
                    <a:pt x="3684229" y="2254841"/>
                    <a:pt x="3686175" y="2134165"/>
                  </a:cubicBezTo>
                  <a:cubicBezTo>
                    <a:pt x="3688680" y="1978881"/>
                    <a:pt x="3694017" y="1961606"/>
                    <a:pt x="3714750" y="1857940"/>
                  </a:cubicBezTo>
                  <a:cubicBezTo>
                    <a:pt x="3709983" y="1652974"/>
                    <a:pt x="3747641" y="1544881"/>
                    <a:pt x="3686175" y="1391215"/>
                  </a:cubicBezTo>
                  <a:cubicBezTo>
                    <a:pt x="3679825" y="1375340"/>
                    <a:pt x="3677063" y="1357503"/>
                    <a:pt x="3667125" y="1343590"/>
                  </a:cubicBezTo>
                  <a:cubicBezTo>
                    <a:pt x="3600018" y="1249640"/>
                    <a:pt x="3684573" y="1473735"/>
                    <a:pt x="3581400" y="1267390"/>
                  </a:cubicBezTo>
                  <a:cubicBezTo>
                    <a:pt x="3575050" y="1254690"/>
                    <a:pt x="3573258" y="1238380"/>
                    <a:pt x="3562350" y="1229290"/>
                  </a:cubicBezTo>
                  <a:cubicBezTo>
                    <a:pt x="3552293" y="1220909"/>
                    <a:pt x="3536837" y="1223361"/>
                    <a:pt x="3524250" y="1219765"/>
                  </a:cubicBezTo>
                  <a:cubicBezTo>
                    <a:pt x="3514596" y="1217007"/>
                    <a:pt x="3505200" y="1213415"/>
                    <a:pt x="3495675" y="1210240"/>
                  </a:cubicBezTo>
                  <a:cubicBezTo>
                    <a:pt x="3479800" y="1213415"/>
                    <a:pt x="3463081" y="1213752"/>
                    <a:pt x="3448050" y="1219765"/>
                  </a:cubicBezTo>
                  <a:cubicBezTo>
                    <a:pt x="3433690" y="1225509"/>
                    <a:pt x="3389190" y="1255830"/>
                    <a:pt x="3371850" y="1267390"/>
                  </a:cubicBezTo>
                  <a:cubicBezTo>
                    <a:pt x="3353307" y="1323020"/>
                    <a:pt x="3376834" y="1271931"/>
                    <a:pt x="3333750" y="1315015"/>
                  </a:cubicBezTo>
                  <a:cubicBezTo>
                    <a:pt x="3322525" y="1326240"/>
                    <a:pt x="3314700" y="1340415"/>
                    <a:pt x="3305175" y="1353115"/>
                  </a:cubicBezTo>
                  <a:lnTo>
                    <a:pt x="3286125" y="1410265"/>
                  </a:lnTo>
                  <a:cubicBezTo>
                    <a:pt x="3282950" y="1419790"/>
                    <a:pt x="3281090" y="1429860"/>
                    <a:pt x="3276600" y="1438840"/>
                  </a:cubicBezTo>
                  <a:cubicBezTo>
                    <a:pt x="3270250" y="1451540"/>
                    <a:pt x="3264595" y="1464612"/>
                    <a:pt x="3257550" y="1476940"/>
                  </a:cubicBezTo>
                  <a:cubicBezTo>
                    <a:pt x="3251870" y="1486879"/>
                    <a:pt x="3247294" y="1498186"/>
                    <a:pt x="3238500" y="1505515"/>
                  </a:cubicBezTo>
                  <a:cubicBezTo>
                    <a:pt x="3227592" y="1514605"/>
                    <a:pt x="3212728" y="1517520"/>
                    <a:pt x="3200400" y="1524565"/>
                  </a:cubicBezTo>
                  <a:cubicBezTo>
                    <a:pt x="3190461" y="1530245"/>
                    <a:pt x="3181140" y="1536961"/>
                    <a:pt x="3171825" y="1543615"/>
                  </a:cubicBezTo>
                  <a:cubicBezTo>
                    <a:pt x="3152807" y="1557200"/>
                    <a:pt x="3092998" y="1604816"/>
                    <a:pt x="3076575" y="1610290"/>
                  </a:cubicBezTo>
                  <a:lnTo>
                    <a:pt x="3048000" y="1619815"/>
                  </a:lnTo>
                  <a:cubicBezTo>
                    <a:pt x="3038475" y="1629340"/>
                    <a:pt x="3030633" y="1640918"/>
                    <a:pt x="3019425" y="1648390"/>
                  </a:cubicBezTo>
                  <a:cubicBezTo>
                    <a:pt x="3011071" y="1653959"/>
                    <a:pt x="2997950" y="1650815"/>
                    <a:pt x="2990850" y="1657915"/>
                  </a:cubicBezTo>
                  <a:cubicBezTo>
                    <a:pt x="2983750" y="1665015"/>
                    <a:pt x="2986306" y="1677773"/>
                    <a:pt x="2981325" y="1686490"/>
                  </a:cubicBezTo>
                  <a:cubicBezTo>
                    <a:pt x="2959514" y="1724660"/>
                    <a:pt x="2956129" y="1722338"/>
                    <a:pt x="2924175" y="1743640"/>
                  </a:cubicBezTo>
                  <a:cubicBezTo>
                    <a:pt x="2908011" y="1792131"/>
                    <a:pt x="2927639" y="1758649"/>
                    <a:pt x="2886075" y="1781740"/>
                  </a:cubicBezTo>
                  <a:cubicBezTo>
                    <a:pt x="2828031" y="1813987"/>
                    <a:pt x="2847374" y="1817609"/>
                    <a:pt x="2800350" y="1829365"/>
                  </a:cubicBezTo>
                  <a:cubicBezTo>
                    <a:pt x="2784644" y="1833292"/>
                    <a:pt x="2768600" y="1835715"/>
                    <a:pt x="2752725" y="1838890"/>
                  </a:cubicBezTo>
                  <a:cubicBezTo>
                    <a:pt x="2653742" y="1830641"/>
                    <a:pt x="2635747" y="1853923"/>
                    <a:pt x="2581275" y="1772215"/>
                  </a:cubicBezTo>
                  <a:cubicBezTo>
                    <a:pt x="2574925" y="1762690"/>
                    <a:pt x="2569830" y="1752196"/>
                    <a:pt x="2562225" y="1743640"/>
                  </a:cubicBezTo>
                  <a:cubicBezTo>
                    <a:pt x="2544327" y="1723504"/>
                    <a:pt x="2505075" y="1686490"/>
                    <a:pt x="2505075" y="1686490"/>
                  </a:cubicBezTo>
                  <a:cubicBezTo>
                    <a:pt x="2501900" y="1676965"/>
                    <a:pt x="2501822" y="1665755"/>
                    <a:pt x="2495550" y="1657915"/>
                  </a:cubicBezTo>
                  <a:cubicBezTo>
                    <a:pt x="2488399" y="1648976"/>
                    <a:pt x="2475769" y="1646194"/>
                    <a:pt x="2466975" y="1638865"/>
                  </a:cubicBezTo>
                  <a:cubicBezTo>
                    <a:pt x="2456627" y="1630241"/>
                    <a:pt x="2446670" y="1620923"/>
                    <a:pt x="2438400" y="1610290"/>
                  </a:cubicBezTo>
                  <a:cubicBezTo>
                    <a:pt x="2424344" y="1592218"/>
                    <a:pt x="2414356" y="1571212"/>
                    <a:pt x="2400300" y="1553140"/>
                  </a:cubicBezTo>
                  <a:cubicBezTo>
                    <a:pt x="2364011" y="1506483"/>
                    <a:pt x="2378363" y="1540728"/>
                    <a:pt x="2333625" y="1495990"/>
                  </a:cubicBezTo>
                  <a:cubicBezTo>
                    <a:pt x="2325530" y="1487895"/>
                    <a:pt x="2323190" y="1474953"/>
                    <a:pt x="2314575" y="1467415"/>
                  </a:cubicBezTo>
                  <a:cubicBezTo>
                    <a:pt x="2279082" y="1436359"/>
                    <a:pt x="2228722" y="1421516"/>
                    <a:pt x="2200275" y="1381690"/>
                  </a:cubicBezTo>
                  <a:cubicBezTo>
                    <a:pt x="2177710" y="1350100"/>
                    <a:pt x="2185025" y="1346107"/>
                    <a:pt x="2171700" y="1315015"/>
                  </a:cubicBezTo>
                  <a:cubicBezTo>
                    <a:pt x="2166107" y="1301964"/>
                    <a:pt x="2159695" y="1289243"/>
                    <a:pt x="2152650" y="1276915"/>
                  </a:cubicBezTo>
                  <a:cubicBezTo>
                    <a:pt x="2146970" y="1266976"/>
                    <a:pt x="2142215" y="1255878"/>
                    <a:pt x="2133600" y="1248340"/>
                  </a:cubicBezTo>
                  <a:cubicBezTo>
                    <a:pt x="2116370" y="1233263"/>
                    <a:pt x="2095500" y="1222940"/>
                    <a:pt x="2076450" y="1210240"/>
                  </a:cubicBezTo>
                  <a:cubicBezTo>
                    <a:pt x="2039521" y="1185621"/>
                    <a:pt x="2058735" y="1194810"/>
                    <a:pt x="2019300" y="1181665"/>
                  </a:cubicBezTo>
                  <a:cubicBezTo>
                    <a:pt x="1997075" y="1159440"/>
                    <a:pt x="1966681" y="1143103"/>
                    <a:pt x="1952625" y="1114990"/>
                  </a:cubicBezTo>
                  <a:cubicBezTo>
                    <a:pt x="1928455" y="1066651"/>
                    <a:pt x="1945389" y="1084766"/>
                    <a:pt x="1905000" y="1057840"/>
                  </a:cubicBezTo>
                  <a:cubicBezTo>
                    <a:pt x="1857702" y="986894"/>
                    <a:pt x="1918491" y="1074029"/>
                    <a:pt x="1857375" y="1000690"/>
                  </a:cubicBezTo>
                  <a:cubicBezTo>
                    <a:pt x="1832940" y="971368"/>
                    <a:pt x="1823924" y="929215"/>
                    <a:pt x="1781175" y="914965"/>
                  </a:cubicBezTo>
                  <a:lnTo>
                    <a:pt x="1752600" y="905440"/>
                  </a:lnTo>
                  <a:cubicBezTo>
                    <a:pt x="1736576" y="857368"/>
                    <a:pt x="1754712" y="892282"/>
                    <a:pt x="1714500" y="857815"/>
                  </a:cubicBezTo>
                  <a:cubicBezTo>
                    <a:pt x="1700863" y="846126"/>
                    <a:pt x="1690768" y="830491"/>
                    <a:pt x="1676400" y="819715"/>
                  </a:cubicBezTo>
                  <a:cubicBezTo>
                    <a:pt x="1665041" y="811196"/>
                    <a:pt x="1649388" y="809535"/>
                    <a:pt x="1638300" y="800665"/>
                  </a:cubicBezTo>
                  <a:cubicBezTo>
                    <a:pt x="1617263" y="783835"/>
                    <a:pt x="1600200" y="762565"/>
                    <a:pt x="1581150" y="743515"/>
                  </a:cubicBezTo>
                  <a:cubicBezTo>
                    <a:pt x="1571625" y="733990"/>
                    <a:pt x="1560047" y="726148"/>
                    <a:pt x="1552575" y="714940"/>
                  </a:cubicBezTo>
                  <a:cubicBezTo>
                    <a:pt x="1539875" y="695890"/>
                    <a:pt x="1521715" y="679510"/>
                    <a:pt x="1514475" y="657790"/>
                  </a:cubicBezTo>
                  <a:cubicBezTo>
                    <a:pt x="1511300" y="648265"/>
                    <a:pt x="1510340" y="637686"/>
                    <a:pt x="1504950" y="629215"/>
                  </a:cubicBezTo>
                  <a:cubicBezTo>
                    <a:pt x="1487904" y="602429"/>
                    <a:pt x="1459592" y="582494"/>
                    <a:pt x="1447800" y="553015"/>
                  </a:cubicBezTo>
                  <a:cubicBezTo>
                    <a:pt x="1423747" y="492883"/>
                    <a:pt x="1440840" y="517480"/>
                    <a:pt x="1400175" y="476815"/>
                  </a:cubicBezTo>
                  <a:cubicBezTo>
                    <a:pt x="1397000" y="467290"/>
                    <a:pt x="1395140" y="457220"/>
                    <a:pt x="1390650" y="448240"/>
                  </a:cubicBezTo>
                  <a:cubicBezTo>
                    <a:pt x="1383167" y="433275"/>
                    <a:pt x="1350216" y="391632"/>
                    <a:pt x="1343025" y="381565"/>
                  </a:cubicBezTo>
                  <a:cubicBezTo>
                    <a:pt x="1336371" y="372250"/>
                    <a:pt x="1332484" y="360648"/>
                    <a:pt x="1323975" y="352990"/>
                  </a:cubicBezTo>
                  <a:cubicBezTo>
                    <a:pt x="1300375" y="331750"/>
                    <a:pt x="1265387" y="322258"/>
                    <a:pt x="1247775" y="295840"/>
                  </a:cubicBezTo>
                  <a:cubicBezTo>
                    <a:pt x="1241425" y="286315"/>
                    <a:pt x="1236820" y="275360"/>
                    <a:pt x="1228725" y="267265"/>
                  </a:cubicBezTo>
                  <a:cubicBezTo>
                    <a:pt x="1215262" y="253802"/>
                    <a:pt x="1176991" y="236636"/>
                    <a:pt x="1162050" y="229165"/>
                  </a:cubicBezTo>
                  <a:cubicBezTo>
                    <a:pt x="1152525" y="216465"/>
                    <a:pt x="1145671" y="201228"/>
                    <a:pt x="1133475" y="191065"/>
                  </a:cubicBezTo>
                  <a:cubicBezTo>
                    <a:pt x="1125762" y="184637"/>
                    <a:pt x="1112523" y="188074"/>
                    <a:pt x="1104900" y="181540"/>
                  </a:cubicBezTo>
                  <a:cubicBezTo>
                    <a:pt x="1089464" y="168309"/>
                    <a:pt x="1081911" y="147515"/>
                    <a:pt x="1066800" y="133915"/>
                  </a:cubicBezTo>
                  <a:cubicBezTo>
                    <a:pt x="1049782" y="118599"/>
                    <a:pt x="1031370" y="103055"/>
                    <a:pt x="1009650" y="95815"/>
                  </a:cubicBezTo>
                  <a:cubicBezTo>
                    <a:pt x="990600" y="89465"/>
                    <a:pt x="971981" y="81635"/>
                    <a:pt x="952500" y="76765"/>
                  </a:cubicBezTo>
                  <a:cubicBezTo>
                    <a:pt x="904660" y="64805"/>
                    <a:pt x="926819" y="71380"/>
                    <a:pt x="885825" y="57715"/>
                  </a:cubicBezTo>
                  <a:cubicBezTo>
                    <a:pt x="820707" y="8876"/>
                    <a:pt x="870779" y="36350"/>
                    <a:pt x="762000" y="19615"/>
                  </a:cubicBezTo>
                  <a:cubicBezTo>
                    <a:pt x="749061" y="17624"/>
                    <a:pt x="736813" y="12242"/>
                    <a:pt x="723900" y="10090"/>
                  </a:cubicBezTo>
                  <a:cubicBezTo>
                    <a:pt x="662024" y="-223"/>
                    <a:pt x="628650" y="10090"/>
                    <a:pt x="609600" y="10090"/>
                  </a:cubicBezTo>
                  <a:close/>
                </a:path>
              </a:pathLst>
            </a:custGeom>
            <a:noFill/>
            <a:ln w="28440" cap="rnd">
              <a:solidFill>
                <a:srgbClr val="FF0000"/>
              </a:solidFill>
              <a:prstDash val="sys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4" name="CustomShape 10">
            <a:extLst>
              <a:ext uri="{FF2B5EF4-FFF2-40B4-BE49-F238E27FC236}">
                <a16:creationId xmlns="" xmlns:a16="http://schemas.microsoft.com/office/drawing/2014/main" id="{B9E6F106-FC17-4F1E-BFA5-01EF8F3BA9A9}"/>
              </a:ext>
            </a:extLst>
          </p:cNvPr>
          <p:cNvSpPr/>
          <p:nvPr/>
        </p:nvSpPr>
        <p:spPr>
          <a:xfrm>
            <a:off x="4592616" y="1674188"/>
            <a:ext cx="1837233" cy="237886"/>
          </a:xfrm>
          <a:prstGeom prst="rect">
            <a:avLst/>
          </a:prstGeom>
          <a:solidFill>
            <a:srgbClr val="00498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103" spc="-1">
                <a:solidFill>
                  <a:srgbClr val="ECEDD1"/>
                </a:solidFill>
                <a:latin typeface="Arial"/>
                <a:ea typeface="DejaVu Sans"/>
              </a:rPr>
              <a:t>Imagem Planet 01/11/2019</a:t>
            </a:r>
            <a:endParaRPr lang="pt-BR" sz="1103" spc="-1">
              <a:solidFill>
                <a:srgbClr val="ECEDD1"/>
              </a:solidFill>
              <a:latin typeface="Arial"/>
            </a:endParaRPr>
          </a:p>
        </p:txBody>
      </p:sp>
      <p:graphicFrame>
        <p:nvGraphicFramePr>
          <p:cNvPr id="35" name="Tabela 2">
            <a:extLst>
              <a:ext uri="{FF2B5EF4-FFF2-40B4-BE49-F238E27FC236}">
                <a16:creationId xmlns="" xmlns:a16="http://schemas.microsoft.com/office/drawing/2014/main" id="{D13F6D93-1D59-4D1B-B3C5-32F31AC2A8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mudanças: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Queimadas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36" name="CaixaDeTexto 35">
            <a:extLst>
              <a:ext uri="{FF2B5EF4-FFF2-40B4-BE49-F238E27FC236}">
                <a16:creationId xmlns="" xmlns:a16="http://schemas.microsoft.com/office/drawing/2014/main" id="{374F70C2-9128-42AB-A61D-7C4DBFC6AAA8}"/>
              </a:ext>
            </a:extLst>
          </p:cNvPr>
          <p:cNvSpPr txBox="1"/>
          <p:nvPr/>
        </p:nvSpPr>
        <p:spPr>
          <a:xfrm>
            <a:off x="7571095" y="1652757"/>
            <a:ext cx="1080000" cy="969496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1,1</a:t>
            </a:r>
          </a:p>
          <a:p>
            <a:pPr algn="ctr"/>
            <a:r>
              <a:rPr lang="pt-BR" sz="1050"/>
              <a:t>milhão de km² de alertas diários</a:t>
            </a:r>
          </a:p>
        </p:txBody>
      </p:sp>
    </p:spTree>
    <p:extLst>
      <p:ext uri="{BB962C8B-B14F-4D97-AF65-F5344CB8AC3E}">
        <p14:creationId xmlns:p14="http://schemas.microsoft.com/office/powerpoint/2010/main" val="3646146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diariamente?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C32803A-0ADB-4B5F-8E71-4B8EAD8C5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56" y="1636758"/>
            <a:ext cx="6099770" cy="3450183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443C1271-C1DF-4969-A804-C2C3A561A870}"/>
              </a:ext>
            </a:extLst>
          </p:cNvPr>
          <p:cNvGrpSpPr/>
          <p:nvPr/>
        </p:nvGrpSpPr>
        <p:grpSpPr>
          <a:xfrm>
            <a:off x="1351956" y="1622124"/>
            <a:ext cx="1183628" cy="872894"/>
            <a:chOff x="1147698" y="2696942"/>
            <a:chExt cx="1578170" cy="1163858"/>
          </a:xfrm>
        </p:grpSpPr>
        <p:pic>
          <p:nvPicPr>
            <p:cNvPr id="15" name="Imagem 14" descr="Uma imagem contendo árvore&#10;&#10;Descrição gerada automaticamente">
              <a:extLst>
                <a:ext uri="{FF2B5EF4-FFF2-40B4-BE49-F238E27FC236}">
                  <a16:creationId xmlns="" xmlns:a16="http://schemas.microsoft.com/office/drawing/2014/main" id="{A4640CBB-8E4E-4BD7-A6CB-263BC4576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698" y="2696942"/>
              <a:ext cx="1578170" cy="1163858"/>
            </a:xfrm>
            <a:prstGeom prst="rect">
              <a:avLst/>
            </a:prstGeom>
            <a:effectLst>
              <a:softEdge rad="25400"/>
            </a:effectLst>
          </p:spPr>
        </p:pic>
        <p:sp>
          <p:nvSpPr>
            <p:cNvPr id="16" name="CaixaDeTexto 15">
              <a:extLst>
                <a:ext uri="{FF2B5EF4-FFF2-40B4-BE49-F238E27FC236}">
                  <a16:creationId xmlns="" xmlns:a16="http://schemas.microsoft.com/office/drawing/2014/main" id="{0E4532C3-7838-402B-BDD9-33DABF35AAFE}"/>
                </a:ext>
              </a:extLst>
            </p:cNvPr>
            <p:cNvSpPr txBox="1"/>
            <p:nvPr/>
          </p:nvSpPr>
          <p:spPr>
            <a:xfrm>
              <a:off x="1684866" y="3006816"/>
              <a:ext cx="707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50" b="1">
                  <a:solidFill>
                    <a:schemeClr val="bg1"/>
                  </a:solidFill>
                  <a:effectLst>
                    <a:outerShdw blurRad="50800" dist="50800" dir="5400000" sx="6000" sy="6000" algn="ctr" rotWithShape="0">
                      <a:schemeClr val="tx1"/>
                    </a:outerShdw>
                  </a:effectLst>
                </a:rPr>
                <a:t>100%</a:t>
              </a:r>
            </a:p>
          </p:txBody>
        </p:sp>
      </p:grpSp>
      <p:graphicFrame>
        <p:nvGraphicFramePr>
          <p:cNvPr id="17" name="Tabela 2">
            <a:extLst>
              <a:ext uri="{FF2B5EF4-FFF2-40B4-BE49-F238E27FC236}">
                <a16:creationId xmlns="" xmlns:a16="http://schemas.microsoft.com/office/drawing/2014/main" id="{56EC6DAD-BF41-4302-8C4F-61657B1988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mudanças: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Desmatamento (corte raso)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D74C1397-3CC1-4526-84AC-2BD15E6B1A1B}"/>
              </a:ext>
            </a:extLst>
          </p:cNvPr>
          <p:cNvSpPr txBox="1"/>
          <p:nvPr/>
        </p:nvSpPr>
        <p:spPr>
          <a:xfrm>
            <a:off x="7500951" y="1623686"/>
            <a:ext cx="1080000" cy="969496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1,1</a:t>
            </a:r>
          </a:p>
          <a:p>
            <a:pPr algn="ctr"/>
            <a:r>
              <a:rPr lang="pt-BR" sz="1050"/>
              <a:t>milhão de km² de alertas diários</a:t>
            </a:r>
          </a:p>
        </p:txBody>
      </p:sp>
    </p:spTree>
    <p:extLst>
      <p:ext uri="{BB962C8B-B14F-4D97-AF65-F5344CB8AC3E}">
        <p14:creationId xmlns:p14="http://schemas.microsoft.com/office/powerpoint/2010/main" val="707251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diariamente?</a:t>
            </a:r>
          </a:p>
        </p:txBody>
      </p:sp>
      <p:sp>
        <p:nvSpPr>
          <p:cNvPr id="3" name="CustomShape 3">
            <a:extLst>
              <a:ext uri="{FF2B5EF4-FFF2-40B4-BE49-F238E27FC236}">
                <a16:creationId xmlns="" xmlns:a16="http://schemas.microsoft.com/office/drawing/2014/main" id="{ED4B907E-623B-47F4-BCA3-FA4568BB41BC}"/>
              </a:ext>
            </a:extLst>
          </p:cNvPr>
          <p:cNvSpPr/>
          <p:nvPr/>
        </p:nvSpPr>
        <p:spPr>
          <a:xfrm>
            <a:off x="1085839" y="2344927"/>
            <a:ext cx="3431353" cy="12500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1050" spc="-1" dirty="0">
                <a:solidFill>
                  <a:schemeClr val="bg1"/>
                </a:solidFill>
                <a:latin typeface="Arial"/>
                <a:ea typeface="DejaVu Sans"/>
              </a:rPr>
              <a:t>Aparecimento de pátios: cerca de 15 unidades</a:t>
            </a:r>
            <a:endParaRPr lang="pt-BR" sz="1050" spc="-1" dirty="0">
              <a:solidFill>
                <a:schemeClr val="bg1"/>
              </a:solidFill>
              <a:latin typeface="Arial"/>
            </a:endParaRPr>
          </a:p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1050" spc="-1" dirty="0">
                <a:solidFill>
                  <a:schemeClr val="bg1"/>
                </a:solidFill>
                <a:latin typeface="Arial"/>
                <a:ea typeface="DejaVu Sans"/>
              </a:rPr>
              <a:t>Surgimento dos pátios: entre os dias 31/07/2019 e 12/08/2019</a:t>
            </a:r>
            <a:endParaRPr lang="pt-BR" sz="1050" spc="-1" dirty="0">
              <a:solidFill>
                <a:schemeClr val="bg1"/>
              </a:solidFill>
              <a:latin typeface="Arial"/>
            </a:endParaRPr>
          </a:p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1050" spc="-1" dirty="0">
                <a:solidFill>
                  <a:schemeClr val="bg1"/>
                </a:solidFill>
                <a:latin typeface="Arial"/>
                <a:ea typeface="DejaVu Sans"/>
              </a:rPr>
              <a:t>Coordenadas Geográficas: -8.13146 , -61.22291</a:t>
            </a:r>
            <a:endParaRPr lang="pt-BR" sz="1050" spc="-1" dirty="0">
              <a:solidFill>
                <a:schemeClr val="bg1"/>
              </a:solidFill>
              <a:latin typeface="Arial"/>
            </a:endParaRPr>
          </a:p>
          <a:p>
            <a:pPr marL="160650" indent="-159570" algn="just">
              <a:lnSpc>
                <a:spcPct val="150000"/>
              </a:lnSpc>
              <a:buFont typeface="Arial"/>
              <a:buChar char="•"/>
            </a:pPr>
            <a:r>
              <a:rPr lang="pt-BR" sz="1050" spc="-1" dirty="0">
                <a:solidFill>
                  <a:schemeClr val="bg1"/>
                </a:solidFill>
                <a:latin typeface="Arial"/>
                <a:ea typeface="DejaVu Sans"/>
              </a:rPr>
              <a:t>Localização: Manicoré - AM</a:t>
            </a:r>
            <a:endParaRPr lang="pt-BR" sz="105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" name="CustomShape 4">
            <a:extLst>
              <a:ext uri="{FF2B5EF4-FFF2-40B4-BE49-F238E27FC236}">
                <a16:creationId xmlns="" xmlns:a16="http://schemas.microsoft.com/office/drawing/2014/main" id="{8E2BD99E-CC48-41F1-9578-FC5E4F4D4B25}"/>
              </a:ext>
            </a:extLst>
          </p:cNvPr>
          <p:cNvSpPr/>
          <p:nvPr/>
        </p:nvSpPr>
        <p:spPr>
          <a:xfrm>
            <a:off x="1150144" y="1622123"/>
            <a:ext cx="3380278" cy="483658"/>
          </a:xfrm>
          <a:prstGeom prst="rect">
            <a:avLst/>
          </a:prstGeom>
          <a:solidFill>
            <a:srgbClr val="00498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350" spc="-1">
                <a:solidFill>
                  <a:srgbClr val="FFFFFF"/>
                </a:solidFill>
                <a:latin typeface="Arial"/>
                <a:ea typeface="DejaVu Sans"/>
              </a:rPr>
              <a:t>Avanço de Corte Seletivo ao longo de duas semanas</a:t>
            </a:r>
            <a:endParaRPr lang="pt-BR" sz="1350" spc="-1">
              <a:latin typeface="Arial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="" xmlns:a16="http://schemas.microsoft.com/office/drawing/2014/main" id="{8B154D07-008F-426B-8978-95BA8D20D084}"/>
              </a:ext>
            </a:extLst>
          </p:cNvPr>
          <p:cNvSpPr/>
          <p:nvPr/>
        </p:nvSpPr>
        <p:spPr>
          <a:xfrm>
            <a:off x="1092994" y="3761063"/>
            <a:ext cx="3439048" cy="1118118"/>
          </a:xfrm>
          <a:prstGeom prst="rect">
            <a:avLst/>
          </a:prstGeom>
          <a:solidFill>
            <a:srgbClr val="004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1200" spc="-1">
                <a:solidFill>
                  <a:schemeClr val="bg1"/>
                </a:solidFill>
                <a:latin typeface="Arial"/>
                <a:ea typeface="DejaVu Sans"/>
              </a:rPr>
              <a:t>As figuras ao lado apresentam o surgimento de pátios de estocagem de madeira. Os pátios foram identificados com círculos em seu entorno.</a:t>
            </a:r>
            <a:endParaRPr lang="pt-BR" sz="1200" spc="-1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AFA3F640-C554-4368-A3A7-8A6EE557E138}"/>
              </a:ext>
            </a:extLst>
          </p:cNvPr>
          <p:cNvGrpSpPr/>
          <p:nvPr/>
        </p:nvGrpSpPr>
        <p:grpSpPr>
          <a:xfrm>
            <a:off x="4563632" y="1625363"/>
            <a:ext cx="4018370" cy="3253818"/>
            <a:chOff x="5211720" y="2916720"/>
            <a:chExt cx="3851640" cy="3851640"/>
          </a:xfrm>
        </p:grpSpPr>
        <p:sp>
          <p:nvSpPr>
            <p:cNvPr id="7" name="CustomShape 7">
              <a:extLst>
                <a:ext uri="{FF2B5EF4-FFF2-40B4-BE49-F238E27FC236}">
                  <a16:creationId xmlns="" xmlns:a16="http://schemas.microsoft.com/office/drawing/2014/main" id="{DE617A98-C357-4A96-9CDA-A1014AB80137}"/>
                </a:ext>
              </a:extLst>
            </p:cNvPr>
            <p:cNvSpPr/>
            <p:nvPr/>
          </p:nvSpPr>
          <p:spPr>
            <a:xfrm>
              <a:off x="5211720" y="2916720"/>
              <a:ext cx="3851640" cy="385164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" name="CustomShape 8">
              <a:extLst>
                <a:ext uri="{FF2B5EF4-FFF2-40B4-BE49-F238E27FC236}">
                  <a16:creationId xmlns="" xmlns:a16="http://schemas.microsoft.com/office/drawing/2014/main" id="{ADAFC2CA-28D6-4DDC-87BE-51B3A4C2514D}"/>
                </a:ext>
              </a:extLst>
            </p:cNvPr>
            <p:cNvSpPr/>
            <p:nvPr/>
          </p:nvSpPr>
          <p:spPr>
            <a:xfrm>
              <a:off x="6098040" y="363672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" name="CustomShape 9">
              <a:extLst>
                <a:ext uri="{FF2B5EF4-FFF2-40B4-BE49-F238E27FC236}">
                  <a16:creationId xmlns="" xmlns:a16="http://schemas.microsoft.com/office/drawing/2014/main" id="{955D3A15-E4D6-47B6-A4DC-0D66F502EF5D}"/>
                </a:ext>
              </a:extLst>
            </p:cNvPr>
            <p:cNvSpPr/>
            <p:nvPr/>
          </p:nvSpPr>
          <p:spPr>
            <a:xfrm>
              <a:off x="6369480" y="361440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" name="CustomShape 10">
              <a:extLst>
                <a:ext uri="{FF2B5EF4-FFF2-40B4-BE49-F238E27FC236}">
                  <a16:creationId xmlns="" xmlns:a16="http://schemas.microsoft.com/office/drawing/2014/main" id="{7014332A-C0B0-4B48-BDED-93A1F3F312AD}"/>
                </a:ext>
              </a:extLst>
            </p:cNvPr>
            <p:cNvSpPr/>
            <p:nvPr/>
          </p:nvSpPr>
          <p:spPr>
            <a:xfrm>
              <a:off x="6573600" y="351828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" name="CustomShape 11">
              <a:extLst>
                <a:ext uri="{FF2B5EF4-FFF2-40B4-BE49-F238E27FC236}">
                  <a16:creationId xmlns="" xmlns:a16="http://schemas.microsoft.com/office/drawing/2014/main" id="{29F7309C-6EF4-4E2C-AE10-4FD18B64E23E}"/>
                </a:ext>
              </a:extLst>
            </p:cNvPr>
            <p:cNvSpPr/>
            <p:nvPr/>
          </p:nvSpPr>
          <p:spPr>
            <a:xfrm>
              <a:off x="6256080" y="409500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" name="CustomShape 12">
              <a:extLst>
                <a:ext uri="{FF2B5EF4-FFF2-40B4-BE49-F238E27FC236}">
                  <a16:creationId xmlns="" xmlns:a16="http://schemas.microsoft.com/office/drawing/2014/main" id="{CE388792-478B-4EEC-85F0-4F3BC6C54E12}"/>
                </a:ext>
              </a:extLst>
            </p:cNvPr>
            <p:cNvSpPr/>
            <p:nvPr/>
          </p:nvSpPr>
          <p:spPr>
            <a:xfrm>
              <a:off x="6468840" y="402732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13">
              <a:extLst>
                <a:ext uri="{FF2B5EF4-FFF2-40B4-BE49-F238E27FC236}">
                  <a16:creationId xmlns="" xmlns:a16="http://schemas.microsoft.com/office/drawing/2014/main" id="{99E192B8-DDF7-434E-85CC-F03B942695E6}"/>
                </a:ext>
              </a:extLst>
            </p:cNvPr>
            <p:cNvSpPr/>
            <p:nvPr/>
          </p:nvSpPr>
          <p:spPr>
            <a:xfrm>
              <a:off x="6681600" y="401040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14">
              <a:extLst>
                <a:ext uri="{FF2B5EF4-FFF2-40B4-BE49-F238E27FC236}">
                  <a16:creationId xmlns="" xmlns:a16="http://schemas.microsoft.com/office/drawing/2014/main" id="{A5120D42-D6CC-47EF-874C-034A9EEF330F}"/>
                </a:ext>
              </a:extLst>
            </p:cNvPr>
            <p:cNvSpPr/>
            <p:nvPr/>
          </p:nvSpPr>
          <p:spPr>
            <a:xfrm>
              <a:off x="6791760" y="502560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CustomShape 15">
              <a:extLst>
                <a:ext uri="{FF2B5EF4-FFF2-40B4-BE49-F238E27FC236}">
                  <a16:creationId xmlns="" xmlns:a16="http://schemas.microsoft.com/office/drawing/2014/main" id="{EF9117FB-A0EB-4523-AB26-66E2D1878938}"/>
                </a:ext>
              </a:extLst>
            </p:cNvPr>
            <p:cNvSpPr/>
            <p:nvPr/>
          </p:nvSpPr>
          <p:spPr>
            <a:xfrm>
              <a:off x="7547400" y="527364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16">
              <a:extLst>
                <a:ext uri="{FF2B5EF4-FFF2-40B4-BE49-F238E27FC236}">
                  <a16:creationId xmlns="" xmlns:a16="http://schemas.microsoft.com/office/drawing/2014/main" id="{78080365-0D10-43A6-834B-D4F99999DFA2}"/>
                </a:ext>
              </a:extLst>
            </p:cNvPr>
            <p:cNvSpPr/>
            <p:nvPr/>
          </p:nvSpPr>
          <p:spPr>
            <a:xfrm>
              <a:off x="7214760" y="589968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17">
              <a:extLst>
                <a:ext uri="{FF2B5EF4-FFF2-40B4-BE49-F238E27FC236}">
                  <a16:creationId xmlns="" xmlns:a16="http://schemas.microsoft.com/office/drawing/2014/main" id="{1E5ADE92-4D2A-4BEF-9CAC-156581DF688E}"/>
                </a:ext>
              </a:extLst>
            </p:cNvPr>
            <p:cNvSpPr/>
            <p:nvPr/>
          </p:nvSpPr>
          <p:spPr>
            <a:xfrm>
              <a:off x="7547400" y="576432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" name="CustomShape 18">
              <a:extLst>
                <a:ext uri="{FF2B5EF4-FFF2-40B4-BE49-F238E27FC236}">
                  <a16:creationId xmlns="" xmlns:a16="http://schemas.microsoft.com/office/drawing/2014/main" id="{2BEF8411-381D-4AB4-BD74-6D79CFA35277}"/>
                </a:ext>
              </a:extLst>
            </p:cNvPr>
            <p:cNvSpPr/>
            <p:nvPr/>
          </p:nvSpPr>
          <p:spPr>
            <a:xfrm>
              <a:off x="7220880" y="540900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19">
              <a:extLst>
                <a:ext uri="{FF2B5EF4-FFF2-40B4-BE49-F238E27FC236}">
                  <a16:creationId xmlns="" xmlns:a16="http://schemas.microsoft.com/office/drawing/2014/main" id="{0D686B83-A7FB-48DE-885B-F8E63E4F0626}"/>
                </a:ext>
              </a:extLst>
            </p:cNvPr>
            <p:cNvSpPr/>
            <p:nvPr/>
          </p:nvSpPr>
          <p:spPr>
            <a:xfrm>
              <a:off x="7030080" y="547668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" name="CustomShape 20">
              <a:extLst>
                <a:ext uri="{FF2B5EF4-FFF2-40B4-BE49-F238E27FC236}">
                  <a16:creationId xmlns="" xmlns:a16="http://schemas.microsoft.com/office/drawing/2014/main" id="{55DF37E5-FEEB-4A45-A3CF-233F3821C923}"/>
                </a:ext>
              </a:extLst>
            </p:cNvPr>
            <p:cNvSpPr/>
            <p:nvPr/>
          </p:nvSpPr>
          <p:spPr>
            <a:xfrm>
              <a:off x="7049520" y="496692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21">
              <a:extLst>
                <a:ext uri="{FF2B5EF4-FFF2-40B4-BE49-F238E27FC236}">
                  <a16:creationId xmlns="" xmlns:a16="http://schemas.microsoft.com/office/drawing/2014/main" id="{9668297B-A2F8-4CE1-8EB7-A3B4D6C32BB2}"/>
                </a:ext>
              </a:extLst>
            </p:cNvPr>
            <p:cNvSpPr/>
            <p:nvPr/>
          </p:nvSpPr>
          <p:spPr>
            <a:xfrm>
              <a:off x="6914160" y="447552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22">
              <a:extLst>
                <a:ext uri="{FF2B5EF4-FFF2-40B4-BE49-F238E27FC236}">
                  <a16:creationId xmlns="" xmlns:a16="http://schemas.microsoft.com/office/drawing/2014/main" id="{18B4BD70-EAC8-4F1B-BB3A-8159B10016A8}"/>
                </a:ext>
              </a:extLst>
            </p:cNvPr>
            <p:cNvSpPr/>
            <p:nvPr/>
          </p:nvSpPr>
          <p:spPr>
            <a:xfrm>
              <a:off x="6509520" y="4616640"/>
              <a:ext cx="133920" cy="133920"/>
            </a:xfrm>
            <a:prstGeom prst="ellipse">
              <a:avLst/>
            </a:prstGeom>
            <a:noFill/>
            <a:ln w="1908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3" name="CustomShape 23">
            <a:extLst>
              <a:ext uri="{FF2B5EF4-FFF2-40B4-BE49-F238E27FC236}">
                <a16:creationId xmlns="" xmlns:a16="http://schemas.microsoft.com/office/drawing/2014/main" id="{391060B6-44E1-4754-9DC4-D678243822F8}"/>
              </a:ext>
            </a:extLst>
          </p:cNvPr>
          <p:cNvSpPr/>
          <p:nvPr/>
        </p:nvSpPr>
        <p:spPr>
          <a:xfrm>
            <a:off x="4772058" y="1729854"/>
            <a:ext cx="1592487" cy="23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103" spc="-1">
                <a:solidFill>
                  <a:srgbClr val="004984"/>
                </a:solidFill>
                <a:latin typeface="Arial"/>
                <a:ea typeface="DejaVu Sans"/>
              </a:rPr>
              <a:t>Imagem de 12/08/2019</a:t>
            </a:r>
            <a:endParaRPr lang="pt-BR" sz="1103" spc="-1">
              <a:solidFill>
                <a:srgbClr val="004984"/>
              </a:solidFill>
              <a:latin typeface="Arial"/>
            </a:endParaRPr>
          </a:p>
        </p:txBody>
      </p:sp>
      <p:graphicFrame>
        <p:nvGraphicFramePr>
          <p:cNvPr id="25" name="Tabela 2">
            <a:extLst>
              <a:ext uri="{FF2B5EF4-FFF2-40B4-BE49-F238E27FC236}">
                <a16:creationId xmlns="" xmlns:a16="http://schemas.microsoft.com/office/drawing/2014/main" id="{2E07AADB-072F-4AE1-875F-C97ADA27D6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43000" y="1331468"/>
          <a:ext cx="7439002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9002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mudanças: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Desmatamento (corte seletivo)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51F519A2-9247-4DE9-8735-22E8811B68CA}"/>
              </a:ext>
            </a:extLst>
          </p:cNvPr>
          <p:cNvSpPr txBox="1"/>
          <p:nvPr/>
        </p:nvSpPr>
        <p:spPr>
          <a:xfrm>
            <a:off x="7463615" y="1670302"/>
            <a:ext cx="1080000" cy="969496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1,1</a:t>
            </a:r>
          </a:p>
          <a:p>
            <a:pPr algn="ctr"/>
            <a:r>
              <a:rPr lang="pt-BR" sz="1050"/>
              <a:t>milhão de km² de alertas diários</a:t>
            </a:r>
          </a:p>
        </p:txBody>
      </p:sp>
    </p:spTree>
    <p:extLst>
      <p:ext uri="{BB962C8B-B14F-4D97-AF65-F5344CB8AC3E}">
        <p14:creationId xmlns:p14="http://schemas.microsoft.com/office/powerpoint/2010/main" val="304544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diariamente ?</a:t>
            </a:r>
          </a:p>
        </p:txBody>
      </p:sp>
      <p:pic>
        <p:nvPicPr>
          <p:cNvPr id="3" name="Imagem 2" descr="Uma imagem contendo relógio&#10;&#10;Descrição gerada automaticamente">
            <a:extLst>
              <a:ext uri="{FF2B5EF4-FFF2-40B4-BE49-F238E27FC236}">
                <a16:creationId xmlns="" xmlns:a16="http://schemas.microsoft.com/office/drawing/2014/main" id="{6B12B8ED-F827-4324-9B7E-D0AC1438C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3" y="1622123"/>
            <a:ext cx="6099770" cy="3442641"/>
          </a:xfrm>
          <a:prstGeom prst="rect">
            <a:avLst/>
          </a:prstGeom>
        </p:spPr>
      </p:pic>
      <p:graphicFrame>
        <p:nvGraphicFramePr>
          <p:cNvPr id="4" name="Tabela 2">
            <a:extLst>
              <a:ext uri="{FF2B5EF4-FFF2-40B4-BE49-F238E27FC236}">
                <a16:creationId xmlns="" xmlns:a16="http://schemas.microsoft.com/office/drawing/2014/main" id="{CEFFE13C-71EC-443C-BE4D-094B351605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mudanças: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Abertura de vias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B591820-9330-42B9-A4A1-8CFC413B83BF}"/>
              </a:ext>
            </a:extLst>
          </p:cNvPr>
          <p:cNvSpPr txBox="1"/>
          <p:nvPr/>
        </p:nvSpPr>
        <p:spPr>
          <a:xfrm>
            <a:off x="1352592" y="1641727"/>
            <a:ext cx="1080000" cy="969496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1,1</a:t>
            </a:r>
          </a:p>
          <a:p>
            <a:pPr algn="ctr"/>
            <a:r>
              <a:rPr lang="pt-BR" sz="1050"/>
              <a:t>milhão de km² de alertas diários</a:t>
            </a:r>
          </a:p>
        </p:txBody>
      </p:sp>
    </p:spTree>
    <p:extLst>
      <p:ext uri="{BB962C8B-B14F-4D97-AF65-F5344CB8AC3E}">
        <p14:creationId xmlns:p14="http://schemas.microsoft.com/office/powerpoint/2010/main" val="777140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diariamente?</a:t>
            </a:r>
          </a:p>
        </p:txBody>
      </p:sp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="" xmlns:a16="http://schemas.microsoft.com/office/drawing/2014/main" id="{92C0DAB4-F43B-4BEC-9D44-33CF7B999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92" y="1629252"/>
            <a:ext cx="6099770" cy="3448329"/>
          </a:xfrm>
          <a:prstGeom prst="rect">
            <a:avLst/>
          </a:prstGeom>
        </p:spPr>
      </p:pic>
      <p:graphicFrame>
        <p:nvGraphicFramePr>
          <p:cNvPr id="4" name="Tabela 2">
            <a:extLst>
              <a:ext uri="{FF2B5EF4-FFF2-40B4-BE49-F238E27FC236}">
                <a16:creationId xmlns="" xmlns:a16="http://schemas.microsoft.com/office/drawing/2014/main" id="{0F68B7D7-918B-46AA-8B1D-162A72BA6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mudanças: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Mineração irregular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6BF09A15-86FF-4DE2-94D4-3E23BDF22B72}"/>
              </a:ext>
            </a:extLst>
          </p:cNvPr>
          <p:cNvSpPr txBox="1"/>
          <p:nvPr/>
        </p:nvSpPr>
        <p:spPr>
          <a:xfrm>
            <a:off x="7531451" y="1629253"/>
            <a:ext cx="1080000" cy="969496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1,1</a:t>
            </a:r>
          </a:p>
          <a:p>
            <a:pPr algn="ctr"/>
            <a:r>
              <a:rPr lang="pt-BR" sz="1050"/>
              <a:t>milhão de km² de alertas diários</a:t>
            </a:r>
          </a:p>
        </p:txBody>
      </p:sp>
    </p:spTree>
    <p:extLst>
      <p:ext uri="{BB962C8B-B14F-4D97-AF65-F5344CB8AC3E}">
        <p14:creationId xmlns:p14="http://schemas.microsoft.com/office/powerpoint/2010/main" val="4148708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diariamente?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1FBBF8E-C182-4B04-AA87-C61ABEC50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92" y="1622123"/>
            <a:ext cx="6099770" cy="3446150"/>
          </a:xfrm>
          <a:prstGeom prst="rect">
            <a:avLst/>
          </a:prstGeom>
        </p:spPr>
      </p:pic>
      <p:pic>
        <p:nvPicPr>
          <p:cNvPr id="4" name="Imagem 3" descr="Mapa colorido com texto preto sobre fundo branco&#10;&#10;Descrição gerada automaticamente">
            <a:extLst>
              <a:ext uri="{FF2B5EF4-FFF2-40B4-BE49-F238E27FC236}">
                <a16:creationId xmlns="" xmlns:a16="http://schemas.microsoft.com/office/drawing/2014/main" id="{7B0852F0-44C1-4DBE-B3D5-70F67A882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74" y="1676285"/>
            <a:ext cx="1208994" cy="872894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25400"/>
          </a:effectLst>
        </p:spPr>
      </p:pic>
      <p:graphicFrame>
        <p:nvGraphicFramePr>
          <p:cNvPr id="5" name="Tabela 2">
            <a:extLst>
              <a:ext uri="{FF2B5EF4-FFF2-40B4-BE49-F238E27FC236}">
                <a16:creationId xmlns="" xmlns:a16="http://schemas.microsoft.com/office/drawing/2014/main" id="{2B55D39F-D72D-41D9-9DFE-A74C1987F1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embarcações (experimental)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BEDC7532-429E-4C7A-8058-E0E09268BF93}"/>
              </a:ext>
            </a:extLst>
          </p:cNvPr>
          <p:cNvSpPr txBox="1"/>
          <p:nvPr/>
        </p:nvSpPr>
        <p:spPr>
          <a:xfrm>
            <a:off x="7520624" y="1622123"/>
            <a:ext cx="1015200" cy="1004121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50</a:t>
            </a:r>
          </a:p>
          <a:p>
            <a:pPr algn="ctr"/>
            <a:r>
              <a:rPr lang="pt-BR" sz="1125"/>
              <a:t>mil km² de alertas diários</a:t>
            </a:r>
          </a:p>
        </p:txBody>
      </p:sp>
    </p:spTree>
    <p:extLst>
      <p:ext uri="{BB962C8B-B14F-4D97-AF65-F5344CB8AC3E}">
        <p14:creationId xmlns:p14="http://schemas.microsoft.com/office/powerpoint/2010/main" val="1727228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</a:t>
            </a:r>
            <a:r>
              <a:rPr lang="pt-BR" sz="1950" b="1" spc="-38">
                <a:solidFill>
                  <a:srgbClr val="C00000"/>
                </a:solidFill>
                <a:latin typeface="+mj-lt"/>
                <a:ea typeface="+mj-ea"/>
                <a:cs typeface="+mj-cs"/>
              </a:rPr>
              <a:t>quinzenalmente</a:t>
            </a: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CustomShape 3">
            <a:extLst>
              <a:ext uri="{FF2B5EF4-FFF2-40B4-BE49-F238E27FC236}">
                <a16:creationId xmlns="" xmlns:a16="http://schemas.microsoft.com/office/drawing/2014/main" id="{6BBCBD21-3D45-4243-99A8-B86FCECC68C0}"/>
              </a:ext>
            </a:extLst>
          </p:cNvPr>
          <p:cNvSpPr/>
          <p:nvPr/>
        </p:nvSpPr>
        <p:spPr>
          <a:xfrm>
            <a:off x="1352592" y="1889241"/>
            <a:ext cx="2569234" cy="899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900" spc="-1" dirty="0">
                <a:solidFill>
                  <a:schemeClr val="bg1"/>
                </a:solidFill>
                <a:latin typeface="Arial"/>
                <a:ea typeface="DejaVu Sans"/>
              </a:rPr>
              <a:t>Potencial de alerta diário após a cultura atingir biomassa suficiente para diferenciação (de 2 a 2,5 meses)</a:t>
            </a:r>
          </a:p>
          <a:p>
            <a:pPr marL="174150" indent="-173070" algn="just">
              <a:lnSpc>
                <a:spcPct val="150000"/>
              </a:lnSpc>
              <a:buFont typeface="Arial"/>
              <a:buChar char="•"/>
            </a:pPr>
            <a:r>
              <a:rPr lang="pt-BR" sz="900" spc="-1" dirty="0">
                <a:solidFill>
                  <a:schemeClr val="bg1"/>
                </a:solidFill>
                <a:latin typeface="Arial"/>
                <a:ea typeface="DejaVu Sans"/>
              </a:rPr>
              <a:t>Técnica: NDVI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06C43C6-653A-484D-B406-65CEAB61525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921826" y="1622123"/>
            <a:ext cx="3530536" cy="3521511"/>
          </a:xfrm>
          <a:prstGeom prst="rect">
            <a:avLst/>
          </a:prstGeom>
          <a:ln>
            <a:noFill/>
          </a:ln>
        </p:spPr>
      </p:pic>
      <p:sp>
        <p:nvSpPr>
          <p:cNvPr id="5" name="CustomShape 5">
            <a:extLst>
              <a:ext uri="{FF2B5EF4-FFF2-40B4-BE49-F238E27FC236}">
                <a16:creationId xmlns="" xmlns:a16="http://schemas.microsoft.com/office/drawing/2014/main" id="{966146F4-5B87-4C14-963C-A5192D363299}"/>
              </a:ext>
            </a:extLst>
          </p:cNvPr>
          <p:cNvSpPr/>
          <p:nvPr/>
        </p:nvSpPr>
        <p:spPr>
          <a:xfrm>
            <a:off x="4047255" y="4779299"/>
            <a:ext cx="1630606" cy="275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1350" spc="-1">
                <a:solidFill>
                  <a:srgbClr val="004984"/>
                </a:solidFill>
                <a:latin typeface="Arial"/>
                <a:ea typeface="DejaVu Sans"/>
              </a:rPr>
              <a:t>Áreas suspeitas</a:t>
            </a:r>
            <a:endParaRPr lang="pt-BR" sz="1350" spc="-1">
              <a:solidFill>
                <a:srgbClr val="004984"/>
              </a:solidFill>
              <a:latin typeface="Arial"/>
            </a:endParaRPr>
          </a:p>
        </p:txBody>
      </p:sp>
      <p:graphicFrame>
        <p:nvGraphicFramePr>
          <p:cNvPr id="6" name="Tabela 2">
            <a:extLst>
              <a:ext uri="{FF2B5EF4-FFF2-40B4-BE49-F238E27FC236}">
                <a16:creationId xmlns="" xmlns:a16="http://schemas.microsoft.com/office/drawing/2014/main" id="{C0C6B0DB-725E-467C-A858-FAA5252841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Alertas de detecção de mudanças: </a:t>
                      </a:r>
                      <a:r>
                        <a:rPr lang="pt-BR" sz="1400" b="1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Plantações de culturas ilícitas</a:t>
                      </a:r>
                      <a:endParaRPr lang="pt-BR" sz="11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7" name="Estrela: 8 Pontas 6">
            <a:extLst>
              <a:ext uri="{FF2B5EF4-FFF2-40B4-BE49-F238E27FC236}">
                <a16:creationId xmlns="" xmlns:a16="http://schemas.microsoft.com/office/drawing/2014/main" id="{93E20106-47EE-4A35-82C2-C697D217FC26}"/>
              </a:ext>
            </a:extLst>
          </p:cNvPr>
          <p:cNvSpPr/>
          <p:nvPr/>
        </p:nvSpPr>
        <p:spPr>
          <a:xfrm>
            <a:off x="1352592" y="3029803"/>
            <a:ext cx="2457409" cy="1913341"/>
          </a:xfrm>
          <a:prstGeom prst="star8">
            <a:avLst/>
          </a:prstGeom>
          <a:solidFill>
            <a:srgbClr val="004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Metodologia desenvolvida em conjunto pela PF e contratada (em homologação com validação em campo).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9CA3EC4-FF21-4160-A710-4F23E8CBCD1D}"/>
              </a:ext>
            </a:extLst>
          </p:cNvPr>
          <p:cNvSpPr txBox="1"/>
          <p:nvPr/>
        </p:nvSpPr>
        <p:spPr>
          <a:xfrm>
            <a:off x="6368828" y="1650603"/>
            <a:ext cx="1015200" cy="830997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20</a:t>
            </a:r>
          </a:p>
          <a:p>
            <a:pPr algn="ctr"/>
            <a:r>
              <a:rPr lang="pt-BR" sz="1125"/>
              <a:t>mil km²</a:t>
            </a:r>
          </a:p>
          <a:p>
            <a:pPr algn="ctr"/>
            <a:r>
              <a:rPr lang="pt-BR" sz="1125"/>
              <a:t> de alertas</a:t>
            </a:r>
          </a:p>
        </p:txBody>
      </p:sp>
    </p:spTree>
    <p:extLst>
      <p:ext uri="{BB962C8B-B14F-4D97-AF65-F5344CB8AC3E}">
        <p14:creationId xmlns:p14="http://schemas.microsoft.com/office/powerpoint/2010/main" val="78600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62484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</a:t>
            </a:r>
            <a:r>
              <a:rPr lang="pt-BR" sz="1950" b="1" spc="-38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mensalmente</a:t>
            </a: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E24B63E-7165-4AB7-9D70-7629464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3" y="1622123"/>
            <a:ext cx="3386619" cy="317495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D34470DA-7C4E-4FFD-917D-D253D41AFF12}"/>
              </a:ext>
            </a:extLst>
          </p:cNvPr>
          <p:cNvSpPr txBox="1"/>
          <p:nvPr/>
        </p:nvSpPr>
        <p:spPr>
          <a:xfrm>
            <a:off x="1369365" y="224492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4,8m de resolução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11536E10-80F7-48BC-AAF3-EFE2E89633F5}"/>
              </a:ext>
            </a:extLst>
          </p:cNvPr>
          <p:cNvSpPr txBox="1"/>
          <p:nvPr/>
        </p:nvSpPr>
        <p:spPr>
          <a:xfrm>
            <a:off x="1369365" y="257193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Mosaicos mensais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E488AC2A-E8A2-4291-95AE-D0D4056856A3}"/>
              </a:ext>
            </a:extLst>
          </p:cNvPr>
          <p:cNvSpPr txBox="1"/>
          <p:nvPr/>
        </p:nvSpPr>
        <p:spPr>
          <a:xfrm>
            <a:off x="1266772" y="2956093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Visualização </a:t>
            </a:r>
            <a:r>
              <a:rPr lang="pt-BR" sz="1800" i="1" dirty="0" err="1">
                <a:solidFill>
                  <a:schemeClr val="bg1"/>
                </a:solidFill>
              </a:rPr>
              <a:t>all</a:t>
            </a:r>
            <a:r>
              <a:rPr lang="pt-BR" sz="1800" i="1" dirty="0">
                <a:solidFill>
                  <a:schemeClr val="bg1"/>
                </a:solidFill>
              </a:rPr>
              <a:t>-time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18B34C11-2064-4153-8EAC-B67B2A73F1FA}"/>
              </a:ext>
            </a:extLst>
          </p:cNvPr>
          <p:cNvSpPr txBox="1"/>
          <p:nvPr/>
        </p:nvSpPr>
        <p:spPr>
          <a:xfrm>
            <a:off x="978232" y="3592815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“Retrato Mensal do Brasil”</a:t>
            </a:r>
            <a:endParaRPr lang="pt-BR" sz="1800" i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2">
            <a:extLst>
              <a:ext uri="{FF2B5EF4-FFF2-40B4-BE49-F238E27FC236}">
                <a16:creationId xmlns="" xmlns:a16="http://schemas.microsoft.com/office/drawing/2014/main" id="{4BF7D417-F2F4-4B6E-BE09-38785AEBC8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Visualização e download de mosaicos de todo território nacional</a:t>
                      </a:r>
                      <a:endParaRPr lang="pt-BR" sz="11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24A46321-17CD-45C6-B65C-4BE70346D928}"/>
              </a:ext>
            </a:extLst>
          </p:cNvPr>
          <p:cNvSpPr txBox="1"/>
          <p:nvPr/>
        </p:nvSpPr>
        <p:spPr>
          <a:xfrm>
            <a:off x="6485382" y="1714530"/>
            <a:ext cx="924432" cy="854080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8,6</a:t>
            </a:r>
          </a:p>
          <a:p>
            <a:pPr algn="ctr"/>
            <a:r>
              <a:rPr lang="pt-BR" sz="1200"/>
              <a:t>milhões</a:t>
            </a:r>
          </a:p>
          <a:p>
            <a:pPr algn="ctr"/>
            <a:r>
              <a:rPr lang="pt-BR" sz="1200"/>
              <a:t> de km²</a:t>
            </a:r>
          </a:p>
        </p:txBody>
      </p:sp>
    </p:spTree>
    <p:extLst>
      <p:ext uri="{BB962C8B-B14F-4D97-AF65-F5344CB8AC3E}">
        <p14:creationId xmlns:p14="http://schemas.microsoft.com/office/powerpoint/2010/main" val="1479015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33909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</a:t>
            </a:r>
            <a:r>
              <a:rPr lang="pt-BR" sz="1950" b="1" spc="-38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mensalmente</a:t>
            </a: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0" name="Imagem 9" descr="Uma imagem contendo texto, mapa&#10;&#10;Descrição gerada automaticamente">
            <a:extLst>
              <a:ext uri="{FF2B5EF4-FFF2-40B4-BE49-F238E27FC236}">
                <a16:creationId xmlns="" xmlns:a16="http://schemas.microsoft.com/office/drawing/2014/main" id="{AAB93FCB-6DF7-4340-B6F5-BCE66C704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48" y="1641034"/>
            <a:ext cx="5444713" cy="350246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CDB080F7-7B64-4762-A356-662B81751DA0}"/>
              </a:ext>
            </a:extLst>
          </p:cNvPr>
          <p:cNvGrpSpPr/>
          <p:nvPr/>
        </p:nvGrpSpPr>
        <p:grpSpPr>
          <a:xfrm>
            <a:off x="2007647" y="1653314"/>
            <a:ext cx="980901" cy="976512"/>
            <a:chOff x="1163484" y="2171298"/>
            <a:chExt cx="1307868" cy="1302016"/>
          </a:xfrm>
        </p:grpSpPr>
        <p:pic>
          <p:nvPicPr>
            <p:cNvPr id="12" name="Imagem 11" descr="Mapa ao lado&#10;&#10;Descrição gerada automaticamente">
              <a:extLst>
                <a:ext uri="{FF2B5EF4-FFF2-40B4-BE49-F238E27FC236}">
                  <a16:creationId xmlns="" xmlns:a16="http://schemas.microsoft.com/office/drawing/2014/main" id="{E926B07A-E19D-4EB7-A607-B7F93F41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484" y="2171298"/>
              <a:ext cx="1307868" cy="1302016"/>
            </a:xfrm>
            <a:prstGeom prst="rect">
              <a:avLst/>
            </a:prstGeom>
            <a:effectLst>
              <a:softEdge rad="25400"/>
            </a:effectLst>
          </p:spPr>
        </p:pic>
        <p:sp>
          <p:nvSpPr>
            <p:cNvPr id="13" name="CaixaDeTexto 12">
              <a:extLst>
                <a:ext uri="{FF2B5EF4-FFF2-40B4-BE49-F238E27FC236}">
                  <a16:creationId xmlns="" xmlns:a16="http://schemas.microsoft.com/office/drawing/2014/main" id="{843F56AA-135A-4843-9FA2-43789FA7CC24}"/>
                </a:ext>
              </a:extLst>
            </p:cNvPr>
            <p:cNvSpPr txBox="1"/>
            <p:nvPr/>
          </p:nvSpPr>
          <p:spPr>
            <a:xfrm>
              <a:off x="1596815" y="2487169"/>
              <a:ext cx="70788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50" b="1">
                  <a:solidFill>
                    <a:schemeClr val="bg1"/>
                  </a:solidFill>
                </a:rPr>
                <a:t>100%</a:t>
              </a:r>
            </a:p>
          </p:txBody>
        </p:sp>
      </p:grpSp>
      <p:graphicFrame>
        <p:nvGraphicFramePr>
          <p:cNvPr id="14" name="Tabela 2">
            <a:extLst>
              <a:ext uri="{FF2B5EF4-FFF2-40B4-BE49-F238E27FC236}">
                <a16:creationId xmlns="" xmlns:a16="http://schemas.microsoft.com/office/drawing/2014/main" id="{5FA377BB-918A-4994-AE50-DF8B8DF0A6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Detecção de indícios de estradas (experimental)</a:t>
                      </a: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57EF2D94-4873-422F-97E5-A794B3D0A2E8}"/>
              </a:ext>
            </a:extLst>
          </p:cNvPr>
          <p:cNvSpPr txBox="1"/>
          <p:nvPr/>
        </p:nvSpPr>
        <p:spPr>
          <a:xfrm>
            <a:off x="6485382" y="1714530"/>
            <a:ext cx="924432" cy="854080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/>
              <a:t>4,6</a:t>
            </a:r>
          </a:p>
          <a:p>
            <a:pPr algn="ctr"/>
            <a:r>
              <a:rPr lang="pt-BR" sz="1200"/>
              <a:t>milhões</a:t>
            </a:r>
          </a:p>
          <a:p>
            <a:pPr algn="ctr"/>
            <a:r>
              <a:rPr lang="pt-BR" sz="1200"/>
              <a:t> de km²</a:t>
            </a:r>
          </a:p>
        </p:txBody>
      </p:sp>
    </p:spTree>
    <p:extLst>
      <p:ext uri="{BB962C8B-B14F-4D97-AF65-F5344CB8AC3E}">
        <p14:creationId xmlns:p14="http://schemas.microsoft.com/office/powerpoint/2010/main" val="1031721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667B6CB-D1A9-4347-A065-CE7AB989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2" y="64294"/>
            <a:ext cx="1309442" cy="1307306"/>
          </a:xfrm>
          <a:prstGeom prst="ellipse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2F4AAE9E-CCAE-48B0-82DD-4ECF44E63349}"/>
              </a:ext>
            </a:extLst>
          </p:cNvPr>
          <p:cNvGrpSpPr/>
          <p:nvPr/>
        </p:nvGrpSpPr>
        <p:grpSpPr>
          <a:xfrm>
            <a:off x="704233" y="2242043"/>
            <a:ext cx="2820645" cy="801394"/>
            <a:chOff x="557977" y="2694117"/>
            <a:chExt cx="3760859" cy="1068525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2FBC9A84-A130-4DE0-9FBA-62BBE689F69C}"/>
                </a:ext>
              </a:extLst>
            </p:cNvPr>
            <p:cNvSpPr/>
            <p:nvPr/>
          </p:nvSpPr>
          <p:spPr>
            <a:xfrm>
              <a:off x="557977" y="2694117"/>
              <a:ext cx="3760859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E7E6E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Pessoas cadastradas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1102259C-8FF9-44EC-8EEA-76111202979D}"/>
                </a:ext>
              </a:extLst>
            </p:cNvPr>
            <p:cNvSpPr/>
            <p:nvPr/>
          </p:nvSpPr>
          <p:spPr>
            <a:xfrm>
              <a:off x="1646862" y="3177866"/>
              <a:ext cx="1583084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112.327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1B44EB64-7EAB-47DA-B1FC-E156F7EED7BE}"/>
              </a:ext>
            </a:extLst>
          </p:cNvPr>
          <p:cNvGrpSpPr/>
          <p:nvPr/>
        </p:nvGrpSpPr>
        <p:grpSpPr>
          <a:xfrm>
            <a:off x="1455912" y="3347605"/>
            <a:ext cx="1317285" cy="801394"/>
            <a:chOff x="1560216" y="4168200"/>
            <a:chExt cx="1756379" cy="1068525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xmlns="" id="{379D6907-CEAF-475D-B0A2-508C5F92A1A7}"/>
                </a:ext>
              </a:extLst>
            </p:cNvPr>
            <p:cNvSpPr/>
            <p:nvPr/>
          </p:nvSpPr>
          <p:spPr>
            <a:xfrm>
              <a:off x="1560216" y="4168200"/>
              <a:ext cx="1756379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E7E6E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Vestígios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xmlns="" id="{4738C80B-739B-4BE9-8A48-A655F0AC871B}"/>
                </a:ext>
              </a:extLst>
            </p:cNvPr>
            <p:cNvSpPr/>
            <p:nvPr/>
          </p:nvSpPr>
          <p:spPr>
            <a:xfrm>
              <a:off x="1753772" y="4651949"/>
              <a:ext cx="1369263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23.210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7C340435-C4F6-46FF-A8FA-41E7B9935899}"/>
              </a:ext>
            </a:extLst>
          </p:cNvPr>
          <p:cNvGrpSpPr/>
          <p:nvPr/>
        </p:nvGrpSpPr>
        <p:grpSpPr>
          <a:xfrm>
            <a:off x="4389766" y="1593281"/>
            <a:ext cx="4509311" cy="755718"/>
            <a:chOff x="6029957" y="1520250"/>
            <a:chExt cx="6012414" cy="1007625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6EB84C0A-628D-4BC1-B5F5-8DB1D1E4B1B2}"/>
                </a:ext>
              </a:extLst>
            </p:cNvPr>
            <p:cNvSpPr/>
            <p:nvPr/>
          </p:nvSpPr>
          <p:spPr>
            <a:xfrm>
              <a:off x="6029957" y="1520250"/>
              <a:ext cx="6012414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E7E6E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Restos Mortais Não Identificados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56624BFE-A29A-4FF1-921C-89424E5BBB82}"/>
                </a:ext>
              </a:extLst>
            </p:cNvPr>
            <p:cNvSpPr/>
            <p:nvPr/>
          </p:nvSpPr>
          <p:spPr>
            <a:xfrm>
              <a:off x="8532046" y="1943099"/>
              <a:ext cx="1155445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5.832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BA48BECF-80D7-44B7-B9E5-04B081CA76BD}"/>
              </a:ext>
            </a:extLst>
          </p:cNvPr>
          <p:cNvGrpSpPr/>
          <p:nvPr/>
        </p:nvGrpSpPr>
        <p:grpSpPr>
          <a:xfrm>
            <a:off x="4139858" y="2666136"/>
            <a:ext cx="5009128" cy="755718"/>
            <a:chOff x="5519810" y="3554850"/>
            <a:chExt cx="6678836" cy="1007625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E958659D-CF2F-4493-A78B-2E02FDBC2994}"/>
                </a:ext>
              </a:extLst>
            </p:cNvPr>
            <p:cNvSpPr/>
            <p:nvPr/>
          </p:nvSpPr>
          <p:spPr>
            <a:xfrm>
              <a:off x="5519810" y="3554850"/>
              <a:ext cx="6678836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E7E6E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Referência de Pessoas desaparecidas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xmlns="" id="{970776BE-8CEE-4A16-944C-6A9226C9995E}"/>
                </a:ext>
              </a:extLst>
            </p:cNvPr>
            <p:cNvSpPr/>
            <p:nvPr/>
          </p:nvSpPr>
          <p:spPr>
            <a:xfrm>
              <a:off x="8458443" y="3977699"/>
              <a:ext cx="1155445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pt-BR" sz="2400" b="1" kern="1200" spc="38" dirty="0">
                  <a:ln w="0"/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ea typeface="+mn-ea"/>
                  <a:cs typeface="+mn-cs"/>
                </a:rPr>
                <a:t>6.610</a:t>
              </a:r>
            </a:p>
          </p:txBody>
        </p: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45ADEB79-4CAE-46E5-AAD4-50612A910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084" y="620325"/>
            <a:ext cx="828675" cy="814388"/>
          </a:xfrm>
          <a:prstGeom prst="ellipse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9130A77E-4602-41B3-812B-5255C3AB3B28}"/>
              </a:ext>
            </a:extLst>
          </p:cNvPr>
          <p:cNvSpPr txBox="1"/>
          <p:nvPr/>
        </p:nvSpPr>
        <p:spPr>
          <a:xfrm>
            <a:off x="4327899" y="4801246"/>
            <a:ext cx="474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900" b="1" kern="1200" dirty="0">
                <a:solidFill>
                  <a:srgbClr val="4472C4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Fonte: https://www.gov.br/mj/pt-br/assuntos/sua-seguranca/seguranca-publica/ribpg</a:t>
            </a:r>
            <a:endParaRPr lang="pt-BR" sz="900" b="1" kern="1200" dirty="0">
              <a:solidFill>
                <a:srgbClr val="4472C4">
                  <a:lumMod val="60000"/>
                  <a:lumOff val="4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stomShape 4">
            <a:extLst>
              <a:ext uri="{FF2B5EF4-FFF2-40B4-BE49-F238E27FC236}">
                <a16:creationId xmlns="" xmlns:a16="http://schemas.microsoft.com/office/drawing/2014/main" id="{D2A94960-DC88-4B44-9FA9-F15DD7B13F15}"/>
              </a:ext>
            </a:extLst>
          </p:cNvPr>
          <p:cNvSpPr/>
          <p:nvPr/>
        </p:nvSpPr>
        <p:spPr>
          <a:xfrm>
            <a:off x="499371" y="933909"/>
            <a:ext cx="6309362" cy="3208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que é disponibilizado </a:t>
            </a:r>
            <a:r>
              <a:rPr lang="pt-BR" sz="1950" b="1" spc="-38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mensalmente</a:t>
            </a: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991BC92-52CF-4EBB-8EEB-808792C6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4" b="19531"/>
          <a:stretch/>
        </p:blipFill>
        <p:spPr>
          <a:xfrm>
            <a:off x="1352592" y="1476796"/>
            <a:ext cx="6099770" cy="3523692"/>
          </a:xfrm>
          <a:prstGeom prst="rect">
            <a:avLst/>
          </a:prstGeom>
        </p:spPr>
      </p:pic>
      <p:pic>
        <p:nvPicPr>
          <p:cNvPr id="16" name="Imagem 15" descr="Mapa ao lado&#10;&#10;Descrição gerada automaticamente">
            <a:extLst>
              <a:ext uri="{FF2B5EF4-FFF2-40B4-BE49-F238E27FC236}">
                <a16:creationId xmlns="" xmlns:a16="http://schemas.microsoft.com/office/drawing/2014/main" id="{A6E8F74D-397F-4C4F-A829-AB555D21F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14" y="1642412"/>
            <a:ext cx="980901" cy="976512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18525C13-CCC8-4328-9236-9475454B629A}"/>
              </a:ext>
            </a:extLst>
          </p:cNvPr>
          <p:cNvSpPr txBox="1"/>
          <p:nvPr/>
        </p:nvSpPr>
        <p:spPr>
          <a:xfrm>
            <a:off x="2340612" y="1879315"/>
            <a:ext cx="5309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>
                <a:solidFill>
                  <a:schemeClr val="bg1"/>
                </a:solidFill>
              </a:rPr>
              <a:t>100%</a:t>
            </a:r>
          </a:p>
        </p:txBody>
      </p:sp>
      <p:graphicFrame>
        <p:nvGraphicFramePr>
          <p:cNvPr id="18" name="Tabela 2">
            <a:extLst>
              <a:ext uri="{FF2B5EF4-FFF2-40B4-BE49-F238E27FC236}">
                <a16:creationId xmlns="" xmlns:a16="http://schemas.microsoft.com/office/drawing/2014/main" id="{747370A6-5738-4CE2-ACBA-4ABEB71D5B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2592" y="1331468"/>
          <a:ext cx="6099770" cy="29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9770">
                  <a:extLst>
                    <a:ext uri="{9D8B030D-6E8A-4147-A177-3AD203B41FA5}">
                      <a16:colId xmlns="" xmlns:a16="http://schemas.microsoft.com/office/drawing/2014/main" val="1727384475"/>
                    </a:ext>
                  </a:extLst>
                </a:gridCol>
              </a:tblGrid>
              <a:tr h="2906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>
                          <a:solidFill>
                            <a:schemeClr val="bg1"/>
                          </a:solidFill>
                          <a:latin typeface="Microsoft Sans Serif"/>
                          <a:ea typeface="DejaVu Sans"/>
                        </a:rPr>
                        <a:t>Detecção de indícios de construções (experimental)</a:t>
                      </a:r>
                    </a:p>
                  </a:txBody>
                  <a:tcPr marL="68580" marR="68580" marT="34290" marB="34290">
                    <a:solidFill>
                      <a:srgbClr val="0049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5147278"/>
                  </a:ext>
                </a:extLst>
              </a:tr>
            </a:tbl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101D85F5-0549-44B3-8260-C6ECE848EA03}"/>
              </a:ext>
            </a:extLst>
          </p:cNvPr>
          <p:cNvSpPr txBox="1"/>
          <p:nvPr/>
        </p:nvSpPr>
        <p:spPr>
          <a:xfrm>
            <a:off x="6485382" y="1714530"/>
            <a:ext cx="924432" cy="854080"/>
          </a:xfrm>
          <a:prstGeom prst="rect">
            <a:avLst/>
          </a:prstGeom>
          <a:solidFill>
            <a:srgbClr val="0070C0"/>
          </a:solidFill>
          <a:ln w="28575">
            <a:solidFill>
              <a:srgbClr val="199CFF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sz="2550" b="1">
                <a:solidFill>
                  <a:schemeClr val="bg1"/>
                </a:solidFill>
              </a:rPr>
              <a:t>8,6</a:t>
            </a:r>
          </a:p>
          <a:p>
            <a:pPr algn="ctr"/>
            <a:r>
              <a:rPr lang="pt-BR" sz="1200">
                <a:solidFill>
                  <a:schemeClr val="bg1"/>
                </a:solidFill>
              </a:rPr>
              <a:t>milhões</a:t>
            </a:r>
          </a:p>
          <a:p>
            <a:pPr algn="ctr"/>
            <a:r>
              <a:rPr lang="pt-BR" sz="1200">
                <a:solidFill>
                  <a:schemeClr val="bg1"/>
                </a:solidFill>
              </a:rPr>
              <a:t> de km²</a:t>
            </a:r>
          </a:p>
        </p:txBody>
      </p:sp>
    </p:spTree>
    <p:extLst>
      <p:ext uri="{BB962C8B-B14F-4D97-AF65-F5344CB8AC3E}">
        <p14:creationId xmlns:p14="http://schemas.microsoft.com/office/powerpoint/2010/main" val="4028582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="" xmlns:a16="http://schemas.microsoft.com/office/drawing/2014/main" id="{287A4038-46C7-478D-ACB8-EF0811D54E76}"/>
              </a:ext>
            </a:extLst>
          </p:cNvPr>
          <p:cNvSpPr/>
          <p:nvPr/>
        </p:nvSpPr>
        <p:spPr>
          <a:xfrm>
            <a:off x="1143000" y="812255"/>
            <a:ext cx="6322050" cy="36532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85784">
              <a:lnSpc>
                <a:spcPct val="90000"/>
              </a:lnSpc>
              <a:spcBef>
                <a:spcPct val="0"/>
              </a:spcBef>
            </a:pPr>
            <a:r>
              <a:rPr lang="pt-BR" sz="1950" b="1" spc="-38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Relatório Analítico automatizado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="" xmlns:a16="http://schemas.microsoft.com/office/drawing/2014/main" id="{40509E6C-BC4B-4781-8E7E-CF9FB4436576}"/>
              </a:ext>
            </a:extLst>
          </p:cNvPr>
          <p:cNvSpPr/>
          <p:nvPr/>
        </p:nvSpPr>
        <p:spPr>
          <a:xfrm>
            <a:off x="5552694" y="1128876"/>
            <a:ext cx="1693399" cy="907206"/>
          </a:xfrm>
          <a:prstGeom prst="roundRect">
            <a:avLst/>
          </a:prstGeom>
          <a:solidFill>
            <a:srgbClr val="004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Permite relatórios com bases de informações integradas !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B847D4F-7C1F-483F-8FF2-65F24FA26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363" y="1109691"/>
            <a:ext cx="4266842" cy="29691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1B07613-28D8-4DBF-8F43-D43D187FB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296" y="2073465"/>
            <a:ext cx="4361066" cy="30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3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667B6CB-D1A9-4347-A065-CE7AB989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2" y="64294"/>
            <a:ext cx="1309442" cy="1307306"/>
          </a:xfrm>
          <a:prstGeom prst="ellipse">
            <a:avLst/>
          </a:prstGeom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3406134E-468A-4D19-8A92-3029557C9FF3}"/>
              </a:ext>
            </a:extLst>
          </p:cNvPr>
          <p:cNvGraphicFramePr>
            <a:graphicFrameLocks/>
          </p:cNvGraphicFramePr>
          <p:nvPr/>
        </p:nvGraphicFramePr>
        <p:xfrm>
          <a:off x="1422913" y="835819"/>
          <a:ext cx="7513918" cy="405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625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07B53308-06C7-42DC-AFE0-2EB478AA53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2913" y="830580"/>
          <a:ext cx="7500107" cy="40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90E7571-59BF-4D3A-9A5A-EDEF67C47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2" y="64294"/>
            <a:ext cx="1309442" cy="1307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599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90E7571-59BF-4D3A-9A5A-EDEF67C47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2" y="64294"/>
            <a:ext cx="1309442" cy="1307306"/>
          </a:xfrm>
          <a:prstGeom prst="ellipse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238" y="0"/>
            <a:ext cx="5719762" cy="25343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534393"/>
            <a:ext cx="9032375" cy="26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3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4000">
              <a:srgbClr val="001030"/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ennifer Doleac (@jenniferdoleac) / Twitter">
            <a:extLst>
              <a:ext uri="{FF2B5EF4-FFF2-40B4-BE49-F238E27FC236}">
                <a16:creationId xmlns:a16="http://schemas.microsoft.com/office/drawing/2014/main" xmlns="" id="{307C1FBF-C2EE-49A1-A90D-C3C0BF8F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" y="976789"/>
            <a:ext cx="2230755" cy="22307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9D9C69A-0959-4842-8A98-A753792B53B4}"/>
              </a:ext>
            </a:extLst>
          </p:cNvPr>
          <p:cNvSpPr txBox="1"/>
          <p:nvPr/>
        </p:nvSpPr>
        <p:spPr>
          <a:xfrm>
            <a:off x="-71438" y="3343410"/>
            <a:ext cx="321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Jennifer </a:t>
            </a:r>
            <a:r>
              <a:rPr lang="pt-BR" sz="2400" b="1" kern="1200" spc="38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Doleac</a:t>
            </a:r>
            <a:endParaRPr lang="pt-BR" sz="2400" b="1" kern="1200" spc="38" dirty="0">
              <a:ln w="0"/>
              <a:solidFill>
                <a:prstClr val="white">
                  <a:lumMod val="95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0B68AB2-7072-4B38-AEB9-4F49B4428FAA}"/>
              </a:ext>
            </a:extLst>
          </p:cNvPr>
          <p:cNvSpPr txBox="1"/>
          <p:nvPr/>
        </p:nvSpPr>
        <p:spPr>
          <a:xfrm>
            <a:off x="3305652" y="663121"/>
            <a:ext cx="57526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Custo para evitar um crime grave:</a:t>
            </a:r>
          </a:p>
          <a:p>
            <a:pPr>
              <a:buClrTx/>
              <a:buFontTx/>
              <a:buNone/>
            </a:pPr>
            <a:endParaRPr lang="pt-BR" sz="2400" b="1" kern="1200" spc="38" dirty="0">
              <a:ln w="0"/>
              <a:solidFill>
                <a:prstClr val="white">
                  <a:lumMod val="95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Aumentando a pena do crime</a:t>
            </a:r>
          </a:p>
          <a:p>
            <a:pPr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		</a:t>
            </a:r>
            <a:r>
              <a:rPr lang="pt-BR" sz="2400" b="1" kern="1200" spc="38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US$ 7.600,00</a:t>
            </a:r>
          </a:p>
          <a:p>
            <a:pPr>
              <a:buClrTx/>
              <a:buFontTx/>
              <a:buNone/>
            </a:pPr>
            <a:endParaRPr lang="pt-BR" sz="2400" b="1" kern="1200" spc="38" dirty="0">
              <a:ln w="0"/>
              <a:solidFill>
                <a:prstClr val="white">
                  <a:lumMod val="95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Contratando mais policiais</a:t>
            </a:r>
          </a:p>
          <a:p>
            <a:pPr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	</a:t>
            </a:r>
            <a:r>
              <a:rPr lang="pt-BR" sz="2400" b="1" kern="1200" spc="38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de US$ 26.300,00 a US$ 62.500,00</a:t>
            </a:r>
          </a:p>
          <a:p>
            <a:pPr>
              <a:buClrTx/>
              <a:buFontTx/>
              <a:buNone/>
            </a:pPr>
            <a:endParaRPr lang="pt-BR" sz="2400" b="1" kern="1200" spc="38" dirty="0">
              <a:ln w="0"/>
              <a:solidFill>
                <a:prstClr val="white">
                  <a:lumMod val="95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Banco de dados de DNA</a:t>
            </a:r>
          </a:p>
          <a:p>
            <a:pPr>
              <a:buClrTx/>
              <a:buFontTx/>
              <a:buNone/>
            </a:pPr>
            <a:r>
              <a:rPr lang="pt-BR" sz="2400" b="1" kern="1200" spc="38" dirty="0">
                <a:ln w="0"/>
                <a:solidFill>
                  <a:prstClr val="white">
                    <a:lumMod val="9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		</a:t>
            </a:r>
            <a:r>
              <a:rPr lang="pt-BR" sz="2400" b="1" kern="1200" spc="38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ea typeface="+mn-ea"/>
                <a:cs typeface="+mn-cs"/>
              </a:rPr>
              <a:t>US$ 555,00</a:t>
            </a:r>
          </a:p>
          <a:p>
            <a:pPr>
              <a:buClrTx/>
              <a:buFontTx/>
              <a:buNone/>
            </a:pPr>
            <a:endParaRPr lang="pt-BR" sz="2400" b="1" kern="1200" spc="38" dirty="0">
              <a:ln w="0"/>
              <a:solidFill>
                <a:prstClr val="white">
                  <a:lumMod val="95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7D911D6-C798-414A-B36C-DA3892FF84BE}"/>
              </a:ext>
            </a:extLst>
          </p:cNvPr>
          <p:cNvSpPr txBox="1"/>
          <p:nvPr/>
        </p:nvSpPr>
        <p:spPr>
          <a:xfrm>
            <a:off x="2464594" y="4795021"/>
            <a:ext cx="66067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900" b="1" kern="1200" dirty="0">
                <a:solidFill>
                  <a:srgbClr val="4472C4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Fonte: </a:t>
            </a:r>
            <a:r>
              <a:rPr lang="en-US" sz="900" b="1" kern="1200" dirty="0">
                <a:solidFill>
                  <a:srgbClr val="4472C4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The Effects of DNA Databases on Crime. 2017. American Economic Journal: Applied Economics, 9(1): 165-201</a:t>
            </a:r>
            <a:endParaRPr lang="pt-BR" sz="900" b="1" kern="1200" dirty="0">
              <a:solidFill>
                <a:srgbClr val="4472C4">
                  <a:lumMod val="60000"/>
                  <a:lumOff val="4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5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1443</Words>
  <Application>Microsoft Office PowerPoint</Application>
  <PresentationFormat>Apresentação na tela (16:9)</PresentationFormat>
  <Paragraphs>306</Paragraphs>
  <Slides>51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51</vt:i4>
      </vt:variant>
    </vt:vector>
  </HeadingPairs>
  <TitlesOfParts>
    <vt:vector size="69" baseType="lpstr">
      <vt:lpstr>Calibri Light</vt:lpstr>
      <vt:lpstr>Lucida Sans Unicode</vt:lpstr>
      <vt:lpstr>Source Sans Pro Web</vt:lpstr>
      <vt:lpstr>Calibri</vt:lpstr>
      <vt:lpstr>Raleway</vt:lpstr>
      <vt:lpstr>Times New Roman</vt:lpstr>
      <vt:lpstr>Arial</vt:lpstr>
      <vt:lpstr>Roboto Black</vt:lpstr>
      <vt:lpstr>Verdana</vt:lpstr>
      <vt:lpstr>Open Sans</vt:lpstr>
      <vt:lpstr>Gill Sans MT</vt:lpstr>
      <vt:lpstr>Lato</vt:lpstr>
      <vt:lpstr>Microsoft Sans Serif</vt:lpstr>
      <vt:lpstr>DejaVu Sans</vt:lpstr>
      <vt:lpstr>Wingdings</vt:lpstr>
      <vt:lpstr>Tema do Office</vt:lpstr>
      <vt:lpstr>1_Tema do Office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Cenário atual</vt:lpstr>
      <vt:lpstr>Apresentação do PowerPoint</vt:lpstr>
      <vt:lpstr>RESULTADOS OBTIDOS</vt:lpstr>
      <vt:lpstr>Sistemas de Reconhecimento Facial para Segurança Pública</vt:lpstr>
      <vt:lpstr>RecFac para Segurança Pública</vt:lpstr>
      <vt:lpstr>RecFac para Segurança Pública</vt:lpstr>
      <vt:lpstr>RecFac para Segurança Pública</vt:lpstr>
      <vt:lpstr>Potencialidades</vt:lpstr>
      <vt:lpstr>Potencialidades</vt:lpstr>
      <vt:lpstr>Potencialidades</vt:lpstr>
      <vt:lpstr>Potencialidades</vt:lpstr>
      <vt:lpstr>Potencialidades</vt:lpstr>
      <vt:lpstr>Riscos</vt:lpstr>
      <vt:lpstr>Riscos</vt:lpstr>
      <vt:lpstr>Riscos</vt:lpstr>
      <vt:lpstr>Recomendações</vt:lpstr>
      <vt:lpstr>Isótopos Estáveis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Helio Buchmuller Lima</dc:creator>
  <cp:lastModifiedBy>Maria Hollanda</cp:lastModifiedBy>
  <cp:revision>61</cp:revision>
  <dcterms:modified xsi:type="dcterms:W3CDTF">2022-05-24T16:46:57Z</dcterms:modified>
</cp:coreProperties>
</file>