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0" r:id="rId3"/>
    <p:sldId id="320" r:id="rId4"/>
    <p:sldId id="322" r:id="rId5"/>
    <p:sldId id="333" r:id="rId6"/>
    <p:sldId id="325" r:id="rId7"/>
    <p:sldId id="328" r:id="rId8"/>
    <p:sldId id="329" r:id="rId9"/>
    <p:sldId id="332" r:id="rId10"/>
    <p:sldId id="331" r:id="rId11"/>
    <p:sldId id="335" r:id="rId12"/>
    <p:sldId id="327" r:id="rId1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0253F"/>
    <a:srgbClr val="009900"/>
    <a:srgbClr val="FF3300"/>
    <a:srgbClr val="996633"/>
    <a:srgbClr val="0099FF"/>
    <a:srgbClr val="00CC00"/>
    <a:srgbClr val="009999"/>
    <a:srgbClr val="FF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660"/>
  </p:normalViewPr>
  <p:slideViewPr>
    <p:cSldViewPr>
      <p:cViewPr>
        <p:scale>
          <a:sx n="87" d="100"/>
          <a:sy n="87" d="100"/>
        </p:scale>
        <p:origin x="-98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7E308-312E-465B-B0B2-BE5D410601EF}" type="doc">
      <dgm:prSet loTypeId="urn:microsoft.com/office/officeart/2005/8/layout/chevron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pt-BR"/>
        </a:p>
      </dgm:t>
    </dgm:pt>
    <dgm:pt modelId="{D7BA1EA2-1FD1-4768-8D94-ACDBC8E3DAE6}">
      <dgm:prSet phldrT="[Texto]" custT="1"/>
      <dgm:spPr/>
      <dgm:t>
        <a:bodyPr/>
        <a:lstStyle/>
        <a:p>
          <a:r>
            <a:rPr lang="pt-BR" sz="1800" b="1" dirty="0" smtClean="0"/>
            <a:t>1</a:t>
          </a:r>
          <a:endParaRPr lang="pt-BR" sz="1800" b="1" dirty="0"/>
        </a:p>
      </dgm:t>
    </dgm:pt>
    <dgm:pt modelId="{DB6EF41D-CE7E-4592-8CEB-AD6111D7AB1B}" type="parTrans" cxnId="{14967813-52DD-4A87-A033-6597B9F8E041}">
      <dgm:prSet/>
      <dgm:spPr/>
      <dgm:t>
        <a:bodyPr/>
        <a:lstStyle/>
        <a:p>
          <a:endParaRPr lang="pt-BR"/>
        </a:p>
      </dgm:t>
    </dgm:pt>
    <dgm:pt modelId="{3BCEB85B-94D5-46D3-A97E-8DC6F5F9F099}" type="sibTrans" cxnId="{14967813-52DD-4A87-A033-6597B9F8E041}">
      <dgm:prSet/>
      <dgm:spPr/>
      <dgm:t>
        <a:bodyPr/>
        <a:lstStyle/>
        <a:p>
          <a:endParaRPr lang="pt-BR"/>
        </a:p>
      </dgm:t>
    </dgm:pt>
    <dgm:pt modelId="{49FFB8EE-974C-4554-87B7-FB4B73237944}">
      <dgm:prSet phldrT="[Texto]" custT="1"/>
      <dgm:spPr/>
      <dgm:t>
        <a:bodyPr/>
        <a:lstStyle/>
        <a:p>
          <a:r>
            <a:rPr lang="pt-BR" sz="1600" b="1" dirty="0" smtClean="0"/>
            <a:t>Apesar do atingimento de apenas 65,00 % no que se refere à meta de produção de sementes híbridas de cacau, todos os candidatos a futuros </a:t>
          </a:r>
          <a:r>
            <a:rPr lang="pt-BR" sz="1600" b="1" dirty="0" err="1" smtClean="0"/>
            <a:t>cacauicultores</a:t>
          </a:r>
          <a:r>
            <a:rPr lang="pt-BR" sz="1600" b="1" dirty="0" smtClean="0"/>
            <a:t> que se dirigiram  à CEPLAC, com o intuito de plantar cacau, foram atendidos.</a:t>
          </a:r>
          <a:endParaRPr lang="pt-BR" sz="1600" dirty="0"/>
        </a:p>
      </dgm:t>
    </dgm:pt>
    <dgm:pt modelId="{15C4BB50-10B3-4EAD-BA88-43DAD8EE52E5}" type="parTrans" cxnId="{3AE4FED6-FFB1-48FC-B400-957050DBED2B}">
      <dgm:prSet/>
      <dgm:spPr/>
      <dgm:t>
        <a:bodyPr/>
        <a:lstStyle/>
        <a:p>
          <a:endParaRPr lang="pt-BR"/>
        </a:p>
      </dgm:t>
    </dgm:pt>
    <dgm:pt modelId="{8BD80200-D366-432F-9620-C4E02DFD76CC}" type="sibTrans" cxnId="{3AE4FED6-FFB1-48FC-B400-957050DBED2B}">
      <dgm:prSet/>
      <dgm:spPr/>
      <dgm:t>
        <a:bodyPr/>
        <a:lstStyle/>
        <a:p>
          <a:endParaRPr lang="pt-BR"/>
        </a:p>
      </dgm:t>
    </dgm:pt>
    <dgm:pt modelId="{072C112A-A003-4166-8CC8-6111B718C9B2}">
      <dgm:prSet phldrT="[Texto]" custT="1"/>
      <dgm:spPr/>
      <dgm:t>
        <a:bodyPr/>
        <a:lstStyle/>
        <a:p>
          <a:r>
            <a:rPr lang="pt-BR" sz="1800" b="1" dirty="0" smtClean="0"/>
            <a:t>2</a:t>
          </a:r>
          <a:endParaRPr lang="pt-BR" sz="1800" b="1" dirty="0"/>
        </a:p>
      </dgm:t>
    </dgm:pt>
    <dgm:pt modelId="{84BF5C5B-C732-438E-AE50-9A50B3A1A12D}" type="parTrans" cxnId="{7DFA6DDE-0560-46BC-A69F-2188160EB59A}">
      <dgm:prSet/>
      <dgm:spPr/>
      <dgm:t>
        <a:bodyPr/>
        <a:lstStyle/>
        <a:p>
          <a:endParaRPr lang="pt-BR"/>
        </a:p>
      </dgm:t>
    </dgm:pt>
    <dgm:pt modelId="{6DC2C6F5-CE10-49A6-81CB-DEDED0236B97}" type="sibTrans" cxnId="{7DFA6DDE-0560-46BC-A69F-2188160EB59A}">
      <dgm:prSet/>
      <dgm:spPr/>
      <dgm:t>
        <a:bodyPr/>
        <a:lstStyle/>
        <a:p>
          <a:endParaRPr lang="pt-BR"/>
        </a:p>
      </dgm:t>
    </dgm:pt>
    <dgm:pt modelId="{4C892232-2D00-4855-BFA3-82DB1BC7D4E7}">
      <dgm:prSet phldrT="[Texto]" custT="1"/>
      <dgm:spPr/>
      <dgm:t>
        <a:bodyPr/>
        <a:lstStyle/>
        <a:p>
          <a:r>
            <a:rPr lang="pt-BR" sz="1600" b="1" dirty="0" smtClean="0"/>
            <a:t>Os  indicadores econômicos tiveram atingimento superiores a 94,00%, com destaque especial pra expansão da área cultivada que atingiu percentual de 99,91%, colocando a execução do programa praticamente em sintonia com o planejado até o ano de 2014.</a:t>
          </a:r>
          <a:endParaRPr lang="pt-BR" sz="1600" dirty="0"/>
        </a:p>
      </dgm:t>
    </dgm:pt>
    <dgm:pt modelId="{BDD1E8F5-37E5-409A-B99A-A26EA5EA6637}" type="parTrans" cxnId="{CCDE3E5F-3338-4B9B-AC43-0667CB1CF10B}">
      <dgm:prSet/>
      <dgm:spPr/>
      <dgm:t>
        <a:bodyPr/>
        <a:lstStyle/>
        <a:p>
          <a:endParaRPr lang="pt-BR"/>
        </a:p>
      </dgm:t>
    </dgm:pt>
    <dgm:pt modelId="{CAF9189D-F147-4180-BADC-ED2D8AB02E7D}" type="sibTrans" cxnId="{CCDE3E5F-3338-4B9B-AC43-0667CB1CF10B}">
      <dgm:prSet/>
      <dgm:spPr/>
      <dgm:t>
        <a:bodyPr/>
        <a:lstStyle/>
        <a:p>
          <a:endParaRPr lang="pt-BR"/>
        </a:p>
      </dgm:t>
    </dgm:pt>
    <dgm:pt modelId="{D600E13E-1CB7-4218-8116-21DF297EFC54}">
      <dgm:prSet phldrT="[Texto]" custT="1"/>
      <dgm:spPr/>
      <dgm:t>
        <a:bodyPr/>
        <a:lstStyle/>
        <a:p>
          <a:r>
            <a:rPr lang="pt-BR" sz="1800" b="1" dirty="0" smtClean="0"/>
            <a:t>3</a:t>
          </a:r>
          <a:endParaRPr lang="pt-BR" sz="1800" b="1" dirty="0"/>
        </a:p>
      </dgm:t>
    </dgm:pt>
    <dgm:pt modelId="{8E90E0F7-B2EB-4E3F-9956-BFEDD7D05BCC}" type="parTrans" cxnId="{879CF921-12AA-4C78-8205-815EFD6F59BA}">
      <dgm:prSet/>
      <dgm:spPr/>
      <dgm:t>
        <a:bodyPr/>
        <a:lstStyle/>
        <a:p>
          <a:endParaRPr lang="pt-BR"/>
        </a:p>
      </dgm:t>
    </dgm:pt>
    <dgm:pt modelId="{1F2D214F-258D-429B-BDA0-1EB7E69F7430}" type="sibTrans" cxnId="{879CF921-12AA-4C78-8205-815EFD6F59BA}">
      <dgm:prSet/>
      <dgm:spPr/>
      <dgm:t>
        <a:bodyPr/>
        <a:lstStyle/>
        <a:p>
          <a:endParaRPr lang="pt-BR"/>
        </a:p>
      </dgm:t>
    </dgm:pt>
    <dgm:pt modelId="{3C87A1AA-C62C-44E1-BB88-B80E0FB59699}">
      <dgm:prSet phldrT="[Texto]" custT="1"/>
      <dgm:spPr/>
      <dgm:t>
        <a:bodyPr/>
        <a:lstStyle/>
        <a:p>
          <a:pPr algn="just"/>
          <a:r>
            <a:rPr lang="pt-BR" sz="1600" b="1" dirty="0" smtClean="0"/>
            <a:t>O  alcance de 96,11% no quantitativo de famílias assistidas</a:t>
          </a:r>
          <a:r>
            <a:rPr lang="pt-BR" sz="1600" b="1" dirty="0" smtClean="0">
              <a:solidFill>
                <a:schemeClr val="accent3"/>
              </a:solidFill>
            </a:rPr>
            <a:t> </a:t>
          </a:r>
          <a:r>
            <a:rPr lang="pt-BR" sz="1600" b="1" dirty="0" smtClean="0"/>
            <a:t>é decorrência, principalmente do esgotamento da capacidade de atendimento dos escritórios locais de extensão em funcionamento que está no seu limite.</a:t>
          </a:r>
          <a:endParaRPr lang="pt-BR" sz="1600" dirty="0"/>
        </a:p>
      </dgm:t>
    </dgm:pt>
    <dgm:pt modelId="{1B862D83-9EEA-4727-91EA-8EE58FD48D7A}" type="parTrans" cxnId="{2B413932-2491-4078-A0D2-2B95C69E7579}">
      <dgm:prSet/>
      <dgm:spPr/>
      <dgm:t>
        <a:bodyPr/>
        <a:lstStyle/>
        <a:p>
          <a:endParaRPr lang="pt-BR"/>
        </a:p>
      </dgm:t>
    </dgm:pt>
    <dgm:pt modelId="{DDB18211-41F9-4086-9061-DEBE07A45C26}" type="sibTrans" cxnId="{2B413932-2491-4078-A0D2-2B95C69E7579}">
      <dgm:prSet/>
      <dgm:spPr/>
      <dgm:t>
        <a:bodyPr/>
        <a:lstStyle/>
        <a:p>
          <a:endParaRPr lang="pt-BR"/>
        </a:p>
      </dgm:t>
    </dgm:pt>
    <dgm:pt modelId="{16E7BA65-07C2-4D96-8275-887A68122983}">
      <dgm:prSet phldrT="[Texto]" custT="1"/>
      <dgm:spPr/>
      <dgm:t>
        <a:bodyPr/>
        <a:lstStyle/>
        <a:p>
          <a:r>
            <a:rPr lang="pt-BR" sz="1800" b="1" dirty="0" smtClean="0"/>
            <a:t>4</a:t>
          </a:r>
          <a:endParaRPr lang="pt-BR" sz="1800" b="1" dirty="0"/>
        </a:p>
      </dgm:t>
    </dgm:pt>
    <dgm:pt modelId="{E08A7442-F3C1-487D-BD98-DE6E9CB2666E}" type="parTrans" cxnId="{B88D7A1A-A0D7-4C6E-9D25-8041CC34A79E}">
      <dgm:prSet/>
      <dgm:spPr/>
      <dgm:t>
        <a:bodyPr/>
        <a:lstStyle/>
        <a:p>
          <a:endParaRPr lang="pt-BR"/>
        </a:p>
      </dgm:t>
    </dgm:pt>
    <dgm:pt modelId="{3361367A-706E-48B9-9E20-B03E5A0C9E01}" type="sibTrans" cxnId="{B88D7A1A-A0D7-4C6E-9D25-8041CC34A79E}">
      <dgm:prSet/>
      <dgm:spPr/>
      <dgm:t>
        <a:bodyPr/>
        <a:lstStyle/>
        <a:p>
          <a:endParaRPr lang="pt-BR"/>
        </a:p>
      </dgm:t>
    </dgm:pt>
    <dgm:pt modelId="{1A0E5E98-E6A2-401E-9341-96C070921641}">
      <dgm:prSet phldrT="[Texto]" custT="1"/>
      <dgm:spPr/>
      <dgm:t>
        <a:bodyPr/>
        <a:lstStyle/>
        <a:p>
          <a:pPr algn="just"/>
          <a:r>
            <a:rPr lang="pt-BR" sz="1600" b="1" dirty="0" smtClean="0"/>
            <a:t>Urge, por conseguinte,  que seja </a:t>
          </a:r>
          <a:r>
            <a:rPr lang="pt-BR" sz="1600" b="1" dirty="0" err="1" smtClean="0"/>
            <a:t>reestabelecida</a:t>
          </a:r>
          <a:r>
            <a:rPr lang="pt-BR" sz="1600" b="1" dirty="0" smtClean="0"/>
            <a:t> a relação técnico/agricultor assistido, nos níveis preconizados, ou seja, 01 técnico/100  agricultores envolvidos no programa, o que requer a ampliação dos serviços de ATER.</a:t>
          </a:r>
          <a:endParaRPr lang="pt-BR" sz="1600" dirty="0"/>
        </a:p>
      </dgm:t>
    </dgm:pt>
    <dgm:pt modelId="{A960D7DC-9E95-4155-B60B-CC74A808961A}" type="parTrans" cxnId="{76850A61-C0F3-4B7B-AEDF-99825B791F29}">
      <dgm:prSet/>
      <dgm:spPr/>
      <dgm:t>
        <a:bodyPr/>
        <a:lstStyle/>
        <a:p>
          <a:endParaRPr lang="pt-BR"/>
        </a:p>
      </dgm:t>
    </dgm:pt>
    <dgm:pt modelId="{AEEC403B-C8A6-45B1-91AA-5F2ED0C426AA}" type="sibTrans" cxnId="{76850A61-C0F3-4B7B-AEDF-99825B791F29}">
      <dgm:prSet/>
      <dgm:spPr/>
      <dgm:t>
        <a:bodyPr/>
        <a:lstStyle/>
        <a:p>
          <a:endParaRPr lang="pt-BR"/>
        </a:p>
      </dgm:t>
    </dgm:pt>
    <dgm:pt modelId="{7901ED2B-61AE-499E-A02E-15D03D44F62A}" type="pres">
      <dgm:prSet presAssocID="{C4B7E308-312E-465B-B0B2-BE5D41060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178CF2-B370-4AEF-BE60-26E92494C77B}" type="pres">
      <dgm:prSet presAssocID="{D7BA1EA2-1FD1-4768-8D94-ACDBC8E3DAE6}" presName="composite" presStyleCnt="0"/>
      <dgm:spPr/>
    </dgm:pt>
    <dgm:pt modelId="{1637239A-29FB-42DB-8CBA-A898F6CE76FD}" type="pres">
      <dgm:prSet presAssocID="{D7BA1EA2-1FD1-4768-8D94-ACDBC8E3DAE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BFF533-F2EB-4488-9C9A-6A850814A66B}" type="pres">
      <dgm:prSet presAssocID="{D7BA1EA2-1FD1-4768-8D94-ACDBC8E3DAE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182665-A56F-48BE-AE62-19DCDFB31699}" type="pres">
      <dgm:prSet presAssocID="{3BCEB85B-94D5-46D3-A97E-8DC6F5F9F099}" presName="sp" presStyleCnt="0"/>
      <dgm:spPr/>
    </dgm:pt>
    <dgm:pt modelId="{364DFE11-4261-4FFF-9043-F50CD9F93C6E}" type="pres">
      <dgm:prSet presAssocID="{072C112A-A003-4166-8CC8-6111B718C9B2}" presName="composite" presStyleCnt="0"/>
      <dgm:spPr/>
    </dgm:pt>
    <dgm:pt modelId="{A3AE0DD6-D586-4CB5-9ED3-804F4D75E95E}" type="pres">
      <dgm:prSet presAssocID="{072C112A-A003-4166-8CC8-6111B718C9B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8FA132-6C3B-46E9-A6FE-629927281128}" type="pres">
      <dgm:prSet presAssocID="{072C112A-A003-4166-8CC8-6111B718C9B2}" presName="descendantText" presStyleLbl="alignAcc1" presStyleIdx="1" presStyleCnt="4" custScaleX="100691" custScaleY="1245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74F374-7680-44B8-B9AF-8E59007282EF}" type="pres">
      <dgm:prSet presAssocID="{6DC2C6F5-CE10-49A6-81CB-DEDED0236B97}" presName="sp" presStyleCnt="0"/>
      <dgm:spPr/>
    </dgm:pt>
    <dgm:pt modelId="{F116537A-1381-4530-BD0E-1C8E1361DD23}" type="pres">
      <dgm:prSet presAssocID="{D600E13E-1CB7-4218-8116-21DF297EFC54}" presName="composite" presStyleCnt="0"/>
      <dgm:spPr/>
    </dgm:pt>
    <dgm:pt modelId="{8CA4AF03-170D-4A89-B6DC-2C4D4B2A1492}" type="pres">
      <dgm:prSet presAssocID="{D600E13E-1CB7-4218-8116-21DF297EFC5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FBE80-1C17-4D66-82FD-65D57509F24D}" type="pres">
      <dgm:prSet presAssocID="{D600E13E-1CB7-4218-8116-21DF297EFC54}" presName="descendantText" presStyleLbl="alignAcc1" presStyleIdx="2" presStyleCnt="4" custScaleY="145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F191BB-A62E-45EC-AA7B-8DAD9C16F275}" type="pres">
      <dgm:prSet presAssocID="{1F2D214F-258D-429B-BDA0-1EB7E69F7430}" presName="sp" presStyleCnt="0"/>
      <dgm:spPr/>
    </dgm:pt>
    <dgm:pt modelId="{034FBBE0-35EA-469B-A0A3-952ECF7BA806}" type="pres">
      <dgm:prSet presAssocID="{16E7BA65-07C2-4D96-8275-887A68122983}" presName="composite" presStyleCnt="0"/>
      <dgm:spPr/>
    </dgm:pt>
    <dgm:pt modelId="{AEE48B89-B506-4CD8-98F6-61FBAA9CD48B}" type="pres">
      <dgm:prSet presAssocID="{16E7BA65-07C2-4D96-8275-887A6812298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A2B4EF-1BB7-4608-B3D5-1D1B1D52E552}" type="pres">
      <dgm:prSet presAssocID="{16E7BA65-07C2-4D96-8275-887A6812298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B267135-94F6-4414-AC86-D8DC753FA226}" type="presOf" srcId="{C4B7E308-312E-465B-B0B2-BE5D410601EF}" destId="{7901ED2B-61AE-499E-A02E-15D03D44F62A}" srcOrd="0" destOrd="0" presId="urn:microsoft.com/office/officeart/2005/8/layout/chevron2"/>
    <dgm:cxn modelId="{14967813-52DD-4A87-A033-6597B9F8E041}" srcId="{C4B7E308-312E-465B-B0B2-BE5D410601EF}" destId="{D7BA1EA2-1FD1-4768-8D94-ACDBC8E3DAE6}" srcOrd="0" destOrd="0" parTransId="{DB6EF41D-CE7E-4592-8CEB-AD6111D7AB1B}" sibTransId="{3BCEB85B-94D5-46D3-A97E-8DC6F5F9F099}"/>
    <dgm:cxn modelId="{A80340E0-4941-4572-85B6-9134816D2AAC}" type="presOf" srcId="{D600E13E-1CB7-4218-8116-21DF297EFC54}" destId="{8CA4AF03-170D-4A89-B6DC-2C4D4B2A1492}" srcOrd="0" destOrd="0" presId="urn:microsoft.com/office/officeart/2005/8/layout/chevron2"/>
    <dgm:cxn modelId="{2B413932-2491-4078-A0D2-2B95C69E7579}" srcId="{D600E13E-1CB7-4218-8116-21DF297EFC54}" destId="{3C87A1AA-C62C-44E1-BB88-B80E0FB59699}" srcOrd="0" destOrd="0" parTransId="{1B862D83-9EEA-4727-91EA-8EE58FD48D7A}" sibTransId="{DDB18211-41F9-4086-9061-DEBE07A45C26}"/>
    <dgm:cxn modelId="{91AD69A5-D049-44D0-813F-BC6C9F0C8F75}" type="presOf" srcId="{3C87A1AA-C62C-44E1-BB88-B80E0FB59699}" destId="{ABDFBE80-1C17-4D66-82FD-65D57509F24D}" srcOrd="0" destOrd="0" presId="urn:microsoft.com/office/officeart/2005/8/layout/chevron2"/>
    <dgm:cxn modelId="{A159D84E-1337-4207-96A6-7F6D75AFD4CC}" type="presOf" srcId="{4C892232-2D00-4855-BFA3-82DB1BC7D4E7}" destId="{2E8FA132-6C3B-46E9-A6FE-629927281128}" srcOrd="0" destOrd="0" presId="urn:microsoft.com/office/officeart/2005/8/layout/chevron2"/>
    <dgm:cxn modelId="{6DB05C0B-53BC-4DC1-AD72-C3C8B735846C}" type="presOf" srcId="{D7BA1EA2-1FD1-4768-8D94-ACDBC8E3DAE6}" destId="{1637239A-29FB-42DB-8CBA-A898F6CE76FD}" srcOrd="0" destOrd="0" presId="urn:microsoft.com/office/officeart/2005/8/layout/chevron2"/>
    <dgm:cxn modelId="{76850A61-C0F3-4B7B-AEDF-99825B791F29}" srcId="{16E7BA65-07C2-4D96-8275-887A68122983}" destId="{1A0E5E98-E6A2-401E-9341-96C070921641}" srcOrd="0" destOrd="0" parTransId="{A960D7DC-9E95-4155-B60B-CC74A808961A}" sibTransId="{AEEC403B-C8A6-45B1-91AA-5F2ED0C426AA}"/>
    <dgm:cxn modelId="{2D866CCD-431F-42CC-A35B-9BB8A665B99C}" type="presOf" srcId="{1A0E5E98-E6A2-401E-9341-96C070921641}" destId="{D6A2B4EF-1BB7-4608-B3D5-1D1B1D52E552}" srcOrd="0" destOrd="0" presId="urn:microsoft.com/office/officeart/2005/8/layout/chevron2"/>
    <dgm:cxn modelId="{B88D7A1A-A0D7-4C6E-9D25-8041CC34A79E}" srcId="{C4B7E308-312E-465B-B0B2-BE5D410601EF}" destId="{16E7BA65-07C2-4D96-8275-887A68122983}" srcOrd="3" destOrd="0" parTransId="{E08A7442-F3C1-487D-BD98-DE6E9CB2666E}" sibTransId="{3361367A-706E-48B9-9E20-B03E5A0C9E01}"/>
    <dgm:cxn modelId="{7DFA6DDE-0560-46BC-A69F-2188160EB59A}" srcId="{C4B7E308-312E-465B-B0B2-BE5D410601EF}" destId="{072C112A-A003-4166-8CC8-6111B718C9B2}" srcOrd="1" destOrd="0" parTransId="{84BF5C5B-C732-438E-AE50-9A50B3A1A12D}" sibTransId="{6DC2C6F5-CE10-49A6-81CB-DEDED0236B97}"/>
    <dgm:cxn modelId="{9671AEF3-0061-4671-8C7F-16E91386633F}" type="presOf" srcId="{16E7BA65-07C2-4D96-8275-887A68122983}" destId="{AEE48B89-B506-4CD8-98F6-61FBAA9CD48B}" srcOrd="0" destOrd="0" presId="urn:microsoft.com/office/officeart/2005/8/layout/chevron2"/>
    <dgm:cxn modelId="{3AE4FED6-FFB1-48FC-B400-957050DBED2B}" srcId="{D7BA1EA2-1FD1-4768-8D94-ACDBC8E3DAE6}" destId="{49FFB8EE-974C-4554-87B7-FB4B73237944}" srcOrd="0" destOrd="0" parTransId="{15C4BB50-10B3-4EAD-BA88-43DAD8EE52E5}" sibTransId="{8BD80200-D366-432F-9620-C4E02DFD76CC}"/>
    <dgm:cxn modelId="{CCDE3E5F-3338-4B9B-AC43-0667CB1CF10B}" srcId="{072C112A-A003-4166-8CC8-6111B718C9B2}" destId="{4C892232-2D00-4855-BFA3-82DB1BC7D4E7}" srcOrd="0" destOrd="0" parTransId="{BDD1E8F5-37E5-409A-B99A-A26EA5EA6637}" sibTransId="{CAF9189D-F147-4180-BADC-ED2D8AB02E7D}"/>
    <dgm:cxn modelId="{3B3DD5DA-F342-4989-8DA6-41740B3C0BCD}" type="presOf" srcId="{49FFB8EE-974C-4554-87B7-FB4B73237944}" destId="{B5BFF533-F2EB-4488-9C9A-6A850814A66B}" srcOrd="0" destOrd="0" presId="urn:microsoft.com/office/officeart/2005/8/layout/chevron2"/>
    <dgm:cxn modelId="{9A055C63-A8DD-4F81-BC2A-DD7290E9D9F3}" type="presOf" srcId="{072C112A-A003-4166-8CC8-6111B718C9B2}" destId="{A3AE0DD6-D586-4CB5-9ED3-804F4D75E95E}" srcOrd="0" destOrd="0" presId="urn:microsoft.com/office/officeart/2005/8/layout/chevron2"/>
    <dgm:cxn modelId="{879CF921-12AA-4C78-8205-815EFD6F59BA}" srcId="{C4B7E308-312E-465B-B0B2-BE5D410601EF}" destId="{D600E13E-1CB7-4218-8116-21DF297EFC54}" srcOrd="2" destOrd="0" parTransId="{8E90E0F7-B2EB-4E3F-9956-BFEDD7D05BCC}" sibTransId="{1F2D214F-258D-429B-BDA0-1EB7E69F7430}"/>
    <dgm:cxn modelId="{F069D1F3-89E4-4658-8908-F59616AA9277}" type="presParOf" srcId="{7901ED2B-61AE-499E-A02E-15D03D44F62A}" destId="{FB178CF2-B370-4AEF-BE60-26E92494C77B}" srcOrd="0" destOrd="0" presId="urn:microsoft.com/office/officeart/2005/8/layout/chevron2"/>
    <dgm:cxn modelId="{D6C38416-14E9-44BB-857A-0153EE395583}" type="presParOf" srcId="{FB178CF2-B370-4AEF-BE60-26E92494C77B}" destId="{1637239A-29FB-42DB-8CBA-A898F6CE76FD}" srcOrd="0" destOrd="0" presId="urn:microsoft.com/office/officeart/2005/8/layout/chevron2"/>
    <dgm:cxn modelId="{FFB7D6E6-4E26-4449-B148-9788BEC42DB8}" type="presParOf" srcId="{FB178CF2-B370-4AEF-BE60-26E92494C77B}" destId="{B5BFF533-F2EB-4488-9C9A-6A850814A66B}" srcOrd="1" destOrd="0" presId="urn:microsoft.com/office/officeart/2005/8/layout/chevron2"/>
    <dgm:cxn modelId="{DBE5DD96-9F98-4545-B8B2-C8844FD559F3}" type="presParOf" srcId="{7901ED2B-61AE-499E-A02E-15D03D44F62A}" destId="{7B182665-A56F-48BE-AE62-19DCDFB31699}" srcOrd="1" destOrd="0" presId="urn:microsoft.com/office/officeart/2005/8/layout/chevron2"/>
    <dgm:cxn modelId="{28F38EBB-7FDD-4519-BF73-856366F2745C}" type="presParOf" srcId="{7901ED2B-61AE-499E-A02E-15D03D44F62A}" destId="{364DFE11-4261-4FFF-9043-F50CD9F93C6E}" srcOrd="2" destOrd="0" presId="urn:microsoft.com/office/officeart/2005/8/layout/chevron2"/>
    <dgm:cxn modelId="{47D8507F-2CBF-4FFC-A958-9BC6856D5122}" type="presParOf" srcId="{364DFE11-4261-4FFF-9043-F50CD9F93C6E}" destId="{A3AE0DD6-D586-4CB5-9ED3-804F4D75E95E}" srcOrd="0" destOrd="0" presId="urn:microsoft.com/office/officeart/2005/8/layout/chevron2"/>
    <dgm:cxn modelId="{9A0CA2E4-C36C-41E5-BAD2-F7F420BDB53A}" type="presParOf" srcId="{364DFE11-4261-4FFF-9043-F50CD9F93C6E}" destId="{2E8FA132-6C3B-46E9-A6FE-629927281128}" srcOrd="1" destOrd="0" presId="urn:microsoft.com/office/officeart/2005/8/layout/chevron2"/>
    <dgm:cxn modelId="{58E1724F-3AF5-49A0-B1CB-B5A9E98E7BAC}" type="presParOf" srcId="{7901ED2B-61AE-499E-A02E-15D03D44F62A}" destId="{7174F374-7680-44B8-B9AF-8E59007282EF}" srcOrd="3" destOrd="0" presId="urn:microsoft.com/office/officeart/2005/8/layout/chevron2"/>
    <dgm:cxn modelId="{21F3480D-77D2-437F-9B81-07898B5BBA70}" type="presParOf" srcId="{7901ED2B-61AE-499E-A02E-15D03D44F62A}" destId="{F116537A-1381-4530-BD0E-1C8E1361DD23}" srcOrd="4" destOrd="0" presId="urn:microsoft.com/office/officeart/2005/8/layout/chevron2"/>
    <dgm:cxn modelId="{4160DE50-EA08-4245-BF0E-7608680EFFEF}" type="presParOf" srcId="{F116537A-1381-4530-BD0E-1C8E1361DD23}" destId="{8CA4AF03-170D-4A89-B6DC-2C4D4B2A1492}" srcOrd="0" destOrd="0" presId="urn:microsoft.com/office/officeart/2005/8/layout/chevron2"/>
    <dgm:cxn modelId="{439CCD03-8DAD-4871-87CA-4D46AA83B705}" type="presParOf" srcId="{F116537A-1381-4530-BD0E-1C8E1361DD23}" destId="{ABDFBE80-1C17-4D66-82FD-65D57509F24D}" srcOrd="1" destOrd="0" presId="urn:microsoft.com/office/officeart/2005/8/layout/chevron2"/>
    <dgm:cxn modelId="{288C4489-3110-4ED7-BBDE-827490ED6018}" type="presParOf" srcId="{7901ED2B-61AE-499E-A02E-15D03D44F62A}" destId="{DFF191BB-A62E-45EC-AA7B-8DAD9C16F275}" srcOrd="5" destOrd="0" presId="urn:microsoft.com/office/officeart/2005/8/layout/chevron2"/>
    <dgm:cxn modelId="{302FF293-6466-4626-B50E-ADD3DD13F8D0}" type="presParOf" srcId="{7901ED2B-61AE-499E-A02E-15D03D44F62A}" destId="{034FBBE0-35EA-469B-A0A3-952ECF7BA806}" srcOrd="6" destOrd="0" presId="urn:microsoft.com/office/officeart/2005/8/layout/chevron2"/>
    <dgm:cxn modelId="{69F83925-38BF-48C0-ACD3-9CEEF5271569}" type="presParOf" srcId="{034FBBE0-35EA-469B-A0A3-952ECF7BA806}" destId="{AEE48B89-B506-4CD8-98F6-61FBAA9CD48B}" srcOrd="0" destOrd="0" presId="urn:microsoft.com/office/officeart/2005/8/layout/chevron2"/>
    <dgm:cxn modelId="{87E2E721-DBE2-48AC-AA19-144D37A49197}" type="presParOf" srcId="{034FBBE0-35EA-469B-A0A3-952ECF7BA806}" destId="{D6A2B4EF-1BB7-4608-B3D5-1D1B1D52E5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7E308-312E-465B-B0B2-BE5D410601EF}" type="doc">
      <dgm:prSet loTypeId="urn:microsoft.com/office/officeart/2005/8/layout/chevron2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pt-BR"/>
        </a:p>
      </dgm:t>
    </dgm:pt>
    <dgm:pt modelId="{4C892232-2D00-4855-BFA3-82DB1BC7D4E7}">
      <dgm:prSet phldrT="[Texto]" custT="1"/>
      <dgm:spPr/>
      <dgm:t>
        <a:bodyPr/>
        <a:lstStyle/>
        <a:p>
          <a:pPr algn="just"/>
          <a:r>
            <a:rPr lang="pt-BR" sz="1800" b="1" dirty="0" smtClean="0"/>
            <a:t>Estima-se um valor superior a R$190 milhões que está deixando de ser internalizado na economia paraense, decorrente da não comercialização de 19 milhões de toneladas de carbono capturados pelos </a:t>
          </a:r>
          <a:r>
            <a:rPr lang="pt-BR" sz="1800" b="1" dirty="0" err="1" smtClean="0"/>
            <a:t>SAFs</a:t>
          </a:r>
          <a:r>
            <a:rPr lang="pt-BR" sz="1800" b="1" dirty="0" smtClean="0"/>
            <a:t> cultivados nas áreas cacaueiras.</a:t>
          </a:r>
          <a:endParaRPr lang="pt-BR" sz="1800" b="1" dirty="0"/>
        </a:p>
      </dgm:t>
    </dgm:pt>
    <dgm:pt modelId="{BDD1E8F5-37E5-409A-B99A-A26EA5EA6637}" type="parTrans" cxnId="{CCDE3E5F-3338-4B9B-AC43-0667CB1CF10B}">
      <dgm:prSet/>
      <dgm:spPr/>
      <dgm:t>
        <a:bodyPr/>
        <a:lstStyle/>
        <a:p>
          <a:endParaRPr lang="pt-BR"/>
        </a:p>
      </dgm:t>
    </dgm:pt>
    <dgm:pt modelId="{CAF9189D-F147-4180-BADC-ED2D8AB02E7D}" type="sibTrans" cxnId="{CCDE3E5F-3338-4B9B-AC43-0667CB1CF10B}">
      <dgm:prSet/>
      <dgm:spPr/>
      <dgm:t>
        <a:bodyPr/>
        <a:lstStyle/>
        <a:p>
          <a:endParaRPr lang="pt-BR"/>
        </a:p>
      </dgm:t>
    </dgm:pt>
    <dgm:pt modelId="{D600E13E-1CB7-4218-8116-21DF297EFC54}">
      <dgm:prSet phldrT="[Texto]" custT="1"/>
      <dgm:spPr/>
      <dgm:t>
        <a:bodyPr/>
        <a:lstStyle/>
        <a:p>
          <a:r>
            <a:rPr lang="pt-BR" sz="1800" b="1" dirty="0" smtClean="0"/>
            <a:t>2</a:t>
          </a:r>
          <a:endParaRPr lang="pt-BR" sz="1800" b="1" dirty="0"/>
        </a:p>
      </dgm:t>
    </dgm:pt>
    <dgm:pt modelId="{8E90E0F7-B2EB-4E3F-9956-BFEDD7D05BCC}" type="parTrans" cxnId="{879CF921-12AA-4C78-8205-815EFD6F59BA}">
      <dgm:prSet/>
      <dgm:spPr/>
      <dgm:t>
        <a:bodyPr/>
        <a:lstStyle/>
        <a:p>
          <a:endParaRPr lang="pt-BR"/>
        </a:p>
      </dgm:t>
    </dgm:pt>
    <dgm:pt modelId="{1F2D214F-258D-429B-BDA0-1EB7E69F7430}" type="sibTrans" cxnId="{879CF921-12AA-4C78-8205-815EFD6F59BA}">
      <dgm:prSet/>
      <dgm:spPr/>
      <dgm:t>
        <a:bodyPr/>
        <a:lstStyle/>
        <a:p>
          <a:endParaRPr lang="pt-BR"/>
        </a:p>
      </dgm:t>
    </dgm:pt>
    <dgm:pt modelId="{3C87A1AA-C62C-44E1-BB88-B80E0FB59699}">
      <dgm:prSet phldrT="[Texto]" custT="1"/>
      <dgm:spPr/>
      <dgm:t>
        <a:bodyPr/>
        <a:lstStyle/>
        <a:p>
          <a:r>
            <a:rPr lang="pt-BR" sz="1800" b="1" dirty="0" smtClean="0"/>
            <a:t>Esse fato suscita a urgente necessidade de desenvolvimento de ações para explorar o serviço ambiental de mercado de carbono.</a:t>
          </a:r>
          <a:endParaRPr lang="pt-BR" sz="1800" b="1" dirty="0"/>
        </a:p>
      </dgm:t>
    </dgm:pt>
    <dgm:pt modelId="{1B862D83-9EEA-4727-91EA-8EE58FD48D7A}" type="parTrans" cxnId="{2B413932-2491-4078-A0D2-2B95C69E7579}">
      <dgm:prSet/>
      <dgm:spPr/>
      <dgm:t>
        <a:bodyPr/>
        <a:lstStyle/>
        <a:p>
          <a:endParaRPr lang="pt-BR"/>
        </a:p>
      </dgm:t>
    </dgm:pt>
    <dgm:pt modelId="{DDB18211-41F9-4086-9061-DEBE07A45C26}" type="sibTrans" cxnId="{2B413932-2491-4078-A0D2-2B95C69E7579}">
      <dgm:prSet/>
      <dgm:spPr/>
      <dgm:t>
        <a:bodyPr/>
        <a:lstStyle/>
        <a:p>
          <a:endParaRPr lang="pt-BR"/>
        </a:p>
      </dgm:t>
    </dgm:pt>
    <dgm:pt modelId="{072C112A-A003-4166-8CC8-6111B718C9B2}">
      <dgm:prSet phldrT="[Texto]" custT="1"/>
      <dgm:spPr/>
      <dgm:t>
        <a:bodyPr/>
        <a:lstStyle/>
        <a:p>
          <a:r>
            <a:rPr lang="pt-BR" sz="1800" b="1" dirty="0" smtClean="0"/>
            <a:t>1</a:t>
          </a:r>
          <a:endParaRPr lang="pt-BR" sz="1800" b="1" dirty="0"/>
        </a:p>
      </dgm:t>
    </dgm:pt>
    <dgm:pt modelId="{6DC2C6F5-CE10-49A6-81CB-DEDED0236B97}" type="sibTrans" cxnId="{7DFA6DDE-0560-46BC-A69F-2188160EB59A}">
      <dgm:prSet/>
      <dgm:spPr/>
      <dgm:t>
        <a:bodyPr/>
        <a:lstStyle/>
        <a:p>
          <a:endParaRPr lang="pt-BR"/>
        </a:p>
      </dgm:t>
    </dgm:pt>
    <dgm:pt modelId="{84BF5C5B-C732-438E-AE50-9A50B3A1A12D}" type="parTrans" cxnId="{7DFA6DDE-0560-46BC-A69F-2188160EB59A}">
      <dgm:prSet/>
      <dgm:spPr/>
      <dgm:t>
        <a:bodyPr/>
        <a:lstStyle/>
        <a:p>
          <a:endParaRPr lang="pt-BR"/>
        </a:p>
      </dgm:t>
    </dgm:pt>
    <dgm:pt modelId="{7901ED2B-61AE-499E-A02E-15D03D44F62A}" type="pres">
      <dgm:prSet presAssocID="{C4B7E308-312E-465B-B0B2-BE5D41060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4DFE11-4261-4FFF-9043-F50CD9F93C6E}" type="pres">
      <dgm:prSet presAssocID="{072C112A-A003-4166-8CC8-6111B718C9B2}" presName="composite" presStyleCnt="0"/>
      <dgm:spPr/>
    </dgm:pt>
    <dgm:pt modelId="{A3AE0DD6-D586-4CB5-9ED3-804F4D75E95E}" type="pres">
      <dgm:prSet presAssocID="{072C112A-A003-4166-8CC8-6111B718C9B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8FA132-6C3B-46E9-A6FE-629927281128}" type="pres">
      <dgm:prSet presAssocID="{072C112A-A003-4166-8CC8-6111B718C9B2}" presName="descendantText" presStyleLbl="alignAcc1" presStyleIdx="0" presStyleCnt="2" custScaleY="1235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74F374-7680-44B8-B9AF-8E59007282EF}" type="pres">
      <dgm:prSet presAssocID="{6DC2C6F5-CE10-49A6-81CB-DEDED0236B97}" presName="sp" presStyleCnt="0"/>
      <dgm:spPr/>
    </dgm:pt>
    <dgm:pt modelId="{F116537A-1381-4530-BD0E-1C8E1361DD23}" type="pres">
      <dgm:prSet presAssocID="{D600E13E-1CB7-4218-8116-21DF297EFC54}" presName="composite" presStyleCnt="0"/>
      <dgm:spPr/>
    </dgm:pt>
    <dgm:pt modelId="{8CA4AF03-170D-4A89-B6DC-2C4D4B2A1492}" type="pres">
      <dgm:prSet presAssocID="{D600E13E-1CB7-4218-8116-21DF297EFC5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FBE80-1C17-4D66-82FD-65D57509F24D}" type="pres">
      <dgm:prSet presAssocID="{D600E13E-1CB7-4218-8116-21DF297EFC5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B20A5ED-46B1-4539-8208-D3B2795770D6}" type="presOf" srcId="{072C112A-A003-4166-8CC8-6111B718C9B2}" destId="{A3AE0DD6-D586-4CB5-9ED3-804F4D75E95E}" srcOrd="0" destOrd="0" presId="urn:microsoft.com/office/officeart/2005/8/layout/chevron2"/>
    <dgm:cxn modelId="{8649D158-5C4B-4C61-AC29-CDD3FCC3915D}" type="presOf" srcId="{D600E13E-1CB7-4218-8116-21DF297EFC54}" destId="{8CA4AF03-170D-4A89-B6DC-2C4D4B2A1492}" srcOrd="0" destOrd="0" presId="urn:microsoft.com/office/officeart/2005/8/layout/chevron2"/>
    <dgm:cxn modelId="{4E1CCA82-3D4E-498E-AAC1-4D0A733CF946}" type="presOf" srcId="{4C892232-2D00-4855-BFA3-82DB1BC7D4E7}" destId="{2E8FA132-6C3B-46E9-A6FE-629927281128}" srcOrd="0" destOrd="0" presId="urn:microsoft.com/office/officeart/2005/8/layout/chevron2"/>
    <dgm:cxn modelId="{2B413932-2491-4078-A0D2-2B95C69E7579}" srcId="{D600E13E-1CB7-4218-8116-21DF297EFC54}" destId="{3C87A1AA-C62C-44E1-BB88-B80E0FB59699}" srcOrd="0" destOrd="0" parTransId="{1B862D83-9EEA-4727-91EA-8EE58FD48D7A}" sibTransId="{DDB18211-41F9-4086-9061-DEBE07A45C26}"/>
    <dgm:cxn modelId="{7DFA6DDE-0560-46BC-A69F-2188160EB59A}" srcId="{C4B7E308-312E-465B-B0B2-BE5D410601EF}" destId="{072C112A-A003-4166-8CC8-6111B718C9B2}" srcOrd="0" destOrd="0" parTransId="{84BF5C5B-C732-438E-AE50-9A50B3A1A12D}" sibTransId="{6DC2C6F5-CE10-49A6-81CB-DEDED0236B97}"/>
    <dgm:cxn modelId="{CCDE3E5F-3338-4B9B-AC43-0667CB1CF10B}" srcId="{072C112A-A003-4166-8CC8-6111B718C9B2}" destId="{4C892232-2D00-4855-BFA3-82DB1BC7D4E7}" srcOrd="0" destOrd="0" parTransId="{BDD1E8F5-37E5-409A-B99A-A26EA5EA6637}" sibTransId="{CAF9189D-F147-4180-BADC-ED2D8AB02E7D}"/>
    <dgm:cxn modelId="{A4236E81-A1DB-47A2-B68B-D957AB51B91A}" type="presOf" srcId="{3C87A1AA-C62C-44E1-BB88-B80E0FB59699}" destId="{ABDFBE80-1C17-4D66-82FD-65D57509F24D}" srcOrd="0" destOrd="0" presId="urn:microsoft.com/office/officeart/2005/8/layout/chevron2"/>
    <dgm:cxn modelId="{879CF921-12AA-4C78-8205-815EFD6F59BA}" srcId="{C4B7E308-312E-465B-B0B2-BE5D410601EF}" destId="{D600E13E-1CB7-4218-8116-21DF297EFC54}" srcOrd="1" destOrd="0" parTransId="{8E90E0F7-B2EB-4E3F-9956-BFEDD7D05BCC}" sibTransId="{1F2D214F-258D-429B-BDA0-1EB7E69F7430}"/>
    <dgm:cxn modelId="{FD338CA4-E1D1-4E7F-AF88-569DE5AFEA62}" type="presOf" srcId="{C4B7E308-312E-465B-B0B2-BE5D410601EF}" destId="{7901ED2B-61AE-499E-A02E-15D03D44F62A}" srcOrd="0" destOrd="0" presId="urn:microsoft.com/office/officeart/2005/8/layout/chevron2"/>
    <dgm:cxn modelId="{A2A79DCA-22C3-4F06-9470-8DE4E0E2CBA7}" type="presParOf" srcId="{7901ED2B-61AE-499E-A02E-15D03D44F62A}" destId="{364DFE11-4261-4FFF-9043-F50CD9F93C6E}" srcOrd="0" destOrd="0" presId="urn:microsoft.com/office/officeart/2005/8/layout/chevron2"/>
    <dgm:cxn modelId="{2FBC5D40-A352-4C69-937D-9A2CFB25ADDE}" type="presParOf" srcId="{364DFE11-4261-4FFF-9043-F50CD9F93C6E}" destId="{A3AE0DD6-D586-4CB5-9ED3-804F4D75E95E}" srcOrd="0" destOrd="0" presId="urn:microsoft.com/office/officeart/2005/8/layout/chevron2"/>
    <dgm:cxn modelId="{DA3F99A6-24BB-4599-A301-083E4FAF0DCE}" type="presParOf" srcId="{364DFE11-4261-4FFF-9043-F50CD9F93C6E}" destId="{2E8FA132-6C3B-46E9-A6FE-629927281128}" srcOrd="1" destOrd="0" presId="urn:microsoft.com/office/officeart/2005/8/layout/chevron2"/>
    <dgm:cxn modelId="{786A6805-2837-43CB-8B26-FB824F7B20E5}" type="presParOf" srcId="{7901ED2B-61AE-499E-A02E-15D03D44F62A}" destId="{7174F374-7680-44B8-B9AF-8E59007282EF}" srcOrd="1" destOrd="0" presId="urn:microsoft.com/office/officeart/2005/8/layout/chevron2"/>
    <dgm:cxn modelId="{D666560D-E7FE-475F-A4C6-3A14ED06BA5D}" type="presParOf" srcId="{7901ED2B-61AE-499E-A02E-15D03D44F62A}" destId="{F116537A-1381-4530-BD0E-1C8E1361DD23}" srcOrd="2" destOrd="0" presId="urn:microsoft.com/office/officeart/2005/8/layout/chevron2"/>
    <dgm:cxn modelId="{D2DA8461-E243-432C-AE29-8F20C1592035}" type="presParOf" srcId="{F116537A-1381-4530-BD0E-1C8E1361DD23}" destId="{8CA4AF03-170D-4A89-B6DC-2C4D4B2A1492}" srcOrd="0" destOrd="0" presId="urn:microsoft.com/office/officeart/2005/8/layout/chevron2"/>
    <dgm:cxn modelId="{697997EF-E48C-4CA0-9928-A6F63EC991CD}" type="presParOf" srcId="{F116537A-1381-4530-BD0E-1C8E1361DD23}" destId="{ABDFBE80-1C17-4D66-82FD-65D57509F2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7239A-29FB-42DB-8CBA-A898F6CE76FD}">
      <dsp:nvSpPr>
        <dsp:cNvPr id="0" name=""/>
        <dsp:cNvSpPr/>
      </dsp:nvSpPr>
      <dsp:spPr>
        <a:xfrm rot="5400000">
          <a:off x="-207221" y="200475"/>
          <a:ext cx="1294002" cy="9058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1</a:t>
          </a:r>
          <a:endParaRPr lang="pt-BR" sz="1800" b="1" kern="1200" dirty="0"/>
        </a:p>
      </dsp:txBody>
      <dsp:txXfrm rot="-5400000">
        <a:off x="-13120" y="459276"/>
        <a:ext cx="905801" cy="388201"/>
      </dsp:txXfrm>
    </dsp:sp>
    <dsp:sp modelId="{B5BFF533-F2EB-4488-9C9A-6A850814A66B}">
      <dsp:nvSpPr>
        <dsp:cNvPr id="0" name=""/>
        <dsp:cNvSpPr/>
      </dsp:nvSpPr>
      <dsp:spPr>
        <a:xfrm rot="5400000">
          <a:off x="4269790" y="-3370734"/>
          <a:ext cx="841101" cy="7595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/>
            <a:t>Apesar do atingimento de apenas 65,00 % no que se refere à meta de produção de sementes híbridas de cacau, todos os candidatos a futuros </a:t>
          </a:r>
          <a:r>
            <a:rPr lang="pt-BR" sz="1600" b="1" kern="1200" dirty="0" err="1" smtClean="0"/>
            <a:t>cacauicultores</a:t>
          </a:r>
          <a:r>
            <a:rPr lang="pt-BR" sz="1600" b="1" kern="1200" dirty="0" smtClean="0"/>
            <a:t> que se dirigiram  à CEPLAC, com o intuito de plantar cacau, foram atendidos.</a:t>
          </a:r>
          <a:endParaRPr lang="pt-BR" sz="1600" kern="1200" dirty="0"/>
        </a:p>
      </dsp:txBody>
      <dsp:txXfrm rot="-5400000">
        <a:off x="892681" y="47434"/>
        <a:ext cx="7554261" cy="758983"/>
      </dsp:txXfrm>
    </dsp:sp>
    <dsp:sp modelId="{A3AE0DD6-D586-4CB5-9ED3-804F4D75E95E}">
      <dsp:nvSpPr>
        <dsp:cNvPr id="0" name=""/>
        <dsp:cNvSpPr/>
      </dsp:nvSpPr>
      <dsp:spPr>
        <a:xfrm rot="5400000">
          <a:off x="-207221" y="1461223"/>
          <a:ext cx="1294002" cy="9058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</a:t>
          </a:r>
          <a:endParaRPr lang="pt-BR" sz="1800" b="1" kern="1200" dirty="0"/>
        </a:p>
      </dsp:txBody>
      <dsp:txXfrm rot="-5400000">
        <a:off x="-13120" y="1720024"/>
        <a:ext cx="905801" cy="388201"/>
      </dsp:txXfrm>
    </dsp:sp>
    <dsp:sp modelId="{2E8FA132-6C3B-46E9-A6FE-629927281128}">
      <dsp:nvSpPr>
        <dsp:cNvPr id="0" name=""/>
        <dsp:cNvSpPr/>
      </dsp:nvSpPr>
      <dsp:spPr>
        <a:xfrm rot="5400000">
          <a:off x="4166380" y="-2136228"/>
          <a:ext cx="1047919" cy="7647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/>
            <a:t>Os  indicadores econômicos tiveram atingimento superiores a 94,00%, com destaque especial pra expansão da área cultivada que atingiu percentual de 99,91%, colocando a execução do programa praticamente em sintonia com o planejado até o ano de 2014.</a:t>
          </a:r>
          <a:endParaRPr lang="pt-BR" sz="1600" kern="1200" dirty="0"/>
        </a:p>
      </dsp:txBody>
      <dsp:txXfrm rot="-5400000">
        <a:off x="866438" y="1214869"/>
        <a:ext cx="7596649" cy="945609"/>
      </dsp:txXfrm>
    </dsp:sp>
    <dsp:sp modelId="{8CA4AF03-170D-4A89-B6DC-2C4D4B2A1492}">
      <dsp:nvSpPr>
        <dsp:cNvPr id="0" name=""/>
        <dsp:cNvSpPr/>
      </dsp:nvSpPr>
      <dsp:spPr>
        <a:xfrm rot="5400000">
          <a:off x="-207221" y="2808482"/>
          <a:ext cx="1294002" cy="9058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3</a:t>
          </a:r>
          <a:endParaRPr lang="pt-BR" sz="1800" b="1" kern="1200" dirty="0"/>
        </a:p>
      </dsp:txBody>
      <dsp:txXfrm rot="-5400000">
        <a:off x="-13120" y="3067283"/>
        <a:ext cx="905801" cy="388201"/>
      </dsp:txXfrm>
    </dsp:sp>
    <dsp:sp modelId="{ABDFBE80-1C17-4D66-82FD-65D57509F24D}">
      <dsp:nvSpPr>
        <dsp:cNvPr id="0" name=""/>
        <dsp:cNvSpPr/>
      </dsp:nvSpPr>
      <dsp:spPr>
        <a:xfrm rot="5400000">
          <a:off x="4079869" y="-762727"/>
          <a:ext cx="1220942" cy="7595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/>
            <a:t>O  alcance de 96,11% no quantitativo de famílias assistidas</a:t>
          </a:r>
          <a:r>
            <a:rPr lang="pt-BR" sz="1600" b="1" kern="1200" dirty="0" smtClean="0">
              <a:solidFill>
                <a:schemeClr val="accent3"/>
              </a:solidFill>
            </a:rPr>
            <a:t> </a:t>
          </a:r>
          <a:r>
            <a:rPr lang="pt-BR" sz="1600" b="1" kern="1200" dirty="0" smtClean="0"/>
            <a:t>é decorrência, principalmente do esgotamento da capacidade de atendimento dos escritórios locais de extensão em funcionamento que está no seu limite.</a:t>
          </a:r>
          <a:endParaRPr lang="pt-BR" sz="1600" kern="1200" dirty="0"/>
        </a:p>
      </dsp:txBody>
      <dsp:txXfrm rot="-5400000">
        <a:off x="892681" y="2484062"/>
        <a:ext cx="7535719" cy="1101740"/>
      </dsp:txXfrm>
    </dsp:sp>
    <dsp:sp modelId="{AEE48B89-B506-4CD8-98F6-61FBAA9CD48B}">
      <dsp:nvSpPr>
        <dsp:cNvPr id="0" name=""/>
        <dsp:cNvSpPr/>
      </dsp:nvSpPr>
      <dsp:spPr>
        <a:xfrm rot="5400000">
          <a:off x="-207221" y="3965821"/>
          <a:ext cx="1294002" cy="90580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4</a:t>
          </a:r>
          <a:endParaRPr lang="pt-BR" sz="1800" b="1" kern="1200" dirty="0"/>
        </a:p>
      </dsp:txBody>
      <dsp:txXfrm rot="-5400000">
        <a:off x="-13120" y="4224622"/>
        <a:ext cx="905801" cy="388201"/>
      </dsp:txXfrm>
    </dsp:sp>
    <dsp:sp modelId="{D6A2B4EF-1BB7-4608-B3D5-1D1B1D52E552}">
      <dsp:nvSpPr>
        <dsp:cNvPr id="0" name=""/>
        <dsp:cNvSpPr/>
      </dsp:nvSpPr>
      <dsp:spPr>
        <a:xfrm rot="5400000">
          <a:off x="4269790" y="394611"/>
          <a:ext cx="841101" cy="7595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/>
            <a:t>Urge, por conseguinte,  que seja </a:t>
          </a:r>
          <a:r>
            <a:rPr lang="pt-BR" sz="1600" b="1" kern="1200" dirty="0" err="1" smtClean="0"/>
            <a:t>reestabelecida</a:t>
          </a:r>
          <a:r>
            <a:rPr lang="pt-BR" sz="1600" b="1" kern="1200" dirty="0" smtClean="0"/>
            <a:t> a relação técnico/agricultor assistido, nos níveis preconizados, ou seja, 01 técnico/100  agricultores envolvidos no programa, o que requer a ampliação dos serviços de ATER.</a:t>
          </a:r>
          <a:endParaRPr lang="pt-BR" sz="1600" kern="1200" dirty="0"/>
        </a:p>
      </dsp:txBody>
      <dsp:txXfrm rot="-5400000">
        <a:off x="892681" y="3812780"/>
        <a:ext cx="7554261" cy="758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0DD6-D586-4CB5-9ED3-804F4D75E95E}">
      <dsp:nvSpPr>
        <dsp:cNvPr id="0" name=""/>
        <dsp:cNvSpPr/>
      </dsp:nvSpPr>
      <dsp:spPr>
        <a:xfrm rot="5400000">
          <a:off x="-287858" y="438037"/>
          <a:ext cx="1919059" cy="13433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1</a:t>
          </a:r>
          <a:endParaRPr lang="pt-BR" sz="1800" b="1" kern="1200" dirty="0"/>
        </a:p>
      </dsp:txBody>
      <dsp:txXfrm rot="-5400000">
        <a:off x="2" y="821849"/>
        <a:ext cx="1343341" cy="575718"/>
      </dsp:txXfrm>
    </dsp:sp>
    <dsp:sp modelId="{2E8FA132-6C3B-46E9-A6FE-629927281128}">
      <dsp:nvSpPr>
        <dsp:cNvPr id="0" name=""/>
        <dsp:cNvSpPr/>
      </dsp:nvSpPr>
      <dsp:spPr>
        <a:xfrm rot="5400000">
          <a:off x="4080132" y="-2733578"/>
          <a:ext cx="1541323" cy="7014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Estima-se um valor superior a R$190 milhões que está deixando de ser internalizado na economia paraense, decorrente da não comercialização de 19 milhões de toneladas de carbono capturados pelos </a:t>
          </a:r>
          <a:r>
            <a:rPr lang="pt-BR" sz="1800" b="1" kern="1200" dirty="0" err="1" smtClean="0"/>
            <a:t>SAFs</a:t>
          </a:r>
          <a:r>
            <a:rPr lang="pt-BR" sz="1800" b="1" kern="1200" dirty="0" smtClean="0"/>
            <a:t> cultivados nas áreas cacaueiras.</a:t>
          </a:r>
          <a:endParaRPr lang="pt-BR" sz="1800" b="1" kern="1200" dirty="0"/>
        </a:p>
      </dsp:txBody>
      <dsp:txXfrm rot="-5400000">
        <a:off x="1343342" y="78453"/>
        <a:ext cx="6939663" cy="1390841"/>
      </dsp:txXfrm>
    </dsp:sp>
    <dsp:sp modelId="{8CA4AF03-170D-4A89-B6DC-2C4D4B2A1492}">
      <dsp:nvSpPr>
        <dsp:cNvPr id="0" name=""/>
        <dsp:cNvSpPr/>
      </dsp:nvSpPr>
      <dsp:spPr>
        <a:xfrm rot="5400000">
          <a:off x="-287858" y="2080363"/>
          <a:ext cx="1919059" cy="13433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</a:t>
          </a:r>
          <a:endParaRPr lang="pt-BR" sz="1800" b="1" kern="1200" dirty="0"/>
        </a:p>
      </dsp:txBody>
      <dsp:txXfrm rot="-5400000">
        <a:off x="2" y="2464175"/>
        <a:ext cx="1343341" cy="575718"/>
      </dsp:txXfrm>
    </dsp:sp>
    <dsp:sp modelId="{ABDFBE80-1C17-4D66-82FD-65D57509F24D}">
      <dsp:nvSpPr>
        <dsp:cNvPr id="0" name=""/>
        <dsp:cNvSpPr/>
      </dsp:nvSpPr>
      <dsp:spPr>
        <a:xfrm rot="5400000">
          <a:off x="4227099" y="-1091253"/>
          <a:ext cx="1247388" cy="7014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Esse fato suscita a urgente necessidade de desenvolvimento de ações para explorar o serviço ambiental de mercado de carbono.</a:t>
          </a:r>
          <a:endParaRPr lang="pt-BR" sz="1800" b="1" kern="1200" dirty="0"/>
        </a:p>
      </dsp:txBody>
      <dsp:txXfrm rot="-5400000">
        <a:off x="1343341" y="1853397"/>
        <a:ext cx="6954012" cy="1125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08C69-1A26-4A4E-AD75-F85101DE8102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69CAC-7FFB-4FE5-B2BF-FBAEA37BC3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56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E877-023C-4631-9D10-0C017BB43DD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E877-023C-4631-9D10-0C017BB43DDA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E877-023C-4631-9D10-0C017BB43DDA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0937-7BE0-46BF-97F8-F6E7E95AD3DC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E609-13B0-44DE-8E0D-E7EF8E23B6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0937-7BE0-46BF-97F8-F6E7E95AD3DC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E609-13B0-44DE-8E0D-E7EF8E23B6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0937-7BE0-46BF-97F8-F6E7E95AD3DC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E609-13B0-44DE-8E0D-E7EF8E23B6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0937-7BE0-46BF-97F8-F6E7E95AD3DC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E609-13B0-44DE-8E0D-E7EF8E23B6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3179" y="5884074"/>
            <a:ext cx="3086072" cy="84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0937-7BE0-46BF-97F8-F6E7E95AD3DC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E609-13B0-44DE-8E0D-E7EF8E23B6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0937-7BE0-46BF-97F8-F6E7E95AD3DC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E609-13B0-44DE-8E0D-E7EF8E23B6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0937-7BE0-46BF-97F8-F6E7E95AD3DC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E609-13B0-44DE-8E0D-E7EF8E23B6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0937-7BE0-46BF-97F8-F6E7E95AD3DC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E609-13B0-44DE-8E0D-E7EF8E23B6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0937-7BE0-46BF-97F8-F6E7E95AD3DC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E609-13B0-44DE-8E0D-E7EF8E23B6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0937-7BE0-46BF-97F8-F6E7E95AD3DC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E609-13B0-44DE-8E0D-E7EF8E23B6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0937-7BE0-46BF-97F8-F6E7E95AD3DC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E609-13B0-44DE-8E0D-E7EF8E23B6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0937-7BE0-46BF-97F8-F6E7E95AD3DC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E609-13B0-44DE-8E0D-E7EF8E23B6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gabinete@sedap.pa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layout slide secretário 01 - 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86438"/>
            <a:ext cx="5929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m 4" descr="layout slide secretário 01 - 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907704" y="5517232"/>
            <a:ext cx="6215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Frutiger Linotype"/>
              </a:rPr>
              <a:t>Agosto/2015</a:t>
            </a:r>
          </a:p>
          <a:p>
            <a:pPr algn="ctr"/>
            <a:endParaRPr lang="pt-BR" dirty="0"/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285720" y="857232"/>
            <a:ext cx="8572500" cy="7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9" tIns="45715" rIns="91429" bIns="45715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t-BR" sz="1600" b="1" dirty="0">
                <a:solidFill>
                  <a:srgbClr val="006600"/>
                </a:solidFill>
                <a:latin typeface="Gothic725 Blk BT" pitchFamily="34" charset="0"/>
              </a:rPr>
              <a:t>Agricultura </a:t>
            </a:r>
            <a:r>
              <a:rPr lang="pt-BR" sz="1600" b="1" dirty="0">
                <a:latin typeface="Gothic725 Blk BT" pitchFamily="34" charset="0"/>
              </a:rPr>
              <a:t>&amp;</a:t>
            </a:r>
            <a:r>
              <a:rPr lang="pt-BR" sz="1600" b="1" dirty="0">
                <a:solidFill>
                  <a:schemeClr val="accent6"/>
                </a:solidFill>
                <a:latin typeface="Gothic725 Blk BT" pitchFamily="34" charset="0"/>
              </a:rPr>
              <a:t> Inovação</a:t>
            </a:r>
            <a:r>
              <a:rPr lang="pt-BR" sz="1600" dirty="0">
                <a:latin typeface="Gothic725 Blk BT" pitchFamily="34" charset="0"/>
              </a:rPr>
              <a:t>:</a:t>
            </a:r>
          </a:p>
          <a:p>
            <a:pPr algn="r">
              <a:lnSpc>
                <a:spcPct val="150000"/>
              </a:lnSpc>
              <a:defRPr/>
            </a:pPr>
            <a:r>
              <a:rPr lang="pt-BR" sz="1600" b="1" i="1" dirty="0">
                <a:latin typeface="Frutiger Linotype"/>
              </a:rPr>
              <a:t>Rota para o Desenvolvimento Sustentável</a:t>
            </a:r>
            <a:endParaRPr lang="pt-BR" sz="1600" i="1" dirty="0">
              <a:latin typeface="Frutiger Linotype"/>
            </a:endParaRPr>
          </a:p>
        </p:txBody>
      </p:sp>
      <p:sp>
        <p:nvSpPr>
          <p:cNvPr id="11" name="CaixaDeTexto 5"/>
          <p:cNvSpPr txBox="1">
            <a:spLocks noChangeArrowheads="1"/>
          </p:cNvSpPr>
          <p:nvPr/>
        </p:nvSpPr>
        <p:spPr bwMode="auto">
          <a:xfrm>
            <a:off x="467544" y="2492896"/>
            <a:ext cx="8247860" cy="20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800" b="1" spc="-100" dirty="0" smtClean="0">
                <a:solidFill>
                  <a:srgbClr val="008000"/>
                </a:solidFill>
              </a:rPr>
              <a:t>PROGRAMA DE DESENVOLVIMENTO DA CADEIA PRODUTIVA DA CACAUICULTURA DO PARÁ</a:t>
            </a:r>
            <a:br>
              <a:rPr lang="pt-BR" sz="2800" b="1" spc="-100" dirty="0" smtClean="0">
                <a:solidFill>
                  <a:srgbClr val="008000"/>
                </a:solidFill>
              </a:rPr>
            </a:br>
            <a:r>
              <a:rPr lang="pt-BR" sz="2800" b="1" spc="-100" dirty="0" smtClean="0">
                <a:solidFill>
                  <a:srgbClr val="008000"/>
                </a:solidFill>
              </a:rPr>
              <a:t>PRODECACAU - 2011-2019</a:t>
            </a:r>
            <a:endParaRPr lang="pt-BR" sz="2800" b="1" i="1" dirty="0">
              <a:solidFill>
                <a:srgbClr val="008000"/>
              </a:solidFill>
              <a:latin typeface="Frutiger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Imagem 10" descr="layout slide secretário 01 - 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86438"/>
            <a:ext cx="5929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magem 11" descr="layout slide secretário 01 - 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6037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CaixaDeTexto 4"/>
          <p:cNvSpPr txBox="1">
            <a:spLocks noChangeArrowheads="1"/>
          </p:cNvSpPr>
          <p:nvPr/>
        </p:nvSpPr>
        <p:spPr bwMode="auto">
          <a:xfrm>
            <a:off x="2627313" y="79375"/>
            <a:ext cx="633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  <a:latin typeface="Frutiger Linotype"/>
              </a:rPr>
              <a:t>PRODECACAU – Avaliação 2014</a:t>
            </a:r>
            <a:endParaRPr lang="pt-BR" b="1" dirty="0">
              <a:solidFill>
                <a:schemeClr val="bg1"/>
              </a:solidFill>
              <a:latin typeface="Frutiger Linotype"/>
            </a:endParaRPr>
          </a:p>
        </p:txBody>
      </p:sp>
      <p:sp>
        <p:nvSpPr>
          <p:cNvPr id="16" name="Retângulo com Canto Diagonal Aparado 15"/>
          <p:cNvSpPr/>
          <p:nvPr/>
        </p:nvSpPr>
        <p:spPr>
          <a:xfrm>
            <a:off x="428596" y="714356"/>
            <a:ext cx="7143800" cy="35719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CONCLUSÕES: ASPECTOS  AMBIENTAIS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11110394"/>
              </p:ext>
            </p:extLst>
          </p:nvPr>
        </p:nvGraphicFramePr>
        <p:xfrm>
          <a:off x="500034" y="1714488"/>
          <a:ext cx="8358246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3AE0DD6-D586-4CB5-9ED3-804F4D75E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A3AE0DD6-D586-4CB5-9ED3-804F4D75E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E8FA132-6C3B-46E9-A6FE-629927281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graphicEl>
                                              <a:dgm id="{2E8FA132-6C3B-46E9-A6FE-629927281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CA4AF03-170D-4A89-B6DC-2C4D4B2A1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graphicEl>
                                              <a:dgm id="{8CA4AF03-170D-4A89-B6DC-2C4D4B2A1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BDFBE80-1C17-4D66-82FD-65D57509F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graphicEl>
                                              <a:dgm id="{ABDFBE80-1C17-4D66-82FD-65D57509F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1"/>
          <p:cNvSpPr txBox="1">
            <a:spLocks noChangeArrowheads="1"/>
          </p:cNvSpPr>
          <p:nvPr/>
        </p:nvSpPr>
        <p:spPr bwMode="auto">
          <a:xfrm>
            <a:off x="684214" y="1412876"/>
            <a:ext cx="8243887" cy="25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just"/>
            <a:endParaRPr lang="pt-BR" b="1" dirty="0">
              <a:latin typeface="Calibri" pitchFamily="34" charset="0"/>
            </a:endParaRP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endParaRPr lang="pt-BR" sz="1600" dirty="0">
              <a:latin typeface="Frutiger Linotype"/>
            </a:endParaRPr>
          </a:p>
          <a:p>
            <a:r>
              <a:rPr lang="pt-BR" sz="1600" dirty="0">
                <a:latin typeface="Frutiger Linotype"/>
              </a:rPr>
              <a:t> </a:t>
            </a:r>
          </a:p>
        </p:txBody>
      </p:sp>
      <p:pic>
        <p:nvPicPr>
          <p:cNvPr id="45059" name="Imagem 10" descr="layout slide secretário 01 - 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43446"/>
            <a:ext cx="914399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magem 11" descr="layout slide secretário 01 - 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6037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85720" y="1196753"/>
            <a:ext cx="8390736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73050" indent="-273050"/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Rockwell Extra Bold" pitchFamily="18" charset="0"/>
                <a:ea typeface="Microsoft Yi Baiti" pitchFamily="66" charset="0"/>
              </a:rPr>
              <a:t>     Pontos Importantes /  Medidas Necessárias</a:t>
            </a:r>
          </a:p>
          <a:p>
            <a:pPr algn="r">
              <a:lnSpc>
                <a:spcPct val="150000"/>
              </a:lnSpc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Rockwell Extra Bold" pitchFamily="18" charset="0"/>
                <a:ea typeface="Microsoft Yi Baiti" pitchFamily="66" charset="0"/>
              </a:rPr>
              <a:t>        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8596" y="1857364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  Reestruturação da  CEPLAC com fortalecimento da    ATER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  Revisão da Política de Importação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  Revisão do Mecanismo de Drawback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  Fortalecimento da Defesa Agropecuária, particularmente no controle de Fronteiras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  Políticas de apoio  a desconcentração do parque industrial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   Fomento à pequenas unidades processadoras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1"/>
          <p:cNvSpPr txBox="1">
            <a:spLocks noChangeArrowheads="1"/>
          </p:cNvSpPr>
          <p:nvPr/>
        </p:nvSpPr>
        <p:spPr bwMode="auto">
          <a:xfrm>
            <a:off x="684214" y="1412876"/>
            <a:ext cx="8243887" cy="47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just"/>
            <a:endParaRPr lang="pt-BR" b="1" dirty="0">
              <a:latin typeface="Calibri" pitchFamily="34" charset="0"/>
            </a:endParaRP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pPr algn="just"/>
            <a:r>
              <a:rPr lang="pt-BR" sz="1600" b="1" dirty="0" smtClean="0">
                <a:latin typeface="Calibri" pitchFamily="34" charset="0"/>
              </a:rPr>
              <a:t>SAGRI </a:t>
            </a:r>
            <a:r>
              <a:rPr lang="pt-BR" sz="1600" b="1" dirty="0">
                <a:latin typeface="Calibri" pitchFamily="34" charset="0"/>
              </a:rPr>
              <a:t>– Secretaria de Estado de Agricultura</a:t>
            </a:r>
          </a:p>
          <a:p>
            <a:pPr algn="just"/>
            <a:r>
              <a:rPr lang="pt-BR" sz="1600" dirty="0">
                <a:latin typeface="Calibri" pitchFamily="34" charset="0"/>
              </a:rPr>
              <a:t>End.: Travessa do </a:t>
            </a:r>
            <a:r>
              <a:rPr lang="pt-BR" sz="1600" dirty="0" err="1">
                <a:latin typeface="Calibri" pitchFamily="34" charset="0"/>
              </a:rPr>
              <a:t>Chaco</a:t>
            </a:r>
            <a:r>
              <a:rPr lang="pt-BR" sz="1600" dirty="0">
                <a:latin typeface="Calibri" pitchFamily="34" charset="0"/>
              </a:rPr>
              <a:t>,2232.</a:t>
            </a:r>
          </a:p>
          <a:p>
            <a:pPr algn="just"/>
            <a:r>
              <a:rPr lang="pt-BR" sz="1600" dirty="0">
                <a:latin typeface="Calibri" pitchFamily="34" charset="0"/>
              </a:rPr>
              <a:t>Bairro: Marco</a:t>
            </a:r>
          </a:p>
          <a:p>
            <a:pPr algn="just"/>
            <a:r>
              <a:rPr lang="pt-BR" sz="1600" dirty="0">
                <a:latin typeface="Calibri" pitchFamily="34" charset="0"/>
              </a:rPr>
              <a:t>CEP: </a:t>
            </a:r>
            <a:r>
              <a:rPr lang="pt-BR" sz="1600" dirty="0" smtClean="0">
                <a:latin typeface="Calibri" pitchFamily="34" charset="0"/>
              </a:rPr>
              <a:t>66.093-542</a:t>
            </a:r>
            <a:endParaRPr lang="pt-BR" sz="1600" dirty="0">
              <a:latin typeface="Calibri" pitchFamily="34" charset="0"/>
            </a:endParaRPr>
          </a:p>
          <a:p>
            <a:pPr algn="just"/>
            <a:r>
              <a:rPr lang="pt-BR" sz="1600" dirty="0">
                <a:latin typeface="Calibri" pitchFamily="34" charset="0"/>
              </a:rPr>
              <a:t>Belém - Pará – Brasil</a:t>
            </a:r>
          </a:p>
          <a:p>
            <a:pPr algn="just"/>
            <a:r>
              <a:rPr lang="pt-BR" sz="1600" dirty="0">
                <a:latin typeface="Calibri" pitchFamily="34" charset="0"/>
              </a:rPr>
              <a:t>Fone: (91) 4006-1206/3226-1363/3226-8904</a:t>
            </a:r>
          </a:p>
          <a:p>
            <a:pPr algn="just"/>
            <a:r>
              <a:rPr lang="pt-BR" sz="1600" dirty="0">
                <a:latin typeface="Calibri" pitchFamily="34" charset="0"/>
              </a:rPr>
              <a:t>Fax: (91) 3226-7864</a:t>
            </a:r>
          </a:p>
          <a:p>
            <a:pPr algn="just"/>
            <a:r>
              <a:rPr lang="pt-BR" sz="1600" dirty="0">
                <a:latin typeface="Calibri" pitchFamily="34" charset="0"/>
              </a:rPr>
              <a:t>E-mail: </a:t>
            </a:r>
            <a:r>
              <a:rPr lang="pt-BR" sz="1600" dirty="0" smtClean="0">
                <a:latin typeface="Calibri" pitchFamily="34" charset="0"/>
                <a:hlinkClick r:id="rId2"/>
              </a:rPr>
              <a:t>gabinete@sedap.pa.gov.br</a:t>
            </a:r>
            <a:endParaRPr lang="pt-BR" sz="1600" dirty="0" smtClean="0">
              <a:latin typeface="Calibri" pitchFamily="34" charset="0"/>
            </a:endParaRPr>
          </a:p>
          <a:p>
            <a:pPr algn="just"/>
            <a:r>
              <a:rPr lang="pt-BR" sz="1600" dirty="0" smtClean="0">
                <a:latin typeface="Calibri" pitchFamily="34" charset="0"/>
              </a:rPr>
              <a:t>Site: www.sedap.pa.gov.br</a:t>
            </a:r>
            <a:endParaRPr lang="pt-BR" sz="1600" dirty="0">
              <a:latin typeface="Calibri" pitchFamily="34" charset="0"/>
            </a:endParaRPr>
          </a:p>
          <a:p>
            <a:endParaRPr lang="pt-BR" sz="1600" dirty="0">
              <a:latin typeface="Frutiger Linotype"/>
            </a:endParaRPr>
          </a:p>
          <a:p>
            <a:r>
              <a:rPr lang="pt-BR" sz="1600" dirty="0">
                <a:latin typeface="Frutiger Linotype"/>
              </a:rPr>
              <a:t> </a:t>
            </a:r>
          </a:p>
        </p:txBody>
      </p:sp>
      <p:pic>
        <p:nvPicPr>
          <p:cNvPr id="45059" name="Imagem 10" descr="layout slide secretário 01 - 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86438"/>
            <a:ext cx="5929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magem 11" descr="layout slide secretário 01 - 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6037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763688" y="1196753"/>
            <a:ext cx="69127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/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Rockwell Extra Bold" pitchFamily="18" charset="0"/>
                <a:ea typeface="Microsoft Yi Baiti" pitchFamily="66" charset="0"/>
              </a:rPr>
              <a:t>“PARÁ, O ESTADO QUE PRODUZ   É  O ESTADO QUE PRESERVA.”</a:t>
            </a:r>
          </a:p>
          <a:p>
            <a:pPr algn="r">
              <a:lnSpc>
                <a:spcPct val="150000"/>
              </a:lnSpc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Rockwell Extra Bold" pitchFamily="18" charset="0"/>
                <a:ea typeface="Microsoft Yi Baiti" pitchFamily="66" charset="0"/>
              </a:rPr>
              <a:t>                          (NUNES, </a:t>
            </a:r>
            <a:r>
              <a:rPr 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Rockwell Extra Bold" pitchFamily="18" charset="0"/>
                <a:ea typeface="Microsoft Yi Baiti" pitchFamily="66" charset="0"/>
              </a:rPr>
              <a:t>Hildegardo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Rockwell Extra Bold" pitchFamily="18" charset="0"/>
                <a:ea typeface="Microsoft Yi Baiti" pitchFamily="66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layout slide secretário 01 - 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86438"/>
            <a:ext cx="5929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m 4" descr="layout slide secretário 01 - 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55776" y="-24"/>
            <a:ext cx="6551613" cy="535797"/>
          </a:xfrm>
          <a:noFill/>
        </p:spPr>
        <p:txBody>
          <a:bodyPr/>
          <a:lstStyle/>
          <a:p>
            <a:pPr algn="r" eaLnBrk="1" hangingPunct="1"/>
            <a:r>
              <a:rPr lang="pt-BR" sz="1800" b="1" dirty="0" smtClean="0">
                <a:solidFill>
                  <a:schemeClr val="bg1"/>
                </a:solidFill>
                <a:latin typeface="Frutiger Linotype" pitchFamily="34" charset="0"/>
              </a:rPr>
              <a:t>Visão de Futuro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115616" y="2056780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accent3"/>
                </a:solidFill>
                <a:effectLst>
                  <a:reflection blurRad="12700" stA="34000" endA="740" endPos="53000" dir="5400000" sy="-100000" algn="bl" rotWithShape="0"/>
                </a:effectLst>
              </a:rPr>
              <a:t>“</a:t>
            </a:r>
            <a:r>
              <a:rPr lang="pt-BR" sz="4800" b="1" dirty="0" smtClean="0">
                <a:solidFill>
                  <a:srgbClr val="008000"/>
                </a:solidFill>
                <a:effectLst>
                  <a:reflection blurRad="12700" stA="34000" endA="740" endPos="53000" dir="5400000" sy="-100000" algn="bl" rotWithShape="0"/>
                </a:effectLst>
              </a:rPr>
              <a:t>Ser o Pará, em 2023,  o maior produtor de cacau do Brasil”</a:t>
            </a:r>
            <a:endParaRPr lang="pt-BR" sz="4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layout slide secretário 01 - 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86438"/>
            <a:ext cx="5929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m 4" descr="layout slide secretário 01 - 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55776" y="-24"/>
            <a:ext cx="6551613" cy="535797"/>
          </a:xfrm>
          <a:noFill/>
        </p:spPr>
        <p:txBody>
          <a:bodyPr/>
          <a:lstStyle/>
          <a:p>
            <a:pPr algn="r" eaLnBrk="1" hangingPunct="1"/>
            <a:r>
              <a:rPr lang="pt-BR" sz="1800" b="1" dirty="0" smtClean="0">
                <a:solidFill>
                  <a:schemeClr val="bg1"/>
                </a:solidFill>
                <a:latin typeface="Frutiger Linotype" pitchFamily="34" charset="0"/>
              </a:rPr>
              <a:t>PRODECACAU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662040" y="2271094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800" dirty="0"/>
          </a:p>
        </p:txBody>
      </p:sp>
      <p:sp>
        <p:nvSpPr>
          <p:cNvPr id="14" name="Retângulo com Canto Diagonal Aparado 13"/>
          <p:cNvSpPr/>
          <p:nvPr/>
        </p:nvSpPr>
        <p:spPr>
          <a:xfrm>
            <a:off x="975020" y="1000108"/>
            <a:ext cx="6572296" cy="388722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 algn="just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b="1" dirty="0" smtClean="0">
                <a:solidFill>
                  <a:schemeClr val="bg1"/>
                </a:solidFill>
              </a:rPr>
              <a:t>DESAFIOS ESTRATÉGICOS </a:t>
            </a:r>
          </a:p>
        </p:txBody>
      </p:sp>
      <p:sp>
        <p:nvSpPr>
          <p:cNvPr id="15" name="Retângulo com Canto Diagonal Aparado 14"/>
          <p:cNvSpPr/>
          <p:nvPr/>
        </p:nvSpPr>
        <p:spPr>
          <a:xfrm>
            <a:off x="1189334" y="1428736"/>
            <a:ext cx="7072362" cy="317284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6838" lvl="1" indent="-1588" algn="just" defTabSz="2682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sz="2000" b="1" dirty="0" smtClean="0">
                <a:cs typeface="Arial" pitchFamily="34" charset="0"/>
              </a:rPr>
              <a:t>Ampliação da produção de sementes híbridas de cacau;</a:t>
            </a:r>
          </a:p>
        </p:txBody>
      </p:sp>
      <p:sp>
        <p:nvSpPr>
          <p:cNvPr id="16" name="Retângulo com Canto Diagonal Aparado 15"/>
          <p:cNvSpPr/>
          <p:nvPr/>
        </p:nvSpPr>
        <p:spPr>
          <a:xfrm>
            <a:off x="1189334" y="1714488"/>
            <a:ext cx="7072362" cy="317284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6838" lvl="1" indent="-1588" algn="just" defTabSz="2682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sz="2000" b="1" dirty="0" smtClean="0">
                <a:cs typeface="Arial" pitchFamily="34" charset="0"/>
              </a:rPr>
              <a:t>Expansão da área cultivada em SAF;</a:t>
            </a:r>
          </a:p>
        </p:txBody>
      </p:sp>
      <p:sp>
        <p:nvSpPr>
          <p:cNvPr id="19" name="Retângulo com Canto Diagonal Aparado 18"/>
          <p:cNvSpPr/>
          <p:nvPr/>
        </p:nvSpPr>
        <p:spPr>
          <a:xfrm>
            <a:off x="1189334" y="2071678"/>
            <a:ext cx="7072362" cy="317284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6838" lvl="1" indent="-1588" algn="just" defTabSz="2682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sz="2000" b="1" dirty="0" smtClean="0">
                <a:cs typeface="Arial" pitchFamily="34" charset="0"/>
              </a:rPr>
              <a:t>Aumento da produção e produtividade; e</a:t>
            </a:r>
          </a:p>
        </p:txBody>
      </p:sp>
      <p:sp>
        <p:nvSpPr>
          <p:cNvPr id="20" name="Retângulo com Canto Diagonal Aparado 19"/>
          <p:cNvSpPr/>
          <p:nvPr/>
        </p:nvSpPr>
        <p:spPr>
          <a:xfrm>
            <a:off x="1189334" y="2357430"/>
            <a:ext cx="7072362" cy="317284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6838" lvl="1" indent="-1588" algn="just" defTabSz="2682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sz="2000" b="1" dirty="0" smtClean="0">
                <a:cs typeface="Arial" pitchFamily="34" charset="0"/>
              </a:rPr>
              <a:t>Processamento Industrial.</a:t>
            </a:r>
          </a:p>
        </p:txBody>
      </p:sp>
      <p:sp>
        <p:nvSpPr>
          <p:cNvPr id="21" name="Retângulo com Canto Diagonal Aparado 20"/>
          <p:cNvSpPr/>
          <p:nvPr/>
        </p:nvSpPr>
        <p:spPr>
          <a:xfrm>
            <a:off x="975020" y="3040278"/>
            <a:ext cx="6572296" cy="388722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 algn="just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b="1" dirty="0" smtClean="0">
                <a:solidFill>
                  <a:schemeClr val="bg1"/>
                </a:solidFill>
              </a:rPr>
              <a:t>ESTRATÉGIA DE AÇÃO</a:t>
            </a:r>
          </a:p>
        </p:txBody>
      </p:sp>
      <p:sp>
        <p:nvSpPr>
          <p:cNvPr id="22" name="Retângulo com Canto Diagonal Aparado 21"/>
          <p:cNvSpPr/>
          <p:nvPr/>
        </p:nvSpPr>
        <p:spPr>
          <a:xfrm>
            <a:off x="1189334" y="3468906"/>
            <a:ext cx="7072362" cy="317284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6838" lvl="1" indent="-1588" algn="just" defTabSz="2682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sz="2000" b="1" dirty="0" smtClean="0">
                <a:cs typeface="Arial" pitchFamily="34" charset="0"/>
              </a:rPr>
              <a:t>Montagem da </a:t>
            </a:r>
            <a:r>
              <a:rPr lang="pt-BR" sz="2000" b="1" dirty="0" err="1" smtClean="0">
                <a:cs typeface="Arial" pitchFamily="34" charset="0"/>
              </a:rPr>
              <a:t>infraestrutura</a:t>
            </a:r>
            <a:r>
              <a:rPr lang="pt-BR" sz="2000" b="1" dirty="0" smtClean="0">
                <a:cs typeface="Arial" pitchFamily="34" charset="0"/>
              </a:rPr>
              <a:t> necessária; e</a:t>
            </a:r>
          </a:p>
        </p:txBody>
      </p:sp>
      <p:sp>
        <p:nvSpPr>
          <p:cNvPr id="23" name="Retângulo com Canto Diagonal Aparado 22"/>
          <p:cNvSpPr/>
          <p:nvPr/>
        </p:nvSpPr>
        <p:spPr>
          <a:xfrm>
            <a:off x="1189334" y="3826096"/>
            <a:ext cx="7072362" cy="317284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6838" lvl="1" indent="-1588" algn="just" defTabSz="2682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sz="2000" b="1" dirty="0" smtClean="0">
                <a:cs typeface="Arial" pitchFamily="34" charset="0"/>
              </a:rPr>
              <a:t>Instrumento de Suporte: FUNCACAU</a:t>
            </a:r>
          </a:p>
        </p:txBody>
      </p:sp>
      <p:sp>
        <p:nvSpPr>
          <p:cNvPr id="26" name="Retângulo com Canto Diagonal Aparado 25"/>
          <p:cNvSpPr/>
          <p:nvPr/>
        </p:nvSpPr>
        <p:spPr>
          <a:xfrm>
            <a:off x="975020" y="4183286"/>
            <a:ext cx="6572296" cy="388722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 algn="just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b="1" dirty="0" smtClean="0">
                <a:solidFill>
                  <a:schemeClr val="bg1"/>
                </a:solidFill>
              </a:rPr>
              <a:t>RESULTADOS ESPERADOS E AVALIAÇÃO DO PROGRAMA </a:t>
            </a:r>
          </a:p>
        </p:txBody>
      </p:sp>
      <p:sp>
        <p:nvSpPr>
          <p:cNvPr id="27" name="Retângulo com Canto Diagonal Aparado 26"/>
          <p:cNvSpPr/>
          <p:nvPr/>
        </p:nvSpPr>
        <p:spPr>
          <a:xfrm>
            <a:off x="1189334" y="4572008"/>
            <a:ext cx="7072362" cy="317284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6838" lvl="1" indent="-1588" algn="just" defTabSz="2682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sz="2000" b="1" dirty="0" smtClean="0">
                <a:cs typeface="Arial" pitchFamily="34" charset="0"/>
              </a:rPr>
              <a:t>Econômicos;</a:t>
            </a:r>
          </a:p>
        </p:txBody>
      </p:sp>
      <p:sp>
        <p:nvSpPr>
          <p:cNvPr id="28" name="Retângulo com Canto Diagonal Aparado 27"/>
          <p:cNvSpPr/>
          <p:nvPr/>
        </p:nvSpPr>
        <p:spPr>
          <a:xfrm>
            <a:off x="1189334" y="4897666"/>
            <a:ext cx="7072362" cy="317284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6838" lvl="1" indent="-1588" algn="just" defTabSz="2682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sz="2000" b="1" dirty="0" smtClean="0">
                <a:cs typeface="Arial" pitchFamily="34" charset="0"/>
              </a:rPr>
              <a:t>Sociais; e</a:t>
            </a:r>
          </a:p>
        </p:txBody>
      </p:sp>
      <p:sp>
        <p:nvSpPr>
          <p:cNvPr id="29" name="Retângulo com Canto Diagonal Aparado 28"/>
          <p:cNvSpPr/>
          <p:nvPr/>
        </p:nvSpPr>
        <p:spPr>
          <a:xfrm>
            <a:off x="1189334" y="5214950"/>
            <a:ext cx="7072362" cy="317284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6838" lvl="1" indent="-1588" algn="just" defTabSz="2682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sz="2000" b="1" dirty="0" smtClean="0">
                <a:cs typeface="Arial" pitchFamily="34" charset="0"/>
              </a:rPr>
              <a:t>Ambientais</a:t>
            </a:r>
          </a:p>
        </p:txBody>
      </p:sp>
      <p:sp>
        <p:nvSpPr>
          <p:cNvPr id="24" name="Retângulo com Canto Diagonal Aparado 23"/>
          <p:cNvSpPr/>
          <p:nvPr/>
        </p:nvSpPr>
        <p:spPr>
          <a:xfrm>
            <a:off x="1214414" y="2683088"/>
            <a:ext cx="7072362" cy="317284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6838" lvl="1" indent="-1588" algn="just" defTabSz="2682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pt-BR" sz="2000" b="1" dirty="0" smtClean="0">
                <a:cs typeface="Arial" pitchFamily="34" charset="0"/>
              </a:rPr>
              <a:t>Assistência </a:t>
            </a:r>
            <a:r>
              <a:rPr lang="pt-BR" sz="2000" b="1" dirty="0" err="1" smtClean="0">
                <a:cs typeface="Arial" pitchFamily="34" charset="0"/>
              </a:rPr>
              <a:t>Tecnica</a:t>
            </a:r>
            <a:r>
              <a:rPr lang="pt-BR" sz="2000" b="1" dirty="0" smtClean="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:\CEPLAC\CEPLAC\DESENHOS\Municip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158"/>
            <a:ext cx="9144000" cy="658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rma livre 2">
            <a:hlinkClick r:id="rId3" action="ppaction://hlinksldjump"/>
          </p:cNvPr>
          <p:cNvSpPr/>
          <p:nvPr/>
        </p:nvSpPr>
        <p:spPr>
          <a:xfrm>
            <a:off x="1358900" y="2371725"/>
            <a:ext cx="1903413" cy="2568575"/>
          </a:xfrm>
          <a:custGeom>
            <a:avLst/>
            <a:gdLst>
              <a:gd name="connsiteX0" fmla="*/ 1153067 w 1903694"/>
              <a:gd name="connsiteY0" fmla="*/ 70787 h 2568328"/>
              <a:gd name="connsiteX1" fmla="*/ 1112124 w 1903694"/>
              <a:gd name="connsiteY1" fmla="*/ 179969 h 2568328"/>
              <a:gd name="connsiteX2" fmla="*/ 1084828 w 1903694"/>
              <a:gd name="connsiteY2" fmla="*/ 234560 h 2568328"/>
              <a:gd name="connsiteX3" fmla="*/ 1071180 w 1903694"/>
              <a:gd name="connsiteY3" fmla="*/ 275504 h 2568328"/>
              <a:gd name="connsiteX4" fmla="*/ 1016589 w 1903694"/>
              <a:gd name="connsiteY4" fmla="*/ 357390 h 2568328"/>
              <a:gd name="connsiteX5" fmla="*/ 989294 w 1903694"/>
              <a:gd name="connsiteY5" fmla="*/ 398334 h 2568328"/>
              <a:gd name="connsiteX6" fmla="*/ 975646 w 1903694"/>
              <a:gd name="connsiteY6" fmla="*/ 439277 h 2568328"/>
              <a:gd name="connsiteX7" fmla="*/ 934703 w 1903694"/>
              <a:gd name="connsiteY7" fmla="*/ 466572 h 2568328"/>
              <a:gd name="connsiteX8" fmla="*/ 839169 w 1903694"/>
              <a:gd name="connsiteY8" fmla="*/ 521163 h 2568328"/>
              <a:gd name="connsiteX9" fmla="*/ 784578 w 1903694"/>
              <a:gd name="connsiteY9" fmla="*/ 575754 h 2568328"/>
              <a:gd name="connsiteX10" fmla="*/ 729986 w 1903694"/>
              <a:gd name="connsiteY10" fmla="*/ 603050 h 2568328"/>
              <a:gd name="connsiteX11" fmla="*/ 702691 w 1903694"/>
              <a:gd name="connsiteY11" fmla="*/ 643993 h 2568328"/>
              <a:gd name="connsiteX12" fmla="*/ 661748 w 1903694"/>
              <a:gd name="connsiteY12" fmla="*/ 684937 h 2568328"/>
              <a:gd name="connsiteX13" fmla="*/ 566213 w 1903694"/>
              <a:gd name="connsiteY13" fmla="*/ 794119 h 2568328"/>
              <a:gd name="connsiteX14" fmla="*/ 511622 w 1903694"/>
              <a:gd name="connsiteY14" fmla="*/ 930596 h 2568328"/>
              <a:gd name="connsiteX15" fmla="*/ 457031 w 1903694"/>
              <a:gd name="connsiteY15" fmla="*/ 1012483 h 2568328"/>
              <a:gd name="connsiteX16" fmla="*/ 402440 w 1903694"/>
              <a:gd name="connsiteY16" fmla="*/ 1067074 h 2568328"/>
              <a:gd name="connsiteX17" fmla="*/ 375145 w 1903694"/>
              <a:gd name="connsiteY17" fmla="*/ 1148960 h 2568328"/>
              <a:gd name="connsiteX18" fmla="*/ 306906 w 1903694"/>
              <a:gd name="connsiteY18" fmla="*/ 1230847 h 2568328"/>
              <a:gd name="connsiteX19" fmla="*/ 279610 w 1903694"/>
              <a:gd name="connsiteY19" fmla="*/ 1271790 h 2568328"/>
              <a:gd name="connsiteX20" fmla="*/ 265963 w 1903694"/>
              <a:gd name="connsiteY20" fmla="*/ 1312734 h 2568328"/>
              <a:gd name="connsiteX21" fmla="*/ 238667 w 1903694"/>
              <a:gd name="connsiteY21" fmla="*/ 1353677 h 2568328"/>
              <a:gd name="connsiteX22" fmla="*/ 211372 w 1903694"/>
              <a:gd name="connsiteY22" fmla="*/ 1408268 h 2568328"/>
              <a:gd name="connsiteX23" fmla="*/ 156780 w 1903694"/>
              <a:gd name="connsiteY23" fmla="*/ 1517450 h 2568328"/>
              <a:gd name="connsiteX24" fmla="*/ 143133 w 1903694"/>
              <a:gd name="connsiteY24" fmla="*/ 1572041 h 2568328"/>
              <a:gd name="connsiteX25" fmla="*/ 102189 w 1903694"/>
              <a:gd name="connsiteY25" fmla="*/ 1694871 h 2568328"/>
              <a:gd name="connsiteX26" fmla="*/ 74894 w 1903694"/>
              <a:gd name="connsiteY26" fmla="*/ 1735814 h 2568328"/>
              <a:gd name="connsiteX27" fmla="*/ 33951 w 1903694"/>
              <a:gd name="connsiteY27" fmla="*/ 1858644 h 2568328"/>
              <a:gd name="connsiteX28" fmla="*/ 20303 w 1903694"/>
              <a:gd name="connsiteY28" fmla="*/ 1899587 h 2568328"/>
              <a:gd name="connsiteX29" fmla="*/ 74894 w 1903694"/>
              <a:gd name="connsiteY29" fmla="*/ 2363611 h 2568328"/>
              <a:gd name="connsiteX30" fmla="*/ 184076 w 1903694"/>
              <a:gd name="connsiteY30" fmla="*/ 2459145 h 2568328"/>
              <a:gd name="connsiteX31" fmla="*/ 225019 w 1903694"/>
              <a:gd name="connsiteY31" fmla="*/ 2486441 h 2568328"/>
              <a:gd name="connsiteX32" fmla="*/ 252315 w 1903694"/>
              <a:gd name="connsiteY32" fmla="*/ 2527384 h 2568328"/>
              <a:gd name="connsiteX33" fmla="*/ 293258 w 1903694"/>
              <a:gd name="connsiteY33" fmla="*/ 2541032 h 2568328"/>
              <a:gd name="connsiteX34" fmla="*/ 443383 w 1903694"/>
              <a:gd name="connsiteY34" fmla="*/ 2568328 h 2568328"/>
              <a:gd name="connsiteX35" fmla="*/ 798225 w 1903694"/>
              <a:gd name="connsiteY35" fmla="*/ 2541032 h 2568328"/>
              <a:gd name="connsiteX36" fmla="*/ 839169 w 1903694"/>
              <a:gd name="connsiteY36" fmla="*/ 2554680 h 2568328"/>
              <a:gd name="connsiteX37" fmla="*/ 921055 w 1903694"/>
              <a:gd name="connsiteY37" fmla="*/ 2527384 h 2568328"/>
              <a:gd name="connsiteX38" fmla="*/ 975646 w 1903694"/>
              <a:gd name="connsiteY38" fmla="*/ 2513737 h 2568328"/>
              <a:gd name="connsiteX39" fmla="*/ 1016589 w 1903694"/>
              <a:gd name="connsiteY39" fmla="*/ 2486441 h 2568328"/>
              <a:gd name="connsiteX40" fmla="*/ 1098476 w 1903694"/>
              <a:gd name="connsiteY40" fmla="*/ 2418202 h 2568328"/>
              <a:gd name="connsiteX41" fmla="*/ 1166715 w 1903694"/>
              <a:gd name="connsiteY41" fmla="*/ 2349963 h 2568328"/>
              <a:gd name="connsiteX42" fmla="*/ 1194010 w 1903694"/>
              <a:gd name="connsiteY42" fmla="*/ 2309020 h 2568328"/>
              <a:gd name="connsiteX43" fmla="*/ 1234954 w 1903694"/>
              <a:gd name="connsiteY43" fmla="*/ 2281725 h 2568328"/>
              <a:gd name="connsiteX44" fmla="*/ 1316840 w 1903694"/>
              <a:gd name="connsiteY44" fmla="*/ 2213486 h 2568328"/>
              <a:gd name="connsiteX45" fmla="*/ 1385079 w 1903694"/>
              <a:gd name="connsiteY45" fmla="*/ 2131599 h 2568328"/>
              <a:gd name="connsiteX46" fmla="*/ 1412375 w 1903694"/>
              <a:gd name="connsiteY46" fmla="*/ 2090656 h 2568328"/>
              <a:gd name="connsiteX47" fmla="*/ 1521557 w 1903694"/>
              <a:gd name="connsiteY47" fmla="*/ 1967826 h 2568328"/>
              <a:gd name="connsiteX48" fmla="*/ 1548852 w 1903694"/>
              <a:gd name="connsiteY48" fmla="*/ 1885939 h 2568328"/>
              <a:gd name="connsiteX49" fmla="*/ 1562500 w 1903694"/>
              <a:gd name="connsiteY49" fmla="*/ 1844996 h 2568328"/>
              <a:gd name="connsiteX50" fmla="*/ 1617091 w 1903694"/>
              <a:gd name="connsiteY50" fmla="*/ 1722166 h 2568328"/>
              <a:gd name="connsiteX51" fmla="*/ 1630739 w 1903694"/>
              <a:gd name="connsiteY51" fmla="*/ 1681223 h 2568328"/>
              <a:gd name="connsiteX52" fmla="*/ 1685330 w 1903694"/>
              <a:gd name="connsiteY52" fmla="*/ 1599337 h 2568328"/>
              <a:gd name="connsiteX53" fmla="*/ 1712625 w 1903694"/>
              <a:gd name="connsiteY53" fmla="*/ 1408268 h 2568328"/>
              <a:gd name="connsiteX54" fmla="*/ 1739921 w 1903694"/>
              <a:gd name="connsiteY54" fmla="*/ 1326381 h 2568328"/>
              <a:gd name="connsiteX55" fmla="*/ 1767216 w 1903694"/>
              <a:gd name="connsiteY55" fmla="*/ 1230847 h 2568328"/>
              <a:gd name="connsiteX56" fmla="*/ 1739921 w 1903694"/>
              <a:gd name="connsiteY56" fmla="*/ 1176256 h 2568328"/>
              <a:gd name="connsiteX57" fmla="*/ 1767216 w 1903694"/>
              <a:gd name="connsiteY57" fmla="*/ 1135313 h 2568328"/>
              <a:gd name="connsiteX58" fmla="*/ 1794512 w 1903694"/>
              <a:gd name="connsiteY58" fmla="*/ 1053426 h 2568328"/>
              <a:gd name="connsiteX59" fmla="*/ 1808160 w 1903694"/>
              <a:gd name="connsiteY59" fmla="*/ 1012483 h 2568328"/>
              <a:gd name="connsiteX60" fmla="*/ 1821807 w 1903694"/>
              <a:gd name="connsiteY60" fmla="*/ 971539 h 2568328"/>
              <a:gd name="connsiteX61" fmla="*/ 1862751 w 1903694"/>
              <a:gd name="connsiteY61" fmla="*/ 889653 h 2568328"/>
              <a:gd name="connsiteX62" fmla="*/ 1876398 w 1903694"/>
              <a:gd name="connsiteY62" fmla="*/ 780471 h 2568328"/>
              <a:gd name="connsiteX63" fmla="*/ 1903694 w 1903694"/>
              <a:gd name="connsiteY63" fmla="*/ 684937 h 2568328"/>
              <a:gd name="connsiteX64" fmla="*/ 1890046 w 1903694"/>
              <a:gd name="connsiteY64" fmla="*/ 466572 h 2568328"/>
              <a:gd name="connsiteX65" fmla="*/ 1862751 w 1903694"/>
              <a:gd name="connsiteY65" fmla="*/ 384686 h 2568328"/>
              <a:gd name="connsiteX66" fmla="*/ 1849103 w 1903694"/>
              <a:gd name="connsiteY66" fmla="*/ 179969 h 2568328"/>
              <a:gd name="connsiteX67" fmla="*/ 1808160 w 1903694"/>
              <a:gd name="connsiteY67" fmla="*/ 166322 h 2568328"/>
              <a:gd name="connsiteX68" fmla="*/ 1767216 w 1903694"/>
              <a:gd name="connsiteY68" fmla="*/ 139026 h 2568328"/>
              <a:gd name="connsiteX69" fmla="*/ 1712625 w 1903694"/>
              <a:gd name="connsiteY69" fmla="*/ 98083 h 2568328"/>
              <a:gd name="connsiteX70" fmla="*/ 1630739 w 1903694"/>
              <a:gd name="connsiteY70" fmla="*/ 29844 h 2568328"/>
              <a:gd name="connsiteX71" fmla="*/ 1507909 w 1903694"/>
              <a:gd name="connsiteY71" fmla="*/ 2548 h 2568328"/>
              <a:gd name="connsiteX72" fmla="*/ 1248601 w 1903694"/>
              <a:gd name="connsiteY72" fmla="*/ 16196 h 2568328"/>
              <a:gd name="connsiteX73" fmla="*/ 1221306 w 1903694"/>
              <a:gd name="connsiteY73" fmla="*/ 57139 h 2568328"/>
              <a:gd name="connsiteX74" fmla="*/ 1153067 w 1903694"/>
              <a:gd name="connsiteY74" fmla="*/ 70787 h 256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903694" h="2568328">
                <a:moveTo>
                  <a:pt x="1153067" y="70787"/>
                </a:moveTo>
                <a:cubicBezTo>
                  <a:pt x="1134870" y="91259"/>
                  <a:pt x="1151477" y="61914"/>
                  <a:pt x="1112124" y="179969"/>
                </a:cubicBezTo>
                <a:cubicBezTo>
                  <a:pt x="1105690" y="199270"/>
                  <a:pt x="1092842" y="215860"/>
                  <a:pt x="1084828" y="234560"/>
                </a:cubicBezTo>
                <a:cubicBezTo>
                  <a:pt x="1079161" y="247783"/>
                  <a:pt x="1078167" y="262928"/>
                  <a:pt x="1071180" y="275504"/>
                </a:cubicBezTo>
                <a:cubicBezTo>
                  <a:pt x="1055248" y="304181"/>
                  <a:pt x="1034786" y="330095"/>
                  <a:pt x="1016589" y="357390"/>
                </a:cubicBezTo>
                <a:lnTo>
                  <a:pt x="989294" y="398334"/>
                </a:lnTo>
                <a:cubicBezTo>
                  <a:pt x="981314" y="410304"/>
                  <a:pt x="984633" y="428044"/>
                  <a:pt x="975646" y="439277"/>
                </a:cubicBezTo>
                <a:cubicBezTo>
                  <a:pt x="965399" y="452085"/>
                  <a:pt x="948050" y="457038"/>
                  <a:pt x="934703" y="466572"/>
                </a:cubicBezTo>
                <a:cubicBezTo>
                  <a:pt x="862405" y="518214"/>
                  <a:pt x="905611" y="499017"/>
                  <a:pt x="839169" y="521163"/>
                </a:cubicBezTo>
                <a:cubicBezTo>
                  <a:pt x="820972" y="539360"/>
                  <a:pt x="805166" y="560313"/>
                  <a:pt x="784578" y="575754"/>
                </a:cubicBezTo>
                <a:cubicBezTo>
                  <a:pt x="768302" y="587961"/>
                  <a:pt x="745616" y="590025"/>
                  <a:pt x="729986" y="603050"/>
                </a:cubicBezTo>
                <a:cubicBezTo>
                  <a:pt x="717385" y="613551"/>
                  <a:pt x="713191" y="631392"/>
                  <a:pt x="702691" y="643993"/>
                </a:cubicBezTo>
                <a:cubicBezTo>
                  <a:pt x="690335" y="658821"/>
                  <a:pt x="673598" y="669702"/>
                  <a:pt x="661748" y="684937"/>
                </a:cubicBezTo>
                <a:cubicBezTo>
                  <a:pt x="576014" y="795167"/>
                  <a:pt x="645475" y="741278"/>
                  <a:pt x="566213" y="794119"/>
                </a:cubicBezTo>
                <a:cubicBezTo>
                  <a:pt x="546682" y="852712"/>
                  <a:pt x="541746" y="880390"/>
                  <a:pt x="511622" y="930596"/>
                </a:cubicBezTo>
                <a:cubicBezTo>
                  <a:pt x="494744" y="958726"/>
                  <a:pt x="480228" y="989286"/>
                  <a:pt x="457031" y="1012483"/>
                </a:cubicBezTo>
                <a:lnTo>
                  <a:pt x="402440" y="1067074"/>
                </a:lnTo>
                <a:lnTo>
                  <a:pt x="375145" y="1148960"/>
                </a:lnTo>
                <a:cubicBezTo>
                  <a:pt x="363850" y="1182845"/>
                  <a:pt x="328022" y="1205508"/>
                  <a:pt x="306906" y="1230847"/>
                </a:cubicBezTo>
                <a:cubicBezTo>
                  <a:pt x="296405" y="1243448"/>
                  <a:pt x="288709" y="1258142"/>
                  <a:pt x="279610" y="1271790"/>
                </a:cubicBezTo>
                <a:cubicBezTo>
                  <a:pt x="275061" y="1285438"/>
                  <a:pt x="272397" y="1299867"/>
                  <a:pt x="265963" y="1312734"/>
                </a:cubicBezTo>
                <a:cubicBezTo>
                  <a:pt x="258628" y="1327405"/>
                  <a:pt x="246805" y="1339436"/>
                  <a:pt x="238667" y="1353677"/>
                </a:cubicBezTo>
                <a:cubicBezTo>
                  <a:pt x="228573" y="1371341"/>
                  <a:pt x="219635" y="1389677"/>
                  <a:pt x="211372" y="1408268"/>
                </a:cubicBezTo>
                <a:cubicBezTo>
                  <a:pt x="166857" y="1508426"/>
                  <a:pt x="205115" y="1444949"/>
                  <a:pt x="156780" y="1517450"/>
                </a:cubicBezTo>
                <a:cubicBezTo>
                  <a:pt x="152231" y="1535647"/>
                  <a:pt x="148523" y="1554075"/>
                  <a:pt x="143133" y="1572041"/>
                </a:cubicBezTo>
                <a:cubicBezTo>
                  <a:pt x="143130" y="1572053"/>
                  <a:pt x="109015" y="1674393"/>
                  <a:pt x="102189" y="1694871"/>
                </a:cubicBezTo>
                <a:cubicBezTo>
                  <a:pt x="97002" y="1710432"/>
                  <a:pt x="81556" y="1720825"/>
                  <a:pt x="74894" y="1735814"/>
                </a:cubicBezTo>
                <a:cubicBezTo>
                  <a:pt x="74884" y="1735836"/>
                  <a:pt x="40779" y="1838161"/>
                  <a:pt x="33951" y="1858644"/>
                </a:cubicBezTo>
                <a:lnTo>
                  <a:pt x="20303" y="1899587"/>
                </a:lnTo>
                <a:cubicBezTo>
                  <a:pt x="30289" y="2149231"/>
                  <a:pt x="0" y="2183864"/>
                  <a:pt x="74894" y="2363611"/>
                </a:cubicBezTo>
                <a:cubicBezTo>
                  <a:pt x="96765" y="2416103"/>
                  <a:pt x="135783" y="2426950"/>
                  <a:pt x="184076" y="2459145"/>
                </a:cubicBezTo>
                <a:lnTo>
                  <a:pt x="225019" y="2486441"/>
                </a:lnTo>
                <a:cubicBezTo>
                  <a:pt x="234118" y="2500089"/>
                  <a:pt x="239507" y="2517137"/>
                  <a:pt x="252315" y="2527384"/>
                </a:cubicBezTo>
                <a:cubicBezTo>
                  <a:pt x="263549" y="2536371"/>
                  <a:pt x="279426" y="2537080"/>
                  <a:pt x="293258" y="2541032"/>
                </a:cubicBezTo>
                <a:cubicBezTo>
                  <a:pt x="357606" y="2559418"/>
                  <a:pt x="366067" y="2557283"/>
                  <a:pt x="443383" y="2568328"/>
                </a:cubicBezTo>
                <a:cubicBezTo>
                  <a:pt x="561664" y="2559229"/>
                  <a:pt x="679665" y="2545120"/>
                  <a:pt x="798225" y="2541032"/>
                </a:cubicBezTo>
                <a:cubicBezTo>
                  <a:pt x="812603" y="2540536"/>
                  <a:pt x="824871" y="2556269"/>
                  <a:pt x="839169" y="2554680"/>
                </a:cubicBezTo>
                <a:cubicBezTo>
                  <a:pt x="867765" y="2551503"/>
                  <a:pt x="893760" y="2536483"/>
                  <a:pt x="921055" y="2527384"/>
                </a:cubicBezTo>
                <a:cubicBezTo>
                  <a:pt x="938849" y="2521452"/>
                  <a:pt x="957449" y="2518286"/>
                  <a:pt x="975646" y="2513737"/>
                </a:cubicBezTo>
                <a:cubicBezTo>
                  <a:pt x="989294" y="2504638"/>
                  <a:pt x="1003988" y="2496942"/>
                  <a:pt x="1016589" y="2486441"/>
                </a:cubicBezTo>
                <a:cubicBezTo>
                  <a:pt x="1121673" y="2398871"/>
                  <a:pt x="996823" y="2485973"/>
                  <a:pt x="1098476" y="2418202"/>
                </a:cubicBezTo>
                <a:cubicBezTo>
                  <a:pt x="1171268" y="2309017"/>
                  <a:pt x="1075727" y="2440952"/>
                  <a:pt x="1166715" y="2349963"/>
                </a:cubicBezTo>
                <a:cubicBezTo>
                  <a:pt x="1178313" y="2338365"/>
                  <a:pt x="1182412" y="2320618"/>
                  <a:pt x="1194010" y="2309020"/>
                </a:cubicBezTo>
                <a:cubicBezTo>
                  <a:pt x="1205609" y="2297422"/>
                  <a:pt x="1222353" y="2292226"/>
                  <a:pt x="1234954" y="2281725"/>
                </a:cubicBezTo>
                <a:cubicBezTo>
                  <a:pt x="1340043" y="2194151"/>
                  <a:pt x="1215181" y="2281258"/>
                  <a:pt x="1316840" y="2213486"/>
                </a:cubicBezTo>
                <a:cubicBezTo>
                  <a:pt x="1384608" y="2111834"/>
                  <a:pt x="1297513" y="2236677"/>
                  <a:pt x="1385079" y="2131599"/>
                </a:cubicBezTo>
                <a:cubicBezTo>
                  <a:pt x="1395580" y="2118998"/>
                  <a:pt x="1401478" y="2102915"/>
                  <a:pt x="1412375" y="2090656"/>
                </a:cubicBezTo>
                <a:cubicBezTo>
                  <a:pt x="1537021" y="1950428"/>
                  <a:pt x="1459607" y="2060749"/>
                  <a:pt x="1521557" y="1967826"/>
                </a:cubicBezTo>
                <a:lnTo>
                  <a:pt x="1548852" y="1885939"/>
                </a:lnTo>
                <a:cubicBezTo>
                  <a:pt x="1553401" y="1872291"/>
                  <a:pt x="1554520" y="1856966"/>
                  <a:pt x="1562500" y="1844996"/>
                </a:cubicBezTo>
                <a:cubicBezTo>
                  <a:pt x="1605755" y="1780113"/>
                  <a:pt x="1584608" y="1819614"/>
                  <a:pt x="1617091" y="1722166"/>
                </a:cubicBezTo>
                <a:lnTo>
                  <a:pt x="1630739" y="1681223"/>
                </a:lnTo>
                <a:cubicBezTo>
                  <a:pt x="1641113" y="1650102"/>
                  <a:pt x="1685330" y="1599337"/>
                  <a:pt x="1685330" y="1599337"/>
                </a:cubicBezTo>
                <a:cubicBezTo>
                  <a:pt x="1723429" y="1485041"/>
                  <a:pt x="1667774" y="1662424"/>
                  <a:pt x="1712625" y="1408268"/>
                </a:cubicBezTo>
                <a:cubicBezTo>
                  <a:pt x="1717625" y="1379934"/>
                  <a:pt x="1730822" y="1353677"/>
                  <a:pt x="1739921" y="1326381"/>
                </a:cubicBezTo>
                <a:cubicBezTo>
                  <a:pt x="1759501" y="1267642"/>
                  <a:pt x="1750079" y="1299397"/>
                  <a:pt x="1767216" y="1230847"/>
                </a:cubicBezTo>
                <a:cubicBezTo>
                  <a:pt x="1758118" y="1212650"/>
                  <a:pt x="1739921" y="1196601"/>
                  <a:pt x="1739921" y="1176256"/>
                </a:cubicBezTo>
                <a:cubicBezTo>
                  <a:pt x="1739921" y="1159854"/>
                  <a:pt x="1760554" y="1150302"/>
                  <a:pt x="1767216" y="1135313"/>
                </a:cubicBezTo>
                <a:cubicBezTo>
                  <a:pt x="1778901" y="1109021"/>
                  <a:pt x="1785413" y="1080722"/>
                  <a:pt x="1794512" y="1053426"/>
                </a:cubicBezTo>
                <a:lnTo>
                  <a:pt x="1808160" y="1012483"/>
                </a:lnTo>
                <a:cubicBezTo>
                  <a:pt x="1812709" y="998835"/>
                  <a:pt x="1813827" y="983509"/>
                  <a:pt x="1821807" y="971539"/>
                </a:cubicBezTo>
                <a:cubicBezTo>
                  <a:pt x="1857083" y="918626"/>
                  <a:pt x="1843916" y="946157"/>
                  <a:pt x="1862751" y="889653"/>
                </a:cubicBezTo>
                <a:cubicBezTo>
                  <a:pt x="1867300" y="853259"/>
                  <a:pt x="1870368" y="816649"/>
                  <a:pt x="1876398" y="780471"/>
                </a:cubicBezTo>
                <a:cubicBezTo>
                  <a:pt x="1882110" y="746198"/>
                  <a:pt x="1892877" y="717387"/>
                  <a:pt x="1903694" y="684937"/>
                </a:cubicBezTo>
                <a:cubicBezTo>
                  <a:pt x="1899145" y="612149"/>
                  <a:pt x="1899900" y="538834"/>
                  <a:pt x="1890046" y="466572"/>
                </a:cubicBezTo>
                <a:cubicBezTo>
                  <a:pt x="1886159" y="438064"/>
                  <a:pt x="1862751" y="384686"/>
                  <a:pt x="1862751" y="384686"/>
                </a:cubicBezTo>
                <a:cubicBezTo>
                  <a:pt x="1858202" y="316447"/>
                  <a:pt x="1865690" y="246318"/>
                  <a:pt x="1849103" y="179969"/>
                </a:cubicBezTo>
                <a:cubicBezTo>
                  <a:pt x="1845614" y="166013"/>
                  <a:pt x="1821027" y="172755"/>
                  <a:pt x="1808160" y="166322"/>
                </a:cubicBezTo>
                <a:cubicBezTo>
                  <a:pt x="1793489" y="158986"/>
                  <a:pt x="1780564" y="148560"/>
                  <a:pt x="1767216" y="139026"/>
                </a:cubicBezTo>
                <a:cubicBezTo>
                  <a:pt x="1748707" y="125805"/>
                  <a:pt x="1729895" y="112886"/>
                  <a:pt x="1712625" y="98083"/>
                </a:cubicBezTo>
                <a:cubicBezTo>
                  <a:pt x="1670366" y="61861"/>
                  <a:pt x="1679003" y="53976"/>
                  <a:pt x="1630739" y="29844"/>
                </a:cubicBezTo>
                <a:cubicBezTo>
                  <a:pt x="1597141" y="13045"/>
                  <a:pt x="1539361" y="7790"/>
                  <a:pt x="1507909" y="2548"/>
                </a:cubicBezTo>
                <a:cubicBezTo>
                  <a:pt x="1421473" y="7097"/>
                  <a:pt x="1333628" y="0"/>
                  <a:pt x="1248601" y="16196"/>
                </a:cubicBezTo>
                <a:cubicBezTo>
                  <a:pt x="1232488" y="19265"/>
                  <a:pt x="1236867" y="51952"/>
                  <a:pt x="1221306" y="57139"/>
                </a:cubicBezTo>
                <a:cubicBezTo>
                  <a:pt x="1162301" y="76808"/>
                  <a:pt x="1171264" y="50315"/>
                  <a:pt x="1153067" y="70787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Forma livre 3">
            <a:hlinkClick r:id="rId3" action="ppaction://hlinksldjump"/>
          </p:cNvPr>
          <p:cNvSpPr/>
          <p:nvPr/>
        </p:nvSpPr>
        <p:spPr>
          <a:xfrm>
            <a:off x="2987676" y="3343275"/>
            <a:ext cx="2120900" cy="1009650"/>
          </a:xfrm>
          <a:custGeom>
            <a:avLst/>
            <a:gdLst>
              <a:gd name="connsiteX0" fmla="*/ 28482 w 2120737"/>
              <a:gd name="connsiteY0" fmla="*/ 968992 h 1009935"/>
              <a:gd name="connsiteX1" fmla="*/ 55778 w 2120737"/>
              <a:gd name="connsiteY1" fmla="*/ 928048 h 1009935"/>
              <a:gd name="connsiteX2" fmla="*/ 83073 w 2120737"/>
              <a:gd name="connsiteY2" fmla="*/ 791571 h 1009935"/>
              <a:gd name="connsiteX3" fmla="*/ 83073 w 2120737"/>
              <a:gd name="connsiteY3" fmla="*/ 655093 h 1009935"/>
              <a:gd name="connsiteX4" fmla="*/ 69426 w 2120737"/>
              <a:gd name="connsiteY4" fmla="*/ 573206 h 1009935"/>
              <a:gd name="connsiteX5" fmla="*/ 83073 w 2120737"/>
              <a:gd name="connsiteY5" fmla="*/ 532263 h 1009935"/>
              <a:gd name="connsiteX6" fmla="*/ 110369 w 2120737"/>
              <a:gd name="connsiteY6" fmla="*/ 436729 h 1009935"/>
              <a:gd name="connsiteX7" fmla="*/ 151312 w 2120737"/>
              <a:gd name="connsiteY7" fmla="*/ 409433 h 1009935"/>
              <a:gd name="connsiteX8" fmla="*/ 233199 w 2120737"/>
              <a:gd name="connsiteY8" fmla="*/ 382138 h 1009935"/>
              <a:gd name="connsiteX9" fmla="*/ 274142 w 2120737"/>
              <a:gd name="connsiteY9" fmla="*/ 354842 h 1009935"/>
              <a:gd name="connsiteX10" fmla="*/ 287790 w 2120737"/>
              <a:gd name="connsiteY10" fmla="*/ 313899 h 1009935"/>
              <a:gd name="connsiteX11" fmla="*/ 383324 w 2120737"/>
              <a:gd name="connsiteY11" fmla="*/ 218365 h 1009935"/>
              <a:gd name="connsiteX12" fmla="*/ 437915 w 2120737"/>
              <a:gd name="connsiteY12" fmla="*/ 177421 h 1009935"/>
              <a:gd name="connsiteX13" fmla="*/ 478858 w 2120737"/>
              <a:gd name="connsiteY13" fmla="*/ 163774 h 1009935"/>
              <a:gd name="connsiteX14" fmla="*/ 547097 w 2120737"/>
              <a:gd name="connsiteY14" fmla="*/ 122830 h 1009935"/>
              <a:gd name="connsiteX15" fmla="*/ 656279 w 2120737"/>
              <a:gd name="connsiteY15" fmla="*/ 13648 h 1009935"/>
              <a:gd name="connsiteX16" fmla="*/ 697223 w 2120737"/>
              <a:gd name="connsiteY16" fmla="*/ 0 h 1009935"/>
              <a:gd name="connsiteX17" fmla="*/ 901939 w 2120737"/>
              <a:gd name="connsiteY17" fmla="*/ 27296 h 1009935"/>
              <a:gd name="connsiteX18" fmla="*/ 970178 w 2120737"/>
              <a:gd name="connsiteY18" fmla="*/ 68239 h 1009935"/>
              <a:gd name="connsiteX19" fmla="*/ 1079360 w 2120737"/>
              <a:gd name="connsiteY19" fmla="*/ 95535 h 1009935"/>
              <a:gd name="connsiteX20" fmla="*/ 1133951 w 2120737"/>
              <a:gd name="connsiteY20" fmla="*/ 109183 h 1009935"/>
              <a:gd name="connsiteX21" fmla="*/ 1516088 w 2120737"/>
              <a:gd name="connsiteY21" fmla="*/ 122830 h 1009935"/>
              <a:gd name="connsiteX22" fmla="*/ 1638918 w 2120737"/>
              <a:gd name="connsiteY22" fmla="*/ 150126 h 1009935"/>
              <a:gd name="connsiteX23" fmla="*/ 1679861 w 2120737"/>
              <a:gd name="connsiteY23" fmla="*/ 163774 h 1009935"/>
              <a:gd name="connsiteX24" fmla="*/ 1693509 w 2120737"/>
              <a:gd name="connsiteY24" fmla="*/ 204717 h 1009935"/>
              <a:gd name="connsiteX25" fmla="*/ 1720805 w 2120737"/>
              <a:gd name="connsiteY25" fmla="*/ 245660 h 1009935"/>
              <a:gd name="connsiteX26" fmla="*/ 1843634 w 2120737"/>
              <a:gd name="connsiteY26" fmla="*/ 341195 h 1009935"/>
              <a:gd name="connsiteX27" fmla="*/ 1884578 w 2120737"/>
              <a:gd name="connsiteY27" fmla="*/ 354842 h 1009935"/>
              <a:gd name="connsiteX28" fmla="*/ 1952817 w 2120737"/>
              <a:gd name="connsiteY28" fmla="*/ 423081 h 1009935"/>
              <a:gd name="connsiteX29" fmla="*/ 1980112 w 2120737"/>
              <a:gd name="connsiteY29" fmla="*/ 504968 h 1009935"/>
              <a:gd name="connsiteX30" fmla="*/ 1993760 w 2120737"/>
              <a:gd name="connsiteY30" fmla="*/ 545911 h 1009935"/>
              <a:gd name="connsiteX31" fmla="*/ 2021055 w 2120737"/>
              <a:gd name="connsiteY31" fmla="*/ 586854 h 1009935"/>
              <a:gd name="connsiteX32" fmla="*/ 2061999 w 2120737"/>
              <a:gd name="connsiteY32" fmla="*/ 614150 h 1009935"/>
              <a:gd name="connsiteX33" fmla="*/ 2102942 w 2120737"/>
              <a:gd name="connsiteY33" fmla="*/ 655093 h 1009935"/>
              <a:gd name="connsiteX34" fmla="*/ 2116590 w 2120737"/>
              <a:gd name="connsiteY34" fmla="*/ 696036 h 1009935"/>
              <a:gd name="connsiteX35" fmla="*/ 2102942 w 2120737"/>
              <a:gd name="connsiteY35" fmla="*/ 641445 h 1009935"/>
              <a:gd name="connsiteX36" fmla="*/ 2075646 w 2120737"/>
              <a:gd name="connsiteY36" fmla="*/ 682389 h 1009935"/>
              <a:gd name="connsiteX37" fmla="*/ 2089294 w 2120737"/>
              <a:gd name="connsiteY37" fmla="*/ 723332 h 1009935"/>
              <a:gd name="connsiteX38" fmla="*/ 2061999 w 2120737"/>
              <a:gd name="connsiteY38" fmla="*/ 846162 h 1009935"/>
              <a:gd name="connsiteX39" fmla="*/ 1980112 w 2120737"/>
              <a:gd name="connsiteY39" fmla="*/ 887105 h 1009935"/>
              <a:gd name="connsiteX40" fmla="*/ 1898226 w 2120737"/>
              <a:gd name="connsiteY40" fmla="*/ 941696 h 1009935"/>
              <a:gd name="connsiteX41" fmla="*/ 1857282 w 2120737"/>
              <a:gd name="connsiteY41" fmla="*/ 982639 h 1009935"/>
              <a:gd name="connsiteX42" fmla="*/ 1775396 w 2120737"/>
              <a:gd name="connsiteY42" fmla="*/ 1009935 h 1009935"/>
              <a:gd name="connsiteX43" fmla="*/ 1243133 w 2120737"/>
              <a:gd name="connsiteY43" fmla="*/ 996287 h 1009935"/>
              <a:gd name="connsiteX44" fmla="*/ 1093008 w 2120737"/>
              <a:gd name="connsiteY44" fmla="*/ 968992 h 1009935"/>
              <a:gd name="connsiteX45" fmla="*/ 1052064 w 2120737"/>
              <a:gd name="connsiteY45" fmla="*/ 955344 h 1009935"/>
              <a:gd name="connsiteX46" fmla="*/ 915587 w 2120737"/>
              <a:gd name="connsiteY46" fmla="*/ 941696 h 1009935"/>
              <a:gd name="connsiteX47" fmla="*/ 301437 w 2120737"/>
              <a:gd name="connsiteY47" fmla="*/ 941696 h 1009935"/>
              <a:gd name="connsiteX48" fmla="*/ 260494 w 2120737"/>
              <a:gd name="connsiteY48" fmla="*/ 914400 h 1009935"/>
              <a:gd name="connsiteX49" fmla="*/ 219551 w 2120737"/>
              <a:gd name="connsiteY49" fmla="*/ 900753 h 1009935"/>
              <a:gd name="connsiteX50" fmla="*/ 178608 w 2120737"/>
              <a:gd name="connsiteY50" fmla="*/ 914400 h 1009935"/>
              <a:gd name="connsiteX51" fmla="*/ 69426 w 2120737"/>
              <a:gd name="connsiteY51" fmla="*/ 941696 h 1009935"/>
              <a:gd name="connsiteX52" fmla="*/ 55778 w 2120737"/>
              <a:gd name="connsiteY52" fmla="*/ 887105 h 10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20737" h="1009935">
                <a:moveTo>
                  <a:pt x="28482" y="968992"/>
                </a:moveTo>
                <a:cubicBezTo>
                  <a:pt x="37581" y="955344"/>
                  <a:pt x="48442" y="942719"/>
                  <a:pt x="55778" y="928048"/>
                </a:cubicBezTo>
                <a:cubicBezTo>
                  <a:pt x="74835" y="889934"/>
                  <a:pt x="78043" y="826782"/>
                  <a:pt x="83073" y="791571"/>
                </a:cubicBezTo>
                <a:cubicBezTo>
                  <a:pt x="52241" y="699069"/>
                  <a:pt x="83073" y="811916"/>
                  <a:pt x="83073" y="655093"/>
                </a:cubicBezTo>
                <a:cubicBezTo>
                  <a:pt x="83073" y="627421"/>
                  <a:pt x="73975" y="600502"/>
                  <a:pt x="69426" y="573206"/>
                </a:cubicBezTo>
                <a:cubicBezTo>
                  <a:pt x="73975" y="559558"/>
                  <a:pt x="85438" y="546453"/>
                  <a:pt x="83073" y="532263"/>
                </a:cubicBezTo>
                <a:cubicBezTo>
                  <a:pt x="69662" y="451798"/>
                  <a:pt x="0" y="531331"/>
                  <a:pt x="110369" y="436729"/>
                </a:cubicBezTo>
                <a:cubicBezTo>
                  <a:pt x="122823" y="426054"/>
                  <a:pt x="136323" y="416095"/>
                  <a:pt x="151312" y="409433"/>
                </a:cubicBezTo>
                <a:cubicBezTo>
                  <a:pt x="177604" y="397748"/>
                  <a:pt x="233199" y="382138"/>
                  <a:pt x="233199" y="382138"/>
                </a:cubicBezTo>
                <a:cubicBezTo>
                  <a:pt x="246847" y="373039"/>
                  <a:pt x="263895" y="367650"/>
                  <a:pt x="274142" y="354842"/>
                </a:cubicBezTo>
                <a:cubicBezTo>
                  <a:pt x="283129" y="343608"/>
                  <a:pt x="280804" y="326475"/>
                  <a:pt x="287790" y="313899"/>
                </a:cubicBezTo>
                <a:cubicBezTo>
                  <a:pt x="337563" y="224308"/>
                  <a:pt x="316871" y="240515"/>
                  <a:pt x="383324" y="218365"/>
                </a:cubicBezTo>
                <a:cubicBezTo>
                  <a:pt x="401521" y="204717"/>
                  <a:pt x="418166" y="188706"/>
                  <a:pt x="437915" y="177421"/>
                </a:cubicBezTo>
                <a:cubicBezTo>
                  <a:pt x="450405" y="170284"/>
                  <a:pt x="465991" y="170208"/>
                  <a:pt x="478858" y="163774"/>
                </a:cubicBezTo>
                <a:cubicBezTo>
                  <a:pt x="502584" y="151911"/>
                  <a:pt x="524351" y="136478"/>
                  <a:pt x="547097" y="122830"/>
                </a:cubicBezTo>
                <a:cubicBezTo>
                  <a:pt x="603950" y="37551"/>
                  <a:pt x="577942" y="47221"/>
                  <a:pt x="656279" y="13648"/>
                </a:cubicBezTo>
                <a:cubicBezTo>
                  <a:pt x="669502" y="7981"/>
                  <a:pt x="683575" y="4549"/>
                  <a:pt x="697223" y="0"/>
                </a:cubicBezTo>
                <a:cubicBezTo>
                  <a:pt x="708214" y="1099"/>
                  <a:pt x="864248" y="12220"/>
                  <a:pt x="901939" y="27296"/>
                </a:cubicBezTo>
                <a:cubicBezTo>
                  <a:pt x="926568" y="37148"/>
                  <a:pt x="945420" y="58717"/>
                  <a:pt x="970178" y="68239"/>
                </a:cubicBezTo>
                <a:cubicBezTo>
                  <a:pt x="1005192" y="81706"/>
                  <a:pt x="1042966" y="86436"/>
                  <a:pt x="1079360" y="95535"/>
                </a:cubicBezTo>
                <a:cubicBezTo>
                  <a:pt x="1097557" y="100084"/>
                  <a:pt x="1115206" y="108514"/>
                  <a:pt x="1133951" y="109183"/>
                </a:cubicBezTo>
                <a:lnTo>
                  <a:pt x="1516088" y="122830"/>
                </a:lnTo>
                <a:cubicBezTo>
                  <a:pt x="1557031" y="131929"/>
                  <a:pt x="1598228" y="139953"/>
                  <a:pt x="1638918" y="150126"/>
                </a:cubicBezTo>
                <a:cubicBezTo>
                  <a:pt x="1652874" y="153615"/>
                  <a:pt x="1669689" y="153602"/>
                  <a:pt x="1679861" y="163774"/>
                </a:cubicBezTo>
                <a:cubicBezTo>
                  <a:pt x="1690033" y="173946"/>
                  <a:pt x="1687075" y="191850"/>
                  <a:pt x="1693509" y="204717"/>
                </a:cubicBezTo>
                <a:cubicBezTo>
                  <a:pt x="1700845" y="219388"/>
                  <a:pt x="1710304" y="233059"/>
                  <a:pt x="1720805" y="245660"/>
                </a:cubicBezTo>
                <a:cubicBezTo>
                  <a:pt x="1747978" y="278268"/>
                  <a:pt x="1808520" y="329491"/>
                  <a:pt x="1843634" y="341195"/>
                </a:cubicBezTo>
                <a:lnTo>
                  <a:pt x="1884578" y="354842"/>
                </a:lnTo>
                <a:cubicBezTo>
                  <a:pt x="1921928" y="379743"/>
                  <a:pt x="1933663" y="379984"/>
                  <a:pt x="1952817" y="423081"/>
                </a:cubicBezTo>
                <a:cubicBezTo>
                  <a:pt x="1964502" y="449373"/>
                  <a:pt x="1971014" y="477672"/>
                  <a:pt x="1980112" y="504968"/>
                </a:cubicBezTo>
                <a:cubicBezTo>
                  <a:pt x="1984661" y="518616"/>
                  <a:pt x="1985780" y="533941"/>
                  <a:pt x="1993760" y="545911"/>
                </a:cubicBezTo>
                <a:cubicBezTo>
                  <a:pt x="2002858" y="559559"/>
                  <a:pt x="2009457" y="575256"/>
                  <a:pt x="2021055" y="586854"/>
                </a:cubicBezTo>
                <a:cubicBezTo>
                  <a:pt x="2032654" y="598453"/>
                  <a:pt x="2049398" y="603649"/>
                  <a:pt x="2061999" y="614150"/>
                </a:cubicBezTo>
                <a:cubicBezTo>
                  <a:pt x="2076826" y="626506"/>
                  <a:pt x="2089294" y="641445"/>
                  <a:pt x="2102942" y="655093"/>
                </a:cubicBezTo>
                <a:cubicBezTo>
                  <a:pt x="2107491" y="668741"/>
                  <a:pt x="2116590" y="710422"/>
                  <a:pt x="2116590" y="696036"/>
                </a:cubicBezTo>
                <a:cubicBezTo>
                  <a:pt x="2116590" y="677279"/>
                  <a:pt x="2120737" y="647376"/>
                  <a:pt x="2102942" y="641445"/>
                </a:cubicBezTo>
                <a:cubicBezTo>
                  <a:pt x="2087381" y="636258"/>
                  <a:pt x="2084745" y="668741"/>
                  <a:pt x="2075646" y="682389"/>
                </a:cubicBezTo>
                <a:cubicBezTo>
                  <a:pt x="2080195" y="696037"/>
                  <a:pt x="2089294" y="708946"/>
                  <a:pt x="2089294" y="723332"/>
                </a:cubicBezTo>
                <a:cubicBezTo>
                  <a:pt x="2089294" y="723991"/>
                  <a:pt x="2076071" y="828572"/>
                  <a:pt x="2061999" y="846162"/>
                </a:cubicBezTo>
                <a:cubicBezTo>
                  <a:pt x="2032919" y="882512"/>
                  <a:pt x="2015712" y="867327"/>
                  <a:pt x="1980112" y="887105"/>
                </a:cubicBezTo>
                <a:cubicBezTo>
                  <a:pt x="1951435" y="903037"/>
                  <a:pt x="1921423" y="918500"/>
                  <a:pt x="1898226" y="941696"/>
                </a:cubicBezTo>
                <a:cubicBezTo>
                  <a:pt x="1884578" y="955344"/>
                  <a:pt x="1874154" y="973266"/>
                  <a:pt x="1857282" y="982639"/>
                </a:cubicBezTo>
                <a:cubicBezTo>
                  <a:pt x="1832131" y="996612"/>
                  <a:pt x="1775396" y="1009935"/>
                  <a:pt x="1775396" y="1009935"/>
                </a:cubicBezTo>
                <a:lnTo>
                  <a:pt x="1243133" y="996287"/>
                </a:lnTo>
                <a:cubicBezTo>
                  <a:pt x="1197543" y="994305"/>
                  <a:pt x="1138857" y="982091"/>
                  <a:pt x="1093008" y="968992"/>
                </a:cubicBezTo>
                <a:cubicBezTo>
                  <a:pt x="1079175" y="965040"/>
                  <a:pt x="1066283" y="957532"/>
                  <a:pt x="1052064" y="955344"/>
                </a:cubicBezTo>
                <a:cubicBezTo>
                  <a:pt x="1006876" y="948392"/>
                  <a:pt x="961079" y="946245"/>
                  <a:pt x="915587" y="941696"/>
                </a:cubicBezTo>
                <a:cubicBezTo>
                  <a:pt x="667620" y="972692"/>
                  <a:pt x="713150" y="972575"/>
                  <a:pt x="301437" y="941696"/>
                </a:cubicBezTo>
                <a:cubicBezTo>
                  <a:pt x="285080" y="940469"/>
                  <a:pt x="275165" y="921735"/>
                  <a:pt x="260494" y="914400"/>
                </a:cubicBezTo>
                <a:cubicBezTo>
                  <a:pt x="247627" y="907966"/>
                  <a:pt x="233199" y="905302"/>
                  <a:pt x="219551" y="900753"/>
                </a:cubicBezTo>
                <a:cubicBezTo>
                  <a:pt x="205903" y="905302"/>
                  <a:pt x="192487" y="910615"/>
                  <a:pt x="178608" y="914400"/>
                </a:cubicBezTo>
                <a:cubicBezTo>
                  <a:pt x="142416" y="924271"/>
                  <a:pt x="69426" y="941696"/>
                  <a:pt x="69426" y="941696"/>
                </a:cubicBezTo>
                <a:lnTo>
                  <a:pt x="55778" y="887105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Texto Explicativo 1 5"/>
          <p:cNvSpPr/>
          <p:nvPr/>
        </p:nvSpPr>
        <p:spPr>
          <a:xfrm>
            <a:off x="1357313" y="571500"/>
            <a:ext cx="988182" cy="173766"/>
          </a:xfrm>
          <a:prstGeom prst="borderCallout1">
            <a:avLst>
              <a:gd name="adj1" fmla="val 109496"/>
              <a:gd name="adj2" fmla="val 17935"/>
              <a:gd name="adj3" fmla="val 1178328"/>
              <a:gd name="adj4" fmla="val 1262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Alenquer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2857499" y="571500"/>
            <a:ext cx="1078356" cy="173766"/>
          </a:xfrm>
          <a:prstGeom prst="borderCallout1">
            <a:avLst>
              <a:gd name="adj1" fmla="val 109496"/>
              <a:gd name="adj2" fmla="val 13159"/>
              <a:gd name="adj3" fmla="val 1136255"/>
              <a:gd name="adj4" fmla="val 156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M. Alegre</a:t>
            </a:r>
          </a:p>
        </p:txBody>
      </p:sp>
      <p:sp>
        <p:nvSpPr>
          <p:cNvPr id="8" name="Texto Explicativo 1 7"/>
          <p:cNvSpPr/>
          <p:nvPr/>
        </p:nvSpPr>
        <p:spPr>
          <a:xfrm>
            <a:off x="357188" y="2143126"/>
            <a:ext cx="954572" cy="218764"/>
          </a:xfrm>
          <a:prstGeom prst="borderCallout1">
            <a:avLst>
              <a:gd name="adj1" fmla="val 104720"/>
              <a:gd name="adj2" fmla="val 17935"/>
              <a:gd name="adj3" fmla="val 1037213"/>
              <a:gd name="adj4" fmla="val 1227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Itaituba</a:t>
            </a:r>
          </a:p>
        </p:txBody>
      </p:sp>
      <p:sp>
        <p:nvSpPr>
          <p:cNvPr id="9" name="Texto Explicativo 1 8"/>
          <p:cNvSpPr/>
          <p:nvPr/>
        </p:nvSpPr>
        <p:spPr>
          <a:xfrm>
            <a:off x="928690" y="2714625"/>
            <a:ext cx="780661" cy="177629"/>
          </a:xfrm>
          <a:prstGeom prst="borderCallout1">
            <a:avLst>
              <a:gd name="adj1" fmla="val 104719"/>
              <a:gd name="adj2" fmla="val 17935"/>
              <a:gd name="adj3" fmla="val 1095596"/>
              <a:gd name="adj4" fmla="val 1314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Trairão</a:t>
            </a:r>
          </a:p>
        </p:txBody>
      </p:sp>
      <p:sp>
        <p:nvSpPr>
          <p:cNvPr id="10" name="Texto Explicativo 1 9"/>
          <p:cNvSpPr/>
          <p:nvPr/>
        </p:nvSpPr>
        <p:spPr>
          <a:xfrm>
            <a:off x="285751" y="6286502"/>
            <a:ext cx="946492" cy="195908"/>
          </a:xfrm>
          <a:prstGeom prst="borderCallout1">
            <a:avLst>
              <a:gd name="adj1" fmla="val -5130"/>
              <a:gd name="adj2" fmla="val 7189"/>
              <a:gd name="adj3" fmla="val -1074366"/>
              <a:gd name="adj4" fmla="val 2339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Rurópolis</a:t>
            </a:r>
          </a:p>
        </p:txBody>
      </p:sp>
      <p:sp>
        <p:nvSpPr>
          <p:cNvPr id="11" name="Texto Explicativo 1 10"/>
          <p:cNvSpPr/>
          <p:nvPr/>
        </p:nvSpPr>
        <p:spPr>
          <a:xfrm>
            <a:off x="3714749" y="1639845"/>
            <a:ext cx="936769" cy="209343"/>
          </a:xfrm>
          <a:prstGeom prst="borderCallout1">
            <a:avLst>
              <a:gd name="adj1" fmla="val 95168"/>
              <a:gd name="adj2" fmla="val 25"/>
              <a:gd name="adj3" fmla="val 854179"/>
              <a:gd name="adj4" fmla="val -849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Santarém</a:t>
            </a:r>
          </a:p>
        </p:txBody>
      </p:sp>
      <p:sp>
        <p:nvSpPr>
          <p:cNvPr id="19" name="Texto Explicativo 1 18"/>
          <p:cNvSpPr/>
          <p:nvPr/>
        </p:nvSpPr>
        <p:spPr>
          <a:xfrm>
            <a:off x="5143500" y="4683197"/>
            <a:ext cx="859825" cy="175198"/>
          </a:xfrm>
          <a:prstGeom prst="borderCallout1">
            <a:avLst>
              <a:gd name="adj1" fmla="val 42630"/>
              <a:gd name="adj2" fmla="val 2413"/>
              <a:gd name="adj3" fmla="val 283819"/>
              <a:gd name="adj4" fmla="val -7944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Tucumã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2" name="Texto Explicativo 1 21"/>
          <p:cNvSpPr/>
          <p:nvPr/>
        </p:nvSpPr>
        <p:spPr>
          <a:xfrm>
            <a:off x="3299712" y="2653699"/>
            <a:ext cx="874698" cy="218675"/>
          </a:xfrm>
          <a:prstGeom prst="borderCallout1">
            <a:avLst>
              <a:gd name="adj1" fmla="val 68475"/>
              <a:gd name="adj2" fmla="val 98902"/>
              <a:gd name="adj3" fmla="val 469435"/>
              <a:gd name="adj4" fmla="val 1424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Pacajá</a:t>
            </a:r>
          </a:p>
        </p:txBody>
      </p:sp>
      <p:sp>
        <p:nvSpPr>
          <p:cNvPr id="23" name="Texto Explicativo 1 22"/>
          <p:cNvSpPr/>
          <p:nvPr/>
        </p:nvSpPr>
        <p:spPr>
          <a:xfrm>
            <a:off x="1000126" y="5929314"/>
            <a:ext cx="868261" cy="217065"/>
          </a:xfrm>
          <a:prstGeom prst="borderCallout1">
            <a:avLst>
              <a:gd name="adj1" fmla="val 6287"/>
              <a:gd name="adj2" fmla="val 5643"/>
              <a:gd name="adj3" fmla="val -902088"/>
              <a:gd name="adj4" fmla="val 2102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Placas</a:t>
            </a:r>
          </a:p>
        </p:txBody>
      </p:sp>
      <p:sp>
        <p:nvSpPr>
          <p:cNvPr id="24" name="Texto Explicativo 1 23"/>
          <p:cNvSpPr/>
          <p:nvPr/>
        </p:nvSpPr>
        <p:spPr>
          <a:xfrm>
            <a:off x="1961136" y="5397072"/>
            <a:ext cx="781950" cy="195487"/>
          </a:xfrm>
          <a:prstGeom prst="borderCallout1">
            <a:avLst>
              <a:gd name="adj1" fmla="val -3105"/>
              <a:gd name="adj2" fmla="val 11381"/>
              <a:gd name="adj3" fmla="val -745027"/>
              <a:gd name="adj4" fmla="val 1551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Uruará</a:t>
            </a:r>
          </a:p>
        </p:txBody>
      </p:sp>
      <p:sp>
        <p:nvSpPr>
          <p:cNvPr id="25" name="Texto Explicativo 1 24"/>
          <p:cNvSpPr/>
          <p:nvPr/>
        </p:nvSpPr>
        <p:spPr>
          <a:xfrm>
            <a:off x="2291121" y="5072065"/>
            <a:ext cx="1247145" cy="193081"/>
          </a:xfrm>
          <a:prstGeom prst="borderCallout1">
            <a:avLst>
              <a:gd name="adj1" fmla="val 42630"/>
              <a:gd name="adj2" fmla="val 2413"/>
              <a:gd name="adj3" fmla="val -721291"/>
              <a:gd name="adj4" fmla="val 1019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Medicilândia</a:t>
            </a:r>
          </a:p>
        </p:txBody>
      </p:sp>
      <p:sp>
        <p:nvSpPr>
          <p:cNvPr id="26" name="Texto Explicativo 1 25"/>
          <p:cNvSpPr/>
          <p:nvPr/>
        </p:nvSpPr>
        <p:spPr>
          <a:xfrm>
            <a:off x="3357563" y="3000377"/>
            <a:ext cx="816847" cy="190069"/>
          </a:xfrm>
          <a:prstGeom prst="borderCallout1">
            <a:avLst>
              <a:gd name="adj1" fmla="val 92436"/>
              <a:gd name="adj2" fmla="val 15290"/>
              <a:gd name="adj3" fmla="val 254697"/>
              <a:gd name="adj4" fmla="val 531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B. Novo</a:t>
            </a:r>
          </a:p>
        </p:txBody>
      </p:sp>
      <p:sp>
        <p:nvSpPr>
          <p:cNvPr id="27" name="Texto Explicativo 1 26"/>
          <p:cNvSpPr/>
          <p:nvPr/>
        </p:nvSpPr>
        <p:spPr>
          <a:xfrm>
            <a:off x="2786064" y="4786315"/>
            <a:ext cx="911238" cy="207930"/>
          </a:xfrm>
          <a:prstGeom prst="borderCallout1">
            <a:avLst>
              <a:gd name="adj1" fmla="val 42630"/>
              <a:gd name="adj2" fmla="val 2413"/>
              <a:gd name="adj3" fmla="val -528888"/>
              <a:gd name="adj4" fmla="val 1268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Altamira</a:t>
            </a:r>
          </a:p>
        </p:txBody>
      </p:sp>
      <p:sp>
        <p:nvSpPr>
          <p:cNvPr id="28" name="Texto Explicativo 1 27"/>
          <p:cNvSpPr/>
          <p:nvPr/>
        </p:nvSpPr>
        <p:spPr>
          <a:xfrm>
            <a:off x="3373725" y="4500564"/>
            <a:ext cx="880203" cy="200172"/>
          </a:xfrm>
          <a:prstGeom prst="borderCallout1">
            <a:avLst>
              <a:gd name="adj1" fmla="val 42630"/>
              <a:gd name="adj2" fmla="val 2413"/>
              <a:gd name="adj3" fmla="val -409725"/>
              <a:gd name="adj4" fmla="val 895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V. Xingu</a:t>
            </a:r>
          </a:p>
        </p:txBody>
      </p:sp>
      <p:sp>
        <p:nvSpPr>
          <p:cNvPr id="29" name="Texto Explicativo 1 28"/>
          <p:cNvSpPr/>
          <p:nvPr/>
        </p:nvSpPr>
        <p:spPr>
          <a:xfrm>
            <a:off x="3786189" y="4214814"/>
            <a:ext cx="706293" cy="176574"/>
          </a:xfrm>
          <a:prstGeom prst="borderCallout1">
            <a:avLst>
              <a:gd name="adj1" fmla="val 42630"/>
              <a:gd name="adj2" fmla="val 2413"/>
              <a:gd name="adj3" fmla="val -167256"/>
              <a:gd name="adj4" fmla="val 699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Anapu</a:t>
            </a:r>
          </a:p>
        </p:txBody>
      </p:sp>
      <p:sp>
        <p:nvSpPr>
          <p:cNvPr id="30" name="Texto Explicativo 1 29"/>
          <p:cNvSpPr/>
          <p:nvPr/>
        </p:nvSpPr>
        <p:spPr>
          <a:xfrm>
            <a:off x="2077193" y="6542647"/>
            <a:ext cx="1143000" cy="157166"/>
          </a:xfrm>
          <a:prstGeom prst="borderCallout1">
            <a:avLst>
              <a:gd name="adj1" fmla="val -872"/>
              <a:gd name="adj2" fmla="val 39249"/>
              <a:gd name="adj3" fmla="val -135451"/>
              <a:gd name="adj4" fmla="val 278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tx1"/>
                </a:solidFill>
              </a:rPr>
              <a:t>N. Progresso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2" name="Fluxograma: Conector 31"/>
          <p:cNvSpPr/>
          <p:nvPr/>
        </p:nvSpPr>
        <p:spPr>
          <a:xfrm>
            <a:off x="5208144" y="3548277"/>
            <a:ext cx="159036" cy="11927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Fluxograma: Conector 36"/>
          <p:cNvSpPr/>
          <p:nvPr/>
        </p:nvSpPr>
        <p:spPr>
          <a:xfrm>
            <a:off x="5943686" y="6530203"/>
            <a:ext cx="238554" cy="23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235466" y="6522508"/>
            <a:ext cx="183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Sudeste / Carajás</a:t>
            </a:r>
            <a:endParaRPr lang="pt-BR" b="1" dirty="0"/>
          </a:p>
        </p:txBody>
      </p:sp>
      <p:sp>
        <p:nvSpPr>
          <p:cNvPr id="41" name="Fluxograma: Conector 40"/>
          <p:cNvSpPr/>
          <p:nvPr/>
        </p:nvSpPr>
        <p:spPr>
          <a:xfrm>
            <a:off x="4094892" y="5754903"/>
            <a:ext cx="159036" cy="11927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Fluxograma: Conector 41"/>
          <p:cNvSpPr/>
          <p:nvPr/>
        </p:nvSpPr>
        <p:spPr>
          <a:xfrm>
            <a:off x="4810554" y="5277794"/>
            <a:ext cx="159036" cy="11927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Fluxograma: Conector 42"/>
          <p:cNvSpPr/>
          <p:nvPr/>
        </p:nvSpPr>
        <p:spPr>
          <a:xfrm>
            <a:off x="2265977" y="6232011"/>
            <a:ext cx="238554" cy="17891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Fluxograma: Conector 45"/>
          <p:cNvSpPr/>
          <p:nvPr/>
        </p:nvSpPr>
        <p:spPr>
          <a:xfrm>
            <a:off x="4253928" y="6172372"/>
            <a:ext cx="159036" cy="11927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Fluxograma: Conector 46"/>
          <p:cNvSpPr/>
          <p:nvPr/>
        </p:nvSpPr>
        <p:spPr>
          <a:xfrm>
            <a:off x="5049108" y="5516348"/>
            <a:ext cx="159036" cy="11927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Fluxograma: Conector 47"/>
          <p:cNvSpPr/>
          <p:nvPr/>
        </p:nvSpPr>
        <p:spPr>
          <a:xfrm>
            <a:off x="4890072" y="6112734"/>
            <a:ext cx="159036" cy="11927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Fluxograma: Conector 49"/>
          <p:cNvSpPr/>
          <p:nvPr/>
        </p:nvSpPr>
        <p:spPr>
          <a:xfrm>
            <a:off x="3776820" y="5158517"/>
            <a:ext cx="238554" cy="1789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Fluxograma: Conector 50"/>
          <p:cNvSpPr/>
          <p:nvPr/>
        </p:nvSpPr>
        <p:spPr>
          <a:xfrm>
            <a:off x="4333446" y="5098879"/>
            <a:ext cx="238554" cy="1789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Fluxograma: Conector 51"/>
          <p:cNvSpPr/>
          <p:nvPr/>
        </p:nvSpPr>
        <p:spPr>
          <a:xfrm>
            <a:off x="5208144" y="4144662"/>
            <a:ext cx="159036" cy="11927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6" name="Forma livre 55"/>
          <p:cNvSpPr/>
          <p:nvPr/>
        </p:nvSpPr>
        <p:spPr>
          <a:xfrm>
            <a:off x="3522442" y="4407298"/>
            <a:ext cx="2558248" cy="2250119"/>
          </a:xfrm>
          <a:custGeom>
            <a:avLst/>
            <a:gdLst>
              <a:gd name="connsiteX0" fmla="*/ 1275907 w 2316636"/>
              <a:gd name="connsiteY0" fmla="*/ 90568 h 2716810"/>
              <a:gd name="connsiteX1" fmla="*/ 1180214 w 2316636"/>
              <a:gd name="connsiteY1" fmla="*/ 133098 h 2716810"/>
              <a:gd name="connsiteX2" fmla="*/ 1148317 w 2316636"/>
              <a:gd name="connsiteY2" fmla="*/ 154363 h 2716810"/>
              <a:gd name="connsiteX3" fmla="*/ 1041991 w 2316636"/>
              <a:gd name="connsiteY3" fmla="*/ 207526 h 2716810"/>
              <a:gd name="connsiteX4" fmla="*/ 967563 w 2316636"/>
              <a:gd name="connsiteY4" fmla="*/ 250056 h 2716810"/>
              <a:gd name="connsiteX5" fmla="*/ 935666 w 2316636"/>
              <a:gd name="connsiteY5" fmla="*/ 281954 h 2716810"/>
              <a:gd name="connsiteX6" fmla="*/ 914400 w 2316636"/>
              <a:gd name="connsiteY6" fmla="*/ 313852 h 2716810"/>
              <a:gd name="connsiteX7" fmla="*/ 882503 w 2316636"/>
              <a:gd name="connsiteY7" fmla="*/ 335117 h 2716810"/>
              <a:gd name="connsiteX8" fmla="*/ 829340 w 2316636"/>
              <a:gd name="connsiteY8" fmla="*/ 409545 h 2716810"/>
              <a:gd name="connsiteX9" fmla="*/ 797442 w 2316636"/>
              <a:gd name="connsiteY9" fmla="*/ 420177 h 2716810"/>
              <a:gd name="connsiteX10" fmla="*/ 754912 w 2316636"/>
              <a:gd name="connsiteY10" fmla="*/ 441443 h 2716810"/>
              <a:gd name="connsiteX11" fmla="*/ 574159 w 2316636"/>
              <a:gd name="connsiteY11" fmla="*/ 473340 h 2716810"/>
              <a:gd name="connsiteX12" fmla="*/ 425303 w 2316636"/>
              <a:gd name="connsiteY12" fmla="*/ 505238 h 2716810"/>
              <a:gd name="connsiteX13" fmla="*/ 361507 w 2316636"/>
              <a:gd name="connsiteY13" fmla="*/ 526503 h 2716810"/>
              <a:gd name="connsiteX14" fmla="*/ 329610 w 2316636"/>
              <a:gd name="connsiteY14" fmla="*/ 547768 h 2716810"/>
              <a:gd name="connsiteX15" fmla="*/ 287080 w 2316636"/>
              <a:gd name="connsiteY15" fmla="*/ 611563 h 2716810"/>
              <a:gd name="connsiteX16" fmla="*/ 265814 w 2316636"/>
              <a:gd name="connsiteY16" fmla="*/ 643461 h 2716810"/>
              <a:gd name="connsiteX17" fmla="*/ 202019 w 2316636"/>
              <a:gd name="connsiteY17" fmla="*/ 707256 h 2716810"/>
              <a:gd name="connsiteX18" fmla="*/ 180754 w 2316636"/>
              <a:gd name="connsiteY18" fmla="*/ 728522 h 2716810"/>
              <a:gd name="connsiteX19" fmla="*/ 148856 w 2316636"/>
              <a:gd name="connsiteY19" fmla="*/ 792317 h 2716810"/>
              <a:gd name="connsiteX20" fmla="*/ 138224 w 2316636"/>
              <a:gd name="connsiteY20" fmla="*/ 824215 h 2716810"/>
              <a:gd name="connsiteX21" fmla="*/ 116959 w 2316636"/>
              <a:gd name="connsiteY21" fmla="*/ 856112 h 2716810"/>
              <a:gd name="connsiteX22" fmla="*/ 106326 w 2316636"/>
              <a:gd name="connsiteY22" fmla="*/ 888010 h 2716810"/>
              <a:gd name="connsiteX23" fmla="*/ 63796 w 2316636"/>
              <a:gd name="connsiteY23" fmla="*/ 951805 h 2716810"/>
              <a:gd name="connsiteX24" fmla="*/ 42531 w 2316636"/>
              <a:gd name="connsiteY24" fmla="*/ 983703 h 2716810"/>
              <a:gd name="connsiteX25" fmla="*/ 53163 w 2316636"/>
              <a:gd name="connsiteY25" fmla="*/ 1143191 h 2716810"/>
              <a:gd name="connsiteX26" fmla="*/ 31898 w 2316636"/>
              <a:gd name="connsiteY26" fmla="*/ 1270782 h 2716810"/>
              <a:gd name="connsiteX27" fmla="*/ 10633 w 2316636"/>
              <a:gd name="connsiteY27" fmla="*/ 1334577 h 2716810"/>
              <a:gd name="connsiteX28" fmla="*/ 0 w 2316636"/>
              <a:gd name="connsiteY28" fmla="*/ 1377108 h 2716810"/>
              <a:gd name="connsiteX29" fmla="*/ 10633 w 2316636"/>
              <a:gd name="connsiteY29" fmla="*/ 1547229 h 2716810"/>
              <a:gd name="connsiteX30" fmla="*/ 31898 w 2316636"/>
              <a:gd name="connsiteY30" fmla="*/ 1600391 h 2716810"/>
              <a:gd name="connsiteX31" fmla="*/ 63796 w 2316636"/>
              <a:gd name="connsiteY31" fmla="*/ 1674819 h 2716810"/>
              <a:gd name="connsiteX32" fmla="*/ 74428 w 2316636"/>
              <a:gd name="connsiteY32" fmla="*/ 1717349 h 2716810"/>
              <a:gd name="connsiteX33" fmla="*/ 85061 w 2316636"/>
              <a:gd name="connsiteY33" fmla="*/ 1770512 h 2716810"/>
              <a:gd name="connsiteX34" fmla="*/ 106326 w 2316636"/>
              <a:gd name="connsiteY34" fmla="*/ 1813043 h 2716810"/>
              <a:gd name="connsiteX35" fmla="*/ 127591 w 2316636"/>
              <a:gd name="connsiteY35" fmla="*/ 1887470 h 2716810"/>
              <a:gd name="connsiteX36" fmla="*/ 148856 w 2316636"/>
              <a:gd name="connsiteY36" fmla="*/ 2110754 h 2716810"/>
              <a:gd name="connsiteX37" fmla="*/ 159489 w 2316636"/>
              <a:gd name="connsiteY37" fmla="*/ 2142652 h 2716810"/>
              <a:gd name="connsiteX38" fmla="*/ 170121 w 2316636"/>
              <a:gd name="connsiteY38" fmla="*/ 2185182 h 2716810"/>
              <a:gd name="connsiteX39" fmla="*/ 233917 w 2316636"/>
              <a:gd name="connsiteY39" fmla="*/ 2302140 h 2716810"/>
              <a:gd name="connsiteX40" fmla="*/ 265814 w 2316636"/>
              <a:gd name="connsiteY40" fmla="*/ 2334038 h 2716810"/>
              <a:gd name="connsiteX41" fmla="*/ 287080 w 2316636"/>
              <a:gd name="connsiteY41" fmla="*/ 2376568 h 2716810"/>
              <a:gd name="connsiteX42" fmla="*/ 318977 w 2316636"/>
              <a:gd name="connsiteY42" fmla="*/ 2408466 h 2716810"/>
              <a:gd name="connsiteX43" fmla="*/ 340242 w 2316636"/>
              <a:gd name="connsiteY43" fmla="*/ 2440363 h 2716810"/>
              <a:gd name="connsiteX44" fmla="*/ 382773 w 2316636"/>
              <a:gd name="connsiteY44" fmla="*/ 2482894 h 2716810"/>
              <a:gd name="connsiteX45" fmla="*/ 404038 w 2316636"/>
              <a:gd name="connsiteY45" fmla="*/ 2546689 h 2716810"/>
              <a:gd name="connsiteX46" fmla="*/ 425303 w 2316636"/>
              <a:gd name="connsiteY46" fmla="*/ 2642382 h 2716810"/>
              <a:gd name="connsiteX47" fmla="*/ 446568 w 2316636"/>
              <a:gd name="connsiteY47" fmla="*/ 2674280 h 2716810"/>
              <a:gd name="connsiteX48" fmla="*/ 478466 w 2316636"/>
              <a:gd name="connsiteY48" fmla="*/ 2706177 h 2716810"/>
              <a:gd name="connsiteX49" fmla="*/ 510363 w 2316636"/>
              <a:gd name="connsiteY49" fmla="*/ 2716810 h 2716810"/>
              <a:gd name="connsiteX50" fmla="*/ 776177 w 2316636"/>
              <a:gd name="connsiteY50" fmla="*/ 2706177 h 2716810"/>
              <a:gd name="connsiteX51" fmla="*/ 839973 w 2316636"/>
              <a:gd name="connsiteY51" fmla="*/ 2674280 h 2716810"/>
              <a:gd name="connsiteX52" fmla="*/ 893135 w 2316636"/>
              <a:gd name="connsiteY52" fmla="*/ 2653015 h 2716810"/>
              <a:gd name="connsiteX53" fmla="*/ 967563 w 2316636"/>
              <a:gd name="connsiteY53" fmla="*/ 2621117 h 2716810"/>
              <a:gd name="connsiteX54" fmla="*/ 1244010 w 2316636"/>
              <a:gd name="connsiteY54" fmla="*/ 2610484 h 2716810"/>
              <a:gd name="connsiteX55" fmla="*/ 1275907 w 2316636"/>
              <a:gd name="connsiteY55" fmla="*/ 2599852 h 2716810"/>
              <a:gd name="connsiteX56" fmla="*/ 1307805 w 2316636"/>
              <a:gd name="connsiteY56" fmla="*/ 2578587 h 2716810"/>
              <a:gd name="connsiteX57" fmla="*/ 1350335 w 2316636"/>
              <a:gd name="connsiteY57" fmla="*/ 2567954 h 2716810"/>
              <a:gd name="connsiteX58" fmla="*/ 1414131 w 2316636"/>
              <a:gd name="connsiteY58" fmla="*/ 2525424 h 2716810"/>
              <a:gd name="connsiteX59" fmla="*/ 1446028 w 2316636"/>
              <a:gd name="connsiteY59" fmla="*/ 2514791 h 2716810"/>
              <a:gd name="connsiteX60" fmla="*/ 1509824 w 2316636"/>
              <a:gd name="connsiteY60" fmla="*/ 2482894 h 2716810"/>
              <a:gd name="connsiteX61" fmla="*/ 1531089 w 2316636"/>
              <a:gd name="connsiteY61" fmla="*/ 2450996 h 2716810"/>
              <a:gd name="connsiteX62" fmla="*/ 1594884 w 2316636"/>
              <a:gd name="connsiteY62" fmla="*/ 2408466 h 2716810"/>
              <a:gd name="connsiteX63" fmla="*/ 1626782 w 2316636"/>
              <a:gd name="connsiteY63" fmla="*/ 2344670 h 2716810"/>
              <a:gd name="connsiteX64" fmla="*/ 1658680 w 2316636"/>
              <a:gd name="connsiteY64" fmla="*/ 2323405 h 2716810"/>
              <a:gd name="connsiteX65" fmla="*/ 1690577 w 2316636"/>
              <a:gd name="connsiteY65" fmla="*/ 2291508 h 2716810"/>
              <a:gd name="connsiteX66" fmla="*/ 1711842 w 2316636"/>
              <a:gd name="connsiteY66" fmla="*/ 2259610 h 2716810"/>
              <a:gd name="connsiteX67" fmla="*/ 1743740 w 2316636"/>
              <a:gd name="connsiteY67" fmla="*/ 2227712 h 2716810"/>
              <a:gd name="connsiteX68" fmla="*/ 1786270 w 2316636"/>
              <a:gd name="connsiteY68" fmla="*/ 2174549 h 2716810"/>
              <a:gd name="connsiteX69" fmla="*/ 1807535 w 2316636"/>
              <a:gd name="connsiteY69" fmla="*/ 2057591 h 2716810"/>
              <a:gd name="connsiteX70" fmla="*/ 1818168 w 2316636"/>
              <a:gd name="connsiteY70" fmla="*/ 2004429 h 2716810"/>
              <a:gd name="connsiteX71" fmla="*/ 1839433 w 2316636"/>
              <a:gd name="connsiteY71" fmla="*/ 1983163 h 2716810"/>
              <a:gd name="connsiteX72" fmla="*/ 1850066 w 2316636"/>
              <a:gd name="connsiteY72" fmla="*/ 1940633 h 2716810"/>
              <a:gd name="connsiteX73" fmla="*/ 1881963 w 2316636"/>
              <a:gd name="connsiteY73" fmla="*/ 1844940 h 2716810"/>
              <a:gd name="connsiteX74" fmla="*/ 1913861 w 2316636"/>
              <a:gd name="connsiteY74" fmla="*/ 1727982 h 2716810"/>
              <a:gd name="connsiteX75" fmla="*/ 1945759 w 2316636"/>
              <a:gd name="connsiteY75" fmla="*/ 1696084 h 2716810"/>
              <a:gd name="connsiteX76" fmla="*/ 1956391 w 2316636"/>
              <a:gd name="connsiteY76" fmla="*/ 1664187 h 2716810"/>
              <a:gd name="connsiteX77" fmla="*/ 2030819 w 2316636"/>
              <a:gd name="connsiteY77" fmla="*/ 1547229 h 2716810"/>
              <a:gd name="connsiteX78" fmla="*/ 2041452 w 2316636"/>
              <a:gd name="connsiteY78" fmla="*/ 1515331 h 2716810"/>
              <a:gd name="connsiteX79" fmla="*/ 2083982 w 2316636"/>
              <a:gd name="connsiteY79" fmla="*/ 1409005 h 2716810"/>
              <a:gd name="connsiteX80" fmla="*/ 2094614 w 2316636"/>
              <a:gd name="connsiteY80" fmla="*/ 1175089 h 2716810"/>
              <a:gd name="connsiteX81" fmla="*/ 2105247 w 2316636"/>
              <a:gd name="connsiteY81" fmla="*/ 1132559 h 2716810"/>
              <a:gd name="connsiteX82" fmla="*/ 2115880 w 2316636"/>
              <a:gd name="connsiteY82" fmla="*/ 1068763 h 2716810"/>
              <a:gd name="connsiteX83" fmla="*/ 2137145 w 2316636"/>
              <a:gd name="connsiteY83" fmla="*/ 1004968 h 2716810"/>
              <a:gd name="connsiteX84" fmla="*/ 2158410 w 2316636"/>
              <a:gd name="connsiteY84" fmla="*/ 930540 h 2716810"/>
              <a:gd name="connsiteX85" fmla="*/ 2179675 w 2316636"/>
              <a:gd name="connsiteY85" fmla="*/ 845480 h 2716810"/>
              <a:gd name="connsiteX86" fmla="*/ 2190307 w 2316636"/>
              <a:gd name="connsiteY86" fmla="*/ 802949 h 2716810"/>
              <a:gd name="connsiteX87" fmla="*/ 2222205 w 2316636"/>
              <a:gd name="connsiteY87" fmla="*/ 728522 h 2716810"/>
              <a:gd name="connsiteX88" fmla="*/ 2254103 w 2316636"/>
              <a:gd name="connsiteY88" fmla="*/ 696624 h 2716810"/>
              <a:gd name="connsiteX89" fmla="*/ 2264735 w 2316636"/>
              <a:gd name="connsiteY89" fmla="*/ 664726 h 2716810"/>
              <a:gd name="connsiteX90" fmla="*/ 2286000 w 2316636"/>
              <a:gd name="connsiteY90" fmla="*/ 611563 h 2716810"/>
              <a:gd name="connsiteX91" fmla="*/ 2232838 w 2316636"/>
              <a:gd name="connsiteY91" fmla="*/ 303219 h 2716810"/>
              <a:gd name="connsiteX92" fmla="*/ 2200940 w 2316636"/>
              <a:gd name="connsiteY92" fmla="*/ 281954 h 2716810"/>
              <a:gd name="connsiteX93" fmla="*/ 2179675 w 2316636"/>
              <a:gd name="connsiteY93" fmla="*/ 250056 h 2716810"/>
              <a:gd name="connsiteX94" fmla="*/ 2115880 w 2316636"/>
              <a:gd name="connsiteY94" fmla="*/ 228791 h 2716810"/>
              <a:gd name="connsiteX95" fmla="*/ 2062717 w 2316636"/>
              <a:gd name="connsiteY95" fmla="*/ 218159 h 2716810"/>
              <a:gd name="connsiteX96" fmla="*/ 2030819 w 2316636"/>
              <a:gd name="connsiteY96" fmla="*/ 207526 h 2716810"/>
              <a:gd name="connsiteX97" fmla="*/ 1881963 w 2316636"/>
              <a:gd name="connsiteY97" fmla="*/ 196894 h 2716810"/>
              <a:gd name="connsiteX98" fmla="*/ 1796903 w 2316636"/>
              <a:gd name="connsiteY98" fmla="*/ 175629 h 2716810"/>
              <a:gd name="connsiteX99" fmla="*/ 1701210 w 2316636"/>
              <a:gd name="connsiteY99" fmla="*/ 154363 h 2716810"/>
              <a:gd name="connsiteX100" fmla="*/ 1626782 w 2316636"/>
              <a:gd name="connsiteY100" fmla="*/ 111833 h 2716810"/>
              <a:gd name="connsiteX101" fmla="*/ 1594884 w 2316636"/>
              <a:gd name="connsiteY101" fmla="*/ 79936 h 2716810"/>
              <a:gd name="connsiteX102" fmla="*/ 1509824 w 2316636"/>
              <a:gd name="connsiteY102" fmla="*/ 48038 h 2716810"/>
              <a:gd name="connsiteX103" fmla="*/ 1424763 w 2316636"/>
              <a:gd name="connsiteY103" fmla="*/ 5508 h 2716810"/>
              <a:gd name="connsiteX104" fmla="*/ 1297173 w 2316636"/>
              <a:gd name="connsiteY104" fmla="*/ 37405 h 2716810"/>
              <a:gd name="connsiteX105" fmla="*/ 1275907 w 2316636"/>
              <a:gd name="connsiteY105" fmla="*/ 90568 h 27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316636" h="2716810">
                <a:moveTo>
                  <a:pt x="1275907" y="90568"/>
                </a:moveTo>
                <a:cubicBezTo>
                  <a:pt x="1256414" y="106517"/>
                  <a:pt x="1211435" y="117487"/>
                  <a:pt x="1180214" y="133098"/>
                </a:cubicBezTo>
                <a:cubicBezTo>
                  <a:pt x="1168785" y="138813"/>
                  <a:pt x="1159568" y="148305"/>
                  <a:pt x="1148317" y="154363"/>
                </a:cubicBezTo>
                <a:cubicBezTo>
                  <a:pt x="1113428" y="173149"/>
                  <a:pt x="1074961" y="185546"/>
                  <a:pt x="1041991" y="207526"/>
                </a:cubicBezTo>
                <a:cubicBezTo>
                  <a:pt x="996905" y="237583"/>
                  <a:pt x="1021523" y="223076"/>
                  <a:pt x="967563" y="250056"/>
                </a:cubicBezTo>
                <a:cubicBezTo>
                  <a:pt x="956931" y="260689"/>
                  <a:pt x="945292" y="270403"/>
                  <a:pt x="935666" y="281954"/>
                </a:cubicBezTo>
                <a:cubicBezTo>
                  <a:pt x="927485" y="291771"/>
                  <a:pt x="923436" y="304816"/>
                  <a:pt x="914400" y="313852"/>
                </a:cubicBezTo>
                <a:cubicBezTo>
                  <a:pt x="905364" y="322888"/>
                  <a:pt x="893135" y="328029"/>
                  <a:pt x="882503" y="335117"/>
                </a:cubicBezTo>
                <a:cubicBezTo>
                  <a:pt x="865873" y="368378"/>
                  <a:pt x="861669" y="387993"/>
                  <a:pt x="829340" y="409545"/>
                </a:cubicBezTo>
                <a:cubicBezTo>
                  <a:pt x="820015" y="415762"/>
                  <a:pt x="807744" y="415762"/>
                  <a:pt x="797442" y="420177"/>
                </a:cubicBezTo>
                <a:cubicBezTo>
                  <a:pt x="782873" y="426421"/>
                  <a:pt x="769628" y="435556"/>
                  <a:pt x="754912" y="441443"/>
                </a:cubicBezTo>
                <a:cubicBezTo>
                  <a:pt x="675751" y="473108"/>
                  <a:pt x="675417" y="464135"/>
                  <a:pt x="574159" y="473340"/>
                </a:cubicBezTo>
                <a:cubicBezTo>
                  <a:pt x="524540" y="483973"/>
                  <a:pt x="474533" y="492931"/>
                  <a:pt x="425303" y="505238"/>
                </a:cubicBezTo>
                <a:cubicBezTo>
                  <a:pt x="403557" y="510675"/>
                  <a:pt x="380158" y="514069"/>
                  <a:pt x="361507" y="526503"/>
                </a:cubicBezTo>
                <a:lnTo>
                  <a:pt x="329610" y="547768"/>
                </a:lnTo>
                <a:cubicBezTo>
                  <a:pt x="310924" y="603825"/>
                  <a:pt x="331327" y="558467"/>
                  <a:pt x="287080" y="611563"/>
                </a:cubicBezTo>
                <a:cubicBezTo>
                  <a:pt x="278899" y="621380"/>
                  <a:pt x="274304" y="633910"/>
                  <a:pt x="265814" y="643461"/>
                </a:cubicBezTo>
                <a:cubicBezTo>
                  <a:pt x="245834" y="665938"/>
                  <a:pt x="223284" y="685991"/>
                  <a:pt x="202019" y="707256"/>
                </a:cubicBezTo>
                <a:lnTo>
                  <a:pt x="180754" y="728522"/>
                </a:lnTo>
                <a:cubicBezTo>
                  <a:pt x="154024" y="808706"/>
                  <a:pt x="190083" y="709860"/>
                  <a:pt x="148856" y="792317"/>
                </a:cubicBezTo>
                <a:cubicBezTo>
                  <a:pt x="143844" y="802342"/>
                  <a:pt x="143236" y="814190"/>
                  <a:pt x="138224" y="824215"/>
                </a:cubicBezTo>
                <a:cubicBezTo>
                  <a:pt x="132509" y="835645"/>
                  <a:pt x="122674" y="844683"/>
                  <a:pt x="116959" y="856112"/>
                </a:cubicBezTo>
                <a:cubicBezTo>
                  <a:pt x="111947" y="866137"/>
                  <a:pt x="111769" y="878213"/>
                  <a:pt x="106326" y="888010"/>
                </a:cubicBezTo>
                <a:cubicBezTo>
                  <a:pt x="93914" y="910351"/>
                  <a:pt x="77973" y="930540"/>
                  <a:pt x="63796" y="951805"/>
                </a:cubicBezTo>
                <a:lnTo>
                  <a:pt x="42531" y="983703"/>
                </a:lnTo>
                <a:cubicBezTo>
                  <a:pt x="46075" y="1036866"/>
                  <a:pt x="53163" y="1089910"/>
                  <a:pt x="53163" y="1143191"/>
                </a:cubicBezTo>
                <a:cubicBezTo>
                  <a:pt x="53163" y="1178380"/>
                  <a:pt x="43097" y="1233451"/>
                  <a:pt x="31898" y="1270782"/>
                </a:cubicBezTo>
                <a:cubicBezTo>
                  <a:pt x="25457" y="1292252"/>
                  <a:pt x="17074" y="1313107"/>
                  <a:pt x="10633" y="1334577"/>
                </a:cubicBezTo>
                <a:cubicBezTo>
                  <a:pt x="6434" y="1348574"/>
                  <a:pt x="3544" y="1362931"/>
                  <a:pt x="0" y="1377108"/>
                </a:cubicBezTo>
                <a:cubicBezTo>
                  <a:pt x="3544" y="1433815"/>
                  <a:pt x="2598" y="1490982"/>
                  <a:pt x="10633" y="1547229"/>
                </a:cubicBezTo>
                <a:cubicBezTo>
                  <a:pt x="13332" y="1566123"/>
                  <a:pt x="25862" y="1582285"/>
                  <a:pt x="31898" y="1600391"/>
                </a:cubicBezTo>
                <a:cubicBezTo>
                  <a:pt x="54785" y="1669050"/>
                  <a:pt x="26420" y="1618756"/>
                  <a:pt x="63796" y="1674819"/>
                </a:cubicBezTo>
                <a:cubicBezTo>
                  <a:pt x="67340" y="1688996"/>
                  <a:pt x="71258" y="1703084"/>
                  <a:pt x="74428" y="1717349"/>
                </a:cubicBezTo>
                <a:cubicBezTo>
                  <a:pt x="78348" y="1734991"/>
                  <a:pt x="79346" y="1753367"/>
                  <a:pt x="85061" y="1770512"/>
                </a:cubicBezTo>
                <a:cubicBezTo>
                  <a:pt x="90073" y="1785549"/>
                  <a:pt x="100082" y="1798474"/>
                  <a:pt x="106326" y="1813043"/>
                </a:cubicBezTo>
                <a:cubicBezTo>
                  <a:pt x="115481" y="1834404"/>
                  <a:pt x="122194" y="1865879"/>
                  <a:pt x="127591" y="1887470"/>
                </a:cubicBezTo>
                <a:cubicBezTo>
                  <a:pt x="131593" y="1939489"/>
                  <a:pt x="137948" y="2050761"/>
                  <a:pt x="148856" y="2110754"/>
                </a:cubicBezTo>
                <a:cubicBezTo>
                  <a:pt x="150861" y="2121781"/>
                  <a:pt x="156410" y="2131875"/>
                  <a:pt x="159489" y="2142652"/>
                </a:cubicBezTo>
                <a:cubicBezTo>
                  <a:pt x="163503" y="2156703"/>
                  <a:pt x="164990" y="2171499"/>
                  <a:pt x="170121" y="2185182"/>
                </a:cubicBezTo>
                <a:cubicBezTo>
                  <a:pt x="178577" y="2207731"/>
                  <a:pt x="229652" y="2296047"/>
                  <a:pt x="233917" y="2302140"/>
                </a:cubicBezTo>
                <a:cubicBezTo>
                  <a:pt x="242540" y="2314458"/>
                  <a:pt x="257074" y="2321802"/>
                  <a:pt x="265814" y="2334038"/>
                </a:cubicBezTo>
                <a:cubicBezTo>
                  <a:pt x="275027" y="2346936"/>
                  <a:pt x="277867" y="2363670"/>
                  <a:pt x="287080" y="2376568"/>
                </a:cubicBezTo>
                <a:cubicBezTo>
                  <a:pt x="295820" y="2388804"/>
                  <a:pt x="309351" y="2396914"/>
                  <a:pt x="318977" y="2408466"/>
                </a:cubicBezTo>
                <a:cubicBezTo>
                  <a:pt x="327158" y="2418283"/>
                  <a:pt x="331926" y="2430661"/>
                  <a:pt x="340242" y="2440363"/>
                </a:cubicBezTo>
                <a:cubicBezTo>
                  <a:pt x="353290" y="2455586"/>
                  <a:pt x="382773" y="2482894"/>
                  <a:pt x="382773" y="2482894"/>
                </a:cubicBezTo>
                <a:cubicBezTo>
                  <a:pt x="389861" y="2504159"/>
                  <a:pt x="400353" y="2524579"/>
                  <a:pt x="404038" y="2546689"/>
                </a:cubicBezTo>
                <a:cubicBezTo>
                  <a:pt x="408122" y="2571196"/>
                  <a:pt x="412214" y="2616205"/>
                  <a:pt x="425303" y="2642382"/>
                </a:cubicBezTo>
                <a:cubicBezTo>
                  <a:pt x="431018" y="2653812"/>
                  <a:pt x="438387" y="2664463"/>
                  <a:pt x="446568" y="2674280"/>
                </a:cubicBezTo>
                <a:cubicBezTo>
                  <a:pt x="456194" y="2685831"/>
                  <a:pt x="465955" y="2697836"/>
                  <a:pt x="478466" y="2706177"/>
                </a:cubicBezTo>
                <a:cubicBezTo>
                  <a:pt x="487791" y="2712394"/>
                  <a:pt x="499731" y="2713266"/>
                  <a:pt x="510363" y="2716810"/>
                </a:cubicBezTo>
                <a:cubicBezTo>
                  <a:pt x="598968" y="2713266"/>
                  <a:pt x="687727" y="2712495"/>
                  <a:pt x="776177" y="2706177"/>
                </a:cubicBezTo>
                <a:cubicBezTo>
                  <a:pt x="807358" y="2703950"/>
                  <a:pt x="813390" y="2687572"/>
                  <a:pt x="839973" y="2674280"/>
                </a:cubicBezTo>
                <a:cubicBezTo>
                  <a:pt x="857044" y="2665745"/>
                  <a:pt x="876064" y="2661551"/>
                  <a:pt x="893135" y="2653015"/>
                </a:cubicBezTo>
                <a:cubicBezTo>
                  <a:pt x="933817" y="2632674"/>
                  <a:pt x="916495" y="2624522"/>
                  <a:pt x="967563" y="2621117"/>
                </a:cubicBezTo>
                <a:cubicBezTo>
                  <a:pt x="1059576" y="2614983"/>
                  <a:pt x="1151861" y="2614028"/>
                  <a:pt x="1244010" y="2610484"/>
                </a:cubicBezTo>
                <a:cubicBezTo>
                  <a:pt x="1254642" y="2606940"/>
                  <a:pt x="1265883" y="2604864"/>
                  <a:pt x="1275907" y="2599852"/>
                </a:cubicBezTo>
                <a:cubicBezTo>
                  <a:pt x="1287337" y="2594137"/>
                  <a:pt x="1296059" y="2583621"/>
                  <a:pt x="1307805" y="2578587"/>
                </a:cubicBezTo>
                <a:cubicBezTo>
                  <a:pt x="1321236" y="2572831"/>
                  <a:pt x="1336158" y="2571498"/>
                  <a:pt x="1350335" y="2567954"/>
                </a:cubicBezTo>
                <a:cubicBezTo>
                  <a:pt x="1371600" y="2553777"/>
                  <a:pt x="1389885" y="2533506"/>
                  <a:pt x="1414131" y="2525424"/>
                </a:cubicBezTo>
                <a:cubicBezTo>
                  <a:pt x="1424763" y="2521880"/>
                  <a:pt x="1436004" y="2519803"/>
                  <a:pt x="1446028" y="2514791"/>
                </a:cubicBezTo>
                <a:cubicBezTo>
                  <a:pt x="1528463" y="2473573"/>
                  <a:pt x="1429658" y="2509614"/>
                  <a:pt x="1509824" y="2482894"/>
                </a:cubicBezTo>
                <a:cubicBezTo>
                  <a:pt x="1516912" y="2472261"/>
                  <a:pt x="1521472" y="2459411"/>
                  <a:pt x="1531089" y="2450996"/>
                </a:cubicBezTo>
                <a:cubicBezTo>
                  <a:pt x="1550323" y="2434166"/>
                  <a:pt x="1594884" y="2408466"/>
                  <a:pt x="1594884" y="2408466"/>
                </a:cubicBezTo>
                <a:cubicBezTo>
                  <a:pt x="1605517" y="2387201"/>
                  <a:pt x="1612517" y="2363690"/>
                  <a:pt x="1626782" y="2344670"/>
                </a:cubicBezTo>
                <a:cubicBezTo>
                  <a:pt x="1634449" y="2334447"/>
                  <a:pt x="1648863" y="2331586"/>
                  <a:pt x="1658680" y="2323405"/>
                </a:cubicBezTo>
                <a:cubicBezTo>
                  <a:pt x="1670231" y="2313779"/>
                  <a:pt x="1680951" y="2303059"/>
                  <a:pt x="1690577" y="2291508"/>
                </a:cubicBezTo>
                <a:cubicBezTo>
                  <a:pt x="1698758" y="2281691"/>
                  <a:pt x="1703661" y="2269427"/>
                  <a:pt x="1711842" y="2259610"/>
                </a:cubicBezTo>
                <a:cubicBezTo>
                  <a:pt x="1721468" y="2248058"/>
                  <a:pt x="1734114" y="2239264"/>
                  <a:pt x="1743740" y="2227712"/>
                </a:cubicBezTo>
                <a:cubicBezTo>
                  <a:pt x="1810814" y="2147223"/>
                  <a:pt x="1724395" y="2236427"/>
                  <a:pt x="1786270" y="2174549"/>
                </a:cubicBezTo>
                <a:cubicBezTo>
                  <a:pt x="1810827" y="1978098"/>
                  <a:pt x="1782951" y="2155926"/>
                  <a:pt x="1807535" y="2057591"/>
                </a:cubicBezTo>
                <a:cubicBezTo>
                  <a:pt x="1811918" y="2040059"/>
                  <a:pt x="1811049" y="2021039"/>
                  <a:pt x="1818168" y="2004429"/>
                </a:cubicBezTo>
                <a:cubicBezTo>
                  <a:pt x="1822117" y="1995215"/>
                  <a:pt x="1832345" y="1990252"/>
                  <a:pt x="1839433" y="1983163"/>
                </a:cubicBezTo>
                <a:cubicBezTo>
                  <a:pt x="1842977" y="1968986"/>
                  <a:pt x="1845769" y="1954600"/>
                  <a:pt x="1850066" y="1940633"/>
                </a:cubicBezTo>
                <a:cubicBezTo>
                  <a:pt x="1859954" y="1908497"/>
                  <a:pt x="1875369" y="1877910"/>
                  <a:pt x="1881963" y="1844940"/>
                </a:cubicBezTo>
                <a:cubicBezTo>
                  <a:pt x="1886116" y="1824178"/>
                  <a:pt x="1900372" y="1741471"/>
                  <a:pt x="1913861" y="1727982"/>
                </a:cubicBezTo>
                <a:lnTo>
                  <a:pt x="1945759" y="1696084"/>
                </a:lnTo>
                <a:cubicBezTo>
                  <a:pt x="1949303" y="1685452"/>
                  <a:pt x="1950948" y="1673984"/>
                  <a:pt x="1956391" y="1664187"/>
                </a:cubicBezTo>
                <a:cubicBezTo>
                  <a:pt x="1998521" y="1588353"/>
                  <a:pt x="1995364" y="1618137"/>
                  <a:pt x="2030819" y="1547229"/>
                </a:cubicBezTo>
                <a:cubicBezTo>
                  <a:pt x="2035831" y="1537204"/>
                  <a:pt x="2037037" y="1525633"/>
                  <a:pt x="2041452" y="1515331"/>
                </a:cubicBezTo>
                <a:cubicBezTo>
                  <a:pt x="2088384" y="1405825"/>
                  <a:pt x="2035583" y="1554204"/>
                  <a:pt x="2083982" y="1409005"/>
                </a:cubicBezTo>
                <a:cubicBezTo>
                  <a:pt x="2087526" y="1331033"/>
                  <a:pt x="2088628" y="1252912"/>
                  <a:pt x="2094614" y="1175089"/>
                </a:cubicBezTo>
                <a:cubicBezTo>
                  <a:pt x="2095735" y="1160519"/>
                  <a:pt x="2102381" y="1146888"/>
                  <a:pt x="2105247" y="1132559"/>
                </a:cubicBezTo>
                <a:cubicBezTo>
                  <a:pt x="2109475" y="1111419"/>
                  <a:pt x="2110651" y="1089678"/>
                  <a:pt x="2115880" y="1068763"/>
                </a:cubicBezTo>
                <a:cubicBezTo>
                  <a:pt x="2121317" y="1047017"/>
                  <a:pt x="2130057" y="1026233"/>
                  <a:pt x="2137145" y="1004968"/>
                </a:cubicBezTo>
                <a:cubicBezTo>
                  <a:pt x="2148982" y="969457"/>
                  <a:pt x="2149513" y="970578"/>
                  <a:pt x="2158410" y="930540"/>
                </a:cubicBezTo>
                <a:cubicBezTo>
                  <a:pt x="2190844" y="784585"/>
                  <a:pt x="2151169" y="945252"/>
                  <a:pt x="2179675" y="845480"/>
                </a:cubicBezTo>
                <a:cubicBezTo>
                  <a:pt x="2183690" y="831429"/>
                  <a:pt x="2186292" y="817000"/>
                  <a:pt x="2190307" y="802949"/>
                </a:cubicBezTo>
                <a:cubicBezTo>
                  <a:pt x="2196917" y="779813"/>
                  <a:pt x="2208706" y="747421"/>
                  <a:pt x="2222205" y="728522"/>
                </a:cubicBezTo>
                <a:cubicBezTo>
                  <a:pt x="2230945" y="716286"/>
                  <a:pt x="2243470" y="707257"/>
                  <a:pt x="2254103" y="696624"/>
                </a:cubicBezTo>
                <a:cubicBezTo>
                  <a:pt x="2257647" y="685991"/>
                  <a:pt x="2260800" y="675220"/>
                  <a:pt x="2264735" y="664726"/>
                </a:cubicBezTo>
                <a:cubicBezTo>
                  <a:pt x="2271436" y="646855"/>
                  <a:pt x="2285319" y="630637"/>
                  <a:pt x="2286000" y="611563"/>
                </a:cubicBezTo>
                <a:cubicBezTo>
                  <a:pt x="2287001" y="583543"/>
                  <a:pt x="2316636" y="359083"/>
                  <a:pt x="2232838" y="303219"/>
                </a:cubicBezTo>
                <a:lnTo>
                  <a:pt x="2200940" y="281954"/>
                </a:lnTo>
                <a:cubicBezTo>
                  <a:pt x="2193852" y="271321"/>
                  <a:pt x="2190511" y="256829"/>
                  <a:pt x="2179675" y="250056"/>
                </a:cubicBezTo>
                <a:cubicBezTo>
                  <a:pt x="2160667" y="238176"/>
                  <a:pt x="2137860" y="233187"/>
                  <a:pt x="2115880" y="228791"/>
                </a:cubicBezTo>
                <a:cubicBezTo>
                  <a:pt x="2098159" y="225247"/>
                  <a:pt x="2080249" y="222542"/>
                  <a:pt x="2062717" y="218159"/>
                </a:cubicBezTo>
                <a:cubicBezTo>
                  <a:pt x="2051844" y="215441"/>
                  <a:pt x="2041950" y="208836"/>
                  <a:pt x="2030819" y="207526"/>
                </a:cubicBezTo>
                <a:cubicBezTo>
                  <a:pt x="1981415" y="201714"/>
                  <a:pt x="1931582" y="200438"/>
                  <a:pt x="1881963" y="196894"/>
                </a:cubicBezTo>
                <a:cubicBezTo>
                  <a:pt x="1773886" y="175278"/>
                  <a:pt x="1873185" y="197424"/>
                  <a:pt x="1796903" y="175629"/>
                </a:cubicBezTo>
                <a:cubicBezTo>
                  <a:pt x="1761861" y="165617"/>
                  <a:pt x="1737759" y="161673"/>
                  <a:pt x="1701210" y="154363"/>
                </a:cubicBezTo>
                <a:cubicBezTo>
                  <a:pt x="1675211" y="141364"/>
                  <a:pt x="1649325" y="130618"/>
                  <a:pt x="1626782" y="111833"/>
                </a:cubicBezTo>
                <a:cubicBezTo>
                  <a:pt x="1615230" y="102207"/>
                  <a:pt x="1607635" y="87905"/>
                  <a:pt x="1594884" y="79936"/>
                </a:cubicBezTo>
                <a:cubicBezTo>
                  <a:pt x="1574328" y="67088"/>
                  <a:pt x="1534571" y="57318"/>
                  <a:pt x="1509824" y="48038"/>
                </a:cubicBezTo>
                <a:cubicBezTo>
                  <a:pt x="1450371" y="25743"/>
                  <a:pt x="1468809" y="34872"/>
                  <a:pt x="1424763" y="5508"/>
                </a:cubicBezTo>
                <a:cubicBezTo>
                  <a:pt x="1353946" y="13376"/>
                  <a:pt x="1340812" y="0"/>
                  <a:pt x="1297173" y="37405"/>
                </a:cubicBezTo>
                <a:cubicBezTo>
                  <a:pt x="1252136" y="76008"/>
                  <a:pt x="1295400" y="74619"/>
                  <a:pt x="1275907" y="90568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Forma livre 54"/>
          <p:cNvSpPr/>
          <p:nvPr/>
        </p:nvSpPr>
        <p:spPr>
          <a:xfrm>
            <a:off x="4931420" y="2219140"/>
            <a:ext cx="2148691" cy="2254363"/>
          </a:xfrm>
          <a:custGeom>
            <a:avLst/>
            <a:gdLst>
              <a:gd name="connsiteX0" fmla="*/ 616689 w 1945759"/>
              <a:gd name="connsiteY0" fmla="*/ 0 h 2721935"/>
              <a:gd name="connsiteX1" fmla="*/ 552893 w 1945759"/>
              <a:gd name="connsiteY1" fmla="*/ 21265 h 2721935"/>
              <a:gd name="connsiteX2" fmla="*/ 520996 w 1945759"/>
              <a:gd name="connsiteY2" fmla="*/ 31897 h 2721935"/>
              <a:gd name="connsiteX3" fmla="*/ 425303 w 1945759"/>
              <a:gd name="connsiteY3" fmla="*/ 85060 h 2721935"/>
              <a:gd name="connsiteX4" fmla="*/ 361507 w 1945759"/>
              <a:gd name="connsiteY4" fmla="*/ 148855 h 2721935"/>
              <a:gd name="connsiteX5" fmla="*/ 340242 w 1945759"/>
              <a:gd name="connsiteY5" fmla="*/ 170121 h 2721935"/>
              <a:gd name="connsiteX6" fmla="*/ 308345 w 1945759"/>
              <a:gd name="connsiteY6" fmla="*/ 191386 h 2721935"/>
              <a:gd name="connsiteX7" fmla="*/ 233917 w 1945759"/>
              <a:gd name="connsiteY7" fmla="*/ 276446 h 2721935"/>
              <a:gd name="connsiteX8" fmla="*/ 212652 w 1945759"/>
              <a:gd name="connsiteY8" fmla="*/ 308344 h 2721935"/>
              <a:gd name="connsiteX9" fmla="*/ 191386 w 1945759"/>
              <a:gd name="connsiteY9" fmla="*/ 372139 h 2721935"/>
              <a:gd name="connsiteX10" fmla="*/ 148856 w 1945759"/>
              <a:gd name="connsiteY10" fmla="*/ 435935 h 2721935"/>
              <a:gd name="connsiteX11" fmla="*/ 127591 w 1945759"/>
              <a:gd name="connsiteY11" fmla="*/ 467832 h 2721935"/>
              <a:gd name="connsiteX12" fmla="*/ 116959 w 1945759"/>
              <a:gd name="connsiteY12" fmla="*/ 499730 h 2721935"/>
              <a:gd name="connsiteX13" fmla="*/ 95693 w 1945759"/>
              <a:gd name="connsiteY13" fmla="*/ 542260 h 2721935"/>
              <a:gd name="connsiteX14" fmla="*/ 74428 w 1945759"/>
              <a:gd name="connsiteY14" fmla="*/ 627321 h 2721935"/>
              <a:gd name="connsiteX15" fmla="*/ 63796 w 1945759"/>
              <a:gd name="connsiteY15" fmla="*/ 669851 h 2721935"/>
              <a:gd name="connsiteX16" fmla="*/ 53163 w 1945759"/>
              <a:gd name="connsiteY16" fmla="*/ 882502 h 2721935"/>
              <a:gd name="connsiteX17" fmla="*/ 42531 w 1945759"/>
              <a:gd name="connsiteY17" fmla="*/ 935665 h 2721935"/>
              <a:gd name="connsiteX18" fmla="*/ 10633 w 1945759"/>
              <a:gd name="connsiteY18" fmla="*/ 1318437 h 2721935"/>
              <a:gd name="connsiteX19" fmla="*/ 0 w 1945759"/>
              <a:gd name="connsiteY19" fmla="*/ 1350335 h 2721935"/>
              <a:gd name="connsiteX20" fmla="*/ 21266 w 1945759"/>
              <a:gd name="connsiteY20" fmla="*/ 1562986 h 2721935"/>
              <a:gd name="connsiteX21" fmla="*/ 63796 w 1945759"/>
              <a:gd name="connsiteY21" fmla="*/ 1637414 h 2721935"/>
              <a:gd name="connsiteX22" fmla="*/ 106326 w 1945759"/>
              <a:gd name="connsiteY22" fmla="*/ 1733107 h 2721935"/>
              <a:gd name="connsiteX23" fmla="*/ 138224 w 1945759"/>
              <a:gd name="connsiteY23" fmla="*/ 1765004 h 2721935"/>
              <a:gd name="connsiteX24" fmla="*/ 148856 w 1945759"/>
              <a:gd name="connsiteY24" fmla="*/ 1796902 h 2721935"/>
              <a:gd name="connsiteX25" fmla="*/ 170121 w 1945759"/>
              <a:gd name="connsiteY25" fmla="*/ 1956390 h 2721935"/>
              <a:gd name="connsiteX26" fmla="*/ 180754 w 1945759"/>
              <a:gd name="connsiteY26" fmla="*/ 1988288 h 2721935"/>
              <a:gd name="connsiteX27" fmla="*/ 202019 w 1945759"/>
              <a:gd name="connsiteY27" fmla="*/ 2083981 h 2721935"/>
              <a:gd name="connsiteX28" fmla="*/ 191386 w 1945759"/>
              <a:gd name="connsiteY28" fmla="*/ 2243469 h 2721935"/>
              <a:gd name="connsiteX29" fmla="*/ 180754 w 1945759"/>
              <a:gd name="connsiteY29" fmla="*/ 2275367 h 2721935"/>
              <a:gd name="connsiteX30" fmla="*/ 191386 w 1945759"/>
              <a:gd name="connsiteY30" fmla="*/ 2551814 h 2721935"/>
              <a:gd name="connsiteX31" fmla="*/ 244549 w 1945759"/>
              <a:gd name="connsiteY31" fmla="*/ 2604976 h 2721935"/>
              <a:gd name="connsiteX32" fmla="*/ 350875 w 1945759"/>
              <a:gd name="connsiteY32" fmla="*/ 2615609 h 2721935"/>
              <a:gd name="connsiteX33" fmla="*/ 414670 w 1945759"/>
              <a:gd name="connsiteY33" fmla="*/ 2636874 h 2721935"/>
              <a:gd name="connsiteX34" fmla="*/ 478466 w 1945759"/>
              <a:gd name="connsiteY34" fmla="*/ 2700669 h 2721935"/>
              <a:gd name="connsiteX35" fmla="*/ 542261 w 1945759"/>
              <a:gd name="connsiteY35" fmla="*/ 2721935 h 2721935"/>
              <a:gd name="connsiteX36" fmla="*/ 712382 w 1945759"/>
              <a:gd name="connsiteY36" fmla="*/ 2700669 h 2721935"/>
              <a:gd name="connsiteX37" fmla="*/ 765545 w 1945759"/>
              <a:gd name="connsiteY37" fmla="*/ 2679404 h 2721935"/>
              <a:gd name="connsiteX38" fmla="*/ 850605 w 1945759"/>
              <a:gd name="connsiteY38" fmla="*/ 2658139 h 2721935"/>
              <a:gd name="connsiteX39" fmla="*/ 893135 w 1945759"/>
              <a:gd name="connsiteY39" fmla="*/ 2647507 h 2721935"/>
              <a:gd name="connsiteX40" fmla="*/ 925033 w 1945759"/>
              <a:gd name="connsiteY40" fmla="*/ 2626242 h 2721935"/>
              <a:gd name="connsiteX41" fmla="*/ 1052624 w 1945759"/>
              <a:gd name="connsiteY41" fmla="*/ 2573079 h 2721935"/>
              <a:gd name="connsiteX42" fmla="*/ 1084521 w 1945759"/>
              <a:gd name="connsiteY42" fmla="*/ 2551814 h 2721935"/>
              <a:gd name="connsiteX43" fmla="*/ 1105786 w 1945759"/>
              <a:gd name="connsiteY43" fmla="*/ 2530548 h 2721935"/>
              <a:gd name="connsiteX44" fmla="*/ 1137684 w 1945759"/>
              <a:gd name="connsiteY44" fmla="*/ 2519916 h 2721935"/>
              <a:gd name="connsiteX45" fmla="*/ 1212112 w 1945759"/>
              <a:gd name="connsiteY45" fmla="*/ 2456121 h 2721935"/>
              <a:gd name="connsiteX46" fmla="*/ 1233377 w 1945759"/>
              <a:gd name="connsiteY46" fmla="*/ 2392325 h 2721935"/>
              <a:gd name="connsiteX47" fmla="*/ 1244010 w 1945759"/>
              <a:gd name="connsiteY47" fmla="*/ 2360428 h 2721935"/>
              <a:gd name="connsiteX48" fmla="*/ 1265275 w 1945759"/>
              <a:gd name="connsiteY48" fmla="*/ 2328530 h 2721935"/>
              <a:gd name="connsiteX49" fmla="*/ 1275907 w 1945759"/>
              <a:gd name="connsiteY49" fmla="*/ 2296632 h 2721935"/>
              <a:gd name="connsiteX50" fmla="*/ 1329070 w 1945759"/>
              <a:gd name="connsiteY50" fmla="*/ 2243469 h 2721935"/>
              <a:gd name="connsiteX51" fmla="*/ 1339703 w 1945759"/>
              <a:gd name="connsiteY51" fmla="*/ 2211572 h 2721935"/>
              <a:gd name="connsiteX52" fmla="*/ 1371600 w 1945759"/>
              <a:gd name="connsiteY52" fmla="*/ 2169042 h 2721935"/>
              <a:gd name="connsiteX53" fmla="*/ 1392866 w 1945759"/>
              <a:gd name="connsiteY53" fmla="*/ 2137144 h 2721935"/>
              <a:gd name="connsiteX54" fmla="*/ 1424763 w 1945759"/>
              <a:gd name="connsiteY54" fmla="*/ 2041451 h 2721935"/>
              <a:gd name="connsiteX55" fmla="*/ 1435396 w 1945759"/>
              <a:gd name="connsiteY55" fmla="*/ 2009553 h 2721935"/>
              <a:gd name="connsiteX56" fmla="*/ 1446028 w 1945759"/>
              <a:gd name="connsiteY56" fmla="*/ 1967023 h 2721935"/>
              <a:gd name="connsiteX57" fmla="*/ 1467293 w 1945759"/>
              <a:gd name="connsiteY57" fmla="*/ 1935125 h 2721935"/>
              <a:gd name="connsiteX58" fmla="*/ 1509824 w 1945759"/>
              <a:gd name="connsiteY58" fmla="*/ 1860697 h 2721935"/>
              <a:gd name="connsiteX59" fmla="*/ 1573619 w 1945759"/>
              <a:gd name="connsiteY59" fmla="*/ 1765004 h 2721935"/>
              <a:gd name="connsiteX60" fmla="*/ 1594884 w 1945759"/>
              <a:gd name="connsiteY60" fmla="*/ 1733107 h 2721935"/>
              <a:gd name="connsiteX61" fmla="*/ 1605517 w 1945759"/>
              <a:gd name="connsiteY61" fmla="*/ 1690576 h 2721935"/>
              <a:gd name="connsiteX62" fmla="*/ 1648047 w 1945759"/>
              <a:gd name="connsiteY62" fmla="*/ 1594883 h 2721935"/>
              <a:gd name="connsiteX63" fmla="*/ 1658679 w 1945759"/>
              <a:gd name="connsiteY63" fmla="*/ 1552353 h 2721935"/>
              <a:gd name="connsiteX64" fmla="*/ 1679945 w 1945759"/>
              <a:gd name="connsiteY64" fmla="*/ 1488558 h 2721935"/>
              <a:gd name="connsiteX65" fmla="*/ 1701210 w 1945759"/>
              <a:gd name="connsiteY65" fmla="*/ 1414130 h 2721935"/>
              <a:gd name="connsiteX66" fmla="*/ 1733107 w 1945759"/>
              <a:gd name="connsiteY66" fmla="*/ 1371600 h 2721935"/>
              <a:gd name="connsiteX67" fmla="*/ 1754373 w 1945759"/>
              <a:gd name="connsiteY67" fmla="*/ 1286539 h 2721935"/>
              <a:gd name="connsiteX68" fmla="*/ 1775638 w 1945759"/>
              <a:gd name="connsiteY68" fmla="*/ 1244009 h 2721935"/>
              <a:gd name="connsiteX69" fmla="*/ 1796903 w 1945759"/>
              <a:gd name="connsiteY69" fmla="*/ 1212111 h 2721935"/>
              <a:gd name="connsiteX70" fmla="*/ 1828800 w 1945759"/>
              <a:gd name="connsiteY70" fmla="*/ 1116418 h 2721935"/>
              <a:gd name="connsiteX71" fmla="*/ 1839433 w 1945759"/>
              <a:gd name="connsiteY71" fmla="*/ 1084521 h 2721935"/>
              <a:gd name="connsiteX72" fmla="*/ 1850066 w 1945759"/>
              <a:gd name="connsiteY72" fmla="*/ 1052623 h 2721935"/>
              <a:gd name="connsiteX73" fmla="*/ 1871331 w 1945759"/>
              <a:gd name="connsiteY73" fmla="*/ 925032 h 2721935"/>
              <a:gd name="connsiteX74" fmla="*/ 1881963 w 1945759"/>
              <a:gd name="connsiteY74" fmla="*/ 893135 h 2721935"/>
              <a:gd name="connsiteX75" fmla="*/ 1913861 w 1945759"/>
              <a:gd name="connsiteY75" fmla="*/ 808074 h 2721935"/>
              <a:gd name="connsiteX76" fmla="*/ 1935126 w 1945759"/>
              <a:gd name="connsiteY76" fmla="*/ 701748 h 2721935"/>
              <a:gd name="connsiteX77" fmla="*/ 1945759 w 1945759"/>
              <a:gd name="connsiteY77" fmla="*/ 669851 h 2721935"/>
              <a:gd name="connsiteX78" fmla="*/ 1935126 w 1945759"/>
              <a:gd name="connsiteY78" fmla="*/ 382772 h 2721935"/>
              <a:gd name="connsiteX79" fmla="*/ 1881963 w 1945759"/>
              <a:gd name="connsiteY79" fmla="*/ 318976 h 2721935"/>
              <a:gd name="connsiteX80" fmla="*/ 1860698 w 1945759"/>
              <a:gd name="connsiteY80" fmla="*/ 287079 h 2721935"/>
              <a:gd name="connsiteX81" fmla="*/ 1796903 w 1945759"/>
              <a:gd name="connsiteY81" fmla="*/ 276446 h 2721935"/>
              <a:gd name="connsiteX82" fmla="*/ 1743740 w 1945759"/>
              <a:gd name="connsiteY82" fmla="*/ 265814 h 2721935"/>
              <a:gd name="connsiteX83" fmla="*/ 1711842 w 1945759"/>
              <a:gd name="connsiteY83" fmla="*/ 255181 h 2721935"/>
              <a:gd name="connsiteX84" fmla="*/ 1648047 w 1945759"/>
              <a:gd name="connsiteY84" fmla="*/ 244548 h 2721935"/>
              <a:gd name="connsiteX85" fmla="*/ 1584252 w 1945759"/>
              <a:gd name="connsiteY85" fmla="*/ 223283 h 2721935"/>
              <a:gd name="connsiteX86" fmla="*/ 1435396 w 1945759"/>
              <a:gd name="connsiteY86" fmla="*/ 202018 h 2721935"/>
              <a:gd name="connsiteX87" fmla="*/ 1371600 w 1945759"/>
              <a:gd name="connsiteY87" fmla="*/ 180753 h 2721935"/>
              <a:gd name="connsiteX88" fmla="*/ 1329070 w 1945759"/>
              <a:gd name="connsiteY88" fmla="*/ 159488 h 2721935"/>
              <a:gd name="connsiteX89" fmla="*/ 1265275 w 1945759"/>
              <a:gd name="connsiteY89" fmla="*/ 148855 h 2721935"/>
              <a:gd name="connsiteX90" fmla="*/ 1041991 w 1945759"/>
              <a:gd name="connsiteY90" fmla="*/ 159488 h 2721935"/>
              <a:gd name="connsiteX91" fmla="*/ 978196 w 1945759"/>
              <a:gd name="connsiteY91" fmla="*/ 180753 h 2721935"/>
              <a:gd name="connsiteX92" fmla="*/ 946298 w 1945759"/>
              <a:gd name="connsiteY92" fmla="*/ 191386 h 2721935"/>
              <a:gd name="connsiteX93" fmla="*/ 882503 w 1945759"/>
              <a:gd name="connsiteY93" fmla="*/ 223283 h 2721935"/>
              <a:gd name="connsiteX94" fmla="*/ 871870 w 1945759"/>
              <a:gd name="connsiteY94" fmla="*/ 191386 h 2721935"/>
              <a:gd name="connsiteX95" fmla="*/ 839973 w 1945759"/>
              <a:gd name="connsiteY95" fmla="*/ 127590 h 2721935"/>
              <a:gd name="connsiteX96" fmla="*/ 829340 w 1945759"/>
              <a:gd name="connsiteY96" fmla="*/ 63795 h 2721935"/>
              <a:gd name="connsiteX97" fmla="*/ 797442 w 1945759"/>
              <a:gd name="connsiteY97" fmla="*/ 42530 h 2721935"/>
              <a:gd name="connsiteX98" fmla="*/ 733647 w 1945759"/>
              <a:gd name="connsiteY98" fmla="*/ 21265 h 2721935"/>
              <a:gd name="connsiteX99" fmla="*/ 701749 w 1945759"/>
              <a:gd name="connsiteY99" fmla="*/ 10632 h 2721935"/>
              <a:gd name="connsiteX100" fmla="*/ 616689 w 1945759"/>
              <a:gd name="connsiteY100" fmla="*/ 0 h 272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945759" h="2721935">
                <a:moveTo>
                  <a:pt x="616689" y="0"/>
                </a:moveTo>
                <a:lnTo>
                  <a:pt x="552893" y="21265"/>
                </a:lnTo>
                <a:lnTo>
                  <a:pt x="520996" y="31897"/>
                </a:lnTo>
                <a:cubicBezTo>
                  <a:pt x="480886" y="45267"/>
                  <a:pt x="461862" y="48501"/>
                  <a:pt x="425303" y="85060"/>
                </a:cubicBezTo>
                <a:lnTo>
                  <a:pt x="361507" y="148855"/>
                </a:lnTo>
                <a:cubicBezTo>
                  <a:pt x="354418" y="155944"/>
                  <a:pt x="348583" y="164560"/>
                  <a:pt x="340242" y="170121"/>
                </a:cubicBezTo>
                <a:lnTo>
                  <a:pt x="308345" y="191386"/>
                </a:lnTo>
                <a:cubicBezTo>
                  <a:pt x="258726" y="265813"/>
                  <a:pt x="287079" y="241004"/>
                  <a:pt x="233917" y="276446"/>
                </a:cubicBezTo>
                <a:cubicBezTo>
                  <a:pt x="226829" y="287079"/>
                  <a:pt x="217842" y="296667"/>
                  <a:pt x="212652" y="308344"/>
                </a:cubicBezTo>
                <a:cubicBezTo>
                  <a:pt x="203548" y="328827"/>
                  <a:pt x="203820" y="353488"/>
                  <a:pt x="191386" y="372139"/>
                </a:cubicBezTo>
                <a:lnTo>
                  <a:pt x="148856" y="435935"/>
                </a:lnTo>
                <a:lnTo>
                  <a:pt x="127591" y="467832"/>
                </a:lnTo>
                <a:cubicBezTo>
                  <a:pt x="124047" y="478465"/>
                  <a:pt x="121374" y="489428"/>
                  <a:pt x="116959" y="499730"/>
                </a:cubicBezTo>
                <a:cubicBezTo>
                  <a:pt x="110715" y="514299"/>
                  <a:pt x="100705" y="527223"/>
                  <a:pt x="95693" y="542260"/>
                </a:cubicBezTo>
                <a:cubicBezTo>
                  <a:pt x="86451" y="569986"/>
                  <a:pt x="81516" y="598967"/>
                  <a:pt x="74428" y="627321"/>
                </a:cubicBezTo>
                <a:lnTo>
                  <a:pt x="63796" y="669851"/>
                </a:lnTo>
                <a:cubicBezTo>
                  <a:pt x="60252" y="740735"/>
                  <a:pt x="58823" y="811756"/>
                  <a:pt x="53163" y="882502"/>
                </a:cubicBezTo>
                <a:cubicBezTo>
                  <a:pt x="51722" y="900516"/>
                  <a:pt x="43991" y="917652"/>
                  <a:pt x="42531" y="935665"/>
                </a:cubicBezTo>
                <a:cubicBezTo>
                  <a:pt x="27960" y="1115381"/>
                  <a:pt x="47850" y="1188183"/>
                  <a:pt x="10633" y="1318437"/>
                </a:cubicBezTo>
                <a:cubicBezTo>
                  <a:pt x="7554" y="1329214"/>
                  <a:pt x="3544" y="1339702"/>
                  <a:pt x="0" y="1350335"/>
                </a:cubicBezTo>
                <a:cubicBezTo>
                  <a:pt x="1476" y="1372474"/>
                  <a:pt x="3697" y="1510280"/>
                  <a:pt x="21266" y="1562986"/>
                </a:cubicBezTo>
                <a:cubicBezTo>
                  <a:pt x="30259" y="1589965"/>
                  <a:pt x="48241" y="1614080"/>
                  <a:pt x="63796" y="1637414"/>
                </a:cubicBezTo>
                <a:cubicBezTo>
                  <a:pt x="79249" y="1683773"/>
                  <a:pt x="78244" y="1699409"/>
                  <a:pt x="106326" y="1733107"/>
                </a:cubicBezTo>
                <a:cubicBezTo>
                  <a:pt x="115952" y="1744658"/>
                  <a:pt x="127591" y="1754372"/>
                  <a:pt x="138224" y="1765004"/>
                </a:cubicBezTo>
                <a:cubicBezTo>
                  <a:pt x="141768" y="1775637"/>
                  <a:pt x="146851" y="1785875"/>
                  <a:pt x="148856" y="1796902"/>
                </a:cubicBezTo>
                <a:cubicBezTo>
                  <a:pt x="164366" y="1882207"/>
                  <a:pt x="153897" y="1875271"/>
                  <a:pt x="170121" y="1956390"/>
                </a:cubicBezTo>
                <a:cubicBezTo>
                  <a:pt x="172319" y="1967380"/>
                  <a:pt x="177675" y="1977511"/>
                  <a:pt x="180754" y="1988288"/>
                </a:cubicBezTo>
                <a:cubicBezTo>
                  <a:pt x="190762" y="2023315"/>
                  <a:pt x="194713" y="2047451"/>
                  <a:pt x="202019" y="2083981"/>
                </a:cubicBezTo>
                <a:cubicBezTo>
                  <a:pt x="198475" y="2137144"/>
                  <a:pt x="197270" y="2190514"/>
                  <a:pt x="191386" y="2243469"/>
                </a:cubicBezTo>
                <a:cubicBezTo>
                  <a:pt x="190148" y="2254608"/>
                  <a:pt x="180754" y="2264159"/>
                  <a:pt x="180754" y="2275367"/>
                </a:cubicBezTo>
                <a:cubicBezTo>
                  <a:pt x="180754" y="2367584"/>
                  <a:pt x="181897" y="2460086"/>
                  <a:pt x="191386" y="2551814"/>
                </a:cubicBezTo>
                <a:cubicBezTo>
                  <a:pt x="193235" y="2569687"/>
                  <a:pt x="228525" y="2601278"/>
                  <a:pt x="244549" y="2604976"/>
                </a:cubicBezTo>
                <a:cubicBezTo>
                  <a:pt x="279256" y="2612985"/>
                  <a:pt x="315433" y="2612065"/>
                  <a:pt x="350875" y="2615609"/>
                </a:cubicBezTo>
                <a:cubicBezTo>
                  <a:pt x="372140" y="2622697"/>
                  <a:pt x="398820" y="2621024"/>
                  <a:pt x="414670" y="2636874"/>
                </a:cubicBezTo>
                <a:cubicBezTo>
                  <a:pt x="435935" y="2658139"/>
                  <a:pt x="449936" y="2691159"/>
                  <a:pt x="478466" y="2700669"/>
                </a:cubicBezTo>
                <a:lnTo>
                  <a:pt x="542261" y="2721935"/>
                </a:lnTo>
                <a:cubicBezTo>
                  <a:pt x="602713" y="2716897"/>
                  <a:pt x="656424" y="2719322"/>
                  <a:pt x="712382" y="2700669"/>
                </a:cubicBezTo>
                <a:cubicBezTo>
                  <a:pt x="730489" y="2694633"/>
                  <a:pt x="747303" y="2685017"/>
                  <a:pt x="765545" y="2679404"/>
                </a:cubicBezTo>
                <a:cubicBezTo>
                  <a:pt x="793479" y="2670809"/>
                  <a:pt x="822252" y="2665227"/>
                  <a:pt x="850605" y="2658139"/>
                </a:cubicBezTo>
                <a:lnTo>
                  <a:pt x="893135" y="2647507"/>
                </a:lnTo>
                <a:cubicBezTo>
                  <a:pt x="903768" y="2640419"/>
                  <a:pt x="913287" y="2631276"/>
                  <a:pt x="925033" y="2626242"/>
                </a:cubicBezTo>
                <a:cubicBezTo>
                  <a:pt x="1021608" y="2584852"/>
                  <a:pt x="903966" y="2672186"/>
                  <a:pt x="1052624" y="2573079"/>
                </a:cubicBezTo>
                <a:cubicBezTo>
                  <a:pt x="1063256" y="2565991"/>
                  <a:pt x="1074543" y="2559797"/>
                  <a:pt x="1084521" y="2551814"/>
                </a:cubicBezTo>
                <a:cubicBezTo>
                  <a:pt x="1092349" y="2545552"/>
                  <a:pt x="1097190" y="2535706"/>
                  <a:pt x="1105786" y="2530548"/>
                </a:cubicBezTo>
                <a:cubicBezTo>
                  <a:pt x="1115397" y="2524782"/>
                  <a:pt x="1127051" y="2523460"/>
                  <a:pt x="1137684" y="2519916"/>
                </a:cubicBezTo>
                <a:cubicBezTo>
                  <a:pt x="1152348" y="2508918"/>
                  <a:pt x="1201535" y="2475159"/>
                  <a:pt x="1212112" y="2456121"/>
                </a:cubicBezTo>
                <a:cubicBezTo>
                  <a:pt x="1222998" y="2436526"/>
                  <a:pt x="1226288" y="2413590"/>
                  <a:pt x="1233377" y="2392325"/>
                </a:cubicBezTo>
                <a:cubicBezTo>
                  <a:pt x="1236921" y="2381693"/>
                  <a:pt x="1237793" y="2369753"/>
                  <a:pt x="1244010" y="2360428"/>
                </a:cubicBezTo>
                <a:lnTo>
                  <a:pt x="1265275" y="2328530"/>
                </a:lnTo>
                <a:cubicBezTo>
                  <a:pt x="1268819" y="2317897"/>
                  <a:pt x="1269182" y="2305598"/>
                  <a:pt x="1275907" y="2296632"/>
                </a:cubicBezTo>
                <a:cubicBezTo>
                  <a:pt x="1290944" y="2276583"/>
                  <a:pt x="1329070" y="2243469"/>
                  <a:pt x="1329070" y="2243469"/>
                </a:cubicBezTo>
                <a:cubicBezTo>
                  <a:pt x="1332614" y="2232837"/>
                  <a:pt x="1334142" y="2221303"/>
                  <a:pt x="1339703" y="2211572"/>
                </a:cubicBezTo>
                <a:cubicBezTo>
                  <a:pt x="1348495" y="2196186"/>
                  <a:pt x="1361300" y="2183462"/>
                  <a:pt x="1371600" y="2169042"/>
                </a:cubicBezTo>
                <a:cubicBezTo>
                  <a:pt x="1379028" y="2158643"/>
                  <a:pt x="1385777" y="2147777"/>
                  <a:pt x="1392866" y="2137144"/>
                </a:cubicBezTo>
                <a:lnTo>
                  <a:pt x="1424763" y="2041451"/>
                </a:lnTo>
                <a:cubicBezTo>
                  <a:pt x="1428307" y="2030818"/>
                  <a:pt x="1432678" y="2020426"/>
                  <a:pt x="1435396" y="2009553"/>
                </a:cubicBezTo>
                <a:cubicBezTo>
                  <a:pt x="1438940" y="1995376"/>
                  <a:pt x="1440272" y="1980454"/>
                  <a:pt x="1446028" y="1967023"/>
                </a:cubicBezTo>
                <a:cubicBezTo>
                  <a:pt x="1451062" y="1955277"/>
                  <a:pt x="1461578" y="1946555"/>
                  <a:pt x="1467293" y="1935125"/>
                </a:cubicBezTo>
                <a:cubicBezTo>
                  <a:pt x="1516014" y="1837685"/>
                  <a:pt x="1419839" y="1989247"/>
                  <a:pt x="1509824" y="1860697"/>
                </a:cubicBezTo>
                <a:cubicBezTo>
                  <a:pt x="1509847" y="1860664"/>
                  <a:pt x="1562975" y="1780970"/>
                  <a:pt x="1573619" y="1765004"/>
                </a:cubicBezTo>
                <a:lnTo>
                  <a:pt x="1594884" y="1733107"/>
                </a:lnTo>
                <a:cubicBezTo>
                  <a:pt x="1598428" y="1718930"/>
                  <a:pt x="1599760" y="1704008"/>
                  <a:pt x="1605517" y="1690576"/>
                </a:cubicBezTo>
                <a:cubicBezTo>
                  <a:pt x="1647408" y="1592832"/>
                  <a:pt x="1608372" y="1753592"/>
                  <a:pt x="1648047" y="1594883"/>
                </a:cubicBezTo>
                <a:cubicBezTo>
                  <a:pt x="1651591" y="1580706"/>
                  <a:pt x="1654480" y="1566350"/>
                  <a:pt x="1658679" y="1552353"/>
                </a:cubicBezTo>
                <a:cubicBezTo>
                  <a:pt x="1665120" y="1530883"/>
                  <a:pt x="1674509" y="1510304"/>
                  <a:pt x="1679945" y="1488558"/>
                </a:cubicBezTo>
                <a:cubicBezTo>
                  <a:pt x="1682248" y="1479346"/>
                  <a:pt x="1694429" y="1425997"/>
                  <a:pt x="1701210" y="1414130"/>
                </a:cubicBezTo>
                <a:cubicBezTo>
                  <a:pt x="1710002" y="1398744"/>
                  <a:pt x="1722475" y="1385777"/>
                  <a:pt x="1733107" y="1371600"/>
                </a:cubicBezTo>
                <a:cubicBezTo>
                  <a:pt x="1740196" y="1343246"/>
                  <a:pt x="1741303" y="1312680"/>
                  <a:pt x="1754373" y="1286539"/>
                </a:cubicBezTo>
                <a:cubicBezTo>
                  <a:pt x="1761461" y="1272362"/>
                  <a:pt x="1767774" y="1257771"/>
                  <a:pt x="1775638" y="1244009"/>
                </a:cubicBezTo>
                <a:cubicBezTo>
                  <a:pt x="1781978" y="1232914"/>
                  <a:pt x="1791988" y="1223907"/>
                  <a:pt x="1796903" y="1212111"/>
                </a:cubicBezTo>
                <a:cubicBezTo>
                  <a:pt x="1809835" y="1181074"/>
                  <a:pt x="1818167" y="1148316"/>
                  <a:pt x="1828800" y="1116418"/>
                </a:cubicBezTo>
                <a:lnTo>
                  <a:pt x="1839433" y="1084521"/>
                </a:lnTo>
                <a:lnTo>
                  <a:pt x="1850066" y="1052623"/>
                </a:lnTo>
                <a:cubicBezTo>
                  <a:pt x="1857154" y="1010093"/>
                  <a:pt x="1857697" y="965936"/>
                  <a:pt x="1871331" y="925032"/>
                </a:cubicBezTo>
                <a:cubicBezTo>
                  <a:pt x="1874875" y="914400"/>
                  <a:pt x="1878028" y="903629"/>
                  <a:pt x="1881963" y="893135"/>
                </a:cubicBezTo>
                <a:cubicBezTo>
                  <a:pt x="1895441" y="857193"/>
                  <a:pt x="1904209" y="841855"/>
                  <a:pt x="1913861" y="808074"/>
                </a:cubicBezTo>
                <a:cubicBezTo>
                  <a:pt x="1935043" y="733935"/>
                  <a:pt x="1914239" y="795734"/>
                  <a:pt x="1935126" y="701748"/>
                </a:cubicBezTo>
                <a:cubicBezTo>
                  <a:pt x="1937557" y="690807"/>
                  <a:pt x="1942215" y="680483"/>
                  <a:pt x="1945759" y="669851"/>
                </a:cubicBezTo>
                <a:cubicBezTo>
                  <a:pt x="1942215" y="574158"/>
                  <a:pt x="1944654" y="478055"/>
                  <a:pt x="1935126" y="382772"/>
                </a:cubicBezTo>
                <a:cubicBezTo>
                  <a:pt x="1933326" y="364772"/>
                  <a:pt x="1890178" y="328834"/>
                  <a:pt x="1881963" y="318976"/>
                </a:cubicBezTo>
                <a:cubicBezTo>
                  <a:pt x="1873782" y="309159"/>
                  <a:pt x="1872127" y="292794"/>
                  <a:pt x="1860698" y="287079"/>
                </a:cubicBezTo>
                <a:cubicBezTo>
                  <a:pt x="1841416" y="277438"/>
                  <a:pt x="1818114" y="280302"/>
                  <a:pt x="1796903" y="276446"/>
                </a:cubicBezTo>
                <a:cubicBezTo>
                  <a:pt x="1779123" y="273213"/>
                  <a:pt x="1761272" y="270197"/>
                  <a:pt x="1743740" y="265814"/>
                </a:cubicBezTo>
                <a:cubicBezTo>
                  <a:pt x="1732867" y="263096"/>
                  <a:pt x="1722783" y="257612"/>
                  <a:pt x="1711842" y="255181"/>
                </a:cubicBezTo>
                <a:cubicBezTo>
                  <a:pt x="1690797" y="250504"/>
                  <a:pt x="1668962" y="249777"/>
                  <a:pt x="1648047" y="244548"/>
                </a:cubicBezTo>
                <a:cubicBezTo>
                  <a:pt x="1626301" y="239111"/>
                  <a:pt x="1606232" y="227679"/>
                  <a:pt x="1584252" y="223283"/>
                </a:cubicBezTo>
                <a:cubicBezTo>
                  <a:pt x="1499618" y="206357"/>
                  <a:pt x="1549050" y="214647"/>
                  <a:pt x="1435396" y="202018"/>
                </a:cubicBezTo>
                <a:cubicBezTo>
                  <a:pt x="1414131" y="194930"/>
                  <a:pt x="1391649" y="190778"/>
                  <a:pt x="1371600" y="180753"/>
                </a:cubicBezTo>
                <a:cubicBezTo>
                  <a:pt x="1357423" y="173665"/>
                  <a:pt x="1344252" y="164043"/>
                  <a:pt x="1329070" y="159488"/>
                </a:cubicBezTo>
                <a:cubicBezTo>
                  <a:pt x="1308421" y="153293"/>
                  <a:pt x="1286540" y="152399"/>
                  <a:pt x="1265275" y="148855"/>
                </a:cubicBezTo>
                <a:cubicBezTo>
                  <a:pt x="1190847" y="152399"/>
                  <a:pt x="1116048" y="151259"/>
                  <a:pt x="1041991" y="159488"/>
                </a:cubicBezTo>
                <a:cubicBezTo>
                  <a:pt x="1019713" y="161963"/>
                  <a:pt x="999461" y="173665"/>
                  <a:pt x="978196" y="180753"/>
                </a:cubicBezTo>
                <a:cubicBezTo>
                  <a:pt x="967563" y="184297"/>
                  <a:pt x="955624" y="185169"/>
                  <a:pt x="946298" y="191386"/>
                </a:cubicBezTo>
                <a:cubicBezTo>
                  <a:pt x="905075" y="218868"/>
                  <a:pt x="926523" y="208610"/>
                  <a:pt x="882503" y="223283"/>
                </a:cubicBezTo>
                <a:cubicBezTo>
                  <a:pt x="878959" y="212651"/>
                  <a:pt x="876882" y="201410"/>
                  <a:pt x="871870" y="191386"/>
                </a:cubicBezTo>
                <a:cubicBezTo>
                  <a:pt x="848929" y="145505"/>
                  <a:pt x="850663" y="175696"/>
                  <a:pt x="839973" y="127590"/>
                </a:cubicBezTo>
                <a:cubicBezTo>
                  <a:pt x="835296" y="106545"/>
                  <a:pt x="838981" y="83077"/>
                  <a:pt x="829340" y="63795"/>
                </a:cubicBezTo>
                <a:cubicBezTo>
                  <a:pt x="823625" y="52365"/>
                  <a:pt x="809119" y="47720"/>
                  <a:pt x="797442" y="42530"/>
                </a:cubicBezTo>
                <a:cubicBezTo>
                  <a:pt x="776959" y="33426"/>
                  <a:pt x="754912" y="28353"/>
                  <a:pt x="733647" y="21265"/>
                </a:cubicBezTo>
                <a:cubicBezTo>
                  <a:pt x="723014" y="17721"/>
                  <a:pt x="712957" y="10632"/>
                  <a:pt x="701749" y="10632"/>
                </a:cubicBezTo>
                <a:lnTo>
                  <a:pt x="616689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noFill/>
            </a:endParaRPr>
          </a:p>
        </p:txBody>
      </p:sp>
      <p:sp>
        <p:nvSpPr>
          <p:cNvPr id="20" name="Texto Explicativo 1 19"/>
          <p:cNvSpPr/>
          <p:nvPr/>
        </p:nvSpPr>
        <p:spPr>
          <a:xfrm>
            <a:off x="5446699" y="5469153"/>
            <a:ext cx="874698" cy="191326"/>
          </a:xfrm>
          <a:prstGeom prst="borderCallout1">
            <a:avLst>
              <a:gd name="adj1" fmla="val 42630"/>
              <a:gd name="adj2" fmla="val 2413"/>
              <a:gd name="adj3" fmla="val -93357"/>
              <a:gd name="adj4" fmla="val -17531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bg1"/>
                </a:solidFill>
              </a:rPr>
              <a:t>S. Félix</a:t>
            </a:r>
          </a:p>
        </p:txBody>
      </p:sp>
      <p:sp>
        <p:nvSpPr>
          <p:cNvPr id="39" name="Texto Explicativo 1 38"/>
          <p:cNvSpPr/>
          <p:nvPr/>
        </p:nvSpPr>
        <p:spPr>
          <a:xfrm>
            <a:off x="5367181" y="5158518"/>
            <a:ext cx="954216" cy="159036"/>
          </a:xfrm>
          <a:prstGeom prst="borderCallout1">
            <a:avLst>
              <a:gd name="adj1" fmla="val 42630"/>
              <a:gd name="adj2" fmla="val 2413"/>
              <a:gd name="adj3" fmla="val 103856"/>
              <a:gd name="adj4" fmla="val -4714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Água azul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40" name="Texto Explicativo 1 39"/>
          <p:cNvSpPr/>
          <p:nvPr/>
        </p:nvSpPr>
        <p:spPr>
          <a:xfrm>
            <a:off x="4731036" y="6291650"/>
            <a:ext cx="1113253" cy="196456"/>
          </a:xfrm>
          <a:prstGeom prst="borderCallout1">
            <a:avLst>
              <a:gd name="adj1" fmla="val 42630"/>
              <a:gd name="adj2" fmla="val 2413"/>
              <a:gd name="adj3" fmla="val -237403"/>
              <a:gd name="adj4" fmla="val -4790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Ourilândia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44" name="Texto Explicativo 1 43"/>
          <p:cNvSpPr/>
          <p:nvPr/>
        </p:nvSpPr>
        <p:spPr>
          <a:xfrm>
            <a:off x="4492482" y="6589843"/>
            <a:ext cx="1113253" cy="196456"/>
          </a:xfrm>
          <a:prstGeom prst="borderCallout1">
            <a:avLst>
              <a:gd name="adj1" fmla="val 42630"/>
              <a:gd name="adj2" fmla="val 2413"/>
              <a:gd name="adj3" fmla="val -185149"/>
              <a:gd name="adj4" fmla="val -1213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Cumarú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45" name="Texto Explicativo 1 44"/>
          <p:cNvSpPr/>
          <p:nvPr/>
        </p:nvSpPr>
        <p:spPr>
          <a:xfrm>
            <a:off x="5208145" y="5814541"/>
            <a:ext cx="1033734" cy="193825"/>
          </a:xfrm>
          <a:prstGeom prst="borderCallout1">
            <a:avLst>
              <a:gd name="adj1" fmla="val 42630"/>
              <a:gd name="adj2" fmla="val 2413"/>
              <a:gd name="adj3" fmla="val -98782"/>
              <a:gd name="adj4" fmla="val -464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Rio Maria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49" name="Texto Explicativo 1 48"/>
          <p:cNvSpPr/>
          <p:nvPr/>
        </p:nvSpPr>
        <p:spPr>
          <a:xfrm>
            <a:off x="5208145" y="6092717"/>
            <a:ext cx="954216" cy="139294"/>
          </a:xfrm>
          <a:prstGeom prst="borderCallout1">
            <a:avLst>
              <a:gd name="adj1" fmla="val 42630"/>
              <a:gd name="adj2" fmla="val 2413"/>
              <a:gd name="adj3" fmla="val 52521"/>
              <a:gd name="adj4" fmla="val -2397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Sta. Maria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2" name="Texto Explicativo 1 11"/>
          <p:cNvSpPr/>
          <p:nvPr/>
        </p:nvSpPr>
        <p:spPr>
          <a:xfrm>
            <a:off x="6874162" y="1785939"/>
            <a:ext cx="878560" cy="199760"/>
          </a:xfrm>
          <a:prstGeom prst="borderCallout1">
            <a:avLst>
              <a:gd name="adj1" fmla="val 56959"/>
              <a:gd name="adj2" fmla="val -2363"/>
              <a:gd name="adj3" fmla="val 486139"/>
              <a:gd name="adj4" fmla="val -1034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S. Isabel</a:t>
            </a:r>
          </a:p>
        </p:txBody>
      </p:sp>
      <p:sp>
        <p:nvSpPr>
          <p:cNvPr id="13" name="Texto Explicativo 1 12"/>
          <p:cNvSpPr/>
          <p:nvPr/>
        </p:nvSpPr>
        <p:spPr>
          <a:xfrm>
            <a:off x="6786563" y="2143126"/>
            <a:ext cx="966158" cy="191288"/>
          </a:xfrm>
          <a:prstGeom prst="borderCallout1">
            <a:avLst>
              <a:gd name="adj1" fmla="val 42630"/>
              <a:gd name="adj2" fmla="val 2413"/>
              <a:gd name="adj3" fmla="val 279323"/>
              <a:gd name="adj4" fmla="val -832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Castanhal</a:t>
            </a:r>
          </a:p>
        </p:txBody>
      </p:sp>
      <p:sp>
        <p:nvSpPr>
          <p:cNvPr id="14" name="Texto Explicativo 1 13"/>
          <p:cNvSpPr/>
          <p:nvPr/>
        </p:nvSpPr>
        <p:spPr>
          <a:xfrm>
            <a:off x="7390385" y="2821548"/>
            <a:ext cx="759927" cy="189982"/>
          </a:xfrm>
          <a:prstGeom prst="borderCallout1">
            <a:avLst>
              <a:gd name="adj1" fmla="val 42630"/>
              <a:gd name="adj2" fmla="val 2413"/>
              <a:gd name="adj3" fmla="val 127376"/>
              <a:gd name="adj4" fmla="val -1932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Acará</a:t>
            </a:r>
          </a:p>
        </p:txBody>
      </p:sp>
      <p:sp>
        <p:nvSpPr>
          <p:cNvPr id="15" name="Texto Explicativo 1 14"/>
          <p:cNvSpPr/>
          <p:nvPr/>
        </p:nvSpPr>
        <p:spPr>
          <a:xfrm>
            <a:off x="7143750" y="3143251"/>
            <a:ext cx="1006562" cy="188657"/>
          </a:xfrm>
          <a:prstGeom prst="borderCallout1">
            <a:avLst>
              <a:gd name="adj1" fmla="val 42630"/>
              <a:gd name="adj2" fmla="val 2413"/>
              <a:gd name="adj3" fmla="val 112029"/>
              <a:gd name="adj4" fmla="val -1156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Tomé-Açu</a:t>
            </a:r>
          </a:p>
        </p:txBody>
      </p:sp>
      <p:sp>
        <p:nvSpPr>
          <p:cNvPr id="16" name="Texto Explicativo 1 15"/>
          <p:cNvSpPr/>
          <p:nvPr/>
        </p:nvSpPr>
        <p:spPr>
          <a:xfrm>
            <a:off x="7072313" y="3571876"/>
            <a:ext cx="918963" cy="188095"/>
          </a:xfrm>
          <a:prstGeom prst="borderCallout1">
            <a:avLst>
              <a:gd name="adj1" fmla="val 42630"/>
              <a:gd name="adj2" fmla="val 2413"/>
              <a:gd name="adj3" fmla="val -147925"/>
              <a:gd name="adj4" fmla="val -1880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Mocajuba</a:t>
            </a:r>
          </a:p>
        </p:txBody>
      </p:sp>
      <p:sp>
        <p:nvSpPr>
          <p:cNvPr id="17" name="Texto Explicativo 1 16"/>
          <p:cNvSpPr/>
          <p:nvPr/>
        </p:nvSpPr>
        <p:spPr>
          <a:xfrm>
            <a:off x="5429251" y="1714501"/>
            <a:ext cx="892146" cy="191873"/>
          </a:xfrm>
          <a:prstGeom prst="borderCallout1">
            <a:avLst>
              <a:gd name="adj1" fmla="val 94708"/>
              <a:gd name="adj2" fmla="val 20491"/>
              <a:gd name="adj3" fmla="val 616552"/>
              <a:gd name="adj4" fmla="val -9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Limoeiro</a:t>
            </a:r>
          </a:p>
        </p:txBody>
      </p:sp>
      <p:sp>
        <p:nvSpPr>
          <p:cNvPr id="18" name="Texto Explicativo 1 17"/>
          <p:cNvSpPr/>
          <p:nvPr/>
        </p:nvSpPr>
        <p:spPr>
          <a:xfrm flipH="1">
            <a:off x="4000501" y="2428876"/>
            <a:ext cx="889571" cy="197683"/>
          </a:xfrm>
          <a:prstGeom prst="borderCallout1">
            <a:avLst>
              <a:gd name="adj1" fmla="val 103764"/>
              <a:gd name="adj2" fmla="val 36376"/>
              <a:gd name="adj3" fmla="val 359069"/>
              <a:gd name="adj4" fmla="val -397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Cametá</a:t>
            </a:r>
          </a:p>
        </p:txBody>
      </p:sp>
      <p:sp>
        <p:nvSpPr>
          <p:cNvPr id="21" name="Texto Explicativo 1 20"/>
          <p:cNvSpPr/>
          <p:nvPr/>
        </p:nvSpPr>
        <p:spPr>
          <a:xfrm>
            <a:off x="6215064" y="4286252"/>
            <a:ext cx="1458139" cy="156603"/>
          </a:xfrm>
          <a:prstGeom prst="borderCallout1">
            <a:avLst>
              <a:gd name="adj1" fmla="val 42630"/>
              <a:gd name="adj2" fmla="val 2413"/>
              <a:gd name="adj3" fmla="val -52341"/>
              <a:gd name="adj4" fmla="val -649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tx1"/>
                </a:solidFill>
              </a:rPr>
              <a:t>N Repartimento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1" name="Texto Explicativo 1 30"/>
          <p:cNvSpPr/>
          <p:nvPr/>
        </p:nvSpPr>
        <p:spPr>
          <a:xfrm>
            <a:off x="6957541" y="3965747"/>
            <a:ext cx="795180" cy="162759"/>
          </a:xfrm>
          <a:prstGeom prst="borderCallout1">
            <a:avLst>
              <a:gd name="adj1" fmla="val 42630"/>
              <a:gd name="adj2" fmla="val 2413"/>
              <a:gd name="adj3" fmla="val -133980"/>
              <a:gd name="adj4" fmla="val -1327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tx1"/>
                </a:solidFill>
              </a:rPr>
              <a:t>Baião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6" name="Texto Explicativo 1 35"/>
          <p:cNvSpPr/>
          <p:nvPr/>
        </p:nvSpPr>
        <p:spPr>
          <a:xfrm>
            <a:off x="7196095" y="2474784"/>
            <a:ext cx="954216" cy="188924"/>
          </a:xfrm>
          <a:prstGeom prst="borderCallout1">
            <a:avLst>
              <a:gd name="adj1" fmla="val 42630"/>
              <a:gd name="adj2" fmla="val 2413"/>
              <a:gd name="adj3" fmla="val 212008"/>
              <a:gd name="adj4" fmla="val -1206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tx1"/>
                </a:solidFill>
              </a:rPr>
              <a:t>IG.</a:t>
            </a:r>
            <a:r>
              <a:rPr lang="pt-BR" sz="1200" b="1" dirty="0" err="1" smtClean="0">
                <a:solidFill>
                  <a:schemeClr val="tx1"/>
                </a:solidFill>
              </a:rPr>
              <a:t>Miri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1"/>
            <a:ext cx="9144000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</a:rPr>
              <a:t>Área de atuação do PRODECACAU/PA</a:t>
            </a:r>
            <a:endParaRPr lang="pt-B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6" grpId="0" animBg="1"/>
      <p:bldP spid="55" grpId="0" animBg="1"/>
      <p:bldP spid="20" grpId="0" animBg="1"/>
      <p:bldP spid="39" grpId="0" animBg="1"/>
      <p:bldP spid="40" grpId="0" animBg="1"/>
      <p:bldP spid="44" grpId="0" animBg="1"/>
      <p:bldP spid="45" grpId="0" animBg="1"/>
      <p:bldP spid="4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31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59008"/>
              </p:ext>
            </p:extLst>
          </p:nvPr>
        </p:nvGraphicFramePr>
        <p:xfrm>
          <a:off x="107506" y="764706"/>
          <a:ext cx="8945493" cy="6014249"/>
        </p:xfrm>
        <a:graphic>
          <a:graphicData uri="http://schemas.openxmlformats.org/drawingml/2006/table">
            <a:tbl>
              <a:tblPr/>
              <a:tblGrid>
                <a:gridCol w="2515178"/>
                <a:gridCol w="1827064"/>
                <a:gridCol w="1755879"/>
                <a:gridCol w="1246695"/>
                <a:gridCol w="1600677"/>
              </a:tblGrid>
              <a:tr h="4095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Município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Nº de Agricultores</a:t>
                      </a:r>
                    </a:p>
                  </a:txBody>
                  <a:tcPr marL="7505" marR="7505" marT="5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Área (ha) Total</a:t>
                      </a:r>
                    </a:p>
                  </a:txBody>
                  <a:tcPr marL="7505" marR="7505" marT="5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Produção</a:t>
                      </a:r>
                      <a:r>
                        <a:rPr lang="pt-BR" sz="13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(t.)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Rendimento</a:t>
                      </a:r>
                      <a:r>
                        <a:rPr lang="pt-BR" sz="13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(kg/há)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ACARÁ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461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1268,7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611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787,4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ALENQUER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228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635,3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219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473,0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ALTAMIRA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1347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11386,2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5258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767,7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ANAPU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1301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8662,6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4720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1000,0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BRASIL NOVO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872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8541,9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3910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764,4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CAMETÁ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443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5632,5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1835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326,3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CASTANHAL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281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773,3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681,4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ITAITUBA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899,8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191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707,4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IGARAPÉ MIRI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600,0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300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500,0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MEDICILÂNDIA </a:t>
                      </a: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2227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40946,8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41868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1140,4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MOCAJUBA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1254,3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349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312,7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MONTE ALEGRE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61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237,1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800,0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N. REPARTIMENTO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1727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10731,0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4692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541,4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NOVO PROGRESO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10,0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500,0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PACAJA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995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6453,6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2961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767,5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PLACAS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1220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10721,4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6492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827,7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RURÓPOLIS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3247,4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889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827,7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S.F.</a:t>
                      </a:r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XINGU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2300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6482,5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1793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780,9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SANTA ISABEL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115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355,5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198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1053,2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SANTAREM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159,7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500,0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TOMÉ-AÇU </a:t>
                      </a: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726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4196,8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2561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855,7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TRAIRÃO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1556,3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503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457,3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TUCUMÃ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1107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6501,3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2890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708,7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TUCURUI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150,0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URUARÁ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1692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18240,6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9854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827,7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V. DO XINGU </a:t>
                      </a:r>
                    </a:p>
                  </a:txBody>
                  <a:tcPr marL="7505" marR="7505" marT="562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614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5222,4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3521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922,7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5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TOTAL GERAL</a:t>
                      </a: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19288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154.867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95790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868,3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505" marR="7505" marT="5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10223" y="116634"/>
            <a:ext cx="8211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QUADRO I - DESEMPENHO DA CACAUICULTURA PARAENSE ATÉ O ANO DE 2014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SEGUNDO OS MUNICÍPIOS ATENDIDOS PELA CEPLAC/SUEPA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Imagem 10" descr="layout slide secretário 01 - 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86438"/>
            <a:ext cx="5929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magem 11" descr="layout slide secretário 01 - 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6037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CaixaDeTexto 4"/>
          <p:cNvSpPr txBox="1">
            <a:spLocks noChangeArrowheads="1"/>
          </p:cNvSpPr>
          <p:nvPr/>
        </p:nvSpPr>
        <p:spPr bwMode="auto">
          <a:xfrm>
            <a:off x="2627313" y="79375"/>
            <a:ext cx="633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  <a:latin typeface="Frutiger Linotype"/>
              </a:rPr>
              <a:t>PRODECACAU – Avaliação 2014</a:t>
            </a:r>
            <a:endParaRPr lang="pt-BR" b="1" dirty="0">
              <a:solidFill>
                <a:schemeClr val="bg1"/>
              </a:solidFill>
              <a:latin typeface="Frutiger Linotype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72134"/>
              </p:ext>
            </p:extLst>
          </p:nvPr>
        </p:nvGraphicFramePr>
        <p:xfrm>
          <a:off x="357158" y="928670"/>
          <a:ext cx="8352928" cy="50625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05164"/>
                <a:gridCol w="1014842"/>
                <a:gridCol w="1483230"/>
                <a:gridCol w="1534047"/>
                <a:gridCol w="1339621"/>
                <a:gridCol w="1576024"/>
              </a:tblGrid>
              <a:tr h="496221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/>
                        <a:t>INDICADORES ECONÔMICOS</a:t>
                      </a:r>
                      <a:endParaRPr kumimoji="0" lang="pt-BR" sz="14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0" lang="pt-BR" sz="16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dirty="0" smtClean="0"/>
                        <a:t>UNIDADE DE MEDIDA</a:t>
                      </a:r>
                      <a:endParaRPr kumimoji="0" lang="pt-BR" sz="14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/>
                        <a:t>PROGRAMADO (A)</a:t>
                      </a:r>
                      <a:endParaRPr kumimoji="0" lang="pt-BR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/>
                        <a:t>REALIZADO (B)</a:t>
                      </a:r>
                      <a:endParaRPr kumimoji="0" lang="pt-BR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/>
                        <a:t>% ATINGIMENTO (A/B)</a:t>
                      </a:r>
                      <a:endParaRPr kumimoji="0" lang="pt-BR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35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kern="1200" dirty="0" smtClean="0"/>
                        <a:t>Produção de sementes hibridas de cacau</a:t>
                      </a:r>
                      <a:endParaRPr kumimoji="0" lang="pt-BR" sz="14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mil/ano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20.000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13.000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65,00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48455"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Expansão</a:t>
                      </a:r>
                      <a:r>
                        <a:rPr lang="pt-BR" sz="1400" b="1" baseline="0" dirty="0" smtClean="0"/>
                        <a:t> da área cultivada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ha/ano</a:t>
                      </a:r>
                      <a:r>
                        <a:rPr lang="pt-BR" sz="1400" b="1" baseline="0" dirty="0" smtClean="0"/>
                        <a:t> 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155.000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154.867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99,91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48455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Aumento da produção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Terra Firme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t/ano 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100.670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95.790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95,15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134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Várzea 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t/ano </a:t>
                      </a:r>
                      <a:endParaRPr lang="pt-BR" sz="1400" b="1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4.200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48455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Aumento da Produtividade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Terra Firme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kg/ha/ano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915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868,3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94,90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0104"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Várzea 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kg/ha/ano</a:t>
                      </a:r>
                      <a:endParaRPr lang="pt-BR" sz="1400" b="1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3507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pt-BR" sz="1400" b="1" kern="1200" dirty="0" smtClean="0"/>
                        <a:t>Processamento</a:t>
                      </a:r>
                      <a:r>
                        <a:rPr kumimoji="0" lang="pt-BR" sz="1400" b="1" kern="1200" baseline="0" dirty="0" smtClean="0"/>
                        <a:t>  Industrial de amêndoas de cacau</a:t>
                      </a:r>
                      <a:endParaRPr kumimoji="0" lang="pt-BR" sz="14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Nº de plantas industriais 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04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4845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pt-BR" sz="1400" b="1" kern="1200" dirty="0" smtClean="0"/>
                        <a:t>Renda</a:t>
                      </a:r>
                      <a:r>
                        <a:rPr kumimoji="0" lang="pt-BR" sz="1400" b="1" kern="1200" baseline="0" dirty="0" smtClean="0"/>
                        <a:t> circulante na economia </a:t>
                      </a:r>
                      <a:endParaRPr kumimoji="0" lang="pt-BR" sz="14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Milhões</a:t>
                      </a:r>
                      <a:r>
                        <a:rPr lang="pt-BR" sz="1400" b="1" baseline="0" dirty="0" smtClean="0"/>
                        <a:t> de reais 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503</a:t>
                      </a:r>
                      <a:endParaRPr lang="pt-BR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1.084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115,50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Imagem 10" descr="layout slide secretário 01 - 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86438"/>
            <a:ext cx="5929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magem 11" descr="layout slide secretário 01 - 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6037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CaixaDeTexto 4"/>
          <p:cNvSpPr txBox="1">
            <a:spLocks noChangeArrowheads="1"/>
          </p:cNvSpPr>
          <p:nvPr/>
        </p:nvSpPr>
        <p:spPr bwMode="auto">
          <a:xfrm>
            <a:off x="2627313" y="79375"/>
            <a:ext cx="633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  <a:latin typeface="Frutiger Linotype"/>
              </a:rPr>
              <a:t>PRODECACAU – Avaliação 2014</a:t>
            </a:r>
            <a:endParaRPr lang="pt-BR" b="1" dirty="0">
              <a:solidFill>
                <a:schemeClr val="bg1"/>
              </a:solidFill>
              <a:latin typeface="Frutiger Linotype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956888"/>
              </p:ext>
            </p:extLst>
          </p:nvPr>
        </p:nvGraphicFramePr>
        <p:xfrm>
          <a:off x="251520" y="980727"/>
          <a:ext cx="8496945" cy="493769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95540"/>
                <a:gridCol w="1132450"/>
                <a:gridCol w="1382423"/>
                <a:gridCol w="1676581"/>
                <a:gridCol w="1371748"/>
                <a:gridCol w="1638203"/>
              </a:tblGrid>
              <a:tr h="807207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/>
                        <a:t>INDICADORES SOCIAIS</a:t>
                      </a:r>
                      <a:endParaRPr kumimoji="0" lang="pt-B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0" lang="pt-BR" sz="16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dirty="0" smtClean="0"/>
                        <a:t>UNIDADE DE MEDIDA</a:t>
                      </a:r>
                      <a:endParaRPr kumimoji="0" lang="pt-B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dirty="0" smtClean="0"/>
                        <a:t>PROGRAMADO (A)</a:t>
                      </a:r>
                      <a:endParaRPr kumimoji="0" lang="pt-B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/>
                        <a:t>REALIZADO (B)</a:t>
                      </a:r>
                      <a:endParaRPr kumimoji="0" lang="pt-B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/>
                        <a:t>% ATINGIMENTO (A/B)</a:t>
                      </a:r>
                      <a:endParaRPr kumimoji="0" lang="pt-B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97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dirty="0" smtClean="0"/>
                        <a:t>Municípios atendidos</a:t>
                      </a:r>
                      <a:endParaRPr kumimoji="0" lang="pt-BR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 de municípios 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57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98,24</a:t>
                      </a:r>
                      <a:endParaRPr lang="pt-BR" dirty="0"/>
                    </a:p>
                  </a:txBody>
                  <a:tcPr anchor="ctr"/>
                </a:tc>
              </a:tr>
              <a:tr h="785086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Escritórios</a:t>
                      </a:r>
                      <a:r>
                        <a:rPr lang="pt-BR" baseline="0" dirty="0" smtClean="0"/>
                        <a:t> locais de ATER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 de escritórios 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27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100,00</a:t>
                      </a:r>
                      <a:endParaRPr lang="pt-BR" dirty="0"/>
                    </a:p>
                  </a:txBody>
                  <a:tcPr anchor="ctr"/>
                </a:tc>
              </a:tr>
              <a:tr h="78508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/>
                        <a:t>Famílias assistidas </a:t>
                      </a:r>
                      <a:endParaRPr kumimoji="0" lang="pt-BR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 de famílias 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20.067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19.288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96,11</a:t>
                      </a:r>
                      <a:endParaRPr lang="pt-BR" dirty="0"/>
                    </a:p>
                  </a:txBody>
                  <a:tcPr anchor="ctr"/>
                </a:tc>
              </a:tr>
              <a:tr h="629792">
                <a:tc rowSpan="2"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/>
                        <a:t>Empregos gerados</a:t>
                      </a:r>
                      <a:endParaRPr kumimoji="0" lang="pt-BR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/>
                        <a:t>Diretos </a:t>
                      </a:r>
                      <a:endParaRPr kumimoji="0" lang="pt-BR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 de empregos 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46.500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46.460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99,91</a:t>
                      </a:r>
                      <a:endParaRPr lang="pt-BR" dirty="0"/>
                    </a:p>
                  </a:txBody>
                  <a:tcPr anchor="ctr"/>
                </a:tc>
              </a:tr>
              <a:tr h="6297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/>
                        <a:t>Indiretos </a:t>
                      </a:r>
                      <a:endParaRPr kumimoji="0" lang="pt-BR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Nº de empregos </a:t>
                      </a:r>
                      <a:endParaRPr lang="pt-B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186.000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185.840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99,86</a:t>
                      </a:r>
                      <a:endParaRPr lang="pt-BR" dirty="0"/>
                    </a:p>
                  </a:txBody>
                  <a:tcPr anchor="ctr"/>
                </a:tc>
              </a:tr>
              <a:tr h="629792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/>
                        <a:t>ICMS (potencial)</a:t>
                      </a:r>
                      <a:r>
                        <a:rPr kumimoji="0" lang="pt-BR" kern="1200" baseline="0" dirty="0" smtClean="0"/>
                        <a:t> </a:t>
                      </a:r>
                      <a:r>
                        <a:rPr kumimoji="0" lang="pt-BR" kern="1200" dirty="0" smtClean="0"/>
                        <a:t>gerado</a:t>
                      </a:r>
                      <a:endParaRPr kumimoji="0" lang="pt-BR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0" lang="pt-BR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Milhões</a:t>
                      </a:r>
                      <a:r>
                        <a:rPr lang="pt-BR" baseline="0" dirty="0" smtClean="0"/>
                        <a:t> de reais </a:t>
                      </a:r>
                      <a:endParaRPr lang="pt-B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70,15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71.27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101,59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Imagem 10" descr="layout slide secretário 01 - 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86438"/>
            <a:ext cx="5929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magem 11" descr="layout slide secretário 01 - 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6037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CaixaDeTexto 4"/>
          <p:cNvSpPr txBox="1">
            <a:spLocks noChangeArrowheads="1"/>
          </p:cNvSpPr>
          <p:nvPr/>
        </p:nvSpPr>
        <p:spPr bwMode="auto">
          <a:xfrm>
            <a:off x="2627313" y="79375"/>
            <a:ext cx="633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  <a:latin typeface="Frutiger Linotype"/>
              </a:rPr>
              <a:t>PRODECACAU – Avaliação 2014</a:t>
            </a:r>
            <a:endParaRPr lang="pt-BR" b="1" dirty="0">
              <a:solidFill>
                <a:schemeClr val="bg1"/>
              </a:solidFill>
              <a:latin typeface="Frutiger Linotype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848131"/>
              </p:ext>
            </p:extLst>
          </p:nvPr>
        </p:nvGraphicFramePr>
        <p:xfrm>
          <a:off x="214281" y="908720"/>
          <a:ext cx="8715437" cy="459706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55528"/>
                <a:gridCol w="1315538"/>
                <a:gridCol w="2055528"/>
                <a:gridCol w="1483851"/>
                <a:gridCol w="1804992"/>
              </a:tblGrid>
              <a:tr h="665785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/>
                        <a:t>INDICADORES AMBIENTAIS</a:t>
                      </a:r>
                      <a:endParaRPr kumimoji="0" lang="pt-B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dirty="0" smtClean="0"/>
                        <a:t>UNIDADE DE MEDIDA</a:t>
                      </a:r>
                      <a:endParaRPr kumimoji="0" lang="pt-B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/>
                        <a:t>PROGRAMADO (A)</a:t>
                      </a:r>
                      <a:endParaRPr kumimoji="0" lang="pt-B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/>
                        <a:t>REALIZADO (B)</a:t>
                      </a:r>
                      <a:endParaRPr kumimoji="0" lang="pt-B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/>
                        <a:t>% ATINGIMENTO (A/B)</a:t>
                      </a:r>
                      <a:endParaRPr kumimoji="0" lang="pt-B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58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50" b="1" kern="1200" dirty="0" smtClean="0"/>
                        <a:t>Recuperação de área degradada</a:t>
                      </a:r>
                      <a:endParaRPr kumimoji="0" lang="pt-BR" sz="175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ha</a:t>
                      </a:r>
                      <a:r>
                        <a:rPr lang="pt-BR" sz="1600" b="1" baseline="0" dirty="0" smtClean="0"/>
                        <a:t>/ ano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41.250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11.577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(*)</a:t>
                      </a:r>
                    </a:p>
                    <a:p>
                      <a:pPr algn="ctr"/>
                      <a:endParaRPr kumimoji="0" lang="pt-BR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28,06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51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Cultivo</a:t>
                      </a:r>
                      <a:r>
                        <a:rPr lang="pt-BR" b="1" baseline="0" dirty="0" smtClean="0"/>
                        <a:t> de floresta de uso múltiplo - SAF</a:t>
                      </a:r>
                      <a:endParaRPr lang="pt-B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milhões</a:t>
                      </a:r>
                      <a:r>
                        <a:rPr lang="pt-BR" sz="1600" b="1" baseline="0" dirty="0" smtClean="0"/>
                        <a:t>/</a:t>
                      </a:r>
                    </a:p>
                    <a:p>
                      <a:pPr algn="ctr"/>
                      <a:r>
                        <a:rPr lang="pt-BR" sz="1600" b="1" baseline="0" dirty="0" smtClean="0"/>
                        <a:t>árvores/</a:t>
                      </a:r>
                    </a:p>
                    <a:p>
                      <a:pPr algn="ctr"/>
                      <a:r>
                        <a:rPr lang="pt-BR" sz="1600" b="1" baseline="0" dirty="0" smtClean="0"/>
                        <a:t>ano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47.561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12.862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27,04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51240">
                <a:tc>
                  <a:txBody>
                    <a:bodyPr/>
                    <a:lstStyle/>
                    <a:p>
                      <a:pPr algn="ctr"/>
                      <a:r>
                        <a:rPr kumimoji="0" lang="pt-BR" b="1" kern="1200" dirty="0" smtClean="0"/>
                        <a:t>Captura ou sequestro de CO2</a:t>
                      </a:r>
                      <a:endParaRPr kumimoji="0" lang="pt-BR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t. de</a:t>
                      </a:r>
                      <a:r>
                        <a:rPr lang="pt-BR" sz="1600" b="1" baseline="0" dirty="0" smtClean="0"/>
                        <a:t> co2/ano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19.065.000</a:t>
                      </a:r>
                      <a:endParaRPr lang="pt-B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19.048.000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99,91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5868">
                <a:tc>
                  <a:txBody>
                    <a:bodyPr/>
                    <a:lstStyle/>
                    <a:p>
                      <a:pPr algn="ctr"/>
                      <a:r>
                        <a:rPr kumimoji="0" lang="pt-BR" b="1" kern="1200" dirty="0" smtClean="0"/>
                        <a:t>Renda/ Serviço Ambiental</a:t>
                      </a:r>
                    </a:p>
                    <a:p>
                      <a:pPr algn="ctr"/>
                      <a:r>
                        <a:rPr kumimoji="0" lang="pt-BR" b="1" kern="1200" dirty="0" smtClean="0"/>
                        <a:t>CO2</a:t>
                      </a:r>
                      <a:endParaRPr kumimoji="0" lang="pt-BR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Milhões</a:t>
                      </a:r>
                      <a:r>
                        <a:rPr lang="pt-BR" sz="1600" b="1" baseline="0" dirty="0" smtClean="0"/>
                        <a:t> de reais </a:t>
                      </a:r>
                      <a:endParaRPr lang="pt-B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------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-------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-------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96666" y="5517232"/>
            <a:ext cx="7787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Nota: Refere-se a área com cacaueiros efetivamente implantada no ano de 2014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Imagem 10" descr="layout slide secretário 01 - 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86438"/>
            <a:ext cx="5929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magem 11" descr="layout slide secretário 01 - 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6037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CaixaDeTexto 4"/>
          <p:cNvSpPr txBox="1">
            <a:spLocks noChangeArrowheads="1"/>
          </p:cNvSpPr>
          <p:nvPr/>
        </p:nvSpPr>
        <p:spPr bwMode="auto">
          <a:xfrm>
            <a:off x="2627313" y="79375"/>
            <a:ext cx="633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  <a:latin typeface="Frutiger Linotype"/>
              </a:rPr>
              <a:t>PRODECACAU – Avaliação 2014</a:t>
            </a:r>
            <a:endParaRPr lang="pt-BR" b="1" dirty="0">
              <a:solidFill>
                <a:schemeClr val="bg1"/>
              </a:solidFill>
              <a:latin typeface="Frutiger Linotype"/>
            </a:endParaRPr>
          </a:p>
        </p:txBody>
      </p:sp>
      <p:sp>
        <p:nvSpPr>
          <p:cNvPr id="14" name="Retângulo com Canto Diagonal Aparado 13"/>
          <p:cNvSpPr/>
          <p:nvPr/>
        </p:nvSpPr>
        <p:spPr>
          <a:xfrm>
            <a:off x="428596" y="714356"/>
            <a:ext cx="7143800" cy="35719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CONCLUSÕES: ASPECTOS  SOCIOECONÔMICOS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924552163"/>
              </p:ext>
            </p:extLst>
          </p:nvPr>
        </p:nvGraphicFramePr>
        <p:xfrm>
          <a:off x="428596" y="1142984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637239A-29FB-42DB-8CBA-A898F6CE7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1637239A-29FB-42DB-8CBA-A898F6CE7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5BFF533-F2EB-4488-9C9A-6A850814A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dgm id="{B5BFF533-F2EB-4488-9C9A-6A850814A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3AE0DD6-D586-4CB5-9ED3-804F4D75E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dgm id="{A3AE0DD6-D586-4CB5-9ED3-804F4D75E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E8FA132-6C3B-46E9-A6FE-629927281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dgm id="{2E8FA132-6C3B-46E9-A6FE-629927281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A4AF03-170D-4A89-B6DC-2C4D4B2A1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dgm id="{8CA4AF03-170D-4A89-B6DC-2C4D4B2A1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BDFBE80-1C17-4D66-82FD-65D57509F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dgm id="{ABDFBE80-1C17-4D66-82FD-65D57509F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EE48B89-B506-4CD8-98F6-61FBAA9CD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graphicEl>
                                              <a:dgm id="{AEE48B89-B506-4CD8-98F6-61FBAA9CD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6A2B4EF-1BB7-4608-B3D5-1D1B1D52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graphicEl>
                                              <a:dgm id="{D6A2B4EF-1BB7-4608-B3D5-1D1B1D52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937</Words>
  <Application>Microsoft Office PowerPoint</Application>
  <PresentationFormat>Apresentação na tela (4:3)</PresentationFormat>
  <Paragraphs>368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Visão de Futuro</vt:lpstr>
      <vt:lpstr>PRODECACAU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RP14904</dc:creator>
  <cp:lastModifiedBy>M21-04</cp:lastModifiedBy>
  <cp:revision>205</cp:revision>
  <cp:lastPrinted>2015-08-19T12:23:54Z</cp:lastPrinted>
  <dcterms:created xsi:type="dcterms:W3CDTF">2013-02-06T18:44:52Z</dcterms:created>
  <dcterms:modified xsi:type="dcterms:W3CDTF">2015-09-18T17:14:22Z</dcterms:modified>
</cp:coreProperties>
</file>