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1160" r:id="rId6"/>
    <p:sldId id="259" r:id="rId7"/>
    <p:sldId id="260" r:id="rId8"/>
  </p:sldIdLst>
  <p:sldSz cx="14630400" cy="8229600"/>
  <p:notesSz cx="8229600" cy="14630400"/>
  <p:embeddedFontLst>
    <p:embeddedFont>
      <p:font typeface="Alexandria" panose="020B0604020202020204" charset="-78"/>
      <p:regular r:id="rId10"/>
    </p:embeddedFont>
    <p:embeddedFont>
      <p:font typeface="Sora" panose="020B0604020202020204" charset="0"/>
      <p:regular r:id="rId1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10"/>
  </p:normalViewPr>
  <p:slideViewPr>
    <p:cSldViewPr snapToGrid="0" snapToObjects="1">
      <p:cViewPr varScale="1">
        <p:scale>
          <a:sx n="75" d="100"/>
          <a:sy n="75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D58BD-012B-4F6C-B6C8-CB8D9000C5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2A0168-1FA9-456A-92AE-4163AAD3A432}">
      <dgm:prSet custT="1"/>
      <dgm:spPr/>
      <dgm:t>
        <a:bodyPr/>
        <a:lstStyle/>
        <a:p>
          <a:pPr algn="just"/>
          <a:r>
            <a:rPr lang="pt-BR" sz="1600"/>
            <a:t>I - </a:t>
          </a:r>
          <a:r>
            <a:rPr lang="pt-BR" sz="1600" b="1"/>
            <a:t>uniformes em todo território nacional</a:t>
          </a:r>
          <a:r>
            <a:rPr lang="pt-BR" sz="1600"/>
            <a:t>, </a:t>
          </a:r>
          <a:r>
            <a:rPr lang="pt-BR" sz="1600" b="1"/>
            <a:t>específicas por unidade de medida </a:t>
          </a:r>
          <a:r>
            <a:rPr lang="pt-BR" sz="1600"/>
            <a:t>e diferenciadas por produto;</a:t>
          </a:r>
          <a:endParaRPr lang="en-US" sz="1600" dirty="0"/>
        </a:p>
      </dgm:t>
    </dgm:pt>
    <dgm:pt modelId="{8B1E3161-E51A-4097-9909-CB4E18307228}" type="parTrans" cxnId="{40EFA527-1A9E-4750-9DFC-C7440CD7F9D8}">
      <dgm:prSet/>
      <dgm:spPr/>
      <dgm:t>
        <a:bodyPr/>
        <a:lstStyle/>
        <a:p>
          <a:pPr algn="just"/>
          <a:endParaRPr lang="en-US"/>
        </a:p>
      </dgm:t>
    </dgm:pt>
    <dgm:pt modelId="{195543BB-0A19-4905-82D1-B25288F1791C}" type="sibTrans" cxnId="{40EFA527-1A9E-4750-9DFC-C7440CD7F9D8}">
      <dgm:prSet/>
      <dgm:spPr/>
      <dgm:t>
        <a:bodyPr/>
        <a:lstStyle/>
        <a:p>
          <a:pPr algn="just"/>
          <a:endParaRPr lang="en-US"/>
        </a:p>
      </dgm:t>
    </dgm:pt>
    <dgm:pt modelId="{ECB7537D-CFFE-4B7E-B5E6-37300BA2A3EE}">
      <dgm:prSet custT="1"/>
      <dgm:spPr/>
      <dgm:t>
        <a:bodyPr/>
        <a:lstStyle/>
        <a:p>
          <a:pPr algn="just"/>
          <a:r>
            <a:rPr lang="pt-BR" sz="1400"/>
            <a:t>II - </a:t>
          </a:r>
          <a:r>
            <a:rPr lang="pt-BR" sz="1400" b="1"/>
            <a:t>reajustadas anualmente observado, para a sua majoração, o prazo mínimo de 90 </a:t>
          </a:r>
          <a:r>
            <a:rPr lang="pt-BR" sz="1400"/>
            <a:t>dias entre a sua fixação e o início de vigência;</a:t>
          </a:r>
          <a:endParaRPr lang="en-US" sz="1400" dirty="0"/>
        </a:p>
      </dgm:t>
    </dgm:pt>
    <dgm:pt modelId="{77720E33-7211-4D4C-AD4F-F37B35BFD17B}" type="parTrans" cxnId="{A1174E91-ABDE-41A6-ACE3-393C7FD0B9C7}">
      <dgm:prSet/>
      <dgm:spPr/>
      <dgm:t>
        <a:bodyPr/>
        <a:lstStyle/>
        <a:p>
          <a:pPr algn="just"/>
          <a:endParaRPr lang="en-US"/>
        </a:p>
      </dgm:t>
    </dgm:pt>
    <dgm:pt modelId="{29D3A675-E716-4F10-812A-FAD8D880B642}" type="sibTrans" cxnId="{A1174E91-ABDE-41A6-ACE3-393C7FD0B9C7}">
      <dgm:prSet/>
      <dgm:spPr/>
      <dgm:t>
        <a:bodyPr/>
        <a:lstStyle/>
        <a:p>
          <a:pPr algn="just"/>
          <a:endParaRPr lang="en-US"/>
        </a:p>
      </dgm:t>
    </dgm:pt>
    <dgm:pt modelId="{06599EDC-71FB-41A5-A045-34C1403B2231}">
      <dgm:prSet custT="1"/>
      <dgm:spPr/>
      <dgm:t>
        <a:bodyPr/>
        <a:lstStyle/>
        <a:p>
          <a:pPr algn="just"/>
          <a:r>
            <a:rPr lang="pt-BR" sz="1700" b="1"/>
            <a:t>III - divulgadas:</a:t>
          </a:r>
          <a:endParaRPr lang="en-US" sz="1700" b="1" dirty="0"/>
        </a:p>
      </dgm:t>
    </dgm:pt>
    <dgm:pt modelId="{E9F51535-EDF0-41E0-804B-E9CECC5F868C}" type="parTrans" cxnId="{FDD0CCE8-1AC2-4EFF-88AF-247A653E0E05}">
      <dgm:prSet/>
      <dgm:spPr/>
      <dgm:t>
        <a:bodyPr/>
        <a:lstStyle/>
        <a:p>
          <a:pPr algn="just"/>
          <a:endParaRPr lang="en-US"/>
        </a:p>
      </dgm:t>
    </dgm:pt>
    <dgm:pt modelId="{E2439EB0-CBD6-4429-A24F-C69B07246AB0}" type="sibTrans" cxnId="{FDD0CCE8-1AC2-4EFF-88AF-247A653E0E05}">
      <dgm:prSet/>
      <dgm:spPr/>
      <dgm:t>
        <a:bodyPr/>
        <a:lstStyle/>
        <a:p>
          <a:pPr algn="just"/>
          <a:endParaRPr lang="en-US"/>
        </a:p>
      </dgm:t>
    </dgm:pt>
    <dgm:pt modelId="{2D60B514-EC8B-43DA-BE6B-126B003BA7BC}">
      <dgm:prSet custT="1"/>
      <dgm:spPr/>
      <dgm:t>
        <a:bodyPr/>
        <a:lstStyle/>
        <a:p>
          <a:pPr algn="just"/>
          <a:r>
            <a:rPr lang="pt-BR" sz="1400"/>
            <a:t>quanto </a:t>
          </a:r>
          <a:r>
            <a:rPr lang="pt-BR" sz="1400" b="1"/>
            <a:t>ao IBS,</a:t>
          </a:r>
          <a:r>
            <a:rPr lang="pt-BR" sz="1400"/>
            <a:t> pelos Estados, DF e Municípios, de forma compartilhada e integrada, por meio de deliberação no âmbito do </a:t>
          </a:r>
          <a:r>
            <a:rPr lang="pt-BR" sz="1400" b="1"/>
            <a:t>Comitê Gestor</a:t>
          </a:r>
          <a:r>
            <a:rPr lang="pt-BR" sz="1400"/>
            <a:t>;</a:t>
          </a:r>
          <a:endParaRPr lang="en-US" sz="1400" dirty="0"/>
        </a:p>
      </dgm:t>
    </dgm:pt>
    <dgm:pt modelId="{5766F2A9-312C-4E0A-AB28-8E63CA227BE2}" type="parTrans" cxnId="{947C6F67-8B93-4602-8C1A-CE27044F078B}">
      <dgm:prSet/>
      <dgm:spPr/>
      <dgm:t>
        <a:bodyPr/>
        <a:lstStyle/>
        <a:p>
          <a:pPr algn="just"/>
          <a:endParaRPr lang="en-US"/>
        </a:p>
      </dgm:t>
    </dgm:pt>
    <dgm:pt modelId="{3B521774-A3D2-4FBF-B176-AFE6D9367C16}" type="sibTrans" cxnId="{947C6F67-8B93-4602-8C1A-CE27044F078B}">
      <dgm:prSet/>
      <dgm:spPr/>
      <dgm:t>
        <a:bodyPr/>
        <a:lstStyle/>
        <a:p>
          <a:pPr algn="just"/>
          <a:endParaRPr lang="en-US"/>
        </a:p>
      </dgm:t>
    </dgm:pt>
    <dgm:pt modelId="{BFBF5884-A36E-41BD-8F2F-2CB4FE2D769C}">
      <dgm:prSet custT="1"/>
      <dgm:spPr/>
      <dgm:t>
        <a:bodyPr/>
        <a:lstStyle/>
        <a:p>
          <a:pPr algn="just"/>
          <a:r>
            <a:rPr lang="pt-BR" sz="1400"/>
            <a:t>quanto </a:t>
          </a:r>
          <a:r>
            <a:rPr lang="pt-BR" sz="1400" b="1"/>
            <a:t>à CBS, pelo chefe do Poder Executivo da União.</a:t>
          </a:r>
          <a:endParaRPr lang="en-US" sz="1400" b="1" dirty="0"/>
        </a:p>
      </dgm:t>
    </dgm:pt>
    <dgm:pt modelId="{59AA28E1-79D1-4CC2-970B-8E27506F1979}" type="parTrans" cxnId="{B97765BB-833E-4A08-9397-1D8F1B370BF8}">
      <dgm:prSet/>
      <dgm:spPr/>
      <dgm:t>
        <a:bodyPr/>
        <a:lstStyle/>
        <a:p>
          <a:pPr algn="just"/>
          <a:endParaRPr lang="en-US"/>
        </a:p>
      </dgm:t>
    </dgm:pt>
    <dgm:pt modelId="{7C1A4154-E0BA-4F6D-8DE1-4F33F7FF6DE1}" type="sibTrans" cxnId="{B97765BB-833E-4A08-9397-1D8F1B370BF8}">
      <dgm:prSet/>
      <dgm:spPr/>
      <dgm:t>
        <a:bodyPr/>
        <a:lstStyle/>
        <a:p>
          <a:pPr algn="just"/>
          <a:endParaRPr lang="en-US"/>
        </a:p>
      </dgm:t>
    </dgm:pt>
    <dgm:pt modelId="{D97A49F5-DE75-4FE1-8C67-420CD3667EB3}">
      <dgm:prSet custT="1"/>
      <dgm:spPr/>
      <dgm:t>
        <a:bodyPr/>
        <a:lstStyle/>
        <a:p>
          <a:pPr algn="just"/>
          <a:r>
            <a:rPr lang="pt-BR" sz="1700" b="1"/>
            <a:t>METODOLOGIA: </a:t>
          </a:r>
          <a:r>
            <a:rPr lang="pt-BR" sz="1500" b="0"/>
            <a:t>alíquotas serão </a:t>
          </a:r>
          <a:r>
            <a:rPr lang="pt-BR" sz="1500" b="1"/>
            <a:t>fixadas </a:t>
          </a:r>
          <a:r>
            <a:rPr lang="pt-BR" sz="1500" b="0"/>
            <a:t>de forma a </a:t>
          </a:r>
          <a:r>
            <a:rPr lang="pt-BR" sz="1500" b="1"/>
            <a:t>não exceder a CT </a:t>
          </a:r>
          <a:r>
            <a:rPr lang="pt-BR" sz="1500" b="0"/>
            <a:t>incidente sobre os combustíveis dos </a:t>
          </a:r>
          <a:r>
            <a:rPr lang="pt-BR" sz="1500" b="1"/>
            <a:t>tributos extintos </a:t>
          </a:r>
          <a:endParaRPr lang="en-US" sz="1500" b="1" dirty="0"/>
        </a:p>
      </dgm:t>
    </dgm:pt>
    <dgm:pt modelId="{1569717F-19D7-4AD8-8D5E-63A21A2D03B9}" type="parTrans" cxnId="{13F5D6DA-D88F-4DEF-B785-171268C87BE9}">
      <dgm:prSet/>
      <dgm:spPr/>
      <dgm:t>
        <a:bodyPr/>
        <a:lstStyle/>
        <a:p>
          <a:pPr algn="just"/>
          <a:endParaRPr lang="en-US"/>
        </a:p>
      </dgm:t>
    </dgm:pt>
    <dgm:pt modelId="{E0213CF5-6EA9-428C-93FC-31131B09BE49}" type="sibTrans" cxnId="{13F5D6DA-D88F-4DEF-B785-171268C87BE9}">
      <dgm:prSet/>
      <dgm:spPr/>
      <dgm:t>
        <a:bodyPr/>
        <a:lstStyle/>
        <a:p>
          <a:pPr algn="just"/>
          <a:endParaRPr lang="en-US"/>
        </a:p>
      </dgm:t>
    </dgm:pt>
    <dgm:pt modelId="{55B3EDEE-EF18-43EE-91BC-3600B3532E76}">
      <dgm:prSet/>
      <dgm:spPr/>
      <dgm:t>
        <a:bodyPr/>
        <a:lstStyle/>
        <a:p>
          <a:pPr algn="just"/>
          <a:r>
            <a:rPr lang="pt-BR"/>
            <a:t>§ 7º Aprovada por </a:t>
          </a:r>
          <a:r>
            <a:rPr lang="pt-BR" b="1"/>
            <a:t>ato conjunto da autoridade máxima do Ministério da Fazenda e do Comitê Gestor do IBS, após consulta e homologação pelo Tribunal de Contas da União</a:t>
          </a:r>
          <a:endParaRPr lang="en-US" b="1" dirty="0"/>
        </a:p>
      </dgm:t>
    </dgm:pt>
    <dgm:pt modelId="{892FBDC7-FF1F-4BAB-A179-865D1E949049}" type="parTrans" cxnId="{66918369-EEC0-4B02-82A1-960EE1804330}">
      <dgm:prSet/>
      <dgm:spPr/>
      <dgm:t>
        <a:bodyPr/>
        <a:lstStyle/>
        <a:p>
          <a:pPr algn="just"/>
          <a:endParaRPr lang="en-US"/>
        </a:p>
      </dgm:t>
    </dgm:pt>
    <dgm:pt modelId="{A3B33246-708E-4B45-86D0-8E31058EBBB7}" type="sibTrans" cxnId="{66918369-EEC0-4B02-82A1-960EE1804330}">
      <dgm:prSet/>
      <dgm:spPr/>
      <dgm:t>
        <a:bodyPr/>
        <a:lstStyle/>
        <a:p>
          <a:pPr algn="just"/>
          <a:endParaRPr lang="en-US"/>
        </a:p>
      </dgm:t>
    </dgm:pt>
    <dgm:pt modelId="{DA3A3A10-0DE9-46CC-B529-7AFF825C972F}">
      <dgm:prSet/>
      <dgm:spPr/>
      <dgm:t>
        <a:bodyPr/>
        <a:lstStyle/>
        <a:p>
          <a:pPr algn="just"/>
          <a:r>
            <a:rPr lang="pt-BR"/>
            <a:t>§ 8º Os </a:t>
          </a:r>
          <a:r>
            <a:rPr lang="pt-BR" b="1"/>
            <a:t>cálculos</a:t>
          </a:r>
          <a:r>
            <a:rPr lang="pt-BR"/>
            <a:t> para a fixação das alíquotas, com base na metodologia de que trata o § 7º, serão </a:t>
          </a:r>
          <a:r>
            <a:rPr lang="pt-BR" b="1"/>
            <a:t>realizados para a CBS pela RFB e para o IBS pelo Comitê Gestor</a:t>
          </a:r>
          <a:r>
            <a:rPr lang="pt-BR"/>
            <a:t> e </a:t>
          </a:r>
          <a:r>
            <a:rPr lang="pt-BR" b="1"/>
            <a:t>homologados pelo Tribunal de Contas da União</a:t>
          </a:r>
          <a:endParaRPr lang="en-US" b="1" dirty="0"/>
        </a:p>
      </dgm:t>
    </dgm:pt>
    <dgm:pt modelId="{FBA72EC6-3A0D-4782-9AE2-E618C38DB037}" type="parTrans" cxnId="{441B6A0E-737A-49F4-96CC-8D29BAABA065}">
      <dgm:prSet/>
      <dgm:spPr/>
      <dgm:t>
        <a:bodyPr/>
        <a:lstStyle/>
        <a:p>
          <a:pPr algn="just"/>
          <a:endParaRPr lang="en-US"/>
        </a:p>
      </dgm:t>
    </dgm:pt>
    <dgm:pt modelId="{ECED1CA0-ED26-46D7-B202-16C730F9C8EA}" type="sibTrans" cxnId="{441B6A0E-737A-49F4-96CC-8D29BAABA065}">
      <dgm:prSet/>
      <dgm:spPr/>
      <dgm:t>
        <a:bodyPr/>
        <a:lstStyle/>
        <a:p>
          <a:pPr algn="just"/>
          <a:endParaRPr lang="en-US"/>
        </a:p>
      </dgm:t>
    </dgm:pt>
    <dgm:pt modelId="{568D41F8-7E70-4546-BC16-40FC5E51B6FA}">
      <dgm:prSet/>
      <dgm:spPr/>
      <dgm:t>
        <a:bodyPr/>
        <a:lstStyle/>
        <a:p>
          <a:pPr algn="just"/>
          <a:r>
            <a:rPr lang="pt-BR"/>
            <a:t>§ 9º Os entes federativos fornecerão ao Comitê Gestor, ao Poder Executivo da União e ao Tribunal de Contas da União os subsídios necessários para o cálculo das alíquotas</a:t>
          </a:r>
          <a:endParaRPr lang="en-US" dirty="0"/>
        </a:p>
      </dgm:t>
    </dgm:pt>
    <dgm:pt modelId="{F56ACB10-68C6-463A-B0A0-298737C33D49}" type="parTrans" cxnId="{3231B489-EAFE-4F1E-B9A6-9EFC7ECD95EF}">
      <dgm:prSet/>
      <dgm:spPr/>
      <dgm:t>
        <a:bodyPr/>
        <a:lstStyle/>
        <a:p>
          <a:pPr algn="just"/>
          <a:endParaRPr lang="en-US"/>
        </a:p>
      </dgm:t>
    </dgm:pt>
    <dgm:pt modelId="{7F35F3A2-7418-4BB8-ADFF-529E56AEE020}" type="sibTrans" cxnId="{3231B489-EAFE-4F1E-B9A6-9EFC7ECD95EF}">
      <dgm:prSet/>
      <dgm:spPr/>
      <dgm:t>
        <a:bodyPr/>
        <a:lstStyle/>
        <a:p>
          <a:pPr algn="just"/>
          <a:endParaRPr lang="en-US"/>
        </a:p>
      </dgm:t>
    </dgm:pt>
    <dgm:pt modelId="{96D40D0F-BBE9-465A-8CA6-9D614735DFC7}">
      <dgm:prSet custT="1"/>
      <dgm:spPr/>
      <dgm:t>
        <a:bodyPr/>
        <a:lstStyle/>
        <a:p>
          <a:pPr algn="just"/>
          <a:r>
            <a:rPr lang="pt-BR" sz="1700" b="1" dirty="0"/>
            <a:t>CONCLUSÃO: AS ALÍQUOTAS SERÃO FIXADAS CONJUNTAMENTE PELO TRIBUNAL DE CONTAS DA UNÃO E: i) PELO PODER EXECUTIVO DA UNIÃO (CBS); </a:t>
          </a:r>
          <a:r>
            <a:rPr lang="pt-BR" sz="1700" b="1" dirty="0" err="1"/>
            <a:t>ii</a:t>
          </a:r>
          <a:r>
            <a:rPr lang="pt-BR" sz="1700" b="1" dirty="0"/>
            <a:t>) PELOS ENTES SUBNACIONAIS, POR MEIO DO COMITÊ GESTOR (IBS)</a:t>
          </a:r>
          <a:endParaRPr lang="en-US" sz="1700" b="1" dirty="0"/>
        </a:p>
      </dgm:t>
    </dgm:pt>
    <dgm:pt modelId="{F5A4B424-5E64-415B-B323-C9AF259F60FF}" type="parTrans" cxnId="{D23ACA39-DD0D-4454-9B5F-0515F806001E}">
      <dgm:prSet/>
      <dgm:spPr/>
      <dgm:t>
        <a:bodyPr/>
        <a:lstStyle/>
        <a:p>
          <a:pPr algn="just"/>
          <a:endParaRPr lang="en-US"/>
        </a:p>
      </dgm:t>
    </dgm:pt>
    <dgm:pt modelId="{BA9F040D-08DB-421F-9CB2-FD33AEBF7D4E}" type="sibTrans" cxnId="{D23ACA39-DD0D-4454-9B5F-0515F806001E}">
      <dgm:prSet/>
      <dgm:spPr/>
      <dgm:t>
        <a:bodyPr/>
        <a:lstStyle/>
        <a:p>
          <a:pPr algn="just"/>
          <a:endParaRPr lang="en-US"/>
        </a:p>
      </dgm:t>
    </dgm:pt>
    <dgm:pt modelId="{58459168-F08F-4B32-B9B5-E371E5DD67A9}">
      <dgm:prSet/>
      <dgm:spPr/>
      <dgm:t>
        <a:bodyPr/>
        <a:lstStyle/>
        <a:p>
          <a:endParaRPr lang="pt-BR" dirty="0"/>
        </a:p>
      </dgm:t>
    </dgm:pt>
    <dgm:pt modelId="{F076BC9A-C8F0-4F2A-95AC-747DC36F86FF}" type="parTrans" cxnId="{1A015A4C-0A01-4BDF-AC8A-25190018F951}">
      <dgm:prSet/>
      <dgm:spPr/>
      <dgm:t>
        <a:bodyPr/>
        <a:lstStyle/>
        <a:p>
          <a:endParaRPr lang="pt-BR"/>
        </a:p>
      </dgm:t>
    </dgm:pt>
    <dgm:pt modelId="{163BBB66-D404-4A72-B861-EAA620A36285}" type="sibTrans" cxnId="{1A015A4C-0A01-4BDF-AC8A-25190018F951}">
      <dgm:prSet/>
      <dgm:spPr/>
      <dgm:t>
        <a:bodyPr/>
        <a:lstStyle/>
        <a:p>
          <a:endParaRPr lang="pt-BR"/>
        </a:p>
      </dgm:t>
    </dgm:pt>
    <dgm:pt modelId="{126797B6-F5F0-4434-87CE-500780EB46EE}" type="pres">
      <dgm:prSet presAssocID="{847D58BD-012B-4F6C-B6C8-CB8D9000C51C}" presName="vert0" presStyleCnt="0">
        <dgm:presLayoutVars>
          <dgm:dir/>
          <dgm:animOne val="branch"/>
          <dgm:animLvl val="lvl"/>
        </dgm:presLayoutVars>
      </dgm:prSet>
      <dgm:spPr/>
    </dgm:pt>
    <dgm:pt modelId="{525AB402-7161-4402-B501-A1CA7480716B}" type="pres">
      <dgm:prSet presAssocID="{6B2A0168-1FA9-456A-92AE-4163AAD3A432}" presName="thickLine" presStyleLbl="alignNode1" presStyleIdx="0" presStyleCnt="11"/>
      <dgm:spPr/>
    </dgm:pt>
    <dgm:pt modelId="{426A0104-0761-487C-B8A2-5DA4491D660E}" type="pres">
      <dgm:prSet presAssocID="{6B2A0168-1FA9-456A-92AE-4163AAD3A432}" presName="horz1" presStyleCnt="0"/>
      <dgm:spPr/>
    </dgm:pt>
    <dgm:pt modelId="{6D623410-FD70-4A71-96B5-3AD8AB911E51}" type="pres">
      <dgm:prSet presAssocID="{6B2A0168-1FA9-456A-92AE-4163AAD3A432}" presName="tx1" presStyleLbl="revTx" presStyleIdx="0" presStyleCnt="11"/>
      <dgm:spPr/>
    </dgm:pt>
    <dgm:pt modelId="{3AE48466-06D5-4411-A74F-39C0F688F9F0}" type="pres">
      <dgm:prSet presAssocID="{6B2A0168-1FA9-456A-92AE-4163AAD3A432}" presName="vert1" presStyleCnt="0"/>
      <dgm:spPr/>
    </dgm:pt>
    <dgm:pt modelId="{7587E303-2F30-432D-9841-CF7300A16EF8}" type="pres">
      <dgm:prSet presAssocID="{ECB7537D-CFFE-4B7E-B5E6-37300BA2A3EE}" presName="thickLine" presStyleLbl="alignNode1" presStyleIdx="1" presStyleCnt="11"/>
      <dgm:spPr/>
    </dgm:pt>
    <dgm:pt modelId="{07B303CF-6464-48FA-8D4D-8311784E842F}" type="pres">
      <dgm:prSet presAssocID="{ECB7537D-CFFE-4B7E-B5E6-37300BA2A3EE}" presName="horz1" presStyleCnt="0"/>
      <dgm:spPr/>
    </dgm:pt>
    <dgm:pt modelId="{253FE571-296C-4F2A-BA20-1F5C8785FE4C}" type="pres">
      <dgm:prSet presAssocID="{ECB7537D-CFFE-4B7E-B5E6-37300BA2A3EE}" presName="tx1" presStyleLbl="revTx" presStyleIdx="1" presStyleCnt="11"/>
      <dgm:spPr/>
    </dgm:pt>
    <dgm:pt modelId="{4FF55681-AAB2-43A5-A3D7-E91EBC83292D}" type="pres">
      <dgm:prSet presAssocID="{ECB7537D-CFFE-4B7E-B5E6-37300BA2A3EE}" presName="vert1" presStyleCnt="0"/>
      <dgm:spPr/>
    </dgm:pt>
    <dgm:pt modelId="{ACA91108-23D0-4649-A54C-6A98FC82D2B5}" type="pres">
      <dgm:prSet presAssocID="{06599EDC-71FB-41A5-A045-34C1403B2231}" presName="thickLine" presStyleLbl="alignNode1" presStyleIdx="2" presStyleCnt="11"/>
      <dgm:spPr/>
    </dgm:pt>
    <dgm:pt modelId="{BED00C23-1B8F-4131-9148-E524EAB5B939}" type="pres">
      <dgm:prSet presAssocID="{06599EDC-71FB-41A5-A045-34C1403B2231}" presName="horz1" presStyleCnt="0"/>
      <dgm:spPr/>
    </dgm:pt>
    <dgm:pt modelId="{D191097F-25C9-43AF-899C-F4FFB9E5BFC2}" type="pres">
      <dgm:prSet presAssocID="{06599EDC-71FB-41A5-A045-34C1403B2231}" presName="tx1" presStyleLbl="revTx" presStyleIdx="2" presStyleCnt="11"/>
      <dgm:spPr/>
    </dgm:pt>
    <dgm:pt modelId="{02A49AA3-62ED-477F-8451-E82BFCED296F}" type="pres">
      <dgm:prSet presAssocID="{06599EDC-71FB-41A5-A045-34C1403B2231}" presName="vert1" presStyleCnt="0"/>
      <dgm:spPr/>
    </dgm:pt>
    <dgm:pt modelId="{91BCA3BF-3DE6-42B3-8D5A-D8321C5FC264}" type="pres">
      <dgm:prSet presAssocID="{2D60B514-EC8B-43DA-BE6B-126B003BA7BC}" presName="thickLine" presStyleLbl="alignNode1" presStyleIdx="3" presStyleCnt="11"/>
      <dgm:spPr/>
    </dgm:pt>
    <dgm:pt modelId="{CA9CF3A6-BB93-4645-915E-D4D80CF85E68}" type="pres">
      <dgm:prSet presAssocID="{2D60B514-EC8B-43DA-BE6B-126B003BA7BC}" presName="horz1" presStyleCnt="0"/>
      <dgm:spPr/>
    </dgm:pt>
    <dgm:pt modelId="{EA1CCBEF-06C8-49B2-84D6-C1CA30009225}" type="pres">
      <dgm:prSet presAssocID="{2D60B514-EC8B-43DA-BE6B-126B003BA7BC}" presName="tx1" presStyleLbl="revTx" presStyleIdx="3" presStyleCnt="11"/>
      <dgm:spPr/>
    </dgm:pt>
    <dgm:pt modelId="{9BB3D66D-D75F-4362-BF4C-EBBE282315C8}" type="pres">
      <dgm:prSet presAssocID="{2D60B514-EC8B-43DA-BE6B-126B003BA7BC}" presName="vert1" presStyleCnt="0"/>
      <dgm:spPr/>
    </dgm:pt>
    <dgm:pt modelId="{CDE983B1-7B66-4AF3-B2F4-B69510D55FE0}" type="pres">
      <dgm:prSet presAssocID="{BFBF5884-A36E-41BD-8F2F-2CB4FE2D769C}" presName="thickLine" presStyleLbl="alignNode1" presStyleIdx="4" presStyleCnt="11"/>
      <dgm:spPr/>
    </dgm:pt>
    <dgm:pt modelId="{D87B8C53-7F10-4F5D-8CD7-E25CFB0FBFFB}" type="pres">
      <dgm:prSet presAssocID="{BFBF5884-A36E-41BD-8F2F-2CB4FE2D769C}" presName="horz1" presStyleCnt="0"/>
      <dgm:spPr/>
    </dgm:pt>
    <dgm:pt modelId="{D2E55AC6-6CDF-4F2C-B2F1-8AD88788EB9D}" type="pres">
      <dgm:prSet presAssocID="{BFBF5884-A36E-41BD-8F2F-2CB4FE2D769C}" presName="tx1" presStyleLbl="revTx" presStyleIdx="4" presStyleCnt="11"/>
      <dgm:spPr/>
    </dgm:pt>
    <dgm:pt modelId="{211BE5F0-AB02-4DD3-9C00-EC2A37FC03FC}" type="pres">
      <dgm:prSet presAssocID="{BFBF5884-A36E-41BD-8F2F-2CB4FE2D769C}" presName="vert1" presStyleCnt="0"/>
      <dgm:spPr/>
    </dgm:pt>
    <dgm:pt modelId="{2F3111D3-DD1F-40E3-AFE0-6F7CF4B6A2C4}" type="pres">
      <dgm:prSet presAssocID="{D97A49F5-DE75-4FE1-8C67-420CD3667EB3}" presName="thickLine" presStyleLbl="alignNode1" presStyleIdx="5" presStyleCnt="11"/>
      <dgm:spPr/>
    </dgm:pt>
    <dgm:pt modelId="{B4DD083E-E244-44A0-8759-BCB804EB1E41}" type="pres">
      <dgm:prSet presAssocID="{D97A49F5-DE75-4FE1-8C67-420CD3667EB3}" presName="horz1" presStyleCnt="0"/>
      <dgm:spPr/>
    </dgm:pt>
    <dgm:pt modelId="{779E30B3-8E1E-4096-9C1B-6C7CA3D69D5D}" type="pres">
      <dgm:prSet presAssocID="{D97A49F5-DE75-4FE1-8C67-420CD3667EB3}" presName="tx1" presStyleLbl="revTx" presStyleIdx="5" presStyleCnt="11"/>
      <dgm:spPr/>
    </dgm:pt>
    <dgm:pt modelId="{414739B6-6D12-4A1C-B3E2-D4CA65C385AF}" type="pres">
      <dgm:prSet presAssocID="{D97A49F5-DE75-4FE1-8C67-420CD3667EB3}" presName="vert1" presStyleCnt="0"/>
      <dgm:spPr/>
    </dgm:pt>
    <dgm:pt modelId="{1DF10E3B-EE04-428D-A67E-18012BE4266C}" type="pres">
      <dgm:prSet presAssocID="{55B3EDEE-EF18-43EE-91BC-3600B3532E76}" presName="thickLine" presStyleLbl="alignNode1" presStyleIdx="6" presStyleCnt="11"/>
      <dgm:spPr/>
    </dgm:pt>
    <dgm:pt modelId="{32D492CD-E994-4EFB-82A6-D4E9CECC32EB}" type="pres">
      <dgm:prSet presAssocID="{55B3EDEE-EF18-43EE-91BC-3600B3532E76}" presName="horz1" presStyleCnt="0"/>
      <dgm:spPr/>
    </dgm:pt>
    <dgm:pt modelId="{1FF33582-CE6A-41EB-8995-7D1EC57D040C}" type="pres">
      <dgm:prSet presAssocID="{55B3EDEE-EF18-43EE-91BC-3600B3532E76}" presName="tx1" presStyleLbl="revTx" presStyleIdx="6" presStyleCnt="11"/>
      <dgm:spPr/>
    </dgm:pt>
    <dgm:pt modelId="{54A71422-16E0-46FD-8FC8-0B25CCC94F33}" type="pres">
      <dgm:prSet presAssocID="{55B3EDEE-EF18-43EE-91BC-3600B3532E76}" presName="vert1" presStyleCnt="0"/>
      <dgm:spPr/>
    </dgm:pt>
    <dgm:pt modelId="{109D7603-D262-4B4E-86FD-8A64D8C67AE0}" type="pres">
      <dgm:prSet presAssocID="{DA3A3A10-0DE9-46CC-B529-7AFF825C972F}" presName="thickLine" presStyleLbl="alignNode1" presStyleIdx="7" presStyleCnt="11"/>
      <dgm:spPr/>
    </dgm:pt>
    <dgm:pt modelId="{26C5710F-51E8-4F75-A6BC-03BA8B130C81}" type="pres">
      <dgm:prSet presAssocID="{DA3A3A10-0DE9-46CC-B529-7AFF825C972F}" presName="horz1" presStyleCnt="0"/>
      <dgm:spPr/>
    </dgm:pt>
    <dgm:pt modelId="{5A3619D7-B808-4367-8008-C257CF0D5696}" type="pres">
      <dgm:prSet presAssocID="{DA3A3A10-0DE9-46CC-B529-7AFF825C972F}" presName="tx1" presStyleLbl="revTx" presStyleIdx="7" presStyleCnt="11"/>
      <dgm:spPr/>
    </dgm:pt>
    <dgm:pt modelId="{295A28DB-B907-4A33-B7AF-279A724E9BD1}" type="pres">
      <dgm:prSet presAssocID="{DA3A3A10-0DE9-46CC-B529-7AFF825C972F}" presName="vert1" presStyleCnt="0"/>
      <dgm:spPr/>
    </dgm:pt>
    <dgm:pt modelId="{1EA951FB-7326-41AE-B42B-57AC69F2B38C}" type="pres">
      <dgm:prSet presAssocID="{568D41F8-7E70-4546-BC16-40FC5E51B6FA}" presName="thickLine" presStyleLbl="alignNode1" presStyleIdx="8" presStyleCnt="11"/>
      <dgm:spPr/>
    </dgm:pt>
    <dgm:pt modelId="{62E50113-97BF-4805-93EE-607F22F68236}" type="pres">
      <dgm:prSet presAssocID="{568D41F8-7E70-4546-BC16-40FC5E51B6FA}" presName="horz1" presStyleCnt="0"/>
      <dgm:spPr/>
    </dgm:pt>
    <dgm:pt modelId="{50C25966-EDD0-4BC7-A181-AAC86B238EE1}" type="pres">
      <dgm:prSet presAssocID="{568D41F8-7E70-4546-BC16-40FC5E51B6FA}" presName="tx1" presStyleLbl="revTx" presStyleIdx="8" presStyleCnt="11"/>
      <dgm:spPr/>
    </dgm:pt>
    <dgm:pt modelId="{9427BA60-CC87-480C-B708-0FCE90007CD3}" type="pres">
      <dgm:prSet presAssocID="{568D41F8-7E70-4546-BC16-40FC5E51B6FA}" presName="vert1" presStyleCnt="0"/>
      <dgm:spPr/>
    </dgm:pt>
    <dgm:pt modelId="{3DA2DA3D-1F97-4DA9-8827-51285E82D3DD}" type="pres">
      <dgm:prSet presAssocID="{96D40D0F-BBE9-465A-8CA6-9D614735DFC7}" presName="thickLine" presStyleLbl="alignNode1" presStyleIdx="9" presStyleCnt="11"/>
      <dgm:spPr/>
    </dgm:pt>
    <dgm:pt modelId="{B779A6D0-D721-47CE-AAFA-AC495853EDA2}" type="pres">
      <dgm:prSet presAssocID="{96D40D0F-BBE9-465A-8CA6-9D614735DFC7}" presName="horz1" presStyleCnt="0"/>
      <dgm:spPr/>
    </dgm:pt>
    <dgm:pt modelId="{20483728-A2FA-4161-B9B3-1EFCFA414088}" type="pres">
      <dgm:prSet presAssocID="{96D40D0F-BBE9-465A-8CA6-9D614735DFC7}" presName="tx1" presStyleLbl="revTx" presStyleIdx="9" presStyleCnt="11"/>
      <dgm:spPr/>
    </dgm:pt>
    <dgm:pt modelId="{0B039245-9ACA-4978-B64B-F2A3C21CBD48}" type="pres">
      <dgm:prSet presAssocID="{96D40D0F-BBE9-465A-8CA6-9D614735DFC7}" presName="vert1" presStyleCnt="0"/>
      <dgm:spPr/>
    </dgm:pt>
    <dgm:pt modelId="{BBD1C548-1EC3-4078-BDF1-CE635408D650}" type="pres">
      <dgm:prSet presAssocID="{58459168-F08F-4B32-B9B5-E371E5DD67A9}" presName="thickLine" presStyleLbl="alignNode1" presStyleIdx="10" presStyleCnt="11" custLinFactNeighborX="0" custLinFactNeighborY="57235"/>
      <dgm:spPr/>
    </dgm:pt>
    <dgm:pt modelId="{BAA402F4-0D88-4C1A-A142-5C179B9F9030}" type="pres">
      <dgm:prSet presAssocID="{58459168-F08F-4B32-B9B5-E371E5DD67A9}" presName="horz1" presStyleCnt="0"/>
      <dgm:spPr/>
    </dgm:pt>
    <dgm:pt modelId="{073FC82B-10EA-4274-8E08-9B41E442008E}" type="pres">
      <dgm:prSet presAssocID="{58459168-F08F-4B32-B9B5-E371E5DD67A9}" presName="tx1" presStyleLbl="revTx" presStyleIdx="10" presStyleCnt="11"/>
      <dgm:spPr/>
    </dgm:pt>
    <dgm:pt modelId="{B396B0CA-7FCD-477E-B2F1-F305E9C554ED}" type="pres">
      <dgm:prSet presAssocID="{58459168-F08F-4B32-B9B5-E371E5DD67A9}" presName="vert1" presStyleCnt="0"/>
      <dgm:spPr/>
    </dgm:pt>
  </dgm:ptLst>
  <dgm:cxnLst>
    <dgm:cxn modelId="{99B1940C-4693-4E58-92F6-36ED40311C2F}" type="presOf" srcId="{DA3A3A10-0DE9-46CC-B529-7AFF825C972F}" destId="{5A3619D7-B808-4367-8008-C257CF0D5696}" srcOrd="0" destOrd="0" presId="urn:microsoft.com/office/officeart/2008/layout/LinedList"/>
    <dgm:cxn modelId="{441B6A0E-737A-49F4-96CC-8D29BAABA065}" srcId="{847D58BD-012B-4F6C-B6C8-CB8D9000C51C}" destId="{DA3A3A10-0DE9-46CC-B529-7AFF825C972F}" srcOrd="7" destOrd="0" parTransId="{FBA72EC6-3A0D-4782-9AE2-E618C38DB037}" sibTransId="{ECED1CA0-ED26-46D7-B202-16C730F9C8EA}"/>
    <dgm:cxn modelId="{4542C317-AFBC-428A-A3B0-AF89A2943A04}" type="presOf" srcId="{D97A49F5-DE75-4FE1-8C67-420CD3667EB3}" destId="{779E30B3-8E1E-4096-9C1B-6C7CA3D69D5D}" srcOrd="0" destOrd="0" presId="urn:microsoft.com/office/officeart/2008/layout/LinedList"/>
    <dgm:cxn modelId="{40EFA527-1A9E-4750-9DFC-C7440CD7F9D8}" srcId="{847D58BD-012B-4F6C-B6C8-CB8D9000C51C}" destId="{6B2A0168-1FA9-456A-92AE-4163AAD3A432}" srcOrd="0" destOrd="0" parTransId="{8B1E3161-E51A-4097-9909-CB4E18307228}" sibTransId="{195543BB-0A19-4905-82D1-B25288F1791C}"/>
    <dgm:cxn modelId="{D23ACA39-DD0D-4454-9B5F-0515F806001E}" srcId="{847D58BD-012B-4F6C-B6C8-CB8D9000C51C}" destId="{96D40D0F-BBE9-465A-8CA6-9D614735DFC7}" srcOrd="9" destOrd="0" parTransId="{F5A4B424-5E64-415B-B323-C9AF259F60FF}" sibTransId="{BA9F040D-08DB-421F-9CB2-FD33AEBF7D4E}"/>
    <dgm:cxn modelId="{947C6F67-8B93-4602-8C1A-CE27044F078B}" srcId="{847D58BD-012B-4F6C-B6C8-CB8D9000C51C}" destId="{2D60B514-EC8B-43DA-BE6B-126B003BA7BC}" srcOrd="3" destOrd="0" parTransId="{5766F2A9-312C-4E0A-AB28-8E63CA227BE2}" sibTransId="{3B521774-A3D2-4FBF-B176-AFE6D9367C16}"/>
    <dgm:cxn modelId="{66918369-EEC0-4B02-82A1-960EE1804330}" srcId="{847D58BD-012B-4F6C-B6C8-CB8D9000C51C}" destId="{55B3EDEE-EF18-43EE-91BC-3600B3532E76}" srcOrd="6" destOrd="0" parTransId="{892FBDC7-FF1F-4BAB-A179-865D1E949049}" sibTransId="{A3B33246-708E-4B45-86D0-8E31058EBBB7}"/>
    <dgm:cxn modelId="{1A015A4C-0A01-4BDF-AC8A-25190018F951}" srcId="{847D58BD-012B-4F6C-B6C8-CB8D9000C51C}" destId="{58459168-F08F-4B32-B9B5-E371E5DD67A9}" srcOrd="10" destOrd="0" parTransId="{F076BC9A-C8F0-4F2A-95AC-747DC36F86FF}" sibTransId="{163BBB66-D404-4A72-B861-EAA620A36285}"/>
    <dgm:cxn modelId="{67A88F75-BEC6-4F5C-A407-DBDC23A1DD75}" type="presOf" srcId="{96D40D0F-BBE9-465A-8CA6-9D614735DFC7}" destId="{20483728-A2FA-4161-B9B3-1EFCFA414088}" srcOrd="0" destOrd="0" presId="urn:microsoft.com/office/officeart/2008/layout/LinedList"/>
    <dgm:cxn modelId="{4F779F7D-DE42-4E1A-9206-B46616088FC0}" type="presOf" srcId="{ECB7537D-CFFE-4B7E-B5E6-37300BA2A3EE}" destId="{253FE571-296C-4F2A-BA20-1F5C8785FE4C}" srcOrd="0" destOrd="0" presId="urn:microsoft.com/office/officeart/2008/layout/LinedList"/>
    <dgm:cxn modelId="{3FAB5F86-8F79-442F-AAEA-3652680F44F0}" type="presOf" srcId="{2D60B514-EC8B-43DA-BE6B-126B003BA7BC}" destId="{EA1CCBEF-06C8-49B2-84D6-C1CA30009225}" srcOrd="0" destOrd="0" presId="urn:microsoft.com/office/officeart/2008/layout/LinedList"/>
    <dgm:cxn modelId="{3231B489-EAFE-4F1E-B9A6-9EFC7ECD95EF}" srcId="{847D58BD-012B-4F6C-B6C8-CB8D9000C51C}" destId="{568D41F8-7E70-4546-BC16-40FC5E51B6FA}" srcOrd="8" destOrd="0" parTransId="{F56ACB10-68C6-463A-B0A0-298737C33D49}" sibTransId="{7F35F3A2-7418-4BB8-ADFF-529E56AEE020}"/>
    <dgm:cxn modelId="{37839B8D-BA62-4F7D-824F-E3579ACDF81A}" type="presOf" srcId="{847D58BD-012B-4F6C-B6C8-CB8D9000C51C}" destId="{126797B6-F5F0-4434-87CE-500780EB46EE}" srcOrd="0" destOrd="0" presId="urn:microsoft.com/office/officeart/2008/layout/LinedList"/>
    <dgm:cxn modelId="{A1174E91-ABDE-41A6-ACE3-393C7FD0B9C7}" srcId="{847D58BD-012B-4F6C-B6C8-CB8D9000C51C}" destId="{ECB7537D-CFFE-4B7E-B5E6-37300BA2A3EE}" srcOrd="1" destOrd="0" parTransId="{77720E33-7211-4D4C-AD4F-F37B35BFD17B}" sibTransId="{29D3A675-E716-4F10-812A-FAD8D880B642}"/>
    <dgm:cxn modelId="{FD070E9E-738A-4DE2-99D5-BC306356167A}" type="presOf" srcId="{BFBF5884-A36E-41BD-8F2F-2CB4FE2D769C}" destId="{D2E55AC6-6CDF-4F2C-B2F1-8AD88788EB9D}" srcOrd="0" destOrd="0" presId="urn:microsoft.com/office/officeart/2008/layout/LinedList"/>
    <dgm:cxn modelId="{F2DA35B3-9090-4EF0-B12A-3592D45230E4}" type="presOf" srcId="{55B3EDEE-EF18-43EE-91BC-3600B3532E76}" destId="{1FF33582-CE6A-41EB-8995-7D1EC57D040C}" srcOrd="0" destOrd="0" presId="urn:microsoft.com/office/officeart/2008/layout/LinedList"/>
    <dgm:cxn modelId="{658ACDBA-EBF3-4BD1-912F-8F995FDB2633}" type="presOf" srcId="{06599EDC-71FB-41A5-A045-34C1403B2231}" destId="{D191097F-25C9-43AF-899C-F4FFB9E5BFC2}" srcOrd="0" destOrd="0" presId="urn:microsoft.com/office/officeart/2008/layout/LinedList"/>
    <dgm:cxn modelId="{B97765BB-833E-4A08-9397-1D8F1B370BF8}" srcId="{847D58BD-012B-4F6C-B6C8-CB8D9000C51C}" destId="{BFBF5884-A36E-41BD-8F2F-2CB4FE2D769C}" srcOrd="4" destOrd="0" parTransId="{59AA28E1-79D1-4CC2-970B-8E27506F1979}" sibTransId="{7C1A4154-E0BA-4F6D-8DE1-4F33F7FF6DE1}"/>
    <dgm:cxn modelId="{B81F8FBF-0211-4AFE-AD5A-308DC50BB6A2}" type="presOf" srcId="{6B2A0168-1FA9-456A-92AE-4163AAD3A432}" destId="{6D623410-FD70-4A71-96B5-3AD8AB911E51}" srcOrd="0" destOrd="0" presId="urn:microsoft.com/office/officeart/2008/layout/LinedList"/>
    <dgm:cxn modelId="{3C238AC4-BB61-4868-8CD6-E06916717FC5}" type="presOf" srcId="{568D41F8-7E70-4546-BC16-40FC5E51B6FA}" destId="{50C25966-EDD0-4BC7-A181-AAC86B238EE1}" srcOrd="0" destOrd="0" presId="urn:microsoft.com/office/officeart/2008/layout/LinedList"/>
    <dgm:cxn modelId="{A48A28D8-D518-4E1D-A19B-D7E68F1BD1C1}" type="presOf" srcId="{58459168-F08F-4B32-B9B5-E371E5DD67A9}" destId="{073FC82B-10EA-4274-8E08-9B41E442008E}" srcOrd="0" destOrd="0" presId="urn:microsoft.com/office/officeart/2008/layout/LinedList"/>
    <dgm:cxn modelId="{13F5D6DA-D88F-4DEF-B785-171268C87BE9}" srcId="{847D58BD-012B-4F6C-B6C8-CB8D9000C51C}" destId="{D97A49F5-DE75-4FE1-8C67-420CD3667EB3}" srcOrd="5" destOrd="0" parTransId="{1569717F-19D7-4AD8-8D5E-63A21A2D03B9}" sibTransId="{E0213CF5-6EA9-428C-93FC-31131B09BE49}"/>
    <dgm:cxn modelId="{FDD0CCE8-1AC2-4EFF-88AF-247A653E0E05}" srcId="{847D58BD-012B-4F6C-B6C8-CB8D9000C51C}" destId="{06599EDC-71FB-41A5-A045-34C1403B2231}" srcOrd="2" destOrd="0" parTransId="{E9F51535-EDF0-41E0-804B-E9CECC5F868C}" sibTransId="{E2439EB0-CBD6-4429-A24F-C69B07246AB0}"/>
    <dgm:cxn modelId="{269619FD-9745-4F3E-8F7B-4005531E36B6}" type="presParOf" srcId="{126797B6-F5F0-4434-87CE-500780EB46EE}" destId="{525AB402-7161-4402-B501-A1CA7480716B}" srcOrd="0" destOrd="0" presId="urn:microsoft.com/office/officeart/2008/layout/LinedList"/>
    <dgm:cxn modelId="{9FD638D9-710F-4254-9355-9D8EB122C412}" type="presParOf" srcId="{126797B6-F5F0-4434-87CE-500780EB46EE}" destId="{426A0104-0761-487C-B8A2-5DA4491D660E}" srcOrd="1" destOrd="0" presId="urn:microsoft.com/office/officeart/2008/layout/LinedList"/>
    <dgm:cxn modelId="{3E33A911-3751-414C-8F45-7CF20D2CBC98}" type="presParOf" srcId="{426A0104-0761-487C-B8A2-5DA4491D660E}" destId="{6D623410-FD70-4A71-96B5-3AD8AB911E51}" srcOrd="0" destOrd="0" presId="urn:microsoft.com/office/officeart/2008/layout/LinedList"/>
    <dgm:cxn modelId="{C746AABE-2155-4380-8838-6A4581CE6434}" type="presParOf" srcId="{426A0104-0761-487C-B8A2-5DA4491D660E}" destId="{3AE48466-06D5-4411-A74F-39C0F688F9F0}" srcOrd="1" destOrd="0" presId="urn:microsoft.com/office/officeart/2008/layout/LinedList"/>
    <dgm:cxn modelId="{9CDA968A-83B9-4432-A6D0-D4B82A854A42}" type="presParOf" srcId="{126797B6-F5F0-4434-87CE-500780EB46EE}" destId="{7587E303-2F30-432D-9841-CF7300A16EF8}" srcOrd="2" destOrd="0" presId="urn:microsoft.com/office/officeart/2008/layout/LinedList"/>
    <dgm:cxn modelId="{18B35C75-D50E-41D1-8ACF-548E9FEFD50E}" type="presParOf" srcId="{126797B6-F5F0-4434-87CE-500780EB46EE}" destId="{07B303CF-6464-48FA-8D4D-8311784E842F}" srcOrd="3" destOrd="0" presId="urn:microsoft.com/office/officeart/2008/layout/LinedList"/>
    <dgm:cxn modelId="{4C60D492-E22F-491B-B4C7-DD00712B519C}" type="presParOf" srcId="{07B303CF-6464-48FA-8D4D-8311784E842F}" destId="{253FE571-296C-4F2A-BA20-1F5C8785FE4C}" srcOrd="0" destOrd="0" presId="urn:microsoft.com/office/officeart/2008/layout/LinedList"/>
    <dgm:cxn modelId="{8FB098B0-25C0-46BB-BDCF-8DD3A91785CE}" type="presParOf" srcId="{07B303CF-6464-48FA-8D4D-8311784E842F}" destId="{4FF55681-AAB2-43A5-A3D7-E91EBC83292D}" srcOrd="1" destOrd="0" presId="urn:microsoft.com/office/officeart/2008/layout/LinedList"/>
    <dgm:cxn modelId="{76347309-11E6-4476-AF84-01382A5A5253}" type="presParOf" srcId="{126797B6-F5F0-4434-87CE-500780EB46EE}" destId="{ACA91108-23D0-4649-A54C-6A98FC82D2B5}" srcOrd="4" destOrd="0" presId="urn:microsoft.com/office/officeart/2008/layout/LinedList"/>
    <dgm:cxn modelId="{77303704-CFA3-4E61-AE5E-200F15CA935D}" type="presParOf" srcId="{126797B6-F5F0-4434-87CE-500780EB46EE}" destId="{BED00C23-1B8F-4131-9148-E524EAB5B939}" srcOrd="5" destOrd="0" presId="urn:microsoft.com/office/officeart/2008/layout/LinedList"/>
    <dgm:cxn modelId="{B8EE9E1E-246E-43E8-B99E-E5EB70E8F332}" type="presParOf" srcId="{BED00C23-1B8F-4131-9148-E524EAB5B939}" destId="{D191097F-25C9-43AF-899C-F4FFB9E5BFC2}" srcOrd="0" destOrd="0" presId="urn:microsoft.com/office/officeart/2008/layout/LinedList"/>
    <dgm:cxn modelId="{FA4452B4-B75F-4615-BE4D-C466B68A039D}" type="presParOf" srcId="{BED00C23-1B8F-4131-9148-E524EAB5B939}" destId="{02A49AA3-62ED-477F-8451-E82BFCED296F}" srcOrd="1" destOrd="0" presId="urn:microsoft.com/office/officeart/2008/layout/LinedList"/>
    <dgm:cxn modelId="{88DC1FEA-4067-426A-AB44-3CCC6B4FAD56}" type="presParOf" srcId="{126797B6-F5F0-4434-87CE-500780EB46EE}" destId="{91BCA3BF-3DE6-42B3-8D5A-D8321C5FC264}" srcOrd="6" destOrd="0" presId="urn:microsoft.com/office/officeart/2008/layout/LinedList"/>
    <dgm:cxn modelId="{9BD26612-1AC2-4155-9768-D7DCF37A7AAB}" type="presParOf" srcId="{126797B6-F5F0-4434-87CE-500780EB46EE}" destId="{CA9CF3A6-BB93-4645-915E-D4D80CF85E68}" srcOrd="7" destOrd="0" presId="urn:microsoft.com/office/officeart/2008/layout/LinedList"/>
    <dgm:cxn modelId="{DB825ECC-90C3-4A3A-A7C2-B55B508B1044}" type="presParOf" srcId="{CA9CF3A6-BB93-4645-915E-D4D80CF85E68}" destId="{EA1CCBEF-06C8-49B2-84D6-C1CA30009225}" srcOrd="0" destOrd="0" presId="urn:microsoft.com/office/officeart/2008/layout/LinedList"/>
    <dgm:cxn modelId="{549B42D2-0BB7-419A-96BA-E058F09D8C68}" type="presParOf" srcId="{CA9CF3A6-BB93-4645-915E-D4D80CF85E68}" destId="{9BB3D66D-D75F-4362-BF4C-EBBE282315C8}" srcOrd="1" destOrd="0" presId="urn:microsoft.com/office/officeart/2008/layout/LinedList"/>
    <dgm:cxn modelId="{CFFD0E6B-4198-4841-8EEB-8FB826F22A38}" type="presParOf" srcId="{126797B6-F5F0-4434-87CE-500780EB46EE}" destId="{CDE983B1-7B66-4AF3-B2F4-B69510D55FE0}" srcOrd="8" destOrd="0" presId="urn:microsoft.com/office/officeart/2008/layout/LinedList"/>
    <dgm:cxn modelId="{5D81DB37-EE07-4F9B-BE0B-8F31FE45CF0F}" type="presParOf" srcId="{126797B6-F5F0-4434-87CE-500780EB46EE}" destId="{D87B8C53-7F10-4F5D-8CD7-E25CFB0FBFFB}" srcOrd="9" destOrd="0" presId="urn:microsoft.com/office/officeart/2008/layout/LinedList"/>
    <dgm:cxn modelId="{0A9730B2-4678-4AD7-ACF8-9239B46754B8}" type="presParOf" srcId="{D87B8C53-7F10-4F5D-8CD7-E25CFB0FBFFB}" destId="{D2E55AC6-6CDF-4F2C-B2F1-8AD88788EB9D}" srcOrd="0" destOrd="0" presId="urn:microsoft.com/office/officeart/2008/layout/LinedList"/>
    <dgm:cxn modelId="{3F61D89F-2FCC-4EFF-9320-F1523336DBD8}" type="presParOf" srcId="{D87B8C53-7F10-4F5D-8CD7-E25CFB0FBFFB}" destId="{211BE5F0-AB02-4DD3-9C00-EC2A37FC03FC}" srcOrd="1" destOrd="0" presId="urn:microsoft.com/office/officeart/2008/layout/LinedList"/>
    <dgm:cxn modelId="{DB49E092-249F-4B61-8623-91D5AA017360}" type="presParOf" srcId="{126797B6-F5F0-4434-87CE-500780EB46EE}" destId="{2F3111D3-DD1F-40E3-AFE0-6F7CF4B6A2C4}" srcOrd="10" destOrd="0" presId="urn:microsoft.com/office/officeart/2008/layout/LinedList"/>
    <dgm:cxn modelId="{4E817ECB-05A6-4AB7-8285-A722615B4148}" type="presParOf" srcId="{126797B6-F5F0-4434-87CE-500780EB46EE}" destId="{B4DD083E-E244-44A0-8759-BCB804EB1E41}" srcOrd="11" destOrd="0" presId="urn:microsoft.com/office/officeart/2008/layout/LinedList"/>
    <dgm:cxn modelId="{C0233115-705F-4C3A-9564-8D5E447EC29E}" type="presParOf" srcId="{B4DD083E-E244-44A0-8759-BCB804EB1E41}" destId="{779E30B3-8E1E-4096-9C1B-6C7CA3D69D5D}" srcOrd="0" destOrd="0" presId="urn:microsoft.com/office/officeart/2008/layout/LinedList"/>
    <dgm:cxn modelId="{C633E940-8144-4177-AAC3-99C553BB7932}" type="presParOf" srcId="{B4DD083E-E244-44A0-8759-BCB804EB1E41}" destId="{414739B6-6D12-4A1C-B3E2-D4CA65C385AF}" srcOrd="1" destOrd="0" presId="urn:microsoft.com/office/officeart/2008/layout/LinedList"/>
    <dgm:cxn modelId="{4424EC18-7105-4635-86C5-D9C5378EC11F}" type="presParOf" srcId="{126797B6-F5F0-4434-87CE-500780EB46EE}" destId="{1DF10E3B-EE04-428D-A67E-18012BE4266C}" srcOrd="12" destOrd="0" presId="urn:microsoft.com/office/officeart/2008/layout/LinedList"/>
    <dgm:cxn modelId="{17EED036-719B-435E-A744-DDA0DFA3BC76}" type="presParOf" srcId="{126797B6-F5F0-4434-87CE-500780EB46EE}" destId="{32D492CD-E994-4EFB-82A6-D4E9CECC32EB}" srcOrd="13" destOrd="0" presId="urn:microsoft.com/office/officeart/2008/layout/LinedList"/>
    <dgm:cxn modelId="{66E3DDE4-10E3-4BCB-8E1C-13BE01B40BBA}" type="presParOf" srcId="{32D492CD-E994-4EFB-82A6-D4E9CECC32EB}" destId="{1FF33582-CE6A-41EB-8995-7D1EC57D040C}" srcOrd="0" destOrd="0" presId="urn:microsoft.com/office/officeart/2008/layout/LinedList"/>
    <dgm:cxn modelId="{AF6444DE-2198-4DFE-B38E-F648D6DE9B05}" type="presParOf" srcId="{32D492CD-E994-4EFB-82A6-D4E9CECC32EB}" destId="{54A71422-16E0-46FD-8FC8-0B25CCC94F33}" srcOrd="1" destOrd="0" presId="urn:microsoft.com/office/officeart/2008/layout/LinedList"/>
    <dgm:cxn modelId="{C6C7A8C9-A20A-4465-A022-E4620A41E935}" type="presParOf" srcId="{126797B6-F5F0-4434-87CE-500780EB46EE}" destId="{109D7603-D262-4B4E-86FD-8A64D8C67AE0}" srcOrd="14" destOrd="0" presId="urn:microsoft.com/office/officeart/2008/layout/LinedList"/>
    <dgm:cxn modelId="{942D9A91-027C-420F-B8EF-7EE65739E9B3}" type="presParOf" srcId="{126797B6-F5F0-4434-87CE-500780EB46EE}" destId="{26C5710F-51E8-4F75-A6BC-03BA8B130C81}" srcOrd="15" destOrd="0" presId="urn:microsoft.com/office/officeart/2008/layout/LinedList"/>
    <dgm:cxn modelId="{04D43FAD-30F9-4D54-A7BD-1C76176DE4A0}" type="presParOf" srcId="{26C5710F-51E8-4F75-A6BC-03BA8B130C81}" destId="{5A3619D7-B808-4367-8008-C257CF0D5696}" srcOrd="0" destOrd="0" presId="urn:microsoft.com/office/officeart/2008/layout/LinedList"/>
    <dgm:cxn modelId="{F9B50D9F-317F-4E50-A3E1-4AD4FBA2569A}" type="presParOf" srcId="{26C5710F-51E8-4F75-A6BC-03BA8B130C81}" destId="{295A28DB-B907-4A33-B7AF-279A724E9BD1}" srcOrd="1" destOrd="0" presId="urn:microsoft.com/office/officeart/2008/layout/LinedList"/>
    <dgm:cxn modelId="{21DCD616-04D9-49BC-B853-2CE25A49A366}" type="presParOf" srcId="{126797B6-F5F0-4434-87CE-500780EB46EE}" destId="{1EA951FB-7326-41AE-B42B-57AC69F2B38C}" srcOrd="16" destOrd="0" presId="urn:microsoft.com/office/officeart/2008/layout/LinedList"/>
    <dgm:cxn modelId="{B215C9ED-06E0-4B55-ACE7-C2E31EA471D8}" type="presParOf" srcId="{126797B6-F5F0-4434-87CE-500780EB46EE}" destId="{62E50113-97BF-4805-93EE-607F22F68236}" srcOrd="17" destOrd="0" presId="urn:microsoft.com/office/officeart/2008/layout/LinedList"/>
    <dgm:cxn modelId="{B8216BAB-83D9-46FD-B7EC-5E740A891015}" type="presParOf" srcId="{62E50113-97BF-4805-93EE-607F22F68236}" destId="{50C25966-EDD0-4BC7-A181-AAC86B238EE1}" srcOrd="0" destOrd="0" presId="urn:microsoft.com/office/officeart/2008/layout/LinedList"/>
    <dgm:cxn modelId="{D120F706-88F8-410F-BB72-219DAA6570CC}" type="presParOf" srcId="{62E50113-97BF-4805-93EE-607F22F68236}" destId="{9427BA60-CC87-480C-B708-0FCE90007CD3}" srcOrd="1" destOrd="0" presId="urn:microsoft.com/office/officeart/2008/layout/LinedList"/>
    <dgm:cxn modelId="{7C8E9554-CF38-4C28-A530-EEC75CC11558}" type="presParOf" srcId="{126797B6-F5F0-4434-87CE-500780EB46EE}" destId="{3DA2DA3D-1F97-4DA9-8827-51285E82D3DD}" srcOrd="18" destOrd="0" presId="urn:microsoft.com/office/officeart/2008/layout/LinedList"/>
    <dgm:cxn modelId="{A519E06D-6724-4178-896F-4AD7EAA5C1A6}" type="presParOf" srcId="{126797B6-F5F0-4434-87CE-500780EB46EE}" destId="{B779A6D0-D721-47CE-AAFA-AC495853EDA2}" srcOrd="19" destOrd="0" presId="urn:microsoft.com/office/officeart/2008/layout/LinedList"/>
    <dgm:cxn modelId="{F9543DEB-B5D8-4481-9D8C-48E88A111140}" type="presParOf" srcId="{B779A6D0-D721-47CE-AAFA-AC495853EDA2}" destId="{20483728-A2FA-4161-B9B3-1EFCFA414088}" srcOrd="0" destOrd="0" presId="urn:microsoft.com/office/officeart/2008/layout/LinedList"/>
    <dgm:cxn modelId="{52C497F0-2148-47C0-883E-361FAAEA401E}" type="presParOf" srcId="{B779A6D0-D721-47CE-AAFA-AC495853EDA2}" destId="{0B039245-9ACA-4978-B64B-F2A3C21CBD48}" srcOrd="1" destOrd="0" presId="urn:microsoft.com/office/officeart/2008/layout/LinedList"/>
    <dgm:cxn modelId="{ED254E39-06A5-405D-9644-75C12F0DF9CE}" type="presParOf" srcId="{126797B6-F5F0-4434-87CE-500780EB46EE}" destId="{BBD1C548-1EC3-4078-BDF1-CE635408D650}" srcOrd="20" destOrd="0" presId="urn:microsoft.com/office/officeart/2008/layout/LinedList"/>
    <dgm:cxn modelId="{FFABA6ED-DDCC-4C19-8BDB-16A96AA2C2A8}" type="presParOf" srcId="{126797B6-F5F0-4434-87CE-500780EB46EE}" destId="{BAA402F4-0D88-4C1A-A142-5C179B9F9030}" srcOrd="21" destOrd="0" presId="urn:microsoft.com/office/officeart/2008/layout/LinedList"/>
    <dgm:cxn modelId="{F0F2E387-AE3A-4C83-9447-A6AE0B81BCB6}" type="presParOf" srcId="{BAA402F4-0D88-4C1A-A142-5C179B9F9030}" destId="{073FC82B-10EA-4274-8E08-9B41E442008E}" srcOrd="0" destOrd="0" presId="urn:microsoft.com/office/officeart/2008/layout/LinedList"/>
    <dgm:cxn modelId="{4B598B16-F16B-4D0D-8EA1-B160FCA086C5}" type="presParOf" srcId="{BAA402F4-0D88-4C1A-A142-5C179B9F9030}" destId="{B396B0CA-7FCD-477E-B2F1-F305E9C554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AB402-7161-4402-B501-A1CA7480716B}">
      <dsp:nvSpPr>
        <dsp:cNvPr id="0" name=""/>
        <dsp:cNvSpPr/>
      </dsp:nvSpPr>
      <dsp:spPr>
        <a:xfrm>
          <a:off x="0" y="2843"/>
          <a:ext cx="133187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23410-FD70-4A71-96B5-3AD8AB911E51}">
      <dsp:nvSpPr>
        <dsp:cNvPr id="0" name=""/>
        <dsp:cNvSpPr/>
      </dsp:nvSpPr>
      <dsp:spPr>
        <a:xfrm>
          <a:off x="0" y="2843"/>
          <a:ext cx="13318709" cy="52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I - </a:t>
          </a:r>
          <a:r>
            <a:rPr lang="pt-BR" sz="1600" b="1" kern="1200"/>
            <a:t>uniformes em todo território nacional</a:t>
          </a:r>
          <a:r>
            <a:rPr lang="pt-BR" sz="1600" kern="1200"/>
            <a:t>, </a:t>
          </a:r>
          <a:r>
            <a:rPr lang="pt-BR" sz="1600" b="1" kern="1200"/>
            <a:t>específicas por unidade de medida </a:t>
          </a:r>
          <a:r>
            <a:rPr lang="pt-BR" sz="1600" kern="1200"/>
            <a:t>e diferenciadas por produto;</a:t>
          </a:r>
          <a:endParaRPr lang="en-US" sz="1600" kern="1200" dirty="0"/>
        </a:p>
      </dsp:txBody>
      <dsp:txXfrm>
        <a:off x="0" y="2843"/>
        <a:ext cx="13318709" cy="528864"/>
      </dsp:txXfrm>
    </dsp:sp>
    <dsp:sp modelId="{7587E303-2F30-432D-9841-CF7300A16EF8}">
      <dsp:nvSpPr>
        <dsp:cNvPr id="0" name=""/>
        <dsp:cNvSpPr/>
      </dsp:nvSpPr>
      <dsp:spPr>
        <a:xfrm>
          <a:off x="0" y="531707"/>
          <a:ext cx="133187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FE571-296C-4F2A-BA20-1F5C8785FE4C}">
      <dsp:nvSpPr>
        <dsp:cNvPr id="0" name=""/>
        <dsp:cNvSpPr/>
      </dsp:nvSpPr>
      <dsp:spPr>
        <a:xfrm>
          <a:off x="0" y="531707"/>
          <a:ext cx="13318709" cy="52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II - </a:t>
          </a:r>
          <a:r>
            <a:rPr lang="pt-BR" sz="1400" b="1" kern="1200"/>
            <a:t>reajustadas anualmente observado, para a sua majoração, o prazo mínimo de 90 </a:t>
          </a:r>
          <a:r>
            <a:rPr lang="pt-BR" sz="1400" kern="1200"/>
            <a:t>dias entre a sua fixação e o início de vigência;</a:t>
          </a:r>
          <a:endParaRPr lang="en-US" sz="1400" kern="1200" dirty="0"/>
        </a:p>
      </dsp:txBody>
      <dsp:txXfrm>
        <a:off x="0" y="531707"/>
        <a:ext cx="13318709" cy="528864"/>
      </dsp:txXfrm>
    </dsp:sp>
    <dsp:sp modelId="{ACA91108-23D0-4649-A54C-6A98FC82D2B5}">
      <dsp:nvSpPr>
        <dsp:cNvPr id="0" name=""/>
        <dsp:cNvSpPr/>
      </dsp:nvSpPr>
      <dsp:spPr>
        <a:xfrm>
          <a:off x="0" y="1060571"/>
          <a:ext cx="133187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097F-25C9-43AF-899C-F4FFB9E5BFC2}">
      <dsp:nvSpPr>
        <dsp:cNvPr id="0" name=""/>
        <dsp:cNvSpPr/>
      </dsp:nvSpPr>
      <dsp:spPr>
        <a:xfrm>
          <a:off x="0" y="1060571"/>
          <a:ext cx="13318709" cy="52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III - divulgadas:</a:t>
          </a:r>
          <a:endParaRPr lang="en-US" sz="1700" b="1" kern="1200" dirty="0"/>
        </a:p>
      </dsp:txBody>
      <dsp:txXfrm>
        <a:off x="0" y="1060571"/>
        <a:ext cx="13318709" cy="528864"/>
      </dsp:txXfrm>
    </dsp:sp>
    <dsp:sp modelId="{91BCA3BF-3DE6-42B3-8D5A-D8321C5FC264}">
      <dsp:nvSpPr>
        <dsp:cNvPr id="0" name=""/>
        <dsp:cNvSpPr/>
      </dsp:nvSpPr>
      <dsp:spPr>
        <a:xfrm>
          <a:off x="0" y="1589435"/>
          <a:ext cx="133187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CCBEF-06C8-49B2-84D6-C1CA30009225}">
      <dsp:nvSpPr>
        <dsp:cNvPr id="0" name=""/>
        <dsp:cNvSpPr/>
      </dsp:nvSpPr>
      <dsp:spPr>
        <a:xfrm>
          <a:off x="0" y="1589435"/>
          <a:ext cx="13318709" cy="52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quanto </a:t>
          </a:r>
          <a:r>
            <a:rPr lang="pt-BR" sz="1400" b="1" kern="1200"/>
            <a:t>ao IBS,</a:t>
          </a:r>
          <a:r>
            <a:rPr lang="pt-BR" sz="1400" kern="1200"/>
            <a:t> pelos Estados, DF e Municípios, de forma compartilhada e integrada, por meio de deliberação no âmbito do </a:t>
          </a:r>
          <a:r>
            <a:rPr lang="pt-BR" sz="1400" b="1" kern="1200"/>
            <a:t>Comitê Gestor</a:t>
          </a:r>
          <a:r>
            <a:rPr lang="pt-BR" sz="1400" kern="1200"/>
            <a:t>;</a:t>
          </a:r>
          <a:endParaRPr lang="en-US" sz="1400" kern="1200" dirty="0"/>
        </a:p>
      </dsp:txBody>
      <dsp:txXfrm>
        <a:off x="0" y="1589435"/>
        <a:ext cx="13318709" cy="528864"/>
      </dsp:txXfrm>
    </dsp:sp>
    <dsp:sp modelId="{CDE983B1-7B66-4AF3-B2F4-B69510D55FE0}">
      <dsp:nvSpPr>
        <dsp:cNvPr id="0" name=""/>
        <dsp:cNvSpPr/>
      </dsp:nvSpPr>
      <dsp:spPr>
        <a:xfrm>
          <a:off x="0" y="2118299"/>
          <a:ext cx="133187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55AC6-6CDF-4F2C-B2F1-8AD88788EB9D}">
      <dsp:nvSpPr>
        <dsp:cNvPr id="0" name=""/>
        <dsp:cNvSpPr/>
      </dsp:nvSpPr>
      <dsp:spPr>
        <a:xfrm>
          <a:off x="0" y="2118299"/>
          <a:ext cx="13318709" cy="52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quanto </a:t>
          </a:r>
          <a:r>
            <a:rPr lang="pt-BR" sz="1400" b="1" kern="1200"/>
            <a:t>à CBS, pelo chefe do Poder Executivo da União.</a:t>
          </a:r>
          <a:endParaRPr lang="en-US" sz="1400" b="1" kern="1200" dirty="0"/>
        </a:p>
      </dsp:txBody>
      <dsp:txXfrm>
        <a:off x="0" y="2118299"/>
        <a:ext cx="13318709" cy="528864"/>
      </dsp:txXfrm>
    </dsp:sp>
    <dsp:sp modelId="{2F3111D3-DD1F-40E3-AFE0-6F7CF4B6A2C4}">
      <dsp:nvSpPr>
        <dsp:cNvPr id="0" name=""/>
        <dsp:cNvSpPr/>
      </dsp:nvSpPr>
      <dsp:spPr>
        <a:xfrm>
          <a:off x="0" y="2647163"/>
          <a:ext cx="133187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E30B3-8E1E-4096-9C1B-6C7CA3D69D5D}">
      <dsp:nvSpPr>
        <dsp:cNvPr id="0" name=""/>
        <dsp:cNvSpPr/>
      </dsp:nvSpPr>
      <dsp:spPr>
        <a:xfrm>
          <a:off x="0" y="2647163"/>
          <a:ext cx="13318709" cy="52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METODOLOGIA: </a:t>
          </a:r>
          <a:r>
            <a:rPr lang="pt-BR" sz="1500" b="0" kern="1200"/>
            <a:t>alíquotas serão </a:t>
          </a:r>
          <a:r>
            <a:rPr lang="pt-BR" sz="1500" b="1" kern="1200"/>
            <a:t>fixadas </a:t>
          </a:r>
          <a:r>
            <a:rPr lang="pt-BR" sz="1500" b="0" kern="1200"/>
            <a:t>de forma a </a:t>
          </a:r>
          <a:r>
            <a:rPr lang="pt-BR" sz="1500" b="1" kern="1200"/>
            <a:t>não exceder a CT </a:t>
          </a:r>
          <a:r>
            <a:rPr lang="pt-BR" sz="1500" b="0" kern="1200"/>
            <a:t>incidente sobre os combustíveis dos </a:t>
          </a:r>
          <a:r>
            <a:rPr lang="pt-BR" sz="1500" b="1" kern="1200"/>
            <a:t>tributos extintos </a:t>
          </a:r>
          <a:endParaRPr lang="en-US" sz="1500" b="1" kern="1200" dirty="0"/>
        </a:p>
      </dsp:txBody>
      <dsp:txXfrm>
        <a:off x="0" y="2647163"/>
        <a:ext cx="13318709" cy="528864"/>
      </dsp:txXfrm>
    </dsp:sp>
    <dsp:sp modelId="{1DF10E3B-EE04-428D-A67E-18012BE4266C}">
      <dsp:nvSpPr>
        <dsp:cNvPr id="0" name=""/>
        <dsp:cNvSpPr/>
      </dsp:nvSpPr>
      <dsp:spPr>
        <a:xfrm>
          <a:off x="0" y="3176027"/>
          <a:ext cx="133187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33582-CE6A-41EB-8995-7D1EC57D040C}">
      <dsp:nvSpPr>
        <dsp:cNvPr id="0" name=""/>
        <dsp:cNvSpPr/>
      </dsp:nvSpPr>
      <dsp:spPr>
        <a:xfrm>
          <a:off x="0" y="3176027"/>
          <a:ext cx="13318709" cy="52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§ 7º Aprovada por </a:t>
          </a:r>
          <a:r>
            <a:rPr lang="pt-BR" sz="1400" b="1" kern="1200"/>
            <a:t>ato conjunto da autoridade máxima do Ministério da Fazenda e do Comitê Gestor do IBS, após consulta e homologação pelo Tribunal de Contas da União</a:t>
          </a:r>
          <a:endParaRPr lang="en-US" sz="1400" b="1" kern="1200" dirty="0"/>
        </a:p>
      </dsp:txBody>
      <dsp:txXfrm>
        <a:off x="0" y="3176027"/>
        <a:ext cx="13318709" cy="528864"/>
      </dsp:txXfrm>
    </dsp:sp>
    <dsp:sp modelId="{109D7603-D262-4B4E-86FD-8A64D8C67AE0}">
      <dsp:nvSpPr>
        <dsp:cNvPr id="0" name=""/>
        <dsp:cNvSpPr/>
      </dsp:nvSpPr>
      <dsp:spPr>
        <a:xfrm>
          <a:off x="0" y="3704891"/>
          <a:ext cx="133187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619D7-B808-4367-8008-C257CF0D5696}">
      <dsp:nvSpPr>
        <dsp:cNvPr id="0" name=""/>
        <dsp:cNvSpPr/>
      </dsp:nvSpPr>
      <dsp:spPr>
        <a:xfrm>
          <a:off x="0" y="3704891"/>
          <a:ext cx="13318709" cy="52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§ 8º Os </a:t>
          </a:r>
          <a:r>
            <a:rPr lang="pt-BR" sz="1400" b="1" kern="1200"/>
            <a:t>cálculos</a:t>
          </a:r>
          <a:r>
            <a:rPr lang="pt-BR" sz="1400" kern="1200"/>
            <a:t> para a fixação das alíquotas, com base na metodologia de que trata o § 7º, serão </a:t>
          </a:r>
          <a:r>
            <a:rPr lang="pt-BR" sz="1400" b="1" kern="1200"/>
            <a:t>realizados para a CBS pela RFB e para o IBS pelo Comitê Gestor</a:t>
          </a:r>
          <a:r>
            <a:rPr lang="pt-BR" sz="1400" kern="1200"/>
            <a:t> e </a:t>
          </a:r>
          <a:r>
            <a:rPr lang="pt-BR" sz="1400" b="1" kern="1200"/>
            <a:t>homologados pelo Tribunal de Contas da União</a:t>
          </a:r>
          <a:endParaRPr lang="en-US" sz="1400" b="1" kern="1200" dirty="0"/>
        </a:p>
      </dsp:txBody>
      <dsp:txXfrm>
        <a:off x="0" y="3704891"/>
        <a:ext cx="13318709" cy="528864"/>
      </dsp:txXfrm>
    </dsp:sp>
    <dsp:sp modelId="{1EA951FB-7326-41AE-B42B-57AC69F2B38C}">
      <dsp:nvSpPr>
        <dsp:cNvPr id="0" name=""/>
        <dsp:cNvSpPr/>
      </dsp:nvSpPr>
      <dsp:spPr>
        <a:xfrm>
          <a:off x="0" y="4233755"/>
          <a:ext cx="133187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25966-EDD0-4BC7-A181-AAC86B238EE1}">
      <dsp:nvSpPr>
        <dsp:cNvPr id="0" name=""/>
        <dsp:cNvSpPr/>
      </dsp:nvSpPr>
      <dsp:spPr>
        <a:xfrm>
          <a:off x="0" y="4233755"/>
          <a:ext cx="13318709" cy="52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§ 9º Os entes federativos fornecerão ao Comitê Gestor, ao Poder Executivo da União e ao Tribunal de Contas da União os subsídios necessários para o cálculo das alíquotas</a:t>
          </a:r>
          <a:endParaRPr lang="en-US" sz="1400" kern="1200" dirty="0"/>
        </a:p>
      </dsp:txBody>
      <dsp:txXfrm>
        <a:off x="0" y="4233755"/>
        <a:ext cx="13318709" cy="528864"/>
      </dsp:txXfrm>
    </dsp:sp>
    <dsp:sp modelId="{3DA2DA3D-1F97-4DA9-8827-51285E82D3DD}">
      <dsp:nvSpPr>
        <dsp:cNvPr id="0" name=""/>
        <dsp:cNvSpPr/>
      </dsp:nvSpPr>
      <dsp:spPr>
        <a:xfrm>
          <a:off x="0" y="4762619"/>
          <a:ext cx="133187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83728-A2FA-4161-B9B3-1EFCFA414088}">
      <dsp:nvSpPr>
        <dsp:cNvPr id="0" name=""/>
        <dsp:cNvSpPr/>
      </dsp:nvSpPr>
      <dsp:spPr>
        <a:xfrm>
          <a:off x="0" y="4762619"/>
          <a:ext cx="13318709" cy="52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CONCLUSÃO: AS ALÍQUOTAS SERÃO FIXADAS CONJUNTAMENTE PELO TRIBUNAL DE CONTAS DA UNÃO E: i) PELO PODER EXECUTIVO DA UNIÃO (CBS); </a:t>
          </a:r>
          <a:r>
            <a:rPr lang="pt-BR" sz="1700" b="1" kern="1200" dirty="0" err="1"/>
            <a:t>ii</a:t>
          </a:r>
          <a:r>
            <a:rPr lang="pt-BR" sz="1700" b="1" kern="1200" dirty="0"/>
            <a:t>) PELOS ENTES SUBNACIONAIS, POR MEIO DO COMITÊ GESTOR (IBS)</a:t>
          </a:r>
          <a:endParaRPr lang="en-US" sz="1700" b="1" kern="1200" dirty="0"/>
        </a:p>
      </dsp:txBody>
      <dsp:txXfrm>
        <a:off x="0" y="4762619"/>
        <a:ext cx="13318709" cy="528864"/>
      </dsp:txXfrm>
    </dsp:sp>
    <dsp:sp modelId="{BBD1C548-1EC3-4078-BDF1-CE635408D650}">
      <dsp:nvSpPr>
        <dsp:cNvPr id="0" name=""/>
        <dsp:cNvSpPr/>
      </dsp:nvSpPr>
      <dsp:spPr>
        <a:xfrm>
          <a:off x="0" y="5594178"/>
          <a:ext cx="133187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FC82B-10EA-4274-8E08-9B41E442008E}">
      <dsp:nvSpPr>
        <dsp:cNvPr id="0" name=""/>
        <dsp:cNvSpPr/>
      </dsp:nvSpPr>
      <dsp:spPr>
        <a:xfrm>
          <a:off x="0" y="5291483"/>
          <a:ext cx="13318709" cy="52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0" y="5291483"/>
        <a:ext cx="13318709" cy="528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91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32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6B484-33DC-405D-9A67-5E5787DB649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369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21CB8-4A95-31D7-9756-FDDE45FB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5EF9F5-32B6-A76F-9FA5-80303E80C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3408C-A28D-ACF6-72F8-311F9E62C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28E4-1C65-4C2E-A44D-3604A173B80B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1B061C-A9F8-4E8B-592F-A17C809E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F25E92-00DD-BA18-A610-6C52D80B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961B-449A-40C0-BE24-4C68EC86E2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7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58697" cy="822995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5058697" cy="811161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545394" y="619720"/>
            <a:ext cx="8296217" cy="3069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8050"/>
              </a:lnSpc>
              <a:buNone/>
            </a:pPr>
            <a:r>
              <a:rPr lang="en-US" sz="6400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Audiência Pública no Senado Federal</a:t>
            </a:r>
            <a:endParaRPr lang="en-US" sz="6400" b="1" dirty="0"/>
          </a:p>
        </p:txBody>
      </p:sp>
      <p:sp>
        <p:nvSpPr>
          <p:cNvPr id="5" name="Text 1"/>
          <p:cNvSpPr/>
          <p:nvPr/>
        </p:nvSpPr>
        <p:spPr>
          <a:xfrm>
            <a:off x="5545394" y="4027051"/>
            <a:ext cx="8296217" cy="1442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00"/>
              </a:lnSpc>
              <a:buNone/>
            </a:pPr>
            <a:r>
              <a:rPr lang="en-US" sz="2000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ANTONIO ALCOFORADO</a:t>
            </a:r>
            <a:r>
              <a:rPr lang="en-US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: Dr. em Direito Tributário pela PUC/SP; Auditor da Sefaz/PE e </a:t>
            </a:r>
            <a:r>
              <a:rPr lang="en-US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representante do Comsefaz na elaboração da minuta do PLP 68 no GT de combustíveis e nos demais regimes específicos.</a:t>
            </a:r>
            <a:endParaRPr lang="en-US" b="1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189" y="5722620"/>
            <a:ext cx="6254591" cy="18876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91781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7491"/>
            <a:ext cx="4291781" cy="265461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424516" y="632103"/>
            <a:ext cx="9581759" cy="11730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000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Regime Específico sobre Combustíveis</a:t>
            </a:r>
            <a:endParaRPr lang="en-US" sz="4000" b="1" dirty="0"/>
          </a:p>
        </p:txBody>
      </p:sp>
      <p:sp>
        <p:nvSpPr>
          <p:cNvPr id="5" name="Shape 1"/>
          <p:cNvSpPr/>
          <p:nvPr/>
        </p:nvSpPr>
        <p:spPr>
          <a:xfrm>
            <a:off x="4424516" y="2072521"/>
            <a:ext cx="9581759" cy="1342430"/>
          </a:xfrm>
          <a:prstGeom prst="roundRect">
            <a:avLst>
              <a:gd name="adj" fmla="val 557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2"/>
          <p:cNvSpPr/>
          <p:nvPr/>
        </p:nvSpPr>
        <p:spPr>
          <a:xfrm>
            <a:off x="4572000" y="2197510"/>
            <a:ext cx="4070747" cy="354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Regime Monofásico</a:t>
            </a:r>
            <a:endParaRPr lang="en-US" sz="2400" b="1" dirty="0"/>
          </a:p>
        </p:txBody>
      </p:sp>
      <p:sp>
        <p:nvSpPr>
          <p:cNvPr id="7" name="Text 3"/>
          <p:cNvSpPr/>
          <p:nvPr/>
        </p:nvSpPr>
        <p:spPr>
          <a:xfrm>
            <a:off x="4572000" y="2551629"/>
            <a:ext cx="9248418" cy="6774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O regime específico sobre combustíveis com alíquota ad rem nacional, cuja fixação respeitará  o princípio da anterioridade, com </a:t>
            </a:r>
            <a:r>
              <a:rPr lang="en-US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manutenção</a:t>
            </a:r>
            <a:r>
              <a:rPr lang="en-US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da carga tributária atual.</a:t>
            </a:r>
            <a:endParaRPr lang="en-US" dirty="0"/>
          </a:p>
        </p:txBody>
      </p:sp>
      <p:sp>
        <p:nvSpPr>
          <p:cNvPr id="8" name="Shape 4"/>
          <p:cNvSpPr/>
          <p:nvPr/>
        </p:nvSpPr>
        <p:spPr>
          <a:xfrm>
            <a:off x="4424516" y="3593187"/>
            <a:ext cx="9581759" cy="1912977"/>
          </a:xfrm>
          <a:prstGeom prst="roundRect">
            <a:avLst>
              <a:gd name="adj" fmla="val 3915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9" name="Text 5"/>
          <p:cNvSpPr/>
          <p:nvPr/>
        </p:nvSpPr>
        <p:spPr>
          <a:xfrm>
            <a:off x="4572000" y="3769070"/>
            <a:ext cx="5721667" cy="303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Combustíveis incluídos no PLP 68</a:t>
            </a:r>
            <a:endParaRPr lang="en-US" sz="2400" b="1" dirty="0"/>
          </a:p>
        </p:txBody>
      </p:sp>
      <p:sp>
        <p:nvSpPr>
          <p:cNvPr id="10" name="Text 6"/>
          <p:cNvSpPr/>
          <p:nvPr/>
        </p:nvSpPr>
        <p:spPr>
          <a:xfrm>
            <a:off x="4572000" y="4179213"/>
            <a:ext cx="9248418" cy="1141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Combustíveis: gasolina; EAC; diesel; B100; GLP inclusive o derivado de gás natural (GLGN); EHC; querosene de avião; óleo combustível; gás natural processado; biometando; GNV; e outros combustíveis autorizados pela ANP, relacionados na legislação</a:t>
            </a:r>
            <a:endParaRPr lang="en-US" dirty="0"/>
          </a:p>
        </p:txBody>
      </p:sp>
      <p:sp>
        <p:nvSpPr>
          <p:cNvPr id="11" name="Shape 7"/>
          <p:cNvSpPr/>
          <p:nvPr/>
        </p:nvSpPr>
        <p:spPr>
          <a:xfrm>
            <a:off x="4424516" y="5684401"/>
            <a:ext cx="9581759" cy="1912977"/>
          </a:xfrm>
          <a:prstGeom prst="roundRect">
            <a:avLst>
              <a:gd name="adj" fmla="val 3915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2" name="Text 8"/>
          <p:cNvSpPr/>
          <p:nvPr/>
        </p:nvSpPr>
        <p:spPr>
          <a:xfrm>
            <a:off x="4572000" y="5906334"/>
            <a:ext cx="4790003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Impacto na simplificação </a:t>
            </a:r>
            <a:endParaRPr lang="en-US" sz="2400" b="1" dirty="0"/>
          </a:p>
        </p:txBody>
      </p:sp>
      <p:sp>
        <p:nvSpPr>
          <p:cNvPr id="13" name="Text 9"/>
          <p:cNvSpPr/>
          <p:nvPr/>
        </p:nvSpPr>
        <p:spPr>
          <a:xfrm>
            <a:off x="4572000" y="6270427"/>
            <a:ext cx="9248418" cy="1141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0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A generalização da aplicação do regime monofásico aos combustíveis simplificará a tributação e diminjuirá a segurança jurídica. Obs.: essa simplificação vem sendo demonstrada na aplicação parcial do regime monofásico no ICMS e nas Contribuições PIS/Cofins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343" y="2316956"/>
            <a:ext cx="4953595" cy="359556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45927" y="1046798"/>
            <a:ext cx="7582972" cy="701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1E1E"/>
                </a:solidFill>
                <a:effectLst/>
                <a:uLnTx/>
                <a:uFillTx/>
                <a:latin typeface="Alexandria" pitchFamily="34" charset="0"/>
                <a:ea typeface="Alexandria" pitchFamily="34" charset="-122"/>
                <a:cs typeface="Alexandria" pitchFamily="34" charset="-120"/>
              </a:rPr>
              <a:t>Não Cumulatividade Plena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27" y="2067520"/>
            <a:ext cx="1065609" cy="1705094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2131219" y="2280642"/>
            <a:ext cx="4703088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Restrições à Não Cumulatividade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2"/>
          <p:cNvSpPr/>
          <p:nvPr/>
        </p:nvSpPr>
        <p:spPr>
          <a:xfrm>
            <a:off x="2131219" y="2758916"/>
            <a:ext cx="6266855" cy="681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just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Sora" pitchFamily="34" charset="0"/>
                <a:ea typeface="Sora" pitchFamily="34" charset="-122"/>
                <a:cs typeface="Sora" pitchFamily="34" charset="-120"/>
              </a:rPr>
              <a:t>únicas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Sora" pitchFamily="34" charset="0"/>
                <a:ea typeface="Sora" pitchFamily="34" charset="-122"/>
                <a:cs typeface="Sora" pitchFamily="34" charset="-120"/>
              </a:rPr>
              <a:t>: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Sora" pitchFamily="34" charset="0"/>
                <a:ea typeface="Sora" pitchFamily="34" charset="-122"/>
                <a:cs typeface="Sora" pitchFamily="34" charset="-120"/>
              </a:rPr>
              <a:t>aquisição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Sora" pitchFamily="34" charset="0"/>
                <a:ea typeface="Sora" pitchFamily="34" charset="-122"/>
                <a:cs typeface="Sora" pitchFamily="34" charset="-120"/>
              </a:rPr>
              <a:t> de combustíveis para revenda; 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Sora" pitchFamily="34" charset="0"/>
                <a:ea typeface="Sora" pitchFamily="34" charset="-122"/>
                <a:cs typeface="Sora" pitchFamily="34" charset="-120"/>
              </a:rPr>
              <a:t>uso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Sora" pitchFamily="34" charset="0"/>
                <a:ea typeface="Sora" pitchFamily="34" charset="-122"/>
                <a:cs typeface="Sora" pitchFamily="34" charset="-120"/>
              </a:rPr>
              <a:t> ou consumo pessoal.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27" y="3772614"/>
            <a:ext cx="1065609" cy="170509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131219" y="3985736"/>
            <a:ext cx="3759279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Alexandria" pitchFamily="34" charset="0"/>
                <a:ea typeface="Alexandria" pitchFamily="34" charset="-122"/>
                <a:cs typeface="Alexandria" pitchFamily="34" charset="-120"/>
              </a:rPr>
              <a:t>Cré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Alexandria" pitchFamily="34" charset="0"/>
                <a:ea typeface="Alexandria" pitchFamily="34" charset="-122"/>
                <a:cs typeface="Alexandria" pitchFamily="34" charset="-120"/>
              </a:rPr>
              <a:t>dito sem Comprovação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4"/>
          <p:cNvSpPr/>
          <p:nvPr/>
        </p:nvSpPr>
        <p:spPr>
          <a:xfrm>
            <a:off x="2131219" y="4464010"/>
            <a:ext cx="6266855" cy="681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Sora" pitchFamily="34" charset="0"/>
                <a:ea typeface="Sora" pitchFamily="34" charset="-122"/>
                <a:cs typeface="Sora" pitchFamily="34" charset="-120"/>
              </a:rPr>
              <a:t>admitido o crédito sem a comprovação do pagamento na etapa anterior.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27" y="5477708"/>
            <a:ext cx="1065609" cy="1705094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2131219" y="5690830"/>
            <a:ext cx="4336613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Alexandria" pitchFamily="34" charset="0"/>
                <a:ea typeface="Alexandria" pitchFamily="34" charset="-122"/>
                <a:cs typeface="Alexandria" pitchFamily="34" charset="-120"/>
              </a:rPr>
              <a:t>Impacto no Sistema Tributário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6"/>
          <p:cNvSpPr/>
          <p:nvPr/>
        </p:nvSpPr>
        <p:spPr>
          <a:xfrm>
            <a:off x="2131219" y="6169104"/>
            <a:ext cx="6266855" cy="3409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Sora" pitchFamily="34" charset="0"/>
                <a:ea typeface="Sora" pitchFamily="34" charset="-122"/>
                <a:cs typeface="Sora" pitchFamily="34" charset="-120"/>
              </a:rPr>
              <a:t>maior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kumimoji="0" lang="en-US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Sora" pitchFamily="34" charset="0"/>
                <a:ea typeface="Sora" pitchFamily="34" charset="-122"/>
                <a:cs typeface="Sora" pitchFamily="34" charset="-120"/>
              </a:rPr>
              <a:t>segurança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kumimoji="0" lang="en-US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Sora" pitchFamily="34" charset="0"/>
                <a:ea typeface="Sora" pitchFamily="34" charset="-122"/>
                <a:cs typeface="Sora" pitchFamily="34" charset="-120"/>
              </a:rPr>
              <a:t>jurídica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Sora" pitchFamily="34" charset="0"/>
                <a:ea typeface="Sora" pitchFamily="34" charset="-122"/>
                <a:cs typeface="Sora" pitchFamily="34" charset="-120"/>
              </a:rPr>
              <a:t> no setor de combustíveis.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60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5985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386" y="265986"/>
            <a:ext cx="3501509" cy="21278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44736" y="3244929"/>
            <a:ext cx="5599867" cy="699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Alíquotas Ad Rem</a:t>
            </a:r>
            <a:endParaRPr lang="en-US" sz="4400" b="1" dirty="0"/>
          </a:p>
        </p:txBody>
      </p:sp>
      <p:sp>
        <p:nvSpPr>
          <p:cNvPr id="5" name="Shape 1"/>
          <p:cNvSpPr/>
          <p:nvPr/>
        </p:nvSpPr>
        <p:spPr>
          <a:xfrm>
            <a:off x="1052393" y="4263866"/>
            <a:ext cx="22860" cy="3380780"/>
          </a:xfrm>
          <a:prstGeom prst="roundRect">
            <a:avLst>
              <a:gd name="adj" fmla="val 390964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2"/>
          <p:cNvSpPr/>
          <p:nvPr/>
        </p:nvSpPr>
        <p:spPr>
          <a:xfrm>
            <a:off x="1280339" y="4731068"/>
            <a:ext cx="744736" cy="22860"/>
          </a:xfrm>
          <a:prstGeom prst="roundRect">
            <a:avLst>
              <a:gd name="adj" fmla="val 390964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3"/>
          <p:cNvSpPr/>
          <p:nvPr/>
        </p:nvSpPr>
        <p:spPr>
          <a:xfrm>
            <a:off x="824448" y="4503182"/>
            <a:ext cx="478750" cy="478750"/>
          </a:xfrm>
          <a:prstGeom prst="roundRect">
            <a:avLst>
              <a:gd name="adj" fmla="val 1866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 4"/>
          <p:cNvSpPr/>
          <p:nvPr/>
        </p:nvSpPr>
        <p:spPr>
          <a:xfrm>
            <a:off x="997803" y="4574500"/>
            <a:ext cx="132040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00" dirty="0"/>
          </a:p>
        </p:txBody>
      </p:sp>
      <p:sp>
        <p:nvSpPr>
          <p:cNvPr id="9" name="Text 5"/>
          <p:cNvSpPr/>
          <p:nvPr/>
        </p:nvSpPr>
        <p:spPr>
          <a:xfrm>
            <a:off x="2234089" y="4476631"/>
            <a:ext cx="3374946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Metodologia de Fixação</a:t>
            </a:r>
            <a:endParaRPr lang="en-US" sz="2200" b="1" dirty="0"/>
          </a:p>
        </p:txBody>
      </p:sp>
      <p:sp>
        <p:nvSpPr>
          <p:cNvPr id="10" name="Text 6"/>
          <p:cNvSpPr/>
          <p:nvPr/>
        </p:nvSpPr>
        <p:spPr>
          <a:xfrm>
            <a:off x="2234089" y="4954310"/>
            <a:ext cx="11651575" cy="680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50"/>
              </a:lnSpc>
              <a:buNone/>
            </a:pPr>
            <a:r>
              <a:rPr lang="en-US" b="1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Prevista</a:t>
            </a:r>
            <a:r>
              <a:rPr lang="en-US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no PLP e </a:t>
            </a:r>
            <a:r>
              <a:rPr lang="en-US" b="1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submetida</a:t>
            </a:r>
            <a:r>
              <a:rPr lang="en-US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b="1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ao</a:t>
            </a:r>
            <a:r>
              <a:rPr lang="en-US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Tribunal de Contas da União. Premissa: manutenção da carga </a:t>
            </a:r>
            <a:r>
              <a:rPr lang="en-US" b="1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tributária</a:t>
            </a:r>
            <a:endParaRPr lang="en-US" b="1" dirty="0"/>
          </a:p>
        </p:txBody>
      </p:sp>
      <p:sp>
        <p:nvSpPr>
          <p:cNvPr id="11" name="Shape 7"/>
          <p:cNvSpPr/>
          <p:nvPr/>
        </p:nvSpPr>
        <p:spPr>
          <a:xfrm>
            <a:off x="1280339" y="6527840"/>
            <a:ext cx="744736" cy="22860"/>
          </a:xfrm>
          <a:prstGeom prst="roundRect">
            <a:avLst>
              <a:gd name="adj" fmla="val 390964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2" name="Shape 8"/>
          <p:cNvSpPr/>
          <p:nvPr/>
        </p:nvSpPr>
        <p:spPr>
          <a:xfrm>
            <a:off x="824448" y="6299954"/>
            <a:ext cx="478750" cy="478750"/>
          </a:xfrm>
          <a:prstGeom prst="roundRect">
            <a:avLst>
              <a:gd name="adj" fmla="val 1866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3" name="Text 9"/>
          <p:cNvSpPr/>
          <p:nvPr/>
        </p:nvSpPr>
        <p:spPr>
          <a:xfrm>
            <a:off x="963513" y="6371273"/>
            <a:ext cx="200620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00" dirty="0"/>
          </a:p>
        </p:txBody>
      </p:sp>
      <p:sp>
        <p:nvSpPr>
          <p:cNvPr id="14" name="Text 10"/>
          <p:cNvSpPr/>
          <p:nvPr/>
        </p:nvSpPr>
        <p:spPr>
          <a:xfrm>
            <a:off x="2234089" y="6273403"/>
            <a:ext cx="3966210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Metodologia de Atualização</a:t>
            </a:r>
            <a:endParaRPr lang="en-US" sz="2200" b="1" dirty="0"/>
          </a:p>
        </p:txBody>
      </p:sp>
      <p:sp>
        <p:nvSpPr>
          <p:cNvPr id="15" name="Text 11"/>
          <p:cNvSpPr/>
          <p:nvPr/>
        </p:nvSpPr>
        <p:spPr>
          <a:xfrm>
            <a:off x="2234089" y="6751082"/>
            <a:ext cx="11651575" cy="680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50"/>
              </a:lnSpc>
              <a:buNone/>
            </a:pPr>
            <a:r>
              <a:rPr lang="en-US" b="1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atualização</a:t>
            </a:r>
            <a:r>
              <a:rPr lang="en-US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b="1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considerando</a:t>
            </a:r>
            <a:r>
              <a:rPr lang="en-US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b="1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período</a:t>
            </a:r>
            <a:r>
              <a:rPr lang="en-US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b="1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longo</a:t>
            </a:r>
            <a:r>
              <a:rPr lang="en-US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(</a:t>
            </a:r>
            <a:r>
              <a:rPr lang="en-US" b="1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últimos</a:t>
            </a:r>
            <a:r>
              <a:rPr lang="en-US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36 meses). A Emenda número 2 do Senador Esperião Amin aperfeiçoa a regra ao </a:t>
            </a:r>
            <a:r>
              <a:rPr lang="en-US" b="1" dirty="0" err="1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considerar</a:t>
            </a:r>
            <a:r>
              <a:rPr lang="en-US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 valores das NFC-e dos últimos 12 meses</a:t>
            </a:r>
            <a:r>
              <a:rPr lang="en-US" sz="16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AF8FE-E2D6-1822-D9CE-BFB19A06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95" y="668395"/>
            <a:ext cx="13318710" cy="92077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4800" b="1" dirty="0"/>
              <a:t>ALÍQUOTA </a:t>
            </a:r>
            <a:r>
              <a:rPr lang="pt-BR" sz="4800" b="1" i="1" dirty="0"/>
              <a:t>AD REM </a:t>
            </a:r>
            <a:r>
              <a:rPr lang="pt-BR" sz="4800" b="1" dirty="0"/>
              <a:t>(art. 169 do PLP 68)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1F5CF9D-9A2A-A0AB-7813-F08E7D108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5395" y="1589165"/>
          <a:ext cx="13318710" cy="5823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316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376958"/>
            <a:ext cx="6497003" cy="812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50"/>
              </a:lnSpc>
              <a:buNone/>
            </a:pPr>
            <a:r>
              <a:rPr lang="en-US" sz="5100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Sujeitos Passivos</a:t>
            </a:r>
            <a:endParaRPr lang="en-US" sz="5100" b="1" dirty="0"/>
          </a:p>
        </p:txBody>
      </p:sp>
      <p:sp>
        <p:nvSpPr>
          <p:cNvPr id="3" name="Text 1"/>
          <p:cNvSpPr/>
          <p:nvPr/>
        </p:nvSpPr>
        <p:spPr>
          <a:xfrm>
            <a:off x="864037" y="2806184"/>
            <a:ext cx="6150054" cy="8120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50"/>
              </a:lnSpc>
              <a:buNone/>
            </a:pPr>
            <a:r>
              <a:rPr lang="en-US" sz="2550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Contribuintes (produtor ou importador)</a:t>
            </a:r>
            <a:endParaRPr lang="en-US" sz="2550" b="1" dirty="0"/>
          </a:p>
        </p:txBody>
      </p:sp>
      <p:sp>
        <p:nvSpPr>
          <p:cNvPr id="4" name="Text 2"/>
          <p:cNvSpPr/>
          <p:nvPr/>
        </p:nvSpPr>
        <p:spPr>
          <a:xfrm>
            <a:off x="864037" y="3865007"/>
            <a:ext cx="6150054" cy="2765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produtor nacional de biocombustíveis; refinaria de petróleo e suas bases; central de matéria-prima petroquímica - CPQ; unidade de processamento de gás natural - UPGN; formulador de combustíveis; importador; e qualquer outro agente produtor autorizado pelo órgão competente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623929" y="2806184"/>
            <a:ext cx="3515439" cy="406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550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Demais Participantes</a:t>
            </a:r>
            <a:endParaRPr lang="en-US" sz="2550" b="1" dirty="0"/>
          </a:p>
        </p:txBody>
      </p:sp>
      <p:sp>
        <p:nvSpPr>
          <p:cNvPr id="6" name="Text 4"/>
          <p:cNvSpPr/>
          <p:nvPr/>
        </p:nvSpPr>
        <p:spPr>
          <a:xfrm>
            <a:off x="7623929" y="3459004"/>
            <a:ext cx="6150054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demais participantes da cadeia econômica poderão ser responsabilizados se houver COMPROVAÇÃO que concorreram para o não pagamento do IVA Dual pelo contribuinte</a:t>
            </a:r>
            <a:endParaRPr lang="en-US" sz="19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249" y="2303026"/>
            <a:ext cx="4929902" cy="36235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78907" y="1156335"/>
            <a:ext cx="7586186" cy="1463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750"/>
              </a:lnSpc>
              <a:buNone/>
            </a:pPr>
            <a:r>
              <a:rPr lang="en-US" sz="4600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Responsabilidade por Substituição Tributária</a:t>
            </a:r>
            <a:endParaRPr lang="en-US" sz="4600" b="1" dirty="0"/>
          </a:p>
        </p:txBody>
      </p:sp>
      <p:sp>
        <p:nvSpPr>
          <p:cNvPr id="5" name="Shape 1"/>
          <p:cNvSpPr/>
          <p:nvPr/>
        </p:nvSpPr>
        <p:spPr>
          <a:xfrm>
            <a:off x="778907" y="3204567"/>
            <a:ext cx="500777" cy="500777"/>
          </a:xfrm>
          <a:prstGeom prst="roundRect">
            <a:avLst>
              <a:gd name="adj" fmla="val 1866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2"/>
          <p:cNvSpPr/>
          <p:nvPr/>
        </p:nvSpPr>
        <p:spPr>
          <a:xfrm>
            <a:off x="960239" y="3279219"/>
            <a:ext cx="138113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750" dirty="0"/>
          </a:p>
        </p:txBody>
      </p:sp>
      <p:sp>
        <p:nvSpPr>
          <p:cNvPr id="7" name="Text 3"/>
          <p:cNvSpPr/>
          <p:nvPr/>
        </p:nvSpPr>
        <p:spPr>
          <a:xfrm>
            <a:off x="1502212" y="3204567"/>
            <a:ext cx="4414242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Seção V do Titulo V do PLP 68</a:t>
            </a:r>
            <a:endParaRPr lang="en-US" sz="2300" b="1" dirty="0"/>
          </a:p>
        </p:txBody>
      </p:sp>
      <p:sp>
        <p:nvSpPr>
          <p:cNvPr id="8" name="Text 4"/>
          <p:cNvSpPr/>
          <p:nvPr/>
        </p:nvSpPr>
        <p:spPr>
          <a:xfrm>
            <a:off x="1502212" y="3704153"/>
            <a:ext cx="6862882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retirar B100 da responsabilidade por substituição tributária</a:t>
            </a:r>
            <a:endParaRPr lang="en-US" sz="1750" b="1" dirty="0"/>
          </a:p>
        </p:txBody>
      </p:sp>
      <p:sp>
        <p:nvSpPr>
          <p:cNvPr id="9" name="Shape 5"/>
          <p:cNvSpPr/>
          <p:nvPr/>
        </p:nvSpPr>
        <p:spPr>
          <a:xfrm>
            <a:off x="778907" y="4533067"/>
            <a:ext cx="500777" cy="500777"/>
          </a:xfrm>
          <a:prstGeom prst="roundRect">
            <a:avLst>
              <a:gd name="adj" fmla="val 1866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 6"/>
          <p:cNvSpPr/>
          <p:nvPr/>
        </p:nvSpPr>
        <p:spPr>
          <a:xfrm>
            <a:off x="924401" y="4607719"/>
            <a:ext cx="209788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750" dirty="0"/>
          </a:p>
        </p:txBody>
      </p:sp>
      <p:sp>
        <p:nvSpPr>
          <p:cNvPr id="11" name="Text 7"/>
          <p:cNvSpPr/>
          <p:nvPr/>
        </p:nvSpPr>
        <p:spPr>
          <a:xfrm>
            <a:off x="1502212" y="4533067"/>
            <a:ext cx="2928461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Permanência</a:t>
            </a:r>
            <a:endParaRPr lang="en-US" sz="2300" b="1" dirty="0"/>
          </a:p>
        </p:txBody>
      </p:sp>
      <p:sp>
        <p:nvSpPr>
          <p:cNvPr id="12" name="Text 8"/>
          <p:cNvSpPr/>
          <p:nvPr/>
        </p:nvSpPr>
        <p:spPr>
          <a:xfrm>
            <a:off x="1502212" y="5032653"/>
            <a:ext cx="6862882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permanece apenas para o EAC</a:t>
            </a:r>
            <a:endParaRPr lang="en-US" sz="1750" b="1" dirty="0"/>
          </a:p>
        </p:txBody>
      </p:sp>
      <p:sp>
        <p:nvSpPr>
          <p:cNvPr id="13" name="Shape 9"/>
          <p:cNvSpPr/>
          <p:nvPr/>
        </p:nvSpPr>
        <p:spPr>
          <a:xfrm>
            <a:off x="778907" y="5861566"/>
            <a:ext cx="500777" cy="500777"/>
          </a:xfrm>
          <a:prstGeom prst="roundRect">
            <a:avLst>
              <a:gd name="adj" fmla="val 1866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 10"/>
          <p:cNvSpPr/>
          <p:nvPr/>
        </p:nvSpPr>
        <p:spPr>
          <a:xfrm>
            <a:off x="924163" y="5936218"/>
            <a:ext cx="210145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750" dirty="0"/>
          </a:p>
        </p:txBody>
      </p:sp>
      <p:sp>
        <p:nvSpPr>
          <p:cNvPr id="15" name="Text 11"/>
          <p:cNvSpPr/>
          <p:nvPr/>
        </p:nvSpPr>
        <p:spPr>
          <a:xfrm>
            <a:off x="1502212" y="5861566"/>
            <a:ext cx="2928461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Impacto</a:t>
            </a:r>
            <a:endParaRPr lang="en-US" sz="2300" b="1" dirty="0"/>
          </a:p>
        </p:txBody>
      </p:sp>
      <p:sp>
        <p:nvSpPr>
          <p:cNvPr id="16" name="Text 12"/>
          <p:cNvSpPr/>
          <p:nvPr/>
        </p:nvSpPr>
        <p:spPr>
          <a:xfrm>
            <a:off x="1502212" y="6361152"/>
            <a:ext cx="6862882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Essa mudança afeta a estrutura de responsabilidade tributária no setor de combustíveis</a:t>
            </a:r>
            <a:endParaRPr lang="en-US" sz="175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660</Words>
  <Application>Microsoft Office PowerPoint</Application>
  <PresentationFormat>Personalizar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Calibri</vt:lpstr>
      <vt:lpstr>Arial</vt:lpstr>
      <vt:lpstr>Alexandria</vt:lpstr>
      <vt:lpstr>Sora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ALÍQUOTA AD REM (art. 169 do PLP 68) 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Juliana Soares Amorim</cp:lastModifiedBy>
  <cp:revision>3</cp:revision>
  <dcterms:created xsi:type="dcterms:W3CDTF">2024-09-25T15:15:33Z</dcterms:created>
  <dcterms:modified xsi:type="dcterms:W3CDTF">2024-09-25T17:37:07Z</dcterms:modified>
</cp:coreProperties>
</file>