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74" r:id="rId3"/>
    <p:sldId id="273" r:id="rId4"/>
    <p:sldId id="257" r:id="rId5"/>
    <p:sldId id="258" r:id="rId6"/>
    <p:sldId id="259" r:id="rId7"/>
    <p:sldId id="269" r:id="rId8"/>
    <p:sldId id="264" r:id="rId9"/>
    <p:sldId id="271" r:id="rId10"/>
    <p:sldId id="272" r:id="rId11"/>
    <p:sldId id="260" r:id="rId12"/>
    <p:sldId id="268" r:id="rId13"/>
    <p:sldId id="262" r:id="rId14"/>
    <p:sldId id="261" r:id="rId15"/>
    <p:sldId id="265" r:id="rId16"/>
    <p:sldId id="263" r:id="rId17"/>
    <p:sldId id="266" r:id="rId1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E5F-2FA3-45D7-A649-ADEFC1D85744}" type="datetimeFigureOut">
              <a:rPr lang="pt-BR" smtClean="0"/>
              <a:pPr/>
              <a:t>31/10/2017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78041-C1B1-4724-AC27-E2477A3D2F1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4175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D78041-C1B1-4724-AC27-E2477A3D2F1C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79566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D78041-C1B1-4724-AC27-E2477A3D2F1C}" type="slidenum">
              <a:rPr lang="pt-BR" smtClean="0"/>
              <a:pPr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3156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A991D-F602-4A78-AB33-E308223413BF}" type="datetimeFigureOut">
              <a:rPr lang="pt-BR" smtClean="0"/>
              <a:pPr/>
              <a:t>31/10/2017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C746A-DD77-4193-B9CF-640EAD54094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A991D-F602-4A78-AB33-E308223413BF}" type="datetimeFigureOut">
              <a:rPr lang="pt-BR" smtClean="0"/>
              <a:pPr/>
              <a:t>31/10/2017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C746A-DD77-4193-B9CF-640EAD54094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A991D-F602-4A78-AB33-E308223413BF}" type="datetimeFigureOut">
              <a:rPr lang="pt-BR" smtClean="0"/>
              <a:pPr/>
              <a:t>31/10/2017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C746A-DD77-4193-B9CF-640EAD54094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A991D-F602-4A78-AB33-E308223413BF}" type="datetimeFigureOut">
              <a:rPr lang="pt-BR" smtClean="0"/>
              <a:pPr/>
              <a:t>31/10/2017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C746A-DD77-4193-B9CF-640EAD54094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A991D-F602-4A78-AB33-E308223413BF}" type="datetimeFigureOut">
              <a:rPr lang="pt-BR" smtClean="0"/>
              <a:pPr/>
              <a:t>31/10/2017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C746A-DD77-4193-B9CF-640EAD54094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A991D-F602-4A78-AB33-E308223413BF}" type="datetimeFigureOut">
              <a:rPr lang="pt-BR" smtClean="0"/>
              <a:pPr/>
              <a:t>31/10/2017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C746A-DD77-4193-B9CF-640EAD54094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A991D-F602-4A78-AB33-E308223413BF}" type="datetimeFigureOut">
              <a:rPr lang="pt-BR" smtClean="0"/>
              <a:pPr/>
              <a:t>31/10/2017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C746A-DD77-4193-B9CF-640EAD54094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A991D-F602-4A78-AB33-E308223413BF}" type="datetimeFigureOut">
              <a:rPr lang="pt-BR" smtClean="0"/>
              <a:pPr/>
              <a:t>31/10/2017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C746A-DD77-4193-B9CF-640EAD54094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A991D-F602-4A78-AB33-E308223413BF}" type="datetimeFigureOut">
              <a:rPr lang="pt-BR" smtClean="0"/>
              <a:pPr/>
              <a:t>31/10/2017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C746A-DD77-4193-B9CF-640EAD54094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A991D-F602-4A78-AB33-E308223413BF}" type="datetimeFigureOut">
              <a:rPr lang="pt-BR" smtClean="0"/>
              <a:pPr/>
              <a:t>31/10/2017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C746A-DD77-4193-B9CF-640EAD54094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A991D-F602-4A78-AB33-E308223413BF}" type="datetimeFigureOut">
              <a:rPr lang="pt-BR" smtClean="0"/>
              <a:pPr/>
              <a:t>31/10/2017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C746A-DD77-4193-B9CF-640EAD54094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3A991D-F602-4A78-AB33-E308223413BF}" type="datetimeFigureOut">
              <a:rPr lang="pt-BR" smtClean="0"/>
              <a:pPr/>
              <a:t>31/10/2017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4C746A-DD77-4193-B9CF-640EAD54094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apoloheringerlisboa.com/documentos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poloheringerlisboa.com/documentos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todayinsci.com/E/Einstein_Albert/EinsteinAlbert-Quotations.htm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42910" y="2357430"/>
            <a:ext cx="7929618" cy="3000396"/>
          </a:xfrm>
        </p:spPr>
        <p:txBody>
          <a:bodyPr>
            <a:normAutofit fontScale="90000"/>
          </a:bodyPr>
          <a:lstStyle/>
          <a:p>
            <a:r>
              <a:rPr lang="pt-BR" sz="3100" b="1" dirty="0" smtClean="0"/>
              <a:t>SENADO  FEDERAL – COMISSÃO DO MEIO AMBIENTE</a:t>
            </a:r>
            <a:r>
              <a:rPr lang="pt-BR" sz="3100" dirty="0" smtClean="0"/>
              <a:t/>
            </a:r>
            <a:br>
              <a:rPr lang="pt-BR" sz="3100" dirty="0" smtClean="0"/>
            </a:br>
            <a:r>
              <a:rPr lang="pt-BR" sz="3100" b="1" dirty="0" smtClean="0"/>
              <a:t>BRASÍLIA  31/10/2017</a:t>
            </a:r>
            <a:br>
              <a:rPr lang="pt-BR" sz="3100" b="1" dirty="0" smtClean="0"/>
            </a:br>
            <a:r>
              <a:rPr lang="pt-BR" sz="3100" b="1" dirty="0" smtClean="0"/>
              <a:t/>
            </a:r>
            <a:br>
              <a:rPr lang="pt-BR" sz="3100" b="1" dirty="0" smtClean="0"/>
            </a:br>
            <a:r>
              <a:rPr lang="pt-BR" sz="2200" b="1" dirty="0" smtClean="0"/>
              <a:t/>
            </a:r>
            <a:br>
              <a:rPr lang="pt-BR" sz="2200" b="1" dirty="0" smtClean="0"/>
            </a:br>
            <a:r>
              <a:rPr lang="pt-BR" sz="2200" b="1" dirty="0" smtClean="0"/>
              <a:t/>
            </a:r>
            <a:br>
              <a:rPr lang="pt-BR" sz="2200" b="1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b="1" dirty="0" smtClean="0"/>
              <a:t> 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sz="2700" dirty="0" smtClean="0"/>
              <a:t>O ESTADO DA ARTE DA REVITALIZAÇÃO DE BACIAS HIDROGRÁFICAS</a:t>
            </a:r>
            <a:br>
              <a:rPr lang="pt-BR" sz="2700" dirty="0" smtClean="0"/>
            </a:br>
            <a:r>
              <a:rPr lang="pt-BR" sz="2700" dirty="0" smtClean="0"/>
              <a:t/>
            </a:r>
            <a:br>
              <a:rPr lang="pt-BR" sz="2700" dirty="0" smtClean="0"/>
            </a:b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00100" y="2428868"/>
            <a:ext cx="7500990" cy="3000396"/>
          </a:xfrm>
        </p:spPr>
        <p:txBody>
          <a:bodyPr>
            <a:normAutofit/>
          </a:bodyPr>
          <a:lstStyle/>
          <a:p>
            <a:endParaRPr lang="pt-BR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pt-BR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APOLO HERINGER LISBOA</a:t>
            </a:r>
          </a:p>
          <a:p>
            <a:endParaRPr lang="pt-BR" dirty="0" smtClean="0"/>
          </a:p>
          <a:p>
            <a:endParaRPr lang="pt-BR" i="1" dirty="0" smtClean="0"/>
          </a:p>
          <a:p>
            <a:endParaRPr lang="pt-B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arruda andradas caminhada ecologica 98-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142976" y="285728"/>
            <a:ext cx="685804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CARTA DE MORRINHOS</a:t>
            </a:r>
            <a:br>
              <a:rPr kumimoji="0" lang="pt-B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pt-B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11 DE JUNHO DE 2015</a:t>
            </a:r>
            <a:br>
              <a:rPr kumimoji="0" lang="pt-B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www.apoloheringerlisboa.com/documentos</a:t>
            </a:r>
            <a:endParaRPr kumimoji="0" lang="pt-B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m 2" descr="C:\Users\Apolo Heringer\Downloads\IMG-20170831-WA001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2571744"/>
            <a:ext cx="428628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1142976" y="1214422"/>
            <a:ext cx="757242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pt-B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mapaSaoFrancisco"/>
          <p:cNvPicPr>
            <a:picLocks noChangeAspect="1" noChangeArrowheads="1"/>
          </p:cNvPicPr>
          <p:nvPr/>
        </p:nvPicPr>
        <p:blipFill>
          <a:blip r:embed="rId3">
            <a:lum bright="-18000" contrast="30000"/>
          </a:blip>
          <a:srcRect/>
          <a:stretch>
            <a:fillRect/>
          </a:stretch>
        </p:blipFill>
        <p:spPr bwMode="auto">
          <a:xfrm>
            <a:off x="1844675" y="0"/>
            <a:ext cx="5495925" cy="6858000"/>
          </a:xfrm>
          <a:prstGeom prst="rect">
            <a:avLst/>
          </a:prstGeom>
          <a:noFill/>
        </p:spPr>
      </p:pic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0" y="6167438"/>
            <a:ext cx="5867400" cy="690562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40000"/>
              </a:lnSpc>
              <a:spcBef>
                <a:spcPct val="50000"/>
              </a:spcBef>
            </a:pPr>
            <a:r>
              <a:rPr lang="fr-FR" sz="2800" b="1">
                <a:latin typeface="Arial" charset="0"/>
              </a:rPr>
              <a:t>BACIA DO RIO SÃO FRANCISCO</a:t>
            </a:r>
            <a:endParaRPr lang="pt-BR" sz="2000" b="1"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642910" y="1357298"/>
            <a:ext cx="8215370" cy="5309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META 2020. 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Presente na</a:t>
            </a:r>
            <a:r>
              <a:rPr kumimoji="0" lang="pt-B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Carta de Morrinhos, 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com cinco itens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sz="1400" dirty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1. 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Restabelecer o </a:t>
            </a: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volume de </a:t>
            </a: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á</a:t>
            </a: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gua 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dos reservat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ó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rios subterrâneos e escoamentos superficiais da bacia hidrogr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á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fica do São Francisco.</a:t>
            </a:r>
            <a:b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2.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Lagoas marginais 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preservadas</a:t>
            </a:r>
            <a:b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Qualidade da água 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no conjunto da bacia ser preservada e conservada em </a:t>
            </a:r>
            <a: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Classe Especial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Classe Um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e, provisoriamente, em regiões pr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ó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ximas a grandes cidades, na </a:t>
            </a:r>
            <a: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Classe Dois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b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4.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Mobilização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comunica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ç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ão e organiza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ç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ão da sociedade.</a:t>
            </a:r>
            <a:b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5.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Ações operacionais 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t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é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cnicas e cient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í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ficas.</a:t>
            </a:r>
            <a:r>
              <a:rPr kumimoji="0" lang="pt-B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pt-B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214414" y="1142984"/>
            <a:ext cx="6858048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ECOCENTRISMO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Alguns textos estruturantes do nosso pensamento que intitulamos </a:t>
            </a: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VISÃO ECOSSISTÊMICA</a:t>
            </a: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da vida, da economia, da política, da gestão, da produção de conhecimentos, com metodologia </a:t>
            </a:r>
            <a:r>
              <a:rPr kumimoji="0" lang="pt-B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Transdisciplinar</a:t>
            </a: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www.apoloheringerlisboa.com/documentos</a:t>
            </a:r>
            <a:endParaRPr kumimoji="0" lang="pt-B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sz="1200" dirty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CARTA DE PRINCÍPIOS DO CBH-SF</a:t>
            </a:r>
            <a:endParaRPr kumimoji="0" lang="pt-B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www.apoloheringerli</a:t>
            </a:r>
            <a:r>
              <a:rPr lang="pt-BR" sz="2000" dirty="0" smtClean="0"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boa.com/documentos</a:t>
            </a:r>
            <a:endParaRPr kumimoji="0" lang="pt-B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sz="1600" dirty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MANIFESTO NACIONAL </a:t>
            </a:r>
            <a:endParaRPr kumimoji="0" lang="pt-B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Divulgado no  </a:t>
            </a: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Dia Mundial do Meio Ambiente 2017, </a:t>
            </a: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pelo</a:t>
            </a: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Grupo </a:t>
            </a: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Carta de Morrinhos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site   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www.apoloheringerlisboa.com/documentos</a:t>
            </a:r>
            <a:endParaRPr kumimoji="0" lang="pt-B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sz="1200" dirty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857224" y="785794"/>
            <a:ext cx="6643734" cy="4647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ALBERT   EINSTEIN 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“</a:t>
            </a:r>
            <a:r>
              <a:rPr kumimoji="0" lang="pt-B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Quanto maior for a simplicidade das suas premissas, maior será a teoria. Quanto maior for o número de tipos de coisas diferentes que relatar, mais extensa será a sua área de aplicação</a:t>
            </a:r>
            <a:r>
              <a:rPr kumimoji="0" lang="pt-B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”.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dirty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https://todayinsci.com/E/Einstein_Albert/EinsteinAlbert-Quotations.htm</a:t>
            </a:r>
            <a:endParaRPr kumimoji="0" lang="pt-B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 rot="10800000" flipV="1">
            <a:off x="571472" y="771534"/>
            <a:ext cx="82868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REP</a:t>
            </a: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Ú</a:t>
            </a: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BLICA HIDROGR</a:t>
            </a: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Á</a:t>
            </a: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FICA E</a:t>
            </a:r>
            <a:r>
              <a:rPr kumimoji="0" lang="pt-BR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OS</a:t>
            </a: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ESTADOS NATURAIS</a:t>
            </a:r>
            <a:endParaRPr kumimoji="0" lang="pt-B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m 2" descr="https://www.aguas.ml/wp-content/uploads/2016/12/hidroweb_bruno-pinheiro.jpg"/>
          <p:cNvPicPr/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2071670" y="1142984"/>
            <a:ext cx="5786478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214282" y="214291"/>
            <a:ext cx="857256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600" b="1" dirty="0" smtClean="0">
                <a:solidFill>
                  <a:srgbClr val="30303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V</a:t>
            </a:r>
            <a: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rgbClr val="30303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eias do Brasil.  </a:t>
            </a:r>
            <a: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Bacia do São Francisco. Cortesia de Bruno Pinheiro e Carlos Diego.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2143116"/>
            <a:ext cx="7429552" cy="4286280"/>
          </a:xfrm>
          <a:prstGeom prst="rect">
            <a:avLst/>
          </a:prstGeom>
          <a:noFill/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500034" y="357166"/>
            <a:ext cx="7786742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Arrecadação anual de água do Velho Chico e sua distribuição.</a:t>
            </a:r>
            <a:endParaRPr kumimoji="0" lang="pt-B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FONTE: Agência Nacional das Águas, 2015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 AGRONEGÓCIO USA, ABUSA E NÃO PAGA PELA ÁGUA</a:t>
            </a:r>
            <a:b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endParaRPr kumimoji="0" lang="pt-B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57158" y="500042"/>
            <a:ext cx="8215370" cy="520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Por que os rios estão morrendo? Será falta de chuva?</a:t>
            </a:r>
            <a:endParaRPr kumimoji="0" lang="pt-B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As águas superficiais, que correm nos rios, e as grandes reservas subterrâneas de água e a irrigação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pt-B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Brasil,</a:t>
            </a:r>
            <a:r>
              <a:rPr kumimoji="0" lang="pt-BR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celeiro do mundo</a:t>
            </a:r>
            <a:r>
              <a:rPr kumimoji="0" lang="pt-BR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pt-BR" sz="2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      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 seca subterrânea.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 nova seca que apareceu no Brasil e a diferença da seca antiga. A irrigação.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Exportação  de  </a:t>
            </a:r>
            <a:r>
              <a:rPr lang="pt-BR" sz="2000" b="1" i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commodities</a:t>
            </a:r>
            <a:r>
              <a:rPr lang="pt-BR" sz="2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 agro silvo pastoris e mineração.</a:t>
            </a: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Desmatamento e monocultura extensiva.</a:t>
            </a: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Erosão e assoreamento.</a:t>
            </a: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O caso do Rio da Integração Nacional e os aqüíferos do sistema São Francisco como o </a:t>
            </a:r>
            <a:r>
              <a:rPr lang="pt-BR" sz="20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Urucuia</a:t>
            </a:r>
            <a:endParaRPr kumimoji="0" lang="pt-B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Visão ecossistêmica e </a:t>
            </a:r>
            <a:r>
              <a:rPr kumimoji="0" lang="pt-B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ecocentrismo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pt-B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Economia natural ou ecológica. </a:t>
            </a:r>
            <a:r>
              <a:rPr kumimoji="0" lang="pt-B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Ecologizar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a economia.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pt-B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28596" y="714356"/>
            <a:ext cx="8143932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sz="12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sz="12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sz="12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sz="12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sz="12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sz="12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sz="12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sz="12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sz="12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sz="12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sz="12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28596" y="367050"/>
            <a:ext cx="8358246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Comitês de bacias hidrogr</a:t>
            </a: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á</a:t>
            </a: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ficas</a:t>
            </a: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não conseguem  fazer nem o gerenciamento  do recurso h</a:t>
            </a: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í</a:t>
            </a: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drico enquanto insumo,  nem a gestão ecossistêmica das </a:t>
            </a: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á</a:t>
            </a: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guas. São controlados pelas agências.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Agências </a:t>
            </a: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de bacias hidrogr</a:t>
            </a: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á</a:t>
            </a: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ficas</a:t>
            </a: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- asseguram o controle do setor econômico sobre as </a:t>
            </a: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á</a:t>
            </a: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guas, por determina</a:t>
            </a: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ç</a:t>
            </a: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ão  do governo e empres</a:t>
            </a: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á</a:t>
            </a: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rios.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pt-B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itchFamily="34" charset="0"/>
              </a:rPr>
              <a:t>CONCEPÇÃO  EMPRESARIAL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CÊNTRICA, COM CENTRALIDADE DOS INTERESSES DO CAPITAL.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pt-B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ECOCENTRISMO DA POLÍTICA ECONÔMICA.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pt-B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FIM DA VIABILIDADE DA ECONOMIA BRASILEIRA PELA DESTRUIÇÃO DO SOLO E DA ÁGUA</a:t>
            </a:r>
            <a:b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 INDÚSTRIA DAS TRANSPOSIÇÕES, corrupção e engodo técnico-científico </a:t>
            </a:r>
            <a: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Por que RIO DA INTEGRAÇÃO NACIONAL?</a:t>
            </a:r>
            <a: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pt-B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4" name="Picture 4" descr="Manuelzão - Lúcia - Samuel e Apolo-detalhe -  ft Apolo Heringer Lisbo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7338"/>
            <a:ext cx="4284663" cy="4186237"/>
          </a:xfrm>
          <a:prstGeom prst="rect">
            <a:avLst/>
          </a:prstGeom>
          <a:noFill/>
        </p:spPr>
      </p:pic>
      <p:pic>
        <p:nvPicPr>
          <p:cNvPr id="122885" name="Picture 5" descr="novo-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51350" y="0"/>
            <a:ext cx="469265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428728" y="214290"/>
            <a:ext cx="557216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sz="1400" b="1" dirty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7  DE JANEIRO DE 1997</a:t>
            </a:r>
            <a:endParaRPr kumimoji="0" lang="pt-B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FUNDA</a:t>
            </a:r>
            <a:r>
              <a:rPr kumimoji="0" lang="pt-B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Ç</a:t>
            </a:r>
            <a:r>
              <a:rPr kumimoji="0" lang="pt-B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ÃO DO PROJETO MANUELZÃO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m 2" descr="C:\Users\Apolo Heringer Lisbo\Downloads\MANUELZÃO  NA FACULDADE 1997 - ft  FocaLisbo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1724024"/>
            <a:ext cx="5643601" cy="4276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C:\Documents and Settings\ludmila.DIADORIM\Meus documentos\Impressos\Logomarcas\PROJETO MANUELZÃO\Projeto manuelzão ufmg alt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1831180"/>
            <a:ext cx="4643469" cy="416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500166" y="214290"/>
            <a:ext cx="607223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pt-B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pt-B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BACIAS HIDROGRÁFICAS – VOLTA DO PEIXE</a:t>
            </a:r>
            <a:endParaRPr kumimoji="0" lang="pt-B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aciaVelhasEmMG Atlas"/>
          <p:cNvPicPr>
            <a:picLocks noChangeAspect="1" noChangeArrowheads="1"/>
          </p:cNvPicPr>
          <p:nvPr/>
        </p:nvPicPr>
        <p:blipFill>
          <a:blip r:embed="rId2"/>
          <a:srcRect l="3703" t="6937"/>
          <a:stretch>
            <a:fillRect/>
          </a:stretch>
        </p:blipFill>
        <p:spPr bwMode="auto">
          <a:xfrm>
            <a:off x="381000" y="228600"/>
            <a:ext cx="7924800" cy="6324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C:\Users\Apolo Heringer Lisbo\Downloads\MAPA  Velhas simples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1071546"/>
            <a:ext cx="4071966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200" b="0" i="0" u="none" strike="noStrike" cap="none" normalizeH="0" baseline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Ge</a:t>
            </a:r>
            <a:r>
              <a:rPr kumimoji="0" lang="pt-BR" sz="1200" b="0" i="0" u="none" strike="noStrike" cap="none" normalizeH="0" baseline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ó</a:t>
            </a:r>
            <a:r>
              <a:rPr kumimoji="0" lang="pt-BR" sz="1200" b="0" i="0" u="none" strike="noStrike" cap="none" normalizeH="0" baseline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grafa Izabel Nogueira</a:t>
            </a: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070500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04800" y="-76200"/>
            <a:ext cx="9448800" cy="7086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15_5 AugustoLimacheg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7341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324</Words>
  <Application>Microsoft Office PowerPoint</Application>
  <PresentationFormat>Apresentação na tela (4:3)</PresentationFormat>
  <Paragraphs>93</Paragraphs>
  <Slides>17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0" baseType="lpstr">
      <vt:lpstr>Arial</vt:lpstr>
      <vt:lpstr>Calibri</vt:lpstr>
      <vt:lpstr>Tema do Office</vt:lpstr>
      <vt:lpstr>SENADO  FEDERAL – COMISSÃO DO MEIO AMBIENTE BRASÍLIA  31/10/2017       O ESTADO DA ARTE DA REVITALIZAÇÃO DE BACIAS HIDROGRÁFICAS 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SENADO  FEDERAL  REVITALIZAÇÃO DE BACIAS HIDROGRÁFICAS</dc:title>
  <dc:creator>Apolo Heringer</dc:creator>
  <cp:lastModifiedBy>Maria José Gomes Mello Ribeiro</cp:lastModifiedBy>
  <cp:revision>38</cp:revision>
  <dcterms:created xsi:type="dcterms:W3CDTF">2017-10-30T12:53:09Z</dcterms:created>
  <dcterms:modified xsi:type="dcterms:W3CDTF">2017-10-31T12:19:23Z</dcterms:modified>
</cp:coreProperties>
</file>