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6" r:id="rId12"/>
    <p:sldId id="265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664FE-7CBE-493C-BC77-D9147868345E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E5BCA-B191-425E-A2BB-8CC8B0A85FC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716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8835-F407-43F0-9827-BBDAE3296D43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01F32-7E9D-44B3-B3A6-91A13082E15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7174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6DBE66B-411D-4000-BD04-27F45747940B}" type="datetimeFigureOut">
              <a:rPr lang="pt-BR" smtClean="0"/>
              <a:pPr/>
              <a:t>22/10/2015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B269C49-A653-4763-91B2-21985E69DE2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enda@aenda.org.br" TargetMode="External"/><Relationship Id="rId2" Type="http://schemas.openxmlformats.org/officeDocument/2006/relationships/hyperlink" Target="http://www.aenda.org.br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aenda@aenda.org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Fila de Registro de Agrotóxicos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pt-BR" u="sng" dirty="0" smtClean="0">
              <a:hlinkClick r:id="rId2"/>
            </a:endParaRPr>
          </a:p>
          <a:p>
            <a:r>
              <a:rPr lang="pt-BR" u="sng" dirty="0" smtClean="0">
                <a:hlinkClick r:id="rId2"/>
              </a:rPr>
              <a:t>www.aenda.org.br</a:t>
            </a:r>
            <a:endParaRPr lang="pt-BR" dirty="0" smtClean="0"/>
          </a:p>
          <a:p>
            <a:r>
              <a:rPr lang="pt-BR" u="sng" dirty="0" smtClean="0">
                <a:hlinkClick r:id="rId3"/>
              </a:rPr>
              <a:t>aenda@aenda.org.br</a:t>
            </a:r>
            <a:endParaRPr lang="pt-BR" dirty="0" smtClean="0"/>
          </a:p>
          <a:p>
            <a:r>
              <a:rPr lang="pt-BR" dirty="0" err="1" smtClean="0"/>
              <a:t>Tulio</a:t>
            </a:r>
            <a:r>
              <a:rPr lang="pt-BR" dirty="0" smtClean="0"/>
              <a:t> Teixeira de Oliveira</a:t>
            </a:r>
          </a:p>
          <a:p>
            <a:r>
              <a:rPr lang="en-US" dirty="0" err="1" smtClean="0"/>
              <a:t>Diretor</a:t>
            </a:r>
            <a:r>
              <a:rPr lang="en-US" dirty="0" smtClean="0"/>
              <a:t> </a:t>
            </a:r>
            <a:r>
              <a:rPr lang="en-US" dirty="0" err="1" smtClean="0"/>
              <a:t>Executivo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AENDA Logo_ para RI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5572140"/>
            <a:ext cx="3500462" cy="9131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Injustiça da Prioridade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Um pleito de registro custa: </a:t>
            </a:r>
          </a:p>
          <a:p>
            <a:pPr lvl="2"/>
            <a:r>
              <a:rPr lang="pt-BR" dirty="0" smtClean="0"/>
              <a:t>ANVISA: R$ 4.561,71</a:t>
            </a:r>
          </a:p>
          <a:p>
            <a:pPr lvl="2"/>
            <a:r>
              <a:rPr lang="pt-BR" dirty="0" smtClean="0"/>
              <a:t>IBAMA: R$ 60.680,25 (PT) e R$ 31.785,02 (PF)</a:t>
            </a:r>
            <a:endParaRPr lang="pt-BR" dirty="0"/>
          </a:p>
          <a:p>
            <a:endParaRPr lang="pt-BR" dirty="0" smtClean="0"/>
          </a:p>
          <a:p>
            <a:r>
              <a:rPr lang="pt-BR" dirty="0" smtClean="0"/>
              <a:t>Manutenção anual do registro </a:t>
            </a:r>
          </a:p>
          <a:p>
            <a:pPr lvl="2"/>
            <a:r>
              <a:rPr lang="pt-BR" dirty="0" smtClean="0"/>
              <a:t>IBAMA: de R$ 8.669,38 a R$ 20.225,84</a:t>
            </a:r>
          </a:p>
          <a:p>
            <a:pPr marL="685800" lvl="2" indent="0">
              <a:buNone/>
            </a:pPr>
            <a:endParaRPr lang="pt-BR" dirty="0" smtClean="0"/>
          </a:p>
          <a:p>
            <a:pPr lvl="2"/>
            <a:endParaRPr lang="pt-BR" dirty="0"/>
          </a:p>
          <a:p>
            <a:pPr marL="685800" lvl="2" indent="0">
              <a:buNone/>
            </a:pPr>
            <a:r>
              <a:rPr lang="pt-BR" dirty="0" smtClean="0">
                <a:solidFill>
                  <a:schemeClr val="tx1"/>
                </a:solidFill>
              </a:rPr>
              <a:t>... E os produtos prioritários furam a fila. </a:t>
            </a:r>
          </a:p>
          <a:p>
            <a:pPr lvl="2"/>
            <a:endParaRPr lang="pt-BR" dirty="0" smtClean="0"/>
          </a:p>
          <a:p>
            <a:pPr marL="685800" lvl="2" indent="0">
              <a:buNone/>
            </a:pPr>
            <a:endParaRPr lang="pt-BR" dirty="0"/>
          </a:p>
        </p:txBody>
      </p:sp>
      <p:sp>
        <p:nvSpPr>
          <p:cNvPr id="5" name="Seta entalhada para a direita 4"/>
          <p:cNvSpPr/>
          <p:nvPr/>
        </p:nvSpPr>
        <p:spPr>
          <a:xfrm>
            <a:off x="1062723" y="5229200"/>
            <a:ext cx="648072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145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137640"/>
          </a:xfrm>
        </p:spPr>
        <p:txBody>
          <a:bodyPr>
            <a:normAutofit/>
          </a:bodyPr>
          <a:lstStyle/>
          <a:p>
            <a:r>
              <a:rPr lang="pt-BR" sz="4400" dirty="0" smtClean="0"/>
              <a:t>A prioridade pode existir, mas dentro de um contexto maior, onde se estabeleçam os mecanismos e os prazos para a redução da fila!</a:t>
            </a:r>
            <a:br>
              <a:rPr lang="pt-BR" sz="4400" dirty="0" smtClean="0"/>
            </a:b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2723018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Obrigado!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Tulio Teixeira de Oliveira</a:t>
            </a:r>
          </a:p>
          <a:p>
            <a:pPr marL="365760" lvl="1" indent="0">
              <a:buNone/>
            </a:pPr>
            <a:r>
              <a:rPr lang="pt-BR" dirty="0" smtClean="0"/>
              <a:t>Diretor Executivo </a:t>
            </a:r>
          </a:p>
          <a:p>
            <a:pPr marL="365760" lvl="1" indent="0">
              <a:buNone/>
            </a:pPr>
            <a:r>
              <a:rPr lang="pt-BR" dirty="0" smtClean="0"/>
              <a:t>Associação Brasileira dos Defensivos Genéricos</a:t>
            </a:r>
          </a:p>
          <a:p>
            <a:pPr marL="365760" lvl="1" indent="0">
              <a:buNone/>
            </a:pPr>
            <a:r>
              <a:rPr lang="pt-BR" dirty="0" smtClean="0">
                <a:hlinkClick r:id="rId2"/>
              </a:rPr>
              <a:t>aenda@aenda.org.br</a:t>
            </a:r>
            <a:endParaRPr lang="pt-BR" dirty="0" smtClean="0"/>
          </a:p>
          <a:p>
            <a:pPr marL="365760" lvl="1" indent="0">
              <a:buNone/>
            </a:pPr>
            <a:r>
              <a:rPr lang="pt-BR" dirty="0" smtClean="0"/>
              <a:t>11 3354 0053</a:t>
            </a:r>
          </a:p>
          <a:p>
            <a:pPr marL="365760" lvl="1" indent="0" algn="ctr">
              <a:buNone/>
            </a:pPr>
            <a:r>
              <a:rPr lang="en-US" dirty="0" smtClean="0"/>
              <a:t>22out2015</a:t>
            </a:r>
            <a:endParaRPr lang="pt-BR" dirty="0"/>
          </a:p>
        </p:txBody>
      </p:sp>
      <p:pic>
        <p:nvPicPr>
          <p:cNvPr id="4" name="Imagem 3" descr="AENDA Logo_ para RI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5083349"/>
            <a:ext cx="3500462" cy="91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516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Tamanho da Fila 	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Produtos equivalentes em Out2015 = </a:t>
            </a:r>
            <a:r>
              <a:rPr lang="pt-BR" b="1" dirty="0" smtClean="0"/>
              <a:t>1875</a:t>
            </a:r>
            <a:r>
              <a:rPr lang="pt-BR" dirty="0" smtClean="0"/>
              <a:t> processos de registro </a:t>
            </a:r>
          </a:p>
          <a:p>
            <a:endParaRPr lang="pt-BR" dirty="0"/>
          </a:p>
          <a:p>
            <a:r>
              <a:rPr lang="pt-BR" dirty="0" smtClean="0"/>
              <a:t>Produtos novos e outros em Out2015 = </a:t>
            </a:r>
            <a:r>
              <a:rPr lang="pt-BR" b="1" dirty="0" smtClean="0"/>
              <a:t>806 </a:t>
            </a:r>
            <a:r>
              <a:rPr lang="pt-BR" dirty="0" smtClean="0"/>
              <a:t>processos de registro </a:t>
            </a:r>
          </a:p>
          <a:p>
            <a:pPr marL="896112" lvl="3" indent="0">
              <a:buNone/>
            </a:pPr>
            <a:endParaRPr lang="pt-BR" b="1" dirty="0" smtClean="0"/>
          </a:p>
          <a:p>
            <a:pPr lvl="1"/>
            <a:endParaRPr lang="pt-BR" dirty="0"/>
          </a:p>
          <a:p>
            <a:r>
              <a:rPr lang="pt-BR" dirty="0" smtClean="0"/>
              <a:t>Registro concedidos em 2014 = </a:t>
            </a:r>
            <a:r>
              <a:rPr lang="pt-BR" b="1" dirty="0" smtClean="0"/>
              <a:t>173</a:t>
            </a:r>
          </a:p>
          <a:p>
            <a:endParaRPr lang="pt-BR" dirty="0"/>
          </a:p>
        </p:txBody>
      </p:sp>
      <p:sp>
        <p:nvSpPr>
          <p:cNvPr id="4" name="Seta para a direita 3"/>
          <p:cNvSpPr/>
          <p:nvPr/>
        </p:nvSpPr>
        <p:spPr>
          <a:xfrm>
            <a:off x="2051720" y="4725144"/>
            <a:ext cx="100811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3327589" y="4602323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Total = </a:t>
            </a:r>
            <a:r>
              <a:rPr lang="pt-BR" sz="2400" b="1" dirty="0" smtClean="0"/>
              <a:t>2681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938987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Tempo previsto para registrar o último pleito da fila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Na Lei           </a:t>
            </a:r>
            <a:r>
              <a:rPr lang="pt-BR" b="1" dirty="0" smtClean="0"/>
              <a:t>120 dias </a:t>
            </a:r>
            <a:r>
              <a:rPr lang="pt-BR" dirty="0" smtClean="0"/>
              <a:t>	</a:t>
            </a:r>
          </a:p>
          <a:p>
            <a:endParaRPr lang="pt-BR" dirty="0"/>
          </a:p>
          <a:p>
            <a:r>
              <a:rPr lang="pt-BR" dirty="0" smtClean="0"/>
              <a:t>Na Prática: </a:t>
            </a:r>
          </a:p>
          <a:p>
            <a:pPr marL="896112" lvl="3" indent="0">
              <a:buNone/>
            </a:pPr>
            <a:r>
              <a:rPr lang="pt-BR" dirty="0" smtClean="0"/>
              <a:t>	</a:t>
            </a:r>
            <a:r>
              <a:rPr lang="pt-BR" smtClean="0"/>
              <a:t>	</a:t>
            </a:r>
            <a:r>
              <a:rPr lang="pt-BR" sz="2400" smtClean="0"/>
              <a:t>2.681     173       </a:t>
            </a:r>
            <a:r>
              <a:rPr lang="pt-BR" sz="2400" b="1" smtClean="0"/>
              <a:t>15,5 </a:t>
            </a:r>
            <a:r>
              <a:rPr lang="pt-BR" sz="2400" b="1" dirty="0" smtClean="0"/>
              <a:t>anos </a:t>
            </a:r>
            <a:endParaRPr lang="pt-BR" sz="2400" dirty="0" smtClean="0"/>
          </a:p>
          <a:p>
            <a:pPr marL="896112" lvl="3" indent="0">
              <a:buNone/>
            </a:pPr>
            <a:r>
              <a:rPr lang="pt-BR" dirty="0"/>
              <a:t>	</a:t>
            </a:r>
            <a:r>
              <a:rPr lang="pt-BR" dirty="0" smtClean="0"/>
              <a:t>		</a:t>
            </a:r>
            <a:endParaRPr lang="pt-BR" dirty="0"/>
          </a:p>
          <a:p>
            <a:pPr marL="1892808" lvl="8" indent="0">
              <a:buNone/>
            </a:pPr>
            <a:endParaRPr lang="pt-BR" dirty="0"/>
          </a:p>
        </p:txBody>
      </p:sp>
      <p:sp>
        <p:nvSpPr>
          <p:cNvPr id="8" name="Seta para a direita 7"/>
          <p:cNvSpPr/>
          <p:nvPr/>
        </p:nvSpPr>
        <p:spPr>
          <a:xfrm>
            <a:off x="2555776" y="2924944"/>
            <a:ext cx="57606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Divisão 8"/>
          <p:cNvSpPr/>
          <p:nvPr/>
        </p:nvSpPr>
        <p:spPr>
          <a:xfrm>
            <a:off x="3779912" y="4149080"/>
            <a:ext cx="288032" cy="360040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Igual 9"/>
          <p:cNvSpPr/>
          <p:nvPr/>
        </p:nvSpPr>
        <p:spPr>
          <a:xfrm>
            <a:off x="4716016" y="4221088"/>
            <a:ext cx="360040" cy="18002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47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A Causa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Adoção da equivalência no registro de Produtos Genéricos em 2002 (Dec. 4074)</a:t>
            </a:r>
          </a:p>
          <a:p>
            <a:endParaRPr lang="pt-BR" dirty="0"/>
          </a:p>
          <a:p>
            <a:r>
              <a:rPr lang="pt-BR" dirty="0" smtClean="0"/>
              <a:t>Avanço de Produtos Indianos e Chineses</a:t>
            </a:r>
          </a:p>
          <a:p>
            <a:endParaRPr lang="pt-BR" dirty="0"/>
          </a:p>
          <a:p>
            <a:r>
              <a:rPr lang="pt-BR" dirty="0" smtClean="0"/>
              <a:t>Falta de estrutura nos Órgãos Avaliadores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9065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609248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A Importância dos Genéricos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2700" b="1" dirty="0" err="1" smtClean="0"/>
              <a:t>Genéricos</a:t>
            </a:r>
            <a:r>
              <a:rPr lang="pt-BR" sz="2700" b="1" dirty="0" smtClean="0"/>
              <a:t> multiplicam o número de produtos no mercado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2300262"/>
            <a:ext cx="7848872" cy="3841652"/>
          </a:xfrm>
        </p:spPr>
        <p:txBody>
          <a:bodyPr/>
          <a:lstStyle/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r>
              <a:rPr lang="pt-BR" sz="2000" dirty="0" smtClean="0"/>
              <a:t>PROMOVENDO</a:t>
            </a:r>
          </a:p>
          <a:p>
            <a:pPr lvl="1"/>
            <a:endParaRPr lang="pt-BR" sz="2000" dirty="0"/>
          </a:p>
          <a:p>
            <a:pPr lvl="1"/>
            <a:endParaRPr lang="pt-BR" sz="2000" dirty="0" smtClean="0"/>
          </a:p>
          <a:p>
            <a:pPr lvl="1"/>
            <a:r>
              <a:rPr lang="pt-BR" sz="2000" dirty="0" smtClean="0"/>
              <a:t>GERANDO </a:t>
            </a:r>
          </a:p>
          <a:p>
            <a:pPr lvl="1"/>
            <a:endParaRPr lang="pt-BR" sz="2000" dirty="0"/>
          </a:p>
          <a:p>
            <a:pPr lvl="1"/>
            <a:endParaRPr lang="pt-BR" sz="2000" dirty="0" smtClean="0"/>
          </a:p>
          <a:p>
            <a:pPr lvl="1"/>
            <a:r>
              <a:rPr lang="pt-BR" sz="2000" dirty="0" smtClean="0"/>
              <a:t>ASSEGURANDO</a:t>
            </a:r>
            <a:r>
              <a:rPr lang="pt-BR" dirty="0" smtClean="0"/>
              <a:t>	        </a:t>
            </a:r>
          </a:p>
        </p:txBody>
      </p:sp>
      <p:sp>
        <p:nvSpPr>
          <p:cNvPr id="4" name="Seta para a direita 3"/>
          <p:cNvSpPr/>
          <p:nvPr/>
        </p:nvSpPr>
        <p:spPr>
          <a:xfrm>
            <a:off x="3563888" y="3212976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4067944" y="3028600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Maior concorrência</a:t>
            </a:r>
          </a:p>
          <a:p>
            <a:r>
              <a:rPr lang="pt-BR" sz="1600" dirty="0" smtClean="0"/>
              <a:t>Preços Menores </a:t>
            </a:r>
            <a:endParaRPr lang="pt-BR" sz="1600" dirty="0"/>
          </a:p>
        </p:txBody>
      </p:sp>
      <p:sp>
        <p:nvSpPr>
          <p:cNvPr id="6" name="Seta para a direita 5"/>
          <p:cNvSpPr/>
          <p:nvPr/>
        </p:nvSpPr>
        <p:spPr>
          <a:xfrm>
            <a:off x="6300192" y="3212975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6948264" y="3028600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Entre os fabricantes </a:t>
            </a:r>
            <a:endParaRPr lang="pt-BR" sz="1600" dirty="0"/>
          </a:p>
        </p:txBody>
      </p:sp>
      <p:sp>
        <p:nvSpPr>
          <p:cNvPr id="8" name="Seta para a direita 7"/>
          <p:cNvSpPr/>
          <p:nvPr/>
        </p:nvSpPr>
        <p:spPr>
          <a:xfrm>
            <a:off x="3563888" y="4437112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4067944" y="4005064"/>
            <a:ext cx="27363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Menor custo </a:t>
            </a:r>
          </a:p>
          <a:p>
            <a:r>
              <a:rPr lang="pt-BR" sz="1600" dirty="0" smtClean="0"/>
              <a:t>Maior renda </a:t>
            </a:r>
          </a:p>
          <a:p>
            <a:r>
              <a:rPr lang="pt-BR" sz="1600" dirty="0" smtClean="0"/>
              <a:t>Maior competitividade</a:t>
            </a:r>
            <a:endParaRPr lang="pt-BR" sz="1600" dirty="0"/>
          </a:p>
        </p:txBody>
      </p:sp>
      <p:sp>
        <p:nvSpPr>
          <p:cNvPr id="11" name="Seta para a direita 10"/>
          <p:cNvSpPr/>
          <p:nvPr/>
        </p:nvSpPr>
        <p:spPr>
          <a:xfrm>
            <a:off x="6300192" y="4221088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6948264" y="4221088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Para o Agricultor </a:t>
            </a:r>
            <a:endParaRPr lang="pt-BR" sz="1600" dirty="0"/>
          </a:p>
        </p:txBody>
      </p:sp>
      <p:sp>
        <p:nvSpPr>
          <p:cNvPr id="13" name="Seta para a direita 12"/>
          <p:cNvSpPr/>
          <p:nvPr/>
        </p:nvSpPr>
        <p:spPr>
          <a:xfrm>
            <a:off x="3563888" y="5445224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4067944" y="5085184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Mais emprego </a:t>
            </a:r>
          </a:p>
          <a:p>
            <a:r>
              <a:rPr lang="pt-BR" sz="1600" dirty="0" smtClean="0"/>
              <a:t>Menor inflação </a:t>
            </a:r>
          </a:p>
          <a:p>
            <a:r>
              <a:rPr lang="pt-BR" sz="1600" dirty="0" smtClean="0"/>
              <a:t>Alimentos mais baratos </a:t>
            </a:r>
            <a:endParaRPr lang="pt-BR" sz="1600" dirty="0"/>
          </a:p>
        </p:txBody>
      </p:sp>
      <p:sp>
        <p:nvSpPr>
          <p:cNvPr id="15" name="Seta para a direita 14"/>
          <p:cNvSpPr/>
          <p:nvPr/>
        </p:nvSpPr>
        <p:spPr>
          <a:xfrm>
            <a:off x="6300192" y="5285078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/>
          <p:cNvSpPr txBox="1"/>
          <p:nvPr/>
        </p:nvSpPr>
        <p:spPr>
          <a:xfrm>
            <a:off x="6948264" y="5285078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Para o País 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028161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Oferta 1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Genéricos      Especialidades </a:t>
            </a:r>
            <a:endParaRPr lang="pt-BR" dirty="0"/>
          </a:p>
        </p:txBody>
      </p:sp>
      <p:sp>
        <p:nvSpPr>
          <p:cNvPr id="4" name="Multiplicar 3"/>
          <p:cNvSpPr/>
          <p:nvPr/>
        </p:nvSpPr>
        <p:spPr>
          <a:xfrm>
            <a:off x="3059832" y="2420888"/>
            <a:ext cx="288032" cy="36004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027495"/>
              </p:ext>
            </p:extLst>
          </p:nvPr>
        </p:nvGraphicFramePr>
        <p:xfrm>
          <a:off x="1043608" y="3284984"/>
          <a:ext cx="6480720" cy="25922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60240"/>
                <a:gridCol w="2160240"/>
                <a:gridCol w="2160240"/>
              </a:tblGrid>
              <a:tr h="648072">
                <a:tc rowSpan="2"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sz="2200" dirty="0" smtClean="0"/>
                        <a:t>Brasil 2014</a:t>
                      </a:r>
                      <a:endParaRPr lang="pt-BR" sz="2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Ingredientes</a:t>
                      </a:r>
                      <a:r>
                        <a:rPr lang="pt-BR" baseline="0" dirty="0" smtClean="0"/>
                        <a:t> Ativos 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648072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Quantidade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Valor </a:t>
                      </a:r>
                      <a:endParaRPr lang="pt-BR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pt-BR" dirty="0" smtClean="0"/>
                        <a:t>Genéricos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298.860 </a:t>
                      </a:r>
                      <a:r>
                        <a:rPr lang="pt-BR" dirty="0" err="1" smtClean="0"/>
                        <a:t>ton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US$ 5,96 bi </a:t>
                      </a:r>
                      <a:endParaRPr lang="pt-BR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pt-BR" dirty="0" smtClean="0"/>
                        <a:t>Especialidades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53.470 </a:t>
                      </a:r>
                      <a:r>
                        <a:rPr lang="pt-BR" dirty="0" err="1" smtClean="0"/>
                        <a:t>ton</a:t>
                      </a:r>
                      <a:r>
                        <a:rPr lang="pt-BR" dirty="0" smtClean="0"/>
                        <a:t>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US$ 6,28 bi 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1043608" y="6021288"/>
            <a:ext cx="18722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dirty="0" smtClean="0"/>
              <a:t>Fonte: SINDIVEG </a:t>
            </a:r>
            <a:endParaRPr lang="pt-BR" sz="1050" dirty="0"/>
          </a:p>
        </p:txBody>
      </p:sp>
    </p:spTree>
    <p:extLst>
      <p:ext uri="{BB962C8B-B14F-4D97-AF65-F5344CB8AC3E}">
        <p14:creationId xmlns:p14="http://schemas.microsoft.com/office/powerpoint/2010/main" val="874850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Oferta 2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200" dirty="0" smtClean="0"/>
              <a:t>Nº de Ingredientes ativos      Nº de Ofertantes        </a:t>
            </a:r>
            <a:endParaRPr lang="pt-BR" sz="2200" dirty="0"/>
          </a:p>
        </p:txBody>
      </p:sp>
      <p:sp>
        <p:nvSpPr>
          <p:cNvPr id="4" name="Multiplicar 3"/>
          <p:cNvSpPr/>
          <p:nvPr/>
        </p:nvSpPr>
        <p:spPr>
          <a:xfrm>
            <a:off x="4932040" y="2420888"/>
            <a:ext cx="288032" cy="36004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27318"/>
              </p:ext>
            </p:extLst>
          </p:nvPr>
        </p:nvGraphicFramePr>
        <p:xfrm>
          <a:off x="1259632" y="3212976"/>
          <a:ext cx="6192687" cy="26883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2168"/>
                <a:gridCol w="2304256"/>
                <a:gridCol w="2376263"/>
              </a:tblGrid>
              <a:tr h="672075">
                <a:tc rowSpan="4">
                  <a:txBody>
                    <a:bodyPr/>
                    <a:lstStyle/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sz="2000" dirty="0" smtClean="0"/>
                    </a:p>
                    <a:p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setembro</a:t>
                      </a:r>
                      <a:endParaRPr lang="en-US" sz="2000" baseline="0" dirty="0" smtClean="0"/>
                    </a:p>
                    <a:p>
                      <a:r>
                        <a:rPr lang="en-US" sz="2000" dirty="0" smtClean="0"/>
                        <a:t>     2015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Nº de Ofertantes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Nª</a:t>
                      </a:r>
                      <a:r>
                        <a:rPr lang="pt-BR" baseline="0" dirty="0" smtClean="0"/>
                        <a:t> Ativos </a:t>
                      </a:r>
                      <a:endParaRPr lang="pt-BR" dirty="0"/>
                    </a:p>
                  </a:txBody>
                  <a:tcPr/>
                </a:tc>
              </a:tr>
              <a:tr h="672075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r>
                        <a:rPr lang="pt-BR" baseline="0" dirty="0" smtClean="0"/>
                        <a:t> só ofertante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349 (68%)</a:t>
                      </a:r>
                      <a:endParaRPr lang="pt-BR" dirty="0"/>
                    </a:p>
                  </a:txBody>
                  <a:tcPr/>
                </a:tc>
              </a:tr>
              <a:tr h="67207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 ofertantes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64 (13%)</a:t>
                      </a:r>
                      <a:endParaRPr lang="pt-BR" dirty="0"/>
                    </a:p>
                  </a:txBody>
                  <a:tcPr/>
                </a:tc>
              </a:tr>
              <a:tr h="672075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 ou mais ofertantes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101 (19%) 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682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Solução Brasileira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pt-BR" dirty="0" smtClean="0"/>
              <a:t>	</a:t>
            </a:r>
            <a:r>
              <a:rPr lang="pt-BR" b="1" dirty="0" smtClean="0"/>
              <a:t>Produtos com Prioridade </a:t>
            </a:r>
          </a:p>
          <a:p>
            <a:pPr marL="68580" indent="0">
              <a:buNone/>
            </a:pPr>
            <a:endParaRPr lang="pt-BR" b="1" dirty="0"/>
          </a:p>
          <a:p>
            <a:r>
              <a:rPr lang="pt-BR" dirty="0" smtClean="0"/>
              <a:t>Biológicos </a:t>
            </a:r>
          </a:p>
          <a:p>
            <a:endParaRPr lang="pt-BR" dirty="0"/>
          </a:p>
          <a:p>
            <a:r>
              <a:rPr lang="pt-BR" dirty="0" smtClean="0"/>
              <a:t>Para pragas prioritárias</a:t>
            </a:r>
          </a:p>
          <a:p>
            <a:endParaRPr lang="pt-BR" dirty="0"/>
          </a:p>
          <a:p>
            <a:pPr marL="68580" indent="0">
              <a:buNone/>
            </a:pPr>
            <a:r>
              <a:rPr lang="pt-BR" dirty="0" smtClean="0"/>
              <a:t>      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55776" y="4924697"/>
            <a:ext cx="4608512" cy="4616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2700" h="82550"/>
            <a:bevelB w="6350" h="82550"/>
          </a:sp3d>
        </p:spPr>
        <p:txBody>
          <a:bodyPr wrap="square" rtlCol="0">
            <a:spAutoFit/>
          </a:bodyPr>
          <a:lstStyle/>
          <a:p>
            <a:r>
              <a:rPr lang="pt-BR" sz="2400" dirty="0"/>
              <a:t>“É para aplaudir ou chorar?”</a:t>
            </a:r>
          </a:p>
        </p:txBody>
      </p:sp>
    </p:spTree>
    <p:extLst>
      <p:ext uri="{BB962C8B-B14F-4D97-AF65-F5344CB8AC3E}">
        <p14:creationId xmlns:p14="http://schemas.microsoft.com/office/powerpoint/2010/main" val="4176526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Pragas e Produtos – Prioridade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1772816"/>
            <a:ext cx="7920880" cy="4608512"/>
          </a:xfrm>
        </p:spPr>
        <p:txBody>
          <a:bodyPr>
            <a:normAutofit fontScale="70000" lnSpcReduction="20000"/>
          </a:bodyPr>
          <a:lstStyle/>
          <a:p>
            <a:r>
              <a:rPr lang="pt-BR" b="1" dirty="0"/>
              <a:t>Bicudo do algodoeiro</a:t>
            </a:r>
            <a:r>
              <a:rPr lang="pt-BR" dirty="0"/>
              <a:t> </a:t>
            </a:r>
            <a:r>
              <a:rPr lang="pt-BR" dirty="0" smtClean="0"/>
              <a:t>- </a:t>
            </a:r>
            <a:r>
              <a:rPr lang="pt-BR" dirty="0" err="1"/>
              <a:t>Tolfenpirade</a:t>
            </a:r>
            <a:r>
              <a:rPr lang="pt-BR" dirty="0"/>
              <a:t>; </a:t>
            </a:r>
            <a:r>
              <a:rPr lang="pt-BR" dirty="0" err="1"/>
              <a:t>Bifentrina</a:t>
            </a:r>
            <a:r>
              <a:rPr lang="pt-BR" dirty="0"/>
              <a:t> e </a:t>
            </a:r>
            <a:r>
              <a:rPr lang="pt-BR" dirty="0" err="1"/>
              <a:t>Gama-cialotrina</a:t>
            </a:r>
            <a:r>
              <a:rPr lang="pt-BR" dirty="0"/>
              <a:t> + </a:t>
            </a:r>
            <a:r>
              <a:rPr lang="pt-BR" dirty="0" err="1"/>
              <a:t>Malation</a:t>
            </a:r>
            <a:r>
              <a:rPr lang="pt-BR" dirty="0"/>
              <a:t>.</a:t>
            </a:r>
            <a:endParaRPr lang="pt-BR" b="1" dirty="0"/>
          </a:p>
          <a:p>
            <a:r>
              <a:rPr lang="pt-BR" b="1" dirty="0"/>
              <a:t>Ferrugem da Soja</a:t>
            </a:r>
            <a:r>
              <a:rPr lang="pt-BR" dirty="0"/>
              <a:t> </a:t>
            </a:r>
            <a:r>
              <a:rPr lang="pt-BR" dirty="0" smtClean="0"/>
              <a:t>- </a:t>
            </a:r>
            <a:r>
              <a:rPr lang="pt-BR" dirty="0" err="1"/>
              <a:t>Azoxistrobina</a:t>
            </a:r>
            <a:r>
              <a:rPr lang="pt-BR" dirty="0"/>
              <a:t> + </a:t>
            </a:r>
            <a:r>
              <a:rPr lang="pt-BR" dirty="0" err="1"/>
              <a:t>Tebuconazol</a:t>
            </a:r>
            <a:r>
              <a:rPr lang="pt-BR" dirty="0"/>
              <a:t> + </a:t>
            </a:r>
            <a:r>
              <a:rPr lang="pt-BR" dirty="0" err="1"/>
              <a:t>Mancozebe</a:t>
            </a:r>
            <a:r>
              <a:rPr lang="pt-BR" dirty="0"/>
              <a:t>; </a:t>
            </a:r>
            <a:r>
              <a:rPr lang="pt-BR" dirty="0" err="1"/>
              <a:t>Picoxistrobina</a:t>
            </a:r>
            <a:r>
              <a:rPr lang="pt-BR" dirty="0"/>
              <a:t> + </a:t>
            </a:r>
            <a:r>
              <a:rPr lang="pt-BR" dirty="0" err="1"/>
              <a:t>Tebuconazol</a:t>
            </a:r>
            <a:r>
              <a:rPr lang="pt-BR" dirty="0"/>
              <a:t> + </a:t>
            </a:r>
            <a:r>
              <a:rPr lang="pt-BR" dirty="0" err="1"/>
              <a:t>Mancozebe</a:t>
            </a:r>
            <a:r>
              <a:rPr lang="pt-BR" dirty="0"/>
              <a:t>; </a:t>
            </a:r>
            <a:r>
              <a:rPr lang="pt-BR" dirty="0" err="1"/>
              <a:t>Azoxystrobina</a:t>
            </a:r>
            <a:r>
              <a:rPr lang="pt-BR" dirty="0"/>
              <a:t> + </a:t>
            </a:r>
            <a:r>
              <a:rPr lang="pt-BR" dirty="0" err="1"/>
              <a:t>Ciproconazole</a:t>
            </a:r>
            <a:r>
              <a:rPr lang="pt-BR" dirty="0"/>
              <a:t> + </a:t>
            </a:r>
            <a:r>
              <a:rPr lang="pt-BR" dirty="0" err="1"/>
              <a:t>Mancozeb</a:t>
            </a:r>
            <a:r>
              <a:rPr lang="pt-BR" dirty="0"/>
              <a:t>; </a:t>
            </a:r>
            <a:r>
              <a:rPr lang="pt-BR" dirty="0" err="1"/>
              <a:t>Picoxistrobina</a:t>
            </a:r>
            <a:r>
              <a:rPr lang="pt-BR" dirty="0"/>
              <a:t> + </a:t>
            </a:r>
            <a:r>
              <a:rPr lang="pt-BR" dirty="0" err="1"/>
              <a:t>Benzovindiplupir</a:t>
            </a:r>
            <a:r>
              <a:rPr lang="pt-BR" dirty="0"/>
              <a:t>; </a:t>
            </a:r>
            <a:r>
              <a:rPr lang="pt-BR" dirty="0" err="1"/>
              <a:t>Bixafen</a:t>
            </a:r>
            <a:r>
              <a:rPr lang="pt-BR" dirty="0"/>
              <a:t>; </a:t>
            </a:r>
            <a:r>
              <a:rPr lang="pt-BR" dirty="0" err="1"/>
              <a:t>Fluxapyroxad</a:t>
            </a:r>
            <a:r>
              <a:rPr lang="pt-BR" dirty="0"/>
              <a:t> + </a:t>
            </a:r>
            <a:r>
              <a:rPr lang="pt-BR" dirty="0" err="1"/>
              <a:t>Epoxiconazole</a:t>
            </a:r>
            <a:r>
              <a:rPr lang="pt-BR" dirty="0"/>
              <a:t> + </a:t>
            </a:r>
            <a:r>
              <a:rPr lang="pt-BR" dirty="0" err="1"/>
              <a:t>Pyraclostrobin</a:t>
            </a:r>
            <a:r>
              <a:rPr lang="pt-BR" dirty="0"/>
              <a:t>; </a:t>
            </a:r>
            <a:r>
              <a:rPr lang="pt-BR" dirty="0" err="1"/>
              <a:t>Metominostrobin</a:t>
            </a:r>
            <a:r>
              <a:rPr lang="pt-BR" dirty="0"/>
              <a:t> + </a:t>
            </a:r>
            <a:r>
              <a:rPr lang="pt-BR" dirty="0" err="1"/>
              <a:t>Tebuconazole</a:t>
            </a:r>
            <a:r>
              <a:rPr lang="pt-BR" dirty="0"/>
              <a:t>; </a:t>
            </a:r>
            <a:r>
              <a:rPr lang="pt-BR" dirty="0" err="1"/>
              <a:t>Azoxystrobin</a:t>
            </a:r>
            <a:r>
              <a:rPr lang="pt-BR" dirty="0"/>
              <a:t> + </a:t>
            </a:r>
            <a:r>
              <a:rPr lang="pt-BR" dirty="0" err="1"/>
              <a:t>Benzovindiflupir</a:t>
            </a:r>
            <a:r>
              <a:rPr lang="pt-BR" dirty="0"/>
              <a:t>.</a:t>
            </a:r>
            <a:endParaRPr lang="pt-BR" b="1" dirty="0"/>
          </a:p>
          <a:p>
            <a:r>
              <a:rPr lang="pt-BR" b="1" dirty="0"/>
              <a:t>Mofo Branco</a:t>
            </a:r>
            <a:r>
              <a:rPr lang="pt-BR" dirty="0"/>
              <a:t> </a:t>
            </a:r>
            <a:r>
              <a:rPr lang="pt-BR" dirty="0" smtClean="0"/>
              <a:t>- </a:t>
            </a:r>
            <a:r>
              <a:rPr lang="pt-BR" dirty="0" err="1"/>
              <a:t>Procimidone</a:t>
            </a:r>
            <a:r>
              <a:rPr lang="pt-BR" dirty="0"/>
              <a:t>; </a:t>
            </a:r>
            <a:r>
              <a:rPr lang="pt-BR" dirty="0" err="1"/>
              <a:t>Ciprodinil</a:t>
            </a:r>
            <a:r>
              <a:rPr lang="pt-BR" dirty="0"/>
              <a:t>; </a:t>
            </a:r>
            <a:r>
              <a:rPr lang="pt-BR" dirty="0" err="1"/>
              <a:t>Fluazinam</a:t>
            </a:r>
            <a:r>
              <a:rPr lang="pt-BR" dirty="0"/>
              <a:t>; </a:t>
            </a:r>
            <a:r>
              <a:rPr lang="pt-BR" dirty="0" err="1"/>
              <a:t>Isofetamid</a:t>
            </a:r>
            <a:r>
              <a:rPr lang="pt-BR" dirty="0"/>
              <a:t>; </a:t>
            </a:r>
            <a:r>
              <a:rPr lang="pt-BR" dirty="0" err="1"/>
              <a:t>Iprodiona</a:t>
            </a:r>
            <a:r>
              <a:rPr lang="pt-BR" dirty="0"/>
              <a:t>; </a:t>
            </a:r>
            <a:r>
              <a:rPr lang="pt-BR" dirty="0" err="1"/>
              <a:t>Fluopyram</a:t>
            </a:r>
            <a:r>
              <a:rPr lang="pt-BR" dirty="0"/>
              <a:t>; </a:t>
            </a:r>
            <a:r>
              <a:rPr lang="pt-BR" dirty="0" err="1"/>
              <a:t>Procimidone</a:t>
            </a:r>
            <a:r>
              <a:rPr lang="pt-BR" dirty="0"/>
              <a:t> + </a:t>
            </a:r>
            <a:r>
              <a:rPr lang="pt-BR" dirty="0" err="1"/>
              <a:t>Fenpirazamina</a:t>
            </a:r>
            <a:r>
              <a:rPr lang="pt-BR" dirty="0"/>
              <a:t>; </a:t>
            </a:r>
            <a:r>
              <a:rPr lang="pt-BR" dirty="0" err="1"/>
              <a:t>Cyprodinil</a:t>
            </a:r>
            <a:r>
              <a:rPr lang="pt-BR" dirty="0"/>
              <a:t> + </a:t>
            </a:r>
            <a:r>
              <a:rPr lang="pt-BR" dirty="0" err="1"/>
              <a:t>Fludioxonil</a:t>
            </a:r>
            <a:r>
              <a:rPr lang="pt-BR" dirty="0"/>
              <a:t>;</a:t>
            </a:r>
            <a:endParaRPr lang="pt-BR" b="1" dirty="0"/>
          </a:p>
          <a:p>
            <a:r>
              <a:rPr lang="pt-BR" b="1" dirty="0"/>
              <a:t>Broca do Café</a:t>
            </a:r>
            <a:r>
              <a:rPr lang="pt-BR" dirty="0"/>
              <a:t> </a:t>
            </a:r>
            <a:r>
              <a:rPr lang="pt-BR" dirty="0" smtClean="0"/>
              <a:t>- </a:t>
            </a:r>
            <a:r>
              <a:rPr lang="pt-BR" dirty="0" err="1"/>
              <a:t>Metaflumizone</a:t>
            </a:r>
            <a:r>
              <a:rPr lang="pt-BR" dirty="0"/>
              <a:t>;</a:t>
            </a:r>
            <a:endParaRPr lang="pt-BR" b="1" dirty="0"/>
          </a:p>
          <a:p>
            <a:r>
              <a:rPr lang="pt-BR" b="1" dirty="0" err="1"/>
              <a:t>Helicoverpa</a:t>
            </a:r>
            <a:r>
              <a:rPr lang="pt-BR" b="1" dirty="0"/>
              <a:t> </a:t>
            </a:r>
            <a:r>
              <a:rPr lang="pt-BR" b="1" dirty="0" err="1"/>
              <a:t>armigera</a:t>
            </a:r>
            <a:r>
              <a:rPr lang="pt-BR" b="1" dirty="0"/>
              <a:t>: </a:t>
            </a:r>
            <a:r>
              <a:rPr lang="pt-BR" dirty="0" err="1"/>
              <a:t>Tiodicarbe</a:t>
            </a:r>
            <a:r>
              <a:rPr lang="pt-BR" dirty="0"/>
              <a:t>; </a:t>
            </a:r>
            <a:r>
              <a:rPr lang="pt-BR" dirty="0" err="1"/>
              <a:t>Espinetoram</a:t>
            </a:r>
            <a:r>
              <a:rPr lang="pt-BR" dirty="0"/>
              <a:t> + </a:t>
            </a:r>
            <a:r>
              <a:rPr lang="pt-BR" dirty="0" err="1"/>
              <a:t>Metoxifenozida</a:t>
            </a:r>
            <a:r>
              <a:rPr lang="pt-BR" dirty="0"/>
              <a:t>; </a:t>
            </a:r>
            <a:r>
              <a:rPr lang="pt-BR" dirty="0" err="1"/>
              <a:t>Indoxacarb</a:t>
            </a:r>
            <a:r>
              <a:rPr lang="pt-BR" dirty="0"/>
              <a:t>; </a:t>
            </a:r>
            <a:r>
              <a:rPr lang="pt-BR" dirty="0" err="1"/>
              <a:t>Metaflumizone</a:t>
            </a:r>
            <a:r>
              <a:rPr lang="pt-BR" dirty="0"/>
              <a:t>; </a:t>
            </a:r>
            <a:r>
              <a:rPr lang="pt-BR" dirty="0" err="1"/>
              <a:t>Lufenuron</a:t>
            </a:r>
            <a:r>
              <a:rPr lang="pt-BR" dirty="0"/>
              <a:t> + </a:t>
            </a:r>
            <a:r>
              <a:rPr lang="pt-BR" dirty="0" err="1"/>
              <a:t>Profenofós</a:t>
            </a:r>
            <a:r>
              <a:rPr lang="pt-BR" dirty="0" smtClean="0"/>
              <a:t>.</a:t>
            </a:r>
          </a:p>
          <a:p>
            <a:r>
              <a:rPr lang="pt-BR" b="1" dirty="0"/>
              <a:t>Mosca Branca </a:t>
            </a:r>
            <a:r>
              <a:rPr lang="pt-BR" dirty="0" smtClean="0"/>
              <a:t>-</a:t>
            </a:r>
            <a:r>
              <a:rPr lang="pt-BR" b="1" dirty="0" smtClean="0"/>
              <a:t> </a:t>
            </a:r>
            <a:r>
              <a:rPr lang="pt-BR" dirty="0" err="1"/>
              <a:t>Piriproxifen</a:t>
            </a:r>
            <a:r>
              <a:rPr lang="pt-BR" dirty="0"/>
              <a:t>; </a:t>
            </a:r>
            <a:r>
              <a:rPr lang="pt-BR" dirty="0" err="1"/>
              <a:t>Sulfoxaflor</a:t>
            </a:r>
            <a:r>
              <a:rPr lang="pt-BR" dirty="0"/>
              <a:t>; </a:t>
            </a:r>
            <a:r>
              <a:rPr lang="pt-BR" dirty="0" err="1"/>
              <a:t>Piridabem</a:t>
            </a:r>
            <a:r>
              <a:rPr lang="pt-BR" dirty="0"/>
              <a:t>; </a:t>
            </a:r>
            <a:r>
              <a:rPr lang="pt-BR" dirty="0" err="1"/>
              <a:t>Diafentiuron</a:t>
            </a:r>
            <a:r>
              <a:rPr lang="pt-BR" dirty="0" smtClean="0"/>
              <a:t>.</a:t>
            </a:r>
          </a:p>
          <a:p>
            <a:r>
              <a:rPr lang="pt-BR" b="1" dirty="0"/>
              <a:t>Nematoides</a:t>
            </a:r>
            <a:r>
              <a:rPr lang="pt-BR" dirty="0"/>
              <a:t>: </a:t>
            </a:r>
            <a:r>
              <a:rPr lang="pt-BR" dirty="0" err="1"/>
              <a:t>Fluensulfone</a:t>
            </a:r>
            <a:r>
              <a:rPr lang="pt-BR" dirty="0"/>
              <a:t>.</a:t>
            </a:r>
            <a:endParaRPr lang="pt-BR" b="1" dirty="0"/>
          </a:p>
          <a:p>
            <a:r>
              <a:rPr lang="pt-BR" b="1" dirty="0" err="1"/>
              <a:t>Conyza</a:t>
            </a:r>
            <a:r>
              <a:rPr lang="pt-BR" b="1" dirty="0"/>
              <a:t> </a:t>
            </a:r>
            <a:r>
              <a:rPr lang="pt-BR" b="1" dirty="0" err="1"/>
              <a:t>bonariensis</a:t>
            </a:r>
            <a:r>
              <a:rPr lang="pt-BR" b="1" dirty="0"/>
              <a:t> e Digitaria </a:t>
            </a:r>
            <a:r>
              <a:rPr lang="pt-BR" b="1" dirty="0" err="1"/>
              <a:t>insularis</a:t>
            </a:r>
            <a:r>
              <a:rPr lang="pt-BR" dirty="0"/>
              <a:t>: </a:t>
            </a:r>
            <a:r>
              <a:rPr lang="pt-BR" dirty="0" err="1"/>
              <a:t>Glufosinato</a:t>
            </a:r>
            <a:r>
              <a:rPr lang="pt-BR" dirty="0"/>
              <a:t> sal de amônio; </a:t>
            </a:r>
            <a:r>
              <a:rPr lang="pt-BR" dirty="0" err="1"/>
              <a:t>Sulfentrazone</a:t>
            </a:r>
            <a:r>
              <a:rPr lang="pt-BR" dirty="0"/>
              <a:t>; </a:t>
            </a:r>
            <a:r>
              <a:rPr lang="pt-BR" dirty="0" err="1"/>
              <a:t>Pyroxasulfone</a:t>
            </a:r>
            <a:r>
              <a:rPr lang="pt-BR" dirty="0"/>
              <a:t>; </a:t>
            </a:r>
            <a:r>
              <a:rPr lang="pt-BR" dirty="0" err="1"/>
              <a:t>Flumioxazina</a:t>
            </a:r>
            <a:r>
              <a:rPr lang="pt-BR" dirty="0"/>
              <a:t> + </a:t>
            </a:r>
            <a:r>
              <a:rPr lang="pt-BR" dirty="0" err="1"/>
              <a:t>Imazetapir</a:t>
            </a:r>
            <a:r>
              <a:rPr lang="pt-BR" dirty="0"/>
              <a:t>; </a:t>
            </a:r>
            <a:r>
              <a:rPr lang="pt-BR" dirty="0" err="1"/>
              <a:t>Cletodim</a:t>
            </a:r>
            <a:r>
              <a:rPr lang="pt-BR" dirty="0"/>
              <a:t>; </a:t>
            </a:r>
            <a:r>
              <a:rPr lang="pt-BR" dirty="0" err="1"/>
              <a:t>Diafentiuron</a:t>
            </a:r>
            <a:r>
              <a:rPr lang="pt-BR" dirty="0"/>
              <a:t>; </a:t>
            </a:r>
            <a:r>
              <a:rPr lang="pt-BR" dirty="0" err="1"/>
              <a:t>Mesotrione</a:t>
            </a:r>
            <a:r>
              <a:rPr lang="pt-BR" dirty="0"/>
              <a:t>.</a:t>
            </a:r>
            <a:endParaRPr lang="pt-BR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15637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393</TotalTime>
  <Words>437</Words>
  <Application>Microsoft Office PowerPoint</Application>
  <PresentationFormat>Apresentação na tela (4:3)</PresentationFormat>
  <Paragraphs>113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Calibri</vt:lpstr>
      <vt:lpstr>Century Gothic</vt:lpstr>
      <vt:lpstr>Wingdings 2</vt:lpstr>
      <vt:lpstr>Austin</vt:lpstr>
      <vt:lpstr>A Fila de Registro de Agrotóxicos </vt:lpstr>
      <vt:lpstr>Tamanho da Fila  </vt:lpstr>
      <vt:lpstr>Tempo previsto para registrar o último pleito da fila</vt:lpstr>
      <vt:lpstr>A Causa </vt:lpstr>
      <vt:lpstr>A Importância dos Genéricos   Genéricos multiplicam o número de produtos no mercado </vt:lpstr>
      <vt:lpstr>Oferta 1</vt:lpstr>
      <vt:lpstr>Oferta 2 </vt:lpstr>
      <vt:lpstr>Solução Brasileira </vt:lpstr>
      <vt:lpstr>Pragas e Produtos – Prioridade </vt:lpstr>
      <vt:lpstr>Injustiça da Prioridade </vt:lpstr>
      <vt:lpstr>A prioridade pode existir, mas dentro de um contexto maior, onde se estabeleçam os mecanismos e os prazos para a redução da fila! </vt:lpstr>
      <vt:lpstr>Obrigado! </vt:lpstr>
    </vt:vector>
  </TitlesOfParts>
  <Company>Pessoal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Brazilian Pesticide Market 2013</dc:title>
  <dc:creator>User</dc:creator>
  <cp:lastModifiedBy>Leomar Diniz</cp:lastModifiedBy>
  <cp:revision>82</cp:revision>
  <dcterms:created xsi:type="dcterms:W3CDTF">2014-08-04T19:26:30Z</dcterms:created>
  <dcterms:modified xsi:type="dcterms:W3CDTF">2015-10-22T09:53:47Z</dcterms:modified>
</cp:coreProperties>
</file>