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sldIdLst>
    <p:sldId id="256" r:id="rId2"/>
    <p:sldId id="283" r:id="rId3"/>
    <p:sldId id="291" r:id="rId4"/>
    <p:sldId id="279" r:id="rId5"/>
    <p:sldId id="284" r:id="rId6"/>
    <p:sldId id="280" r:id="rId7"/>
    <p:sldId id="286" r:id="rId8"/>
    <p:sldId id="292" r:id="rId9"/>
    <p:sldId id="287" r:id="rId10"/>
    <p:sldId id="288" r:id="rId11"/>
    <p:sldId id="293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" initials="K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64C"/>
    <a:srgbClr val="551A8B"/>
    <a:srgbClr val="0000EE"/>
    <a:srgbClr val="1A2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207C4-79E7-4D4A-9824-C84296425590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876F7-1113-4945-A7A3-BFAADAE1FF0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2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876F7-1113-4945-A7A3-BFAADAE1FF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3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876F7-1113-4945-A7A3-BFAADAE1FF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8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876F7-1113-4945-A7A3-BFAADAE1FF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5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69158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79162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72656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63923"/>
            <a:ext cx="7772400" cy="1218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&lt;Title Case, Arial, 36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Black&gt; &lt;</a:t>
            </a:r>
            <a:r>
              <a:rPr lang="en-GB" noProof="0" dirty="0" err="1" smtClean="0"/>
              <a:t>xxxxxxxxCenteredxxxxxxxx</a:t>
            </a:r>
            <a:r>
              <a:rPr lang="en-GB" noProof="0" dirty="0" smtClean="0"/>
              <a:t>&gt;</a:t>
            </a:r>
          </a:p>
        </p:txBody>
      </p:sp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76370"/>
          </a:xfrm>
          <a:prstGeom prst="rect">
            <a:avLst/>
          </a:prstGeom>
        </p:spPr>
      </p:pic>
      <p:pic>
        <p:nvPicPr>
          <p:cNvPr id="9" name="Picture 8" descr="by-nc-s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65817" y="6377056"/>
            <a:ext cx="1227411" cy="42944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1097" y="1181529"/>
            <a:ext cx="2527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00" dirty="0" smtClean="0">
                <a:solidFill>
                  <a:srgbClr val="41464C"/>
                </a:solidFill>
              </a:rPr>
              <a:t>European</a:t>
            </a:r>
            <a:r>
              <a:rPr lang="en-IE" sz="1100" dirty="0" smtClean="0"/>
              <a:t> </a:t>
            </a:r>
            <a:r>
              <a:rPr lang="en-IE" sz="1100" dirty="0" smtClean="0">
                <a:solidFill>
                  <a:srgbClr val="1A2B85"/>
                </a:solidFill>
              </a:rPr>
              <a:t>Patients’ Academy </a:t>
            </a:r>
          </a:p>
          <a:p>
            <a:pPr algn="ctr"/>
            <a:r>
              <a:rPr lang="en-IE" sz="1100" dirty="0" smtClean="0">
                <a:solidFill>
                  <a:srgbClr val="41464C"/>
                </a:solidFill>
              </a:rPr>
              <a:t>on Therapeutic Innovation</a:t>
            </a:r>
            <a:endParaRPr lang="en-IE" sz="1100" dirty="0">
              <a:solidFill>
                <a:srgbClr val="414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652" y="1602770"/>
            <a:ext cx="8229600" cy="452339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2000"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en-GB" noProof="0" dirty="0" smtClean="0"/>
              <a:t>First-level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24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pPr lvl="1"/>
            <a:r>
              <a:rPr lang="en-GB" noProof="0" dirty="0" smtClean="0"/>
              <a:t>Second-level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20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pPr lvl="2"/>
            <a:r>
              <a:rPr lang="en-GB" noProof="0" dirty="0" smtClean="0"/>
              <a:t>Third-level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18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r>
              <a:rPr lang="en-GB" noProof="0" dirty="0" smtClean="0"/>
              <a:t>18 </a:t>
            </a:r>
            <a:r>
              <a:rPr lang="en-GB" noProof="0" dirty="0" err="1" smtClean="0"/>
              <a:t>pt</a:t>
            </a:r>
            <a:r>
              <a:rPr lang="en-GB" noProof="0" dirty="0" smtClean="0"/>
              <a:t> is the smallest font size permitted.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566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CC69C-9B8E-4208-8737-B4C333BC0DAC}" type="slidenum">
              <a:rPr lang="en-GB" noProof="0" smtClean="0"/>
              <a:t>‹nº›</a:t>
            </a:fld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686" y="462336"/>
            <a:ext cx="6508679" cy="9452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Titles sentence case, Arial 28pt, Bold, Black</a:t>
            </a:r>
            <a:endParaRPr lang="en-GB" noProof="0" dirty="0"/>
          </a:p>
        </p:txBody>
      </p:sp>
      <p:pic>
        <p:nvPicPr>
          <p:cNvPr id="13" name="Picture 12" descr="stri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5820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28938" y="495341"/>
            <a:ext cx="1227138" cy="66972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191907" y="1160980"/>
            <a:ext cx="1664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European</a:t>
            </a:r>
            <a:r>
              <a:rPr lang="en-GB" sz="850" noProof="0" dirty="0" smtClean="0"/>
              <a:t> </a:t>
            </a:r>
            <a:r>
              <a:rPr lang="en-GB" sz="850" noProof="0" dirty="0" smtClean="0">
                <a:solidFill>
                  <a:srgbClr val="1A2B85"/>
                </a:solidFill>
              </a:rPr>
              <a:t>Patients’ Academy </a:t>
            </a:r>
          </a:p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on Therapeutic Innovation</a:t>
            </a:r>
            <a:endParaRPr lang="en-GB" sz="850" noProof="0" dirty="0">
              <a:solidFill>
                <a:srgbClr val="41464C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566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CC69C-9B8E-4208-8737-B4C333BC0DAC}" type="slidenum">
              <a:rPr lang="en-GB" noProof="0" smtClean="0"/>
              <a:t>‹nº›</a:t>
            </a:fld>
            <a:endParaRPr lang="en-GB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686" y="462336"/>
            <a:ext cx="6508679" cy="9452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Titles sentence case, Arial 28pt, Bold, Black</a:t>
            </a:r>
            <a:endParaRPr lang="en-GB" noProof="0" dirty="0"/>
          </a:p>
        </p:txBody>
      </p:sp>
      <p:pic>
        <p:nvPicPr>
          <p:cNvPr id="13" name="Picture 12" descr="stri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5820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28938" y="495341"/>
            <a:ext cx="1227138" cy="66972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191907" y="1160980"/>
            <a:ext cx="1664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European</a:t>
            </a:r>
            <a:r>
              <a:rPr lang="en-GB" sz="850" noProof="0" dirty="0" smtClean="0"/>
              <a:t> </a:t>
            </a:r>
            <a:r>
              <a:rPr lang="en-GB" sz="850" noProof="0" dirty="0" smtClean="0">
                <a:solidFill>
                  <a:srgbClr val="1A2B85"/>
                </a:solidFill>
              </a:rPr>
              <a:t>Patients’ Academy </a:t>
            </a:r>
          </a:p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on Therapeutic Innovation</a:t>
            </a:r>
            <a:endParaRPr lang="en-GB" sz="850" noProof="0" dirty="0">
              <a:solidFill>
                <a:srgbClr val="414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48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566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CC69C-9B8E-4208-8737-B4C333BC0DAC}" type="slidenum">
              <a:rPr lang="en-GB" noProof="0" smtClean="0"/>
              <a:t>‹nº›</a:t>
            </a:fld>
            <a:endParaRPr lang="en-GB" noProof="0" dirty="0"/>
          </a:p>
        </p:txBody>
      </p:sp>
      <p:pic>
        <p:nvPicPr>
          <p:cNvPr id="13" name="Picture 12" descr="stri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7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652" y="1602770"/>
            <a:ext cx="3950413" cy="452339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2000"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en-GB" noProof="0" dirty="0" smtClean="0"/>
              <a:t>First-level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24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pPr lvl="1"/>
            <a:r>
              <a:rPr lang="en-GB" noProof="0" dirty="0" smtClean="0"/>
              <a:t>Second-level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20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pPr lvl="2"/>
            <a:r>
              <a:rPr lang="en-GB" noProof="0" dirty="0" smtClean="0"/>
              <a:t>Third-level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18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r>
              <a:rPr lang="en-GB" noProof="0" dirty="0" smtClean="0"/>
              <a:t>18 </a:t>
            </a:r>
            <a:r>
              <a:rPr lang="en-GB" noProof="0" dirty="0" err="1" smtClean="0"/>
              <a:t>pt</a:t>
            </a:r>
            <a:r>
              <a:rPr lang="en-GB" noProof="0" dirty="0" smtClean="0"/>
              <a:t> is the smallest font size permitted.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56935" y="1599103"/>
            <a:ext cx="3923011" cy="452339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 sz="2000"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en-GB" noProof="0" dirty="0" smtClean="0"/>
              <a:t>First-level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24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pPr lvl="1"/>
            <a:r>
              <a:rPr lang="en-GB" noProof="0" dirty="0" smtClean="0"/>
              <a:t>Second-level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20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pPr lvl="2"/>
            <a:r>
              <a:rPr lang="en-GB" noProof="0" dirty="0" smtClean="0"/>
              <a:t>Third-level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sentence case, Arial, 18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black</a:t>
            </a:r>
          </a:p>
          <a:p>
            <a:r>
              <a:rPr lang="en-GB" noProof="0" dirty="0" smtClean="0"/>
              <a:t>18 </a:t>
            </a:r>
            <a:r>
              <a:rPr lang="en-GB" noProof="0" dirty="0" err="1" smtClean="0"/>
              <a:t>pt</a:t>
            </a:r>
            <a:r>
              <a:rPr lang="en-GB" noProof="0" dirty="0" smtClean="0"/>
              <a:t> is the smallest font size permitted.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5666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CC69C-9B8E-4208-8737-B4C333BC0DAC}" type="slidenum">
              <a:rPr lang="en-GB" noProof="0" smtClean="0"/>
              <a:t>‹nº›</a:t>
            </a:fld>
            <a:endParaRPr lang="en-GB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442686" y="462336"/>
            <a:ext cx="6508679" cy="9452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Titles sentence case, Arial 22pt, Bold, Black</a:t>
            </a:r>
            <a:endParaRPr lang="en-GB" noProof="0" dirty="0"/>
          </a:p>
        </p:txBody>
      </p:sp>
      <p:pic>
        <p:nvPicPr>
          <p:cNvPr id="25" name="Picture 24" descr="stri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5820"/>
          </a:xfrm>
          <a:prstGeom prst="rect">
            <a:avLst/>
          </a:prstGeom>
        </p:spPr>
      </p:pic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28938" y="495341"/>
            <a:ext cx="1227138" cy="66972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7191907" y="1160980"/>
            <a:ext cx="1664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European</a:t>
            </a:r>
            <a:r>
              <a:rPr lang="en-GB" sz="850" noProof="0" dirty="0" smtClean="0"/>
              <a:t> </a:t>
            </a:r>
            <a:r>
              <a:rPr lang="en-GB" sz="850" noProof="0" dirty="0" smtClean="0">
                <a:solidFill>
                  <a:srgbClr val="1A2B85"/>
                </a:solidFill>
              </a:rPr>
              <a:t>Patients’ Academy </a:t>
            </a:r>
          </a:p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on Therapeutic Innovation</a:t>
            </a:r>
            <a:endParaRPr lang="en-GB" sz="850" noProof="0" dirty="0">
              <a:solidFill>
                <a:srgbClr val="41464C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40" userDrawn="1">
          <p15:clr>
            <a:srgbClr val="FBAE40"/>
          </p15:clr>
        </p15:guide>
        <p15:guide id="4" pos="30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GB" noProof="0" smtClean="0"/>
              <a:t>‹nº›</a:t>
            </a:fld>
            <a:endParaRPr lang="en-GB" noProof="0" dirty="0"/>
          </a:p>
        </p:txBody>
      </p:sp>
      <p:pic>
        <p:nvPicPr>
          <p:cNvPr id="10" name="Picture 9" descr="stri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582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28938" y="495341"/>
            <a:ext cx="1227138" cy="66972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191907" y="1160980"/>
            <a:ext cx="1664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European</a:t>
            </a:r>
            <a:r>
              <a:rPr lang="en-GB" sz="850" noProof="0" dirty="0" smtClean="0"/>
              <a:t> </a:t>
            </a:r>
            <a:r>
              <a:rPr lang="en-GB" sz="850" noProof="0" dirty="0" smtClean="0">
                <a:solidFill>
                  <a:srgbClr val="1A2B85"/>
                </a:solidFill>
              </a:rPr>
              <a:t>Patients’ Academy </a:t>
            </a:r>
          </a:p>
          <a:p>
            <a:pPr algn="ctr"/>
            <a:r>
              <a:rPr lang="en-GB" sz="850" noProof="0" dirty="0" smtClean="0">
                <a:solidFill>
                  <a:srgbClr val="41464C"/>
                </a:solidFill>
              </a:rPr>
              <a:t>on Therapeutic Innovation</a:t>
            </a:r>
            <a:endParaRPr lang="en-GB" sz="850" noProof="0" dirty="0">
              <a:solidFill>
                <a:srgbClr val="414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9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6073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02447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43419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32142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15506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4653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00341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1FCC69C-9B8E-4208-8737-B4C333BC0DAC}" type="slidenum">
              <a:rPr lang="en-IE" smtClean="0"/>
              <a:pPr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42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50" r:id="rId13"/>
    <p:sldLayoutId id="2147483652" r:id="rId14"/>
    <p:sldLayoutId id="2147483653" r:id="rId15"/>
    <p:sldLayoutId id="214748365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i.org/fileadmin/HTAi_Files/ISG/PatientInvolvement/v2_files/Info/PCISG-Info-ValuesandStandards-30-Jun14.pdf" TargetMode="External"/><Relationship Id="rId7" Type="http://schemas.openxmlformats.org/officeDocument/2006/relationships/hyperlink" Target="https://www.eupati.eu/health-technology-assessment/patient-involvement-in-the-hta-decision-making-process/am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spor.org/strategic-initiatives/patient-initiatives" TargetMode="External"/><Relationship Id="rId5" Type="http://schemas.openxmlformats.org/officeDocument/2006/relationships/hyperlink" Target="http://www.htai.org/fileadmin/HTAi_Files/ISG/PatientInvolvement/v2_files/Resource/PCISG-Resource-GuidanceandChecklist-Dec14.pdf" TargetMode="External"/><Relationship Id="rId4" Type="http://schemas.openxmlformats.org/officeDocument/2006/relationships/hyperlink" Target="http://www.htai.org/interest-groups/patient-and-citizen-involvement/resources/for-patients-and-patient-group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3200" dirty="0" err="1" smtClean="0"/>
              <a:t>Participação</a:t>
            </a:r>
            <a:r>
              <a:rPr lang="en-GB" sz="3200" dirty="0" smtClean="0"/>
              <a:t> e </a:t>
            </a:r>
            <a:r>
              <a:rPr lang="en-GB" sz="3200" dirty="0" err="1" smtClean="0"/>
              <a:t>controle</a:t>
            </a:r>
            <a:r>
              <a:rPr lang="en-GB" sz="3200" dirty="0" smtClean="0"/>
              <a:t> social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Política</a:t>
            </a:r>
            <a:r>
              <a:rPr lang="en-GB" sz="3200" dirty="0" smtClean="0"/>
              <a:t> Nacional de </a:t>
            </a:r>
            <a:r>
              <a:rPr lang="en-GB" sz="3200" dirty="0" err="1" smtClean="0"/>
              <a:t>Atenção</a:t>
            </a:r>
            <a:r>
              <a:rPr lang="en-GB" sz="3200" dirty="0" smtClean="0"/>
              <a:t> </a:t>
            </a:r>
            <a:r>
              <a:rPr lang="en-GB" sz="3200" dirty="0" err="1" smtClean="0"/>
              <a:t>às</a:t>
            </a:r>
            <a:r>
              <a:rPr lang="en-GB" sz="3200" dirty="0" smtClean="0"/>
              <a:t> </a:t>
            </a:r>
            <a:r>
              <a:rPr lang="en-GB" sz="3200" dirty="0" err="1" smtClean="0"/>
              <a:t>Pessoas</a:t>
            </a:r>
            <a:r>
              <a:rPr lang="en-GB" sz="3200" dirty="0" smtClean="0"/>
              <a:t> com </a:t>
            </a:r>
            <a:r>
              <a:rPr lang="en-GB" sz="3200" dirty="0" err="1" smtClean="0"/>
              <a:t>Doenças</a:t>
            </a:r>
            <a:r>
              <a:rPr lang="en-GB" sz="3200" dirty="0" smtClean="0"/>
              <a:t> </a:t>
            </a:r>
            <a:r>
              <a:rPr lang="en-GB" sz="3200" dirty="0" err="1" smtClean="0"/>
              <a:t>Raras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GB" b="1" dirty="0" err="1" smtClean="0"/>
              <a:t>Objetivo</a:t>
            </a:r>
            <a:r>
              <a:rPr lang="en-GB" b="1" dirty="0" smtClean="0"/>
              <a:t>: </a:t>
            </a:r>
            <a:r>
              <a:rPr lang="en-GB" sz="2000" dirty="0" err="1" smtClean="0"/>
              <a:t>Fiscalizar</a:t>
            </a:r>
            <a:r>
              <a:rPr lang="en-GB" sz="2000" dirty="0" smtClean="0"/>
              <a:t> </a:t>
            </a:r>
            <a:r>
              <a:rPr lang="en-GB" sz="2000" dirty="0"/>
              <a:t>as </a:t>
            </a:r>
            <a:r>
              <a:rPr lang="en-GB" sz="2000" dirty="0" err="1"/>
              <a:t>ações</a:t>
            </a:r>
            <a:r>
              <a:rPr lang="en-GB" sz="2000" dirty="0"/>
              <a:t> </a:t>
            </a:r>
            <a:r>
              <a:rPr lang="en-GB" sz="2000" dirty="0" err="1"/>
              <a:t>promovidas</a:t>
            </a:r>
            <a:r>
              <a:rPr lang="en-GB" sz="2000" dirty="0"/>
              <a:t> </a:t>
            </a:r>
            <a:r>
              <a:rPr lang="en-GB" sz="2000" dirty="0" err="1"/>
              <a:t>pelo</a:t>
            </a:r>
            <a:r>
              <a:rPr lang="en-GB" sz="2000" dirty="0"/>
              <a:t> </a:t>
            </a:r>
            <a:r>
              <a:rPr lang="en-GB" sz="2000" dirty="0" err="1"/>
              <a:t>Poder</a:t>
            </a:r>
            <a:r>
              <a:rPr lang="en-GB" sz="2000" dirty="0"/>
              <a:t> </a:t>
            </a:r>
            <a:r>
              <a:rPr lang="en-GB" sz="2000" dirty="0" err="1"/>
              <a:t>Público</a:t>
            </a:r>
            <a:r>
              <a:rPr lang="en-GB" sz="2000" dirty="0"/>
              <a:t> e </a:t>
            </a:r>
            <a:r>
              <a:rPr lang="en-GB" sz="2000" dirty="0" err="1"/>
              <a:t>promover</a:t>
            </a:r>
            <a:r>
              <a:rPr lang="en-GB" sz="2000" dirty="0"/>
              <a:t> </a:t>
            </a:r>
            <a:r>
              <a:rPr lang="en-GB" sz="2000" dirty="0" err="1"/>
              <a:t>seu</a:t>
            </a:r>
            <a:r>
              <a:rPr lang="en-GB" sz="2000" dirty="0"/>
              <a:t> </a:t>
            </a:r>
            <a:r>
              <a:rPr lang="en-GB" sz="2000" dirty="0" err="1"/>
              <a:t>aperfeiçoamento</a:t>
            </a:r>
            <a:r>
              <a:rPr lang="en-GB" sz="2000" dirty="0"/>
              <a:t>.</a:t>
            </a:r>
            <a:endParaRPr lang="en-US" sz="2000" dirty="0"/>
          </a:p>
        </p:txBody>
      </p:sp>
      <p:pic>
        <p:nvPicPr>
          <p:cNvPr id="4" name="Picture 3" descr="Apresentação AME (2018)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056896" y="5266359"/>
            <a:ext cx="980678" cy="1061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670" y="6560066"/>
            <a:ext cx="774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22 de Outubro de 2019 – Amigos Múltiplos pela Esclerose (AME) | Todos Direitos Reservados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71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283973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/>
              <a:t>Envolvimento</a:t>
            </a:r>
            <a:r>
              <a:rPr lang="en-GB" sz="1800" dirty="0" smtClean="0"/>
              <a:t> do </a:t>
            </a:r>
            <a:r>
              <a:rPr lang="en-GB" sz="1800" dirty="0" err="1" smtClean="0"/>
              <a:t>Paciente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52726"/>
            <a:ext cx="5033772" cy="461823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 smtClean="0"/>
              <a:t>Barreiras</a:t>
            </a:r>
            <a:r>
              <a:rPr lang="en-GB" b="1" u="sng" dirty="0" smtClean="0"/>
              <a:t>:</a:t>
            </a:r>
          </a:p>
          <a:p>
            <a:pPr marL="0" indent="0">
              <a:buNone/>
            </a:pPr>
            <a:endParaRPr lang="en-GB" b="1" u="sng" dirty="0"/>
          </a:p>
          <a:p>
            <a:pPr>
              <a:lnSpc>
                <a:spcPct val="150000"/>
              </a:lnSpc>
            </a:pPr>
            <a:r>
              <a:rPr lang="pt-BR" dirty="0" smtClean="0"/>
              <a:t>Transparência </a:t>
            </a:r>
          </a:p>
          <a:p>
            <a:pPr>
              <a:lnSpc>
                <a:spcPct val="150000"/>
              </a:lnSpc>
            </a:pPr>
            <a:r>
              <a:rPr lang="pt-BR" dirty="0"/>
              <a:t>Falta de Critérios Claros para Priorização e Definição de Metodologias de ATS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Equidade Representativa (apenas 01 cadeira, dentre 13)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Posição Fixa, com suplentes pre-definidos</a:t>
            </a:r>
          </a:p>
          <a:p>
            <a:endParaRPr lang="en-US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4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283973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/>
              <a:t>Envolvimento</a:t>
            </a:r>
            <a:r>
              <a:rPr lang="en-GB" sz="1800" dirty="0" smtClean="0"/>
              <a:t> do </a:t>
            </a:r>
            <a:r>
              <a:rPr lang="en-GB" sz="1800" dirty="0" err="1" smtClean="0"/>
              <a:t>Paciente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52726"/>
            <a:ext cx="5353050" cy="46182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1" u="sng" dirty="0" err="1" smtClean="0"/>
              <a:t>Encaminhamentos</a:t>
            </a:r>
            <a:r>
              <a:rPr lang="en-GB" sz="3200" b="1" u="sng" dirty="0" smtClean="0"/>
              <a:t>?</a:t>
            </a:r>
          </a:p>
          <a:p>
            <a:pPr marL="0" indent="0">
              <a:buNone/>
            </a:pPr>
            <a:endParaRPr lang="en-GB" b="1" u="sng" dirty="0"/>
          </a:p>
          <a:p>
            <a:r>
              <a:rPr lang="pt-BR" sz="2400" dirty="0" smtClean="0"/>
              <a:t>Transparência / </a:t>
            </a:r>
          </a:p>
          <a:p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Transmissão Ao Vivo?</a:t>
            </a:r>
          </a:p>
          <a:p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400" dirty="0"/>
              <a:t>Falta de Critérios Claros para Priorização e Definição de Metodologias de ATS</a:t>
            </a:r>
            <a:r>
              <a:rPr lang="pt-BR" sz="2400" dirty="0" smtClean="0"/>
              <a:t>.</a:t>
            </a:r>
          </a:p>
          <a:p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Definição de Critérios / Uso de diferentes metodologias com foco no Valor (MCDA?)</a:t>
            </a:r>
            <a:endParaRPr lang="pt-BR" sz="29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400" dirty="0" smtClean="0"/>
              <a:t>Equidade Representativa (apenas 01 cadeira, dentre 13) e Posição Fixa, com suplentes pre-definidos / </a:t>
            </a:r>
          </a:p>
          <a:p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Cadeira </a:t>
            </a:r>
            <a:r>
              <a:rPr lang="pt-BR" sz="2900" b="1" dirty="0">
                <a:solidFill>
                  <a:schemeClr val="accent2">
                    <a:lumMod val="75000"/>
                  </a:schemeClr>
                </a:solidFill>
              </a:rPr>
              <a:t>Rotativa</a:t>
            </a:r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900" b="1" dirty="0" smtClean="0">
                <a:solidFill>
                  <a:schemeClr val="accent2">
                    <a:lumMod val="75000"/>
                  </a:schemeClr>
                </a:solidFill>
              </a:rPr>
              <a:t>Grupo de Trabalho com Representações do Paciente?</a:t>
            </a:r>
            <a:endParaRPr lang="pt-BR" sz="2900" dirty="0" smtClean="0"/>
          </a:p>
          <a:p>
            <a:endParaRPr lang="en-US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9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283973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/>
              <a:t>Envolvimento</a:t>
            </a:r>
            <a:r>
              <a:rPr lang="en-GB" sz="1800" dirty="0" smtClean="0"/>
              <a:t> do </a:t>
            </a:r>
            <a:r>
              <a:rPr lang="en-GB" sz="1800" dirty="0" err="1" smtClean="0"/>
              <a:t>Paciente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52726"/>
            <a:ext cx="5033772" cy="461823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 smtClean="0"/>
              <a:t>Referências</a:t>
            </a:r>
            <a:r>
              <a:rPr lang="en-GB" b="1" u="sng" dirty="0" smtClean="0"/>
              <a:t>:</a:t>
            </a:r>
          </a:p>
          <a:p>
            <a:pPr marL="0" indent="0">
              <a:buNone/>
            </a:pPr>
            <a:endParaRPr lang="en-GB" b="1" u="sng" dirty="0"/>
          </a:p>
          <a:p>
            <a:endParaRPr lang="en-US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28650" y="1848346"/>
            <a:ext cx="5289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Health Technology Assessment International (2014) ‘Values and Quality Standards for Patient Involvement in HTA’. Retrieved 1st March 2016, from </a:t>
            </a:r>
            <a:r>
              <a:rPr lang="en-GB" sz="1400" u="sng" dirty="0">
                <a:hlinkClick r:id="rId3"/>
              </a:rPr>
              <a:t>http://www.htai.org/fileadmin/HTAi_Files/ISG/PatientInvolvement/v2_files/Info/PCISG-Info-ValuesandStandards-30-Jun14.pdf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Health Technology Assessment International (2015) ‘For Patients and Patient Groups’. Retrieved 1st March 2016, from </a:t>
            </a:r>
            <a:r>
              <a:rPr lang="en-GB" sz="1400" u="sng" dirty="0">
                <a:hlinkClick r:id="rId4"/>
              </a:rPr>
              <a:t>http://www.htai.org/interest-groups/patient-and-citizen-involvement/resources/for-patients-and-patient-groups.html</a:t>
            </a: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Health Technology Assessment International (2014) </a:t>
            </a:r>
            <a:r>
              <a:rPr lang="en-GB" sz="1400" i="1" dirty="0"/>
              <a:t>Completing a patient group submission template: Guidance for patient organisations. </a:t>
            </a:r>
            <a:r>
              <a:rPr lang="en-GB" sz="1400" dirty="0"/>
              <a:t>Retrieved 1st March 2016, from </a:t>
            </a:r>
            <a:r>
              <a:rPr lang="en-GB" sz="1400" u="sng" dirty="0">
                <a:hlinkClick r:id="rId5"/>
              </a:rPr>
              <a:t>http://</a:t>
            </a:r>
            <a:r>
              <a:rPr lang="en-GB" sz="1400" u="sng" dirty="0" smtClean="0">
                <a:hlinkClick r:id="rId5"/>
              </a:rPr>
              <a:t>www.htai.org/fileadmin/HTAi_Files/ISG/PatientInvolvement/v2_files/Resource/PCISG-Resource-GuidanceandChecklist-Dec14.pdf</a:t>
            </a:r>
            <a:endParaRPr lang="en-GB" sz="14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www.ispor.org/strategic-initiatives/patient-initiatives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linkClick r:id="rId7"/>
              </a:rPr>
              <a:t>https://www.eupati.eu/health-technology-assessment/patient-involvement-in-the-hta-decision-making-process/amp/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141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7550" y="2423160"/>
            <a:ext cx="5033772" cy="461823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u="sng" dirty="0" smtClean="0"/>
              <a:t>GUSTAVO SAN MARTIN</a:t>
            </a:r>
          </a:p>
          <a:p>
            <a:pPr marL="0" indent="0">
              <a:buNone/>
            </a:pPr>
            <a:endParaRPr lang="pt-BR" b="1" u="sng" dirty="0" smtClean="0"/>
          </a:p>
          <a:p>
            <a:pPr marL="0" indent="0" algn="ctr">
              <a:buNone/>
            </a:pPr>
            <a:r>
              <a:rPr lang="pt-BR" u="sng" dirty="0" smtClean="0"/>
              <a:t>(11) 99700-2800</a:t>
            </a:r>
          </a:p>
          <a:p>
            <a:pPr marL="0" indent="0" algn="ctr">
              <a:buNone/>
            </a:pPr>
            <a:r>
              <a:rPr lang="pt-BR" u="sng" dirty="0" smtClean="0"/>
              <a:t>gustavo@amigosmultiplos.org.br</a:t>
            </a:r>
            <a:endParaRPr lang="pt-BR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30" y="1121152"/>
            <a:ext cx="2400300" cy="1737360"/>
          </a:xfrm>
        </p:spPr>
        <p:txBody>
          <a:bodyPr/>
          <a:lstStyle/>
          <a:p>
            <a:r>
              <a:rPr lang="pt-BR" dirty="0" smtClean="0"/>
              <a:t>CONTATO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635423"/>
            <a:ext cx="7517130" cy="3035808"/>
          </a:xfrm>
        </p:spPr>
        <p:txBody>
          <a:bodyPr>
            <a:noAutofit/>
          </a:bodyPr>
          <a:lstStyle/>
          <a:p>
            <a:pPr algn="ctr"/>
            <a:r>
              <a:rPr lang="en-GB" sz="2800" dirty="0" err="1" smtClean="0"/>
              <a:t>Participação</a:t>
            </a:r>
            <a:r>
              <a:rPr lang="en-GB" sz="2800" dirty="0" smtClean="0"/>
              <a:t> e </a:t>
            </a:r>
            <a:r>
              <a:rPr lang="en-GB" sz="2800" dirty="0" err="1" smtClean="0"/>
              <a:t>controle</a:t>
            </a:r>
            <a:r>
              <a:rPr lang="en-GB" sz="2800" dirty="0" smtClean="0"/>
              <a:t> social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=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Envolvimento</a:t>
            </a:r>
            <a:r>
              <a:rPr lang="en-GB" sz="2800" dirty="0" smtClean="0"/>
              <a:t> do </a:t>
            </a:r>
            <a:r>
              <a:rPr lang="en-GB" sz="2800" dirty="0" err="1" smtClean="0"/>
              <a:t>paciente</a:t>
            </a:r>
            <a:r>
              <a:rPr lang="en-GB" sz="2800" dirty="0" smtClean="0"/>
              <a:t> </a:t>
            </a:r>
            <a:r>
              <a:rPr lang="en-GB" sz="2800" dirty="0" err="1" smtClean="0"/>
              <a:t>nos</a:t>
            </a:r>
            <a:r>
              <a:rPr lang="en-GB" sz="2800" dirty="0" smtClean="0"/>
              <a:t> </a:t>
            </a:r>
            <a:r>
              <a:rPr lang="en-GB" sz="2800" dirty="0" err="1" smtClean="0"/>
              <a:t>processos</a:t>
            </a:r>
            <a:r>
              <a:rPr lang="en-GB" sz="2800" dirty="0" smtClean="0"/>
              <a:t> de ATS </a:t>
            </a:r>
            <a:r>
              <a:rPr lang="en-GB" sz="1200" b="0" dirty="0" smtClean="0"/>
              <a:t>(</a:t>
            </a:r>
            <a:r>
              <a:rPr lang="en-GB" sz="1200" b="0" dirty="0" err="1" smtClean="0"/>
              <a:t>Avaliação</a:t>
            </a:r>
            <a:r>
              <a:rPr lang="en-GB" sz="1200" b="0" dirty="0" smtClean="0"/>
              <a:t> de </a:t>
            </a:r>
            <a:r>
              <a:rPr lang="en-GB" sz="1200" b="0" dirty="0" err="1" smtClean="0"/>
              <a:t>Tecnologias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em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Saúde</a:t>
            </a:r>
            <a:r>
              <a:rPr lang="en-GB" sz="1200" b="0" dirty="0" smtClean="0"/>
              <a:t>)</a:t>
            </a:r>
            <a:br>
              <a:rPr lang="en-GB" sz="1200" b="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b="0" dirty="0"/>
          </a:p>
        </p:txBody>
      </p:sp>
      <p:pic>
        <p:nvPicPr>
          <p:cNvPr id="4" name="Picture 3" descr="Apresentação AME (2018)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056896" y="5266359"/>
            <a:ext cx="980678" cy="1061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670" y="6560066"/>
            <a:ext cx="774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22 de Outubro de 2019 – Amigos Múltiplos pela Esclerose (AME) | Todos Direitos Reservados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28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665061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dirty="0"/>
              <a:t>Qual o impacto do envolvimento do paciente?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3232" y="1263116"/>
            <a:ext cx="5033772" cy="4618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Organização Mundial da Saúde</a:t>
            </a:r>
          </a:p>
          <a:p>
            <a:pPr marL="0" indent="0">
              <a:buNone/>
            </a:pPr>
            <a:r>
              <a:rPr lang="pt-BR" b="1" dirty="0" smtClean="0"/>
              <a:t>OMS (2016</a:t>
            </a:r>
            <a:r>
              <a:rPr lang="pt-BR" b="1" dirty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73232" y="2705035"/>
            <a:ext cx="5156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“</a:t>
            </a:r>
            <a:r>
              <a:rPr lang="pt-BR" b="1" dirty="0"/>
              <a:t>o processo </a:t>
            </a:r>
            <a:r>
              <a:rPr lang="pt-BR" dirty="0"/>
              <a:t>de capacitação de pacientes, famílias, prestadores de cuidados e prestadores de cuidados de saúde, </a:t>
            </a:r>
            <a:r>
              <a:rPr lang="pt-BR" b="1" dirty="0"/>
              <a:t>para facilitar e apoiar o envolvimento ativo dos pacientes em seus próprios cuidados, a fim de melhorar a segurança, a qualidade e a atenção centrada nas pessoas nos cuidados de saúde. ”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40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665061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1800" dirty="0"/>
              <a:t>Qual o impacto do envolvimento do paciente?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8632" y="1024126"/>
            <a:ext cx="5033772" cy="461823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500" dirty="0" smtClean="0"/>
              <a:t>Existem </a:t>
            </a:r>
            <a:r>
              <a:rPr lang="pt-BR" sz="2500" dirty="0"/>
              <a:t>muitas definições de envolvimento dos pacientes, mas todas compartilham um tema subjacente: </a:t>
            </a:r>
            <a:r>
              <a:rPr lang="pt-BR" sz="2500" b="1" u="sng" dirty="0"/>
              <a:t>a facilitação e o fortalecimento do papel daqueles que utilizam os serviços</a:t>
            </a:r>
            <a:r>
              <a:rPr lang="pt-BR" sz="2500" dirty="0"/>
              <a:t> como co-produtores de saúde e políticas e práticas de assistência à saúde "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42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967" y="1635423"/>
            <a:ext cx="7939011" cy="30358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400" b="0" dirty="0"/>
              <a:t>Avaliação de Tecnologias em Saúde (ATS) </a:t>
            </a:r>
            <a:r>
              <a:rPr lang="pt-BR" sz="2400" b="0" dirty="0" smtClean="0"/>
              <a:t/>
            </a:r>
            <a:br>
              <a:rPr lang="pt-BR" sz="2400" b="0" dirty="0" smtClean="0"/>
            </a:br>
            <a:r>
              <a:rPr lang="pt-BR" sz="1600" b="0" dirty="0" smtClean="0"/>
              <a:t/>
            </a:r>
            <a:br>
              <a:rPr lang="pt-BR" sz="1600" b="0" dirty="0" smtClean="0"/>
            </a:br>
            <a:r>
              <a:rPr lang="pt-BR" sz="1700" b="0" dirty="0" smtClean="0">
                <a:solidFill>
                  <a:schemeClr val="accent1">
                    <a:lumMod val="50000"/>
                  </a:schemeClr>
                </a:solidFill>
              </a:rPr>
              <a:t>Processo </a:t>
            </a:r>
            <a:r>
              <a:rPr lang="pt-BR" sz="1700" b="0" dirty="0">
                <a:solidFill>
                  <a:schemeClr val="accent1">
                    <a:lumMod val="50000"/>
                  </a:schemeClr>
                </a:solidFill>
              </a:rPr>
              <a:t>de investigação das consequências clínicas, econômicas e sociais da utilização das tecnologias em saúde.</a:t>
            </a:r>
            <a:r>
              <a:rPr lang="pt-BR" sz="1700" b="0" dirty="0"/>
              <a:t>  </a:t>
            </a:r>
            <a:r>
              <a:rPr lang="pt-BR" sz="1700" b="0" dirty="0" smtClean="0"/>
              <a:t/>
            </a:r>
            <a:br>
              <a:rPr lang="pt-BR" sz="1700" b="0" dirty="0" smtClean="0"/>
            </a:br>
            <a:endParaRPr lang="en-GB" sz="1700" b="0" dirty="0"/>
          </a:p>
        </p:txBody>
      </p:sp>
      <p:pic>
        <p:nvPicPr>
          <p:cNvPr id="4" name="Picture 3" descr="Apresentação AME (2018).pdf - Adobe Acrobat Reader D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056896" y="5266359"/>
            <a:ext cx="980678" cy="1061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670" y="6560066"/>
            <a:ext cx="774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22 de Outubro de 2019 – Amigos Múltiplos pela Esclerose (AME) | Todos Direitos Reservados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11667" y="4359887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Entendem-se como tecnologias em saúde: </a:t>
            </a:r>
            <a:r>
              <a:rPr lang="pt-BR" sz="1400" dirty="0"/>
              <a:t>medicamentos, equipamentos e procedimentos técnicos, sistemas organizacionais, educacionais, de informação e de suporte e os programas e protocolos assistenciais, por meio dos quais a atenção e os cuidados com a saúde são prestados à população.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15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283973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/>
              <a:t>Envolvimento</a:t>
            </a:r>
            <a:r>
              <a:rPr lang="en-GB" sz="1800" dirty="0" smtClean="0"/>
              <a:t> do </a:t>
            </a:r>
            <a:r>
              <a:rPr lang="en-GB" sz="1800" dirty="0" err="1" smtClean="0"/>
              <a:t>Paciente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52726"/>
            <a:ext cx="5033772" cy="461823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err="1" smtClean="0"/>
              <a:t>Pacientes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podem</a:t>
            </a:r>
            <a:r>
              <a:rPr lang="en-GB" b="1" u="sng" dirty="0" smtClean="0"/>
              <a:t>:</a:t>
            </a:r>
            <a:endParaRPr lang="en-GB" b="1" u="sng" dirty="0"/>
          </a:p>
          <a:p>
            <a:r>
              <a:rPr lang="pt-BR" dirty="0"/>
              <a:t>contribuir com dados para </a:t>
            </a:r>
            <a:r>
              <a:rPr lang="pt-BR" dirty="0" smtClean="0"/>
              <a:t>pesquisa</a:t>
            </a:r>
            <a:endParaRPr lang="pt-BR" dirty="0"/>
          </a:p>
          <a:p>
            <a:r>
              <a:rPr lang="pt-BR" dirty="0" smtClean="0"/>
              <a:t>incorporar </a:t>
            </a:r>
            <a:r>
              <a:rPr lang="pt-BR" dirty="0"/>
              <a:t>a perspectiva do paciente em julgamentos e análises </a:t>
            </a:r>
            <a:r>
              <a:rPr lang="pt-BR" dirty="0" smtClean="0"/>
              <a:t>científicas</a:t>
            </a:r>
            <a:endParaRPr lang="pt-BR" dirty="0"/>
          </a:p>
          <a:p>
            <a:r>
              <a:rPr lang="pt-BR" dirty="0" smtClean="0"/>
              <a:t>estar </a:t>
            </a:r>
            <a:r>
              <a:rPr lang="pt-BR" dirty="0"/>
              <a:t>envolvido </a:t>
            </a:r>
            <a:r>
              <a:rPr lang="pt-BR" dirty="0" smtClean="0"/>
              <a:t>nos </a:t>
            </a:r>
            <a:r>
              <a:rPr lang="pt-BR" dirty="0"/>
              <a:t>processo de </a:t>
            </a:r>
            <a:r>
              <a:rPr lang="pt-BR" dirty="0" smtClean="0"/>
              <a:t>recomendação</a:t>
            </a:r>
            <a:endParaRPr lang="pt-BR" dirty="0"/>
          </a:p>
          <a:p>
            <a:r>
              <a:rPr lang="pt-BR" dirty="0" smtClean="0"/>
              <a:t>desempenhar </a:t>
            </a:r>
            <a:r>
              <a:rPr lang="pt-BR" dirty="0"/>
              <a:t>um papel na governança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Destacar </a:t>
            </a:r>
            <a:r>
              <a:rPr lang="pt-BR" dirty="0"/>
              <a:t>a importância relativa dos vários critérios de decisão que devem ser considerados, como resultados de saúde, equidade, igualdade, legal, ética, psicossocial.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56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283973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/>
              <a:t>Envolvimento</a:t>
            </a:r>
            <a:r>
              <a:rPr lang="en-GB" sz="1800" dirty="0" smtClean="0"/>
              <a:t> do </a:t>
            </a:r>
            <a:r>
              <a:rPr lang="en-GB" sz="1800" dirty="0" err="1" smtClean="0"/>
              <a:t>Paciente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52726"/>
            <a:ext cx="5033772" cy="461823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dirty="0" smtClean="0"/>
              <a:t>Para garantir </a:t>
            </a:r>
            <a:r>
              <a:rPr lang="pt-BR" dirty="0"/>
              <a:t>que suas prioridades sejam levadas em consideração, </a:t>
            </a:r>
            <a:r>
              <a:rPr lang="pt-BR" b="1" u="sng" dirty="0"/>
              <a:t>os pacientes devem fornecer informações aos tomadores de decisão em todas as etapas do processo de ATS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86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" r="959"/>
          <a:stretch/>
        </p:blipFill>
        <p:spPr>
          <a:xfrm>
            <a:off x="12700" y="1838627"/>
            <a:ext cx="9118600" cy="1724006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3371850" y="101267"/>
            <a:ext cx="2400300" cy="17373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 err="1" smtClean="0"/>
              <a:t>Por</a:t>
            </a:r>
            <a:r>
              <a:rPr lang="en-GB" sz="1800" dirty="0" smtClean="0"/>
              <a:t> </a:t>
            </a:r>
            <a:r>
              <a:rPr lang="en-GB" sz="1800" dirty="0" err="1" smtClean="0"/>
              <a:t>enquanto</a:t>
            </a:r>
            <a:r>
              <a:rPr lang="en-GB" sz="1800" dirty="0" smtClean="0"/>
              <a:t>?</a:t>
            </a:r>
            <a:endParaRPr lang="en-US" sz="1800" dirty="0"/>
          </a:p>
        </p:txBody>
      </p:sp>
      <p:pic>
        <p:nvPicPr>
          <p:cNvPr id="10" name="Picture 9" descr="Apresentação AME (2018).pdf - Adobe Acrobat Reader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08700" y="1838627"/>
            <a:ext cx="2933700" cy="1724006"/>
          </a:xfrm>
          <a:prstGeom prst="rect">
            <a:avLst/>
          </a:prstGeom>
          <a:solidFill>
            <a:schemeClr val="bg1">
              <a:lumMod val="95000"/>
              <a:alpha val="1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resentação AME (2018)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40624" r="39234" b="21645"/>
          <a:stretch/>
        </p:blipFill>
        <p:spPr>
          <a:xfrm>
            <a:off x="448963" y="283973"/>
            <a:ext cx="742530" cy="8036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12230" y="283973"/>
            <a:ext cx="2400300" cy="173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 smtClean="0"/>
              <a:t>Envolvimento</a:t>
            </a:r>
            <a:r>
              <a:rPr lang="en-GB" sz="1800" dirty="0" smtClean="0"/>
              <a:t> do </a:t>
            </a:r>
            <a:r>
              <a:rPr lang="en-GB" sz="1800" dirty="0" err="1" smtClean="0"/>
              <a:t>Paciente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935226"/>
            <a:ext cx="5033772" cy="4618230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pt-BR" dirty="0" smtClean="0"/>
              <a:t>O </a:t>
            </a:r>
            <a:r>
              <a:rPr lang="pt-BR" dirty="0"/>
              <a:t>papel do paciente começa antes que um novo medicamento seja desenvolvido e pode continuar </a:t>
            </a:r>
            <a:r>
              <a:rPr lang="pt-BR" dirty="0" smtClean="0"/>
              <a:t>por todas as etapas do processo</a:t>
            </a:r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12230" y="2824986"/>
            <a:ext cx="2400300" cy="28808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Quais possíveis ganhos no envolvimento do paciente? O que podemos agregar ao processo atual?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74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671</Words>
  <Application>Microsoft Office PowerPoint</Application>
  <PresentationFormat>Apresentação na tela (4:3)</PresentationFormat>
  <Paragraphs>73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Wood Type</vt:lpstr>
      <vt:lpstr>Participação e controle social na Política Nacional de Atenção às Pessoas com Doenças Raras  </vt:lpstr>
      <vt:lpstr>Participação e controle social  =  Envolvimento do paciente nos processos de ATS (Avaliação de Tecnologias em Saúde)  </vt:lpstr>
      <vt:lpstr>Qual o impacto do envolvimento do paciente?</vt:lpstr>
      <vt:lpstr>Qual o impacto do envolvimento do paciente?</vt:lpstr>
      <vt:lpstr>Avaliação de Tecnologias em Saúde (ATS)   Processo de investigação das consequências clínicas, econômicas e sociais da utilização das tecnologias em saúde.   </vt:lpstr>
      <vt:lpstr>Envolvimento do Paciente</vt:lpstr>
      <vt:lpstr>Envolvimento do Paciente</vt:lpstr>
      <vt:lpstr>Por enquanto?</vt:lpstr>
      <vt:lpstr>Envolvimento do Paciente</vt:lpstr>
      <vt:lpstr>Envolvimento do Paciente</vt:lpstr>
      <vt:lpstr>Envolvimento do Paciente</vt:lpstr>
      <vt:lpstr>Envolvimento do Paciente</vt:lpstr>
      <vt:lpstr>CONTATO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chagan</dc:creator>
  <cp:lastModifiedBy>Ana Carolina Vaz da Silva</cp:lastModifiedBy>
  <cp:revision>122</cp:revision>
  <dcterms:created xsi:type="dcterms:W3CDTF">2016-09-09T08:55:25Z</dcterms:created>
  <dcterms:modified xsi:type="dcterms:W3CDTF">2019-10-22T16:29:49Z</dcterms:modified>
</cp:coreProperties>
</file>