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9" r:id="rId6"/>
    <p:sldId id="268" r:id="rId7"/>
    <p:sldId id="257" r:id="rId8"/>
    <p:sldId id="261" r:id="rId9"/>
    <p:sldId id="263" r:id="rId10"/>
    <p:sldId id="264" r:id="rId11"/>
    <p:sldId id="272" r:id="rId12"/>
    <p:sldId id="265" r:id="rId13"/>
    <p:sldId id="273" r:id="rId14"/>
    <p:sldId id="274" r:id="rId15"/>
    <p:sldId id="262" r:id="rId16"/>
    <p:sldId id="266" r:id="rId17"/>
    <p:sldId id="267" r:id="rId18"/>
    <p:sldId id="270" r:id="rId19"/>
    <p:sldId id="271" r:id="rId2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B31C650-E4CD-4E65-B6C2-F1A40D3E448B}" type="datetimeFigureOut">
              <a:rPr lang="pt-BR" smtClean="0"/>
              <a:t>23/04/2018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5379857-FD45-4647-AD27-F2E0B1258A39}" type="slidenum">
              <a:rPr lang="pt-BR" smtClean="0"/>
              <a:t>‹nº›</a:t>
            </a:fld>
            <a:endParaRPr lang="pt-BR"/>
          </a:p>
        </p:txBody>
      </p:sp>
    </p:spTree>
    <p:extLst>
      <p:ext uri="{BB962C8B-B14F-4D97-AF65-F5344CB8AC3E}">
        <p14:creationId xmlns:p14="http://schemas.microsoft.com/office/powerpoint/2010/main" val="267941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B31C650-E4CD-4E65-B6C2-F1A40D3E448B}" type="datetimeFigureOut">
              <a:rPr lang="pt-BR" smtClean="0"/>
              <a:t>23/04/2018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5379857-FD45-4647-AD27-F2E0B1258A39}" type="slidenum">
              <a:rPr lang="pt-BR" smtClean="0"/>
              <a:t>‹nº›</a:t>
            </a:fld>
            <a:endParaRPr lang="pt-BR"/>
          </a:p>
        </p:txBody>
      </p:sp>
    </p:spTree>
    <p:extLst>
      <p:ext uri="{BB962C8B-B14F-4D97-AF65-F5344CB8AC3E}">
        <p14:creationId xmlns:p14="http://schemas.microsoft.com/office/powerpoint/2010/main" val="3375137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B31C650-E4CD-4E65-B6C2-F1A40D3E448B}" type="datetimeFigureOut">
              <a:rPr lang="pt-BR" smtClean="0"/>
              <a:t>23/04/2018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5379857-FD45-4647-AD27-F2E0B1258A39}" type="slidenum">
              <a:rPr lang="pt-BR" smtClean="0"/>
              <a:t>‹nº›</a:t>
            </a:fld>
            <a:endParaRPr lang="pt-BR"/>
          </a:p>
        </p:txBody>
      </p:sp>
    </p:spTree>
    <p:extLst>
      <p:ext uri="{BB962C8B-B14F-4D97-AF65-F5344CB8AC3E}">
        <p14:creationId xmlns:p14="http://schemas.microsoft.com/office/powerpoint/2010/main" val="423526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B31C650-E4CD-4E65-B6C2-F1A40D3E448B}" type="datetimeFigureOut">
              <a:rPr lang="pt-BR" smtClean="0"/>
              <a:t>23/04/2018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5379857-FD45-4647-AD27-F2E0B1258A39}" type="slidenum">
              <a:rPr lang="pt-BR" smtClean="0"/>
              <a:t>‹nº›</a:t>
            </a:fld>
            <a:endParaRPr lang="pt-BR"/>
          </a:p>
        </p:txBody>
      </p:sp>
    </p:spTree>
    <p:extLst>
      <p:ext uri="{BB962C8B-B14F-4D97-AF65-F5344CB8AC3E}">
        <p14:creationId xmlns:p14="http://schemas.microsoft.com/office/powerpoint/2010/main" val="63417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B31C650-E4CD-4E65-B6C2-F1A40D3E448B}" type="datetimeFigureOut">
              <a:rPr lang="pt-BR" smtClean="0"/>
              <a:t>23/04/2018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5379857-FD45-4647-AD27-F2E0B1258A39}" type="slidenum">
              <a:rPr lang="pt-BR" smtClean="0"/>
              <a:t>‹nº›</a:t>
            </a:fld>
            <a:endParaRPr lang="pt-BR"/>
          </a:p>
        </p:txBody>
      </p:sp>
    </p:spTree>
    <p:extLst>
      <p:ext uri="{BB962C8B-B14F-4D97-AF65-F5344CB8AC3E}">
        <p14:creationId xmlns:p14="http://schemas.microsoft.com/office/powerpoint/2010/main" val="104957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B31C650-E4CD-4E65-B6C2-F1A40D3E448B}" type="datetimeFigureOut">
              <a:rPr lang="pt-BR" smtClean="0"/>
              <a:t>23/04/2018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5379857-FD45-4647-AD27-F2E0B1258A39}" type="slidenum">
              <a:rPr lang="pt-BR" smtClean="0"/>
              <a:t>‹nº›</a:t>
            </a:fld>
            <a:endParaRPr lang="pt-BR"/>
          </a:p>
        </p:txBody>
      </p:sp>
    </p:spTree>
    <p:extLst>
      <p:ext uri="{BB962C8B-B14F-4D97-AF65-F5344CB8AC3E}">
        <p14:creationId xmlns:p14="http://schemas.microsoft.com/office/powerpoint/2010/main" val="133171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B31C650-E4CD-4E65-B6C2-F1A40D3E448B}" type="datetimeFigureOut">
              <a:rPr lang="pt-BR" smtClean="0"/>
              <a:t>23/04/2018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5379857-FD45-4647-AD27-F2E0B1258A39}" type="slidenum">
              <a:rPr lang="pt-BR" smtClean="0"/>
              <a:t>‹nº›</a:t>
            </a:fld>
            <a:endParaRPr lang="pt-BR"/>
          </a:p>
        </p:txBody>
      </p:sp>
    </p:spTree>
    <p:extLst>
      <p:ext uri="{BB962C8B-B14F-4D97-AF65-F5344CB8AC3E}">
        <p14:creationId xmlns:p14="http://schemas.microsoft.com/office/powerpoint/2010/main" val="318096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B31C650-E4CD-4E65-B6C2-F1A40D3E448B}" type="datetimeFigureOut">
              <a:rPr lang="pt-BR" smtClean="0"/>
              <a:t>23/04/2018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5379857-FD45-4647-AD27-F2E0B1258A39}" type="slidenum">
              <a:rPr lang="pt-BR" smtClean="0"/>
              <a:t>‹nº›</a:t>
            </a:fld>
            <a:endParaRPr lang="pt-BR"/>
          </a:p>
        </p:txBody>
      </p:sp>
    </p:spTree>
    <p:extLst>
      <p:ext uri="{BB962C8B-B14F-4D97-AF65-F5344CB8AC3E}">
        <p14:creationId xmlns:p14="http://schemas.microsoft.com/office/powerpoint/2010/main" val="364395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B31C650-E4CD-4E65-B6C2-F1A40D3E448B}" type="datetimeFigureOut">
              <a:rPr lang="pt-BR" smtClean="0"/>
              <a:t>23/04/2018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5379857-FD45-4647-AD27-F2E0B1258A39}" type="slidenum">
              <a:rPr lang="pt-BR" smtClean="0"/>
              <a:t>‹nº›</a:t>
            </a:fld>
            <a:endParaRPr lang="pt-BR"/>
          </a:p>
        </p:txBody>
      </p:sp>
    </p:spTree>
    <p:extLst>
      <p:ext uri="{BB962C8B-B14F-4D97-AF65-F5344CB8AC3E}">
        <p14:creationId xmlns:p14="http://schemas.microsoft.com/office/powerpoint/2010/main" val="345613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B31C650-E4CD-4E65-B6C2-F1A40D3E448B}" type="datetimeFigureOut">
              <a:rPr lang="pt-BR" smtClean="0"/>
              <a:t>23/04/2018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5379857-FD45-4647-AD27-F2E0B1258A39}" type="slidenum">
              <a:rPr lang="pt-BR" smtClean="0"/>
              <a:t>‹nº›</a:t>
            </a:fld>
            <a:endParaRPr lang="pt-BR"/>
          </a:p>
        </p:txBody>
      </p:sp>
    </p:spTree>
    <p:extLst>
      <p:ext uri="{BB962C8B-B14F-4D97-AF65-F5344CB8AC3E}">
        <p14:creationId xmlns:p14="http://schemas.microsoft.com/office/powerpoint/2010/main" val="179113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B31C650-E4CD-4E65-B6C2-F1A40D3E448B}" type="datetimeFigureOut">
              <a:rPr lang="pt-BR" smtClean="0"/>
              <a:t>23/04/2018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5379857-FD45-4647-AD27-F2E0B1258A39}" type="slidenum">
              <a:rPr lang="pt-BR" smtClean="0"/>
              <a:t>‹nº›</a:t>
            </a:fld>
            <a:endParaRPr lang="pt-BR"/>
          </a:p>
        </p:txBody>
      </p:sp>
    </p:spTree>
    <p:extLst>
      <p:ext uri="{BB962C8B-B14F-4D97-AF65-F5344CB8AC3E}">
        <p14:creationId xmlns:p14="http://schemas.microsoft.com/office/powerpoint/2010/main" val="173467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1C650-E4CD-4E65-B6C2-F1A40D3E448B}" type="datetimeFigureOut">
              <a:rPr lang="pt-BR" smtClean="0"/>
              <a:t>23/04/2018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79857-FD45-4647-AD27-F2E0B1258A39}" type="slidenum">
              <a:rPr lang="pt-BR" smtClean="0"/>
              <a:t>‹nº›</a:t>
            </a:fld>
            <a:endParaRPr lang="pt-BR"/>
          </a:p>
        </p:txBody>
      </p:sp>
    </p:spTree>
    <p:extLst>
      <p:ext uri="{BB962C8B-B14F-4D97-AF65-F5344CB8AC3E}">
        <p14:creationId xmlns:p14="http://schemas.microsoft.com/office/powerpoint/2010/main" val="3174544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lanalto.gov.br/ccivil_03/LEIS/L8069.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196752"/>
            <a:ext cx="7772400" cy="864096"/>
          </a:xfrm>
        </p:spPr>
        <p:txBody>
          <a:bodyPr>
            <a:normAutofit/>
          </a:bodyPr>
          <a:lstStyle/>
          <a:p>
            <a:r>
              <a:rPr lang="pt-BR" sz="4000" dirty="0" smtClean="0"/>
              <a:t>Educação no sistema socioeducativo</a:t>
            </a:r>
            <a:endParaRPr lang="pt-BR" sz="4000" dirty="0"/>
          </a:p>
        </p:txBody>
      </p:sp>
      <p:sp>
        <p:nvSpPr>
          <p:cNvPr id="3" name="Subtítulo 2"/>
          <p:cNvSpPr>
            <a:spLocks noGrp="1"/>
          </p:cNvSpPr>
          <p:nvPr>
            <p:ph type="subTitle" idx="1"/>
          </p:nvPr>
        </p:nvSpPr>
        <p:spPr>
          <a:xfrm>
            <a:off x="1371600" y="2060848"/>
            <a:ext cx="6656784" cy="1944216"/>
          </a:xfrm>
        </p:spPr>
        <p:txBody>
          <a:bodyPr>
            <a:normAutofit/>
          </a:bodyPr>
          <a:lstStyle/>
          <a:p>
            <a:r>
              <a:rPr lang="pt-BR" sz="4000" b="1" dirty="0" smtClean="0">
                <a:solidFill>
                  <a:srgbClr val="C00000"/>
                </a:solidFill>
              </a:rPr>
              <a:t>Elementos para reflexão</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2947242"/>
            <a:ext cx="3739658" cy="280474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275" y="266358"/>
            <a:ext cx="944713" cy="720079"/>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158345"/>
            <a:ext cx="936104" cy="936104"/>
          </a:xfrm>
          <a:prstGeom prst="rect">
            <a:avLst/>
          </a:prstGeom>
        </p:spPr>
      </p:pic>
    </p:spTree>
    <p:extLst>
      <p:ext uri="{BB962C8B-B14F-4D97-AF65-F5344CB8AC3E}">
        <p14:creationId xmlns:p14="http://schemas.microsoft.com/office/powerpoint/2010/main" val="182553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000" b="1" dirty="0" smtClean="0"/>
              <a:t>Arte e cultura</a:t>
            </a:r>
            <a:br>
              <a:rPr lang="pt-BR" sz="4000" b="1" dirty="0" smtClean="0"/>
            </a:br>
            <a:r>
              <a:rPr lang="pt-BR" sz="3100" dirty="0" smtClean="0"/>
              <a:t>Estética como educação da sensibilidade</a:t>
            </a:r>
            <a:endParaRPr lang="pt-BR" sz="3100"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340768"/>
            <a:ext cx="3394472" cy="2262981"/>
          </a:xfr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340768"/>
            <a:ext cx="3419872" cy="2279916"/>
          </a:xfrm>
          <a:prstGeom prst="rect">
            <a:avLst/>
          </a:prstGeom>
        </p:spPr>
      </p:pic>
      <p:pic>
        <p:nvPicPr>
          <p:cNvPr id="8" name="Image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3779658"/>
            <a:ext cx="3312368" cy="2484276"/>
          </a:xfrm>
          <a:prstGeom prst="rect">
            <a:avLst/>
          </a:prstGeom>
        </p:spPr>
      </p:pic>
      <p:pic>
        <p:nvPicPr>
          <p:cNvPr id="9" name="Imagem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3749989"/>
            <a:ext cx="3419872" cy="2591027"/>
          </a:xfrm>
          <a:prstGeom prst="rect">
            <a:avLst/>
          </a:prstGeom>
        </p:spPr>
      </p:pic>
    </p:spTree>
    <p:extLst>
      <p:ext uri="{BB962C8B-B14F-4D97-AF65-F5344CB8AC3E}">
        <p14:creationId xmlns:p14="http://schemas.microsoft.com/office/powerpoint/2010/main" val="61281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92696"/>
            <a:ext cx="8229600" cy="724942"/>
          </a:xfrm>
        </p:spPr>
        <p:txBody>
          <a:bodyPr>
            <a:normAutofit fontScale="90000"/>
          </a:bodyPr>
          <a:lstStyle/>
          <a:p>
            <a:r>
              <a:rPr lang="pt-BR" sz="4000" b="1" dirty="0" smtClean="0"/>
              <a:t/>
            </a:r>
            <a:br>
              <a:rPr lang="pt-BR" sz="4000" b="1" dirty="0" smtClean="0"/>
            </a:br>
            <a:r>
              <a:rPr lang="pt-BR" sz="4000" b="1" dirty="0" smtClean="0"/>
              <a:t>Diálogos</a:t>
            </a:r>
            <a:br>
              <a:rPr lang="pt-BR" sz="4000" b="1" dirty="0" smtClean="0"/>
            </a:br>
            <a:r>
              <a:rPr lang="pt-BR" sz="3100" dirty="0" smtClean="0"/>
              <a:t>A partir do conhecimento de seus direitos, diálogos com o poder público, com a sociedade civil, participação em espaços de poder.</a:t>
            </a:r>
            <a:r>
              <a:rPr lang="pt-BR" sz="3100" b="1" dirty="0" smtClean="0"/>
              <a:t/>
            </a:r>
            <a:br>
              <a:rPr lang="pt-BR" sz="3100" b="1" dirty="0" smtClean="0"/>
            </a:br>
            <a:endParaRPr lang="pt-BR" sz="3100" b="1"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7" y="4275318"/>
            <a:ext cx="3024335" cy="2270138"/>
          </a:xfr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2708920"/>
            <a:ext cx="4800531" cy="2700299"/>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2132855"/>
            <a:ext cx="3024336" cy="2016224"/>
          </a:xfrm>
          <a:prstGeom prst="rect">
            <a:avLst/>
          </a:prstGeom>
        </p:spPr>
      </p:pic>
    </p:spTree>
    <p:extLst>
      <p:ext uri="{BB962C8B-B14F-4D97-AF65-F5344CB8AC3E}">
        <p14:creationId xmlns:p14="http://schemas.microsoft.com/office/powerpoint/2010/main" val="2714415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4000" b="1" dirty="0" smtClean="0"/>
              <a:t>Educação popular</a:t>
            </a:r>
            <a:br>
              <a:rPr lang="pt-BR" sz="4000" b="1" dirty="0" smtClean="0"/>
            </a:br>
            <a:r>
              <a:rPr lang="pt-BR" sz="3100" dirty="0" smtClean="0"/>
              <a:t>A ressignificação de trajetórias</a:t>
            </a:r>
            <a:endParaRPr lang="pt-BR" sz="3100"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04048" y="1340768"/>
            <a:ext cx="3675973" cy="1962273"/>
          </a:xfr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340768"/>
            <a:ext cx="4355976" cy="2450237"/>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056921"/>
            <a:ext cx="4323973" cy="2432235"/>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3429000"/>
            <a:ext cx="3018166" cy="3284984"/>
          </a:xfrm>
          <a:prstGeom prst="rect">
            <a:avLst/>
          </a:prstGeom>
        </p:spPr>
      </p:pic>
    </p:spTree>
    <p:extLst>
      <p:ext uri="{BB962C8B-B14F-4D97-AF65-F5344CB8AC3E}">
        <p14:creationId xmlns:p14="http://schemas.microsoft.com/office/powerpoint/2010/main" val="1629459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Afetividade e sensibilidade</a:t>
            </a:r>
            <a:endParaRPr lang="pt-BR" sz="4000" b="1"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898962"/>
            <a:ext cx="8229600" cy="3928439"/>
          </a:xfrm>
        </p:spPr>
      </p:pic>
    </p:spTree>
    <p:extLst>
      <p:ext uri="{BB962C8B-B14F-4D97-AF65-F5344CB8AC3E}">
        <p14:creationId xmlns:p14="http://schemas.microsoft.com/office/powerpoint/2010/main" val="1748149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868958"/>
          </a:xfrm>
        </p:spPr>
        <p:txBody>
          <a:bodyPr>
            <a:normAutofit fontScale="90000"/>
          </a:bodyPr>
          <a:lstStyle/>
          <a:p>
            <a:r>
              <a:rPr lang="pt-BR" sz="4000" b="1" dirty="0" smtClean="0"/>
              <a:t>Pós medida</a:t>
            </a:r>
            <a:br>
              <a:rPr lang="pt-BR" sz="4000" b="1" dirty="0" smtClean="0"/>
            </a:br>
            <a:r>
              <a:rPr lang="pt-BR" sz="4000" dirty="0" smtClean="0"/>
              <a:t>Articulação para fortalecimento coletivo</a:t>
            </a:r>
            <a:br>
              <a:rPr lang="pt-BR" sz="4000" dirty="0" smtClean="0"/>
            </a:br>
            <a:r>
              <a:rPr lang="pt-BR" sz="2700" dirty="0" smtClean="0"/>
              <a:t>Encontro de meninas egressas e meninas das periferias do DF.</a:t>
            </a:r>
            <a:endParaRPr lang="pt-BR" sz="2700" b="1"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2276872"/>
            <a:ext cx="5721774" cy="3816424"/>
          </a:xfrm>
        </p:spPr>
      </p:pic>
    </p:spTree>
    <p:extLst>
      <p:ext uri="{BB962C8B-B14F-4D97-AF65-F5344CB8AC3E}">
        <p14:creationId xmlns:p14="http://schemas.microsoft.com/office/powerpoint/2010/main" val="2878742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Iasmim </a:t>
            </a:r>
            <a:r>
              <a:rPr lang="pt-BR" dirty="0" err="1" smtClean="0"/>
              <a:t>Baima</a:t>
            </a:r>
            <a:endParaRPr lang="pt-BR" dirty="0"/>
          </a:p>
        </p:txBody>
      </p:sp>
      <p:sp>
        <p:nvSpPr>
          <p:cNvPr id="3" name="Espaço Reservado para Conteúdo 2"/>
          <p:cNvSpPr>
            <a:spLocks noGrp="1"/>
          </p:cNvSpPr>
          <p:nvPr>
            <p:ph idx="1"/>
          </p:nvPr>
        </p:nvSpPr>
        <p:spPr/>
        <p:txBody>
          <a:bodyPr/>
          <a:lstStyle/>
          <a:p>
            <a:pPr marL="0" indent="0">
              <a:buNone/>
            </a:pPr>
            <a:r>
              <a:rPr lang="pt-BR" dirty="0" smtClean="0"/>
              <a:t>“Por </a:t>
            </a:r>
            <a:r>
              <a:rPr lang="pt-BR" dirty="0"/>
              <a:t>mais tempo que passe, o relógio da vida sempre te lembra que em algum momento parece que ele parou de rodar, ficou inerte ou girou rápido demais no ritmo do nosso desespero de sair e viver o tempo que ele nos oferece</a:t>
            </a:r>
            <a:r>
              <a:rPr lang="pt-BR" dirty="0" smtClean="0"/>
              <a:t>.”</a:t>
            </a:r>
            <a:endParaRPr lang="pt-BR" dirty="0"/>
          </a:p>
          <a:p>
            <a:pPr marL="0" indent="0">
              <a:buNone/>
            </a:pPr>
            <a:endParaRPr lang="pt-BR" dirty="0" smtClean="0"/>
          </a:p>
          <a:p>
            <a:endParaRPr lang="pt-BR" dirty="0"/>
          </a:p>
          <a:p>
            <a:endParaRPr lang="pt-BR" dirty="0" smtClean="0"/>
          </a:p>
          <a:p>
            <a:endParaRPr lang="pt-BR" dirty="0"/>
          </a:p>
        </p:txBody>
      </p:sp>
    </p:spTree>
    <p:extLst>
      <p:ext uri="{BB962C8B-B14F-4D97-AF65-F5344CB8AC3E}">
        <p14:creationId xmlns:p14="http://schemas.microsoft.com/office/powerpoint/2010/main" val="2024233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274042"/>
          </a:xfrm>
        </p:spPr>
        <p:txBody>
          <a:bodyPr>
            <a:normAutofit fontScale="90000"/>
          </a:bodyPr>
          <a:lstStyle/>
          <a:p>
            <a:endParaRPr lang="pt-BR" dirty="0"/>
          </a:p>
        </p:txBody>
      </p:sp>
      <p:sp>
        <p:nvSpPr>
          <p:cNvPr id="3" name="Espaço Reservado para Conteúdo 2"/>
          <p:cNvSpPr>
            <a:spLocks noGrp="1"/>
          </p:cNvSpPr>
          <p:nvPr>
            <p:ph idx="1"/>
          </p:nvPr>
        </p:nvSpPr>
        <p:spPr>
          <a:xfrm>
            <a:off x="323528" y="1340768"/>
            <a:ext cx="8229600" cy="4896544"/>
          </a:xfrm>
        </p:spPr>
        <p:txBody>
          <a:bodyPr>
            <a:normAutofit fontScale="32500" lnSpcReduction="20000"/>
          </a:bodyPr>
          <a:lstStyle/>
          <a:p>
            <a:pPr marL="0" indent="0">
              <a:buNone/>
            </a:pPr>
            <a:r>
              <a:rPr lang="pt-BR" sz="6000" dirty="0" smtClean="0"/>
              <a:t>“Algumas </a:t>
            </a:r>
            <a:r>
              <a:rPr lang="pt-BR" sz="6000" dirty="0"/>
              <a:t>saem e só querem esquecer mesmo, outras não conseguem, pois a falta de oportunidade as fazem voltar ali, outras fazem daquilo sua causa, esse é o meu caso. </a:t>
            </a:r>
            <a:endParaRPr lang="pt-BR" sz="6000" dirty="0" smtClean="0"/>
          </a:p>
          <a:p>
            <a:pPr marL="0" indent="0">
              <a:buNone/>
            </a:pPr>
            <a:endParaRPr lang="pt-BR" sz="6000" dirty="0"/>
          </a:p>
          <a:p>
            <a:pPr marL="0" indent="0">
              <a:buNone/>
            </a:pPr>
            <a:r>
              <a:rPr lang="pt-BR" sz="6000" dirty="0" smtClean="0"/>
              <a:t>Pra </a:t>
            </a:r>
            <a:r>
              <a:rPr lang="pt-BR" sz="6000" dirty="0"/>
              <a:t>mim fazia sentido voltar e contar a elas como me mantive em pé, sem reincidir, ser um exemplo... mas era como me fazer de exceção, o objetivo da luta era manter essas exceções? Não. Descobri em mim mesma que não queria exceções ou algumas, queria todas. Enquanto nos ‘’salvamos’’ ainda há celas cheias de meninas com sonhos, deitadas na  ‘’</a:t>
            </a:r>
            <a:r>
              <a:rPr lang="pt-BR" sz="6000" dirty="0" err="1"/>
              <a:t>jega</a:t>
            </a:r>
            <a:r>
              <a:rPr lang="pt-BR" sz="6000" dirty="0"/>
              <a:t> ’’ imaginando realiza-los, assim o como há dois anos eu estive. </a:t>
            </a:r>
            <a:endParaRPr lang="pt-BR" sz="6000" dirty="0" smtClean="0"/>
          </a:p>
          <a:p>
            <a:pPr marL="0" indent="0">
              <a:buNone/>
            </a:pPr>
            <a:endParaRPr lang="pt-BR" sz="6000" dirty="0"/>
          </a:p>
          <a:p>
            <a:pPr marL="0" indent="0">
              <a:buNone/>
            </a:pPr>
            <a:r>
              <a:rPr lang="pt-BR" sz="6000" dirty="0" smtClean="0"/>
              <a:t>Há </a:t>
            </a:r>
            <a:r>
              <a:rPr lang="pt-BR" sz="6000" dirty="0"/>
              <a:t>meninas a todo instante saindo por aqueles portões de ferro pesado pra uma realidade e um contexto de violência. Contar sua história ainda vale? Vale, é essencial mostrar que é possível e fazê-las sonhar com isso na madrugada, dar-lhe sonhos também  vale</a:t>
            </a:r>
            <a:r>
              <a:rPr lang="pt-BR" sz="6000" dirty="0" smtClean="0"/>
              <a:t>.” </a:t>
            </a:r>
          </a:p>
          <a:p>
            <a:pPr marL="0" indent="0">
              <a:buNone/>
            </a:pPr>
            <a:endParaRPr lang="pt-BR" dirty="0"/>
          </a:p>
          <a:p>
            <a:endParaRPr lang="pt-BR" dirty="0"/>
          </a:p>
        </p:txBody>
      </p:sp>
    </p:spTree>
    <p:extLst>
      <p:ext uri="{BB962C8B-B14F-4D97-AF65-F5344CB8AC3E}">
        <p14:creationId xmlns:p14="http://schemas.microsoft.com/office/powerpoint/2010/main" val="2488199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548680"/>
            <a:ext cx="8229600" cy="1008112"/>
          </a:xfrm>
        </p:spPr>
        <p:txBody>
          <a:bodyPr>
            <a:normAutofit fontScale="90000"/>
          </a:bodyPr>
          <a:lstStyle/>
          <a:p>
            <a:r>
              <a:rPr lang="pt-BR" sz="4000" b="1" dirty="0"/>
              <a:t>Adolescente da Unidade de Internação de São Sebastião</a:t>
            </a:r>
            <a:r>
              <a:rPr lang="pt-BR" dirty="0"/>
              <a:t/>
            </a:r>
            <a:br>
              <a:rPr lang="pt-BR" dirty="0"/>
            </a:br>
            <a:endParaRPr lang="pt-BR" dirty="0"/>
          </a:p>
        </p:txBody>
      </p:sp>
      <p:sp>
        <p:nvSpPr>
          <p:cNvPr id="3" name="Espaço Reservado para Conteúdo 2"/>
          <p:cNvSpPr>
            <a:spLocks noGrp="1"/>
          </p:cNvSpPr>
          <p:nvPr>
            <p:ph idx="1"/>
          </p:nvPr>
        </p:nvSpPr>
        <p:spPr/>
        <p:txBody>
          <a:bodyPr>
            <a:normAutofit/>
          </a:bodyPr>
          <a:lstStyle/>
          <a:p>
            <a:pPr marL="0" indent="0">
              <a:buNone/>
            </a:pPr>
            <a:r>
              <a:rPr lang="pt-BR" dirty="0" smtClean="0"/>
              <a:t>“Num </a:t>
            </a:r>
            <a:r>
              <a:rPr lang="pt-BR" dirty="0"/>
              <a:t>Brasil que milhares de famílias ainda passam fome, as crianças são as que mais sofrem e, infelizmente, acumulam situações de trabalho infantil e até exploração sexual. Este mesmo Brasil que violenta a infância, discrimina pela raça, pelo sotaque ou orientação sexual, deveria </a:t>
            </a:r>
            <a:r>
              <a:rPr lang="pt-BR" dirty="0" smtClean="0"/>
              <a:t>também </a:t>
            </a:r>
            <a:r>
              <a:rPr lang="pt-BR" dirty="0"/>
              <a:t>ser sentenciado como eu fui</a:t>
            </a:r>
            <a:r>
              <a:rPr lang="pt-BR" dirty="0" smtClean="0"/>
              <a:t>.”</a:t>
            </a:r>
          </a:p>
        </p:txBody>
      </p:sp>
    </p:spTree>
    <p:extLst>
      <p:ext uri="{BB962C8B-B14F-4D97-AF65-F5344CB8AC3E}">
        <p14:creationId xmlns:p14="http://schemas.microsoft.com/office/powerpoint/2010/main" val="3627420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3772038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321" y="748425"/>
            <a:ext cx="9164361" cy="6109575"/>
          </a:xfrm>
        </p:spPr>
      </p:pic>
    </p:spTree>
    <p:extLst>
      <p:ext uri="{BB962C8B-B14F-4D97-AF65-F5344CB8AC3E}">
        <p14:creationId xmlns:p14="http://schemas.microsoft.com/office/powerpoint/2010/main" val="97796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lstStyle/>
          <a:p>
            <a:r>
              <a:rPr lang="pt-BR" dirty="0" smtClean="0"/>
              <a:t>O que dizem as normativas</a:t>
            </a:r>
            <a:endParaRPr lang="pt-BR" dirty="0"/>
          </a:p>
        </p:txBody>
      </p:sp>
      <p:sp>
        <p:nvSpPr>
          <p:cNvPr id="3" name="Espaço Reservado para Conteúdo 2"/>
          <p:cNvSpPr>
            <a:spLocks noGrp="1"/>
          </p:cNvSpPr>
          <p:nvPr>
            <p:ph idx="1"/>
          </p:nvPr>
        </p:nvSpPr>
        <p:spPr/>
        <p:txBody>
          <a:bodyPr>
            <a:normAutofit/>
          </a:bodyPr>
          <a:lstStyle/>
          <a:p>
            <a:r>
              <a:rPr lang="pt-BR" dirty="0" smtClean="0"/>
              <a:t>Estatuto da Criança e do Adolescente</a:t>
            </a:r>
          </a:p>
          <a:p>
            <a:endParaRPr lang="pt-BR" dirty="0" smtClean="0"/>
          </a:p>
          <a:p>
            <a:pPr marL="0" indent="0">
              <a:buNone/>
            </a:pPr>
            <a:r>
              <a:rPr lang="pt-BR" sz="2400" b="1" dirty="0"/>
              <a:t>Art. 4º</a:t>
            </a:r>
            <a:r>
              <a:rPr lang="pt-BR" sz="2400" dirty="0"/>
              <a:t> É dever da família, da comunidade, da sociedade em geral e do poder público assegurar, com absoluta prioridade, a efetivação dos direitos referentes à vida, à saúde, à alimentação, à educação, ao esporte, ao lazer, à profissionalização, à cultura, à dignidade, ao respeito, à liberdade e à convivência familiar e comunitária</a:t>
            </a:r>
            <a:r>
              <a:rPr lang="pt-BR" sz="2400" dirty="0" smtClean="0"/>
              <a:t>.</a:t>
            </a:r>
          </a:p>
          <a:p>
            <a:pPr marL="0" indent="0">
              <a:buNone/>
            </a:pPr>
            <a:endParaRPr lang="pt-BR" sz="1800" dirty="0" smtClean="0"/>
          </a:p>
          <a:p>
            <a:endParaRPr lang="pt-BR" sz="1000" dirty="0"/>
          </a:p>
        </p:txBody>
      </p:sp>
    </p:spTree>
    <p:extLst>
      <p:ext uri="{BB962C8B-B14F-4D97-AF65-F5344CB8AC3E}">
        <p14:creationId xmlns:p14="http://schemas.microsoft.com/office/powerpoint/2010/main" val="320211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6672"/>
            <a:ext cx="8229600" cy="1080120"/>
          </a:xfrm>
        </p:spPr>
        <p:txBody>
          <a:bodyPr>
            <a:normAutofit fontScale="90000"/>
          </a:bodyPr>
          <a:lstStyle/>
          <a:p>
            <a:r>
              <a:rPr lang="pt-BR" dirty="0" smtClean="0"/>
              <a:t/>
            </a:r>
            <a:br>
              <a:rPr lang="pt-BR" dirty="0" smtClean="0"/>
            </a:br>
            <a:r>
              <a:rPr lang="pt-BR" dirty="0"/>
              <a:t/>
            </a:r>
            <a:br>
              <a:rPr lang="pt-BR" dirty="0"/>
            </a:br>
            <a:r>
              <a:rPr lang="pt-BR" dirty="0" smtClean="0"/>
              <a:t/>
            </a:r>
            <a:br>
              <a:rPr lang="pt-BR" dirty="0" smtClean="0"/>
            </a:br>
            <a:r>
              <a:rPr lang="pt-BR" sz="4000" dirty="0" smtClean="0"/>
              <a:t>Sistema Nacional de Atendimento Socioeducativo - </a:t>
            </a:r>
            <a:r>
              <a:rPr lang="pt-BR" sz="4000" dirty="0" err="1" smtClean="0"/>
              <a:t>Sinase</a:t>
            </a:r>
            <a:r>
              <a:rPr lang="pt-BR" sz="4000" dirty="0"/>
              <a:t/>
            </a:r>
            <a:br>
              <a:rPr lang="pt-BR" sz="4000" dirty="0"/>
            </a:br>
            <a:r>
              <a:rPr lang="pt-BR" dirty="0" smtClean="0"/>
              <a:t/>
            </a:r>
            <a:br>
              <a:rPr lang="pt-BR" dirty="0" smtClean="0"/>
            </a:br>
            <a:endParaRPr lang="pt-BR" dirty="0"/>
          </a:p>
        </p:txBody>
      </p:sp>
      <p:sp>
        <p:nvSpPr>
          <p:cNvPr id="3" name="Espaço Reservado para Conteúdo 2"/>
          <p:cNvSpPr>
            <a:spLocks noGrp="1"/>
          </p:cNvSpPr>
          <p:nvPr>
            <p:ph idx="1"/>
          </p:nvPr>
        </p:nvSpPr>
        <p:spPr>
          <a:xfrm>
            <a:off x="467544" y="2276872"/>
            <a:ext cx="8229600" cy="3273227"/>
          </a:xfrm>
        </p:spPr>
        <p:txBody>
          <a:bodyPr>
            <a:normAutofit fontScale="92500"/>
          </a:bodyPr>
          <a:lstStyle/>
          <a:p>
            <a:pPr marL="0" indent="0">
              <a:buNone/>
            </a:pPr>
            <a:r>
              <a:rPr lang="pt-BR" sz="2400" b="1" dirty="0" smtClean="0"/>
              <a:t>Art</a:t>
            </a:r>
            <a:r>
              <a:rPr lang="pt-BR" sz="2400" b="1" dirty="0"/>
              <a:t>. </a:t>
            </a:r>
            <a:r>
              <a:rPr lang="pt-BR" sz="2400" b="1" dirty="0" smtClean="0"/>
              <a:t>8º</a:t>
            </a:r>
            <a:r>
              <a:rPr lang="pt-BR" sz="2400" dirty="0"/>
              <a:t>  Os Planos de Atendimento Socioeducativo deverão, </a:t>
            </a:r>
            <a:r>
              <a:rPr lang="pt-BR" sz="2400" b="1" u="sng" dirty="0"/>
              <a:t>obrigatoriamente</a:t>
            </a:r>
            <a:r>
              <a:rPr lang="pt-BR" sz="2400" b="1" dirty="0"/>
              <a:t>, </a:t>
            </a:r>
            <a:r>
              <a:rPr lang="pt-BR" sz="2400" dirty="0"/>
              <a:t>prever ações articuladas nas áreas de educação, saúde, assistência social, cultura, capacitação para o trabalho e esporte, para os adolescentes atendidos, em conformidade com os princípios elencados </a:t>
            </a:r>
            <a:r>
              <a:rPr lang="pt-BR" sz="2400" dirty="0" smtClean="0"/>
              <a:t>no</a:t>
            </a:r>
            <a:r>
              <a:rPr lang="pt-BR" sz="2400" dirty="0" smtClean="0">
                <a:hlinkClick r:id="rId2"/>
              </a:rPr>
              <a:t>(Estatuto </a:t>
            </a:r>
            <a:r>
              <a:rPr lang="pt-BR" sz="2400" dirty="0">
                <a:hlinkClick r:id="rId2"/>
              </a:rPr>
              <a:t>da Criança e do Adolescente).</a:t>
            </a:r>
            <a:r>
              <a:rPr lang="pt-BR" sz="2400" dirty="0"/>
              <a:t> </a:t>
            </a:r>
            <a:endParaRPr lang="pt-BR" sz="2400" dirty="0" smtClean="0"/>
          </a:p>
          <a:p>
            <a:pPr marL="0" indent="0">
              <a:buNone/>
            </a:pPr>
            <a:endParaRPr lang="pt-BR" sz="2400" dirty="0" smtClean="0"/>
          </a:p>
          <a:p>
            <a:pPr marL="0" indent="0">
              <a:buNone/>
            </a:pPr>
            <a:r>
              <a:rPr lang="pt-BR" sz="2400" b="1" dirty="0" smtClean="0"/>
              <a:t>Art</a:t>
            </a:r>
            <a:r>
              <a:rPr lang="pt-BR" sz="2400" b="1" dirty="0"/>
              <a:t>. 121</a:t>
            </a:r>
            <a:r>
              <a:rPr lang="pt-BR" sz="2400" dirty="0"/>
              <a:t>. A internação constitui medida privativa da liberdade, sujeita aos princípios de brevidade, excepcionalidade e respeito à condição peculiar de pessoa em desenvolvimento.</a:t>
            </a:r>
          </a:p>
          <a:p>
            <a:pPr marL="0" indent="0">
              <a:buNone/>
            </a:pPr>
            <a:endParaRPr lang="pt-BR" sz="2400" dirty="0"/>
          </a:p>
        </p:txBody>
      </p:sp>
    </p:spTree>
    <p:extLst>
      <p:ext uri="{BB962C8B-B14F-4D97-AF65-F5344CB8AC3E}">
        <p14:creationId xmlns:p14="http://schemas.microsoft.com/office/powerpoint/2010/main" val="133522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As realidades</a:t>
            </a:r>
            <a:endParaRPr lang="pt-BR" dirty="0"/>
          </a:p>
        </p:txBody>
      </p:sp>
      <p:sp>
        <p:nvSpPr>
          <p:cNvPr id="3" name="Espaço Reservado para Conteúdo 2"/>
          <p:cNvSpPr>
            <a:spLocks noGrp="1"/>
          </p:cNvSpPr>
          <p:nvPr>
            <p:ph idx="1"/>
          </p:nvPr>
        </p:nvSpPr>
        <p:spPr/>
        <p:txBody>
          <a:bodyPr>
            <a:normAutofit lnSpcReduction="10000"/>
          </a:bodyPr>
          <a:lstStyle/>
          <a:p>
            <a:pPr marL="0" indent="0">
              <a:buNone/>
            </a:pPr>
            <a:r>
              <a:rPr lang="pt-BR" sz="2400" dirty="0"/>
              <a:t>Segundo o relatório “Um Rosto Familiar: A violência nas vidas de crianças e adolescentes” do Fundo das Nações Unidas para a Infância (Unicef) divulgado em 2017, o Brasil subiu para o quinto lugar no ranking mundial de homicídio de adolescentes. </a:t>
            </a:r>
            <a:endParaRPr lang="pt-BR" sz="2400" dirty="0" smtClean="0"/>
          </a:p>
          <a:p>
            <a:pPr marL="0" indent="0">
              <a:buNone/>
            </a:pPr>
            <a:endParaRPr lang="pt-BR" sz="2400" dirty="0" smtClean="0"/>
          </a:p>
          <a:p>
            <a:pPr marL="0" indent="0">
              <a:buNone/>
            </a:pPr>
            <a:r>
              <a:rPr lang="pt-BR" sz="2400" dirty="0" smtClean="0"/>
              <a:t>Dados mais recentes apontam o Brasil como país que mais mata adolescentes no mundo.</a:t>
            </a:r>
          </a:p>
          <a:p>
            <a:pPr marL="0" indent="0">
              <a:buNone/>
            </a:pPr>
            <a:endParaRPr lang="pt-BR" sz="2400" dirty="0" smtClean="0"/>
          </a:p>
          <a:p>
            <a:pPr marL="0" indent="0">
              <a:buNone/>
            </a:pPr>
            <a:r>
              <a:rPr lang="pt-BR" sz="2400" dirty="0" smtClean="0"/>
              <a:t>IMPUNIDADE: apenas 3% desses crimes são apurados.</a:t>
            </a:r>
          </a:p>
          <a:p>
            <a:pPr marL="0" indent="0">
              <a:buNone/>
            </a:pPr>
            <a:endParaRPr lang="pt-BR" sz="2400" dirty="0"/>
          </a:p>
          <a:p>
            <a:pPr marL="0" indent="0">
              <a:buNone/>
            </a:pPr>
            <a:r>
              <a:rPr lang="pt-BR" sz="2400" dirty="0" smtClean="0"/>
              <a:t>Sistema de Medida Socioeducativa embrutecido, punitivo, de contenção das vozes e dos corpos.</a:t>
            </a:r>
            <a:endParaRPr lang="pt-BR" dirty="0"/>
          </a:p>
          <a:p>
            <a:pPr marL="0" indent="0">
              <a:buNone/>
            </a:pPr>
            <a:endParaRPr lang="pt-BR" dirty="0"/>
          </a:p>
        </p:txBody>
      </p:sp>
    </p:spTree>
    <p:extLst>
      <p:ext uri="{BB962C8B-B14F-4D97-AF65-F5344CB8AC3E}">
        <p14:creationId xmlns:p14="http://schemas.microsoft.com/office/powerpoint/2010/main" val="262150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Contexto </a:t>
            </a:r>
            <a:endParaRPr lang="pt-BR" b="1" dirty="0"/>
          </a:p>
        </p:txBody>
      </p:sp>
      <p:sp>
        <p:nvSpPr>
          <p:cNvPr id="3" name="Espaço Reservado para Conteúdo 2"/>
          <p:cNvSpPr>
            <a:spLocks noGrp="1"/>
          </p:cNvSpPr>
          <p:nvPr>
            <p:ph idx="1"/>
          </p:nvPr>
        </p:nvSpPr>
        <p:spPr/>
        <p:txBody>
          <a:bodyPr>
            <a:normAutofit/>
          </a:bodyPr>
          <a:lstStyle/>
          <a:p>
            <a:pPr marL="0" indent="0">
              <a:buNone/>
            </a:pPr>
            <a:r>
              <a:rPr lang="pt-BR" sz="4000" dirty="0" smtClean="0"/>
              <a:t>Sociedade racista, machista, </a:t>
            </a:r>
            <a:r>
              <a:rPr lang="pt-BR" sz="4000" dirty="0" err="1" smtClean="0"/>
              <a:t>homofóbica</a:t>
            </a:r>
            <a:r>
              <a:rPr lang="pt-BR" sz="4000" dirty="0" smtClean="0"/>
              <a:t>, intolerante, violenta, desigual.</a:t>
            </a:r>
          </a:p>
          <a:p>
            <a:pPr marL="0" indent="0">
              <a:buNone/>
            </a:pPr>
            <a:r>
              <a:rPr lang="pt-BR" sz="4000" dirty="0" smtClean="0"/>
              <a:t>Não protege e criminaliza a infância e adolescência.</a:t>
            </a:r>
          </a:p>
          <a:p>
            <a:pPr marL="0" indent="0">
              <a:buNone/>
            </a:pPr>
            <a:r>
              <a:rPr lang="pt-BR" sz="4000" dirty="0" smtClean="0"/>
              <a:t>Mídia irresponsável.</a:t>
            </a:r>
            <a:endParaRPr lang="pt-BR" sz="4000" dirty="0"/>
          </a:p>
        </p:txBody>
      </p:sp>
    </p:spTree>
    <p:extLst>
      <p:ext uri="{BB962C8B-B14F-4D97-AF65-F5344CB8AC3E}">
        <p14:creationId xmlns:p14="http://schemas.microsoft.com/office/powerpoint/2010/main" val="368163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t>Exército no Rio de Janeiro 2017</a:t>
            </a:r>
            <a:endParaRPr lang="pt-BR" sz="3200"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8237" y="1629569"/>
            <a:ext cx="6867525" cy="4467225"/>
          </a:xfrm>
        </p:spPr>
      </p:pic>
    </p:spTree>
    <p:extLst>
      <p:ext uri="{BB962C8B-B14F-4D97-AF65-F5344CB8AC3E}">
        <p14:creationId xmlns:p14="http://schemas.microsoft.com/office/powerpoint/2010/main" val="374392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229600" cy="1376844"/>
          </a:xfrm>
        </p:spPr>
        <p:txBody>
          <a:bodyPr>
            <a:normAutofit/>
          </a:bodyPr>
          <a:lstStyle/>
          <a:p>
            <a:r>
              <a:rPr lang="pt-BR" dirty="0" smtClean="0"/>
              <a:t>Escolarização</a:t>
            </a:r>
            <a:endParaRPr lang="pt-BR" dirty="0"/>
          </a:p>
        </p:txBody>
      </p:sp>
      <p:sp>
        <p:nvSpPr>
          <p:cNvPr id="3" name="Espaço Reservado para Conteúdo 2"/>
          <p:cNvSpPr>
            <a:spLocks noGrp="1"/>
          </p:cNvSpPr>
          <p:nvPr>
            <p:ph idx="1"/>
          </p:nvPr>
        </p:nvSpPr>
        <p:spPr>
          <a:xfrm>
            <a:off x="457200" y="1556792"/>
            <a:ext cx="8229600" cy="4569371"/>
          </a:xfrm>
        </p:spPr>
        <p:txBody>
          <a:bodyPr>
            <a:normAutofit/>
          </a:bodyPr>
          <a:lstStyle/>
          <a:p>
            <a:endParaRPr lang="pt-BR" dirty="0" smtClean="0"/>
          </a:p>
          <a:p>
            <a:endParaRPr lang="pt-BR" dirty="0"/>
          </a:p>
          <a:p>
            <a:endParaRPr lang="pt-BR" dirty="0" smtClean="0"/>
          </a:p>
          <a:p>
            <a:endParaRPr lang="pt-BR" dirty="0" smtClean="0"/>
          </a:p>
          <a:p>
            <a:r>
              <a:rPr lang="pt-BR" dirty="0" smtClean="0"/>
              <a:t>Antes da medida: excludente</a:t>
            </a:r>
          </a:p>
          <a:p>
            <a:r>
              <a:rPr lang="pt-BR" dirty="0" smtClean="0"/>
              <a:t>Durante a medida: insuficiente</a:t>
            </a:r>
          </a:p>
          <a:p>
            <a:r>
              <a:rPr lang="pt-BR" dirty="0" smtClean="0"/>
              <a:t>Depois da medida: </a:t>
            </a:r>
            <a:r>
              <a:rPr lang="pt-BR" dirty="0" err="1" smtClean="0"/>
              <a:t>estigmatizante</a:t>
            </a:r>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3" y="1317974"/>
            <a:ext cx="3814234" cy="2399058"/>
          </a:xfrm>
          <a:prstGeom prst="rect">
            <a:avLst/>
          </a:prstGeom>
        </p:spPr>
      </p:pic>
    </p:spTree>
    <p:extLst>
      <p:ext uri="{BB962C8B-B14F-4D97-AF65-F5344CB8AC3E}">
        <p14:creationId xmlns:p14="http://schemas.microsoft.com/office/powerpoint/2010/main" val="118502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Princípios do projeto Onda / </a:t>
            </a:r>
            <a:r>
              <a:rPr lang="pt-BR" dirty="0" err="1" smtClean="0"/>
              <a:t>Inesc</a:t>
            </a:r>
            <a:r>
              <a:rPr lang="pt-BR" dirty="0" smtClean="0"/>
              <a:t> no Socioeducativo</a:t>
            </a:r>
            <a:endParaRPr lang="pt-BR" dirty="0"/>
          </a:p>
        </p:txBody>
      </p:sp>
      <p:sp>
        <p:nvSpPr>
          <p:cNvPr id="3" name="Espaço Reservado para Conteúdo 2"/>
          <p:cNvSpPr>
            <a:spLocks noGrp="1"/>
          </p:cNvSpPr>
          <p:nvPr>
            <p:ph idx="1"/>
          </p:nvPr>
        </p:nvSpPr>
        <p:spPr/>
        <p:txBody>
          <a:bodyPr>
            <a:normAutofit lnSpcReduction="10000"/>
          </a:bodyPr>
          <a:lstStyle/>
          <a:p>
            <a:r>
              <a:rPr lang="pt-BR" b="1" dirty="0" smtClean="0"/>
              <a:t>Educação popular: </a:t>
            </a:r>
            <a:r>
              <a:rPr lang="pt-BR" dirty="0" smtClean="0"/>
              <a:t>direitos humanos e cidadania; política – compreensão sobre os direitos e diálogos com o poder público; educação dialógica. Mudar realidades.</a:t>
            </a:r>
          </a:p>
          <a:p>
            <a:r>
              <a:rPr lang="pt-BR" b="1" dirty="0" err="1" smtClean="0"/>
              <a:t>Educomunicação</a:t>
            </a:r>
            <a:r>
              <a:rPr lang="pt-BR" b="1" dirty="0" smtClean="0"/>
              <a:t>: </a:t>
            </a:r>
            <a:r>
              <a:rPr lang="pt-BR" dirty="0" smtClean="0"/>
              <a:t>ler o mundo, falar do mundo a partir de seus lugares (boletins, rádio, TV...).</a:t>
            </a:r>
          </a:p>
          <a:p>
            <a:r>
              <a:rPr lang="pt-BR" b="1" dirty="0" smtClean="0"/>
              <a:t>Arte-educação: </a:t>
            </a:r>
            <a:r>
              <a:rPr lang="pt-BR" dirty="0" smtClean="0"/>
              <a:t>cultura e criatividade; afetividade e sensibilidade.</a:t>
            </a:r>
          </a:p>
        </p:txBody>
      </p:sp>
    </p:spTree>
    <p:extLst>
      <p:ext uri="{BB962C8B-B14F-4D97-AF65-F5344CB8AC3E}">
        <p14:creationId xmlns:p14="http://schemas.microsoft.com/office/powerpoint/2010/main" val="388124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1152128"/>
          </a:xfrm>
        </p:spPr>
        <p:txBody>
          <a:bodyPr>
            <a:normAutofit fontScale="90000"/>
          </a:bodyPr>
          <a:lstStyle/>
          <a:p>
            <a:r>
              <a:rPr lang="pt-BR" b="1" dirty="0" smtClean="0"/>
              <a:t/>
            </a:r>
            <a:br>
              <a:rPr lang="pt-BR" b="1" dirty="0" smtClean="0"/>
            </a:br>
            <a:r>
              <a:rPr lang="pt-BR" b="1" dirty="0"/>
              <a:t/>
            </a:r>
            <a:br>
              <a:rPr lang="pt-BR" b="1" dirty="0"/>
            </a:br>
            <a:r>
              <a:rPr lang="pt-BR" b="1" dirty="0" smtClean="0"/>
              <a:t>Interação </a:t>
            </a:r>
            <a:r>
              <a:rPr lang="pt-BR" b="1" dirty="0"/>
              <a:t>com a </a:t>
            </a:r>
            <a:r>
              <a:rPr lang="pt-BR" b="1" dirty="0" smtClean="0"/>
              <a:t>comunidade</a:t>
            </a:r>
            <a:br>
              <a:rPr lang="pt-BR" b="1" dirty="0" smtClean="0"/>
            </a:br>
            <a:r>
              <a:rPr lang="pt-BR" sz="3600" b="1" dirty="0"/>
              <a:t>A</a:t>
            </a:r>
            <a:r>
              <a:rPr lang="pt-BR" b="1" dirty="0" smtClean="0"/>
              <a:t> </a:t>
            </a:r>
            <a:r>
              <a:rPr lang="pt-BR" sz="3100" dirty="0"/>
              <a:t>importância  de se promover gradativamente o retorno ao convívio comunitário sem estigma.</a:t>
            </a:r>
            <a:br>
              <a:rPr lang="pt-BR" sz="3100" dirty="0"/>
            </a:br>
            <a:endParaRPr lang="pt-BR" sz="3100" dirty="0"/>
          </a:p>
        </p:txBody>
      </p:sp>
      <p:sp>
        <p:nvSpPr>
          <p:cNvPr id="3" name="Espaço Reservado para Conteúdo 2"/>
          <p:cNvSpPr>
            <a:spLocks noGrp="1"/>
          </p:cNvSpPr>
          <p:nvPr>
            <p:ph idx="1"/>
          </p:nvPr>
        </p:nvSpPr>
        <p:spPr/>
        <p:txBody>
          <a:bodyPr/>
          <a:lstStyle/>
          <a:p>
            <a:endParaRPr lang="pt-BR" dirty="0"/>
          </a:p>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412" y="2133394"/>
            <a:ext cx="3283476" cy="2188984"/>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412" y="4569546"/>
            <a:ext cx="2699792" cy="2024844"/>
          </a:xfrm>
          <a:prstGeom prst="rect">
            <a:avLst/>
          </a:prstGeom>
        </p:spPr>
      </p:pic>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9089" y="4885473"/>
            <a:ext cx="2267744" cy="1700808"/>
          </a:xfrm>
          <a:prstGeom prst="rect">
            <a:avLst/>
          </a:prstGeom>
        </p:spPr>
      </p:pic>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2961" y="2133394"/>
            <a:ext cx="3888432" cy="2582616"/>
          </a:xfrm>
          <a:prstGeom prst="rect">
            <a:avLst/>
          </a:prstGeom>
        </p:spPr>
      </p:pic>
      <p:pic>
        <p:nvPicPr>
          <p:cNvPr id="8" name="Image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2120" y="4873676"/>
            <a:ext cx="2592288" cy="1728192"/>
          </a:xfrm>
          <a:prstGeom prst="rect">
            <a:avLst/>
          </a:prstGeom>
        </p:spPr>
      </p:pic>
    </p:spTree>
    <p:extLst>
      <p:ext uri="{BB962C8B-B14F-4D97-AF65-F5344CB8AC3E}">
        <p14:creationId xmlns:p14="http://schemas.microsoft.com/office/powerpoint/2010/main" val="133421656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461</Words>
  <Application>Microsoft Office PowerPoint</Application>
  <PresentationFormat>Apresentação na tela (4:3)</PresentationFormat>
  <Paragraphs>52</Paragraphs>
  <Slides>19</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19</vt:i4>
      </vt:variant>
    </vt:vector>
  </HeadingPairs>
  <TitlesOfParts>
    <vt:vector size="22" baseType="lpstr">
      <vt:lpstr>Arial</vt:lpstr>
      <vt:lpstr>Calibri</vt:lpstr>
      <vt:lpstr>Tema do Office</vt:lpstr>
      <vt:lpstr>Educação no sistema socioeducativo</vt:lpstr>
      <vt:lpstr>O que dizem as normativas</vt:lpstr>
      <vt:lpstr>   Sistema Nacional de Atendimento Socioeducativo - Sinase  </vt:lpstr>
      <vt:lpstr>As realidades</vt:lpstr>
      <vt:lpstr>Contexto </vt:lpstr>
      <vt:lpstr>Exército no Rio de Janeiro 2017</vt:lpstr>
      <vt:lpstr>Escolarização</vt:lpstr>
      <vt:lpstr>Princípios do projeto Onda / Inesc no Socioeducativo</vt:lpstr>
      <vt:lpstr>  Interação com a comunidade A importância  de se promover gradativamente o retorno ao convívio comunitário sem estigma. </vt:lpstr>
      <vt:lpstr>Arte e cultura Estética como educação da sensibilidade</vt:lpstr>
      <vt:lpstr> Diálogos A partir do conhecimento de seus direitos, diálogos com o poder público, com a sociedade civil, participação em espaços de poder. </vt:lpstr>
      <vt:lpstr>Educação popular A ressignificação de trajetórias</vt:lpstr>
      <vt:lpstr>Afetividade e sensibilidade</vt:lpstr>
      <vt:lpstr>Pós medida Articulação para fortalecimento coletivo Encontro de meninas egressas e meninas das periferias do DF.</vt:lpstr>
      <vt:lpstr>Iasmim Baima</vt:lpstr>
      <vt:lpstr>Apresentação do PowerPoint</vt:lpstr>
      <vt:lpstr>Adolescente da Unidade de Internação de São Sebastião </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Educação no sistema socioeducativo</dc:title>
  <dc:creator>Márcia</dc:creator>
  <cp:lastModifiedBy>Thallita</cp:lastModifiedBy>
  <cp:revision>22</cp:revision>
  <dcterms:created xsi:type="dcterms:W3CDTF">2018-04-21T14:17:54Z</dcterms:created>
  <dcterms:modified xsi:type="dcterms:W3CDTF">2018-04-23T18:51:37Z</dcterms:modified>
</cp:coreProperties>
</file>